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18" r:id="rId3"/>
    <p:sldId id="257" r:id="rId4"/>
    <p:sldId id="601" r:id="rId5"/>
    <p:sldId id="607" r:id="rId6"/>
    <p:sldId id="493" r:id="rId7"/>
    <p:sldId id="555" r:id="rId8"/>
    <p:sldId id="586" r:id="rId9"/>
    <p:sldId id="584" r:id="rId10"/>
    <p:sldId id="604" r:id="rId11"/>
    <p:sldId id="606" r:id="rId12"/>
    <p:sldId id="589" r:id="rId13"/>
    <p:sldId id="590" r:id="rId14"/>
    <p:sldId id="259" r:id="rId15"/>
    <p:sldId id="263" r:id="rId16"/>
    <p:sldId id="602" r:id="rId17"/>
    <p:sldId id="262" r:id="rId18"/>
    <p:sldId id="281" r:id="rId19"/>
    <p:sldId id="316" r:id="rId20"/>
    <p:sldId id="603" r:id="rId21"/>
    <p:sldId id="600" r:id="rId22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74"/>
    <a:srgbClr val="D1B487"/>
    <a:srgbClr val="C0A67C"/>
    <a:srgbClr val="EFCD99"/>
    <a:srgbClr val="79A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81"/>
  </p:normalViewPr>
  <p:slideViewPr>
    <p:cSldViewPr snapToGrid="0">
      <p:cViewPr varScale="1">
        <p:scale>
          <a:sx n="121" d="100"/>
          <a:sy n="121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C8F16-A1ED-AE42-93FD-602E25AC205C}" type="datetimeFigureOut">
              <a:rPr lang="en-RU" smtClean="0"/>
              <a:t>27.06.2024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DBD9A-4AAE-824A-BF44-7DFEED5D306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6016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C72F-9C41-DF81-293C-DA284C819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CD04E-960E-6986-B240-F3A29C59A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41387-0F2F-5D96-CD40-62CF878A6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A3A8-4B74-0544-9FFD-850F22BF176D}" type="datetime1">
              <a:rPr lang="ru-RU" smtClean="0"/>
              <a:t>27.06.2024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2EDCD-7E9F-DEEF-4E19-FD9375D35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1F3E1-5AFE-9D7F-7F45-20C6ECF7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2189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F28E1-827A-2D6A-575A-95398C25C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80050-B3DA-1D0B-DD37-7417DCC3F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E69EC-1331-4329-3A18-B90303CD1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0837-E00A-914C-A681-7E6DC4BF5F7B}" type="datetime1">
              <a:rPr lang="ru-RU" smtClean="0"/>
              <a:t>27.06.2024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F2860-5924-0A16-AE91-1856B8398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2B664-24B6-4C2F-3D33-8E5B2E2D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824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019A9-CDE4-6625-ABE5-6ADB46453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8956C-C96D-3026-F6D8-148A4B786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913DF-696D-65F5-327E-1178A2AE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640F-6C9F-B741-9AF2-3BDB648E458A}" type="datetime1">
              <a:rPr lang="ru-RU" smtClean="0"/>
              <a:t>27.06.2024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DE473-4FCC-8025-2E23-313AA8E4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10012-6BB6-2016-9702-FA03AEF0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8290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E32D1-ECC8-ABEF-B098-C8ECF585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CA0F4-8E71-019C-7962-B8663B9D6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C0497-E5B9-1C5B-5EC7-1DBA5D322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609C-EAA8-E24E-BB3B-2485E7E22F2B}" type="datetime1">
              <a:rPr lang="ru-RU" smtClean="0"/>
              <a:t>27.06.2024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A4BA1-744B-10D9-3339-6FC05A1A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DD2A3-016C-2F31-3D24-CE1E8636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2829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5B7D-5BD9-0483-8E3F-9B61C8B4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59A8C-97AC-402A-FB7E-171F152AF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26683-DA99-3761-CDA6-78888E7E5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F397-8FC6-FA42-9131-B414E24D2CF1}" type="datetime1">
              <a:rPr lang="ru-RU" smtClean="0"/>
              <a:t>27.06.2024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F078B-50FE-0086-5E66-A14679AA6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A13B0-5CEC-E472-A253-45F596AD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6516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D8E9-6C97-D0FF-4967-E92EDF87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F4249-34B4-E0F2-C1D0-35179CB2C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B078D-9525-EFDA-6183-7D3DA8A06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C6026-61E6-4A5F-FCEE-9BC41B009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45C9-51BC-654C-AA63-3DAC3F8412EB}" type="datetime1">
              <a:rPr lang="ru-RU" smtClean="0"/>
              <a:t>27.06.2024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6CEFA-37BF-C000-B141-7A61F3948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D7CC0-6F8E-8482-CAA9-75B7EFBCE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1673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251B-2C6B-6A60-9B4C-D362089C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AC268-58BA-134D-EB79-F4CC10FBB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EFC16-2742-9C1E-2981-E53C8C4C5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CAE796-086A-82E7-1191-1344DAD92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E5CAD-7B39-840A-B5E5-1A9568DBD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C44EF6-D12E-261B-0856-DA715A2F1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4DBA-B344-4A4E-82E6-BC1AC4622B62}" type="datetime1">
              <a:rPr lang="ru-RU" smtClean="0"/>
              <a:t>27.06.2024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7A506-C5D0-663F-228C-2CC369E6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6B87F-5462-D82E-DECF-A6FB8ACA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5872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006E-17CD-43CD-A2D2-EA94F97E6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0B900D-799B-46B3-5506-2972071B6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137A-BAFE-6A49-B8BD-5049E3B90EE8}" type="datetime1">
              <a:rPr lang="ru-RU" smtClean="0"/>
              <a:t>27.06.2024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E0591-BAA9-57B7-2C39-1EF5D5580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41227-B6AC-D6B7-53CC-162D8887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5031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ABC270-260C-656F-3673-A59B6AAA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FDF8-9A11-7F4D-9D22-F3690485B0E5}" type="datetime1">
              <a:rPr lang="ru-RU" smtClean="0"/>
              <a:t>27.06.2024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CE2E1C-B339-0A84-C7C9-C8098D56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65083-58AB-9F3B-D2D2-EC234DBE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7587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2744-036C-758D-AF80-FB000275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97FF3-E55E-A64C-60CC-F3EC39B87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162B5-7060-BC31-A7BB-A7FD987C1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4AD3-3451-8E61-737D-4C075D82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9A14-01AD-D248-9B7F-94889BF5F972}" type="datetime1">
              <a:rPr lang="ru-RU" smtClean="0"/>
              <a:t>27.06.2024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137F8-CF21-890D-982F-3104D668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D767A-9BA1-48B2-4FCB-565C082E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8359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1FFA-5B41-91A2-3087-B3D53A8C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A6307B-B13D-0B7B-A50F-70B3E0DEA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3C168-FF53-B323-A2CB-1FFC304F2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007C1-7765-EC4D-E4E0-5F08FF3F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06EF-03C5-384C-9490-2577E5EF5423}" type="datetime1">
              <a:rPr lang="ru-RU" smtClean="0"/>
              <a:t>27.06.2024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5E298-48CB-7FB6-E39D-32EB2C6B9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0C01A-7678-B2D5-F8CE-008B9B22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4638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501D0-1FC0-D73E-3A5B-2E673F7F1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03DEE-820F-C59A-52E2-739ACE38A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92281-1855-19FD-6E7D-711321EF3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FB2F6-6151-114E-85F1-4632D3F19713}" type="datetime1">
              <a:rPr lang="ru-RU" smtClean="0"/>
              <a:t>27.06.2024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E8EAE-4B6B-D125-3E61-4C41F5168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59CC4-809C-1C39-EEDA-2DECE64A7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924C-EB03-8643-B096-DFF187C7C320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6803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1" Type="http://schemas.openxmlformats.org/officeDocument/2006/relationships/image" Target="../media/image65.pn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5.png"/><Relationship Id="rId9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tags" Target="../tags/tag3.xml"/><Relationship Id="rId7" Type="http://schemas.openxmlformats.org/officeDocument/2006/relationships/image" Target="../media/image69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tags" Target="../tags/tag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4.wmf"/><Relationship Id="rId5" Type="http://schemas.openxmlformats.org/officeDocument/2006/relationships/tags" Target="../tags/tag9.xml"/><Relationship Id="rId10" Type="http://schemas.openxmlformats.org/officeDocument/2006/relationships/image" Target="../media/image73.jpeg"/><Relationship Id="rId4" Type="http://schemas.openxmlformats.org/officeDocument/2006/relationships/tags" Target="../tags/tag8.xml"/><Relationship Id="rId9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26.jpeg"/><Relationship Id="rId3" Type="http://schemas.openxmlformats.org/officeDocument/2006/relationships/image" Target="../media/image19.png"/><Relationship Id="rId21" Type="http://schemas.openxmlformats.org/officeDocument/2006/relationships/image" Target="../media/image49.png"/><Relationship Id="rId7" Type="http://schemas.openxmlformats.org/officeDocument/2006/relationships/image" Target="../media/image23.png"/><Relationship Id="rId12" Type="http://schemas.openxmlformats.org/officeDocument/2006/relationships/image" Target="../media/image40.png"/><Relationship Id="rId17" Type="http://schemas.openxmlformats.org/officeDocument/2006/relationships/image" Target="../media/image25.jpeg"/><Relationship Id="rId2" Type="http://schemas.openxmlformats.org/officeDocument/2006/relationships/image" Target="../media/image18.pn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9.png"/><Relationship Id="rId5" Type="http://schemas.openxmlformats.org/officeDocument/2006/relationships/image" Target="../media/image21.png"/><Relationship Id="rId15" Type="http://schemas.openxmlformats.org/officeDocument/2006/relationships/image" Target="../media/image24.png"/><Relationship Id="rId23" Type="http://schemas.openxmlformats.org/officeDocument/2006/relationships/image" Target="../media/image45.png"/><Relationship Id="rId10" Type="http://schemas.openxmlformats.org/officeDocument/2006/relationships/image" Target="../media/image38.png"/><Relationship Id="rId19" Type="http://schemas.openxmlformats.org/officeDocument/2006/relationships/image" Target="../media/image27.jpeg"/><Relationship Id="rId4" Type="http://schemas.openxmlformats.org/officeDocument/2006/relationships/image" Target="../media/image20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E9627-AB64-001A-03D0-AFB32EAB0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69" y="373118"/>
            <a:ext cx="11950262" cy="1476703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+mn-lt"/>
              </a:rPr>
              <a:t>About aerogel Cherenkov counters for </a:t>
            </a:r>
            <a:r>
              <a:rPr lang="el-GR" sz="4000" b="1" dirty="0">
                <a:latin typeface="+mn-lt"/>
              </a:rPr>
              <a:t>π/</a:t>
            </a:r>
            <a:r>
              <a:rPr lang="en-US" sz="4000" b="1" dirty="0">
                <a:latin typeface="+mn-lt"/>
              </a:rPr>
              <a:t>K–separation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at range of several tens GeV/c</a:t>
            </a:r>
            <a:endParaRPr lang="en-RU" sz="40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1C3E1-01E9-5963-EE90-B5185A214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1367"/>
            <a:ext cx="9144000" cy="3573516"/>
          </a:xfrm>
        </p:spPr>
        <p:txBody>
          <a:bodyPr>
            <a:normAutofit fontScale="92500" lnSpcReduction="10000"/>
          </a:bodyPr>
          <a:lstStyle/>
          <a:p>
            <a:r>
              <a:rPr lang="en-RU" i="1" u="sng" dirty="0"/>
              <a:t>OUTLINE:</a:t>
            </a:r>
          </a:p>
          <a:p>
            <a:pPr algn="l"/>
            <a:r>
              <a:rPr lang="en-RU" i="1" dirty="0"/>
              <a:t>Aerogel is unique material</a:t>
            </a:r>
          </a:p>
          <a:p>
            <a:pPr algn="l"/>
            <a:r>
              <a:rPr lang="en-RU" i="1" dirty="0"/>
              <a:t>Aerogel RICH with focusing effects:</a:t>
            </a:r>
          </a:p>
          <a:p>
            <a:pPr algn="l"/>
            <a:r>
              <a:rPr lang="en-RU" i="1" dirty="0"/>
              <a:t>			– ARC-FCC </a:t>
            </a:r>
          </a:p>
          <a:p>
            <a:pPr algn="l"/>
            <a:r>
              <a:rPr lang="en-RU" i="1" dirty="0"/>
              <a:t>			– FARICH technique</a:t>
            </a:r>
          </a:p>
          <a:p>
            <a:pPr algn="l"/>
            <a:r>
              <a:rPr lang="en-RU" i="1" dirty="0"/>
              <a:t>			– mRICH technique (RICH with Fresnel lens)</a:t>
            </a:r>
          </a:p>
          <a:p>
            <a:pPr algn="l"/>
            <a:r>
              <a:rPr lang="en-RU" i="1" dirty="0"/>
              <a:t>			– aerogel fibers</a:t>
            </a:r>
          </a:p>
          <a:p>
            <a:pPr algn="l"/>
            <a:r>
              <a:rPr lang="en-RU" i="1" dirty="0"/>
              <a:t>			– precise position sensetive photon detectors</a:t>
            </a:r>
          </a:p>
          <a:p>
            <a:pPr algn="l"/>
            <a:r>
              <a:rPr lang="en-RU" i="1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5CCA9-C588-0DA6-DC6B-0AE9B86A6BD5}"/>
              </a:ext>
            </a:extLst>
          </p:cNvPr>
          <p:cNvSpPr txBox="1"/>
          <p:nvPr/>
        </p:nvSpPr>
        <p:spPr>
          <a:xfrm>
            <a:off x="3684817" y="1849821"/>
            <a:ext cx="5136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i="1" dirty="0"/>
              <a:t>Alexander Barnyakov on behalf of BINP Aerogel team</a:t>
            </a:r>
          </a:p>
          <a:p>
            <a:pPr algn="ctr"/>
            <a:r>
              <a:rPr lang="en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CEPC day, 27/06/2024, Shanghai</a:t>
            </a:r>
          </a:p>
        </p:txBody>
      </p:sp>
    </p:spTree>
    <p:extLst>
      <p:ext uri="{BB962C8B-B14F-4D97-AF65-F5344CB8AC3E}">
        <p14:creationId xmlns:p14="http://schemas.microsoft.com/office/powerpoint/2010/main" val="218844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5FDEA-85CF-139A-06B2-F7594910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3897"/>
            <a:ext cx="10515600" cy="685909"/>
          </a:xfrm>
        </p:spPr>
        <p:txBody>
          <a:bodyPr>
            <a:normAutofit/>
          </a:bodyPr>
          <a:lstStyle/>
          <a:p>
            <a:pPr algn="ctr"/>
            <a:r>
              <a:rPr lang="en-RU" sz="4000" b="1" dirty="0">
                <a:latin typeface="+mn-lt"/>
              </a:rPr>
              <a:t>FARICH option for π/K–separation at 30 GeV/c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3A1FE-60AA-3C5B-9FEB-638007807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477" y="745495"/>
            <a:ext cx="5335424" cy="504989"/>
          </a:xfrm>
        </p:spPr>
        <p:txBody>
          <a:bodyPr/>
          <a:lstStyle/>
          <a:p>
            <a:r>
              <a:rPr lang="en-RU" dirty="0"/>
              <a:t>8-layer aerogel n</a:t>
            </a:r>
            <a:r>
              <a:rPr lang="en-RU" baseline="-25000" dirty="0"/>
              <a:t>max</a:t>
            </a:r>
            <a:r>
              <a:rPr lang="en-RU" dirty="0"/>
              <a:t>=1.008; </a:t>
            </a:r>
            <a:r>
              <a:rPr lang="en-RU" dirty="0">
                <a:solidFill>
                  <a:srgbClr val="C00000"/>
                </a:solidFill>
              </a:rPr>
              <a:t>pixel≈0.2mm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779E91-1A2F-E357-2C82-C7250453C1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9080" y="1228725"/>
            <a:ext cx="5599387" cy="281369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516CB4-4DBA-2B8F-0C42-ACBF324A6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9136" y="761260"/>
            <a:ext cx="5599387" cy="473458"/>
          </a:xfrm>
        </p:spPr>
        <p:txBody>
          <a:bodyPr/>
          <a:lstStyle/>
          <a:p>
            <a:r>
              <a:rPr lang="en-GB" dirty="0"/>
              <a:t>G</a:t>
            </a:r>
            <a:r>
              <a:rPr lang="en-RU" dirty="0"/>
              <a:t>radient aerogel n</a:t>
            </a:r>
            <a:r>
              <a:rPr lang="en-RU" baseline="-25000" dirty="0"/>
              <a:t>max</a:t>
            </a:r>
            <a:r>
              <a:rPr lang="en-RU" dirty="0"/>
              <a:t>=1.008; </a:t>
            </a:r>
            <a:r>
              <a:rPr lang="en-RU" dirty="0">
                <a:solidFill>
                  <a:srgbClr val="C00000"/>
                </a:solidFill>
              </a:rPr>
              <a:t>pixel≈0.7mm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DBB8B9B-9A02-5D41-0899-BB9F083D795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56279" y="1228662"/>
            <a:ext cx="5599387" cy="2813691"/>
          </a:xfr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E44EF33-C615-5C32-9F2E-E924E55E6F74}"/>
              </a:ext>
            </a:extLst>
          </p:cNvPr>
          <p:cNvGrpSpPr/>
          <p:nvPr/>
        </p:nvGrpSpPr>
        <p:grpSpPr>
          <a:xfrm>
            <a:off x="3404410" y="4386679"/>
            <a:ext cx="3311966" cy="2411372"/>
            <a:chOff x="134538" y="3894836"/>
            <a:chExt cx="3311966" cy="241137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F520D6B-1867-87C6-D43D-F7A4042F14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37" t="6454" r="8502"/>
            <a:stretch/>
          </p:blipFill>
          <p:spPr>
            <a:xfrm>
              <a:off x="134538" y="4042354"/>
              <a:ext cx="3177423" cy="22638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F3F714-A4D4-247B-616A-59FBD05D152D}"/>
                </a:ext>
              </a:extLst>
            </p:cNvPr>
            <p:cNvSpPr txBox="1"/>
            <p:nvPr/>
          </p:nvSpPr>
          <p:spPr>
            <a:xfrm>
              <a:off x="269080" y="3894836"/>
              <a:ext cx="3177424" cy="3385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RU" sz="1600" dirty="0"/>
                <a:t>PDE for MPPC-S14160 (Hamamatsu)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A17EE20-645F-0F64-E20A-7F99F97B6F17}"/>
              </a:ext>
            </a:extLst>
          </p:cNvPr>
          <p:cNvSpPr txBox="1"/>
          <p:nvPr/>
        </p:nvSpPr>
        <p:spPr>
          <a:xfrm>
            <a:off x="6234370" y="3906196"/>
            <a:ext cx="57961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1600" dirty="0"/>
              <a:t>The possibility to produce of gradient aerogel was demonstrated in </a:t>
            </a:r>
          </a:p>
          <a:p>
            <a:pPr algn="ctr"/>
            <a:r>
              <a:rPr lang="en-RU" sz="1400" i="1" dirty="0">
                <a:solidFill>
                  <a:srgbClr val="C00000"/>
                </a:solidFill>
              </a:rPr>
              <a:t>NIM A766 (2014) 88-91 and NIM A766 (2014) 235-236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604C7-FB24-0CDD-E460-EC40E975CA35}"/>
              </a:ext>
            </a:extLst>
          </p:cNvPr>
          <p:cNvSpPr txBox="1"/>
          <p:nvPr/>
        </p:nvSpPr>
        <p:spPr>
          <a:xfrm>
            <a:off x="3535311" y="3956123"/>
            <a:ext cx="252421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RU" dirty="0"/>
              <a:t>Focal distance is </a:t>
            </a:r>
            <a:r>
              <a:rPr lang="en-RU" dirty="0">
                <a:solidFill>
                  <a:srgbClr val="C00000"/>
                </a:solidFill>
              </a:rPr>
              <a:t>300 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06105-DA97-91CD-7074-E128DD500F0E}"/>
                  </a:ext>
                </a:extLst>
              </p:cNvPr>
              <p:cNvSpPr txBox="1"/>
              <p:nvPr/>
            </p:nvSpPr>
            <p:spPr>
              <a:xfrm>
                <a:off x="662152" y="4607712"/>
                <a:ext cx="1806520" cy="651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RU" dirty="0">
                    <a:latin typeface="Cambria Math" panose="02040503050406030204" pitchFamily="18" charset="0"/>
                  </a:rPr>
                  <a:t>• N</a:t>
                </a:r>
                <a:r>
                  <a:rPr lang="en-RU" baseline="-25000" dirty="0">
                    <a:latin typeface="Cambria Math" panose="02040503050406030204" pitchFamily="18" charset="0"/>
                  </a:rPr>
                  <a:t>pe</a:t>
                </a:r>
                <a:r>
                  <a:rPr lang="en-RU" dirty="0">
                    <a:latin typeface="Cambria Math" panose="02040503050406030204" pitchFamily="18" charset="0"/>
                  </a:rPr>
                  <a:t>≈16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R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R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bSup>
                  </m:oMath>
                </a14:m>
                <a:r>
                  <a:rPr lang="en-RU" dirty="0">
                    <a:solidFill>
                      <a:srgbClr val="C00000"/>
                    </a:solidFill>
                  </a:rPr>
                  <a:t>≈0.33 mrad!!!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06105-DA97-91CD-7074-E128DD500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52" y="4607712"/>
                <a:ext cx="1806520" cy="651653"/>
              </a:xfrm>
              <a:prstGeom prst="rect">
                <a:avLst/>
              </a:prstGeom>
              <a:blipFill>
                <a:blip r:embed="rId5"/>
                <a:stretch>
                  <a:fillRect l="-2797" t="-3774" r="-2098" b="-13208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26A6780-5A40-160E-E4E3-CAFA787295A6}"/>
                  </a:ext>
                </a:extLst>
              </p:cNvPr>
              <p:cNvSpPr txBox="1"/>
              <p:nvPr/>
            </p:nvSpPr>
            <p:spPr>
              <a:xfrm>
                <a:off x="8335639" y="4607712"/>
                <a:ext cx="1806520" cy="651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RU" dirty="0">
                    <a:latin typeface="Cambria Math" panose="02040503050406030204" pitchFamily="18" charset="0"/>
                  </a:rPr>
                  <a:t>• N</a:t>
                </a:r>
                <a:r>
                  <a:rPr lang="en-RU" baseline="-25000" dirty="0">
                    <a:latin typeface="Cambria Math" panose="02040503050406030204" pitchFamily="18" charset="0"/>
                  </a:rPr>
                  <a:t>pe</a:t>
                </a:r>
                <a:r>
                  <a:rPr lang="en-RU" dirty="0">
                    <a:latin typeface="Cambria Math" panose="02040503050406030204" pitchFamily="18" charset="0"/>
                  </a:rPr>
                  <a:t>≈16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RU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R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bSup>
                  </m:oMath>
                </a14:m>
                <a:r>
                  <a:rPr lang="en-RU" dirty="0">
                    <a:solidFill>
                      <a:srgbClr val="C00000"/>
                    </a:solidFill>
                  </a:rPr>
                  <a:t>≈0.33 mrad!!!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26A6780-5A40-160E-E4E3-CAFA78729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639" y="4607712"/>
                <a:ext cx="1806520" cy="651653"/>
              </a:xfrm>
              <a:prstGeom prst="rect">
                <a:avLst/>
              </a:prstGeom>
              <a:blipFill>
                <a:blip r:embed="rId6"/>
                <a:stretch>
                  <a:fillRect l="-2797" t="-3774" r="-2098" b="-13208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06C1DA0-3789-5D23-8ADF-039CB48AE4B1}"/>
              </a:ext>
            </a:extLst>
          </p:cNvPr>
          <p:cNvSpPr txBox="1"/>
          <p:nvPr/>
        </p:nvSpPr>
        <p:spPr>
          <a:xfrm>
            <a:off x="6096000" y="5666124"/>
            <a:ext cx="583595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RU" dirty="0"/>
              <a:t>It looks good enough for reliable π/K–separation @ 30 GeV/c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6FDCD-4B92-5537-08BF-D309527E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1091" y="6465295"/>
            <a:ext cx="4114800" cy="365125"/>
          </a:xfrm>
        </p:spPr>
        <p:txBody>
          <a:bodyPr/>
          <a:lstStyle/>
          <a:p>
            <a:r>
              <a:rPr lang="en-GB" dirty="0"/>
              <a:t>CEPC day, 27/06/2024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DAED9-C65D-D070-C5F4-E128B63A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1996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CB50-CC2D-EE49-6876-39FCB654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94"/>
            <a:ext cx="10515600" cy="696420"/>
          </a:xfrm>
        </p:spPr>
        <p:txBody>
          <a:bodyPr>
            <a:normAutofit/>
          </a:bodyPr>
          <a:lstStyle/>
          <a:p>
            <a:pPr algn="ctr"/>
            <a:r>
              <a:rPr lang="en-RU" sz="4000" dirty="0">
                <a:latin typeface="+mn-lt"/>
              </a:rPr>
              <a:t>Aerogel with n=1.008 (Novosibirsk)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E3D00C-3F88-4672-D351-609256418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564" y="794114"/>
            <a:ext cx="10236236" cy="576271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D825B7-C6A9-55A5-A083-AFB93B2A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9411"/>
            <a:ext cx="4114800" cy="365125"/>
          </a:xfrm>
        </p:spPr>
        <p:txBody>
          <a:bodyPr/>
          <a:lstStyle/>
          <a:p>
            <a:r>
              <a:rPr lang="en-GB" dirty="0"/>
              <a:t>CEPC day, 27/06/2024</a:t>
            </a:r>
            <a:endParaRPr lang="en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C5125-35BC-BD65-896D-4BCA8765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32079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6254-ABCB-8DB1-C194-F3D5D1E7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91" y="133897"/>
            <a:ext cx="11676991" cy="622847"/>
          </a:xfrm>
        </p:spPr>
        <p:txBody>
          <a:bodyPr>
            <a:noAutofit/>
          </a:bodyPr>
          <a:lstStyle/>
          <a:p>
            <a:pPr algn="ctr"/>
            <a:r>
              <a:rPr lang="en-RU" sz="3600" b="1" dirty="0">
                <a:latin typeface="+mn-lt"/>
              </a:rPr>
              <a:t>Some results of beam tests at the BINP with mRICH design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A8CEBC-ADB5-541D-6D54-D89321BB46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4" y="664231"/>
            <a:ext cx="3487344" cy="3371741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F7D650F-49C2-2826-E76D-76BB3D00EA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98978" y="3992111"/>
            <a:ext cx="8414042" cy="261707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EB8807-0122-B25F-D614-95D603B5294D}"/>
              </a:ext>
            </a:extLst>
          </p:cNvPr>
          <p:cNvSpPr txBox="1"/>
          <p:nvPr/>
        </p:nvSpPr>
        <p:spPr>
          <a:xfrm>
            <a:off x="294291" y="3964900"/>
            <a:ext cx="285881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U" sz="1600" u="sng" dirty="0"/>
              <a:t>Aerogel</a:t>
            </a:r>
            <a:r>
              <a:rPr lang="en-RU" sz="1600" dirty="0"/>
              <a:t>: </a:t>
            </a:r>
          </a:p>
          <a:p>
            <a:r>
              <a:rPr lang="en-RU" sz="1600" dirty="0"/>
              <a:t>• </a:t>
            </a:r>
            <a:r>
              <a:rPr lang="en-GB" sz="1600" dirty="0"/>
              <a:t>n=1.028</a:t>
            </a:r>
          </a:p>
          <a:p>
            <a:r>
              <a:rPr lang="en-GB" sz="1600" dirty="0"/>
              <a:t>• </a:t>
            </a:r>
            <a:r>
              <a:rPr lang="en-GB" sz="1600" dirty="0" err="1"/>
              <a:t>L</a:t>
            </a:r>
            <a:r>
              <a:rPr lang="en-GB" sz="1600" baseline="-25000" dirty="0" err="1"/>
              <a:t>sc</a:t>
            </a:r>
            <a:r>
              <a:rPr lang="en-GB" sz="1600" dirty="0"/>
              <a:t>(400nm)=48.2±0.7 mm</a:t>
            </a:r>
          </a:p>
          <a:p>
            <a:r>
              <a:rPr lang="en-GB" sz="1600" dirty="0"/>
              <a:t>• Thickness=40mm</a:t>
            </a:r>
          </a:p>
          <a:p>
            <a:r>
              <a:rPr lang="en-GB" sz="1600" u="sng" dirty="0"/>
              <a:t>Fresnel lens:</a:t>
            </a:r>
          </a:p>
          <a:p>
            <a:r>
              <a:rPr lang="en-GB" sz="1600" dirty="0"/>
              <a:t>• </a:t>
            </a:r>
            <a:r>
              <a:rPr lang="en-GB" sz="1600" dirty="0" err="1"/>
              <a:t>Acrilic</a:t>
            </a:r>
            <a:r>
              <a:rPr lang="en-GB" sz="1600" dirty="0"/>
              <a:t> (PMMA)</a:t>
            </a:r>
          </a:p>
          <a:p>
            <a:r>
              <a:rPr lang="en-GB" sz="1600" dirty="0"/>
              <a:t>• </a:t>
            </a:r>
            <a:r>
              <a:rPr lang="en-GB" sz="1600" dirty="0" err="1"/>
              <a:t>L</a:t>
            </a:r>
            <a:r>
              <a:rPr lang="en-GB" sz="1600" baseline="-25000" dirty="0" err="1"/>
              <a:t>f</a:t>
            </a:r>
            <a:r>
              <a:rPr lang="en-GB" sz="1600" dirty="0"/>
              <a:t>=6’’</a:t>
            </a:r>
          </a:p>
          <a:p>
            <a:r>
              <a:rPr lang="en-GB" sz="1600" dirty="0"/>
              <a:t>• Manufacturer: Edmund</a:t>
            </a:r>
          </a:p>
          <a:p>
            <a:r>
              <a:rPr lang="en-GB" sz="1600" dirty="0"/>
              <a:t>PMT:</a:t>
            </a:r>
          </a:p>
          <a:p>
            <a:r>
              <a:rPr lang="en-GB" sz="1600" dirty="0"/>
              <a:t>• 4 Hamamatsu H12700</a:t>
            </a:r>
          </a:p>
          <a:p>
            <a:r>
              <a:rPr lang="en-GB" sz="1600" dirty="0"/>
              <a:t>• pixel 6x6 mm</a:t>
            </a:r>
            <a:endParaRPr lang="en-RU" sz="16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29A32E-BDE4-0929-7D19-99AD69947FC4}"/>
              </a:ext>
            </a:extLst>
          </p:cNvPr>
          <p:cNvGrpSpPr/>
          <p:nvPr/>
        </p:nvGrpSpPr>
        <p:grpSpPr>
          <a:xfrm>
            <a:off x="3970820" y="731463"/>
            <a:ext cx="8087437" cy="2706503"/>
            <a:chOff x="3970820" y="731463"/>
            <a:chExt cx="8087437" cy="270650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12774D2-E7BC-D069-5F7B-A58F13DF479E}"/>
                </a:ext>
              </a:extLst>
            </p:cNvPr>
            <p:cNvGrpSpPr/>
            <p:nvPr/>
          </p:nvGrpSpPr>
          <p:grpSpPr>
            <a:xfrm>
              <a:off x="3970820" y="897549"/>
              <a:ext cx="8087437" cy="2540417"/>
              <a:chOff x="3970820" y="897549"/>
              <a:chExt cx="8087437" cy="254041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1002677-25EF-E301-A0B3-A26EC4641A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42538" y="897549"/>
                <a:ext cx="5415719" cy="254041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F93DD06-3DAC-E75C-A8BC-818FE1DA95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70820" y="897549"/>
                <a:ext cx="2783908" cy="2540417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A64263-E821-455A-D869-9C42567470B2}"/>
                </a:ext>
              </a:extLst>
            </p:cNvPr>
            <p:cNvSpPr txBox="1"/>
            <p:nvPr/>
          </p:nvSpPr>
          <p:spPr>
            <a:xfrm>
              <a:off x="7597287" y="731463"/>
              <a:ext cx="139493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RU" dirty="0"/>
                <a:t>Without lens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CD89E03-E755-59D7-ABBC-5079F385428B}"/>
              </a:ext>
            </a:extLst>
          </p:cNvPr>
          <p:cNvSpPr txBox="1"/>
          <p:nvPr/>
        </p:nvSpPr>
        <p:spPr>
          <a:xfrm>
            <a:off x="7392007" y="3807445"/>
            <a:ext cx="180549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RU" dirty="0"/>
              <a:t>With Fresnel lens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BBC7CC7-50F4-5248-EA73-5A3633A1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036EF-415A-955A-46F1-81DA53F0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32415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667FB-0239-B283-F8E4-123C5785E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898"/>
            <a:ext cx="10515600" cy="812034"/>
          </a:xfrm>
        </p:spPr>
        <p:txBody>
          <a:bodyPr/>
          <a:lstStyle/>
          <a:p>
            <a:pPr algn="ctr"/>
            <a:r>
              <a:rPr lang="en-RU" b="1" dirty="0">
                <a:latin typeface="+mn-lt"/>
              </a:rPr>
              <a:t>Fresnel lens transparency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5969E8-2187-F418-6AEB-D11A5EE54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59" y="1313795"/>
            <a:ext cx="9062624" cy="47611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66887E-359C-2ED9-35A7-47513CC0EB4C}"/>
              </a:ext>
            </a:extLst>
          </p:cNvPr>
          <p:cNvSpPr txBox="1"/>
          <p:nvPr/>
        </p:nvSpPr>
        <p:spPr>
          <a:xfrm>
            <a:off x="9217572" y="1908840"/>
            <a:ext cx="2596056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RU" sz="2000" dirty="0"/>
              <a:t>• About half of Cherenkov photons from aerogel is absorbed by lens material</a:t>
            </a:r>
          </a:p>
          <a:p>
            <a:pPr algn="just"/>
            <a:r>
              <a:rPr lang="en-RU" sz="2000" dirty="0"/>
              <a:t>• It is necessary to check possiblity to produce Fresnel lenses based on PMMA without  UV absorbers and so on.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C94D67-2A70-B2D1-1C54-E8C6AA336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03F32-24DF-9143-3A44-623B7DF5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5969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6923-DBEA-86AE-9168-F726EB86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79" y="74590"/>
            <a:ext cx="9144000" cy="664889"/>
          </a:xfrm>
        </p:spPr>
        <p:txBody>
          <a:bodyPr>
            <a:normAutofit fontScale="90000"/>
          </a:bodyPr>
          <a:lstStyle/>
          <a:p>
            <a:pPr algn="ctr"/>
            <a:r>
              <a:rPr lang="en-RU" b="1" dirty="0">
                <a:latin typeface="+mn-lt"/>
              </a:rPr>
              <a:t>Fiber Aerogel RICH: idea &amp; motivation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4ED009-0C59-EE7A-BA84-F8D15BB54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80" y="2948020"/>
            <a:ext cx="4861336" cy="3421249"/>
          </a:xfr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22BBAF-0567-BD5C-746F-B1F6F52C4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326074" y="3474979"/>
            <a:ext cx="3636582" cy="3183358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8A2EE949-9A0D-9982-B120-67762DEB281D}"/>
              </a:ext>
            </a:extLst>
          </p:cNvPr>
          <p:cNvSpPr txBox="1">
            <a:spLocks/>
          </p:cNvSpPr>
          <p:nvPr/>
        </p:nvSpPr>
        <p:spPr>
          <a:xfrm>
            <a:off x="152480" y="1085127"/>
            <a:ext cx="4330301" cy="16896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RU" sz="2000" dirty="0"/>
              <a:t>• It was inspired by discussion at SINANO (Sughou) with prof. Xeutong Zhang and Co. in August 2023.</a:t>
            </a:r>
          </a:p>
          <a:p>
            <a:pPr marL="0" indent="0" algn="just">
              <a:buNone/>
            </a:pPr>
            <a:r>
              <a:rPr lang="en-RU" sz="2000" dirty="0"/>
              <a:t>• The possibility of aerogel fiber production is decribed in article: </a:t>
            </a:r>
          </a:p>
          <a:p>
            <a:pPr marL="0" indent="0" algn="just">
              <a:buNone/>
            </a:pPr>
            <a:r>
              <a:rPr lang="en-GB" sz="2000" i="1" dirty="0">
                <a:solidFill>
                  <a:srgbClr val="FF0000"/>
                </a:solidFill>
                <a:latin typeface="ScalaSansPro"/>
              </a:rPr>
              <a:t>Adv. Sci. </a:t>
            </a:r>
            <a:r>
              <a:rPr lang="en-GB" sz="2000" b="1" dirty="0">
                <a:solidFill>
                  <a:srgbClr val="FF0000"/>
                </a:solidFill>
                <a:latin typeface="ScalaSansPro"/>
              </a:rPr>
              <a:t>2023</a:t>
            </a:r>
            <a:r>
              <a:rPr lang="en-GB" sz="2000" dirty="0">
                <a:solidFill>
                  <a:srgbClr val="FF0000"/>
                </a:solidFill>
                <a:latin typeface="ScalaSansPro"/>
              </a:rPr>
              <a:t>, </a:t>
            </a:r>
            <a:r>
              <a:rPr lang="en-GB" sz="2000" i="1" dirty="0">
                <a:solidFill>
                  <a:srgbClr val="FF0000"/>
                </a:solidFill>
                <a:latin typeface="ScalaSansPro"/>
              </a:rPr>
              <a:t>10</a:t>
            </a:r>
            <a:r>
              <a:rPr lang="en-GB" sz="2000" dirty="0">
                <a:solidFill>
                  <a:srgbClr val="FF0000"/>
                </a:solidFill>
                <a:latin typeface="ScalaSansPro"/>
              </a:rPr>
              <a:t>, 2205762 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9711B1-895E-D291-BBFA-1041BE9E9C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5792" y="1581703"/>
            <a:ext cx="6153728" cy="1863261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544F14D-95F5-43CC-A006-C3EEBBA4EB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3186" y="3440222"/>
            <a:ext cx="2444939" cy="2100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2A1BD7-2A0D-7F4A-C2AD-9032F05A596E}"/>
              </a:ext>
            </a:extLst>
          </p:cNvPr>
          <p:cNvSpPr txBox="1"/>
          <p:nvPr/>
        </p:nvSpPr>
        <p:spPr>
          <a:xfrm>
            <a:off x="9373863" y="5540254"/>
            <a:ext cx="240426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RU" b="1" u="sng" dirty="0"/>
              <a:t>Single fiber params:</a:t>
            </a:r>
          </a:p>
          <a:p>
            <a:r>
              <a:rPr lang="en-RU" dirty="0"/>
              <a:t>• n=1.03÷1.008</a:t>
            </a:r>
          </a:p>
          <a:p>
            <a:r>
              <a:rPr lang="en-RU" dirty="0"/>
              <a:t>• Length = 35÷60 mm</a:t>
            </a:r>
          </a:p>
          <a:p>
            <a:r>
              <a:rPr lang="en-RU" dirty="0"/>
              <a:t>• ø 0.4÷2 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22D8AE-1C5C-2104-CACC-B7C56820BC87}"/>
              </a:ext>
            </a:extLst>
          </p:cNvPr>
          <p:cNvSpPr txBox="1"/>
          <p:nvPr/>
        </p:nvSpPr>
        <p:spPr>
          <a:xfrm>
            <a:off x="4540471" y="643366"/>
            <a:ext cx="751173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RU" dirty="0"/>
              <a:t>For π/K-separation above 10 GeV/c we need decrease n and N</a:t>
            </a:r>
            <a:r>
              <a:rPr lang="en-RU" baseline="-25000" dirty="0"/>
              <a:t>pe</a:t>
            </a:r>
            <a:r>
              <a:rPr lang="en-RU" dirty="0"/>
              <a:t> </a:t>
            </a:r>
            <a:r>
              <a:rPr lang="en-GB" dirty="0"/>
              <a:t>d</a:t>
            </a:r>
            <a:r>
              <a:rPr lang="en-RU" dirty="0"/>
              <a:t>ecreases too.</a:t>
            </a:r>
          </a:p>
          <a:p>
            <a:r>
              <a:rPr lang="en-RU" dirty="0"/>
              <a:t>We consider approach how to compensate number of Cherenkov photons with help of aerogel fibers without segnificant angle resolution degradation.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7F96F2C-A9B1-3BE5-D3EA-F75869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1274" y="6449816"/>
            <a:ext cx="4114800" cy="365125"/>
          </a:xfrm>
        </p:spPr>
        <p:txBody>
          <a:bodyPr/>
          <a:lstStyle/>
          <a:p>
            <a:r>
              <a:rPr lang="en-GB" dirty="0"/>
              <a:t>CEPC day, 27/06/2024</a:t>
            </a:r>
            <a:endParaRPr lang="en-R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EF8484E-DBD5-AF5A-48E4-9F215BF7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20787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19786-EB4B-EA8B-9AFC-CBCB1EF1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680"/>
            <a:ext cx="10515600" cy="756453"/>
          </a:xfrm>
        </p:spPr>
        <p:txBody>
          <a:bodyPr>
            <a:normAutofit fontScale="90000"/>
          </a:bodyPr>
          <a:lstStyle/>
          <a:p>
            <a:pPr algn="ctr"/>
            <a:r>
              <a:rPr lang="en-RU" b="1" dirty="0">
                <a:latin typeface="+mn-lt"/>
              </a:rPr>
              <a:t>Particle separation power evaluated in GEANT-4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B600A42-6CE9-E5E7-9D7A-086C291F84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8" t="7023" r="8164" b="2657"/>
          <a:stretch/>
        </p:blipFill>
        <p:spPr>
          <a:xfrm>
            <a:off x="102386" y="2198869"/>
            <a:ext cx="6580090" cy="355029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9E5892-7919-C619-2FD7-E9B4D46979CB}"/>
                  </a:ext>
                </a:extLst>
              </p:cNvPr>
              <p:cNvSpPr txBox="1"/>
              <p:nvPr/>
            </p:nvSpPr>
            <p:spPr>
              <a:xfrm>
                <a:off x="459072" y="1642614"/>
                <a:ext cx="6561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RU" b="1" i="1" dirty="0"/>
                  <a:t>Phton Detector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RU" sz="1800" dirty="0">
                    <a:solidFill>
                      <a:srgbClr val="FF0000"/>
                    </a:solidFill>
                  </a:rPr>
                  <a:t>200</a:t>
                </a:r>
                <a:r>
                  <a:rPr lang="en-US" sz="1800" dirty="0">
                    <a:solidFill>
                      <a:srgbClr val="FF0000"/>
                    </a:solidFill>
                  </a:rPr>
                  <a:t>µ</a:t>
                </a:r>
                <a:r>
                  <a:rPr lang="en-RU" sz="1800" dirty="0">
                    <a:solidFill>
                      <a:srgbClr val="FF0000"/>
                    </a:solidFill>
                  </a:rPr>
                  <a:t>m</a:t>
                </a:r>
                <a:r>
                  <a:rPr lang="en-RU" b="1" i="1" dirty="0"/>
                  <a:t>;</a:t>
                </a:r>
                <a:r>
                  <a:rPr lang="en-RU" sz="1800" dirty="0">
                    <a:solidFill>
                      <a:srgbClr val="FF0000"/>
                    </a:solidFill>
                  </a:rPr>
                  <a:t> PDE(400nm)≈45% </a:t>
                </a:r>
                <a:r>
                  <a:rPr lang="en-RU" sz="1800" dirty="0"/>
                  <a:t>(Hamamtsu S14160)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9E5892-7919-C619-2FD7-E9B4D4697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2" y="1642614"/>
                <a:ext cx="6561702" cy="369332"/>
              </a:xfrm>
              <a:prstGeom prst="rect">
                <a:avLst/>
              </a:prstGeom>
              <a:blipFill>
                <a:blip r:embed="rId3"/>
                <a:stretch>
                  <a:fillRect l="-774" t="-6667" b="-26667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74178336-55F0-C1F7-91E1-CDA09FD94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CD724E-DCEF-E17C-70AC-864D3AB5ED4C}"/>
              </a:ext>
            </a:extLst>
          </p:cNvPr>
          <p:cNvGrpSpPr/>
          <p:nvPr/>
        </p:nvGrpSpPr>
        <p:grpSpPr>
          <a:xfrm>
            <a:off x="7103665" y="927028"/>
            <a:ext cx="5063185" cy="5864772"/>
            <a:chOff x="7103665" y="927028"/>
            <a:chExt cx="5063185" cy="586477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7FBAC20-53B4-9BBD-F1B1-D489A8EAA806}"/>
                </a:ext>
              </a:extLst>
            </p:cNvPr>
            <p:cNvGrpSpPr/>
            <p:nvPr/>
          </p:nvGrpSpPr>
          <p:grpSpPr>
            <a:xfrm>
              <a:off x="7269447" y="992740"/>
              <a:ext cx="4897403" cy="5527574"/>
              <a:chOff x="7269447" y="992740"/>
              <a:chExt cx="4897403" cy="5527574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89CB14E-A4FD-778E-E7F2-8D43E3E625F6}"/>
                  </a:ext>
                </a:extLst>
              </p:cNvPr>
              <p:cNvGrpSpPr/>
              <p:nvPr/>
            </p:nvGrpSpPr>
            <p:grpSpPr>
              <a:xfrm>
                <a:off x="7269447" y="992740"/>
                <a:ext cx="4897403" cy="5527574"/>
                <a:chOff x="7269447" y="992740"/>
                <a:chExt cx="4897403" cy="5527574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8C2666A9-3661-CAE2-B75E-331EEEBC9B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33847"/>
                <a:stretch/>
              </p:blipFill>
              <p:spPr>
                <a:xfrm>
                  <a:off x="7269447" y="1768589"/>
                  <a:ext cx="4897403" cy="2311158"/>
                </a:xfrm>
                <a:prstGeom prst="rect">
                  <a:avLst/>
                </a:prstGeom>
              </p:spPr>
            </p:pic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BCECF47-E43A-3267-8DCF-21685A114992}"/>
                    </a:ext>
                  </a:extLst>
                </p:cNvPr>
                <p:cNvSpPr txBox="1"/>
                <p:nvPr/>
              </p:nvSpPr>
              <p:spPr>
                <a:xfrm>
                  <a:off x="8409736" y="992740"/>
                  <a:ext cx="329878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RU" b="1" u="sng" dirty="0">
                      <a:solidFill>
                        <a:srgbClr val="C00000"/>
                      </a:solidFill>
                    </a:rPr>
                    <a:t>Aerogel fiber (n=1.05, L=35 mm, </a:t>
                  </a:r>
                </a:p>
                <a:p>
                  <a:pPr algn="ctr"/>
                  <a:r>
                    <a:rPr lang="en-RU" b="1" u="sng" dirty="0">
                      <a:solidFill>
                        <a:srgbClr val="C00000"/>
                      </a:solidFill>
                    </a:rPr>
                    <a:t>L</a:t>
                  </a:r>
                  <a:r>
                    <a:rPr lang="en-RU" b="1" u="sng" baseline="-25000" dirty="0">
                      <a:solidFill>
                        <a:srgbClr val="C00000"/>
                      </a:solidFill>
                    </a:rPr>
                    <a:t>sc</a:t>
                  </a:r>
                  <a:r>
                    <a:rPr lang="en-RU" b="1" u="sng" dirty="0">
                      <a:solidFill>
                        <a:srgbClr val="C00000"/>
                      </a:solidFill>
                    </a:rPr>
                    <a:t>(400nm)=43</a:t>
                  </a:r>
                </a:p>
              </p:txBody>
            </p:sp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368538EE-CA13-94B6-0083-60236EFE47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41529" y="4072061"/>
                  <a:ext cx="2605360" cy="2448253"/>
                </a:xfrm>
                <a:prstGeom prst="rect">
                  <a:avLst/>
                </a:prstGeom>
              </p:spPr>
            </p:pic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93DA834-CABD-F315-E0EB-D255BABD83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45539" y="5087004"/>
                <a:ext cx="969121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519C9E-427E-7000-3F24-CC91B89B81C3}"/>
                </a:ext>
              </a:extLst>
            </p:cNvPr>
            <p:cNvSpPr/>
            <p:nvPr/>
          </p:nvSpPr>
          <p:spPr>
            <a:xfrm>
              <a:off x="7103665" y="927028"/>
              <a:ext cx="5007083" cy="5864772"/>
            </a:xfrm>
            <a:prstGeom prst="rect">
              <a:avLst/>
            </a:prstGeom>
            <a:solidFill>
              <a:srgbClr val="E8356C">
                <a:alpha val="9804"/>
              </a:srgb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C6E688-ADC5-8DAD-9C47-C0AA489E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27031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9A93-18B0-F227-5797-F61C029F3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0" y="143040"/>
            <a:ext cx="11866180" cy="729319"/>
          </a:xfrm>
        </p:spPr>
        <p:txBody>
          <a:bodyPr>
            <a:normAutofit/>
          </a:bodyPr>
          <a:lstStyle/>
          <a:p>
            <a:pPr algn="ctr"/>
            <a:r>
              <a:rPr lang="en-RU" sz="4000" dirty="0">
                <a:latin typeface="+mn-lt"/>
              </a:rPr>
              <a:t>Several PMTs with submillimeter position sensetivity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949A5-05EF-4459-4919-D45636EC9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195" y="1008501"/>
            <a:ext cx="3143633" cy="462947"/>
          </a:xfrm>
        </p:spPr>
        <p:txBody>
          <a:bodyPr/>
          <a:lstStyle/>
          <a:p>
            <a:pPr algn="ctr"/>
            <a:r>
              <a:rPr lang="en-RU" dirty="0"/>
              <a:t>MCP PMT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5151D93-FFED-4202-CAE5-C77D8F25E5D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21149" y="1471449"/>
                <a:ext cx="3143633" cy="4992414"/>
              </a:xfrm>
            </p:spPr>
            <p:txBody>
              <a:bodyPr>
                <a:normAutofit fontScale="62500" lnSpcReduction="20000"/>
              </a:bodyPr>
              <a:lstStyle/>
              <a:p>
                <a:pPr algn="just"/>
                <a:r>
                  <a:rPr lang="en-RU" dirty="0"/>
                  <a:t>Planacone XP8122</a:t>
                </a:r>
              </a:p>
              <a:p>
                <a:pPr algn="just"/>
                <a:endParaRPr lang="en-RU" dirty="0"/>
              </a:p>
              <a:p>
                <a:pPr algn="just"/>
                <a:endParaRPr lang="en-RU" dirty="0"/>
              </a:p>
              <a:p>
                <a:pPr algn="just"/>
                <a:endParaRPr lang="en-RU" dirty="0"/>
              </a:p>
              <a:p>
                <a:pPr algn="just"/>
                <a:endParaRPr lang="en-RU" dirty="0"/>
              </a:p>
              <a:p>
                <a:pPr algn="just"/>
                <a:endParaRPr lang="en-RU" dirty="0"/>
              </a:p>
              <a:p>
                <a:pPr algn="just"/>
                <a:r>
                  <a:rPr lang="en-RU" dirty="0"/>
                  <a:t>32x32 pixels with 1mm size and pithch ~2mm</a:t>
                </a:r>
              </a:p>
              <a:p>
                <a:pPr algn="just"/>
                <a:r>
                  <a:rPr lang="en-RU" dirty="0"/>
                  <a:t>To decreas readout electronics channels it is possible to develop </a:t>
                </a:r>
                <a:r>
                  <a:rPr lang="en-RU" dirty="0">
                    <a:solidFill>
                      <a:srgbClr val="7030A0"/>
                    </a:solidFill>
                  </a:rPr>
                  <a:t>‘</a:t>
                </a:r>
                <a:r>
                  <a:rPr lang="en-RU" i="1" dirty="0">
                    <a:solidFill>
                      <a:srgbClr val="7030A0"/>
                    </a:solidFill>
                  </a:rPr>
                  <a:t>spread delay lines’</a:t>
                </a:r>
                <a:r>
                  <a:rPr lang="en-RU" dirty="0"/>
                  <a:t> or ‘</a:t>
                </a:r>
                <a:r>
                  <a:rPr lang="en-RU" i="1" dirty="0">
                    <a:solidFill>
                      <a:srgbClr val="7030A0"/>
                    </a:solidFill>
                  </a:rPr>
                  <a:t>chrge sharing’ </a:t>
                </a:r>
                <a:r>
                  <a:rPr lang="en-RU" dirty="0"/>
                  <a:t>approaches</a:t>
                </a:r>
              </a:p>
              <a:p>
                <a:pPr algn="just"/>
                <a:r>
                  <a:rPr lang="en-RU" dirty="0"/>
                  <a:t>Expected spatial resolution as small as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RU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RU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RU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RU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RU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0.3µ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RU" dirty="0">
                  <a:solidFill>
                    <a:srgbClr val="C00000"/>
                  </a:solidFill>
                </a:endParaRPr>
              </a:p>
              <a:p>
                <a:pPr algn="just"/>
                <a:endParaRPr lang="en-RU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5151D93-FFED-4202-CAE5-C77D8F25E5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1149" y="1471449"/>
                <a:ext cx="3143633" cy="4992414"/>
              </a:xfrm>
              <a:blipFill>
                <a:blip r:embed="rId2"/>
                <a:stretch>
                  <a:fillRect l="-1210" t="-2030" r="-2016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815AD-ACFA-8FCD-9DD2-45CC0F7C8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6660" y="1019010"/>
            <a:ext cx="3143633" cy="452438"/>
          </a:xfrm>
        </p:spPr>
        <p:txBody>
          <a:bodyPr/>
          <a:lstStyle/>
          <a:p>
            <a:r>
              <a:rPr lang="en-RU" dirty="0"/>
              <a:t>PSS-SiPM or LG-SiPM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987A164-442E-B384-E46C-7578216429B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456658" y="3101495"/>
                <a:ext cx="3299975" cy="3520022"/>
              </a:xfrm>
            </p:spPr>
            <p:txBody>
              <a:bodyPr>
                <a:normAutofit fontScale="62500" lnSpcReduction="20000"/>
              </a:bodyPr>
              <a:lstStyle/>
              <a:p>
                <a:pPr algn="just"/>
                <a:r>
                  <a:rPr lang="en-RU" sz="2800" dirty="0"/>
                  <a:t>PSS 11-</a:t>
                </a:r>
                <a:r>
                  <a:rPr lang="ru-RU" sz="2800" dirty="0"/>
                  <a:t>3</a:t>
                </a:r>
                <a:r>
                  <a:rPr lang="en-RU" sz="2800" dirty="0"/>
                  <a:t>0</a:t>
                </a:r>
                <a:r>
                  <a:rPr lang="ru-RU" sz="2800" dirty="0"/>
                  <a:t>3</a:t>
                </a:r>
                <a:r>
                  <a:rPr lang="en-RU" sz="2800" dirty="0"/>
                  <a:t>0-S (from NDL, China)</a:t>
                </a:r>
              </a:p>
              <a:p>
                <a:pPr algn="just"/>
                <a:r>
                  <a:rPr lang="en-RU" dirty="0"/>
                  <a:t>3x3 or 6x6mm SiPM is read out by 4 digitizers</a:t>
                </a:r>
              </a:p>
              <a:p>
                <a:pPr algn="just"/>
                <a:r>
                  <a:rPr lang="en-RU" dirty="0"/>
                  <a:t>Position is reconstructed by charge sharing among 4 pads connected to resistive plane of the SiPM</a:t>
                </a:r>
              </a:p>
              <a:p>
                <a:pPr algn="just"/>
                <a:r>
                  <a:rPr lang="en-RU" dirty="0"/>
                  <a:t>Declared resolution for single photon hit is about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RU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RU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200µ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987A164-442E-B384-E46C-757821642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456658" y="3101495"/>
                <a:ext cx="3299975" cy="3520022"/>
              </a:xfrm>
              <a:blipFill>
                <a:blip r:embed="rId3"/>
                <a:stretch>
                  <a:fillRect l="-766" t="-2878" r="-1533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8A6DAD2-9A61-2549-8E62-AEA1D20CBE4E}"/>
              </a:ext>
            </a:extLst>
          </p:cNvPr>
          <p:cNvSpPr txBox="1">
            <a:spLocks/>
          </p:cNvSpPr>
          <p:nvPr/>
        </p:nvSpPr>
        <p:spPr>
          <a:xfrm>
            <a:off x="8303172" y="1019010"/>
            <a:ext cx="3143633" cy="452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RU" dirty="0"/>
              <a:t>Digital PC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A30F54-F5CD-E107-F7B1-91087965B209}"/>
              </a:ext>
            </a:extLst>
          </p:cNvPr>
          <p:cNvGrpSpPr/>
          <p:nvPr/>
        </p:nvGrpSpPr>
        <p:grpSpPr>
          <a:xfrm>
            <a:off x="1878199" y="1853433"/>
            <a:ext cx="1895015" cy="1617608"/>
            <a:chOff x="699673" y="2298020"/>
            <a:chExt cx="1479935" cy="133555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5763885-2AFB-86A5-9075-E6389DC6635A}"/>
                </a:ext>
              </a:extLst>
            </p:cNvPr>
            <p:cNvGrpSpPr/>
            <p:nvPr/>
          </p:nvGrpSpPr>
          <p:grpSpPr>
            <a:xfrm>
              <a:off x="699673" y="2298020"/>
              <a:ext cx="1479935" cy="1335551"/>
              <a:chOff x="699673" y="2576312"/>
              <a:chExt cx="1479935" cy="1335551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9FDB4FC-7D76-7C09-BAF5-2C91AC62BF7A}"/>
                  </a:ext>
                </a:extLst>
              </p:cNvPr>
              <p:cNvGrpSpPr/>
              <p:nvPr/>
            </p:nvGrpSpPr>
            <p:grpSpPr>
              <a:xfrm>
                <a:off x="699673" y="2576312"/>
                <a:ext cx="1479935" cy="1335551"/>
                <a:chOff x="699673" y="2576312"/>
                <a:chExt cx="1479935" cy="1335551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5590CA6B-9CCE-0F5E-F1EC-95700170CB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771865" y="2504120"/>
                  <a:ext cx="1335551" cy="1479935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9AFEBC69-8D3C-57A9-86BE-83AAF2B607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1332" y="2663315"/>
                  <a:ext cx="1187462" cy="1169384"/>
                </a:xfrm>
                <a:prstGeom prst="rect">
                  <a:avLst/>
                </a:prstGeom>
              </p:spPr>
            </p:pic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81AC21C-D3F2-6CFE-3571-84E964BAD7E0}"/>
                  </a:ext>
                </a:extLst>
              </p:cNvPr>
              <p:cNvGrpSpPr/>
              <p:nvPr/>
            </p:nvGrpSpPr>
            <p:grpSpPr>
              <a:xfrm>
                <a:off x="901332" y="3288997"/>
                <a:ext cx="1187462" cy="285098"/>
                <a:chOff x="7473255" y="3298694"/>
                <a:chExt cx="1187462" cy="285098"/>
              </a:xfrm>
            </p:grpSpPr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F79AB243-6AE9-A868-BCB4-946F96AEC2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73255" y="3583792"/>
                  <a:ext cx="1187462" cy="0"/>
                </a:xfrm>
                <a:prstGeom prst="straightConnector1">
                  <a:avLst/>
                </a:prstGeom>
                <a:ln w="19050">
                  <a:solidFill>
                    <a:srgbClr val="C0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B93D92B-FCC2-F7AB-719F-372CA9DB8DC0}"/>
                    </a:ext>
                  </a:extLst>
                </p:cNvPr>
                <p:cNvSpPr txBox="1"/>
                <p:nvPr/>
              </p:nvSpPr>
              <p:spPr>
                <a:xfrm>
                  <a:off x="7663417" y="3298694"/>
                  <a:ext cx="483052" cy="22651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>
                      <a:ln>
                        <a:solidFill>
                          <a:srgbClr val="C00000"/>
                        </a:solidFill>
                      </a:ln>
                      <a:solidFill>
                        <a:srgbClr val="FF0000"/>
                      </a:solidFill>
                      <a:highlight>
                        <a:srgbClr val="00FF00"/>
                      </a:highlight>
                    </a:rPr>
                    <a:t>53</a:t>
                  </a:r>
                  <a:r>
                    <a:rPr lang="en-RU" sz="1400" dirty="0">
                      <a:ln>
                        <a:solidFill>
                          <a:srgbClr val="C00000"/>
                        </a:solidFill>
                      </a:ln>
                      <a:solidFill>
                        <a:srgbClr val="FF0000"/>
                      </a:solidFill>
                      <a:highlight>
                        <a:srgbClr val="00FF00"/>
                      </a:highlight>
                    </a:rPr>
                    <a:t> mm</a:t>
                  </a:r>
                </a:p>
              </p:txBody>
            </p:sp>
          </p:grp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095D6A-0CDE-8B93-308F-48F60DDB7828}"/>
                </a:ext>
              </a:extLst>
            </p:cNvPr>
            <p:cNvSpPr txBox="1"/>
            <p:nvPr/>
          </p:nvSpPr>
          <p:spPr>
            <a:xfrm>
              <a:off x="1198727" y="2410960"/>
              <a:ext cx="592672" cy="385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n>
                    <a:solidFill>
                      <a:srgbClr val="C00000"/>
                    </a:solidFill>
                  </a:ln>
                  <a:solidFill>
                    <a:srgbClr val="7030A0"/>
                  </a:solidFill>
                  <a:highlight>
                    <a:srgbClr val="00FF00"/>
                  </a:highlight>
                </a:rPr>
                <a:t>XP8122 </a:t>
              </a:r>
            </a:p>
            <a:p>
              <a:pPr algn="ctr"/>
              <a:r>
                <a:rPr lang="en-US" sz="1400" dirty="0" err="1">
                  <a:ln>
                    <a:solidFill>
                      <a:srgbClr val="C00000"/>
                    </a:solidFill>
                  </a:ln>
                  <a:solidFill>
                    <a:srgbClr val="7030A0"/>
                  </a:solidFill>
                  <a:highlight>
                    <a:srgbClr val="00FF00"/>
                  </a:highlight>
                </a:rPr>
                <a:t>Planacon</a:t>
              </a:r>
              <a:endParaRPr lang="en-RU" sz="140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highlight>
                  <a:srgbClr val="00FF00"/>
                </a:highlight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5E8142-8776-D10F-5A4B-10FE902E2DB8}"/>
              </a:ext>
            </a:extLst>
          </p:cNvPr>
          <p:cNvGrpSpPr/>
          <p:nvPr/>
        </p:nvGrpSpPr>
        <p:grpSpPr>
          <a:xfrm>
            <a:off x="3981341" y="1632407"/>
            <a:ext cx="3852521" cy="1326015"/>
            <a:chOff x="3602811" y="1651658"/>
            <a:chExt cx="4066757" cy="150399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750FE5F-790D-DA9C-E380-4515825634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2811" y="1651658"/>
              <a:ext cx="2556980" cy="148371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395F189-836A-A161-1C49-59D0D078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55717" y="1739822"/>
              <a:ext cx="1513851" cy="141583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B54B2C-8B60-B3AB-DF4D-0BD954B6DD64}"/>
              </a:ext>
            </a:extLst>
          </p:cNvPr>
          <p:cNvGrpSpPr/>
          <p:nvPr/>
        </p:nvGrpSpPr>
        <p:grpSpPr>
          <a:xfrm>
            <a:off x="162910" y="1811391"/>
            <a:ext cx="1512642" cy="1707113"/>
            <a:chOff x="3902739" y="1672351"/>
            <a:chExt cx="1554480" cy="153782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A240F78-426A-1E39-3207-72771B1A8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2739" y="1672351"/>
              <a:ext cx="1554480" cy="1537825"/>
            </a:xfrm>
            <a:prstGeom prst="rect">
              <a:avLst/>
            </a:prstGeom>
          </p:spPr>
        </p:pic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9C41F36-B98C-9ACB-0F72-58FF0597EF2F}"/>
                </a:ext>
              </a:extLst>
            </p:cNvPr>
            <p:cNvCxnSpPr>
              <a:cxnSpLocks/>
            </p:cNvCxnSpPr>
            <p:nvPr/>
          </p:nvCxnSpPr>
          <p:spPr>
            <a:xfrm>
              <a:off x="4930169" y="2073161"/>
              <a:ext cx="0" cy="1018095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CA73107-2BB1-D429-0A29-3002A778BE2A}"/>
                </a:ext>
              </a:extLst>
            </p:cNvPr>
            <p:cNvSpPr txBox="1"/>
            <p:nvPr/>
          </p:nvSpPr>
          <p:spPr>
            <a:xfrm rot="16200000">
              <a:off x="4525935" y="2385492"/>
              <a:ext cx="386397" cy="185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RU" sz="1200" dirty="0">
                  <a:solidFill>
                    <a:srgbClr val="0070C0"/>
                  </a:solidFill>
                </a:rPr>
                <a:t>59 </a:t>
              </a:r>
              <a:r>
                <a:rPr lang="en-US" sz="1200" dirty="0">
                  <a:solidFill>
                    <a:srgbClr val="0070C0"/>
                  </a:solidFill>
                </a:rPr>
                <a:t>mm</a:t>
              </a:r>
              <a:endParaRPr lang="en-RU" sz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B566FE-4716-28B2-5FC4-E9ACBE360384}"/>
              </a:ext>
            </a:extLst>
          </p:cNvPr>
          <p:cNvGrpSpPr/>
          <p:nvPr/>
        </p:nvGrpSpPr>
        <p:grpSpPr>
          <a:xfrm>
            <a:off x="8115048" y="1554853"/>
            <a:ext cx="4076952" cy="1188541"/>
            <a:chOff x="8115048" y="1554853"/>
            <a:chExt cx="4076952" cy="1188541"/>
          </a:xfrm>
        </p:grpSpPr>
        <p:pic>
          <p:nvPicPr>
            <p:cNvPr id="34" name="Picture 5" descr="X:\DLight\3. MARKETING-SALES\PHOTOGRAPHS\Photo shooting Sep 30-2011\compressed_1MB\Philips-049139 kopie.jpg">
              <a:extLst>
                <a:ext uri="{FF2B5EF4-FFF2-40B4-BE49-F238E27FC236}">
                  <a16:creationId xmlns:a16="http://schemas.microsoft.com/office/drawing/2014/main" id="{736B3E2A-AD27-C60A-ED7B-9EF2BA6898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115048" y="1581616"/>
              <a:ext cx="2038476" cy="1161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6" descr="X:\DLight\3. MARKETING-SALES\PHOTOGRAPHS\Photo shooting Sep 30-2011\compressed_1MB\Philips-049141 kopie.jpg">
              <a:extLst>
                <a:ext uri="{FF2B5EF4-FFF2-40B4-BE49-F238E27FC236}">
                  <a16:creationId xmlns:a16="http://schemas.microsoft.com/office/drawing/2014/main" id="{6AFA906C-4240-5EDE-1A31-A7B5E920A6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153524" y="1554853"/>
              <a:ext cx="2038476" cy="1161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5">
                <a:extLst>
                  <a:ext uri="{FF2B5EF4-FFF2-40B4-BE49-F238E27FC236}">
                    <a16:creationId xmlns:a16="http://schemas.microsoft.com/office/drawing/2014/main" id="{EC411618-22CC-7EDA-AC47-1BBEFE38FA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15048" y="2716631"/>
                <a:ext cx="3749904" cy="37943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b="1" dirty="0"/>
                  <a:t>DPC3200-22-44 – </a:t>
                </a:r>
                <a:r>
                  <a:rPr lang="de-DE" dirty="0"/>
                  <a:t>3200 </a:t>
                </a:r>
                <a:r>
                  <a:rPr lang="de-DE" dirty="0" err="1"/>
                  <a:t>cells</a:t>
                </a:r>
                <a:r>
                  <a:rPr lang="de-DE" dirty="0"/>
                  <a:t>/</a:t>
                </a:r>
                <a:r>
                  <a:rPr lang="de-DE" dirty="0" err="1"/>
                  <a:t>pixel</a:t>
                </a:r>
                <a:r>
                  <a:rPr lang="de-DE" dirty="0"/>
                  <a:t> (</a:t>
                </a:r>
                <a:r>
                  <a:rPr lang="de-DE" dirty="0" err="1"/>
                  <a:t>from</a:t>
                </a:r>
                <a:r>
                  <a:rPr lang="de-DE" dirty="0"/>
                  <a:t> Philips)</a:t>
                </a:r>
              </a:p>
              <a:p>
                <a:pPr algn="just"/>
                <a:r>
                  <a:rPr lang="de-DE" dirty="0" err="1"/>
                  <a:t>Each</a:t>
                </a:r>
                <a:r>
                  <a:rPr lang="de-DE" dirty="0"/>
                  <a:t> </a:t>
                </a:r>
                <a:r>
                  <a:rPr lang="de-DE" dirty="0" err="1"/>
                  <a:t>microcell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connected</a:t>
                </a:r>
                <a:r>
                  <a:rPr lang="de-DE" dirty="0"/>
                  <a:t> </a:t>
                </a:r>
                <a:r>
                  <a:rPr lang="de-DE" dirty="0" err="1"/>
                  <a:t>through</a:t>
                </a:r>
                <a:r>
                  <a:rPr lang="de-DE" dirty="0"/>
                  <a:t> </a:t>
                </a:r>
                <a:r>
                  <a:rPr lang="de-DE" dirty="0" err="1"/>
                  <a:t>controled</a:t>
                </a:r>
                <a:r>
                  <a:rPr lang="de-DE" dirty="0"/>
                  <a:t> </a:t>
                </a:r>
                <a:r>
                  <a:rPr lang="de-DE" dirty="0" err="1"/>
                  <a:t>lattch</a:t>
                </a:r>
                <a:r>
                  <a:rPr lang="de-DE" dirty="0"/>
                  <a:t> and </a:t>
                </a:r>
                <a:r>
                  <a:rPr lang="de-DE" dirty="0" err="1"/>
                  <a:t>could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switched</a:t>
                </a:r>
                <a:r>
                  <a:rPr lang="de-DE" dirty="0"/>
                  <a:t> On </a:t>
                </a:r>
                <a:r>
                  <a:rPr lang="de-DE" dirty="0" err="1"/>
                  <a:t>or</a:t>
                </a:r>
                <a:r>
                  <a:rPr lang="de-DE" dirty="0"/>
                  <a:t> Off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readout</a:t>
                </a:r>
                <a:endParaRPr lang="de-DE" dirty="0"/>
              </a:p>
              <a:p>
                <a:pPr algn="just"/>
                <a:r>
                  <a:rPr lang="de-DE" dirty="0"/>
                  <a:t>Output </a:t>
                </a:r>
                <a:r>
                  <a:rPr lang="de-DE" dirty="0" err="1"/>
                  <a:t>data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i="1" dirty="0">
                    <a:solidFill>
                      <a:srgbClr val="7030A0"/>
                    </a:solidFill>
                  </a:rPr>
                  <a:t>‘</a:t>
                </a:r>
                <a:r>
                  <a:rPr lang="de-DE" i="1" dirty="0" err="1">
                    <a:solidFill>
                      <a:srgbClr val="7030A0"/>
                    </a:solidFill>
                  </a:rPr>
                  <a:t>timestamp</a:t>
                </a:r>
                <a:r>
                  <a:rPr lang="de-DE" i="1" dirty="0">
                    <a:solidFill>
                      <a:srgbClr val="7030A0"/>
                    </a:solidFill>
                  </a:rPr>
                  <a:t>‘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first</a:t>
                </a:r>
                <a:r>
                  <a:rPr lang="de-DE" dirty="0"/>
                  <a:t> </a:t>
                </a:r>
                <a:r>
                  <a:rPr lang="de-DE" dirty="0" err="1"/>
                  <a:t>fired</a:t>
                </a:r>
                <a:r>
                  <a:rPr lang="de-DE" dirty="0"/>
                  <a:t> </a:t>
                </a:r>
                <a:r>
                  <a:rPr lang="de-DE" dirty="0" err="1"/>
                  <a:t>microcells</a:t>
                </a:r>
                <a:r>
                  <a:rPr lang="de-DE" dirty="0"/>
                  <a:t> and total </a:t>
                </a:r>
                <a:r>
                  <a:rPr lang="de-DE" i="1" dirty="0">
                    <a:solidFill>
                      <a:srgbClr val="7030A0"/>
                    </a:solidFill>
                  </a:rPr>
                  <a:t>‘</a:t>
                </a:r>
                <a:r>
                  <a:rPr lang="de-DE" i="1" dirty="0" err="1">
                    <a:solidFill>
                      <a:srgbClr val="7030A0"/>
                    </a:solidFill>
                  </a:rPr>
                  <a:t>number</a:t>
                </a:r>
                <a:r>
                  <a:rPr lang="de-DE" i="1" dirty="0">
                    <a:solidFill>
                      <a:srgbClr val="7030A0"/>
                    </a:solidFill>
                  </a:rPr>
                  <a:t>‘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fired</a:t>
                </a:r>
                <a:r>
                  <a:rPr lang="de-DE" dirty="0"/>
                  <a:t> </a:t>
                </a:r>
                <a:r>
                  <a:rPr lang="de-DE" dirty="0" err="1"/>
                  <a:t>microcells</a:t>
                </a:r>
                <a:endParaRPr lang="de-DE" dirty="0"/>
              </a:p>
              <a:p>
                <a:pPr algn="just"/>
                <a:r>
                  <a:rPr lang="de-DE" dirty="0"/>
                  <a:t>Output </a:t>
                </a:r>
                <a:r>
                  <a:rPr lang="de-DE" dirty="0" err="1"/>
                  <a:t>data</a:t>
                </a:r>
                <a:r>
                  <a:rPr lang="de-DE" dirty="0"/>
                  <a:t> </a:t>
                </a:r>
                <a:r>
                  <a:rPr lang="de-DE" dirty="0" err="1"/>
                  <a:t>could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changed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i="1" dirty="0">
                    <a:solidFill>
                      <a:srgbClr val="7030A0"/>
                    </a:solidFill>
                  </a:rPr>
                  <a:t>‘</a:t>
                </a:r>
                <a:r>
                  <a:rPr lang="de-DE" i="1" dirty="0" err="1">
                    <a:solidFill>
                      <a:srgbClr val="7030A0"/>
                    </a:solidFill>
                  </a:rPr>
                  <a:t>timestamp</a:t>
                </a:r>
                <a:r>
                  <a:rPr lang="de-DE" i="1" dirty="0">
                    <a:solidFill>
                      <a:srgbClr val="7030A0"/>
                    </a:solidFill>
                  </a:rPr>
                  <a:t>‘</a:t>
                </a:r>
                <a:r>
                  <a:rPr lang="de-DE" dirty="0"/>
                  <a:t>  and </a:t>
                </a:r>
                <a:r>
                  <a:rPr lang="de-DE" i="1" dirty="0">
                    <a:solidFill>
                      <a:srgbClr val="7030A0"/>
                    </a:solidFill>
                  </a:rPr>
                  <a:t>‘</a:t>
                </a:r>
                <a:r>
                  <a:rPr lang="de-DE" i="1" dirty="0" err="1">
                    <a:solidFill>
                      <a:srgbClr val="7030A0"/>
                    </a:solidFill>
                  </a:rPr>
                  <a:t>serial</a:t>
                </a:r>
                <a:r>
                  <a:rPr lang="de-DE" i="1" dirty="0">
                    <a:solidFill>
                      <a:srgbClr val="7030A0"/>
                    </a:solidFill>
                  </a:rPr>
                  <a:t> </a:t>
                </a:r>
                <a:r>
                  <a:rPr lang="de-DE" i="1" dirty="0" err="1">
                    <a:solidFill>
                      <a:srgbClr val="7030A0"/>
                    </a:solidFill>
                  </a:rPr>
                  <a:t>number</a:t>
                </a:r>
                <a:r>
                  <a:rPr lang="de-DE" i="1" dirty="0">
                    <a:solidFill>
                      <a:srgbClr val="7030A0"/>
                    </a:solidFill>
                  </a:rPr>
                  <a:t>‘</a:t>
                </a:r>
                <a:r>
                  <a:rPr lang="de-DE" i="1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fired</a:t>
                </a:r>
                <a:r>
                  <a:rPr lang="de-DE" dirty="0"/>
                  <a:t> </a:t>
                </a:r>
                <a:r>
                  <a:rPr lang="de-DE" dirty="0" err="1"/>
                  <a:t>microcell</a:t>
                </a:r>
                <a:r>
                  <a:rPr lang="de-DE" dirty="0"/>
                  <a:t> and </a:t>
                </a:r>
                <a:r>
                  <a:rPr lang="de-DE" dirty="0" err="1"/>
                  <a:t>then</a:t>
                </a:r>
                <a:r>
                  <a:rPr lang="de-DE" dirty="0"/>
                  <a:t> </a:t>
                </a:r>
                <a:r>
                  <a:rPr lang="de-DE" dirty="0" err="1"/>
                  <a:t>spatial</a:t>
                </a:r>
                <a:r>
                  <a:rPr lang="de-DE" dirty="0"/>
                  <a:t> </a:t>
                </a:r>
                <a:r>
                  <a:rPr lang="de-DE" dirty="0" err="1"/>
                  <a:t>resolution</a:t>
                </a:r>
                <a:r>
                  <a:rPr lang="de-DE" dirty="0"/>
                  <a:t> will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determined</a:t>
                </a:r>
                <a:r>
                  <a:rPr lang="de-DE" dirty="0"/>
                  <a:t> </a:t>
                </a:r>
                <a:r>
                  <a:rPr lang="de-DE" dirty="0" err="1"/>
                  <a:t>microcell</a:t>
                </a:r>
                <a:r>
                  <a:rPr lang="de-DE" dirty="0"/>
                  <a:t> </a:t>
                </a:r>
                <a:r>
                  <a:rPr lang="de-DE" dirty="0" err="1"/>
                  <a:t>sizes</a:t>
                </a:r>
                <a:r>
                  <a:rPr lang="de-DE" dirty="0"/>
                  <a:t>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RU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RU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50,25,12µ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de-DE" dirty="0">
                  <a:solidFill>
                    <a:srgbClr val="C00000"/>
                  </a:solidFill>
                </a:endParaRPr>
              </a:p>
              <a:p>
                <a:pPr algn="just"/>
                <a:endParaRPr lang="en-RU" dirty="0"/>
              </a:p>
            </p:txBody>
          </p:sp>
        </mc:Choice>
        <mc:Fallback xmlns="">
          <p:sp>
            <p:nvSpPr>
              <p:cNvPr id="37" name="Content Placeholder 5">
                <a:extLst>
                  <a:ext uri="{FF2B5EF4-FFF2-40B4-BE49-F238E27FC236}">
                    <a16:creationId xmlns:a16="http://schemas.microsoft.com/office/drawing/2014/main" id="{EC411618-22CC-7EDA-AC47-1BBEFE38F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048" y="2716631"/>
                <a:ext cx="3749904" cy="3794375"/>
              </a:xfrm>
              <a:prstGeom prst="rect">
                <a:avLst/>
              </a:prstGeom>
              <a:blipFill>
                <a:blip r:embed="rId11"/>
                <a:stretch>
                  <a:fillRect l="-673" t="-3010" r="-1347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95E8F8-DAC4-2F0F-F1DD-B67DFCC26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E9BDD0-28E9-858E-08C9-66C10760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61149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95DB2-7363-8CFD-D5AF-47F1A413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29"/>
            <a:ext cx="10515600" cy="601827"/>
          </a:xfrm>
        </p:spPr>
        <p:txBody>
          <a:bodyPr>
            <a:normAutofit fontScale="90000"/>
          </a:bodyPr>
          <a:lstStyle/>
          <a:p>
            <a:pPr algn="ctr"/>
            <a:r>
              <a:rPr lang="en-RU" sz="4000" b="1" dirty="0">
                <a:latin typeface="+mn-lt"/>
              </a:rPr>
              <a:t>Photon detector option for Fibra RICH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7E2B3-4583-E128-9F21-1708CADA6C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2283" y="701019"/>
                <a:ext cx="10515600" cy="71787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RU" sz="2000" dirty="0"/>
                  <a:t>Position Sensetive SiPM or PSS 11-</a:t>
                </a:r>
                <a:r>
                  <a:rPr lang="ru-RU" sz="2000" dirty="0"/>
                  <a:t>3</a:t>
                </a:r>
                <a:r>
                  <a:rPr lang="en-RU" sz="2000" dirty="0"/>
                  <a:t>0</a:t>
                </a:r>
                <a:r>
                  <a:rPr lang="ru-RU" sz="2000" dirty="0"/>
                  <a:t>3</a:t>
                </a:r>
                <a:r>
                  <a:rPr lang="en-RU" sz="2000" dirty="0"/>
                  <a:t>0-S (from NDL, China) or LG-SiPM (from FBK, Italy) are able to provide spatial resolution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RU" sz="2000" dirty="0">
                    <a:solidFill>
                      <a:srgbClr val="FF0000"/>
                    </a:solidFill>
                  </a:rPr>
                  <a:t>200</a:t>
                </a:r>
                <a:r>
                  <a:rPr lang="en-US" sz="2000" dirty="0">
                    <a:solidFill>
                      <a:srgbClr val="FF0000"/>
                    </a:solidFill>
                  </a:rPr>
                  <a:t>µ</a:t>
                </a:r>
                <a:r>
                  <a:rPr lang="en-RU" sz="2000" dirty="0">
                    <a:solidFill>
                      <a:srgbClr val="FF0000"/>
                    </a:solidFill>
                  </a:rPr>
                  <a:t>m</a:t>
                </a:r>
                <a:r>
                  <a:rPr lang="en-RU" sz="2000" dirty="0"/>
                  <a:t> per single photon detected.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7E2B3-4583-E128-9F21-1708CADA6C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2283" y="701019"/>
                <a:ext cx="10515600" cy="717878"/>
              </a:xfrm>
              <a:blipFill>
                <a:blip r:embed="rId2"/>
                <a:stretch>
                  <a:fillRect l="-121" t="-10526" r="-724" b="-5263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A114ED-738A-7F81-85FF-0412581EF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03" y="1585309"/>
            <a:ext cx="3081554" cy="1483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B5C6F2-E546-6CAD-D74A-47D0FCFED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257" y="1653187"/>
            <a:ext cx="1765300" cy="165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30287A-7C0A-B5BB-684D-AFB240433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51" y="3452999"/>
            <a:ext cx="4846854" cy="313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D3C898-A2C4-8110-77B5-A27266B8D7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935" y="1269490"/>
            <a:ext cx="3845807" cy="2740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FAB8B5-5E09-5624-F6A3-38ABEAFBB1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5621" y="3779652"/>
            <a:ext cx="6729957" cy="28702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5BAB6-9113-7980-15DF-57BECF0D9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0507" y="6374962"/>
            <a:ext cx="4114800" cy="365125"/>
          </a:xfrm>
        </p:spPr>
        <p:txBody>
          <a:bodyPr/>
          <a:lstStyle/>
          <a:p>
            <a:r>
              <a:rPr lang="en-GB"/>
              <a:t>CEPC day, 27/06/2024</a:t>
            </a:r>
            <a:endParaRPr lang="en-R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5C25BB-9B17-6AA7-92D3-A2F4ABDF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27433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200">
              <a:solidFill>
                <a:srgbClr val="000000"/>
              </a:solidFill>
              <a:sym typeface="Arial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78546"/>
            <a:ext cx="10515600" cy="9436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+mn-lt"/>
              </a:rPr>
              <a:t>DPC: Front-end Digitization 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by Integration of SPAD &amp; CMOS Electronics 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4038600" y="6452430"/>
            <a:ext cx="4114800" cy="365125"/>
          </a:xfrm>
        </p:spPr>
        <p:txBody>
          <a:bodyPr/>
          <a:lstStyle/>
          <a:p>
            <a:r>
              <a:rPr lang="en-US" dirty="0"/>
              <a:t>CEPC day, 27/06/2024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221129" y="1412776"/>
            <a:ext cx="7749745" cy="4574034"/>
            <a:chOff x="1062294" y="1412776"/>
            <a:chExt cx="7749745" cy="4574034"/>
          </a:xfrm>
        </p:grpSpPr>
        <p:pic>
          <p:nvPicPr>
            <p:cNvPr id="7" name="Grafik 6" descr="SiPM_Analog_digital_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2294" y="1412776"/>
              <a:ext cx="7749745" cy="4574034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5198346" y="1519358"/>
              <a:ext cx="3558502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Digital Photon Counter (DPC)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254416" y="5976516"/>
            <a:ext cx="6534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T.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Frach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, G.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Prescher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, C.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Degenhardt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, B.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Zwaans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,  IEEE NSS/MIC (2010) pp.1722-1727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C.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Degenhardt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, T.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Frach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, B.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Zwaans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, R. de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Gruyter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, IEEE NSS/MIC (2010) pp.1954-1956</a:t>
            </a:r>
          </a:p>
        </p:txBody>
      </p:sp>
      <p:pic>
        <p:nvPicPr>
          <p:cNvPr id="23" name="Picture 2" descr="SHLRTR2_CO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649" y="167123"/>
            <a:ext cx="720000" cy="94363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9602C4-C3F9-E292-755E-9D4F6726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18</a:t>
            </a:fld>
            <a:endParaRPr lang="en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247788"/>
      </p:ext>
    </p:extLst>
  </p:cSld>
  <p:clrMapOvr>
    <a:masterClrMapping/>
  </p:clrMapOvr>
  <p:transition advTm="117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200">
              <a:solidFill>
                <a:srgbClr val="000000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984690" y="0"/>
            <a:ext cx="9219337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DPC is an Integrated “Intelligent” Sensor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by Philips Digital Photon Counting 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482471"/>
            <a:ext cx="4114800" cy="365125"/>
          </a:xfrm>
        </p:spPr>
        <p:txBody>
          <a:bodyPr/>
          <a:lstStyle/>
          <a:p>
            <a:r>
              <a:rPr lang="en-US"/>
              <a:t>CEPC day, 27/06/2024</a:t>
            </a:r>
          </a:p>
        </p:txBody>
      </p:sp>
      <p:pic>
        <p:nvPicPr>
          <p:cNvPr id="7" name="Picture 5" descr="X:\DLight\3. MARKETING-SALES\PHOTOGRAPHS\Photo shooting Sep 30-2011\compressed_1MB\Philips-049139 kopi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95438" y="1524211"/>
            <a:ext cx="30607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X:\DLight\3. MARKETING-SALES\PHOTOGRAPHS\Photo shooting Sep 30-2011\compressed_1MB\Philips-049141 kopi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83113" y="1559929"/>
            <a:ext cx="309721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74939" y="3767138"/>
            <a:ext cx="6516687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7617024" y="1042989"/>
            <a:ext cx="284039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7800" indent="-177800"/>
            <a:r>
              <a:rPr lang="en-US" sz="1600" b="1" u="sng" dirty="0"/>
              <a:t>FPGA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Clock distribution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Data collection/concentration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TDC linearization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Saturation correction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Skew correction</a:t>
            </a:r>
            <a:endParaRPr lang="en-US" sz="1600" b="1" u="sng" dirty="0"/>
          </a:p>
          <a:p>
            <a:pPr marL="177800" indent="-177800"/>
            <a:r>
              <a:rPr lang="en-US" sz="1600" b="1" u="sng" dirty="0"/>
              <a:t>Flash</a:t>
            </a:r>
            <a:endParaRPr lang="en-US" sz="1600" dirty="0"/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FPGA firmware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Configuration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Inhibit memory maps  </a:t>
            </a:r>
          </a:p>
        </p:txBody>
      </p:sp>
      <p:cxnSp>
        <p:nvCxnSpPr>
          <p:cNvPr id="11" name="Gerade Verbindung mit Pfeil 10"/>
          <p:cNvCxnSpPr>
            <a:cxnSpLocks noChangeShapeType="1"/>
          </p:cNvCxnSpPr>
          <p:nvPr/>
        </p:nvCxnSpPr>
        <p:spPr bwMode="auto">
          <a:xfrm>
            <a:off x="1703388" y="2744789"/>
            <a:ext cx="1655762" cy="6111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3" name="Textfeld 13"/>
          <p:cNvSpPr txBox="1">
            <a:spLocks noChangeArrowheads="1"/>
          </p:cNvSpPr>
          <p:nvPr/>
        </p:nvSpPr>
        <p:spPr bwMode="auto">
          <a:xfrm rot="1279608">
            <a:off x="2014684" y="3066842"/>
            <a:ext cx="9220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32.6 mm</a:t>
            </a:r>
          </a:p>
        </p:txBody>
      </p:sp>
      <p:sp>
        <p:nvSpPr>
          <p:cNvPr id="14" name="Textfeld 9"/>
          <p:cNvSpPr txBox="1">
            <a:spLocks noChangeArrowheads="1"/>
          </p:cNvSpPr>
          <p:nvPr/>
        </p:nvSpPr>
        <p:spPr bwMode="auto">
          <a:xfrm>
            <a:off x="3814142" y="1098551"/>
            <a:ext cx="34339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1" dirty="0"/>
              <a:t>DPC3200-22-44</a:t>
            </a:r>
            <a:r>
              <a:rPr lang="de-DE" dirty="0"/>
              <a:t> – 3200 </a:t>
            </a:r>
            <a:r>
              <a:rPr lang="de-DE" dirty="0" err="1"/>
              <a:t>cells</a:t>
            </a:r>
            <a:r>
              <a:rPr lang="de-DE" dirty="0"/>
              <a:t>/</a:t>
            </a:r>
            <a:r>
              <a:rPr lang="de-DE" dirty="0" err="1"/>
              <a:t>pixel</a:t>
            </a:r>
            <a:endParaRPr lang="de-DE" dirty="0"/>
          </a:p>
          <a:p>
            <a:r>
              <a:rPr lang="de-DE" b="1" dirty="0"/>
              <a:t>DPC6400-22-44</a:t>
            </a:r>
            <a:r>
              <a:rPr lang="de-DE" dirty="0"/>
              <a:t> – 6396 </a:t>
            </a:r>
            <a:r>
              <a:rPr lang="de-DE" dirty="0" err="1"/>
              <a:t>cells</a:t>
            </a:r>
            <a:r>
              <a:rPr lang="de-DE" dirty="0"/>
              <a:t>/</a:t>
            </a:r>
            <a:r>
              <a:rPr lang="de-DE" dirty="0" err="1"/>
              <a:t>pixel</a:t>
            </a:r>
            <a:endParaRPr lang="de-DE" dirty="0"/>
          </a:p>
        </p:txBody>
      </p:sp>
      <p:pic>
        <p:nvPicPr>
          <p:cNvPr id="16" name="Picture 2" descr="SHLRTR2_CO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00" y="199365"/>
            <a:ext cx="720000" cy="94363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BB1AB2-BB6E-0B36-B9BA-015AF205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19</a:t>
            </a:fld>
            <a:endParaRPr lang="en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884568"/>
      </p:ext>
    </p:extLst>
  </p:cSld>
  <p:clrMapOvr>
    <a:masterClrMapping/>
  </p:clrMapOvr>
  <p:transition advTm="16162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0779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Silica aerogel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290" y="1051035"/>
            <a:ext cx="11729544" cy="2634816"/>
          </a:xfrm>
        </p:spPr>
        <p:txBody>
          <a:bodyPr>
            <a:normAutofit/>
          </a:bodyPr>
          <a:lstStyle/>
          <a:p>
            <a:r>
              <a:rPr lang="en-US" sz="2200" dirty="0"/>
              <a:t>Silica aerogel was first produced in 1931 by Samuel S. </a:t>
            </a:r>
            <a:r>
              <a:rPr lang="en-US" sz="2200" dirty="0" err="1"/>
              <a:t>Kistler</a:t>
            </a:r>
            <a:endParaRPr lang="en-US" sz="2200" dirty="0"/>
          </a:p>
          <a:p>
            <a:r>
              <a:rPr lang="en-US" sz="2200" dirty="0"/>
              <a:t>Lightest solids. Close the nature’s gap in refractive index between gases @ STP ( n-1 </a:t>
            </a:r>
            <a:r>
              <a:rPr lang="en-US" sz="2200" dirty="0">
                <a:latin typeface="Cambria Math"/>
                <a:ea typeface="Cambria Math"/>
              </a:rPr>
              <a:t>≲ </a:t>
            </a:r>
            <a:r>
              <a:rPr lang="en-US" sz="2200" dirty="0"/>
              <a:t>10</a:t>
            </a:r>
            <a:r>
              <a:rPr lang="en-US" sz="2200" baseline="30000" dirty="0"/>
              <a:t>-3 </a:t>
            </a:r>
            <a:r>
              <a:rPr lang="en-US" sz="2200" dirty="0"/>
              <a:t>) and liquids/solids (n</a:t>
            </a:r>
            <a:r>
              <a:rPr lang="en-US" sz="2200" dirty="0">
                <a:latin typeface="Cambria Math"/>
                <a:ea typeface="Cambria Math"/>
              </a:rPr>
              <a:t>≳</a:t>
            </a:r>
            <a:r>
              <a:rPr lang="en-US" sz="2200" dirty="0"/>
              <a:t>1.3).</a:t>
            </a:r>
          </a:p>
          <a:p>
            <a:r>
              <a:rPr lang="en-US" sz="2200" dirty="0"/>
              <a:t>3D network of SiO</a:t>
            </a:r>
            <a:r>
              <a:rPr lang="en-US" sz="2200" baseline="-25000" dirty="0"/>
              <a:t>2</a:t>
            </a:r>
            <a:r>
              <a:rPr lang="en-US" sz="2200" dirty="0"/>
              <a:t> nanometer sized pellets and 50-100 nm pores</a:t>
            </a:r>
          </a:p>
          <a:p>
            <a:r>
              <a:rPr lang="en-US" sz="2200" dirty="0"/>
              <a:t>Now produced by sol-gel method out of silicon </a:t>
            </a:r>
            <a:r>
              <a:rPr lang="en-US" sz="2200" dirty="0" err="1"/>
              <a:t>alkoxide</a:t>
            </a:r>
            <a:r>
              <a:rPr lang="en-US" sz="2200" dirty="0"/>
              <a:t> Si(OR)</a:t>
            </a:r>
            <a:r>
              <a:rPr lang="en-US" sz="2200" baseline="-25000" dirty="0"/>
              <a:t>4</a:t>
            </a:r>
          </a:p>
        </p:txBody>
      </p:sp>
      <p:pic>
        <p:nvPicPr>
          <p:cNvPr id="16386" name="Picture 2" descr="http://www.chem-eng.kyushu-u.ac.jp/e/image/nano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724" y="4187841"/>
            <a:ext cx="19050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56F0714-915B-7863-CC9E-91809822C001}"/>
              </a:ext>
            </a:extLst>
          </p:cNvPr>
          <p:cNvGrpSpPr/>
          <p:nvPr/>
        </p:nvGrpSpPr>
        <p:grpSpPr>
          <a:xfrm>
            <a:off x="860241" y="3752545"/>
            <a:ext cx="3387111" cy="2334555"/>
            <a:chOff x="1284636" y="3937222"/>
            <a:chExt cx="3387111" cy="2334555"/>
          </a:xfrm>
        </p:grpSpPr>
        <p:pic>
          <p:nvPicPr>
            <p:cNvPr id="16388" name="Picture 4" descr="http://t2.gstatic.com/images?q=tbn:ANd9GcTf_Ox0a1zIdahjQG1p1ZIY2FBmcf2N3zKZd5IeLg1BDuc0qsZ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636" y="4759609"/>
              <a:ext cx="3329544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Выгнутая вверх стрелка 6"/>
            <p:cNvSpPr/>
            <p:nvPr/>
          </p:nvSpPr>
          <p:spPr>
            <a:xfrm>
              <a:off x="3047156" y="4318062"/>
              <a:ext cx="1258460" cy="441547"/>
            </a:xfrm>
            <a:prstGeom prst="curvedDownArrow">
              <a:avLst/>
            </a:prstGeom>
            <a:gradFill flip="none" rotWithShape="1">
              <a:gsLst>
                <a:gs pos="0">
                  <a:schemeClr val="accent5">
                    <a:tint val="66000"/>
                    <a:satMod val="160000"/>
                  </a:schemeClr>
                </a:gs>
                <a:gs pos="50000">
                  <a:schemeClr val="accent5">
                    <a:tint val="44500"/>
                    <a:satMod val="160000"/>
                  </a:schemeClr>
                </a:gs>
                <a:gs pos="100000">
                  <a:schemeClr val="accent5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97283" y="3937222"/>
              <a:ext cx="1774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5"/>
                  </a:solidFill>
                </a:rPr>
                <a:t>Supercritical drying</a:t>
              </a:r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651534" y="4318062"/>
              <a:ext cx="1258460" cy="441547"/>
            </a:xfrm>
            <a:prstGeom prst="curved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61248" y="3967970"/>
              <a:ext cx="1039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Gelation</a:t>
              </a:r>
            </a:p>
          </p:txBody>
        </p:sp>
      </p:grpSp>
      <p:pic>
        <p:nvPicPr>
          <p:cNvPr id="16392" name="Picture 8" descr="File:Aerogelflower filter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62" y="3729977"/>
            <a:ext cx="1753055" cy="224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10">
            <a:extLst>
              <a:ext uri="{FF2B5EF4-FFF2-40B4-BE49-F238E27FC236}">
                <a16:creationId xmlns:a16="http://schemas.microsoft.com/office/drawing/2014/main" id="{BEAB185D-8944-1E40-C233-E4B373E7D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924" y="3728136"/>
            <a:ext cx="3313072" cy="22629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96F30-FE64-855A-5C07-8FCC9222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A19F7-B1AE-C6FE-C1D5-44913948B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35740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2160A-050F-9DEB-211D-E2682C311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56"/>
            <a:ext cx="10515600" cy="738461"/>
          </a:xfrm>
        </p:spPr>
        <p:txBody>
          <a:bodyPr>
            <a:normAutofit/>
          </a:bodyPr>
          <a:lstStyle/>
          <a:p>
            <a:pPr algn="ctr"/>
            <a:r>
              <a:rPr lang="en-RU" sz="4000" b="1" dirty="0">
                <a:latin typeface="+mn-l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469D2-9CE1-2F47-0242-2D6FCC8AF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5724"/>
            <a:ext cx="10870324" cy="565456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Now it is not clear ‘How to do’ RICH detector for </a:t>
            </a:r>
            <a:r>
              <a:rPr lang="el-GR" dirty="0"/>
              <a:t>π/</a:t>
            </a:r>
            <a:r>
              <a:rPr lang="en-GB" dirty="0"/>
              <a:t>K–separation at 30 GeV/c in colliding beam experiments, but it seems this issue could be solved soon!!!</a:t>
            </a:r>
          </a:p>
          <a:p>
            <a:pPr lvl="1"/>
            <a:r>
              <a:rPr lang="en-GB" dirty="0"/>
              <a:t>There are three approaches with aerogel radiator:</a:t>
            </a:r>
          </a:p>
          <a:p>
            <a:pPr lvl="2"/>
            <a:r>
              <a:rPr lang="en-GB" dirty="0"/>
              <a:t>FARICH approach: 4-layer focusing aerogel with </a:t>
            </a:r>
            <a:r>
              <a:rPr lang="en-GB" dirty="0" err="1"/>
              <a:t>n</a:t>
            </a:r>
            <a:r>
              <a:rPr lang="en-GB" baseline="-25000" dirty="0" err="1"/>
              <a:t>max</a:t>
            </a:r>
            <a:r>
              <a:rPr lang="en-GB" dirty="0"/>
              <a:t>=1.008</a:t>
            </a:r>
          </a:p>
          <a:p>
            <a:pPr lvl="2"/>
            <a:r>
              <a:rPr lang="en-GB" dirty="0" err="1"/>
              <a:t>mRICH</a:t>
            </a:r>
            <a:r>
              <a:rPr lang="en-GB" dirty="0"/>
              <a:t> approach:  thick (about 6cm) aerogel radiator with n=1.008 and Fresnel Lens</a:t>
            </a:r>
          </a:p>
          <a:p>
            <a:pPr lvl="2"/>
            <a:r>
              <a:rPr lang="en-GB" dirty="0"/>
              <a:t>fibre RICH: aerogel fibres with n=1.008, length 6÷8 cm and ø200÷400µm (Crazy option!!!)</a:t>
            </a:r>
          </a:p>
          <a:p>
            <a:pPr lvl="1"/>
            <a:r>
              <a:rPr lang="en-GB" dirty="0"/>
              <a:t>There are several approaches how to do photon detectors with </a:t>
            </a:r>
            <a:r>
              <a:rPr lang="en-GB" dirty="0" err="1"/>
              <a:t>postion</a:t>
            </a:r>
            <a:r>
              <a:rPr lang="en-GB" dirty="0"/>
              <a:t> sensitivity better about several hundreds microns:</a:t>
            </a:r>
          </a:p>
          <a:p>
            <a:pPr lvl="2"/>
            <a:r>
              <a:rPr lang="en-GB" dirty="0"/>
              <a:t>MCP PMTs which could be readout with help of delay lines or charge distribution lines</a:t>
            </a:r>
          </a:p>
          <a:p>
            <a:pPr lvl="2"/>
            <a:r>
              <a:rPr lang="en-GB" dirty="0"/>
              <a:t>Position Sensitive </a:t>
            </a:r>
            <a:r>
              <a:rPr lang="en-GB" dirty="0" err="1"/>
              <a:t>SiPMs</a:t>
            </a:r>
            <a:r>
              <a:rPr lang="en-GB" dirty="0"/>
              <a:t>, where hit positions are reconstructed by calculation of charge shared among 4 readout pads</a:t>
            </a:r>
          </a:p>
          <a:p>
            <a:pPr lvl="2"/>
            <a:r>
              <a:rPr lang="en-GB" dirty="0"/>
              <a:t>Digital Photon Counters (like Philips Digital </a:t>
            </a:r>
            <a:r>
              <a:rPr lang="en-GB" dirty="0" err="1"/>
              <a:t>SiPMs</a:t>
            </a:r>
            <a:r>
              <a:rPr lang="en-GB" dirty="0"/>
              <a:t>), where it is possible to readout time and serial number of fired microcell</a:t>
            </a:r>
          </a:p>
          <a:p>
            <a:r>
              <a:rPr lang="en-GB" dirty="0"/>
              <a:t>The most expensive task is R&amp;D of photon sensors and compatible R/O electronics. Any commercial investments as well as government supports here would be very useful!!!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4E100-B093-2FD2-FBC9-44473A91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46954-E131-C797-212B-B9DD0C02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20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30976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B9048-5694-DD6B-72AE-D6DE6441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5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RU" sz="4000" b="1" dirty="0">
                <a:latin typeface="+mn-lt"/>
              </a:rPr>
              <a:t>On possibility threshold Cherenkov counters provide π/K–separation at 30 GeV/c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A97FD2-A80B-D7BA-A5DD-238B0C98CD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10066"/>
                <a:ext cx="11015133" cy="491331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RU" dirty="0"/>
                  <a:t>The relation of refractive index and threshold momentum for kaons: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𝑡h𝑟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~1.</m:t>
                      </m:r>
                    </m:oMath>
                  </m:oMathPara>
                </a14:m>
                <a:endParaRPr lang="en-RU" dirty="0"/>
              </a:p>
              <a:p>
                <a:pPr lvl="1"/>
                <a:r>
                  <a:rPr lang="en-RU" dirty="0"/>
                  <a:t>If </a:t>
                </a:r>
                <a14:m>
                  <m:oMath xmlns:m="http://schemas.openxmlformats.org/officeDocument/2006/math">
                    <m:r>
                      <a:rPr lang="en-R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RU" i="1" dirty="0" smtClean="0">
                        <a:latin typeface="Cambria Math" panose="02040503050406030204" pitchFamily="18" charset="0"/>
                      </a:rPr>
                      <m:t>=1.05 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𝑡h𝑟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1.5 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RU" dirty="0">
                    <a:solidFill>
                      <a:schemeClr val="accent1"/>
                    </a:solidFill>
                  </a:rPr>
                  <a:t> </a:t>
                </a:r>
                <a:r>
                  <a:rPr lang="en-RU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𝐶h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𝑝h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𝑝h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RU" dirty="0">
                    <a:solidFill>
                      <a:schemeClr val="accent1"/>
                    </a:solidFill>
                  </a:rPr>
                  <a:t> </a:t>
                </a:r>
                <a:r>
                  <a:rPr lang="en-RU" dirty="0"/>
                  <a:t>(ASHIPH with SiPM)</a:t>
                </a:r>
              </a:p>
              <a:p>
                <a:pPr lvl="1"/>
                <a:r>
                  <a:rPr lang="en-RU" dirty="0"/>
                  <a:t>If </a:t>
                </a:r>
                <a14:m>
                  <m:oMath xmlns:m="http://schemas.openxmlformats.org/officeDocument/2006/math">
                    <m:r>
                      <a:rPr lang="en-R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RU" i="1" dirty="0" smtClean="0">
                        <a:latin typeface="Cambria Math" panose="02040503050406030204" pitchFamily="18" charset="0"/>
                      </a:rPr>
                      <m:t>=1.0</m:t>
                    </m:r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RU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RU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𝑡h𝑟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2.0 </m:t>
                    </m:r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RU" dirty="0">
                    <a:solidFill>
                      <a:schemeClr val="accent6"/>
                    </a:solidFill>
                  </a:rPr>
                  <a:t> </a:t>
                </a:r>
                <a:r>
                  <a:rPr lang="en-RU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𝐶h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𝑝h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𝑝h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RU" dirty="0">
                    <a:solidFill>
                      <a:schemeClr val="accent6"/>
                    </a:solidFill>
                  </a:rPr>
                  <a:t> </a:t>
                </a:r>
                <a:endParaRPr lang="en-RU" dirty="0"/>
              </a:p>
              <a:p>
                <a:pPr lvl="1"/>
                <a:r>
                  <a:rPr lang="en-RU" dirty="0"/>
                  <a:t>If </a:t>
                </a:r>
                <a14:m>
                  <m:oMath xmlns:m="http://schemas.openxmlformats.org/officeDocument/2006/math">
                    <m:r>
                      <a:rPr lang="en-R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RU" i="1" dirty="0" smtClean="0">
                        <a:latin typeface="Cambria Math" panose="02040503050406030204" pitchFamily="18" charset="0"/>
                      </a:rPr>
                      <m:t>=1.0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08</m:t>
                    </m:r>
                    <m:r>
                      <a:rPr lang="en-RU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RU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𝑡h𝑟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=3.9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RU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𝐶h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𝑝h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RU" dirty="0"/>
                  <a:t> (aerogel for DiRAC)</a:t>
                </a:r>
              </a:p>
              <a:p>
                <a:pPr lvl="1"/>
                <a:r>
                  <a:rPr lang="en-RU" dirty="0"/>
                  <a:t>If </a:t>
                </a:r>
                <a14:m>
                  <m:oMath xmlns:m="http://schemas.openxmlformats.org/officeDocument/2006/math">
                    <m:r>
                      <a:rPr lang="en-R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RU" i="1" dirty="0" smtClean="0">
                        <a:latin typeface="Cambria Math" panose="02040503050406030204" pitchFamily="18" charset="0"/>
                      </a:rPr>
                      <m:t>=1.0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02</m:t>
                    </m:r>
                    <m:r>
                      <a:rPr lang="en-RU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RU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𝑡h𝑟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=7.8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RU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𝐶h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𝑝h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RU" dirty="0"/>
                  <a:t> (gas C</a:t>
                </a:r>
                <a:r>
                  <a:rPr lang="en-RU" baseline="-25000" dirty="0"/>
                  <a:t>5</a:t>
                </a:r>
                <a:r>
                  <a:rPr lang="en-RU" dirty="0"/>
                  <a:t>F</a:t>
                </a:r>
                <a:r>
                  <a:rPr lang="en-RU" baseline="-25000" dirty="0"/>
                  <a:t>12</a:t>
                </a:r>
                <a:r>
                  <a:rPr lang="en-RU" dirty="0"/>
                  <a:t>)</a:t>
                </a:r>
              </a:p>
              <a:p>
                <a:pPr lvl="1"/>
                <a:r>
                  <a:rPr lang="en-RU" dirty="0"/>
                  <a:t>If </a:t>
                </a:r>
                <a14:m>
                  <m:oMath xmlns:m="http://schemas.openxmlformats.org/officeDocument/2006/math">
                    <m:r>
                      <a:rPr lang="en-RU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RU" i="1" dirty="0" smtClean="0">
                        <a:latin typeface="Cambria Math" panose="02040503050406030204" pitchFamily="18" charset="0"/>
                      </a:rPr>
                      <m:t>=1.0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0014</m:t>
                    </m:r>
                    <m:r>
                      <a:rPr lang="en-RU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𝑡h𝑟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RU" dirty="0">
                    <a:solidFill>
                      <a:srgbClr val="C00000"/>
                    </a:solidFill>
                  </a:rPr>
                  <a:t> </a:t>
                </a:r>
                <a:r>
                  <a:rPr lang="en-RU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𝐶h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𝑝h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0.008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𝑝h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RU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𝑡h𝑟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RU" dirty="0"/>
              </a:p>
              <a:p>
                <a:pPr lvl="1"/>
                <a:endParaRPr lang="en-RU" dirty="0"/>
              </a:p>
              <a:p>
                <a:pPr marL="0" indent="0" algn="ctr">
                  <a:buNone/>
                </a:pPr>
                <a:r>
                  <a:rPr lang="en-RU" dirty="0"/>
                  <a:t>Threshold Cherenkov counters for π/K–separation at 30 GeV/c with 8÷10pe from relativistic particle has to be </a:t>
                </a:r>
                <a14:m>
                  <m:oMath xmlns:m="http://schemas.openxmlformats.org/officeDocument/2006/math">
                    <m:r>
                      <a:rPr lang="en-RU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~10</m:t>
                    </m:r>
                    <m:r>
                      <a:rPr lang="en-RU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RU" dirty="0">
                    <a:solidFill>
                      <a:srgbClr val="C00000"/>
                    </a:solidFill>
                  </a:rPr>
                  <a:t> thick</a:t>
                </a:r>
                <a:r>
                  <a:rPr lang="en-RU" dirty="0"/>
                  <a:t>!!! </a:t>
                </a:r>
              </a:p>
              <a:p>
                <a:pPr marL="0" indent="0" algn="ctr">
                  <a:buNone/>
                </a:pPr>
                <a:r>
                  <a:rPr lang="en-RU" dirty="0">
                    <a:solidFill>
                      <a:srgbClr val="C00000"/>
                    </a:solidFill>
                  </a:rPr>
                  <a:t>It is not a deal for colliding beam experiments!!!</a:t>
                </a:r>
              </a:p>
              <a:p>
                <a:pPr marL="457200" lvl="1" indent="0">
                  <a:buNone/>
                </a:pPr>
                <a:endParaRPr lang="en-RU" dirty="0"/>
              </a:p>
              <a:p>
                <a:pPr lvl="1"/>
                <a:endParaRPr lang="en-R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A97FD2-A80B-D7BA-A5DD-238B0C98CD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10066"/>
                <a:ext cx="11015133" cy="4913312"/>
              </a:xfrm>
              <a:blipFill>
                <a:blip r:embed="rId2"/>
                <a:stretch>
                  <a:fillRect l="-806" t="-2584" r="-1381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303FA-F42B-99EE-85A6-9FEF1DE93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47B85-616D-BAD9-055B-51F46722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21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8707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AFA0D-BB50-4049-B010-E8A5D59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379" y="109280"/>
            <a:ext cx="9601200" cy="1076838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+mn-lt"/>
              </a:rPr>
              <a:t>History of</a:t>
            </a:r>
            <a:r>
              <a:rPr lang="ru-RU" sz="4000" b="1" dirty="0">
                <a:latin typeface="+mn-lt"/>
              </a:rPr>
              <a:t> </a:t>
            </a:r>
            <a:r>
              <a:rPr lang="en-GB" sz="4000" b="1" dirty="0">
                <a:latin typeface="+mn-lt"/>
              </a:rPr>
              <a:t>aerogel radiators in Novosibirsk </a:t>
            </a:r>
            <a:endParaRPr lang="ru-RU" sz="4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027F18-415B-4747-AB0A-752E864F5167}"/>
                  </a:ext>
                </a:extLst>
              </p:cNvPr>
              <p:cNvSpPr txBox="1"/>
              <p:nvPr/>
            </p:nvSpPr>
            <p:spPr>
              <a:xfrm>
                <a:off x="919832" y="2422241"/>
                <a:ext cx="550890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GB" sz="1600" dirty="0"/>
                  <a:t>SND ASHIPH system </a:t>
                </a:r>
                <a:r>
                  <a:rPr lang="ru-RU" sz="1600" dirty="0"/>
                  <a:t>(</a:t>
                </a:r>
                <a:r>
                  <a:rPr lang="en-GB" sz="1600" dirty="0"/>
                  <a:t>VEPP</a:t>
                </a:r>
                <a:r>
                  <a:rPr lang="ru-RU" sz="1600" dirty="0"/>
                  <a:t>-2000 – </a:t>
                </a:r>
                <a:r>
                  <a:rPr lang="en-GB" sz="1600" dirty="0"/>
                  <a:t>BINP</a:t>
                </a:r>
                <a:r>
                  <a:rPr lang="ru-RU" sz="1600" dirty="0"/>
                  <a:t>):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ru-RU" sz="1600" dirty="0"/>
                  <a:t>𝜋</a:t>
                </a:r>
                <a:r>
                  <a:rPr lang="en-GB" sz="1600" dirty="0"/>
                  <a:t>/K-separation in the momentum range</a:t>
                </a:r>
                <a:r>
                  <a:rPr lang="ru-RU" sz="1600" dirty="0"/>
                  <a:t> 300÷870</a:t>
                </a:r>
                <a:r>
                  <a:rPr lang="en-GB" sz="1600" dirty="0"/>
                  <a:t> MeV</a:t>
                </a:r>
                <a:r>
                  <a:rPr lang="ru-RU" sz="1600" dirty="0"/>
                  <a:t>/с.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Aerogel</a:t>
                </a:r>
                <a:r>
                  <a:rPr lang="ru-RU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=1,13</m:t>
                    </m:r>
                  </m:oMath>
                </a14:m>
                <a:r>
                  <a:rPr lang="en-GB" sz="1600" dirty="0">
                    <a:solidFill>
                      <a:srgbClr val="00B0F0"/>
                    </a:solidFill>
                  </a:rPr>
                  <a:t> </a:t>
                </a:r>
                <a:r>
                  <a:rPr lang="en-GB" sz="1600" dirty="0"/>
                  <a:t>(V~9 L)</a:t>
                </a:r>
                <a:r>
                  <a:rPr lang="ru-RU" sz="1600" dirty="0"/>
                  <a:t>.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027F18-415B-4747-AB0A-752E864F5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32" y="2422241"/>
                <a:ext cx="5508906" cy="1077218"/>
              </a:xfrm>
              <a:prstGeom prst="rect">
                <a:avLst/>
              </a:prstGeom>
              <a:blipFill>
                <a:blip r:embed="rId2"/>
                <a:stretch>
                  <a:fillRect l="-460" t="-1163" b="-6977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FAD170-B509-4C4C-A1FA-7ABB950AC658}"/>
                  </a:ext>
                </a:extLst>
              </p:cNvPr>
              <p:cNvSpPr txBox="1"/>
              <p:nvPr/>
            </p:nvSpPr>
            <p:spPr>
              <a:xfrm>
                <a:off x="919833" y="1647783"/>
                <a:ext cx="55089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GB" sz="1600" dirty="0"/>
                  <a:t>KEDR ASHIPH system</a:t>
                </a:r>
                <a:r>
                  <a:rPr lang="ru-RU" sz="1600" dirty="0"/>
                  <a:t> (</a:t>
                </a:r>
                <a:r>
                  <a:rPr lang="en-GB" sz="1600" dirty="0"/>
                  <a:t>VEPP</a:t>
                </a:r>
                <a:r>
                  <a:rPr lang="ru-RU" sz="1600" dirty="0"/>
                  <a:t>-4М – </a:t>
                </a:r>
                <a:r>
                  <a:rPr lang="en-GB" sz="1600" dirty="0"/>
                  <a:t>BINP</a:t>
                </a:r>
                <a:r>
                  <a:rPr lang="ru-RU" sz="1600" dirty="0"/>
                  <a:t>):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ru-RU" sz="1600" dirty="0"/>
                  <a:t>𝜋</a:t>
                </a:r>
                <a:r>
                  <a:rPr lang="en-GB" sz="1600" dirty="0"/>
                  <a:t>/K-separation in the momentum range </a:t>
                </a:r>
                <a:r>
                  <a:rPr lang="ru-RU" sz="1600" dirty="0"/>
                  <a:t>0,6</a:t>
                </a:r>
                <a:r>
                  <a:rPr lang="en-GB" sz="1600" dirty="0"/>
                  <a:t>÷</a:t>
                </a:r>
                <a:r>
                  <a:rPr lang="ru-RU" sz="1600" dirty="0"/>
                  <a:t>1,5</a:t>
                </a:r>
                <a:r>
                  <a:rPr lang="en-GB" sz="1600" dirty="0"/>
                  <a:t> GeV</a:t>
                </a:r>
                <a:r>
                  <a:rPr lang="ru-RU" sz="1600" dirty="0"/>
                  <a:t>/с.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Aerogel</a:t>
                </a:r>
                <a:r>
                  <a:rPr lang="ru-RU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=1,05</m:t>
                    </m:r>
                  </m:oMath>
                </a14:m>
                <a:r>
                  <a:rPr lang="en-GB" sz="1600" dirty="0">
                    <a:solidFill>
                      <a:srgbClr val="00B0F0"/>
                    </a:solidFill>
                  </a:rPr>
                  <a:t> </a:t>
                </a:r>
                <a:r>
                  <a:rPr lang="en-GB" sz="1600" dirty="0"/>
                  <a:t>(V~</a:t>
                </a:r>
                <a:r>
                  <a:rPr lang="ru-RU" sz="1600" dirty="0"/>
                  <a:t>1000</a:t>
                </a:r>
                <a:r>
                  <a:rPr lang="en-GB" sz="1600" dirty="0"/>
                  <a:t> L)</a:t>
                </a:r>
                <a:r>
                  <a:rPr lang="ru-RU" sz="1600" dirty="0"/>
                  <a:t>.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FAD170-B509-4C4C-A1FA-7ABB950AC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33" y="1647783"/>
                <a:ext cx="5508905" cy="830997"/>
              </a:xfrm>
              <a:prstGeom prst="rect">
                <a:avLst/>
              </a:prstGeom>
              <a:blipFill>
                <a:blip r:embed="rId3"/>
                <a:stretch>
                  <a:fillRect l="-460" t="-1493" r="-690" b="-7463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DAE741-DDC4-B54C-B5DF-BC1F5033ADC2}"/>
                  </a:ext>
                </a:extLst>
              </p:cNvPr>
              <p:cNvSpPr txBox="1"/>
              <p:nvPr/>
            </p:nvSpPr>
            <p:spPr>
              <a:xfrm>
                <a:off x="919833" y="3379045"/>
                <a:ext cx="55089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GB" sz="1600" dirty="0"/>
                  <a:t>DIRAC-II</a:t>
                </a:r>
                <a:r>
                  <a:rPr lang="ru-RU" sz="1600" dirty="0"/>
                  <a:t> (</a:t>
                </a:r>
                <a:r>
                  <a:rPr lang="en-GB" sz="1600" dirty="0"/>
                  <a:t>PS</a:t>
                </a:r>
                <a:r>
                  <a:rPr lang="ru-RU" sz="1600" dirty="0"/>
                  <a:t> – </a:t>
                </a:r>
                <a:r>
                  <a:rPr lang="en-GB" sz="1600" dirty="0"/>
                  <a:t>CERN</a:t>
                </a:r>
                <a:r>
                  <a:rPr lang="ru-RU" sz="1600" dirty="0"/>
                  <a:t>):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ru-RU" sz="1600" dirty="0"/>
                  <a:t>𝜋</a:t>
                </a:r>
                <a:r>
                  <a:rPr lang="en-GB" sz="1600" dirty="0"/>
                  <a:t>/K-separation in the momentum range 5,5</a:t>
                </a:r>
                <a:r>
                  <a:rPr lang="ru-RU" sz="1600" dirty="0"/>
                  <a:t>÷8</a:t>
                </a:r>
                <a:r>
                  <a:rPr lang="en-GB" sz="1600" dirty="0"/>
                  <a:t>,0</a:t>
                </a:r>
                <a:r>
                  <a:rPr lang="ru-RU" sz="1600" dirty="0"/>
                  <a:t> </a:t>
                </a:r>
                <a:r>
                  <a:rPr lang="en-GB" sz="1600" dirty="0"/>
                  <a:t>GeV</a:t>
                </a:r>
                <a:r>
                  <a:rPr lang="ru-RU" sz="1600" dirty="0"/>
                  <a:t>/с.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Aerogel</a:t>
                </a:r>
                <a:r>
                  <a:rPr lang="ru-RU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=1,008</m:t>
                    </m:r>
                  </m:oMath>
                </a14:m>
                <a:r>
                  <a:rPr lang="en-GB" sz="1600" dirty="0">
                    <a:solidFill>
                      <a:srgbClr val="00B0F0"/>
                    </a:solidFill>
                  </a:rPr>
                  <a:t> </a:t>
                </a:r>
                <a:r>
                  <a:rPr lang="en-GB" sz="1600" dirty="0"/>
                  <a:t>(V~9 L)</a:t>
                </a:r>
                <a:r>
                  <a:rPr lang="ru-RU" sz="1600" dirty="0"/>
                  <a:t>.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DAE741-DDC4-B54C-B5DF-BC1F5033A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33" y="3379045"/>
                <a:ext cx="5508905" cy="830997"/>
              </a:xfrm>
              <a:prstGeom prst="rect">
                <a:avLst/>
              </a:prstGeom>
              <a:blipFill>
                <a:blip r:embed="rId4"/>
                <a:stretch>
                  <a:fillRect l="-460" t="-1493" r="-690" b="-7463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FDF0F3-EB02-474B-91DE-587F988618FA}"/>
                  </a:ext>
                </a:extLst>
              </p:cNvPr>
              <p:cNvSpPr txBox="1"/>
              <p:nvPr/>
            </p:nvSpPr>
            <p:spPr>
              <a:xfrm>
                <a:off x="919832" y="4882797"/>
                <a:ext cx="55089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GB" sz="1600" dirty="0" err="1"/>
                  <a:t>LHCb</a:t>
                </a:r>
                <a:r>
                  <a:rPr lang="ru-RU" sz="1600" dirty="0"/>
                  <a:t> </a:t>
                </a:r>
                <a:r>
                  <a:rPr lang="en-GB" sz="1600" dirty="0"/>
                  <a:t>aerogel RICH </a:t>
                </a:r>
                <a:r>
                  <a:rPr lang="ru-RU" sz="1600" dirty="0"/>
                  <a:t>(</a:t>
                </a:r>
                <a:r>
                  <a:rPr lang="en-GB" sz="1600" dirty="0"/>
                  <a:t>LHC</a:t>
                </a:r>
                <a:r>
                  <a:rPr lang="ru-RU" sz="1600" dirty="0"/>
                  <a:t> – </a:t>
                </a:r>
                <a:r>
                  <a:rPr lang="en-GB" sz="1600" dirty="0"/>
                  <a:t>CERN</a:t>
                </a:r>
                <a:r>
                  <a:rPr lang="ru-RU" sz="1600" dirty="0"/>
                  <a:t>):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ru-RU" sz="1600" dirty="0"/>
                  <a:t>𝜋</a:t>
                </a:r>
                <a:r>
                  <a:rPr lang="en-GB" sz="1600" dirty="0"/>
                  <a:t>/K-separation in the momentum range</a:t>
                </a:r>
                <a:r>
                  <a:rPr lang="ru-RU" sz="1600" dirty="0"/>
                  <a:t> </a:t>
                </a:r>
                <a:r>
                  <a:rPr lang="en-GB" sz="1600" dirty="0"/>
                  <a:t>5,5</a:t>
                </a:r>
                <a:r>
                  <a:rPr lang="ru-RU" sz="1600" dirty="0"/>
                  <a:t>÷</a:t>
                </a:r>
                <a:r>
                  <a:rPr lang="en-GB" sz="1600" dirty="0"/>
                  <a:t>8,0</a:t>
                </a:r>
                <a:r>
                  <a:rPr lang="ru-RU" sz="1600" dirty="0"/>
                  <a:t> </a:t>
                </a:r>
                <a:r>
                  <a:rPr lang="en-GB" sz="1600" dirty="0"/>
                  <a:t>GeV</a:t>
                </a:r>
                <a:r>
                  <a:rPr lang="ru-RU" sz="1600" dirty="0"/>
                  <a:t>/с.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Aerogel</a:t>
                </a:r>
                <a:r>
                  <a:rPr lang="ru-RU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=1,03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</a:rPr>
                  <a:t> </a:t>
                </a:r>
                <a:r>
                  <a:rPr lang="en-GB" sz="1600" dirty="0"/>
                  <a:t>(S~0,5 m</a:t>
                </a:r>
                <a:r>
                  <a:rPr lang="ru-RU" sz="1600" baseline="30000" dirty="0"/>
                  <a:t>2</a:t>
                </a:r>
                <a:r>
                  <a:rPr lang="en-GB" sz="1600" dirty="0"/>
                  <a:t>)</a:t>
                </a:r>
                <a:r>
                  <a:rPr lang="ru-RU" sz="1600" dirty="0"/>
                  <a:t>, </a:t>
                </a:r>
                <a:r>
                  <a:rPr lang="en-GB" sz="1600" dirty="0"/>
                  <a:t>aerogel tile </a:t>
                </a:r>
                <a:r>
                  <a:rPr lang="ru-RU" sz="1600" dirty="0">
                    <a:solidFill>
                      <a:srgbClr val="00B0F0"/>
                    </a:solidFill>
                  </a:rPr>
                  <a:t>20х20х5 см</a:t>
                </a:r>
                <a:r>
                  <a:rPr lang="ru-RU" sz="1600" baseline="30000" dirty="0">
                    <a:solidFill>
                      <a:srgbClr val="00B0F0"/>
                    </a:solidFill>
                  </a:rPr>
                  <a:t>3</a:t>
                </a:r>
                <a:r>
                  <a:rPr lang="ru-RU" sz="1600" dirty="0"/>
                  <a:t>.</a:t>
                </a:r>
                <a:r>
                  <a:rPr lang="ru-RU" sz="1600" dirty="0">
                    <a:solidFill>
                      <a:srgbClr val="00B0F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FDF0F3-EB02-474B-91DE-587F98861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32" y="4882797"/>
                <a:ext cx="5508906" cy="830997"/>
              </a:xfrm>
              <a:prstGeom prst="rect">
                <a:avLst/>
              </a:prstGeom>
              <a:blipFill>
                <a:blip r:embed="rId5"/>
                <a:stretch>
                  <a:fillRect l="-460" t="-1515" r="-690" b="-9091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63EF29-09B3-AE40-9871-1FC99917A036}"/>
                  </a:ext>
                </a:extLst>
              </p:cNvPr>
              <p:cNvSpPr txBox="1"/>
              <p:nvPr/>
            </p:nvSpPr>
            <p:spPr>
              <a:xfrm>
                <a:off x="919838" y="5622389"/>
                <a:ext cx="64067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GB" sz="1600" dirty="0"/>
                  <a:t>CLAS-12</a:t>
                </a:r>
                <a:r>
                  <a:rPr lang="ru-RU" sz="1600" dirty="0"/>
                  <a:t> </a:t>
                </a:r>
                <a:r>
                  <a:rPr lang="en-GB" sz="1600" dirty="0"/>
                  <a:t>aerogel RICH</a:t>
                </a:r>
                <a:r>
                  <a:rPr lang="ru-RU" sz="1600" dirty="0"/>
                  <a:t> (</a:t>
                </a:r>
                <a:r>
                  <a:rPr lang="en-GB" sz="1600" dirty="0"/>
                  <a:t>J-Lab</a:t>
                </a:r>
                <a:r>
                  <a:rPr lang="ru-RU" sz="1600" dirty="0"/>
                  <a:t>):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ru-RU" sz="1600" dirty="0"/>
                  <a:t>𝜋</a:t>
                </a:r>
                <a:r>
                  <a:rPr lang="en-GB" sz="1600" dirty="0"/>
                  <a:t>/K- &amp;</a:t>
                </a:r>
                <a:r>
                  <a:rPr lang="ru-RU" sz="1600" dirty="0"/>
                  <a:t> </a:t>
                </a:r>
                <a:r>
                  <a:rPr lang="en-GB" sz="1600" dirty="0"/>
                  <a:t>K/p-separation</a:t>
                </a:r>
                <a:r>
                  <a:rPr lang="ru-RU" sz="1600" dirty="0"/>
                  <a:t> </a:t>
                </a:r>
                <a:r>
                  <a:rPr lang="en-GB" sz="1600" dirty="0"/>
                  <a:t>at level 4𝜎 with several momentum</a:t>
                </a:r>
                <a:r>
                  <a:rPr lang="ru-RU" sz="1600" dirty="0"/>
                  <a:t> </a:t>
                </a:r>
                <a:r>
                  <a:rPr lang="en-GB" sz="1600" dirty="0"/>
                  <a:t>GeV</a:t>
                </a:r>
                <a:r>
                  <a:rPr lang="ru-RU" sz="1600" dirty="0"/>
                  <a:t>/с. 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Aerogel</a:t>
                </a:r>
                <a:r>
                  <a:rPr lang="ru-RU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=1,05</m:t>
                    </m:r>
                  </m:oMath>
                </a14:m>
                <a:r>
                  <a:rPr lang="en-GB" sz="1600" dirty="0">
                    <a:solidFill>
                      <a:srgbClr val="00B0F0"/>
                    </a:solidFill>
                  </a:rPr>
                  <a:t> </a:t>
                </a:r>
                <a:r>
                  <a:rPr lang="en-GB" sz="1600" dirty="0"/>
                  <a:t>(S~</a:t>
                </a:r>
                <a:r>
                  <a:rPr lang="ru-RU" sz="1600" dirty="0"/>
                  <a:t>6</a:t>
                </a:r>
                <a:r>
                  <a:rPr lang="en-GB" sz="1600" dirty="0"/>
                  <a:t> m</a:t>
                </a:r>
                <a:r>
                  <a:rPr lang="ru-RU" sz="1600" baseline="30000" dirty="0"/>
                  <a:t>2</a:t>
                </a:r>
                <a:r>
                  <a:rPr lang="en-GB" sz="1600" dirty="0"/>
                  <a:t>)</a:t>
                </a:r>
                <a:r>
                  <a:rPr lang="ru-RU" sz="1600" dirty="0"/>
                  <a:t>, </a:t>
                </a:r>
                <a:r>
                  <a:rPr lang="en-GB" sz="1600" dirty="0"/>
                  <a:t>aerogel tile </a:t>
                </a:r>
                <a:r>
                  <a:rPr lang="ru-RU" sz="1600" dirty="0">
                    <a:solidFill>
                      <a:srgbClr val="00B0F0"/>
                    </a:solidFill>
                  </a:rPr>
                  <a:t>20х20х2-3 см</a:t>
                </a:r>
                <a:r>
                  <a:rPr lang="ru-RU" sz="1600" baseline="30000" dirty="0">
                    <a:solidFill>
                      <a:srgbClr val="00B0F0"/>
                    </a:solidFill>
                  </a:rPr>
                  <a:t>3</a:t>
                </a:r>
                <a:r>
                  <a:rPr lang="ru-RU" sz="1600" dirty="0"/>
                  <a:t>. </a:t>
                </a:r>
                <a:r>
                  <a:rPr lang="ru-RU" sz="1600" dirty="0">
                    <a:solidFill>
                      <a:srgbClr val="00B0F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63EF29-09B3-AE40-9871-1FC99917A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38" y="5622389"/>
                <a:ext cx="6406792" cy="830997"/>
              </a:xfrm>
              <a:prstGeom prst="rect">
                <a:avLst/>
              </a:prstGeom>
              <a:blipFill>
                <a:blip r:embed="rId6"/>
                <a:stretch>
                  <a:fillRect l="-396" t="-1493" r="-594" b="-7463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A93DCC-84BA-0044-8376-D682F48A8E87}"/>
                  </a:ext>
                </a:extLst>
              </p:cNvPr>
              <p:cNvSpPr txBox="1"/>
              <p:nvPr/>
            </p:nvSpPr>
            <p:spPr>
              <a:xfrm>
                <a:off x="919836" y="4142015"/>
                <a:ext cx="55089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GB" sz="1600" dirty="0"/>
                  <a:t>AMS-02</a:t>
                </a:r>
                <a:r>
                  <a:rPr lang="ru-RU" sz="1600" dirty="0"/>
                  <a:t> </a:t>
                </a:r>
                <a:r>
                  <a:rPr lang="en-GB" sz="1600" dirty="0"/>
                  <a:t>aerogel RICH </a:t>
                </a:r>
                <a:r>
                  <a:rPr lang="ru-RU" sz="1600" dirty="0"/>
                  <a:t>(</a:t>
                </a:r>
                <a:r>
                  <a:rPr lang="en-GB" sz="1600" dirty="0"/>
                  <a:t>ISS</a:t>
                </a:r>
                <a:r>
                  <a:rPr lang="ru-RU" sz="1600" dirty="0"/>
                  <a:t>):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Search for antimatter, study of cosmic rays. </a:t>
                </a:r>
                <a:endParaRPr lang="ru-RU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Aerogel</a:t>
                </a:r>
                <a:r>
                  <a:rPr lang="ru-RU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=1,05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</a:rPr>
                  <a:t> </a:t>
                </a:r>
                <a:r>
                  <a:rPr lang="en-GB" sz="1600" dirty="0"/>
                  <a:t>(S~</a:t>
                </a:r>
                <a:r>
                  <a:rPr lang="ru-RU" sz="1600" dirty="0"/>
                  <a:t>1</a:t>
                </a:r>
                <a:r>
                  <a:rPr lang="en-GB" sz="1600" dirty="0"/>
                  <a:t> m</a:t>
                </a:r>
                <a:r>
                  <a:rPr lang="ru-RU" sz="1600" baseline="30000" dirty="0"/>
                  <a:t>2</a:t>
                </a:r>
                <a:r>
                  <a:rPr lang="en-GB" sz="1600" dirty="0"/>
                  <a:t>)</a:t>
                </a:r>
                <a:r>
                  <a:rPr lang="ru-RU" sz="1600" dirty="0"/>
                  <a:t>. </a:t>
                </a:r>
                <a:r>
                  <a:rPr lang="ru-RU" sz="1600" dirty="0">
                    <a:solidFill>
                      <a:srgbClr val="00B0F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A93DCC-84BA-0044-8376-D682F48A8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36" y="4142015"/>
                <a:ext cx="5508902" cy="830997"/>
              </a:xfrm>
              <a:prstGeom prst="rect">
                <a:avLst/>
              </a:prstGeom>
              <a:blipFill>
                <a:blip r:embed="rId7"/>
                <a:stretch>
                  <a:fillRect l="-460" t="-1493" b="-7463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>
            <a:extLst>
              <a:ext uri="{FF2B5EF4-FFF2-40B4-BE49-F238E27FC236}">
                <a16:creationId xmlns:a16="http://schemas.microsoft.com/office/drawing/2014/main" id="{4348A8FF-3710-C249-AB60-2FD67C71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6434" y="1755228"/>
            <a:ext cx="4951355" cy="419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36D58F2-33FF-1444-9DB0-A1EDF00D3498}"/>
              </a:ext>
            </a:extLst>
          </p:cNvPr>
          <p:cNvSpPr/>
          <p:nvPr/>
        </p:nvSpPr>
        <p:spPr>
          <a:xfrm>
            <a:off x="9555480" y="5446734"/>
            <a:ext cx="18190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ru-RU" sz="1200" dirty="0">
                <a:solidFill>
                  <a:schemeClr val="bg1"/>
                </a:solidFill>
              </a:rPr>
              <a:t>Aerogel RICH for</a:t>
            </a:r>
            <a:r>
              <a:rPr lang="en-US" altLang="ru-RU" sz="1200" dirty="0">
                <a:solidFill>
                  <a:schemeClr val="bg1"/>
                </a:solidFill>
              </a:rPr>
              <a:t> CLAS12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2F5F75-8E46-C44D-BD64-5D495C2E7F7A}"/>
              </a:ext>
            </a:extLst>
          </p:cNvPr>
          <p:cNvSpPr/>
          <p:nvPr/>
        </p:nvSpPr>
        <p:spPr>
          <a:xfrm>
            <a:off x="2448767" y="1186118"/>
            <a:ext cx="717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history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Novosibirsk</a:t>
            </a:r>
            <a:r>
              <a:rPr lang="ru-RU" sz="2400" dirty="0"/>
              <a:t> </a:t>
            </a:r>
            <a:r>
              <a:rPr lang="ru-RU" sz="2400" dirty="0" err="1"/>
              <a:t>a</a:t>
            </a:r>
            <a:r>
              <a:rPr lang="en-GB" sz="2400" dirty="0"/>
              <a:t>e</a:t>
            </a:r>
            <a:r>
              <a:rPr lang="ru-RU" sz="2400" dirty="0" err="1"/>
              <a:t>r</a:t>
            </a:r>
            <a:r>
              <a:rPr lang="en-GB" sz="2400" dirty="0"/>
              <a:t>o</a:t>
            </a:r>
            <a:r>
              <a:rPr lang="ru-RU" sz="2400" dirty="0" err="1"/>
              <a:t>gel</a:t>
            </a:r>
            <a:r>
              <a:rPr lang="en-US" sz="2400" dirty="0"/>
              <a:t>s</a:t>
            </a:r>
            <a:r>
              <a:rPr lang="ru-RU" sz="2400" dirty="0"/>
              <a:t> </a:t>
            </a:r>
            <a:r>
              <a:rPr lang="ru-RU" sz="2400" dirty="0" err="1"/>
              <a:t>beg</a:t>
            </a:r>
            <a:r>
              <a:rPr lang="en-US" sz="2400" dirty="0"/>
              <a:t>a</a:t>
            </a:r>
            <a:r>
              <a:rPr lang="ru-RU" sz="2400" dirty="0" err="1"/>
              <a:t>n</a:t>
            </a:r>
            <a:r>
              <a:rPr lang="ru-RU" sz="2400" dirty="0"/>
              <a:t> </a:t>
            </a:r>
            <a:r>
              <a:rPr lang="ru-RU" sz="2400" dirty="0" err="1"/>
              <a:t>in</a:t>
            </a:r>
            <a:r>
              <a:rPr lang="ru-RU" sz="2400" dirty="0"/>
              <a:t> 1986.</a:t>
            </a:r>
          </a:p>
        </p:txBody>
      </p:sp>
      <p:sp>
        <p:nvSpPr>
          <p:cNvPr id="16" name="Нижний колонтитул 15">
            <a:extLst>
              <a:ext uri="{FF2B5EF4-FFF2-40B4-BE49-F238E27FC236}">
                <a16:creationId xmlns:a16="http://schemas.microsoft.com/office/drawing/2014/main" id="{3A0A8B2A-17C7-964D-B8D3-288E6003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CEPC day, 27/06/2024</a:t>
            </a:r>
            <a:endParaRPr lang="en-US" dirty="0"/>
          </a:p>
        </p:txBody>
      </p:sp>
      <p:pic>
        <p:nvPicPr>
          <p:cNvPr id="4" name="Рисунок 20">
            <a:extLst>
              <a:ext uri="{FF2B5EF4-FFF2-40B4-BE49-F238E27FC236}">
                <a16:creationId xmlns:a16="http://schemas.microsoft.com/office/drawing/2014/main" id="{8E225D33-CE9C-C5B2-785C-DB138884CFC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9053"/>
            <a:ext cx="720000" cy="837211"/>
          </a:xfrm>
          <a:prstGeom prst="rect">
            <a:avLst/>
          </a:prstGeom>
        </p:spPr>
      </p:pic>
      <p:pic>
        <p:nvPicPr>
          <p:cNvPr id="6" name="Рисунок 21">
            <a:extLst>
              <a:ext uri="{FF2B5EF4-FFF2-40B4-BE49-F238E27FC236}">
                <a16:creationId xmlns:a16="http://schemas.microsoft.com/office/drawing/2014/main" id="{B4F94F95-6B08-43A5-58ED-9C4CD19602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32" y="69053"/>
            <a:ext cx="720000" cy="85500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ED8B078-CAB7-EEEE-BBE6-1F3CC116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683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57AEF-EFEB-7771-B801-0D82C89F3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78" y="-41751"/>
            <a:ext cx="10597444" cy="826031"/>
          </a:xfrm>
        </p:spPr>
        <p:txBody>
          <a:bodyPr>
            <a:normAutofit/>
          </a:bodyPr>
          <a:lstStyle/>
          <a:p>
            <a:pPr algn="ctr"/>
            <a:r>
              <a:rPr lang="en-RU" sz="4000" b="1" dirty="0">
                <a:latin typeface="+mn-lt"/>
              </a:rPr>
              <a:t>RICH detectors capability for π/K–separation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59D07A-3201-8859-64A1-1AFC9DFE5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8" r="3400"/>
          <a:stretch/>
        </p:blipFill>
        <p:spPr>
          <a:xfrm>
            <a:off x="60336" y="602322"/>
            <a:ext cx="8535786" cy="50876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C7963C-AECC-4631-30B5-681BFD078207}"/>
              </a:ext>
            </a:extLst>
          </p:cNvPr>
          <p:cNvSpPr txBox="1"/>
          <p:nvPr/>
        </p:nvSpPr>
        <p:spPr>
          <a:xfrm>
            <a:off x="8701226" y="2557907"/>
            <a:ext cx="3430438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RU" dirty="0"/>
              <a:t>• At least 5 hits have to be detected to reconstruct Cherenkov ring. </a:t>
            </a:r>
          </a:p>
          <a:p>
            <a:pPr algn="just"/>
            <a:r>
              <a:rPr lang="en-RU" dirty="0"/>
              <a:t>• Thickness of Cherenkov radiator should be:</a:t>
            </a:r>
          </a:p>
          <a:p>
            <a:pPr algn="just"/>
            <a:r>
              <a:rPr lang="en-RU" dirty="0"/>
              <a:t>  – ≥1 cm for n=1.05 (aerogel)</a:t>
            </a:r>
          </a:p>
          <a:p>
            <a:pPr algn="just"/>
            <a:r>
              <a:rPr lang="en-RU" dirty="0"/>
              <a:t>  – ≥4 cm for n=1.008 (aerogel)</a:t>
            </a:r>
          </a:p>
          <a:p>
            <a:pPr algn="just"/>
            <a:r>
              <a:rPr lang="en-RU" dirty="0"/>
              <a:t>  – ≥15 cm for n=1.002 (C</a:t>
            </a:r>
            <a:r>
              <a:rPr lang="en-RU" baseline="-25000" dirty="0"/>
              <a:t>5</a:t>
            </a:r>
            <a:r>
              <a:rPr lang="en-RU" dirty="0"/>
              <a:t>F</a:t>
            </a:r>
            <a:r>
              <a:rPr lang="en-RU" baseline="-25000" dirty="0"/>
              <a:t>12</a:t>
            </a:r>
            <a:r>
              <a:rPr lang="en-RU" dirty="0"/>
              <a:t>)</a:t>
            </a:r>
          </a:p>
          <a:p>
            <a:pPr algn="just"/>
            <a:r>
              <a:rPr lang="en-RU" dirty="0"/>
              <a:t>• Some focusing system is needed t</a:t>
            </a:r>
            <a:r>
              <a:rPr lang="en-US" dirty="0"/>
              <a:t>o provide impact from thickness at the level of few </a:t>
            </a:r>
            <a:r>
              <a:rPr lang="en-US" dirty="0" err="1"/>
              <a:t>mrads</a:t>
            </a:r>
            <a:r>
              <a:rPr lang="en-US" dirty="0"/>
              <a:t> for base 200÷300 mm!!!</a:t>
            </a:r>
            <a:endParaRPr lang="en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CC87AED-E350-C634-AE02-37DB9ECCAF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49021" y="5689994"/>
                <a:ext cx="6901295" cy="107963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RU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RU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bSup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𝑝𝑒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  <m:sub>
                                        <m:r>
                                          <a:rPr lang="en-US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𝑝𝑖𝑥</m:t>
                                        </m:r>
                                      </m:sub>
                                    </m:sSub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func>
                                      <m:func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00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func>
                                      <m:func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tan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func>
                                      <m:func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RU" sz="2000" dirty="0">
                    <a:solidFill>
                      <a:srgbClr val="C00000"/>
                    </a:solidFill>
                  </a:rPr>
                  <a:t>~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RU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𝑝𝑒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RU" sz="2000" dirty="0"/>
                  <a:t>~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𝑄𝐸</m:t>
                    </m:r>
                  </m:oMath>
                </a14:m>
                <a:r>
                  <a:rPr lang="en-RU" sz="20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CC87AED-E350-C634-AE02-37DB9ECCA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021" y="5689994"/>
                <a:ext cx="6901295" cy="1079637"/>
              </a:xfrm>
              <a:prstGeom prst="rect">
                <a:avLst/>
              </a:prstGeom>
              <a:blipFill>
                <a:blip r:embed="rId3"/>
                <a:stretch>
                  <a:fillRect l="-367" t="-34483" b="-20690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10D3F0-FC0B-8F39-0E39-4C057B40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49E9C-FBA9-C732-13D0-58D5B3CE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61635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1968A-86FB-5AE6-034A-16034D18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897"/>
            <a:ext cx="10515600" cy="843565"/>
          </a:xfrm>
        </p:spPr>
        <p:txBody>
          <a:bodyPr>
            <a:normAutofit/>
          </a:bodyPr>
          <a:lstStyle/>
          <a:p>
            <a:pPr algn="ctr"/>
            <a:r>
              <a:rPr lang="en-RU" sz="4000" b="1" dirty="0">
                <a:latin typeface="+mn-lt"/>
              </a:rPr>
              <a:t>ARC-FCC: few remarks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FA1300-773A-884A-0861-E3A84ECEC2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884" y="977461"/>
            <a:ext cx="6508918" cy="382576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944C9-8C2E-92C7-F4BD-BEFD80541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7802" y="977461"/>
            <a:ext cx="5062971" cy="561252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RU" b="1" u="sng" dirty="0"/>
              <a:t>Light collection through aerogel</a:t>
            </a:r>
          </a:p>
          <a:p>
            <a:pPr lvl="1" algn="just"/>
            <a:r>
              <a:rPr lang="en-RU" dirty="0"/>
              <a:t>Cherenkv light produced in aerogel will pass through aerogel twice</a:t>
            </a:r>
          </a:p>
          <a:p>
            <a:pPr lvl="1" algn="just"/>
            <a:r>
              <a:rPr lang="en-RU" dirty="0"/>
              <a:t>Cherenkov light from gas will pass the aerogel too</a:t>
            </a:r>
          </a:p>
          <a:p>
            <a:pPr lvl="1" algn="just"/>
            <a:r>
              <a:rPr lang="en-GB" dirty="0"/>
              <a:t>T</a:t>
            </a:r>
            <a:r>
              <a:rPr lang="en-RU" dirty="0"/>
              <a:t>herefore aerogel transperancy has to be better than for proximity focusing RICH approach preliminary by factor of two</a:t>
            </a:r>
          </a:p>
          <a:p>
            <a:pPr algn="just"/>
            <a:r>
              <a:rPr lang="en-RU" b="1" u="sng" dirty="0"/>
              <a:t>Connection of Aerogel with </a:t>
            </a:r>
            <a:r>
              <a:rPr lang="en-GB" b="1" u="sng" dirty="0" err="1"/>
              <a:t>perfluoride</a:t>
            </a:r>
            <a:r>
              <a:rPr lang="en-GB" b="1" u="sng" dirty="0"/>
              <a:t> gases</a:t>
            </a:r>
            <a:r>
              <a:rPr lang="en-GB" dirty="0"/>
              <a:t> (C</a:t>
            </a:r>
            <a:r>
              <a:rPr lang="en-GB" baseline="-25000" dirty="0"/>
              <a:t>4</a:t>
            </a:r>
            <a:r>
              <a:rPr lang="en-GB" dirty="0"/>
              <a:t>F</a:t>
            </a:r>
            <a:r>
              <a:rPr lang="en-GB" baseline="-25000" dirty="0"/>
              <a:t>10</a:t>
            </a:r>
            <a:r>
              <a:rPr lang="en-GB" dirty="0"/>
              <a:t>, C</a:t>
            </a:r>
            <a:r>
              <a:rPr lang="en-GB" baseline="-25000" dirty="0"/>
              <a:t>5</a:t>
            </a:r>
            <a:r>
              <a:rPr lang="en-GB" dirty="0"/>
              <a:t>F</a:t>
            </a:r>
            <a:r>
              <a:rPr lang="en-GB" baseline="-25000" dirty="0"/>
              <a:t>12</a:t>
            </a:r>
            <a:r>
              <a:rPr lang="en-GB" dirty="0"/>
              <a:t>,…). This issue has to be investigated very carefully</a:t>
            </a:r>
          </a:p>
          <a:p>
            <a:pPr lvl="1" algn="just"/>
            <a:r>
              <a:rPr lang="en-RU" dirty="0"/>
              <a:t>Refractive index of aerogel will be changed due to replacement of air (n=1.0003) to gas (n=1.004) inside the aerogel pores, as well as light scattering parameters</a:t>
            </a:r>
          </a:p>
          <a:p>
            <a:pPr lvl="1" algn="just"/>
            <a:r>
              <a:rPr lang="en-GB" dirty="0"/>
              <a:t>M</a:t>
            </a:r>
            <a:r>
              <a:rPr lang="en-RU" dirty="0"/>
              <a:t>echanical destroy of aerogel is possible due to condensation of </a:t>
            </a:r>
            <a:r>
              <a:rPr lang="en-GB" dirty="0">
                <a:effectLst/>
              </a:rPr>
              <a:t>pressurised</a:t>
            </a:r>
            <a:r>
              <a:rPr lang="en-GB" sz="1800" dirty="0">
                <a:effectLst/>
                <a:latin typeface="CMSS10"/>
              </a:rPr>
              <a:t> </a:t>
            </a:r>
            <a:r>
              <a:rPr lang="en-RU" dirty="0"/>
              <a:t>C4F10 inside pores </a:t>
            </a:r>
            <a:r>
              <a:rPr lang="en-RU" dirty="0">
                <a:solidFill>
                  <a:srgbClr val="C00000"/>
                </a:solidFill>
              </a:rPr>
              <a:t>[NIM A421 (1999) 249-255]</a:t>
            </a:r>
          </a:p>
          <a:p>
            <a:pPr algn="just"/>
            <a:r>
              <a:rPr lang="en-RU" dirty="0"/>
              <a:t>To combine aerogel and gas Cherenkov radiators the </a:t>
            </a:r>
            <a:r>
              <a:rPr lang="en-RU" b="1" u="sng" dirty="0"/>
              <a:t>system design</a:t>
            </a:r>
            <a:r>
              <a:rPr lang="en-RU" dirty="0"/>
              <a:t> has to become </a:t>
            </a:r>
            <a:r>
              <a:rPr lang="en-RU" b="1" u="sng" dirty="0"/>
              <a:t>more complex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A371D-61C5-45A0-6CDA-A52D5063A134}"/>
              </a:ext>
            </a:extLst>
          </p:cNvPr>
          <p:cNvSpPr txBox="1"/>
          <p:nvPr/>
        </p:nvSpPr>
        <p:spPr>
          <a:xfrm>
            <a:off x="838200" y="5286703"/>
            <a:ext cx="570528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RU" dirty="0"/>
              <a:t>Design inspired by succes of DELPHI and LHCb experiments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0C7CA2-EE3B-0537-4D6E-5C32FA76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7F412-D94C-6ED7-6E00-925C00CF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7411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2415E-6A2C-BF4C-7950-FF1007D1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313"/>
            <a:ext cx="10515600" cy="740661"/>
          </a:xfrm>
        </p:spPr>
        <p:txBody>
          <a:bodyPr>
            <a:normAutofit/>
          </a:bodyPr>
          <a:lstStyle/>
          <a:p>
            <a:pPr algn="ctr"/>
            <a:r>
              <a:rPr lang="en-RU" sz="3200" b="1" dirty="0">
                <a:latin typeface="+mn-lt"/>
              </a:rPr>
              <a:t>Several approaches for focusing Cherenkov light from aerogel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8DF129-1388-5029-777C-8AEFB821A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140" y="3555121"/>
            <a:ext cx="10982957" cy="28372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66D03B-9392-1181-212C-79A4807B50F2}"/>
              </a:ext>
            </a:extLst>
          </p:cNvPr>
          <p:cNvSpPr txBox="1"/>
          <p:nvPr/>
        </p:nvSpPr>
        <p:spPr>
          <a:xfrm>
            <a:off x="6949965" y="6171684"/>
            <a:ext cx="332126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Aerogel RICH with Fresnel lens</a:t>
            </a:r>
            <a:endParaRPr lang="en-RU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2D93B7-72DA-0D5C-5ED9-9E69FA7CF9A7}"/>
              </a:ext>
            </a:extLst>
          </p:cNvPr>
          <p:cNvGrpSpPr/>
          <p:nvPr/>
        </p:nvGrpSpPr>
        <p:grpSpPr>
          <a:xfrm>
            <a:off x="838201" y="741043"/>
            <a:ext cx="10854678" cy="2725400"/>
            <a:chOff x="838201" y="741043"/>
            <a:chExt cx="10854678" cy="27254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B7288B-4AA6-DFB2-A331-6E453BEBBD8E}"/>
                </a:ext>
              </a:extLst>
            </p:cNvPr>
            <p:cNvGrpSpPr/>
            <p:nvPr/>
          </p:nvGrpSpPr>
          <p:grpSpPr>
            <a:xfrm>
              <a:off x="838201" y="741043"/>
              <a:ext cx="10854678" cy="2561835"/>
              <a:chOff x="699976" y="2748518"/>
              <a:chExt cx="10653824" cy="360443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22BC246-0A23-F7C5-5744-8A40742EE9A2}"/>
                  </a:ext>
                </a:extLst>
              </p:cNvPr>
              <p:cNvGrpSpPr/>
              <p:nvPr/>
            </p:nvGrpSpPr>
            <p:grpSpPr>
              <a:xfrm>
                <a:off x="699976" y="2748518"/>
                <a:ext cx="10653824" cy="3604438"/>
                <a:chOff x="-7605" y="448105"/>
                <a:chExt cx="11241852" cy="3634839"/>
              </a:xfrm>
            </p:grpSpPr>
            <p:sp>
              <p:nvSpPr>
                <p:cNvPr id="12" name="Прямоугольник 2">
                  <a:extLst>
                    <a:ext uri="{FF2B5EF4-FFF2-40B4-BE49-F238E27FC236}">
                      <a16:creationId xmlns:a16="http://schemas.microsoft.com/office/drawing/2014/main" id="{D6CC8A08-3262-B775-69E5-79D00FA645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63" y="3742040"/>
                  <a:ext cx="5622860" cy="2793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r>
                    <a:rPr lang="ru-RU" altLang="ru-RU" sz="1200" dirty="0" err="1">
                      <a:solidFill>
                        <a:srgbClr val="C00000"/>
                      </a:solidFill>
                    </a:rPr>
                    <a:t>T.Iijima</a:t>
                  </a:r>
                  <a:r>
                    <a:rPr lang="ru-RU" altLang="ru-RU" sz="1200" dirty="0">
                      <a:solidFill>
                        <a:srgbClr val="C00000"/>
                      </a:solidFill>
                    </a:rPr>
                    <a:t> </a:t>
                  </a:r>
                  <a:r>
                    <a:rPr lang="ru-RU" altLang="ru-RU" sz="1200" dirty="0" err="1">
                      <a:solidFill>
                        <a:srgbClr val="C00000"/>
                      </a:solidFill>
                    </a:rPr>
                    <a:t>et</a:t>
                  </a:r>
                  <a:r>
                    <a:rPr lang="ru-RU" altLang="ru-RU" sz="1200" dirty="0">
                      <a:solidFill>
                        <a:srgbClr val="C00000"/>
                      </a:solidFill>
                    </a:rPr>
                    <a:t> </a:t>
                  </a:r>
                  <a:r>
                    <a:rPr lang="ru-RU" altLang="ru-RU" sz="1200" dirty="0" err="1">
                      <a:solidFill>
                        <a:srgbClr val="C00000"/>
                      </a:solidFill>
                    </a:rPr>
                    <a:t>al</a:t>
                  </a:r>
                  <a:r>
                    <a:rPr lang="ru-RU" altLang="ru-RU" sz="1200" dirty="0">
                      <a:solidFill>
                        <a:srgbClr val="C00000"/>
                      </a:solidFill>
                    </a:rPr>
                    <a:t>., NIM A548 (2005) 383</a:t>
                  </a:r>
                  <a:r>
                    <a:rPr lang="en-US" altLang="ru-RU" sz="1200" dirty="0">
                      <a:solidFill>
                        <a:srgbClr val="C00000"/>
                      </a:solidFill>
                    </a:rPr>
                    <a:t> and </a:t>
                  </a:r>
                  <a:r>
                    <a:rPr lang="ru-RU" altLang="ru-RU" sz="1200" dirty="0" err="1">
                      <a:solidFill>
                        <a:srgbClr val="C00000"/>
                      </a:solidFill>
                    </a:rPr>
                    <a:t>A.Yu.Barnyakov</a:t>
                  </a:r>
                  <a:r>
                    <a:rPr lang="ru-RU" altLang="ru-RU" sz="1200" dirty="0">
                      <a:solidFill>
                        <a:srgbClr val="C00000"/>
                      </a:solidFill>
                    </a:rPr>
                    <a:t> </a:t>
                  </a:r>
                  <a:r>
                    <a:rPr lang="ru-RU" altLang="ru-RU" sz="1200" dirty="0" err="1">
                      <a:solidFill>
                        <a:srgbClr val="C00000"/>
                      </a:solidFill>
                    </a:rPr>
                    <a:t>et</a:t>
                  </a:r>
                  <a:r>
                    <a:rPr lang="ru-RU" altLang="ru-RU" sz="1200" dirty="0">
                      <a:solidFill>
                        <a:srgbClr val="C00000"/>
                      </a:solidFill>
                    </a:rPr>
                    <a:t> </a:t>
                  </a:r>
                  <a:r>
                    <a:rPr lang="ru-RU" altLang="ru-RU" sz="1200" dirty="0" err="1">
                      <a:solidFill>
                        <a:srgbClr val="C00000"/>
                      </a:solidFill>
                    </a:rPr>
                    <a:t>al</a:t>
                  </a:r>
                  <a:r>
                    <a:rPr lang="ru-RU" altLang="ru-RU" sz="1200" dirty="0">
                      <a:solidFill>
                        <a:srgbClr val="C00000"/>
                      </a:solidFill>
                    </a:rPr>
                    <a:t>., NIM A553 (2005) 70</a:t>
                  </a:r>
                </a:p>
              </p:txBody>
            </p:sp>
            <p:pic>
              <p:nvPicPr>
                <p:cNvPr id="13" name="Рисунок 3079">
                  <a:extLst>
                    <a:ext uri="{FF2B5EF4-FFF2-40B4-BE49-F238E27FC236}">
                      <a16:creationId xmlns:a16="http://schemas.microsoft.com/office/drawing/2014/main" id="{21987226-8AB9-BDAF-18F4-C31A8764C0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1663" y="510518"/>
                  <a:ext cx="3282040" cy="3169953"/>
                </a:xfrm>
                <a:prstGeom prst="rect">
                  <a:avLst/>
                </a:prstGeom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4150AC5-D3A2-D15F-439B-4A560C0F7035}"/>
                    </a:ext>
                  </a:extLst>
                </p:cNvPr>
                <p:cNvSpPr/>
                <p:nvPr/>
              </p:nvSpPr>
              <p:spPr>
                <a:xfrm>
                  <a:off x="-7605" y="448105"/>
                  <a:ext cx="11241852" cy="3634839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RU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06CDB3-E223-1D7F-2A63-FAE8C5F83825}"/>
                  </a:ext>
                </a:extLst>
              </p:cNvPr>
              <p:cNvSpPr txBox="1"/>
              <p:nvPr/>
            </p:nvSpPr>
            <p:spPr>
              <a:xfrm>
                <a:off x="4519423" y="2878122"/>
                <a:ext cx="6785200" cy="316114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Thicknesses and refractive indexes in each layer are adjusted in such way that Cherenkov rings from each layer overlap in the same region of the position-sensitive photon detector.</a:t>
                </a:r>
                <a:endParaRPr lang="ru-RU" sz="20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number of detected Cherenkov photons increases due to increase of the thickness without degradation of Cherenkov angle resolution due to uncertainties of photon emission point.</a:t>
                </a:r>
                <a:endParaRPr lang="en-RU" sz="2000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BFA278-3D55-2A2E-4E09-C3ABBBD9DBDF}"/>
                </a:ext>
              </a:extLst>
            </p:cNvPr>
            <p:cNvSpPr txBox="1"/>
            <p:nvPr/>
          </p:nvSpPr>
          <p:spPr>
            <a:xfrm>
              <a:off x="6593089" y="3097111"/>
              <a:ext cx="3321269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+mn-lt"/>
                </a:rPr>
                <a:t>Focusing Aerogel RICH (FARICH)</a:t>
              </a:r>
              <a:endParaRPr lang="en-RU" dirty="0"/>
            </a:p>
          </p:txBody>
        </p:sp>
      </p:grpSp>
      <p:sp>
        <p:nvSpPr>
          <p:cNvPr id="17" name="Прямоугольник 2">
            <a:extLst>
              <a:ext uri="{FF2B5EF4-FFF2-40B4-BE49-F238E27FC236}">
                <a16:creationId xmlns:a16="http://schemas.microsoft.com/office/drawing/2014/main" id="{B9DAC42F-3960-3BE2-1DEE-D3BA960C5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140" y="6101693"/>
            <a:ext cx="29877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1200" dirty="0">
                <a:solidFill>
                  <a:srgbClr val="C00000"/>
                </a:solidFill>
              </a:rPr>
              <a:t>A</a:t>
            </a:r>
            <a:r>
              <a:rPr lang="ru-RU" altLang="ru-RU" sz="1200" dirty="0">
                <a:solidFill>
                  <a:srgbClr val="C00000"/>
                </a:solidFill>
              </a:rPr>
              <a:t>.</a:t>
            </a:r>
            <a:r>
              <a:rPr lang="en-US" altLang="ru-RU" sz="1200" dirty="0">
                <a:solidFill>
                  <a:srgbClr val="C00000"/>
                </a:solidFill>
              </a:rPr>
              <a:t> Del </a:t>
            </a:r>
            <a:r>
              <a:rPr lang="en-US" altLang="ru-RU" sz="1200" dirty="0" err="1">
                <a:solidFill>
                  <a:srgbClr val="C00000"/>
                </a:solidFill>
              </a:rPr>
              <a:t>Dotto</a:t>
            </a:r>
            <a:r>
              <a:rPr lang="ru-RU" altLang="ru-RU" sz="1200" dirty="0">
                <a:solidFill>
                  <a:srgbClr val="C00000"/>
                </a:solidFill>
              </a:rPr>
              <a:t> </a:t>
            </a:r>
            <a:r>
              <a:rPr lang="ru-RU" altLang="ru-RU" sz="1200" dirty="0" err="1">
                <a:solidFill>
                  <a:srgbClr val="C00000"/>
                </a:solidFill>
              </a:rPr>
              <a:t>et</a:t>
            </a:r>
            <a:r>
              <a:rPr lang="ru-RU" altLang="ru-RU" sz="1200" dirty="0">
                <a:solidFill>
                  <a:srgbClr val="C00000"/>
                </a:solidFill>
              </a:rPr>
              <a:t> </a:t>
            </a:r>
            <a:r>
              <a:rPr lang="ru-RU" altLang="ru-RU" sz="1200" dirty="0" err="1">
                <a:solidFill>
                  <a:srgbClr val="C00000"/>
                </a:solidFill>
              </a:rPr>
              <a:t>al</a:t>
            </a:r>
            <a:r>
              <a:rPr lang="ru-RU" altLang="ru-RU" sz="1200" dirty="0">
                <a:solidFill>
                  <a:srgbClr val="C00000"/>
                </a:solidFill>
              </a:rPr>
              <a:t>., NIM A8</a:t>
            </a:r>
            <a:r>
              <a:rPr lang="en-US" altLang="ru-RU" sz="1200" dirty="0">
                <a:solidFill>
                  <a:srgbClr val="C00000"/>
                </a:solidFill>
              </a:rPr>
              <a:t>76</a:t>
            </a:r>
            <a:r>
              <a:rPr lang="ru-RU" altLang="ru-RU" sz="1200" dirty="0">
                <a:solidFill>
                  <a:srgbClr val="C00000"/>
                </a:solidFill>
              </a:rPr>
              <a:t> (20</a:t>
            </a:r>
            <a:r>
              <a:rPr lang="en-US" altLang="ru-RU" sz="1200" dirty="0">
                <a:solidFill>
                  <a:srgbClr val="C00000"/>
                </a:solidFill>
              </a:rPr>
              <a:t>17</a:t>
            </a:r>
            <a:r>
              <a:rPr lang="ru-RU" altLang="ru-RU" sz="1200" dirty="0">
                <a:solidFill>
                  <a:srgbClr val="C00000"/>
                </a:solidFill>
              </a:rPr>
              <a:t>) </a:t>
            </a:r>
            <a:r>
              <a:rPr lang="en-US" altLang="ru-RU" sz="1200" dirty="0">
                <a:solidFill>
                  <a:srgbClr val="C00000"/>
                </a:solidFill>
              </a:rPr>
              <a:t>2</a:t>
            </a:r>
            <a:r>
              <a:rPr lang="ru-RU" altLang="ru-RU" sz="1200" dirty="0">
                <a:solidFill>
                  <a:srgbClr val="C00000"/>
                </a:solidFill>
              </a:rPr>
              <a:t>3</a:t>
            </a:r>
            <a:r>
              <a:rPr lang="en-US" altLang="ru-RU" sz="1200" dirty="0">
                <a:solidFill>
                  <a:srgbClr val="C00000"/>
                </a:solidFill>
              </a:rPr>
              <a:t>7-240</a:t>
            </a:r>
            <a:endParaRPr lang="ru-RU" altLang="ru-RU" sz="1200" dirty="0">
              <a:solidFill>
                <a:srgbClr val="C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9E1DE5-0346-51D1-F4DA-3090346BC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B1E73-EFBA-20FF-8174-B461A95BA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2115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B79A81F-7986-6BB5-EEAB-707E230A271A}"/>
              </a:ext>
            </a:extLst>
          </p:cNvPr>
          <p:cNvGrpSpPr/>
          <p:nvPr/>
        </p:nvGrpSpPr>
        <p:grpSpPr>
          <a:xfrm>
            <a:off x="194414" y="1002469"/>
            <a:ext cx="7030370" cy="3586978"/>
            <a:chOff x="2552633" y="2451198"/>
            <a:chExt cx="7021588" cy="4042954"/>
          </a:xfrm>
        </p:grpSpPr>
        <p:pic>
          <p:nvPicPr>
            <p:cNvPr id="81" name="Picture 80"/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 flipH="1">
              <a:off x="3336111" y="2743318"/>
              <a:ext cx="5943529" cy="3750834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2" name="Rectangle 81"/>
            <p:cNvSpPr/>
            <p:nvPr/>
          </p:nvSpPr>
          <p:spPr>
            <a:xfrm>
              <a:off x="8170229" y="3102562"/>
              <a:ext cx="1027678" cy="49510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46" tIns="40823" rIns="81646" bIns="40823" anchor="t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903" spc="-1" dirty="0">
                  <a:latin typeface="Arial"/>
                </a:rPr>
                <a:t>GEM</a:t>
              </a:r>
              <a:endParaRPr lang="ru-RU" sz="2903" spc="-1" dirty="0">
                <a:latin typeface="Arial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552633" y="2599601"/>
              <a:ext cx="1905298" cy="82954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46" tIns="40823" rIns="81646" bIns="40823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52" spc="-1" dirty="0" err="1">
                  <a:latin typeface="Arial"/>
                </a:rPr>
                <a:t>MaPMT</a:t>
              </a:r>
              <a:r>
                <a:rPr lang="en-US" sz="1452" spc="-1" dirty="0">
                  <a:latin typeface="Arial"/>
                </a:rPr>
                <a:t> H12700</a:t>
              </a:r>
              <a:r>
                <a:rPr lang="ru-RU" sz="1452" spc="-1" dirty="0">
                  <a:latin typeface="Arial"/>
                </a:rPr>
                <a:t> </a:t>
              </a:r>
              <a:r>
                <a:rPr lang="en-US" sz="1452" spc="-1" dirty="0">
                  <a:latin typeface="Arial"/>
                </a:rPr>
                <a:t>(</a:t>
              </a:r>
              <a:r>
                <a:rPr lang="ru-RU" sz="1452" spc="-1" dirty="0" err="1">
                  <a:latin typeface="Arial"/>
                </a:rPr>
                <a:t>Hamamatsu</a:t>
              </a:r>
              <a:r>
                <a:rPr lang="en-US" sz="1452" spc="-1" dirty="0">
                  <a:latin typeface="Arial"/>
                </a:rPr>
                <a:t>)</a:t>
              </a:r>
              <a:endParaRPr lang="ru-RU" sz="1452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52" spc="-1" dirty="0">
                  <a:latin typeface="Arial"/>
                </a:rPr>
                <a:t>with mask</a:t>
              </a:r>
              <a:r>
                <a:rPr lang="ru-RU" sz="1452" spc="-1" dirty="0">
                  <a:latin typeface="Arial"/>
                </a:rPr>
                <a:t> 3х3 </a:t>
              </a:r>
              <a:r>
                <a:rPr lang="en-US" sz="1452" spc="-1" dirty="0">
                  <a:latin typeface="Arial"/>
                </a:rPr>
                <a:t>mm</a:t>
              </a:r>
              <a:r>
                <a:rPr lang="ru-RU" sz="1452" spc="-1" baseline="30000" dirty="0">
                  <a:latin typeface="Arial"/>
                </a:rPr>
                <a:t>2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680322" y="2451198"/>
              <a:ext cx="2437276" cy="82954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46" tIns="40823" rIns="81646" bIns="40823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spc="-1" dirty="0">
                  <a:latin typeface="Arial"/>
                </a:rPr>
                <a:t>2 aerogel pcs</a:t>
              </a:r>
            </a:p>
            <a:p>
              <a:pPr algn="ctr">
                <a:lnSpc>
                  <a:spcPct val="100000"/>
                </a:lnSpc>
              </a:pPr>
              <a:r>
                <a:rPr lang="en-US" sz="2400" spc="-1" dirty="0">
                  <a:latin typeface="Arial"/>
                </a:rPr>
                <a:t>230x230x35 mm</a:t>
              </a:r>
              <a:endParaRPr lang="ru-RU" sz="2400" spc="-1" dirty="0">
                <a:latin typeface="Arial"/>
              </a:endParaRPr>
            </a:p>
          </p:txBody>
        </p:sp>
        <p:sp>
          <p:nvSpPr>
            <p:cNvPr id="85" name="Straight Connector 84"/>
            <p:cNvSpPr/>
            <p:nvPr/>
          </p:nvSpPr>
          <p:spPr>
            <a:xfrm flipH="1">
              <a:off x="2552633" y="4408904"/>
              <a:ext cx="7021588" cy="0"/>
            </a:xfrm>
            <a:prstGeom prst="line">
              <a:avLst/>
            </a:prstGeom>
            <a:ln w="54000">
              <a:solidFill>
                <a:srgbClr val="3465A4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2619434" y="3862526"/>
                  <a:ext cx="578225" cy="546377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txBody>
                <a:bodyPr lIns="81646" tIns="40823" rIns="81646" bIns="40823" anchor="t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3266" i="1" spc="-1" smtClean="0">
                                <a:solidFill>
                                  <a:srgbClr val="3465A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66" b="0" i="1" spc="-1" smtClean="0">
                                <a:solidFill>
                                  <a:srgbClr val="3465A4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 sz="3266" b="0" i="1" spc="-1" smtClean="0">
                                <a:solidFill>
                                  <a:srgbClr val="3465A4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ru-RU" sz="3266" spc="-1" baseline="30000" dirty="0">
                    <a:solidFill>
                      <a:srgbClr val="3465A4"/>
                    </a:solidFill>
                    <a:latin typeface="Arial"/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9434" y="3862526"/>
                  <a:ext cx="578225" cy="546377"/>
                </a:xfrm>
                <a:prstGeom prst="rect">
                  <a:avLst/>
                </a:prstGeom>
                <a:blipFill>
                  <a:blip r:embed="rId5"/>
                  <a:stretch>
                    <a:fillRect l="-4255" b="-10256"/>
                  </a:stretch>
                </a:blipFill>
                <a:ln w="0">
                  <a:noFill/>
                </a:ln>
              </p:spPr>
              <p:txBody>
                <a:bodyPr/>
                <a:lstStyle/>
                <a:p>
                  <a:r>
                    <a:rPr lang="en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BECDC1-B190-9DE5-FDD5-F0F9018DADFC}"/>
              </a:ext>
            </a:extLst>
          </p:cNvPr>
          <p:cNvSpPr txBox="1">
            <a:spLocks/>
          </p:cNvSpPr>
          <p:nvPr/>
        </p:nvSpPr>
        <p:spPr>
          <a:xfrm>
            <a:off x="73742" y="75416"/>
            <a:ext cx="12044516" cy="87019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77"/>
              </a:rPr>
              <a:t>The largest 4-layer focusing aerogel samples were produced in Novosibirsk and tested at BINP in 2022-2023</a:t>
            </a:r>
            <a:endParaRPr lang="ru-RU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6B11F-F824-2548-4F5B-0A4AF27883BF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7301411" y="3321282"/>
            <a:ext cx="4694858" cy="2719031"/>
          </a:xfrm>
          <a:prstGeom prst="rect">
            <a:avLst/>
          </a:prstGeom>
          <a:ln w="0">
            <a:noFill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4889F898-4F20-AF4A-B25C-0C6D1B126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26488" y="1235707"/>
            <a:ext cx="4769781" cy="13811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6CDDE0-91CF-787B-874F-E37EE592919D}"/>
              </a:ext>
            </a:extLst>
          </p:cNvPr>
          <p:cNvSpPr txBox="1"/>
          <p:nvPr/>
        </p:nvSpPr>
        <p:spPr>
          <a:xfrm>
            <a:off x="7543029" y="2662562"/>
            <a:ext cx="43204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RU" dirty="0"/>
              <a:t>Refractive index profile is measured with help of digital X-ray setup at the BINP.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50E329-95DB-78FE-34E8-922F18FA7DC7}"/>
              </a:ext>
            </a:extLst>
          </p:cNvPr>
          <p:cNvSpPr txBox="1"/>
          <p:nvPr/>
        </p:nvSpPr>
        <p:spPr>
          <a:xfrm>
            <a:off x="734117" y="4893763"/>
            <a:ext cx="595096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RU" dirty="0"/>
              <a:t>Single photon Cherenkov angle resolution is investigated with relativistic electrons at BINP beam test facilities </a:t>
            </a:r>
          </a:p>
          <a:p>
            <a:pPr algn="ctr"/>
            <a:r>
              <a:rPr lang="en-RU" dirty="0"/>
              <a:t>”Extracted beams of VEPP-4M complex”.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3D8920-547F-54EC-8043-64975504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D5940-00BC-186D-C628-0E427517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7</a:t>
            </a:fld>
            <a:endParaRPr lang="en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6"/>
          <p:cNvPicPr/>
          <p:nvPr/>
        </p:nvPicPr>
        <p:blipFill>
          <a:blip r:embed="rId2"/>
          <a:stretch/>
        </p:blipFill>
        <p:spPr>
          <a:xfrm>
            <a:off x="2540136" y="3567910"/>
            <a:ext cx="9638478" cy="3002621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EF577FB-3097-C589-892E-905A595B3455}"/>
              </a:ext>
            </a:extLst>
          </p:cNvPr>
          <p:cNvSpPr txBox="1">
            <a:spLocks/>
          </p:cNvSpPr>
          <p:nvPr/>
        </p:nvSpPr>
        <p:spPr>
          <a:xfrm>
            <a:off x="73742" y="75416"/>
            <a:ext cx="12044516" cy="661246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77"/>
              </a:rPr>
              <a:t>Recent beam test results</a:t>
            </a:r>
            <a:endParaRPr lang="ru-RU" sz="32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06D766-8EB4-8A1A-A15E-296DC6F4E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135" y="529586"/>
            <a:ext cx="9575930" cy="3002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9B6EFD-8104-CA5F-82AC-12E41BF015A5}"/>
              </a:ext>
            </a:extLst>
          </p:cNvPr>
          <p:cNvSpPr txBox="1"/>
          <p:nvPr/>
        </p:nvSpPr>
        <p:spPr>
          <a:xfrm>
            <a:off x="578118" y="736662"/>
            <a:ext cx="171636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Pixel </a:t>
            </a:r>
            <a:r>
              <a:rPr lang="ru-RU" dirty="0"/>
              <a:t>6</a:t>
            </a:r>
            <a:r>
              <a:rPr lang="en-US" dirty="0"/>
              <a:t>x</a:t>
            </a:r>
            <a:r>
              <a:rPr lang="ru-RU" dirty="0"/>
              <a:t>6</a:t>
            </a:r>
            <a:r>
              <a:rPr lang="en-US" dirty="0"/>
              <a:t> mm</a:t>
            </a:r>
            <a:endParaRPr lang="ru-RU" dirty="0"/>
          </a:p>
          <a:p>
            <a:r>
              <a:rPr lang="en-US" dirty="0" err="1"/>
              <a:t>Geom</a:t>
            </a:r>
            <a:r>
              <a:rPr lang="ru-RU" dirty="0"/>
              <a:t>.</a:t>
            </a:r>
            <a:r>
              <a:rPr lang="en-US" dirty="0"/>
              <a:t>Eff.</a:t>
            </a:r>
            <a:r>
              <a:rPr lang="ru-RU" dirty="0"/>
              <a:t> </a:t>
            </a:r>
            <a:r>
              <a:rPr lang="en-US" dirty="0"/>
              <a:t>~ 80%</a:t>
            </a:r>
            <a:endParaRPr lang="en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9D5473-B5D3-9115-B1C2-0F37B9E19066}"/>
              </a:ext>
            </a:extLst>
          </p:cNvPr>
          <p:cNvSpPr txBox="1"/>
          <p:nvPr/>
        </p:nvSpPr>
        <p:spPr>
          <a:xfrm>
            <a:off x="578118" y="3734196"/>
            <a:ext cx="171636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Pixel 3x3 mm</a:t>
            </a:r>
            <a:endParaRPr lang="ru-RU" dirty="0"/>
          </a:p>
          <a:p>
            <a:r>
              <a:rPr lang="en-US" dirty="0" err="1"/>
              <a:t>Geom</a:t>
            </a:r>
            <a:r>
              <a:rPr lang="ru-RU" dirty="0"/>
              <a:t>.</a:t>
            </a:r>
            <a:r>
              <a:rPr lang="en-US" dirty="0"/>
              <a:t>Eff.</a:t>
            </a:r>
            <a:r>
              <a:rPr lang="ru-RU" dirty="0"/>
              <a:t> </a:t>
            </a:r>
            <a:r>
              <a:rPr lang="en-US" dirty="0"/>
              <a:t>~ 20%</a:t>
            </a:r>
            <a:endParaRPr lang="en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0005D2-608C-3C67-B46A-3CF816123A4B}"/>
                  </a:ext>
                </a:extLst>
              </p:cNvPr>
              <p:cNvSpPr txBox="1"/>
              <p:nvPr/>
            </p:nvSpPr>
            <p:spPr>
              <a:xfrm>
                <a:off x="150017" y="5293053"/>
                <a:ext cx="3045123" cy="13131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RU" b="1" u="sng" dirty="0"/>
                  <a:t>Main results:</a:t>
                </a:r>
              </a:p>
              <a:p>
                <a:r>
                  <a:rPr lang="en-RU" dirty="0"/>
                  <a:t>• N</a:t>
                </a:r>
                <a:r>
                  <a:rPr lang="en-RU" baseline="-25000" dirty="0"/>
                  <a:t>pe</a:t>
                </a:r>
                <a:r>
                  <a:rPr lang="en-RU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RU" dirty="0"/>
                  <a:t>	</a:t>
                </a:r>
                <a:r>
                  <a:rPr lang="en-RU" dirty="0">
                    <a:solidFill>
                      <a:srgbClr val="C00000"/>
                    </a:solidFill>
                  </a:rPr>
                  <a:t>16</a:t>
                </a:r>
                <a:r>
                  <a:rPr lang="en-RU" dirty="0"/>
                  <a:t>        (</a:t>
                </a:r>
                <a:r>
                  <a:rPr lang="en-RU" dirty="0">
                    <a:solidFill>
                      <a:schemeClr val="accent1"/>
                    </a:solidFill>
                  </a:rPr>
                  <a:t>~ 0.8</a:t>
                </a:r>
                <a:r>
                  <a:rPr lang="en-RU" dirty="0"/>
                  <a:t> of Ring)</a:t>
                </a:r>
              </a:p>
              <a:p>
                <a:r>
                  <a:rPr lang="en-RU" dirty="0"/>
                  <a:t>•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RU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𝑝𝑒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13.5 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𝑚𝑟𝑎𝑑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RU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RU" dirty="0"/>
                  <a:t> </a:t>
                </a:r>
                <a:r>
                  <a:rPr lang="en-RU" dirty="0">
                    <a:solidFill>
                      <a:schemeClr val="accent1"/>
                    </a:solidFill>
                  </a:rPr>
                  <a:t>6mm</a:t>
                </a:r>
                <a:r>
                  <a:rPr lang="en-RU" dirty="0"/>
                  <a:t>)</a:t>
                </a:r>
              </a:p>
              <a:p>
                <a:r>
                  <a:rPr lang="en-RU" dirty="0"/>
                  <a:t>•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RU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𝑝𝑒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≈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7.0 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𝑚𝑟𝑎𝑑</m:t>
                    </m:r>
                  </m:oMath>
                </a14:m>
                <a:r>
                  <a:rPr lang="en-RU" dirty="0"/>
                  <a:t> 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RU" dirty="0"/>
                  <a:t> </a:t>
                </a:r>
                <a:r>
                  <a:rPr lang="en-RU" dirty="0">
                    <a:solidFill>
                      <a:schemeClr val="accent1"/>
                    </a:solidFill>
                  </a:rPr>
                  <a:t>3mm</a:t>
                </a:r>
                <a:r>
                  <a:rPr lang="en-RU" dirty="0"/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0005D2-608C-3C67-B46A-3CF816123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17" y="5293053"/>
                <a:ext cx="3045123" cy="1313180"/>
              </a:xfrm>
              <a:prstGeom prst="rect">
                <a:avLst/>
              </a:prstGeom>
              <a:blipFill>
                <a:blip r:embed="rId4"/>
                <a:stretch>
                  <a:fillRect l="-1653" t="-1905" r="-1240" b="-476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F5C4C-40DE-6FDF-CFC1-C14D3163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716C6-7FC4-7A79-3963-6DB59388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8</a:t>
            </a:fld>
            <a:endParaRPr lang="en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45AC48F-9B32-47D6-CB62-0575D29B3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870" y="867302"/>
            <a:ext cx="2172048" cy="20404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BC181AA-8444-2A26-F0B3-0E8BBE3B6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104" y="878454"/>
            <a:ext cx="2172048" cy="20404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DF12E8-5552-089D-584C-358F9ACCF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612" y="816059"/>
            <a:ext cx="2223988" cy="208920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AD92DA-71A8-A573-7F88-238617C93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/>
        </p:blipFill>
        <p:spPr>
          <a:xfrm>
            <a:off x="1" y="867306"/>
            <a:ext cx="1914652" cy="1970251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6B0A1B-4FA4-7E21-908E-78E592696D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311" y="867306"/>
            <a:ext cx="2165741" cy="20265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26717A-151F-56FC-77DE-614C0BE6F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0903" y="856149"/>
            <a:ext cx="2181313" cy="204911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1626DB4-494B-E669-5925-798623B2E953}"/>
              </a:ext>
            </a:extLst>
          </p:cNvPr>
          <p:cNvGrpSpPr/>
          <p:nvPr/>
        </p:nvGrpSpPr>
        <p:grpSpPr>
          <a:xfrm>
            <a:off x="100550" y="2925381"/>
            <a:ext cx="11993204" cy="3414473"/>
            <a:chOff x="100550" y="2925381"/>
            <a:chExt cx="11993204" cy="341447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D6EC136-5538-C757-EA37-B758FBD12496}"/>
                </a:ext>
              </a:extLst>
            </p:cNvPr>
            <p:cNvGrpSpPr/>
            <p:nvPr/>
          </p:nvGrpSpPr>
          <p:grpSpPr>
            <a:xfrm>
              <a:off x="100550" y="4677040"/>
              <a:ext cx="11993204" cy="1662814"/>
              <a:chOff x="100550" y="4677040"/>
              <a:chExt cx="11993204" cy="166281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EE1AB48-23E5-7341-5361-4A714758FA7B}"/>
                  </a:ext>
                </a:extLst>
              </p:cNvPr>
              <p:cNvGrpSpPr/>
              <p:nvPr/>
            </p:nvGrpSpPr>
            <p:grpSpPr>
              <a:xfrm>
                <a:off x="100550" y="4677040"/>
                <a:ext cx="11993204" cy="965151"/>
                <a:chOff x="51967" y="5618603"/>
                <a:chExt cx="11993204" cy="96515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E84F20F9-63AC-D015-A1F2-F5ECC62AD6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967" y="5634381"/>
                      <a:ext cx="1843774" cy="944746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04/23: L≈200 mm</a:t>
                      </a:r>
                    </a:p>
                    <a:p>
                      <a:r>
                        <a:rPr lang="en-US" dirty="0" err="1"/>
                        <a:t>Geom</a:t>
                      </a:r>
                      <a:r>
                        <a:rPr lang="ru-RU" dirty="0"/>
                        <a:t>.</a:t>
                      </a:r>
                      <a:r>
                        <a:rPr lang="en-US" dirty="0"/>
                        <a:t>Eff.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~ 80%</a:t>
                      </a: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𝑝𝑒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E84F20F9-63AC-D015-A1F2-F5ECC62AD6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967" y="5634381"/>
                      <a:ext cx="1843774" cy="94474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721" t="-2632" r="-20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1786F6CE-9826-5ABB-80A0-3088646D6D0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84287" y="5639008"/>
                      <a:ext cx="1843774" cy="944746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12/23: L≈180 mm</a:t>
                      </a:r>
                    </a:p>
                    <a:p>
                      <a:r>
                        <a:rPr lang="en-US" dirty="0" err="1"/>
                        <a:t>Geom</a:t>
                      </a:r>
                      <a:r>
                        <a:rPr lang="ru-RU" dirty="0"/>
                        <a:t>.</a:t>
                      </a:r>
                      <a:r>
                        <a:rPr lang="en-US" dirty="0"/>
                        <a:t>Eff.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~ 56%</a:t>
                      </a: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𝑝𝑒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1786F6CE-9826-5ABB-80A0-3088646D6D0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84287" y="5639008"/>
                      <a:ext cx="1843774" cy="944746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2041" t="-4000" r="-20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6F2FC1F9-E1E4-CDF7-69FF-61FD57CEFC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06175" y="5626739"/>
                      <a:ext cx="1843774" cy="944746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12/23: L≈180 mm</a:t>
                      </a:r>
                    </a:p>
                    <a:p>
                      <a:r>
                        <a:rPr lang="en-US" dirty="0" err="1"/>
                        <a:t>Geom</a:t>
                      </a:r>
                      <a:r>
                        <a:rPr lang="ru-RU" dirty="0"/>
                        <a:t>.</a:t>
                      </a:r>
                      <a:r>
                        <a:rPr lang="en-US" dirty="0"/>
                        <a:t>Eff.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~ 36%</a:t>
                      </a: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𝑝𝑒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6F2FC1F9-E1E4-CDF7-69FF-61FD57CEFCC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06175" y="5626739"/>
                      <a:ext cx="1843774" cy="944746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740" t="-4000" r="-2055" b="-1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DBD17689-E5F2-F2CD-1BE2-BD311A0895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83455" y="5639008"/>
                      <a:ext cx="1843774" cy="944746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04/23: L≈200 mm</a:t>
                      </a:r>
                    </a:p>
                    <a:p>
                      <a:r>
                        <a:rPr lang="en-US" dirty="0" err="1"/>
                        <a:t>Geom</a:t>
                      </a:r>
                      <a:r>
                        <a:rPr lang="ru-RU" dirty="0"/>
                        <a:t>.</a:t>
                      </a:r>
                      <a:r>
                        <a:rPr lang="en-US" dirty="0"/>
                        <a:t>Eff.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~ 20%</a:t>
                      </a: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𝑝𝑒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DBD17689-E5F2-F2CD-1BE2-BD311A0895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83455" y="5639008"/>
                      <a:ext cx="1843774" cy="944746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2740" t="-4000" r="-274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C496C58E-BC23-B3B3-06A0-333B7E6A93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02226" y="5639008"/>
                      <a:ext cx="1843774" cy="944746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12/23: L≈180 mm</a:t>
                      </a:r>
                    </a:p>
                    <a:p>
                      <a:r>
                        <a:rPr lang="en-US" dirty="0" err="1"/>
                        <a:t>Geom</a:t>
                      </a:r>
                      <a:r>
                        <a:rPr lang="ru-RU" dirty="0"/>
                        <a:t>.</a:t>
                      </a:r>
                      <a:r>
                        <a:rPr lang="en-US" dirty="0"/>
                        <a:t>Eff.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~ 9%</a:t>
                      </a: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𝑝𝑒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C496C58E-BC23-B3B3-06A0-333B7E6A93F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02226" y="5639008"/>
                      <a:ext cx="1843774" cy="944746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2740" t="-4000" r="-274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B950E1EC-6771-BAC5-F5FF-18D3E163A4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01397" y="5618603"/>
                      <a:ext cx="1843774" cy="944746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12/23: L≈180 mm</a:t>
                      </a:r>
                    </a:p>
                    <a:p>
                      <a:r>
                        <a:rPr lang="en-US" dirty="0" err="1"/>
                        <a:t>Geom</a:t>
                      </a:r>
                      <a:r>
                        <a:rPr lang="ru-RU" dirty="0"/>
                        <a:t>.</a:t>
                      </a:r>
                      <a:r>
                        <a:rPr lang="en-US" dirty="0"/>
                        <a:t>Eff.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~ 2%</a:t>
                      </a: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𝑝𝑒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B950E1EC-6771-BAC5-F5FF-18D3E163A43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01397" y="5618603"/>
                      <a:ext cx="1843774" cy="944746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2041" t="-2667" r="-1361" b="-1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958B1A4E-84FF-986C-EE04-F2600F1DB58C}"/>
                      </a:ext>
                    </a:extLst>
                  </p:cNvPr>
                  <p:cNvSpPr txBox="1"/>
                  <p:nvPr/>
                </p:nvSpPr>
                <p:spPr>
                  <a:xfrm>
                    <a:off x="100550" y="5693523"/>
                    <a:ext cx="1140882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a14:m>
                    <a:r>
                      <a:rPr lang="en-RU" dirty="0">
                        <a:solidFill>
                          <a:schemeClr val="accent2"/>
                        </a:solidFill>
                      </a:rPr>
                      <a:t>: – 5.5 GeV/c		6 GeV/c		6.5 GeV/c		 8.0 GeV/c			     8.5 GeV/c</a:t>
                    </a:r>
                  </a:p>
                  <a:p>
                    <a:r>
                      <a:rPr lang="en-US" b="0" dirty="0">
                        <a:solidFill>
                          <a:schemeClr val="accent1"/>
                        </a:solidFill>
                      </a:rPr>
                      <a:t>µ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a14:m>
                    <a:r>
                      <a:rPr lang="en-RU" dirty="0">
                        <a:solidFill>
                          <a:schemeClr val="accent1"/>
                        </a:solidFill>
                      </a:rPr>
                      <a:t>:  – 1.2 GeV/c		1.4 GeV/c		1.5 GeV/c		 1.6 GeV/c			     1.7 GeV/c</a:t>
                    </a: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958B1A4E-84FF-986C-EE04-F2600F1DB5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550" y="5693523"/>
                    <a:ext cx="11408829" cy="64633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444" t="-3846" r="-444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en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54E4C90-B15D-0F34-B5F4-DC2C10B408C1}"/>
                </a:ext>
              </a:extLst>
            </p:cNvPr>
            <p:cNvGrpSpPr/>
            <p:nvPr/>
          </p:nvGrpSpPr>
          <p:grpSpPr>
            <a:xfrm>
              <a:off x="474377" y="2925381"/>
              <a:ext cx="11457615" cy="1678691"/>
              <a:chOff x="474377" y="2925381"/>
              <a:chExt cx="11457615" cy="1678691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ABD3BDD-A67A-1CED-4482-354DAB81B4EE}"/>
                  </a:ext>
                </a:extLst>
              </p:cNvPr>
              <p:cNvGrpSpPr/>
              <p:nvPr/>
            </p:nvGrpSpPr>
            <p:grpSpPr>
              <a:xfrm>
                <a:off x="474377" y="2925381"/>
                <a:ext cx="11457615" cy="1678691"/>
                <a:chOff x="1123619" y="3861072"/>
                <a:chExt cx="11457615" cy="1678691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F2242C2C-1217-B6D9-9307-02AC2B4255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715590" y="3878230"/>
                  <a:ext cx="1728440" cy="1661533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331C9EE6-A20F-3230-089E-8CF5E77D97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895787" y="3878230"/>
                  <a:ext cx="1602057" cy="1661533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E380C421-40C9-1BA4-9B39-66C03BB37E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8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971905" y="3864050"/>
                  <a:ext cx="1594624" cy="1650381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EB6E20-6D82-757B-034B-9A2AE6A3BD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9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995984" y="3864049"/>
                  <a:ext cx="1594624" cy="1650381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8ECDAA3E-C46D-7A7B-78B7-0D44A46952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0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986610" y="3861072"/>
                  <a:ext cx="1594624" cy="1650381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B74AE4E1-F259-6809-F8E6-ED588E65DE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23619" y="4346200"/>
                      <a:ext cx="1102353" cy="680123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No mask:</a:t>
                      </a:r>
                    </a:p>
                    <a:p>
                      <a:r>
                        <a:rPr lang="en-US" dirty="0"/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×6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𝑚𝑚</m:t>
                          </m:r>
                        </m:oMath>
                      </a14:m>
                      <a:endParaRPr lang="ru-RU" dirty="0"/>
                    </a:p>
                  </p:txBody>
                </p:sp>
              </mc:Choice>
              <mc:Fallback xmlns="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B74AE4E1-F259-6809-F8E6-ED588E65DE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23619" y="4346200"/>
                      <a:ext cx="1102353" cy="680123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4545" t="-3636"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D63680-F449-E44C-CFC6-E8C298A91B3F}"/>
                  </a:ext>
                </a:extLst>
              </p:cNvPr>
              <p:cNvSpPr txBox="1"/>
              <p:nvPr/>
            </p:nvSpPr>
            <p:spPr>
              <a:xfrm>
                <a:off x="6784060" y="3487887"/>
                <a:ext cx="598241" cy="3077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RU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mm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EF9250-7D8F-3321-18A5-A56E2206CF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814612" y="47316"/>
                <a:ext cx="9833102" cy="1030369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RU" sz="3600" b="1" dirty="0">
                    <a:latin typeface="+mn-lt"/>
                  </a:rPr>
                  <a:t>T</a:t>
                </a:r>
                <a:r>
                  <a:rPr lang="en-GB" sz="3600" b="1" dirty="0">
                    <a:latin typeface="+mn-lt"/>
                  </a:rPr>
                  <a:t>B</a:t>
                </a:r>
                <a:r>
                  <a:rPr lang="en-RU" sz="3600" b="1" dirty="0">
                    <a:latin typeface="+mn-lt"/>
                  </a:rPr>
                  <a:t>eam 2023 res.:</a:t>
                </a:r>
                <a:r>
                  <a:rPr lang="en-RU" sz="4000" b="1" dirty="0">
                    <a:latin typeface="+mn-lt"/>
                  </a:rPr>
                  <a:t>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RU" sz="27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RU" sz="27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en-RU" sz="27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RU" sz="27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7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</m:sub>
                      <m:sup>
                        <m:r>
                          <a:rPr lang="en-US" sz="27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7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𝒑𝒆</m:t>
                        </m:r>
                      </m:sup>
                    </m:sSubSup>
                    <m:r>
                      <a:rPr lang="en-US" sz="27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7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7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7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7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sz="2700" b="1" i="1" smtClean="0">
                                    <a:latin typeface="Cambria Math" panose="02040503050406030204" pitchFamily="18" charset="0"/>
                                  </a:rPr>
                                  <m:t>𝒑𝒊𝒙</m:t>
                                </m:r>
                              </m:sub>
                              <m:sup>
                                <m:r>
                                  <a:rPr lang="en-US" sz="27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sz="27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7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27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700" b="1" i="1" smtClean="0">
                                            <a:latin typeface="Cambria Math" panose="02040503050406030204" pitchFamily="18" charset="0"/>
                                          </a:rPr>
                                          <m:t>𝟏𝟐</m:t>
                                        </m:r>
                                      </m:e>
                                    </m:rad>
                                    <m:r>
                                      <a:rPr lang="en-US" sz="27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27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𝑳</m:t>
                                    </m:r>
                                    <m:r>
                                      <a:rPr lang="en-US" sz="27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27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7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27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7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7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7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𝒂𝒆𝒓</m:t>
                            </m:r>
                          </m:sub>
                          <m:sup>
                            <m:r>
                              <a:rPr lang="en-US" sz="27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7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7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7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27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27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en-US" sz="2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endParaRPr lang="en-RU" sz="27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EF9250-7D8F-3321-18A5-A56E2206CF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4612" y="47316"/>
                <a:ext cx="9833102" cy="1030369"/>
              </a:xfr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087BDF-3827-5500-F427-9FBAE014AFC7}"/>
                  </a:ext>
                </a:extLst>
              </p:cNvPr>
              <p:cNvSpPr txBox="1"/>
              <p:nvPr/>
            </p:nvSpPr>
            <p:spPr>
              <a:xfrm>
                <a:off x="10295798" y="2907889"/>
                <a:ext cx="1753172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R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𝑎𝑒𝑟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≈5.6</m:t>
                    </m:r>
                  </m:oMath>
                </a14:m>
                <a:r>
                  <a:rPr lang="en-RU" dirty="0">
                    <a:solidFill>
                      <a:srgbClr val="FF0000"/>
                    </a:solidFill>
                  </a:rPr>
                  <a:t> mrad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087BDF-3827-5500-F427-9FBAE014A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5798" y="2907889"/>
                <a:ext cx="1753172" cy="369332"/>
              </a:xfrm>
              <a:prstGeom prst="rect">
                <a:avLst/>
              </a:prstGeom>
              <a:blipFill>
                <a:blip r:embed="rId23"/>
                <a:stretch>
                  <a:fillRect t="-3125" r="-704" b="-18750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DDD2EF-13BC-57B6-33F9-9C682310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CEPC day, 27/06/2024</a:t>
            </a:r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53FD55-3842-B5C4-AE90-DE35AFF2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924C-EB03-8643-B096-DFF187C7C320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072364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SHAPESETGROUPCLASSNAME" val="ShapeSetGroup2"/>
  <p:tag name="SHAPESETCLASSNAME" val="TITLEONLY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  <p:tag name="TITLE 1_SHAPECLASSPROTECTIONTYP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SY87X4xkK0ol5HlLxF.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SLIDE"/>
  <p:tag name="COLORSETGROUPCLASSNAME" val="ColorSetGroupLight"/>
  <p:tag name="FONTSETGROUPCLASSNAME" val="FontSetGroup2"/>
  <p:tag name="SHAPECLASSNAME" val="Shield"/>
  <p:tag name="SHAPECLASSFILE" val="SHLRTR2$C.gif"/>
  <p:tag name="SHAPECLASSPROTECTIONTYPE" val="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SHAPESETGROUPCLASSNAME" val="ShapeSetGroup2"/>
  <p:tag name="SHAPESETCLASSNAME" val="TITLEONLY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  <p:tag name="TITLE 1_SHAPECLASSPROTECTION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SY87X4xkK0ol5HlLxF.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ONLY"/>
  <p:tag name="COLORSETGROUPCLASSNAME" val="ColorSetGroupLight"/>
  <p:tag name="FONTSETGROUPCLASSNAME" val="FontSetGroup2"/>
  <p:tag name="SHAPECLASSNAME" val="TitleOnSlide"/>
  <p:tag name="SHAPECLASSPROTECTIONTYPE" val="0"/>
  <p:tag name="THINKCELLSHAPEDONOTDELETE" val="p9T_JBLNvlUSJ1V3HaW35yg"/>
  <p:tag name="COLORS" val="-2;-2;-2;-2;SlideTextFontColor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SLIDE"/>
  <p:tag name="COLORSETGROUPCLASSNAME" val="ColorSetGroupLight"/>
  <p:tag name="FONTSETGROUPCLASSNAME" val="FontSetGroup2"/>
  <p:tag name="SHAPECLASSNAME" val="Shield"/>
  <p:tag name="SHAPECLASSFILE" val="SHLRTR2$C.gif"/>
  <p:tag name="SHAPECLASSPROTECTIONTYPE" val="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10400</TotalTime>
  <Words>2289</Words>
  <Application>Microsoft Macintosh PowerPoint</Application>
  <PresentationFormat>Widescreen</PresentationFormat>
  <Paragraphs>264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 Rounded MT Bold</vt:lpstr>
      <vt:lpstr>Calibri</vt:lpstr>
      <vt:lpstr>Calibri Light</vt:lpstr>
      <vt:lpstr>Cambria Math</vt:lpstr>
      <vt:lpstr>CMSS10</vt:lpstr>
      <vt:lpstr>Corbel</vt:lpstr>
      <vt:lpstr>ScalaSansPro</vt:lpstr>
      <vt:lpstr>Times New Roman</vt:lpstr>
      <vt:lpstr>Wingdings</vt:lpstr>
      <vt:lpstr>Office Theme</vt:lpstr>
      <vt:lpstr>think-cell Slide</vt:lpstr>
      <vt:lpstr>About aerogel Cherenkov counters for π/K–separation  at range of several tens GeV/c</vt:lpstr>
      <vt:lpstr>Silica aerogel</vt:lpstr>
      <vt:lpstr>History of aerogel radiators in Novosibirsk </vt:lpstr>
      <vt:lpstr>RICH detectors capability for π/K–separation</vt:lpstr>
      <vt:lpstr>ARC-FCC: few remarks</vt:lpstr>
      <vt:lpstr>Several approaches for focusing Cherenkov light from aerogel</vt:lpstr>
      <vt:lpstr>PowerPoint Presentation</vt:lpstr>
      <vt:lpstr>PowerPoint Presentation</vt:lpstr>
      <vt:lpstr>TBeam 2023 res.: σ_(θ_C)^1pe=√((∆_pix^2)/(√12∙L∙n)^2 +σ_aer^2+σ_trk^2 )</vt:lpstr>
      <vt:lpstr>FARICH option for π/K–separation at 30 GeV/c</vt:lpstr>
      <vt:lpstr>Aerogel with n=1.008 (Novosibirsk)</vt:lpstr>
      <vt:lpstr>Some results of beam tests at the BINP with mRICH design</vt:lpstr>
      <vt:lpstr>Fresnel lens transparency </vt:lpstr>
      <vt:lpstr>Fiber Aerogel RICH: idea &amp; motivation</vt:lpstr>
      <vt:lpstr>Particle separation power evaluated in GEANT-4</vt:lpstr>
      <vt:lpstr>Several PMTs with submillimeter position sensetivity</vt:lpstr>
      <vt:lpstr>Photon detector option for Fibra RICH</vt:lpstr>
      <vt:lpstr>DPC: Front-end Digitization  by Integration of SPAD &amp; CMOS Electronics </vt:lpstr>
      <vt:lpstr>DPC is an Integrated “Intelligent” Sensor by Philips Digital Photon Counting </vt:lpstr>
      <vt:lpstr>Summary</vt:lpstr>
      <vt:lpstr>On possibility threshold Cherenkov counters provide π/K–separation at 30 GeV/c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aerogel Cherenkov counters for π/K–separation  from several hundreds MeV/c to several tens GeV/c</dc:title>
  <dc:creator>Microsoft Office User</dc:creator>
  <cp:lastModifiedBy>Microsoft Office User</cp:lastModifiedBy>
  <cp:revision>18</cp:revision>
  <dcterms:created xsi:type="dcterms:W3CDTF">2024-06-18T16:36:57Z</dcterms:created>
  <dcterms:modified xsi:type="dcterms:W3CDTF">2024-06-27T04:07:05Z</dcterms:modified>
</cp:coreProperties>
</file>