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1813" r:id="rId3"/>
    <p:sldId id="1799" r:id="rId4"/>
    <p:sldId id="1843" r:id="rId5"/>
    <p:sldId id="1844" r:id="rId6"/>
    <p:sldId id="1845" r:id="rId7"/>
    <p:sldId id="1848" r:id="rId8"/>
    <p:sldId id="257" r:id="rId9"/>
    <p:sldId id="258" r:id="rId10"/>
    <p:sldId id="1847" r:id="rId11"/>
    <p:sldId id="1842" r:id="rId12"/>
    <p:sldId id="1846" r:id="rId13"/>
    <p:sldId id="1817" r:id="rId14"/>
    <p:sldId id="1837" r:id="rId15"/>
    <p:sldId id="1834" r:id="rId16"/>
    <p:sldId id="1849" r:id="rId17"/>
    <p:sldId id="1852" r:id="rId18"/>
    <p:sldId id="1851" r:id="rId19"/>
    <p:sldId id="1857" r:id="rId20"/>
    <p:sldId id="1858" r:id="rId21"/>
    <p:sldId id="1854" r:id="rId22"/>
    <p:sldId id="1856" r:id="rId23"/>
    <p:sldId id="1855" r:id="rId24"/>
    <p:sldId id="185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1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03EFE-4E28-4C65-9D79-3B3BBB8EB019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F4144-DEF3-432F-8067-727C12341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6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7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0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14AB8F-BC20-535A-F8F4-D72AB661C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EBA911-8F93-B8FA-6473-FB2ECEE10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BB9D60-412C-C4BE-5A7C-9756A571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EC3C90-A971-FC78-3868-CB9E0070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F252EB-25F1-0185-BAD6-D1B17D5E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2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F861C2-C350-4230-51CA-E3CCBD40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C21CE9-3359-D090-5CC7-64D3F562E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30A15C-DC3D-D144-74C2-6228C98D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4DC920-2645-80BD-88B7-91D04572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256892-03D1-C7FA-2BB3-468A7FE9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37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221A4E-C557-AE14-BB47-450035725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AEA2EB-E565-EE8F-27CF-19837F7CF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DE9D3C-D116-9F79-12D1-61FA7F0D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66D20C-8DA2-2061-F2A5-5E7629CF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1564B2-359B-A2EE-7C03-8D6E42A9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36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5573486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8FE0D23-B49A-E63C-1096-0E35F5C1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550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7477D-54EF-F51F-D316-CF76BC9C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18EB4F-9FB8-F279-2211-6F884CA59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B4092A-5C58-F5B4-DFAA-F634D7B8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7B255B-6DD6-1CAD-BA95-2DF1C147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7B198F-4B6E-81D9-D9C0-D6E51EDC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47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09777-EB36-35EF-A0A7-FE96AE5C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841F80-02E7-D2E9-902D-D20323901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A61060-46B9-5C51-B57D-64FD758B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432A7-8108-8760-A800-4AA4D46A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F54052-A7B2-8465-D77B-6FE6F72B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46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219C3-6ED0-FFF9-B172-5DFE0724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365F5E-AF16-91C7-9FB3-0004C691B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8AB37B-8DA7-ED00-80CB-6A1849771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F2CAD9-2283-6FEF-D3A0-8CF49411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DE2DF2-F152-0697-17F6-39E1FABF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EC65B0-13E8-7140-69A1-987A056C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21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7897AB-7E13-E5ED-D758-BDB9D026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1C644B-F991-9103-7826-F551D9AC2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6931D8-78D4-CBE5-BF54-48B624FB4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2B0C5FA-3060-7650-A6A1-512EBA829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42B37A-4066-8489-992E-06E658722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0B2AC4-F0E9-02A9-E9DD-6FE4EB5E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7E762BB-3EF3-3B1C-B0E2-4EC7F8C8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58560D-7B23-31D2-21DB-9C4D586E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77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0F912A-1309-DC80-BCDA-4FFB1A54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79AB69-6EEE-E60D-A727-4C488FB9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7AD40A4-F016-438F-D2F5-E6AE2793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E83C44-8C49-8CD4-0279-8CBC3098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51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04B20C-3877-D6A4-CBC7-56CDB12F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EF5AC01-FF81-D6D9-58EE-3CE48EFE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80AA65-52B3-D318-583F-912F4612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8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818FB-9B51-56E4-C739-B6303371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A423CC-4DCE-644B-F672-E70A79A5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CD299F-A803-52F1-ABCF-0D58DA642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4B70BF-9D09-0594-D6A8-C8D6FBCD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4D00A2-83B6-4A69-DD8E-2685FD74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39AAA-3EC0-1C65-2BF2-20369BB8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5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F1A61-B8F4-7992-83A2-20B7FAB1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73FF9-CF53-31A4-4D88-26FFE732D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B99A2D-06CE-031D-C79B-FB24DD61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BAB0BF-8F7C-50CC-3001-5321F52B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3F444A-8915-787B-3E17-E0456F8C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467B1E-5BBA-6288-50E2-5942BE5F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36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4325B5-E74A-1344-DF60-7D906EFF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169A3D-6931-06D3-6C46-0822CE349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16B2F1-4D51-1BEB-D474-D35A575E8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5B19-8047-4D94-A779-9D0B0A042DD4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CD1ADD-5A32-A66D-4393-0EA6B523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FC70B5-FDA7-AA9C-7A63-6CC8BF6ED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F58A8-58DC-43F6-874F-22D49589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0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CB0018-22A4-B83B-1EF5-6727496B5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LGAD-TOF, Si Strip, </a:t>
            </a:r>
            <a:r>
              <a:rPr lang="en-US" altLang="zh-CN" dirty="0" err="1"/>
              <a:t>SiPM</a:t>
            </a:r>
            <a:r>
              <a:rPr lang="zh-CN" altLang="en-US" dirty="0"/>
              <a:t>探测器前端电子学初步方案考虑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32A663-B11C-5424-E0CA-42841B89B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严雄波</a:t>
            </a:r>
            <a:endParaRPr lang="en-US" altLang="zh-CN" dirty="0"/>
          </a:p>
          <a:p>
            <a:r>
              <a:rPr lang="en-US" altLang="zh-CN" dirty="0"/>
              <a:t>2024.5.23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424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10B83C-953C-8E8B-AA1A-E384A3F3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FEE</a:t>
            </a:r>
            <a:r>
              <a:rPr lang="zh-CN" altLang="en-US" dirty="0"/>
              <a:t>（</a:t>
            </a:r>
            <a:r>
              <a:rPr lang="en-US" altLang="zh-CN" dirty="0"/>
              <a:t>10ps</a:t>
            </a:r>
            <a:r>
              <a:rPr lang="zh-CN" altLang="en-US" dirty="0"/>
              <a:t>）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26FCC33-E59B-AF4E-21FC-A2196A854B13}"/>
              </a:ext>
            </a:extLst>
          </p:cNvPr>
          <p:cNvSpPr txBox="1">
            <a:spLocks/>
          </p:cNvSpPr>
          <p:nvPr/>
        </p:nvSpPr>
        <p:spPr>
          <a:xfrm>
            <a:off x="402743" y="1579458"/>
            <a:ext cx="5342350" cy="420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TIA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High speed</a:t>
            </a:r>
            <a:r>
              <a:rPr lang="zh-CN" altLang="en-US" dirty="0"/>
              <a:t>：</a:t>
            </a:r>
            <a:r>
              <a:rPr lang="en-US" altLang="zh-CN" dirty="0"/>
              <a:t>~1 GHz</a:t>
            </a:r>
            <a:r>
              <a:rPr lang="zh-CN" altLang="en-US" dirty="0"/>
              <a:t>（</a:t>
            </a:r>
            <a:r>
              <a:rPr lang="en-US" altLang="zh-CN" dirty="0"/>
              <a:t>tr=350ps</a:t>
            </a:r>
            <a:r>
              <a:rPr lang="zh-CN" altLang="en-US" dirty="0"/>
              <a:t>）</a:t>
            </a:r>
            <a:r>
              <a:rPr lang="en-US" altLang="zh-CN" dirty="0"/>
              <a:t>, depends on Cs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Low noise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输入阻抗：与信号幅度有关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增益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功耗与参数性能相关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Discriminator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Front edge discrimination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功耗：</a:t>
            </a:r>
            <a:r>
              <a:rPr lang="en-US" altLang="zh-CN" dirty="0"/>
              <a:t>4mW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通过增加电流，补偿</a:t>
            </a:r>
            <a:r>
              <a:rPr lang="en-US" altLang="zh-CN" dirty="0"/>
              <a:t>Cs</a:t>
            </a:r>
            <a:r>
              <a:rPr lang="zh-CN" altLang="en-US" dirty="0"/>
              <a:t>增大的信噪比下降</a:t>
            </a:r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0ACDD64E-8106-BA67-D70B-6DACBCFC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330" y="1506534"/>
            <a:ext cx="3789819" cy="19224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210E53-9FCD-69EC-7E43-A0D0D9D3A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439" b="-2409"/>
          <a:stretch/>
        </p:blipFill>
        <p:spPr>
          <a:xfrm>
            <a:off x="5937235" y="1415787"/>
            <a:ext cx="919804" cy="23284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336A01B-4FFB-2555-6E16-9F78353F5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824" y="4939151"/>
            <a:ext cx="4667284" cy="121920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4C8576D-569C-E9B7-A1F3-DDFEDB828D0B}"/>
              </a:ext>
            </a:extLst>
          </p:cNvPr>
          <p:cNvSpPr/>
          <p:nvPr/>
        </p:nvSpPr>
        <p:spPr>
          <a:xfrm>
            <a:off x="6096000" y="4733364"/>
            <a:ext cx="5483839" cy="201321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8235F3B-7AE6-068F-5401-7968D2C66E6F}"/>
              </a:ext>
            </a:extLst>
          </p:cNvPr>
          <p:cNvSpPr txBox="1"/>
          <p:nvPr/>
        </p:nvSpPr>
        <p:spPr>
          <a:xfrm>
            <a:off x="7707086" y="6377249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Discriminator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BCEEFFA-63E6-5016-8759-4C088240C210}"/>
              </a:ext>
            </a:extLst>
          </p:cNvPr>
          <p:cNvSpPr/>
          <p:nvPr/>
        </p:nvSpPr>
        <p:spPr>
          <a:xfrm>
            <a:off x="5801445" y="1436914"/>
            <a:ext cx="6216384" cy="307756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52F01F0-D3AC-020C-9D47-3F9BAC3478C8}"/>
              </a:ext>
            </a:extLst>
          </p:cNvPr>
          <p:cNvSpPr txBox="1"/>
          <p:nvPr/>
        </p:nvSpPr>
        <p:spPr>
          <a:xfrm>
            <a:off x="8298488" y="4037305"/>
            <a:ext cx="16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preamp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70A81AC-7A14-CED3-3CCE-0FFC590810F1}"/>
              </a:ext>
            </a:extLst>
          </p:cNvPr>
          <p:cNvSpPr txBox="1"/>
          <p:nvPr/>
        </p:nvSpPr>
        <p:spPr>
          <a:xfrm>
            <a:off x="9692947" y="364995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Scheme2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7927EFB-C64A-5A6B-D376-351157E2F046}"/>
              </a:ext>
            </a:extLst>
          </p:cNvPr>
          <p:cNvSpPr txBox="1"/>
          <p:nvPr/>
        </p:nvSpPr>
        <p:spPr>
          <a:xfrm>
            <a:off x="5937235" y="365788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Scheme1 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CE7C093-2F6B-C5FB-2B76-A12B05542944}"/>
              </a:ext>
            </a:extLst>
          </p:cNvPr>
          <p:cNvSpPr txBox="1"/>
          <p:nvPr/>
        </p:nvSpPr>
        <p:spPr>
          <a:xfrm>
            <a:off x="504042" y="5779603"/>
            <a:ext cx="484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Scheme1 </a:t>
            </a:r>
            <a:r>
              <a:rPr lang="zh-CN" altLang="en-US" dirty="0"/>
              <a:t>：速度快，增益小，带宽受</a:t>
            </a:r>
            <a:r>
              <a:rPr lang="en-US" altLang="zh-CN" dirty="0"/>
              <a:t>Cs</a:t>
            </a:r>
            <a:r>
              <a:rPr lang="zh-CN" altLang="en-US" dirty="0"/>
              <a:t>影响小</a:t>
            </a:r>
            <a:endParaRPr lang="en-US" altLang="zh-CN" dirty="0"/>
          </a:p>
          <a:p>
            <a:r>
              <a:rPr lang="en-US" altLang="zh-CN" dirty="0"/>
              <a:t>Scheme2</a:t>
            </a:r>
            <a:r>
              <a:rPr lang="zh-CN" altLang="en-US" dirty="0"/>
              <a:t>：速度慢，增益大，带宽受</a:t>
            </a:r>
            <a:r>
              <a:rPr lang="en-US" altLang="zh-CN" dirty="0"/>
              <a:t>Cs</a:t>
            </a:r>
            <a:r>
              <a:rPr lang="zh-CN" altLang="en-US" dirty="0"/>
              <a:t>影响大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58B6FF8-3D6F-69DD-C6FF-92A30FABD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696" y="-267470"/>
            <a:ext cx="3017533" cy="24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1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92BD5B-AE74-9C4E-62AB-05DA07F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41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TDC</a:t>
            </a:r>
            <a:r>
              <a:rPr lang="zh-CN" altLang="en-US" dirty="0"/>
              <a:t>（</a:t>
            </a:r>
            <a:r>
              <a:rPr lang="en-US" altLang="zh-CN" dirty="0"/>
              <a:t>20ps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34195C-3DBD-3808-1D9D-D5F6491DE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409" y="770725"/>
            <a:ext cx="6958591" cy="24356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DEC37FD-2C71-691B-B0D5-F0379E5D6D1A}"/>
              </a:ext>
            </a:extLst>
          </p:cNvPr>
          <p:cNvSpPr txBox="1"/>
          <p:nvPr/>
        </p:nvSpPr>
        <p:spPr>
          <a:xfrm>
            <a:off x="0" y="902776"/>
            <a:ext cx="597049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TDC(LSB~20ps)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TOA for arrival time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TOT for energy and correction for time walk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TOT</a:t>
            </a:r>
            <a:r>
              <a:rPr lang="zh-CN" altLang="en-US" sz="2000" dirty="0"/>
              <a:t> </a:t>
            </a:r>
            <a:r>
              <a:rPr lang="en-US" altLang="zh-CN" sz="2000" dirty="0"/>
              <a:t>resolution</a:t>
            </a:r>
            <a:r>
              <a:rPr lang="zh-CN" altLang="en-US" sz="2000" dirty="0"/>
              <a:t> 待评估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TDC</a:t>
            </a:r>
            <a:r>
              <a:rPr lang="zh-CN" altLang="en-US" sz="2000" dirty="0"/>
              <a:t>类型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单链</a:t>
            </a:r>
            <a:r>
              <a:rPr lang="en-US" altLang="zh-CN" sz="2000" dirty="0"/>
              <a:t>TDC/</a:t>
            </a:r>
            <a:r>
              <a:rPr lang="zh-CN" altLang="en-US" sz="2000" dirty="0"/>
              <a:t>游标</a:t>
            </a:r>
            <a:r>
              <a:rPr lang="en-US" altLang="zh-CN" sz="2000" dirty="0"/>
              <a:t>/……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000" b="1" dirty="0"/>
              <a:t>反相器结构（</a:t>
            </a:r>
            <a:r>
              <a:rPr lang="en-US" altLang="zh-CN" sz="2000" b="1" dirty="0"/>
              <a:t>ETROC</a:t>
            </a:r>
            <a:r>
              <a:rPr lang="zh-CN" altLang="en-US" sz="2000" b="1" dirty="0"/>
              <a:t>）</a:t>
            </a:r>
            <a:endParaRPr lang="en-US" altLang="zh-CN" sz="20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差分结构（</a:t>
            </a:r>
            <a:r>
              <a:rPr lang="en-US" altLang="zh-CN" sz="2000" dirty="0"/>
              <a:t>ALTIROC</a:t>
            </a:r>
            <a:r>
              <a:rPr lang="zh-CN" altLang="en-US" sz="2000" dirty="0"/>
              <a:t>）</a:t>
            </a:r>
            <a:r>
              <a:rPr lang="en-US" altLang="zh-CN" sz="2000" dirty="0"/>
              <a:t>:</a:t>
            </a:r>
            <a:r>
              <a:rPr lang="zh-CN" altLang="en-US" sz="2000" dirty="0"/>
              <a:t>抗电源干扰</a:t>
            </a:r>
            <a:endParaRPr lang="en-US" altLang="zh-CN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DLL based TDC</a:t>
            </a:r>
            <a:r>
              <a:rPr lang="zh-CN" altLang="en-US" sz="2000" dirty="0"/>
              <a:t>（</a:t>
            </a:r>
            <a:r>
              <a:rPr lang="en-US" altLang="zh-CN" sz="2000" dirty="0" err="1"/>
              <a:t>pico</a:t>
            </a:r>
            <a:r>
              <a:rPr lang="en-US" altLang="zh-CN" sz="2000" dirty="0"/>
              <a:t> TDC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b="1" dirty="0"/>
              <a:t>单向链</a:t>
            </a:r>
            <a:r>
              <a:rPr lang="en-US" altLang="zh-CN" sz="2000" b="1" dirty="0"/>
              <a:t>/</a:t>
            </a:r>
            <a:r>
              <a:rPr lang="zh-CN" altLang="en-US" sz="2000" dirty="0"/>
              <a:t>环形链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 jitter: 5</a:t>
            </a:r>
            <a:r>
              <a:rPr lang="zh-CN" altLang="en-US" sz="2000" dirty="0"/>
              <a:t> </a:t>
            </a:r>
            <a:r>
              <a:rPr lang="en-US" altLang="zh-CN" sz="2000" dirty="0"/>
              <a:t>ps~10ps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Frequency : &lt;100MHz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系统时钟精度和刻度方法？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功耗决定于</a:t>
            </a:r>
            <a:r>
              <a:rPr lang="en-US" altLang="zh-CN" sz="2000" dirty="0"/>
              <a:t>TDC</a:t>
            </a:r>
            <a:r>
              <a:rPr lang="zh-CN" altLang="en-US" sz="2000" dirty="0"/>
              <a:t>结构和级数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TOA range: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TOT range: ?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4B1A1B-B063-768C-E742-A3483793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84005"/>
            <a:ext cx="2750499" cy="15871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087F29E-EEF4-AADC-D474-23A0A8DFF04A}"/>
              </a:ext>
            </a:extLst>
          </p:cNvPr>
          <p:cNvSpPr txBox="1"/>
          <p:nvPr/>
        </p:nvSpPr>
        <p:spPr>
          <a:xfrm>
            <a:off x="403412" y="6087275"/>
            <a:ext cx="5244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ALTIROC</a:t>
            </a:r>
            <a:r>
              <a:rPr lang="zh-CN" altLang="en-US" sz="1800" dirty="0"/>
              <a:t>功耗</a:t>
            </a:r>
            <a:r>
              <a:rPr lang="en-US" altLang="zh-CN" sz="1800" dirty="0"/>
              <a:t>5.5mW/</a:t>
            </a:r>
            <a:r>
              <a:rPr lang="en-US" altLang="zh-CN" sz="1800" dirty="0" err="1"/>
              <a:t>ch</a:t>
            </a:r>
            <a:r>
              <a:rPr lang="zh-CN" altLang="en-US" sz="1800" dirty="0"/>
              <a:t>（</a:t>
            </a:r>
            <a:r>
              <a:rPr lang="en-US" altLang="zh-CN" sz="1800" dirty="0"/>
              <a:t>Cs=4fF</a:t>
            </a:r>
            <a:r>
              <a:rPr lang="zh-CN" altLang="en-US" sz="1800" dirty="0"/>
              <a:t>，</a:t>
            </a:r>
            <a:r>
              <a:rPr lang="en-US" altLang="zh-CN" sz="1800" dirty="0"/>
              <a:t>25ps @16fC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/>
              <a:t>暂定</a:t>
            </a:r>
            <a:r>
              <a:rPr lang="en-US" altLang="zh-CN" sz="1800" dirty="0"/>
              <a:t>30mW/</a:t>
            </a:r>
            <a:r>
              <a:rPr lang="en-US" altLang="zh-CN" sz="1800" dirty="0" err="1"/>
              <a:t>ch</a:t>
            </a:r>
            <a:endParaRPr lang="en-US" altLang="zh-CN" sz="18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846C909-0F4F-CDEE-ACC1-391EFED5D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025" y="3784005"/>
            <a:ext cx="2624157" cy="14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6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C624-1658-CF8E-65D1-98197872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33" y="-53747"/>
            <a:ext cx="10515600" cy="1060355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数据处理和传输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055DBF-CEF1-4F4A-40E5-099450AF698C}"/>
              </a:ext>
            </a:extLst>
          </p:cNvPr>
          <p:cNvSpPr txBox="1"/>
          <p:nvPr/>
        </p:nvSpPr>
        <p:spPr>
          <a:xfrm>
            <a:off x="292633" y="1006608"/>
            <a:ext cx="109491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Event builder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16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bit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(9 TOT, 7 TOA) + channel(7bit) +bunch ID(8bit) + chip ID (4-5 bit)</a:t>
            </a:r>
            <a:r>
              <a:rPr lang="en-US" altLang="zh-CN" sz="2000" dirty="0">
                <a:solidFill>
                  <a:srgbClr val="FF0000"/>
                </a:solidFill>
              </a:rPr>
              <a:t>~40-48 bits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数据压缩？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FIFO</a:t>
            </a:r>
            <a:r>
              <a:rPr lang="zh-CN" altLang="en-US" sz="2000" dirty="0"/>
              <a:t>周期性读出，深度取决于数据读出方式及周期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66/64B</a:t>
            </a:r>
            <a:r>
              <a:rPr lang="zh-CN" altLang="en-US" sz="2000" dirty="0"/>
              <a:t>，平衡编码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Serializer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速度很低！取决于</a:t>
            </a:r>
            <a:r>
              <a:rPr lang="en-US" altLang="zh-CN" sz="2000" dirty="0"/>
              <a:t>endcap</a:t>
            </a:r>
            <a:r>
              <a:rPr lang="zh-CN" altLang="en-US" sz="2000" dirty="0"/>
              <a:t>数据率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速度可配置？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是否集成传输协议？</a:t>
            </a:r>
            <a:endParaRPr lang="en-US" altLang="zh-CN" sz="20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9E1B8AF-E48E-FBB8-F715-C2A24F45B2C7}"/>
              </a:ext>
            </a:extLst>
          </p:cNvPr>
          <p:cNvSpPr txBox="1">
            <a:spLocks/>
          </p:cNvSpPr>
          <p:nvPr/>
        </p:nvSpPr>
        <p:spPr>
          <a:xfrm>
            <a:off x="86885" y="364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系统级技术难点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88C022-2E7C-7EFC-1A69-F531420B5496}"/>
              </a:ext>
            </a:extLst>
          </p:cNvPr>
          <p:cNvSpPr txBox="1"/>
          <p:nvPr/>
        </p:nvSpPr>
        <p:spPr>
          <a:xfrm>
            <a:off x="177373" y="4681579"/>
            <a:ext cx="7662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终端系统时钟的精度和刻度方法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噪声来源抑制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电源、地</a:t>
            </a:r>
            <a:r>
              <a:rPr lang="en-US" altLang="zh-CN" sz="2000" dirty="0"/>
              <a:t>(</a:t>
            </a:r>
            <a:r>
              <a:rPr lang="zh-CN" altLang="en-US" sz="2000" dirty="0"/>
              <a:t>集成</a:t>
            </a:r>
            <a:r>
              <a:rPr lang="en-US" altLang="zh-CN" sz="2000" dirty="0"/>
              <a:t>LDO)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电磁环境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散热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969394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文本框 296">
            <a:extLst>
              <a:ext uri="{FF2B5EF4-FFF2-40B4-BE49-F238E27FC236}">
                <a16:creationId xmlns:a16="http://schemas.microsoft.com/office/drawing/2014/main" id="{F82E428E-17C2-1617-A724-B3C504FC8C10}"/>
              </a:ext>
            </a:extLst>
          </p:cNvPr>
          <p:cNvSpPr txBox="1"/>
          <p:nvPr/>
        </p:nvSpPr>
        <p:spPr>
          <a:xfrm>
            <a:off x="318685" y="85023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LGAD </a:t>
            </a:r>
            <a:r>
              <a:rPr lang="en-US" altLang="zh-CN" sz="2800" dirty="0" err="1"/>
              <a:t>ele</a:t>
            </a:r>
            <a:r>
              <a:rPr lang="en-US" altLang="zh-CN" sz="2800" dirty="0"/>
              <a:t> layout</a:t>
            </a:r>
            <a:r>
              <a:rPr lang="zh-CN" altLang="en-US" sz="2800" dirty="0"/>
              <a:t>方案</a:t>
            </a:r>
          </a:p>
        </p:txBody>
      </p:sp>
      <p:cxnSp>
        <p:nvCxnSpPr>
          <p:cNvPr id="255" name="直接箭头连接符 254">
            <a:extLst>
              <a:ext uri="{FF2B5EF4-FFF2-40B4-BE49-F238E27FC236}">
                <a16:creationId xmlns:a16="http://schemas.microsoft.com/office/drawing/2014/main" id="{A44436D1-61F6-50E0-DE77-D133E877AB90}"/>
              </a:ext>
            </a:extLst>
          </p:cNvPr>
          <p:cNvCxnSpPr/>
          <p:nvPr/>
        </p:nvCxnSpPr>
        <p:spPr>
          <a:xfrm>
            <a:off x="614640" y="1900337"/>
            <a:ext cx="0" cy="23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箭头连接符 255">
            <a:extLst>
              <a:ext uri="{FF2B5EF4-FFF2-40B4-BE49-F238E27FC236}">
                <a16:creationId xmlns:a16="http://schemas.microsoft.com/office/drawing/2014/main" id="{4B2B7AC4-9274-ACF3-799A-41668EA242E5}"/>
              </a:ext>
            </a:extLst>
          </p:cNvPr>
          <p:cNvCxnSpPr/>
          <p:nvPr/>
        </p:nvCxnSpPr>
        <p:spPr>
          <a:xfrm flipV="1">
            <a:off x="633839" y="2391834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接连接符 256">
            <a:extLst>
              <a:ext uri="{FF2B5EF4-FFF2-40B4-BE49-F238E27FC236}">
                <a16:creationId xmlns:a16="http://schemas.microsoft.com/office/drawing/2014/main" id="{80BF23F5-D068-0FBC-BD52-7798E8782299}"/>
              </a:ext>
            </a:extLst>
          </p:cNvPr>
          <p:cNvCxnSpPr/>
          <p:nvPr/>
        </p:nvCxnSpPr>
        <p:spPr>
          <a:xfrm>
            <a:off x="421233" y="2183120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>
            <a:extLst>
              <a:ext uri="{FF2B5EF4-FFF2-40B4-BE49-F238E27FC236}">
                <a16:creationId xmlns:a16="http://schemas.microsoft.com/office/drawing/2014/main" id="{2E9B6B9A-4C3E-009D-7764-0E2678A77023}"/>
              </a:ext>
            </a:extLst>
          </p:cNvPr>
          <p:cNvCxnSpPr/>
          <p:nvPr/>
        </p:nvCxnSpPr>
        <p:spPr>
          <a:xfrm>
            <a:off x="437585" y="2353735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接连接符 258">
            <a:extLst>
              <a:ext uri="{FF2B5EF4-FFF2-40B4-BE49-F238E27FC236}">
                <a16:creationId xmlns:a16="http://schemas.microsoft.com/office/drawing/2014/main" id="{0A33B20F-FE82-B942-FE17-70CE3D66BBC7}"/>
              </a:ext>
            </a:extLst>
          </p:cNvPr>
          <p:cNvCxnSpPr/>
          <p:nvPr/>
        </p:nvCxnSpPr>
        <p:spPr>
          <a:xfrm>
            <a:off x="774641" y="2583544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接箭头连接符 259">
            <a:extLst>
              <a:ext uri="{FF2B5EF4-FFF2-40B4-BE49-F238E27FC236}">
                <a16:creationId xmlns:a16="http://schemas.microsoft.com/office/drawing/2014/main" id="{471A1085-AAE8-3926-465F-6802C276AE50}"/>
              </a:ext>
            </a:extLst>
          </p:cNvPr>
          <p:cNvCxnSpPr>
            <a:cxnSpLocks/>
          </p:cNvCxnSpPr>
          <p:nvPr/>
        </p:nvCxnSpPr>
        <p:spPr>
          <a:xfrm flipH="1" flipV="1">
            <a:off x="828120" y="2677974"/>
            <a:ext cx="1516886" cy="1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>
            <a:extLst>
              <a:ext uri="{FF2B5EF4-FFF2-40B4-BE49-F238E27FC236}">
                <a16:creationId xmlns:a16="http://schemas.microsoft.com/office/drawing/2014/main" id="{D26A56E7-97C4-167B-90D8-98C8057E6B99}"/>
              </a:ext>
            </a:extLst>
          </p:cNvPr>
          <p:cNvCxnSpPr/>
          <p:nvPr/>
        </p:nvCxnSpPr>
        <p:spPr>
          <a:xfrm>
            <a:off x="4331542" y="2557310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接箭头连接符 262">
            <a:extLst>
              <a:ext uri="{FF2B5EF4-FFF2-40B4-BE49-F238E27FC236}">
                <a16:creationId xmlns:a16="http://schemas.microsoft.com/office/drawing/2014/main" id="{2465F59E-EEDC-DCA5-2EC7-3DF6B4EF2D3D}"/>
              </a:ext>
            </a:extLst>
          </p:cNvPr>
          <p:cNvCxnSpPr>
            <a:cxnSpLocks/>
          </p:cNvCxnSpPr>
          <p:nvPr/>
        </p:nvCxnSpPr>
        <p:spPr>
          <a:xfrm>
            <a:off x="2889545" y="2661281"/>
            <a:ext cx="1441997" cy="28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文本框 263">
            <a:extLst>
              <a:ext uri="{FF2B5EF4-FFF2-40B4-BE49-F238E27FC236}">
                <a16:creationId xmlns:a16="http://schemas.microsoft.com/office/drawing/2014/main" id="{F3508B76-B3F1-A1AD-0494-361AFB0D001D}"/>
              </a:ext>
            </a:extLst>
          </p:cNvPr>
          <p:cNvSpPr txBox="1"/>
          <p:nvPr/>
        </p:nvSpPr>
        <p:spPr>
          <a:xfrm>
            <a:off x="2455710" y="2550738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70mm</a:t>
            </a:r>
            <a:endParaRPr lang="zh-CN" altLang="en-US" sz="900" dirty="0"/>
          </a:p>
        </p:txBody>
      </p:sp>
      <p:sp>
        <p:nvSpPr>
          <p:cNvPr id="265" name="文本框 264">
            <a:extLst>
              <a:ext uri="{FF2B5EF4-FFF2-40B4-BE49-F238E27FC236}">
                <a16:creationId xmlns:a16="http://schemas.microsoft.com/office/drawing/2014/main" id="{52DE3887-7391-7681-A22E-28452177B5A2}"/>
              </a:ext>
            </a:extLst>
          </p:cNvPr>
          <p:cNvSpPr txBox="1"/>
          <p:nvPr/>
        </p:nvSpPr>
        <p:spPr>
          <a:xfrm rot="16200000">
            <a:off x="341922" y="1589838"/>
            <a:ext cx="52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0.1mm</a:t>
            </a:r>
            <a:endParaRPr lang="zh-CN" altLang="en-US" sz="900" dirty="0"/>
          </a:p>
        </p:txBody>
      </p:sp>
      <p:cxnSp>
        <p:nvCxnSpPr>
          <p:cNvPr id="269" name="直接连接符 268">
            <a:extLst>
              <a:ext uri="{FF2B5EF4-FFF2-40B4-BE49-F238E27FC236}">
                <a16:creationId xmlns:a16="http://schemas.microsoft.com/office/drawing/2014/main" id="{581D2395-8F38-88E2-4447-EAE781DBB254}"/>
              </a:ext>
            </a:extLst>
          </p:cNvPr>
          <p:cNvCxnSpPr>
            <a:cxnSpLocks/>
          </p:cNvCxnSpPr>
          <p:nvPr/>
        </p:nvCxnSpPr>
        <p:spPr>
          <a:xfrm flipV="1">
            <a:off x="4517958" y="1227218"/>
            <a:ext cx="0" cy="12096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BB419487-14FD-380B-8715-F52886D6789B}"/>
              </a:ext>
            </a:extLst>
          </p:cNvPr>
          <p:cNvCxnSpPr>
            <a:cxnSpLocks/>
          </p:cNvCxnSpPr>
          <p:nvPr/>
        </p:nvCxnSpPr>
        <p:spPr>
          <a:xfrm>
            <a:off x="4517958" y="1203404"/>
            <a:ext cx="0" cy="1233497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1" name="图片 270">
            <a:extLst>
              <a:ext uri="{FF2B5EF4-FFF2-40B4-BE49-F238E27FC236}">
                <a16:creationId xmlns:a16="http://schemas.microsoft.com/office/drawing/2014/main" id="{79CA5D24-8AC9-1E5C-F038-F3D7DC5D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78" y="1125147"/>
            <a:ext cx="7077466" cy="1327455"/>
          </a:xfrm>
          <a:prstGeom prst="rect">
            <a:avLst/>
          </a:prstGeom>
        </p:spPr>
      </p:pic>
      <p:pic>
        <p:nvPicPr>
          <p:cNvPr id="272" name="图片 271">
            <a:extLst>
              <a:ext uri="{FF2B5EF4-FFF2-40B4-BE49-F238E27FC236}">
                <a16:creationId xmlns:a16="http://schemas.microsoft.com/office/drawing/2014/main" id="{C46A0332-66D3-6841-1279-C5E8FC40A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55" y="1148473"/>
            <a:ext cx="7120975" cy="1278689"/>
          </a:xfrm>
          <a:prstGeom prst="rect">
            <a:avLst/>
          </a:prstGeom>
        </p:spPr>
      </p:pic>
      <p:cxnSp>
        <p:nvCxnSpPr>
          <p:cNvPr id="273" name="直接连接符 272">
            <a:extLst>
              <a:ext uri="{FF2B5EF4-FFF2-40B4-BE49-F238E27FC236}">
                <a16:creationId xmlns:a16="http://schemas.microsoft.com/office/drawing/2014/main" id="{F90BF928-961F-24F3-E488-8D6356BF4923}"/>
              </a:ext>
            </a:extLst>
          </p:cNvPr>
          <p:cNvCxnSpPr>
            <a:stCxn id="272" idx="0"/>
            <a:endCxn id="272" idx="2"/>
          </p:cNvCxnSpPr>
          <p:nvPr/>
        </p:nvCxnSpPr>
        <p:spPr>
          <a:xfrm>
            <a:off x="4331542" y="1148473"/>
            <a:ext cx="0" cy="127868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5" name="直接箭头连接符 274">
            <a:extLst>
              <a:ext uri="{FF2B5EF4-FFF2-40B4-BE49-F238E27FC236}">
                <a16:creationId xmlns:a16="http://schemas.microsoft.com/office/drawing/2014/main" id="{CF621EDE-66DB-2CF6-6642-0AC7A8DBF78D}"/>
              </a:ext>
            </a:extLst>
          </p:cNvPr>
          <p:cNvCxnSpPr/>
          <p:nvPr/>
        </p:nvCxnSpPr>
        <p:spPr>
          <a:xfrm>
            <a:off x="670023" y="4115577"/>
            <a:ext cx="0" cy="23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接箭头连接符 275">
            <a:extLst>
              <a:ext uri="{FF2B5EF4-FFF2-40B4-BE49-F238E27FC236}">
                <a16:creationId xmlns:a16="http://schemas.microsoft.com/office/drawing/2014/main" id="{941E6B38-618B-3DFA-A572-22EBC909C992}"/>
              </a:ext>
            </a:extLst>
          </p:cNvPr>
          <p:cNvCxnSpPr/>
          <p:nvPr/>
        </p:nvCxnSpPr>
        <p:spPr>
          <a:xfrm flipV="1">
            <a:off x="673854" y="4584022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接连接符 276">
            <a:extLst>
              <a:ext uri="{FF2B5EF4-FFF2-40B4-BE49-F238E27FC236}">
                <a16:creationId xmlns:a16="http://schemas.microsoft.com/office/drawing/2014/main" id="{85FEFC60-9C18-82D9-F7FE-84237897729E}"/>
              </a:ext>
            </a:extLst>
          </p:cNvPr>
          <p:cNvCxnSpPr/>
          <p:nvPr/>
        </p:nvCxnSpPr>
        <p:spPr>
          <a:xfrm>
            <a:off x="477600" y="4405993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接连接符 277">
            <a:extLst>
              <a:ext uri="{FF2B5EF4-FFF2-40B4-BE49-F238E27FC236}">
                <a16:creationId xmlns:a16="http://schemas.microsoft.com/office/drawing/2014/main" id="{E5256417-0BCE-81F5-0570-D0BDE3445830}"/>
              </a:ext>
            </a:extLst>
          </p:cNvPr>
          <p:cNvCxnSpPr/>
          <p:nvPr/>
        </p:nvCxnSpPr>
        <p:spPr>
          <a:xfrm>
            <a:off x="467575" y="4576338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接连接符 278">
            <a:extLst>
              <a:ext uri="{FF2B5EF4-FFF2-40B4-BE49-F238E27FC236}">
                <a16:creationId xmlns:a16="http://schemas.microsoft.com/office/drawing/2014/main" id="{CAC4ED32-B3E2-2BCD-B271-40B0B0D6DC67}"/>
              </a:ext>
            </a:extLst>
          </p:cNvPr>
          <p:cNvCxnSpPr/>
          <p:nvPr/>
        </p:nvCxnSpPr>
        <p:spPr>
          <a:xfrm>
            <a:off x="814656" y="4729628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接箭头连接符 279">
            <a:extLst>
              <a:ext uri="{FF2B5EF4-FFF2-40B4-BE49-F238E27FC236}">
                <a16:creationId xmlns:a16="http://schemas.microsoft.com/office/drawing/2014/main" id="{DC368BD4-9B6F-C4B2-A851-5E6763597672}"/>
              </a:ext>
            </a:extLst>
          </p:cNvPr>
          <p:cNvCxnSpPr>
            <a:cxnSpLocks/>
          </p:cNvCxnSpPr>
          <p:nvPr/>
        </p:nvCxnSpPr>
        <p:spPr>
          <a:xfrm flipH="1" flipV="1">
            <a:off x="868135" y="4824058"/>
            <a:ext cx="1516886" cy="1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连接符 280">
            <a:extLst>
              <a:ext uri="{FF2B5EF4-FFF2-40B4-BE49-F238E27FC236}">
                <a16:creationId xmlns:a16="http://schemas.microsoft.com/office/drawing/2014/main" id="{AAB69F11-C3DC-140F-07BF-7F224377C12F}"/>
              </a:ext>
            </a:extLst>
          </p:cNvPr>
          <p:cNvCxnSpPr/>
          <p:nvPr/>
        </p:nvCxnSpPr>
        <p:spPr>
          <a:xfrm>
            <a:off x="4371557" y="4703394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箭头连接符 281">
            <a:extLst>
              <a:ext uri="{FF2B5EF4-FFF2-40B4-BE49-F238E27FC236}">
                <a16:creationId xmlns:a16="http://schemas.microsoft.com/office/drawing/2014/main" id="{E50A993F-E179-412C-AEE5-0B267BCBF602}"/>
              </a:ext>
            </a:extLst>
          </p:cNvPr>
          <p:cNvCxnSpPr>
            <a:cxnSpLocks/>
          </p:cNvCxnSpPr>
          <p:nvPr/>
        </p:nvCxnSpPr>
        <p:spPr>
          <a:xfrm>
            <a:off x="2929560" y="4807365"/>
            <a:ext cx="1441997" cy="28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文本框 282">
            <a:extLst>
              <a:ext uri="{FF2B5EF4-FFF2-40B4-BE49-F238E27FC236}">
                <a16:creationId xmlns:a16="http://schemas.microsoft.com/office/drawing/2014/main" id="{58BDF62F-E599-CC3E-C358-737927A4F5E5}"/>
              </a:ext>
            </a:extLst>
          </p:cNvPr>
          <p:cNvSpPr txBox="1"/>
          <p:nvPr/>
        </p:nvSpPr>
        <p:spPr>
          <a:xfrm>
            <a:off x="2495725" y="4696822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70mm</a:t>
            </a:r>
            <a:endParaRPr lang="zh-CN" altLang="en-US" sz="900" dirty="0"/>
          </a:p>
        </p:txBody>
      </p:sp>
      <p:sp>
        <p:nvSpPr>
          <p:cNvPr id="284" name="文本框 283">
            <a:extLst>
              <a:ext uri="{FF2B5EF4-FFF2-40B4-BE49-F238E27FC236}">
                <a16:creationId xmlns:a16="http://schemas.microsoft.com/office/drawing/2014/main" id="{5C14967E-AAE7-8F83-3694-3D7E64128653}"/>
              </a:ext>
            </a:extLst>
          </p:cNvPr>
          <p:cNvSpPr txBox="1"/>
          <p:nvPr/>
        </p:nvSpPr>
        <p:spPr>
          <a:xfrm rot="16200000">
            <a:off x="381937" y="3735922"/>
            <a:ext cx="52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0.1mm</a:t>
            </a:r>
            <a:endParaRPr lang="zh-CN" altLang="en-US" sz="900" dirty="0"/>
          </a:p>
        </p:txBody>
      </p:sp>
      <p:cxnSp>
        <p:nvCxnSpPr>
          <p:cNvPr id="285" name="直接连接符 284">
            <a:extLst>
              <a:ext uri="{FF2B5EF4-FFF2-40B4-BE49-F238E27FC236}">
                <a16:creationId xmlns:a16="http://schemas.microsoft.com/office/drawing/2014/main" id="{3DE33BA2-F5FE-91D0-769D-75F681554679}"/>
              </a:ext>
            </a:extLst>
          </p:cNvPr>
          <p:cNvCxnSpPr>
            <a:cxnSpLocks/>
          </p:cNvCxnSpPr>
          <p:nvPr/>
        </p:nvCxnSpPr>
        <p:spPr>
          <a:xfrm flipV="1">
            <a:off x="4557973" y="3373302"/>
            <a:ext cx="0" cy="12096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6" name="直接连接符 285">
            <a:extLst>
              <a:ext uri="{FF2B5EF4-FFF2-40B4-BE49-F238E27FC236}">
                <a16:creationId xmlns:a16="http://schemas.microsoft.com/office/drawing/2014/main" id="{AE44C932-A944-E38B-E8A9-2EE2BAD03D83}"/>
              </a:ext>
            </a:extLst>
          </p:cNvPr>
          <p:cNvCxnSpPr>
            <a:cxnSpLocks/>
          </p:cNvCxnSpPr>
          <p:nvPr/>
        </p:nvCxnSpPr>
        <p:spPr>
          <a:xfrm>
            <a:off x="4557973" y="3349488"/>
            <a:ext cx="0" cy="1233497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>
            <a:extLst>
              <a:ext uri="{FF2B5EF4-FFF2-40B4-BE49-F238E27FC236}">
                <a16:creationId xmlns:a16="http://schemas.microsoft.com/office/drawing/2014/main" id="{CBF743D1-9827-B005-D7DB-96B33A180E23}"/>
              </a:ext>
            </a:extLst>
          </p:cNvPr>
          <p:cNvCxnSpPr>
            <a:cxnSpLocks/>
          </p:cNvCxnSpPr>
          <p:nvPr/>
        </p:nvCxnSpPr>
        <p:spPr>
          <a:xfrm>
            <a:off x="4371557" y="3294557"/>
            <a:ext cx="0" cy="127868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91" name="图片 290">
            <a:extLst>
              <a:ext uri="{FF2B5EF4-FFF2-40B4-BE49-F238E27FC236}">
                <a16:creationId xmlns:a16="http://schemas.microsoft.com/office/drawing/2014/main" id="{225448C7-79E1-AF47-2D19-E37114CFC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44" y="3355276"/>
            <a:ext cx="7010735" cy="1276472"/>
          </a:xfrm>
          <a:prstGeom prst="rect">
            <a:avLst/>
          </a:prstGeom>
        </p:spPr>
      </p:pic>
      <p:sp>
        <p:nvSpPr>
          <p:cNvPr id="293" name="矩形 292">
            <a:extLst>
              <a:ext uri="{FF2B5EF4-FFF2-40B4-BE49-F238E27FC236}">
                <a16:creationId xmlns:a16="http://schemas.microsoft.com/office/drawing/2014/main" id="{DDE9A2F9-F595-DD57-FBED-281D6833FFD9}"/>
              </a:ext>
            </a:extLst>
          </p:cNvPr>
          <p:cNvSpPr/>
          <p:nvPr/>
        </p:nvSpPr>
        <p:spPr>
          <a:xfrm>
            <a:off x="9428522" y="3587433"/>
            <a:ext cx="2296003" cy="26731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5" name="文本框 294">
            <a:extLst>
              <a:ext uri="{FF2B5EF4-FFF2-40B4-BE49-F238E27FC236}">
                <a16:creationId xmlns:a16="http://schemas.microsoft.com/office/drawing/2014/main" id="{3F382171-52CF-EBBB-8C44-5297009E0A1C}"/>
              </a:ext>
            </a:extLst>
          </p:cNvPr>
          <p:cNvSpPr txBox="1"/>
          <p:nvPr/>
        </p:nvSpPr>
        <p:spPr>
          <a:xfrm rot="16200000">
            <a:off x="8644386" y="465171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6400um</a:t>
            </a:r>
            <a:endParaRPr lang="zh-CN" altLang="en-US" dirty="0"/>
          </a:p>
        </p:txBody>
      </p:sp>
      <p:sp>
        <p:nvSpPr>
          <p:cNvPr id="296" name="矩形 295">
            <a:extLst>
              <a:ext uri="{FF2B5EF4-FFF2-40B4-BE49-F238E27FC236}">
                <a16:creationId xmlns:a16="http://schemas.microsoft.com/office/drawing/2014/main" id="{2EF13FE0-C794-84CE-3F87-365CA1E9ACC6}"/>
              </a:ext>
            </a:extLst>
          </p:cNvPr>
          <p:cNvSpPr/>
          <p:nvPr/>
        </p:nvSpPr>
        <p:spPr>
          <a:xfrm>
            <a:off x="9428522" y="3587433"/>
            <a:ext cx="527646" cy="26731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文本框 298">
            <a:extLst>
              <a:ext uri="{FF2B5EF4-FFF2-40B4-BE49-F238E27FC236}">
                <a16:creationId xmlns:a16="http://schemas.microsoft.com/office/drawing/2014/main" id="{BA1B74AD-2ADC-CA6E-64C8-D0C4350C5B8E}"/>
              </a:ext>
            </a:extLst>
          </p:cNvPr>
          <p:cNvSpPr txBox="1"/>
          <p:nvPr/>
        </p:nvSpPr>
        <p:spPr>
          <a:xfrm rot="16200000">
            <a:off x="9192840" y="4680043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每边还剩</a:t>
            </a:r>
            <a:r>
              <a:rPr lang="en-US" altLang="zh-CN" dirty="0"/>
              <a:t>27</a:t>
            </a:r>
            <a:r>
              <a:rPr lang="zh-CN" altLang="en-US" dirty="0"/>
              <a:t>个</a:t>
            </a:r>
            <a:r>
              <a:rPr lang="en-US" altLang="zh-CN" dirty="0"/>
              <a:t>IO</a:t>
            </a:r>
            <a:endParaRPr lang="zh-CN" altLang="en-US" dirty="0"/>
          </a:p>
        </p:txBody>
      </p:sp>
      <p:sp>
        <p:nvSpPr>
          <p:cNvPr id="300" name="矩形 299">
            <a:extLst>
              <a:ext uri="{FF2B5EF4-FFF2-40B4-BE49-F238E27FC236}">
                <a16:creationId xmlns:a16="http://schemas.microsoft.com/office/drawing/2014/main" id="{EFB8BC41-F599-C824-9276-63A971A11C4F}"/>
              </a:ext>
            </a:extLst>
          </p:cNvPr>
          <p:cNvSpPr/>
          <p:nvPr/>
        </p:nvSpPr>
        <p:spPr>
          <a:xfrm>
            <a:off x="9446479" y="3997642"/>
            <a:ext cx="496382" cy="17705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文本框 297">
            <a:extLst>
              <a:ext uri="{FF2B5EF4-FFF2-40B4-BE49-F238E27FC236}">
                <a16:creationId xmlns:a16="http://schemas.microsoft.com/office/drawing/2014/main" id="{0A2387EE-9411-E0E2-609F-CB14F9CAAF43}"/>
              </a:ext>
            </a:extLst>
          </p:cNvPr>
          <p:cNvSpPr txBox="1"/>
          <p:nvPr/>
        </p:nvSpPr>
        <p:spPr>
          <a:xfrm rot="16200000">
            <a:off x="8828166" y="4764708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64*70=4480um</a:t>
            </a:r>
            <a:endParaRPr lang="zh-CN" altLang="en-US" dirty="0"/>
          </a:p>
        </p:txBody>
      </p:sp>
      <p:sp>
        <p:nvSpPr>
          <p:cNvPr id="301" name="矩形 300">
            <a:extLst>
              <a:ext uri="{FF2B5EF4-FFF2-40B4-BE49-F238E27FC236}">
                <a16:creationId xmlns:a16="http://schemas.microsoft.com/office/drawing/2014/main" id="{4EF429FD-92A1-F0F4-BCD3-BB0BDE505B8C}"/>
              </a:ext>
            </a:extLst>
          </p:cNvPr>
          <p:cNvSpPr/>
          <p:nvPr/>
        </p:nvSpPr>
        <p:spPr>
          <a:xfrm>
            <a:off x="11196879" y="3587433"/>
            <a:ext cx="527646" cy="26731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矩形 301">
            <a:extLst>
              <a:ext uri="{FF2B5EF4-FFF2-40B4-BE49-F238E27FC236}">
                <a16:creationId xmlns:a16="http://schemas.microsoft.com/office/drawing/2014/main" id="{69FBCB01-1081-EB48-0ED2-5A70A30753C7}"/>
              </a:ext>
            </a:extLst>
          </p:cNvPr>
          <p:cNvSpPr/>
          <p:nvPr/>
        </p:nvSpPr>
        <p:spPr>
          <a:xfrm>
            <a:off x="11214836" y="3997642"/>
            <a:ext cx="496382" cy="17705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文本框 302">
            <a:extLst>
              <a:ext uri="{FF2B5EF4-FFF2-40B4-BE49-F238E27FC236}">
                <a16:creationId xmlns:a16="http://schemas.microsoft.com/office/drawing/2014/main" id="{186D9832-F00A-0CB2-DE9D-97882BF1D6B9}"/>
              </a:ext>
            </a:extLst>
          </p:cNvPr>
          <p:cNvSpPr txBox="1"/>
          <p:nvPr/>
        </p:nvSpPr>
        <p:spPr>
          <a:xfrm rot="16200000">
            <a:off x="10596523" y="4764708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64*70=4480um</a:t>
            </a:r>
            <a:endParaRPr lang="zh-CN" altLang="en-US" dirty="0"/>
          </a:p>
        </p:txBody>
      </p:sp>
      <p:sp>
        <p:nvSpPr>
          <p:cNvPr id="307" name="矩形 306">
            <a:extLst>
              <a:ext uri="{FF2B5EF4-FFF2-40B4-BE49-F238E27FC236}">
                <a16:creationId xmlns:a16="http://schemas.microsoft.com/office/drawing/2014/main" id="{7124FB36-EBA9-CCB1-487A-5782C4D7AF9F}"/>
              </a:ext>
            </a:extLst>
          </p:cNvPr>
          <p:cNvSpPr/>
          <p:nvPr/>
        </p:nvSpPr>
        <p:spPr>
          <a:xfrm>
            <a:off x="9387988" y="355360"/>
            <a:ext cx="1670005" cy="26731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文本框 307">
            <a:extLst>
              <a:ext uri="{FF2B5EF4-FFF2-40B4-BE49-F238E27FC236}">
                <a16:creationId xmlns:a16="http://schemas.microsoft.com/office/drawing/2014/main" id="{45ED84EE-558D-C6CA-8F49-77E597593713}"/>
              </a:ext>
            </a:extLst>
          </p:cNvPr>
          <p:cNvSpPr txBox="1"/>
          <p:nvPr/>
        </p:nvSpPr>
        <p:spPr>
          <a:xfrm rot="16200000">
            <a:off x="8603852" y="141963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6400um</a:t>
            </a:r>
            <a:endParaRPr lang="zh-CN" altLang="en-US" dirty="0"/>
          </a:p>
        </p:txBody>
      </p:sp>
      <p:sp>
        <p:nvSpPr>
          <p:cNvPr id="309" name="矩形 308">
            <a:extLst>
              <a:ext uri="{FF2B5EF4-FFF2-40B4-BE49-F238E27FC236}">
                <a16:creationId xmlns:a16="http://schemas.microsoft.com/office/drawing/2014/main" id="{3064B1BA-4D73-1568-C01E-2A9AEE63D5EE}"/>
              </a:ext>
            </a:extLst>
          </p:cNvPr>
          <p:cNvSpPr/>
          <p:nvPr/>
        </p:nvSpPr>
        <p:spPr>
          <a:xfrm>
            <a:off x="9387988" y="355360"/>
            <a:ext cx="527646" cy="26731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矩形 310">
            <a:extLst>
              <a:ext uri="{FF2B5EF4-FFF2-40B4-BE49-F238E27FC236}">
                <a16:creationId xmlns:a16="http://schemas.microsoft.com/office/drawing/2014/main" id="{1E4B48C7-9971-3A2C-1C61-0EC0EF96DF76}"/>
              </a:ext>
            </a:extLst>
          </p:cNvPr>
          <p:cNvSpPr/>
          <p:nvPr/>
        </p:nvSpPr>
        <p:spPr>
          <a:xfrm>
            <a:off x="9405945" y="351364"/>
            <a:ext cx="496382" cy="26575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文本框 311">
            <a:extLst>
              <a:ext uri="{FF2B5EF4-FFF2-40B4-BE49-F238E27FC236}">
                <a16:creationId xmlns:a16="http://schemas.microsoft.com/office/drawing/2014/main" id="{F61F2DAE-520D-43D1-C2C9-102C93937D40}"/>
              </a:ext>
            </a:extLst>
          </p:cNvPr>
          <p:cNvSpPr txBox="1"/>
          <p:nvPr/>
        </p:nvSpPr>
        <p:spPr>
          <a:xfrm rot="16200000">
            <a:off x="8524221" y="1330138"/>
            <a:ext cx="225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64*100=6400um</a:t>
            </a:r>
            <a:endParaRPr lang="zh-CN" altLang="en-US" dirty="0"/>
          </a:p>
        </p:txBody>
      </p:sp>
      <p:sp>
        <p:nvSpPr>
          <p:cNvPr id="316" name="矩形 315">
            <a:extLst>
              <a:ext uri="{FF2B5EF4-FFF2-40B4-BE49-F238E27FC236}">
                <a16:creationId xmlns:a16="http://schemas.microsoft.com/office/drawing/2014/main" id="{308FA1E3-DCF4-0577-4A3E-01470BBA7B36}"/>
              </a:ext>
            </a:extLst>
          </p:cNvPr>
          <p:cNvSpPr/>
          <p:nvPr/>
        </p:nvSpPr>
        <p:spPr>
          <a:xfrm>
            <a:off x="10530347" y="355360"/>
            <a:ext cx="527646" cy="26731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文本框 316">
            <a:extLst>
              <a:ext uri="{FF2B5EF4-FFF2-40B4-BE49-F238E27FC236}">
                <a16:creationId xmlns:a16="http://schemas.microsoft.com/office/drawing/2014/main" id="{1893EFD6-130A-56F1-C62E-8663CCC134BF}"/>
              </a:ext>
            </a:extLst>
          </p:cNvPr>
          <p:cNvSpPr txBox="1"/>
          <p:nvPr/>
        </p:nvSpPr>
        <p:spPr>
          <a:xfrm>
            <a:off x="9839972" y="178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64</a:t>
            </a:r>
            <a:r>
              <a:rPr lang="zh-CN" altLang="en-US" dirty="0"/>
              <a:t>通道</a:t>
            </a:r>
          </a:p>
        </p:txBody>
      </p:sp>
      <p:sp>
        <p:nvSpPr>
          <p:cNvPr id="318" name="文本框 317">
            <a:extLst>
              <a:ext uri="{FF2B5EF4-FFF2-40B4-BE49-F238E27FC236}">
                <a16:creationId xmlns:a16="http://schemas.microsoft.com/office/drawing/2014/main" id="{B86AA2FF-6B4F-DA79-E9EB-2B79C10BFA33}"/>
              </a:ext>
            </a:extLst>
          </p:cNvPr>
          <p:cNvSpPr txBox="1"/>
          <p:nvPr/>
        </p:nvSpPr>
        <p:spPr>
          <a:xfrm>
            <a:off x="10100300" y="322093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128</a:t>
            </a:r>
            <a:r>
              <a:rPr lang="zh-CN" altLang="en-US" dirty="0"/>
              <a:t>通道</a:t>
            </a:r>
          </a:p>
        </p:txBody>
      </p:sp>
      <p:cxnSp>
        <p:nvCxnSpPr>
          <p:cNvPr id="320" name="直接连接符 319">
            <a:extLst>
              <a:ext uri="{FF2B5EF4-FFF2-40B4-BE49-F238E27FC236}">
                <a16:creationId xmlns:a16="http://schemas.microsoft.com/office/drawing/2014/main" id="{5BA6A9D7-1102-8CF1-1362-19119842868F}"/>
              </a:ext>
            </a:extLst>
          </p:cNvPr>
          <p:cNvCxnSpPr/>
          <p:nvPr/>
        </p:nvCxnSpPr>
        <p:spPr>
          <a:xfrm>
            <a:off x="916157" y="3218858"/>
            <a:ext cx="11101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文本框 320">
            <a:extLst>
              <a:ext uri="{FF2B5EF4-FFF2-40B4-BE49-F238E27FC236}">
                <a16:creationId xmlns:a16="http://schemas.microsoft.com/office/drawing/2014/main" id="{EDBA601A-41F7-22D4-DC07-71ABCAE2DAED}"/>
              </a:ext>
            </a:extLst>
          </p:cNvPr>
          <p:cNvSpPr txBox="1"/>
          <p:nvPr/>
        </p:nvSpPr>
        <p:spPr>
          <a:xfrm>
            <a:off x="-1905" y="1562424"/>
            <a:ext cx="461665" cy="6758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方案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22" name="文本框 321">
            <a:extLst>
              <a:ext uri="{FF2B5EF4-FFF2-40B4-BE49-F238E27FC236}">
                <a16:creationId xmlns:a16="http://schemas.microsoft.com/office/drawing/2014/main" id="{9AAC074D-4C27-98CA-7C04-E3BF8005C55C}"/>
              </a:ext>
            </a:extLst>
          </p:cNvPr>
          <p:cNvSpPr txBox="1"/>
          <p:nvPr/>
        </p:nvSpPr>
        <p:spPr>
          <a:xfrm>
            <a:off x="2336" y="3708508"/>
            <a:ext cx="461665" cy="6758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方案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23" name="文本框 322">
            <a:extLst>
              <a:ext uri="{FF2B5EF4-FFF2-40B4-BE49-F238E27FC236}">
                <a16:creationId xmlns:a16="http://schemas.microsoft.com/office/drawing/2014/main" id="{BFF611FF-EB03-9E3A-6BD2-19318C55331F}"/>
              </a:ext>
            </a:extLst>
          </p:cNvPr>
          <p:cNvSpPr txBox="1"/>
          <p:nvPr/>
        </p:nvSpPr>
        <p:spPr>
          <a:xfrm>
            <a:off x="191117" y="5146799"/>
            <a:ext cx="6918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φ</a:t>
            </a:r>
            <a:r>
              <a:rPr lang="zh-CN" altLang="en-US" dirty="0"/>
              <a:t>方向密排，芯片</a:t>
            </a:r>
            <a:r>
              <a:rPr lang="en-US" altLang="zh-CN" dirty="0"/>
              <a:t>IO</a:t>
            </a:r>
            <a:r>
              <a:rPr lang="zh-CN" altLang="en-US" dirty="0"/>
              <a:t>布局与打线间距有关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如果四边</a:t>
            </a:r>
            <a:r>
              <a:rPr lang="en-US" altLang="zh-CN" dirty="0"/>
              <a:t>IO</a:t>
            </a:r>
            <a:r>
              <a:rPr lang="zh-CN" altLang="en-US" dirty="0"/>
              <a:t>布局，考虑</a:t>
            </a:r>
            <a:r>
              <a:rPr lang="en-US" altLang="zh-CN" dirty="0"/>
              <a:t>WLCSP</a:t>
            </a:r>
            <a:r>
              <a:rPr lang="zh-CN" altLang="en-US" dirty="0"/>
              <a:t>（</a:t>
            </a:r>
            <a:r>
              <a:rPr lang="en-US" altLang="zh-CN" dirty="0"/>
              <a:t>wafer level chip scale package</a:t>
            </a:r>
            <a:r>
              <a:rPr lang="zh-CN" altLang="en-US" dirty="0"/>
              <a:t>）</a:t>
            </a:r>
          </a:p>
        </p:txBody>
      </p:sp>
      <p:pic>
        <p:nvPicPr>
          <p:cNvPr id="325" name="图片 324">
            <a:extLst>
              <a:ext uri="{FF2B5EF4-FFF2-40B4-BE49-F238E27FC236}">
                <a16:creationId xmlns:a16="http://schemas.microsoft.com/office/drawing/2014/main" id="{83B65C9B-2FAE-55B2-723C-14488B03B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160" y="6059376"/>
            <a:ext cx="2997679" cy="746897"/>
          </a:xfrm>
          <a:prstGeom prst="rect">
            <a:avLst/>
          </a:prstGeom>
        </p:spPr>
      </p:pic>
      <p:sp>
        <p:nvSpPr>
          <p:cNvPr id="326" name="矩形 325">
            <a:extLst>
              <a:ext uri="{FF2B5EF4-FFF2-40B4-BE49-F238E27FC236}">
                <a16:creationId xmlns:a16="http://schemas.microsoft.com/office/drawing/2014/main" id="{9EBFF730-6107-A375-ABCF-7882D2010C34}"/>
              </a:ext>
            </a:extLst>
          </p:cNvPr>
          <p:cNvSpPr/>
          <p:nvPr/>
        </p:nvSpPr>
        <p:spPr>
          <a:xfrm>
            <a:off x="1283568" y="5882286"/>
            <a:ext cx="1334683" cy="9757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" name="矩形 326">
            <a:extLst>
              <a:ext uri="{FF2B5EF4-FFF2-40B4-BE49-F238E27FC236}">
                <a16:creationId xmlns:a16="http://schemas.microsoft.com/office/drawing/2014/main" id="{6CE03D23-BABD-EB40-2098-1977B1027E4C}"/>
              </a:ext>
            </a:extLst>
          </p:cNvPr>
          <p:cNvSpPr/>
          <p:nvPr/>
        </p:nvSpPr>
        <p:spPr>
          <a:xfrm>
            <a:off x="1414196" y="6025296"/>
            <a:ext cx="1041514" cy="6798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>
            <a:extLst>
              <a:ext uri="{FF2B5EF4-FFF2-40B4-BE49-F238E27FC236}">
                <a16:creationId xmlns:a16="http://schemas.microsoft.com/office/drawing/2014/main" id="{817B6352-8102-95F5-8B61-5D3EEBAD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34" y="2919712"/>
            <a:ext cx="5549855" cy="124192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0F13DB0F-ADFF-9CD1-2A0A-D3888A582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5130">
            <a:off x="9372720" y="3732954"/>
            <a:ext cx="1527773" cy="804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25379-E940-13FA-97DB-24B96B8B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90" y="-28941"/>
            <a:ext cx="8820515" cy="671193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Si-Strip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586A-EFE2-9D09-9D09-31D87BC3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726" y="958593"/>
            <a:ext cx="6307699" cy="18592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CN" sz="16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114</a:t>
            </a:r>
            <a:r>
              <a:rPr lang="zh-CN" altLang="en-US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ladders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4800" dirty="0">
                <a:solidFill>
                  <a:srgbClr val="000000"/>
                </a:solidFill>
                <a:latin typeface="Helvetica Neue" panose="02000503000000020004" pitchFamily="2" charset="0"/>
              </a:rPr>
              <a:t>58modules/ladder</a:t>
            </a:r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CN" sz="4800" dirty="0">
                <a:solidFill>
                  <a:srgbClr val="000000"/>
                </a:solidFill>
                <a:latin typeface="Helvetica Neue" panose="02000503000000020004" pitchFamily="2" charset="0"/>
              </a:rPr>
              <a:t>10 ASIC/module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zh-CN" sz="4800" dirty="0">
                <a:solidFill>
                  <a:srgbClr val="000000"/>
                </a:solidFill>
                <a:latin typeface="Helvetica Neue" panose="02000503000000020004" pitchFamily="2" charset="0"/>
              </a:rPr>
              <a:t>128 channels/ASIC</a:t>
            </a:r>
          </a:p>
          <a:p>
            <a:r>
              <a:rPr lang="en-US" altLang="zh-CN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Total</a:t>
            </a:r>
            <a:r>
              <a:rPr lang="zh-CN" altLang="en-US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modules</a:t>
            </a:r>
            <a:r>
              <a:rPr lang="zh-CN" altLang="en-US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needed</a:t>
            </a:r>
            <a:r>
              <a:rPr lang="zh-CN" altLang="en-US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：</a:t>
            </a:r>
            <a:endParaRPr lang="en-US" altLang="zh-CN" sz="80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altLang="zh-CN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114</a:t>
            </a:r>
            <a:r>
              <a:rPr lang="zh-CN" altLang="en-US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*58= 6612</a:t>
            </a:r>
            <a:r>
              <a:rPr lang="zh-CN" altLang="en-US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8000" dirty="0">
                <a:solidFill>
                  <a:srgbClr val="000000"/>
                </a:solidFill>
                <a:latin typeface="Helvetica Neue" panose="02000503000000020004" pitchFamily="2" charset="0"/>
              </a:rPr>
              <a:t>modules</a:t>
            </a:r>
            <a:endParaRPr lang="en-US" sz="80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0AE3B-69D1-C740-0B95-9DB234E6FEE5}"/>
              </a:ext>
            </a:extLst>
          </p:cNvPr>
          <p:cNvSpPr txBox="1"/>
          <p:nvPr/>
        </p:nvSpPr>
        <p:spPr>
          <a:xfrm>
            <a:off x="8241812" y="575125"/>
            <a:ext cx="2274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R=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1800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H</a:t>
            </a:r>
            <a:r>
              <a:rPr lang="zh-CN" altLang="en-US" b="1" dirty="0">
                <a:solidFill>
                  <a:schemeClr val="accent1"/>
                </a:solidFill>
              </a:rPr>
              <a:t>～</a:t>
            </a:r>
            <a:r>
              <a:rPr lang="en-US" altLang="zh-CN" b="1" dirty="0">
                <a:solidFill>
                  <a:schemeClr val="accent1"/>
                </a:solidFill>
              </a:rPr>
              <a:t>5808mm</a:t>
            </a:r>
            <a:endParaRPr lang="en-CN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BDA12-76E3-65C2-0738-D462D5C34665}"/>
              </a:ext>
            </a:extLst>
          </p:cNvPr>
          <p:cNvSpPr txBox="1"/>
          <p:nvPr/>
        </p:nvSpPr>
        <p:spPr>
          <a:xfrm>
            <a:off x="9087228" y="3254915"/>
            <a:ext cx="232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200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sz="1200" b="1" dirty="0">
                <a:solidFill>
                  <a:schemeClr val="accent1"/>
                </a:solidFill>
              </a:rPr>
              <a:t>100</a:t>
            </a:r>
            <a:r>
              <a:rPr lang="en-CN" altLang="zh-CN" sz="1200" b="1" dirty="0">
                <a:solidFill>
                  <a:schemeClr val="accent1"/>
                </a:solidFill>
              </a:rPr>
              <a:t>mm</a:t>
            </a:r>
            <a:r>
              <a:rPr lang="zh-CN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CN" sz="1200" b="1" dirty="0">
                <a:solidFill>
                  <a:schemeClr val="accent1"/>
                </a:solidFill>
              </a:rPr>
              <a:t>x</a:t>
            </a:r>
            <a:r>
              <a:rPr lang="zh-CN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CN" sz="1200" b="1" dirty="0">
                <a:solidFill>
                  <a:schemeClr val="accent1"/>
                </a:solidFill>
              </a:rPr>
              <a:t>100mm</a:t>
            </a:r>
            <a:endParaRPr lang="en-CN" sz="1200" b="1" dirty="0">
              <a:solidFill>
                <a:schemeClr val="accent1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CC883E-0F5C-93C9-6273-E6DC3F09A8F3}"/>
              </a:ext>
            </a:extLst>
          </p:cNvPr>
          <p:cNvCxnSpPr/>
          <p:nvPr/>
        </p:nvCxnSpPr>
        <p:spPr>
          <a:xfrm>
            <a:off x="1269468" y="4265979"/>
            <a:ext cx="0" cy="23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1035266-465E-1C42-8795-156B1DBEB464}"/>
              </a:ext>
            </a:extLst>
          </p:cNvPr>
          <p:cNvCxnSpPr/>
          <p:nvPr/>
        </p:nvCxnSpPr>
        <p:spPr>
          <a:xfrm flipV="1">
            <a:off x="1288667" y="4757476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3A4410C-7DE7-3DF9-0C72-9735F7BB0979}"/>
              </a:ext>
            </a:extLst>
          </p:cNvPr>
          <p:cNvCxnSpPr/>
          <p:nvPr/>
        </p:nvCxnSpPr>
        <p:spPr>
          <a:xfrm>
            <a:off x="1076061" y="4525710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A822D29-25F9-92EA-4281-8F4729E85AF3}"/>
              </a:ext>
            </a:extLst>
          </p:cNvPr>
          <p:cNvCxnSpPr/>
          <p:nvPr/>
        </p:nvCxnSpPr>
        <p:spPr>
          <a:xfrm>
            <a:off x="1092413" y="4719377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BB57C94-5220-37C8-5120-EFCC4B7C1048}"/>
              </a:ext>
            </a:extLst>
          </p:cNvPr>
          <p:cNvCxnSpPr/>
          <p:nvPr/>
        </p:nvCxnSpPr>
        <p:spPr>
          <a:xfrm>
            <a:off x="1517954" y="4949186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E138DBF-475B-94D6-13BC-F8869BB37C2A}"/>
              </a:ext>
            </a:extLst>
          </p:cNvPr>
          <p:cNvCxnSpPr>
            <a:cxnSpLocks/>
          </p:cNvCxnSpPr>
          <p:nvPr/>
        </p:nvCxnSpPr>
        <p:spPr>
          <a:xfrm flipH="1" flipV="1">
            <a:off x="1571433" y="5043616"/>
            <a:ext cx="1516886" cy="1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446098B-2602-F042-179C-08F024C23C7A}"/>
              </a:ext>
            </a:extLst>
          </p:cNvPr>
          <p:cNvCxnSpPr/>
          <p:nvPr/>
        </p:nvCxnSpPr>
        <p:spPr>
          <a:xfrm>
            <a:off x="5175164" y="4916381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D869797-4F36-6D45-3290-AEC57C28A339}"/>
              </a:ext>
            </a:extLst>
          </p:cNvPr>
          <p:cNvCxnSpPr>
            <a:cxnSpLocks/>
          </p:cNvCxnSpPr>
          <p:nvPr/>
        </p:nvCxnSpPr>
        <p:spPr>
          <a:xfrm>
            <a:off x="3632858" y="5026923"/>
            <a:ext cx="1539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C8E15DA-DD2B-907F-4983-90653DA7B94B}"/>
              </a:ext>
            </a:extLst>
          </p:cNvPr>
          <p:cNvSpPr txBox="1"/>
          <p:nvPr/>
        </p:nvSpPr>
        <p:spPr>
          <a:xfrm>
            <a:off x="3199023" y="4916380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70mm</a:t>
            </a:r>
            <a:endParaRPr lang="zh-CN" altLang="en-US" sz="9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A59DA55-42FF-BCB8-044C-9B13A5B12A74}"/>
              </a:ext>
            </a:extLst>
          </p:cNvPr>
          <p:cNvSpPr txBox="1"/>
          <p:nvPr/>
        </p:nvSpPr>
        <p:spPr>
          <a:xfrm rot="16200000">
            <a:off x="1141821" y="4896606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75um</a:t>
            </a:r>
            <a:endParaRPr lang="zh-CN" altLang="en-US" sz="900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1C80EEB4-7F15-8DB3-E3C3-8D37B46276AA}"/>
              </a:ext>
            </a:extLst>
          </p:cNvPr>
          <p:cNvCxnSpPr>
            <a:cxnSpLocks/>
          </p:cNvCxnSpPr>
          <p:nvPr/>
        </p:nvCxnSpPr>
        <p:spPr>
          <a:xfrm flipV="1">
            <a:off x="5172786" y="3592860"/>
            <a:ext cx="0" cy="12096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8F5D4490-DC7F-E585-74CB-D35705AD65C0}"/>
              </a:ext>
            </a:extLst>
          </p:cNvPr>
          <p:cNvSpPr/>
          <p:nvPr/>
        </p:nvSpPr>
        <p:spPr>
          <a:xfrm>
            <a:off x="3119439" y="3027303"/>
            <a:ext cx="433677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C116F119-1E38-C223-E38C-19620E2B9415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1143000" y="3050163"/>
            <a:ext cx="1976438" cy="4621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C9ED7CE-36A2-5536-2935-A98F8846F00D}"/>
              </a:ext>
            </a:extLst>
          </p:cNvPr>
          <p:cNvCxnSpPr>
            <a:cxnSpLocks/>
          </p:cNvCxnSpPr>
          <p:nvPr/>
        </p:nvCxnSpPr>
        <p:spPr>
          <a:xfrm>
            <a:off x="3529657" y="3059145"/>
            <a:ext cx="4813166" cy="4531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540883-BF7F-32B6-9729-B893E44FF3D0}"/>
              </a:ext>
            </a:extLst>
          </p:cNvPr>
          <p:cNvSpPr txBox="1"/>
          <p:nvPr/>
        </p:nvSpPr>
        <p:spPr>
          <a:xfrm>
            <a:off x="1215329" y="2615677"/>
            <a:ext cx="217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Ladder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F294B1B6-4D85-4D1C-36D2-934FE022981F}"/>
              </a:ext>
            </a:extLst>
          </p:cNvPr>
          <p:cNvCxnSpPr>
            <a:cxnSpLocks/>
          </p:cNvCxnSpPr>
          <p:nvPr/>
        </p:nvCxnSpPr>
        <p:spPr>
          <a:xfrm>
            <a:off x="5172786" y="3569046"/>
            <a:ext cx="0" cy="1233497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181DA7B1-C986-E847-8EFC-229E62CCEBFC}"/>
              </a:ext>
            </a:extLst>
          </p:cNvPr>
          <p:cNvSpPr/>
          <p:nvPr/>
        </p:nvSpPr>
        <p:spPr>
          <a:xfrm>
            <a:off x="4107421" y="5097542"/>
            <a:ext cx="2568980" cy="1273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570FFE1-CBAD-F753-B912-2DDC9DA5CEC9}"/>
              </a:ext>
            </a:extLst>
          </p:cNvPr>
          <p:cNvSpPr txBox="1"/>
          <p:nvPr/>
        </p:nvSpPr>
        <p:spPr>
          <a:xfrm rot="1620453">
            <a:off x="9136662" y="4466650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5 ASICs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CC7D3D2-2CC4-BA19-F5C8-9009D18BEBB5}"/>
              </a:ext>
            </a:extLst>
          </p:cNvPr>
          <p:cNvSpPr txBox="1"/>
          <p:nvPr/>
        </p:nvSpPr>
        <p:spPr>
          <a:xfrm rot="1620453">
            <a:off x="10256808" y="3711969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5 ASICs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0C5F993-6AD5-8443-14DD-2D7090356F7E}"/>
              </a:ext>
            </a:extLst>
          </p:cNvPr>
          <p:cNvCxnSpPr>
            <a:cxnSpLocks/>
          </p:cNvCxnSpPr>
          <p:nvPr/>
        </p:nvCxnSpPr>
        <p:spPr>
          <a:xfrm flipH="1">
            <a:off x="9197435" y="4135545"/>
            <a:ext cx="140377" cy="76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21DA8E7-4494-3D5C-1079-B7406F3236A7}"/>
              </a:ext>
            </a:extLst>
          </p:cNvPr>
          <p:cNvCxnSpPr>
            <a:cxnSpLocks/>
          </p:cNvCxnSpPr>
          <p:nvPr/>
        </p:nvCxnSpPr>
        <p:spPr>
          <a:xfrm>
            <a:off x="9276443" y="4199365"/>
            <a:ext cx="717724" cy="461932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D3C1EB0-7A3A-62BD-955F-E97BEBC0149C}"/>
              </a:ext>
            </a:extLst>
          </p:cNvPr>
          <p:cNvCxnSpPr/>
          <p:nvPr/>
        </p:nvCxnSpPr>
        <p:spPr>
          <a:xfrm flipH="1">
            <a:off x="9920592" y="4649131"/>
            <a:ext cx="158407" cy="8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2E0C018-F2C5-44B6-030D-911C8B133528}"/>
              </a:ext>
            </a:extLst>
          </p:cNvPr>
          <p:cNvCxnSpPr>
            <a:cxnSpLocks/>
          </p:cNvCxnSpPr>
          <p:nvPr/>
        </p:nvCxnSpPr>
        <p:spPr>
          <a:xfrm>
            <a:off x="10183383" y="4661298"/>
            <a:ext cx="146512" cy="11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AC8324F-9C25-6330-51B7-4806CBDF743C}"/>
              </a:ext>
            </a:extLst>
          </p:cNvPr>
          <p:cNvCxnSpPr/>
          <p:nvPr/>
        </p:nvCxnSpPr>
        <p:spPr>
          <a:xfrm>
            <a:off x="10936499" y="4211939"/>
            <a:ext cx="139279" cy="6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A077A55-7A78-D18D-3D58-57072E4DA25D}"/>
              </a:ext>
            </a:extLst>
          </p:cNvPr>
          <p:cNvCxnSpPr>
            <a:cxnSpLocks/>
          </p:cNvCxnSpPr>
          <p:nvPr/>
        </p:nvCxnSpPr>
        <p:spPr>
          <a:xfrm flipV="1">
            <a:off x="10329896" y="4273733"/>
            <a:ext cx="606603" cy="41997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45AB9776-4B70-194F-FCCD-B36606B60133}"/>
              </a:ext>
            </a:extLst>
          </p:cNvPr>
          <p:cNvSpPr txBox="1"/>
          <p:nvPr/>
        </p:nvSpPr>
        <p:spPr>
          <a:xfrm rot="19276384">
            <a:off x="10484050" y="4482019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100</a:t>
            </a:r>
            <a:endParaRPr lang="zh-CN" altLang="en-US" sz="10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5535BB8-7E64-45D1-8960-B0A9353B2016}"/>
              </a:ext>
            </a:extLst>
          </p:cNvPr>
          <p:cNvSpPr txBox="1"/>
          <p:nvPr/>
        </p:nvSpPr>
        <p:spPr>
          <a:xfrm rot="1366278">
            <a:off x="9377283" y="4318788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100</a:t>
            </a:r>
            <a:endParaRPr lang="zh-CN" altLang="en-US" sz="1000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160A138C-3DAC-FACE-F52A-9F59680BE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612" y="3481285"/>
            <a:ext cx="7077466" cy="1327455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CA4DF78-DE96-B685-56B8-C18EC6FE9218}"/>
              </a:ext>
            </a:extLst>
          </p:cNvPr>
          <p:cNvCxnSpPr>
            <a:cxnSpLocks/>
          </p:cNvCxnSpPr>
          <p:nvPr/>
        </p:nvCxnSpPr>
        <p:spPr>
          <a:xfrm>
            <a:off x="4986370" y="3514115"/>
            <a:ext cx="0" cy="127868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04B46601-FCA6-4F15-6F6A-B8A4F8690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419" y="1501328"/>
            <a:ext cx="2591008" cy="151536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A616A4C8-09F3-355E-44C8-71D2BB2ED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194" y="3480300"/>
            <a:ext cx="7036196" cy="1327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D268C3-63B1-11D3-73E7-4616242205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185" y="5147212"/>
            <a:ext cx="2319723" cy="123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4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67E8B-967E-8937-F333-D402D5C4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65128"/>
            <a:ext cx="8543925" cy="671193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Si Strip Barrel</a:t>
            </a:r>
            <a:endParaRPr kumimoji="1"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431A2A9-5B29-8D95-CC92-5BE516E35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931078"/>
              </p:ext>
            </p:extLst>
          </p:nvPr>
        </p:nvGraphicFramePr>
        <p:xfrm>
          <a:off x="872447" y="1174207"/>
          <a:ext cx="6878182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408">
                  <a:extLst>
                    <a:ext uri="{9D8B030D-6E8A-4147-A177-3AD203B41FA5}">
                      <a16:colId xmlns:a16="http://schemas.microsoft.com/office/drawing/2014/main" val="2493316967"/>
                    </a:ext>
                  </a:extLst>
                </a:gridCol>
                <a:gridCol w="3147774">
                  <a:extLst>
                    <a:ext uri="{9D8B030D-6E8A-4147-A177-3AD203B41FA5}">
                      <a16:colId xmlns:a16="http://schemas.microsoft.com/office/drawing/2014/main" val="3070631921"/>
                    </a:ext>
                  </a:extLst>
                </a:gridCol>
              </a:tblGrid>
              <a:tr h="299492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Si Strip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61527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信息需求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击中，触发？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31595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Granularity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100mm </a:t>
                      </a:r>
                      <a:r>
                        <a:rPr lang="en-US" altLang="zh-CN" sz="1400" b="0" i="0" dirty="0">
                          <a:solidFill>
                            <a:srgbClr val="333333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×0.075</a:t>
                      </a:r>
                      <a:r>
                        <a:rPr lang="en-US" altLang="zh-CN" sz="1400" dirty="0"/>
                        <a:t>mm 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46653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Capacitance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2pF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792040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Charge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6 </a:t>
                      </a:r>
                      <a:r>
                        <a:rPr lang="en-US" altLang="zh-CN" sz="1400" dirty="0" err="1">
                          <a:solidFill>
                            <a:srgbClr val="FF0000"/>
                          </a:solidFill>
                        </a:rPr>
                        <a:t>fC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5021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Channel number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8.5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</a:rPr>
                        <a:t>× </a:t>
                      </a: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10</a:t>
                      </a:r>
                      <a:r>
                        <a:rPr lang="en" altLang="zh-CN" sz="1400" b="1" baseline="30000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6</a:t>
                      </a: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770840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Number of Module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6610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05867"/>
                  </a:ext>
                </a:extLst>
              </a:tr>
              <a:tr h="287572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Number of channels per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module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1280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757842"/>
                  </a:ext>
                </a:extLst>
              </a:tr>
              <a:tr h="55290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Data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size</a:t>
                      </a:r>
                      <a:r>
                        <a:rPr lang="zh-CN" alt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Hit +channel(7bit, 128) +bunch ID(8bit) + chip ID (4-5 bit)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~32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17858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Event rate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0.1Hz/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74403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散热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功耗上限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82782"/>
                  </a:ext>
                </a:extLst>
              </a:tr>
            </a:tbl>
          </a:graphicData>
        </a:graphic>
      </p:graphicFrame>
      <p:graphicFrame>
        <p:nvGraphicFramePr>
          <p:cNvPr id="3" name="内容占位符 3">
            <a:extLst>
              <a:ext uri="{FF2B5EF4-FFF2-40B4-BE49-F238E27FC236}">
                <a16:creationId xmlns:a16="http://schemas.microsoft.com/office/drawing/2014/main" id="{F7ECBE26-4187-29F6-D510-5D2634E9B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459682"/>
              </p:ext>
            </p:extLst>
          </p:nvPr>
        </p:nvGraphicFramePr>
        <p:xfrm>
          <a:off x="1117601" y="5440776"/>
          <a:ext cx="878681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234">
                  <a:extLst>
                    <a:ext uri="{9D8B030D-6E8A-4147-A177-3AD203B41FA5}">
                      <a16:colId xmlns:a16="http://schemas.microsoft.com/office/drawing/2014/main" val="4217849367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2868255593"/>
                    </a:ext>
                  </a:extLst>
                </a:gridCol>
                <a:gridCol w="638758">
                  <a:extLst>
                    <a:ext uri="{9D8B030D-6E8A-4147-A177-3AD203B41FA5}">
                      <a16:colId xmlns:a16="http://schemas.microsoft.com/office/drawing/2014/main" val="3500351051"/>
                    </a:ext>
                  </a:extLst>
                </a:gridCol>
                <a:gridCol w="705424">
                  <a:extLst>
                    <a:ext uri="{9D8B030D-6E8A-4147-A177-3AD203B41FA5}">
                      <a16:colId xmlns:a16="http://schemas.microsoft.com/office/drawing/2014/main" val="2183688935"/>
                    </a:ext>
                  </a:extLst>
                </a:gridCol>
                <a:gridCol w="569917">
                  <a:extLst>
                    <a:ext uri="{9D8B030D-6E8A-4147-A177-3AD203B41FA5}">
                      <a16:colId xmlns:a16="http://schemas.microsoft.com/office/drawing/2014/main" val="3741989139"/>
                    </a:ext>
                  </a:extLst>
                </a:gridCol>
                <a:gridCol w="494195">
                  <a:extLst>
                    <a:ext uri="{9D8B030D-6E8A-4147-A177-3AD203B41FA5}">
                      <a16:colId xmlns:a16="http://schemas.microsoft.com/office/drawing/2014/main" val="477687560"/>
                    </a:ext>
                  </a:extLst>
                </a:gridCol>
                <a:gridCol w="872812">
                  <a:extLst>
                    <a:ext uri="{9D8B030D-6E8A-4147-A177-3AD203B41FA5}">
                      <a16:colId xmlns:a16="http://schemas.microsoft.com/office/drawing/2014/main" val="318341985"/>
                    </a:ext>
                  </a:extLst>
                </a:gridCol>
                <a:gridCol w="1112300">
                  <a:extLst>
                    <a:ext uri="{9D8B030D-6E8A-4147-A177-3AD203B41FA5}">
                      <a16:colId xmlns:a16="http://schemas.microsoft.com/office/drawing/2014/main" val="4209687730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4151536614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3985488398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1768801481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287496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ASIC </a:t>
                      </a:r>
                      <a:r>
                        <a:rPr lang="en-US" altLang="zh-CN" sz="1100" dirty="0" err="1"/>
                        <a:t>chs</a:t>
                      </a:r>
                      <a:endParaRPr lang="en-US" altLang="zh-CN" sz="1100" dirty="0"/>
                    </a:p>
                    <a:p>
                      <a:r>
                        <a:rPr lang="en-US" altLang="zh-CN" sz="1100" dirty="0"/>
                        <a:t>/chip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Chips</a:t>
                      </a:r>
                    </a:p>
                    <a:p>
                      <a:r>
                        <a:rPr lang="en-US" altLang="zh-CN" sz="1100" dirty="0"/>
                        <a:t>/module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Modules</a:t>
                      </a:r>
                    </a:p>
                    <a:p>
                      <a:r>
                        <a:rPr lang="en-US" altLang="zh-CN" sz="1100" dirty="0"/>
                        <a:t>/stave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Staves</a:t>
                      </a:r>
                    </a:p>
                    <a:p>
                      <a:r>
                        <a:rPr lang="en-US" altLang="zh-CN" sz="1100" dirty="0"/>
                        <a:t>/ladder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ladder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Total chip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Total </a:t>
                      </a:r>
                      <a:r>
                        <a:rPr lang="en-US" altLang="zh-CN" sz="1100" dirty="0" err="1"/>
                        <a:t>ch</a:t>
                      </a:r>
                      <a:endParaRPr lang="en-US" altLang="zh-C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Data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rate/chip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Data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bits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Data rate/stave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Total data rate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1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Si Strip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128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114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67K/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38 wafer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8,460,800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12.8Hz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32 bit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41Kbps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27Mbps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12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54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DA19818-D45F-3D10-745D-7EB4EF039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FAEFDE1-F9EF-8481-1594-40F4EBED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ABC chip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219D5D-E093-9FE6-A206-3B9D2449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93" y="1690688"/>
            <a:ext cx="5832126" cy="28384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D847AE-C1D8-ED34-4DAB-C5308DB0E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697" y="3576767"/>
            <a:ext cx="3862471" cy="28384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DBFF50-D721-0299-6F9D-A1EB678DB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703" y="1027906"/>
            <a:ext cx="2626874" cy="22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46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B959DE7-38F1-68A3-CFDC-567652556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0672AA6-9C0B-16FE-A511-FF957131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ITK Si-strip layout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416A73-73D7-8A9F-4731-C8F0357FE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18" y="1452102"/>
            <a:ext cx="9001191" cy="17621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EF9976-6552-A427-6910-5EF020930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58384" y="2372860"/>
            <a:ext cx="2524143" cy="48768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6A4247-54B1-1FD0-5337-86A739179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883" y="3228080"/>
            <a:ext cx="4219606" cy="33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77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5E41E-40F3-1042-0251-7C6108A5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5" y="131024"/>
            <a:ext cx="10515600" cy="63869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Si-Strip readout chip</a:t>
            </a:r>
            <a:endParaRPr lang="zh-CN" altLang="en-US" dirty="0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8BE39ED5-9142-F004-72DF-2A133D9748D3}"/>
              </a:ext>
            </a:extLst>
          </p:cNvPr>
          <p:cNvSpPr/>
          <p:nvPr/>
        </p:nvSpPr>
        <p:spPr>
          <a:xfrm rot="5400000">
            <a:off x="2275080" y="1672099"/>
            <a:ext cx="1192696" cy="1005272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AAC8C6A-1529-15D4-055C-665A7BBC11D4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374064" y="2166583"/>
            <a:ext cx="732656" cy="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44BCC6C-3C8C-FD87-9F91-4EEC1D8DC2EA}"/>
              </a:ext>
            </a:extLst>
          </p:cNvPr>
          <p:cNvCxnSpPr>
            <a:cxnSpLocks/>
            <a:stCxn id="6" idx="3"/>
            <a:endCxn id="77" idx="3"/>
          </p:cNvCxnSpPr>
          <p:nvPr/>
        </p:nvCxnSpPr>
        <p:spPr>
          <a:xfrm flipH="1" flipV="1">
            <a:off x="1704298" y="2174625"/>
            <a:ext cx="664494" cy="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A3D9A0FE-9EDF-34D7-45DB-55B36DA30669}"/>
              </a:ext>
            </a:extLst>
          </p:cNvPr>
          <p:cNvSpPr/>
          <p:nvPr/>
        </p:nvSpPr>
        <p:spPr>
          <a:xfrm rot="5400000">
            <a:off x="4036095" y="1833736"/>
            <a:ext cx="1192696" cy="1005272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537A754-F25D-07A3-AE78-507A14D2FD3A}"/>
              </a:ext>
            </a:extLst>
          </p:cNvPr>
          <p:cNvCxnSpPr/>
          <p:nvPr/>
        </p:nvCxnSpPr>
        <p:spPr>
          <a:xfrm flipH="1">
            <a:off x="3748543" y="2589933"/>
            <a:ext cx="381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903202F-4339-9F0E-8CA6-F8CAD118869F}"/>
              </a:ext>
            </a:extLst>
          </p:cNvPr>
          <p:cNvCxnSpPr>
            <a:stCxn id="23" idx="0"/>
          </p:cNvCxnSpPr>
          <p:nvPr/>
        </p:nvCxnSpPr>
        <p:spPr>
          <a:xfrm>
            <a:off x="5135079" y="2336372"/>
            <a:ext cx="760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3BC7CA03-1236-EE68-24C1-49818045E069}"/>
              </a:ext>
            </a:extLst>
          </p:cNvPr>
          <p:cNvSpPr/>
          <p:nvPr/>
        </p:nvSpPr>
        <p:spPr>
          <a:xfrm>
            <a:off x="5895396" y="1613180"/>
            <a:ext cx="1436914" cy="14268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7554ABB-87F8-711A-05D2-CE884965E18F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>
            <a:off x="7332310" y="2326607"/>
            <a:ext cx="664494" cy="4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22020ACD-4A8F-1367-CCDA-5E156ED86258}"/>
              </a:ext>
            </a:extLst>
          </p:cNvPr>
          <p:cNvSpPr/>
          <p:nvPr/>
        </p:nvSpPr>
        <p:spPr>
          <a:xfrm>
            <a:off x="7996804" y="1981084"/>
            <a:ext cx="749693" cy="6996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4B9CA4A-62D0-A161-31C1-4F4195DFFE42}"/>
              </a:ext>
            </a:extLst>
          </p:cNvPr>
          <p:cNvSpPr/>
          <p:nvPr/>
        </p:nvSpPr>
        <p:spPr>
          <a:xfrm>
            <a:off x="10359787" y="1975499"/>
            <a:ext cx="749693" cy="6996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06352CB-E602-C953-2A9A-0E21CC314202}"/>
              </a:ext>
            </a:extLst>
          </p:cNvPr>
          <p:cNvCxnSpPr>
            <a:stCxn id="31" idx="3"/>
            <a:endCxn id="32" idx="1"/>
          </p:cNvCxnSpPr>
          <p:nvPr/>
        </p:nvCxnSpPr>
        <p:spPr>
          <a:xfrm flipV="1">
            <a:off x="8746497" y="2325315"/>
            <a:ext cx="1613290" cy="5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382EDBDA-B458-BB8A-B905-E19874DA3CEE}"/>
              </a:ext>
            </a:extLst>
          </p:cNvPr>
          <p:cNvSpPr/>
          <p:nvPr/>
        </p:nvSpPr>
        <p:spPr>
          <a:xfrm>
            <a:off x="1673883" y="2359467"/>
            <a:ext cx="573630" cy="448482"/>
          </a:xfrm>
          <a:custGeom>
            <a:avLst/>
            <a:gdLst>
              <a:gd name="connsiteX0" fmla="*/ 0 w 573630"/>
              <a:gd name="connsiteY0" fmla="*/ 5479 h 448482"/>
              <a:gd name="connsiteX1" fmla="*/ 204462 w 573630"/>
              <a:gd name="connsiteY1" fmla="*/ 62274 h 448482"/>
              <a:gd name="connsiteX2" fmla="*/ 221500 w 573630"/>
              <a:gd name="connsiteY2" fmla="*/ 448480 h 448482"/>
              <a:gd name="connsiteX3" fmla="*/ 318052 w 573630"/>
              <a:gd name="connsiteY3" fmla="*/ 67953 h 448482"/>
              <a:gd name="connsiteX4" fmla="*/ 573630 w 573630"/>
              <a:gd name="connsiteY4" fmla="*/ 16838 h 4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630" h="448482">
                <a:moveTo>
                  <a:pt x="0" y="5479"/>
                </a:moveTo>
                <a:cubicBezTo>
                  <a:pt x="83772" y="-3040"/>
                  <a:pt x="167545" y="-11559"/>
                  <a:pt x="204462" y="62274"/>
                </a:cubicBezTo>
                <a:cubicBezTo>
                  <a:pt x="241379" y="136107"/>
                  <a:pt x="202568" y="447533"/>
                  <a:pt x="221500" y="448480"/>
                </a:cubicBezTo>
                <a:cubicBezTo>
                  <a:pt x="240432" y="449427"/>
                  <a:pt x="259364" y="139893"/>
                  <a:pt x="318052" y="67953"/>
                </a:cubicBezTo>
                <a:cubicBezTo>
                  <a:pt x="376740" y="-3987"/>
                  <a:pt x="475185" y="6425"/>
                  <a:pt x="573630" y="1683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802E71F5-EFF7-963E-64D6-F96AD35B7C03}"/>
              </a:ext>
            </a:extLst>
          </p:cNvPr>
          <p:cNvSpPr/>
          <p:nvPr/>
        </p:nvSpPr>
        <p:spPr>
          <a:xfrm flipV="1">
            <a:off x="3411350" y="1593258"/>
            <a:ext cx="732654" cy="506798"/>
          </a:xfrm>
          <a:custGeom>
            <a:avLst/>
            <a:gdLst>
              <a:gd name="connsiteX0" fmla="*/ 0 w 573630"/>
              <a:gd name="connsiteY0" fmla="*/ 5479 h 448482"/>
              <a:gd name="connsiteX1" fmla="*/ 204462 w 573630"/>
              <a:gd name="connsiteY1" fmla="*/ 62274 h 448482"/>
              <a:gd name="connsiteX2" fmla="*/ 221500 w 573630"/>
              <a:gd name="connsiteY2" fmla="*/ 448480 h 448482"/>
              <a:gd name="connsiteX3" fmla="*/ 318052 w 573630"/>
              <a:gd name="connsiteY3" fmla="*/ 67953 h 448482"/>
              <a:gd name="connsiteX4" fmla="*/ 573630 w 573630"/>
              <a:gd name="connsiteY4" fmla="*/ 16838 h 4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630" h="448482">
                <a:moveTo>
                  <a:pt x="0" y="5479"/>
                </a:moveTo>
                <a:cubicBezTo>
                  <a:pt x="83772" y="-3040"/>
                  <a:pt x="167545" y="-11559"/>
                  <a:pt x="204462" y="62274"/>
                </a:cubicBezTo>
                <a:cubicBezTo>
                  <a:pt x="241379" y="136107"/>
                  <a:pt x="202568" y="447533"/>
                  <a:pt x="221500" y="448480"/>
                </a:cubicBezTo>
                <a:cubicBezTo>
                  <a:pt x="240432" y="449427"/>
                  <a:pt x="259364" y="139893"/>
                  <a:pt x="318052" y="67953"/>
                </a:cubicBezTo>
                <a:cubicBezTo>
                  <a:pt x="376740" y="-3987"/>
                  <a:pt x="475185" y="6425"/>
                  <a:pt x="573630" y="1683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A5DEDC2-9117-4306-C767-7483E36D11D1}"/>
              </a:ext>
            </a:extLst>
          </p:cNvPr>
          <p:cNvGrpSpPr/>
          <p:nvPr/>
        </p:nvGrpSpPr>
        <p:grpSpPr>
          <a:xfrm>
            <a:off x="5252951" y="1894175"/>
            <a:ext cx="226265" cy="368980"/>
            <a:chOff x="4317160" y="2583769"/>
            <a:chExt cx="509634" cy="418673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791CE42A-EEC7-23C1-AE02-839CCA8BDC9B}"/>
                </a:ext>
              </a:extLst>
            </p:cNvPr>
            <p:cNvCxnSpPr/>
            <p:nvPr/>
          </p:nvCxnSpPr>
          <p:spPr>
            <a:xfrm>
              <a:off x="4317160" y="3002442"/>
              <a:ext cx="2548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26EBD361-CF80-39C2-B598-348B7A849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4937" y="2583769"/>
              <a:ext cx="0" cy="418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1084A432-C010-54C8-B459-96812DAF4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4937" y="2583769"/>
              <a:ext cx="132381" cy="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29CD17C2-FE24-E1C5-8295-0FEF2C337597}"/>
                </a:ext>
              </a:extLst>
            </p:cNvPr>
            <p:cNvCxnSpPr>
              <a:cxnSpLocks/>
            </p:cNvCxnSpPr>
            <p:nvPr/>
          </p:nvCxnSpPr>
          <p:spPr>
            <a:xfrm>
              <a:off x="4697318" y="2585850"/>
              <a:ext cx="0" cy="416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2B8CBA9-2DB8-CA9D-4322-B928F522C69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318" y="3001118"/>
              <a:ext cx="1294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A8906553-DB3D-EDDF-FE30-8753F32EE33A}"/>
              </a:ext>
            </a:extLst>
          </p:cNvPr>
          <p:cNvSpPr txBox="1"/>
          <p:nvPr/>
        </p:nvSpPr>
        <p:spPr>
          <a:xfrm>
            <a:off x="4149517" y="216149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Discri</a:t>
            </a:r>
            <a:endParaRPr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0C0644E-CA2F-F1DF-9F0A-0EBCC3D0D049}"/>
              </a:ext>
            </a:extLst>
          </p:cNvPr>
          <p:cNvSpPr txBox="1"/>
          <p:nvPr/>
        </p:nvSpPr>
        <p:spPr>
          <a:xfrm>
            <a:off x="2334870" y="1850985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Amp</a:t>
            </a:r>
          </a:p>
          <a:p>
            <a:r>
              <a:rPr lang="en-US" altLang="zh-CN" dirty="0"/>
              <a:t>+shaper</a:t>
            </a:r>
            <a:endParaRPr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CC2137F-6E7C-F293-3053-5F05F438D9D2}"/>
              </a:ext>
            </a:extLst>
          </p:cNvPr>
          <p:cNvSpPr txBox="1"/>
          <p:nvPr/>
        </p:nvSpPr>
        <p:spPr>
          <a:xfrm>
            <a:off x="6142819" y="210005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Couter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8DAAC1F-C790-10D8-1C2C-93DA4FA2FDC5}"/>
              </a:ext>
            </a:extLst>
          </p:cNvPr>
          <p:cNvSpPr txBox="1"/>
          <p:nvPr/>
        </p:nvSpPr>
        <p:spPr>
          <a:xfrm>
            <a:off x="8036637" y="2028800"/>
            <a:ext cx="77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FIFO</a:t>
            </a:r>
            <a:endParaRPr lang="zh-CN" altLang="en-US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DC9A6893-66BE-F869-BA0C-8F27ABB63222}"/>
              </a:ext>
            </a:extLst>
          </p:cNvPr>
          <p:cNvSpPr txBox="1"/>
          <p:nvPr/>
        </p:nvSpPr>
        <p:spPr>
          <a:xfrm>
            <a:off x="10422579" y="1990093"/>
            <a:ext cx="74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串行输出</a:t>
            </a: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058403BC-EC89-8D8F-5DA8-585028ECF007}"/>
              </a:ext>
            </a:extLst>
          </p:cNvPr>
          <p:cNvCxnSpPr>
            <a:cxnSpLocks/>
          </p:cNvCxnSpPr>
          <p:nvPr/>
        </p:nvCxnSpPr>
        <p:spPr>
          <a:xfrm flipV="1">
            <a:off x="11109479" y="2344001"/>
            <a:ext cx="3060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6DAE1139-637C-FF66-4779-9B9DC4BD0EC6}"/>
              </a:ext>
            </a:extLst>
          </p:cNvPr>
          <p:cNvCxnSpPr/>
          <p:nvPr/>
        </p:nvCxnSpPr>
        <p:spPr>
          <a:xfrm flipV="1">
            <a:off x="7432333" y="2261988"/>
            <a:ext cx="161869" cy="15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90C97D4A-9921-02BD-43D4-C0CF0948C130}"/>
              </a:ext>
            </a:extLst>
          </p:cNvPr>
          <p:cNvCxnSpPr/>
          <p:nvPr/>
        </p:nvCxnSpPr>
        <p:spPr>
          <a:xfrm flipV="1">
            <a:off x="8915777" y="2261988"/>
            <a:ext cx="156028" cy="15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7B696EF5-41B2-2F4A-CBA7-398BA5349A70}"/>
              </a:ext>
            </a:extLst>
          </p:cNvPr>
          <p:cNvSpPr txBox="1"/>
          <p:nvPr/>
        </p:nvSpPr>
        <p:spPr>
          <a:xfrm>
            <a:off x="762339" y="1989959"/>
            <a:ext cx="9419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Si-Strip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661408-F6DD-061C-7FAD-769CCD0198AC}"/>
              </a:ext>
            </a:extLst>
          </p:cNvPr>
          <p:cNvSpPr txBox="1"/>
          <p:nvPr/>
        </p:nvSpPr>
        <p:spPr>
          <a:xfrm>
            <a:off x="2704750" y="5694066"/>
            <a:ext cx="5389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Amp</a:t>
            </a:r>
            <a:r>
              <a:rPr lang="zh-CN" altLang="en-US" dirty="0"/>
              <a:t>可以是</a:t>
            </a:r>
            <a:r>
              <a:rPr lang="en-US" altLang="zh-CN" b="1" dirty="0"/>
              <a:t>CSA</a:t>
            </a:r>
            <a:r>
              <a:rPr lang="zh-CN" altLang="en-US" dirty="0"/>
              <a:t>，也可以是</a:t>
            </a:r>
            <a:r>
              <a:rPr lang="en-US" altLang="zh-CN" dirty="0"/>
              <a:t>TIA</a:t>
            </a:r>
            <a:r>
              <a:rPr lang="zh-CN" altLang="en-US" dirty="0"/>
              <a:t>，取决于噪声要求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FIFO</a:t>
            </a:r>
            <a:r>
              <a:rPr lang="zh-CN" altLang="en-US" dirty="0"/>
              <a:t>周期性读出，深度取决于读出周期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4E47DCF-A485-B715-317A-DC23811E9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21" y="4092616"/>
            <a:ext cx="1896544" cy="2574152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8DF6235-B09E-2756-AFA4-E8590979E6DF}"/>
              </a:ext>
            </a:extLst>
          </p:cNvPr>
          <p:cNvSpPr/>
          <p:nvPr/>
        </p:nvSpPr>
        <p:spPr>
          <a:xfrm>
            <a:off x="336378" y="1154773"/>
            <a:ext cx="8502573" cy="25741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2F61D50-4666-C8E7-E33B-CDD70E3996A4}"/>
              </a:ext>
            </a:extLst>
          </p:cNvPr>
          <p:cNvSpPr/>
          <p:nvPr/>
        </p:nvSpPr>
        <p:spPr>
          <a:xfrm>
            <a:off x="417312" y="1059088"/>
            <a:ext cx="8523551" cy="25741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D423614-EBE4-B113-F694-B6C0BA3B4F45}"/>
              </a:ext>
            </a:extLst>
          </p:cNvPr>
          <p:cNvSpPr/>
          <p:nvPr/>
        </p:nvSpPr>
        <p:spPr>
          <a:xfrm>
            <a:off x="630288" y="883583"/>
            <a:ext cx="8491055" cy="25741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E10F272-27CA-3C3D-ED0E-3279A3AC4326}"/>
              </a:ext>
            </a:extLst>
          </p:cNvPr>
          <p:cNvSpPr/>
          <p:nvPr/>
        </p:nvSpPr>
        <p:spPr>
          <a:xfrm>
            <a:off x="512562" y="979268"/>
            <a:ext cx="8502573" cy="25741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2DE0D08-EA9F-FEFF-C853-CEA8A0259E5B}"/>
              </a:ext>
            </a:extLst>
          </p:cNvPr>
          <p:cNvSpPr txBox="1"/>
          <p:nvPr/>
        </p:nvSpPr>
        <p:spPr>
          <a:xfrm>
            <a:off x="27018" y="4159918"/>
            <a:ext cx="3625844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流片工艺</a:t>
            </a:r>
            <a:r>
              <a:rPr lang="en-US" altLang="zh-CN" sz="1800" dirty="0"/>
              <a:t>: 55/65nm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通道数：</a:t>
            </a:r>
            <a:r>
              <a:rPr lang="en-US" altLang="zh-CN" sz="1800" dirty="0"/>
              <a:t>128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供电：</a:t>
            </a:r>
            <a:r>
              <a:rPr lang="en-US" altLang="zh-CN" dirty="0"/>
              <a:t>1.2V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仅计数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死时间：</a:t>
            </a:r>
            <a:endParaRPr lang="en-US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0C786B7-27A9-73FB-3F20-54018A2845D9}"/>
              </a:ext>
            </a:extLst>
          </p:cNvPr>
          <p:cNvSpPr txBox="1"/>
          <p:nvPr/>
        </p:nvSpPr>
        <p:spPr>
          <a:xfrm>
            <a:off x="2649339" y="4187820"/>
            <a:ext cx="2942737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输入动态范围：</a:t>
            </a:r>
            <a:r>
              <a:rPr lang="en-US" altLang="zh-CN" dirty="0"/>
              <a:t>6-</a:t>
            </a:r>
            <a:r>
              <a:rPr lang="zh-CN" altLang="en-US" dirty="0"/>
              <a:t>？</a:t>
            </a:r>
            <a:r>
              <a:rPr lang="en-US" altLang="zh-CN" dirty="0" err="1"/>
              <a:t>fC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功耗：</a:t>
            </a:r>
            <a:r>
              <a:rPr lang="en-US" altLang="zh-CN" sz="1800" dirty="0"/>
              <a:t>2mW</a:t>
            </a:r>
            <a:r>
              <a:rPr lang="zh-CN" altLang="en-US" sz="1800" dirty="0"/>
              <a:t>？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TID</a:t>
            </a:r>
            <a:r>
              <a:rPr lang="zh-CN" altLang="en-US" dirty="0"/>
              <a:t>：</a:t>
            </a:r>
            <a:endParaRPr lang="en-US" altLang="zh-CN" sz="18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03B37A8-DBF1-490F-7FA1-32325BCA8393}"/>
              </a:ext>
            </a:extLst>
          </p:cNvPr>
          <p:cNvSpPr/>
          <p:nvPr/>
        </p:nvSpPr>
        <p:spPr>
          <a:xfrm>
            <a:off x="9330621" y="1989959"/>
            <a:ext cx="749693" cy="6996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9864241-64A8-2D9C-C946-2BFB7C40FA87}"/>
              </a:ext>
            </a:extLst>
          </p:cNvPr>
          <p:cNvSpPr txBox="1"/>
          <p:nvPr/>
        </p:nvSpPr>
        <p:spPr>
          <a:xfrm>
            <a:off x="9393413" y="2004553"/>
            <a:ext cx="74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打包编码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3437F3D-9F6D-06C2-B1D0-B8B561FADE28}"/>
              </a:ext>
            </a:extLst>
          </p:cNvPr>
          <p:cNvSpPr txBox="1"/>
          <p:nvPr/>
        </p:nvSpPr>
        <p:spPr>
          <a:xfrm>
            <a:off x="7421610" y="1402031"/>
            <a:ext cx="134203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Time stamp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940BFF5-DFB4-F596-8462-20D6BD70B568}"/>
              </a:ext>
            </a:extLst>
          </p:cNvPr>
          <p:cNvSpPr txBox="1"/>
          <p:nvPr/>
        </p:nvSpPr>
        <p:spPr>
          <a:xfrm>
            <a:off x="7395263" y="2929408"/>
            <a:ext cx="7697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CH N.</a:t>
            </a:r>
            <a:endParaRPr lang="zh-CN" altLang="en-US" dirty="0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852D0F-5FB2-529A-AA54-AC8782E15DEC}"/>
              </a:ext>
            </a:extLst>
          </p:cNvPr>
          <p:cNvCxnSpPr>
            <a:cxnSpLocks/>
          </p:cNvCxnSpPr>
          <p:nvPr/>
        </p:nvCxnSpPr>
        <p:spPr>
          <a:xfrm>
            <a:off x="7780144" y="1796716"/>
            <a:ext cx="6709" cy="488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A5CCF31-A57C-83FD-2F34-F19001912517}"/>
              </a:ext>
            </a:extLst>
          </p:cNvPr>
          <p:cNvCxnSpPr>
            <a:cxnSpLocks/>
          </p:cNvCxnSpPr>
          <p:nvPr/>
        </p:nvCxnSpPr>
        <p:spPr>
          <a:xfrm flipH="1" flipV="1">
            <a:off x="7783497" y="2275852"/>
            <a:ext cx="1" cy="576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D6720DF-A358-CC17-E2FB-986CDF80AFA6}"/>
              </a:ext>
            </a:extLst>
          </p:cNvPr>
          <p:cNvCxnSpPr>
            <a:cxnSpLocks/>
          </p:cNvCxnSpPr>
          <p:nvPr/>
        </p:nvCxnSpPr>
        <p:spPr>
          <a:xfrm>
            <a:off x="7932057" y="1154773"/>
            <a:ext cx="0" cy="213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6DB11010-0613-DE62-44C0-9C31F85A27DD}"/>
              </a:ext>
            </a:extLst>
          </p:cNvPr>
          <p:cNvSpPr txBox="1"/>
          <p:nvPr/>
        </p:nvSpPr>
        <p:spPr>
          <a:xfrm>
            <a:off x="3361866" y="2891628"/>
            <a:ext cx="633507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DAC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2DE02EE7-A6E4-EADE-0835-3E829B30E976}"/>
              </a:ext>
            </a:extLst>
          </p:cNvPr>
          <p:cNvCxnSpPr>
            <a:cxnSpLocks/>
          </p:cNvCxnSpPr>
          <p:nvPr/>
        </p:nvCxnSpPr>
        <p:spPr>
          <a:xfrm flipV="1">
            <a:off x="3766958" y="2574011"/>
            <a:ext cx="0" cy="308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25850D3A-00FF-DF75-73CF-0EDB1072F725}"/>
              </a:ext>
            </a:extLst>
          </p:cNvPr>
          <p:cNvSpPr txBox="1"/>
          <p:nvPr/>
        </p:nvSpPr>
        <p:spPr>
          <a:xfrm>
            <a:off x="5592076" y="3768442"/>
            <a:ext cx="896399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SPI/I2C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60BA625-17BB-A6DC-214D-BC254A9F6F3E}"/>
              </a:ext>
            </a:extLst>
          </p:cNvPr>
          <p:cNvSpPr txBox="1"/>
          <p:nvPr/>
        </p:nvSpPr>
        <p:spPr>
          <a:xfrm>
            <a:off x="1623378" y="1291277"/>
            <a:ext cx="639919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err="1"/>
              <a:t>calib</a:t>
            </a:r>
            <a:endParaRPr lang="zh-CN" altLang="en-US" dirty="0"/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1CE9679E-221D-F192-7646-E66C3B9F9240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1943338" y="1660609"/>
            <a:ext cx="0" cy="510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96D1E9C3-D760-D839-5C4C-36CD0AFEB46B}"/>
              </a:ext>
            </a:extLst>
          </p:cNvPr>
          <p:cNvSpPr/>
          <p:nvPr/>
        </p:nvSpPr>
        <p:spPr>
          <a:xfrm>
            <a:off x="261257" y="718457"/>
            <a:ext cx="11023600" cy="34693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99032FD-BCF3-EBC8-133E-398A65EF3537}"/>
              </a:ext>
            </a:extLst>
          </p:cNvPr>
          <p:cNvSpPr txBox="1"/>
          <p:nvPr/>
        </p:nvSpPr>
        <p:spPr>
          <a:xfrm>
            <a:off x="3172886" y="3761139"/>
            <a:ext cx="788999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GDAC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2442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9C1BAC8-6082-4AE8-17B8-428D606F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SiPM</a:t>
            </a:r>
            <a:r>
              <a:rPr lang="en-US" altLang="zh-CN" dirty="0"/>
              <a:t> readout chip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DEC0E6-4261-46A3-9CB1-17352355B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19" y="2087763"/>
            <a:ext cx="10582352" cy="316232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0590B02-8D18-924A-7F70-F0EFF03CF8FC}"/>
              </a:ext>
            </a:extLst>
          </p:cNvPr>
          <p:cNvSpPr txBox="1"/>
          <p:nvPr/>
        </p:nvSpPr>
        <p:spPr>
          <a:xfrm>
            <a:off x="611257" y="1823831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ECAL </a:t>
            </a:r>
            <a:r>
              <a:rPr lang="zh-CN" altLang="en-US" dirty="0"/>
              <a:t>设计指标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789146-1931-BF6E-8D97-6C86302A4A2C}"/>
              </a:ext>
            </a:extLst>
          </p:cNvPr>
          <p:cNvSpPr txBox="1"/>
          <p:nvPr/>
        </p:nvSpPr>
        <p:spPr>
          <a:xfrm>
            <a:off x="464132" y="5462495"/>
            <a:ext cx="33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刻度方案不一定采用</a:t>
            </a:r>
            <a:r>
              <a:rPr lang="en-US" altLang="zh-CN" dirty="0"/>
              <a:t>1pe</a:t>
            </a:r>
            <a:r>
              <a:rPr lang="zh-CN" altLang="en-US" dirty="0"/>
              <a:t>方式！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705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379-E940-13FA-97DB-24B96B8B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021" y="69232"/>
            <a:ext cx="9891223" cy="671193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586A-EFE2-9D09-9D09-31D87BC3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114611"/>
            <a:ext cx="4025088" cy="162192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One layer: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90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ladders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45 ladders each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side, 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42 modules/ladder</a:t>
            </a:r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22</a:t>
            </a:r>
            <a:r>
              <a:rPr lang="zh-CN" altLang="en-US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ASIC/module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128 channels/ASIC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Total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modules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needed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：</a:t>
            </a:r>
            <a:endParaRPr lang="en-US" altLang="zh-CN" sz="16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45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*2*42 = 3780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modules</a:t>
            </a:r>
            <a:endParaRPr lang="en-US" sz="16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11C3F-DA93-0102-27F3-1526AA78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456" y="1569247"/>
            <a:ext cx="3131738" cy="2243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75E5D1-31D4-C20D-A286-D67E5021C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319" y="3551913"/>
            <a:ext cx="2112934" cy="1267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0AE3B-69D1-C740-0B95-9DB234E6FEE5}"/>
              </a:ext>
            </a:extLst>
          </p:cNvPr>
          <p:cNvSpPr txBox="1"/>
          <p:nvPr/>
        </p:nvSpPr>
        <p:spPr>
          <a:xfrm>
            <a:off x="6946195" y="1029292"/>
            <a:ext cx="232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One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layer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</a:rPr>
              <a:t>ToF</a:t>
            </a:r>
            <a:endParaRPr lang="en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R=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1800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H</a:t>
            </a:r>
            <a:r>
              <a:rPr lang="zh-CN" altLang="en-US" b="1" dirty="0">
                <a:solidFill>
                  <a:schemeClr val="accent1"/>
                </a:solidFill>
              </a:rPr>
              <a:t>～</a:t>
            </a:r>
            <a:r>
              <a:rPr lang="en-US" altLang="zh-CN" b="1" dirty="0">
                <a:solidFill>
                  <a:schemeClr val="accent1"/>
                </a:solidFill>
              </a:rPr>
              <a:t>5800mm</a:t>
            </a:r>
            <a:endParaRPr lang="en-CN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BDA12-76E3-65C2-0738-D462D5C34665}"/>
              </a:ext>
            </a:extLst>
          </p:cNvPr>
          <p:cNvSpPr txBox="1"/>
          <p:nvPr/>
        </p:nvSpPr>
        <p:spPr>
          <a:xfrm>
            <a:off x="9087228" y="3254915"/>
            <a:ext cx="232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200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sz="1200" b="1" dirty="0">
                <a:solidFill>
                  <a:schemeClr val="accent1"/>
                </a:solidFill>
              </a:rPr>
              <a:t>140</a:t>
            </a:r>
            <a:r>
              <a:rPr lang="en-CN" altLang="zh-CN" sz="1200" b="1" dirty="0">
                <a:solidFill>
                  <a:schemeClr val="accent1"/>
                </a:solidFill>
              </a:rPr>
              <a:t>mm</a:t>
            </a:r>
            <a:r>
              <a:rPr lang="zh-CN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CN" sz="1200" b="1" dirty="0">
                <a:solidFill>
                  <a:schemeClr val="accent1"/>
                </a:solidFill>
              </a:rPr>
              <a:t>x</a:t>
            </a:r>
            <a:r>
              <a:rPr lang="zh-CN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CN" sz="1200" b="1" dirty="0">
                <a:solidFill>
                  <a:schemeClr val="accent1"/>
                </a:solidFill>
              </a:rPr>
              <a:t>160mm</a:t>
            </a:r>
            <a:endParaRPr lang="en-CN" sz="1200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4842B-25D2-9F60-3C7A-42F46F700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633" y="1180756"/>
            <a:ext cx="1306306" cy="67889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4F7344-1CFE-25F9-6595-8D6A74DAE67C}"/>
              </a:ext>
            </a:extLst>
          </p:cNvPr>
          <p:cNvCxnSpPr/>
          <p:nvPr/>
        </p:nvCxnSpPr>
        <p:spPr>
          <a:xfrm flipV="1">
            <a:off x="8942295" y="1490958"/>
            <a:ext cx="461243" cy="20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CC883E-0F5C-93C9-6273-E6DC3F09A8F3}"/>
              </a:ext>
            </a:extLst>
          </p:cNvPr>
          <p:cNvCxnSpPr/>
          <p:nvPr/>
        </p:nvCxnSpPr>
        <p:spPr>
          <a:xfrm>
            <a:off x="1269468" y="4265979"/>
            <a:ext cx="0" cy="23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1035266-465E-1C42-8795-156B1DBEB464}"/>
              </a:ext>
            </a:extLst>
          </p:cNvPr>
          <p:cNvCxnSpPr/>
          <p:nvPr/>
        </p:nvCxnSpPr>
        <p:spPr>
          <a:xfrm flipV="1">
            <a:off x="1288667" y="4757476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3A4410C-7DE7-3DF9-0C72-9735F7BB0979}"/>
              </a:ext>
            </a:extLst>
          </p:cNvPr>
          <p:cNvCxnSpPr/>
          <p:nvPr/>
        </p:nvCxnSpPr>
        <p:spPr>
          <a:xfrm>
            <a:off x="1076061" y="4525710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A822D29-25F9-92EA-4281-8F4729E85AF3}"/>
              </a:ext>
            </a:extLst>
          </p:cNvPr>
          <p:cNvCxnSpPr/>
          <p:nvPr/>
        </p:nvCxnSpPr>
        <p:spPr>
          <a:xfrm>
            <a:off x="1092413" y="4719377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BB57C94-5220-37C8-5120-EFCC4B7C1048}"/>
              </a:ext>
            </a:extLst>
          </p:cNvPr>
          <p:cNvCxnSpPr/>
          <p:nvPr/>
        </p:nvCxnSpPr>
        <p:spPr>
          <a:xfrm>
            <a:off x="1517954" y="4949186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E138DBF-475B-94D6-13BC-F8869BB37C2A}"/>
              </a:ext>
            </a:extLst>
          </p:cNvPr>
          <p:cNvCxnSpPr>
            <a:cxnSpLocks/>
          </p:cNvCxnSpPr>
          <p:nvPr/>
        </p:nvCxnSpPr>
        <p:spPr>
          <a:xfrm flipH="1" flipV="1">
            <a:off x="1571433" y="5043616"/>
            <a:ext cx="1516886" cy="1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446098B-2602-F042-179C-08F024C23C7A}"/>
              </a:ext>
            </a:extLst>
          </p:cNvPr>
          <p:cNvCxnSpPr/>
          <p:nvPr/>
        </p:nvCxnSpPr>
        <p:spPr>
          <a:xfrm>
            <a:off x="5175164" y="4916381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D869797-4F36-6D45-3290-AEC57C28A339}"/>
              </a:ext>
            </a:extLst>
          </p:cNvPr>
          <p:cNvCxnSpPr>
            <a:cxnSpLocks/>
          </p:cNvCxnSpPr>
          <p:nvPr/>
        </p:nvCxnSpPr>
        <p:spPr>
          <a:xfrm>
            <a:off x="3632858" y="5026923"/>
            <a:ext cx="1539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C8E15DA-DD2B-907F-4983-90653DA7B94B}"/>
              </a:ext>
            </a:extLst>
          </p:cNvPr>
          <p:cNvSpPr txBox="1"/>
          <p:nvPr/>
        </p:nvSpPr>
        <p:spPr>
          <a:xfrm>
            <a:off x="3199023" y="4916380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70mm</a:t>
            </a:r>
            <a:endParaRPr lang="zh-CN" altLang="en-US" sz="9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A59DA55-42FF-BCB8-044C-9B13A5B12A74}"/>
              </a:ext>
            </a:extLst>
          </p:cNvPr>
          <p:cNvSpPr txBox="1"/>
          <p:nvPr/>
        </p:nvSpPr>
        <p:spPr>
          <a:xfrm rot="16200000">
            <a:off x="996750" y="3955480"/>
            <a:ext cx="52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0.1mm</a:t>
            </a:r>
            <a:endParaRPr lang="zh-CN" altLang="en-US" sz="900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1C80EEB4-7F15-8DB3-E3C3-8D37B46276AA}"/>
              </a:ext>
            </a:extLst>
          </p:cNvPr>
          <p:cNvCxnSpPr>
            <a:cxnSpLocks/>
          </p:cNvCxnSpPr>
          <p:nvPr/>
        </p:nvCxnSpPr>
        <p:spPr>
          <a:xfrm flipV="1">
            <a:off x="5172786" y="3592860"/>
            <a:ext cx="0" cy="12096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Picture 3">
            <a:extLst>
              <a:ext uri="{FF2B5EF4-FFF2-40B4-BE49-F238E27FC236}">
                <a16:creationId xmlns:a16="http://schemas.microsoft.com/office/drawing/2014/main" id="{817B6352-8102-95F5-8B61-5D3EEBAD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507" y="2904102"/>
            <a:ext cx="5549855" cy="1241926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8F5D4490-DC7F-E585-74CB-D35705AD65C0}"/>
              </a:ext>
            </a:extLst>
          </p:cNvPr>
          <p:cNvSpPr/>
          <p:nvPr/>
        </p:nvSpPr>
        <p:spPr>
          <a:xfrm>
            <a:off x="3119439" y="3027303"/>
            <a:ext cx="433677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C116F119-1E38-C223-E38C-19620E2B9415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1143000" y="3050163"/>
            <a:ext cx="1976438" cy="4621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C9ED7CE-36A2-5536-2935-A98F8846F00D}"/>
              </a:ext>
            </a:extLst>
          </p:cNvPr>
          <p:cNvCxnSpPr>
            <a:cxnSpLocks/>
          </p:cNvCxnSpPr>
          <p:nvPr/>
        </p:nvCxnSpPr>
        <p:spPr>
          <a:xfrm>
            <a:off x="3529657" y="3059145"/>
            <a:ext cx="4813166" cy="4531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540883-BF7F-32B6-9729-B893E44FF3D0}"/>
              </a:ext>
            </a:extLst>
          </p:cNvPr>
          <p:cNvSpPr txBox="1"/>
          <p:nvPr/>
        </p:nvSpPr>
        <p:spPr>
          <a:xfrm>
            <a:off x="1215329" y="2615677"/>
            <a:ext cx="217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Ladder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9FAE0A5-5D08-CC60-474C-6F93EEF250E8}"/>
              </a:ext>
            </a:extLst>
          </p:cNvPr>
          <p:cNvSpPr/>
          <p:nvPr/>
        </p:nvSpPr>
        <p:spPr>
          <a:xfrm>
            <a:off x="9185416" y="3321869"/>
            <a:ext cx="1820722" cy="15596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F294B1B6-4D85-4D1C-36D2-934FE022981F}"/>
              </a:ext>
            </a:extLst>
          </p:cNvPr>
          <p:cNvCxnSpPr>
            <a:cxnSpLocks/>
          </p:cNvCxnSpPr>
          <p:nvPr/>
        </p:nvCxnSpPr>
        <p:spPr>
          <a:xfrm>
            <a:off x="5172786" y="3569046"/>
            <a:ext cx="0" cy="1233497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AB6B44AA-1FCC-0E07-4DBD-720954E1CE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89"/>
          <a:stretch/>
        </p:blipFill>
        <p:spPr>
          <a:xfrm>
            <a:off x="4176367" y="5147213"/>
            <a:ext cx="2500034" cy="1223897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181DA7B1-C986-E847-8EFC-229E62CCEBFC}"/>
              </a:ext>
            </a:extLst>
          </p:cNvPr>
          <p:cNvSpPr/>
          <p:nvPr/>
        </p:nvSpPr>
        <p:spPr>
          <a:xfrm>
            <a:off x="4107421" y="5173168"/>
            <a:ext cx="2568980" cy="11979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570FFE1-CBAD-F753-B912-2DDC9DA5CEC9}"/>
              </a:ext>
            </a:extLst>
          </p:cNvPr>
          <p:cNvSpPr txBox="1"/>
          <p:nvPr/>
        </p:nvSpPr>
        <p:spPr>
          <a:xfrm rot="1620453">
            <a:off x="9099793" y="4466650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11 ASICs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CC7D3D2-2CC4-BA19-F5C8-9009D18BEBB5}"/>
              </a:ext>
            </a:extLst>
          </p:cNvPr>
          <p:cNvSpPr txBox="1"/>
          <p:nvPr/>
        </p:nvSpPr>
        <p:spPr>
          <a:xfrm rot="1620453">
            <a:off x="10219939" y="3711969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11 ASICs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0C5F993-6AD5-8443-14DD-2D7090356F7E}"/>
              </a:ext>
            </a:extLst>
          </p:cNvPr>
          <p:cNvCxnSpPr>
            <a:cxnSpLocks/>
          </p:cNvCxnSpPr>
          <p:nvPr/>
        </p:nvCxnSpPr>
        <p:spPr>
          <a:xfrm flipH="1">
            <a:off x="9118648" y="4146028"/>
            <a:ext cx="66768" cy="96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21DA8E7-4494-3D5C-1079-B7406F3236A7}"/>
              </a:ext>
            </a:extLst>
          </p:cNvPr>
          <p:cNvCxnSpPr/>
          <p:nvPr/>
        </p:nvCxnSpPr>
        <p:spPr>
          <a:xfrm>
            <a:off x="9209704" y="4231779"/>
            <a:ext cx="791669" cy="461932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D3C1EB0-7A3A-62BD-955F-E97BEBC0149C}"/>
              </a:ext>
            </a:extLst>
          </p:cNvPr>
          <p:cNvCxnSpPr/>
          <p:nvPr/>
        </p:nvCxnSpPr>
        <p:spPr>
          <a:xfrm flipH="1">
            <a:off x="9934021" y="4681542"/>
            <a:ext cx="158407" cy="8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2E0C018-F2C5-44B6-030D-911C8B133528}"/>
              </a:ext>
            </a:extLst>
          </p:cNvPr>
          <p:cNvCxnSpPr/>
          <p:nvPr/>
        </p:nvCxnSpPr>
        <p:spPr>
          <a:xfrm>
            <a:off x="10190617" y="4716308"/>
            <a:ext cx="139279" cy="6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AC8324F-9C25-6330-51B7-4806CBDF743C}"/>
              </a:ext>
            </a:extLst>
          </p:cNvPr>
          <p:cNvCxnSpPr/>
          <p:nvPr/>
        </p:nvCxnSpPr>
        <p:spPr>
          <a:xfrm>
            <a:off x="10936499" y="4211939"/>
            <a:ext cx="139279" cy="6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A077A55-7A78-D18D-3D58-57072E4DA25D}"/>
              </a:ext>
            </a:extLst>
          </p:cNvPr>
          <p:cNvCxnSpPr/>
          <p:nvPr/>
        </p:nvCxnSpPr>
        <p:spPr>
          <a:xfrm flipV="1">
            <a:off x="10365480" y="4273734"/>
            <a:ext cx="571018" cy="407809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45AB9776-4B70-194F-FCCD-B36606B60133}"/>
              </a:ext>
            </a:extLst>
          </p:cNvPr>
          <p:cNvSpPr txBox="1"/>
          <p:nvPr/>
        </p:nvSpPr>
        <p:spPr>
          <a:xfrm rot="19276384">
            <a:off x="10484050" y="4482019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140</a:t>
            </a:r>
            <a:endParaRPr lang="zh-CN" altLang="en-US" sz="10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5535BB8-7E64-45D1-8960-B0A9353B2016}"/>
              </a:ext>
            </a:extLst>
          </p:cNvPr>
          <p:cNvSpPr txBox="1"/>
          <p:nvPr/>
        </p:nvSpPr>
        <p:spPr>
          <a:xfrm rot="1366278">
            <a:off x="9377283" y="4318788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160</a:t>
            </a:r>
            <a:endParaRPr lang="zh-CN" altLang="en-US" sz="1000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160A138C-3DAC-FACE-F52A-9F59680BE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506" y="3490789"/>
            <a:ext cx="7077466" cy="13274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F4CC0A-16CE-371D-9989-9C58BF8DD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5883" y="3514115"/>
            <a:ext cx="7120975" cy="1278689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CA4DF78-DE96-B685-56B8-C18EC6FE9218}"/>
              </a:ext>
            </a:extLst>
          </p:cNvPr>
          <p:cNvCxnSpPr>
            <a:stCxn id="13" idx="0"/>
            <a:endCxn id="13" idx="2"/>
          </p:cNvCxnSpPr>
          <p:nvPr/>
        </p:nvCxnSpPr>
        <p:spPr>
          <a:xfrm>
            <a:off x="4986370" y="3514115"/>
            <a:ext cx="0" cy="127868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90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51A34FA-F5C7-5C9A-F28A-95FF25ED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161373"/>
            <a:ext cx="10515600" cy="847449"/>
          </a:xfrm>
        </p:spPr>
        <p:txBody>
          <a:bodyPr/>
          <a:lstStyle/>
          <a:p>
            <a:r>
              <a:rPr lang="en-US" altLang="zh-CN" dirty="0" err="1"/>
              <a:t>SiPM</a:t>
            </a:r>
            <a:r>
              <a:rPr lang="en-US" altLang="zh-CN" dirty="0"/>
              <a:t> S14160-3010PS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C08EFA-7BE1-2A4C-A43C-47F675B98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48" y="1237096"/>
            <a:ext cx="6610398" cy="2028840"/>
          </a:xfrm>
          <a:prstGeom prst="rect">
            <a:avLst/>
          </a:prstGeom>
        </p:spPr>
      </p:pic>
      <p:sp>
        <p:nvSpPr>
          <p:cNvPr id="6" name="内容占位符 1">
            <a:extLst>
              <a:ext uri="{FF2B5EF4-FFF2-40B4-BE49-F238E27FC236}">
                <a16:creationId xmlns:a16="http://schemas.microsoft.com/office/drawing/2014/main" id="{068304B7-3780-6215-272A-26618896A6EE}"/>
              </a:ext>
            </a:extLst>
          </p:cNvPr>
          <p:cNvSpPr txBox="1">
            <a:spLocks/>
          </p:cNvSpPr>
          <p:nvPr/>
        </p:nvSpPr>
        <p:spPr>
          <a:xfrm>
            <a:off x="4435171" y="2945777"/>
            <a:ext cx="7267881" cy="1650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假设增益</a:t>
            </a:r>
            <a:r>
              <a:rPr lang="en-US" altLang="zh-CN" dirty="0"/>
              <a:t>5*10^3(</a:t>
            </a:r>
            <a:r>
              <a:rPr lang="en-US" altLang="zh-CN" dirty="0" err="1"/>
              <a:t>SiPM</a:t>
            </a:r>
            <a:r>
              <a:rPr lang="zh-CN" altLang="en-US" dirty="0"/>
              <a:t>是否能实现？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1 p.e.~0.8fC  </a:t>
            </a:r>
            <a:r>
              <a:rPr lang="zh-CN" altLang="en-US" dirty="0"/>
              <a:t>：噪声是挑战</a:t>
            </a:r>
            <a:endParaRPr lang="en-US" altLang="zh-CN" dirty="0"/>
          </a:p>
          <a:p>
            <a:r>
              <a:rPr lang="en-US" altLang="zh-CN" dirty="0"/>
              <a:t>1 MIP~160fC</a:t>
            </a:r>
            <a:r>
              <a:rPr lang="zh-CN" altLang="en-US" dirty="0"/>
              <a:t>：峰值电流</a:t>
            </a:r>
            <a:r>
              <a:rPr lang="en-US" altLang="zh-CN" dirty="0"/>
              <a:t>6.4uA</a:t>
            </a:r>
            <a:r>
              <a:rPr lang="zh-CN" altLang="en-US" dirty="0"/>
              <a:t>（</a:t>
            </a:r>
            <a:r>
              <a:rPr lang="en-US" altLang="zh-CN" dirty="0"/>
              <a:t>320uV@50Ω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Dynamic range</a:t>
            </a:r>
            <a:r>
              <a:rPr lang="zh-CN" altLang="en-US" dirty="0"/>
              <a:t>：</a:t>
            </a:r>
            <a:r>
              <a:rPr lang="en-US" altLang="zh-CN" dirty="0"/>
              <a:t>1-850MIP(160fC-136pC)</a:t>
            </a:r>
            <a:r>
              <a:rPr lang="zh-CN" altLang="en-US" dirty="0"/>
              <a:t>（</a:t>
            </a:r>
            <a:r>
              <a:rPr lang="en-US" altLang="zh-CN" dirty="0"/>
              <a:t>270mV @50Ω 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92D3127-C9F4-3F8A-108A-7474F9F46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2" y="3270767"/>
            <a:ext cx="3248049" cy="3305199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5F523A5-BA6D-38CA-AAC8-B573335F14D2}"/>
              </a:ext>
            </a:extLst>
          </p:cNvPr>
          <p:cNvCxnSpPr/>
          <p:nvPr/>
        </p:nvCxnSpPr>
        <p:spPr>
          <a:xfrm>
            <a:off x="586409" y="2151822"/>
            <a:ext cx="4904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855B8E3-D766-24CD-BD26-C38FF38DBBBB}"/>
              </a:ext>
            </a:extLst>
          </p:cNvPr>
          <p:cNvSpPr txBox="1"/>
          <p:nvPr/>
        </p:nvSpPr>
        <p:spPr>
          <a:xfrm>
            <a:off x="2037523" y="47387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事例率</a:t>
            </a:r>
            <a:r>
              <a:rPr lang="en-US" altLang="zh-CN" dirty="0"/>
              <a:t>-</a:t>
            </a:r>
            <a:r>
              <a:rPr lang="zh-CN" altLang="en-US" dirty="0"/>
              <a:t>堆叠？</a:t>
            </a:r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C488C4DF-EAFF-F7D2-68F9-3BAEFF417F4F}"/>
              </a:ext>
            </a:extLst>
          </p:cNvPr>
          <p:cNvSpPr txBox="1">
            <a:spLocks/>
          </p:cNvSpPr>
          <p:nvPr/>
        </p:nvSpPr>
        <p:spPr>
          <a:xfrm>
            <a:off x="4435170" y="4565162"/>
            <a:ext cx="7267881" cy="1650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假设增益</a:t>
            </a:r>
            <a:r>
              <a:rPr lang="en-US" altLang="zh-CN" dirty="0"/>
              <a:t>5*10^4(</a:t>
            </a:r>
            <a:r>
              <a:rPr lang="en-US" altLang="zh-CN" dirty="0" err="1"/>
              <a:t>SiPM</a:t>
            </a:r>
            <a:r>
              <a:rPr lang="zh-CN" altLang="en-US" dirty="0"/>
              <a:t>是否能实现？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1 p.e.~8fC :</a:t>
            </a:r>
          </a:p>
          <a:p>
            <a:r>
              <a:rPr lang="en-US" altLang="zh-CN" dirty="0"/>
              <a:t>1 MIP(200pe)~1.6pC</a:t>
            </a:r>
            <a:r>
              <a:rPr lang="zh-CN" altLang="en-US" dirty="0"/>
              <a:t>：峰值电流</a:t>
            </a:r>
            <a:r>
              <a:rPr lang="en-US" altLang="zh-CN" dirty="0"/>
              <a:t>64uA</a:t>
            </a:r>
            <a:r>
              <a:rPr lang="zh-CN" altLang="en-US" dirty="0"/>
              <a:t>（</a:t>
            </a:r>
            <a:r>
              <a:rPr lang="en-US" altLang="zh-CN" dirty="0"/>
              <a:t>3.20mV@50Ω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Dynamic range</a:t>
            </a:r>
            <a:r>
              <a:rPr lang="zh-CN" altLang="en-US" dirty="0"/>
              <a:t>：</a:t>
            </a:r>
            <a:r>
              <a:rPr lang="en-US" altLang="zh-CN" dirty="0"/>
              <a:t>1-850MIP(1.6pC-1360pC)</a:t>
            </a:r>
            <a:r>
              <a:rPr lang="zh-CN" altLang="en-US" dirty="0"/>
              <a:t>（</a:t>
            </a:r>
            <a:r>
              <a:rPr lang="en-US" altLang="zh-CN" dirty="0"/>
              <a:t>2.7V @50Ω 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工艺：</a:t>
            </a:r>
            <a:r>
              <a:rPr lang="en-US" altLang="zh-CN" dirty="0"/>
              <a:t>180nm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BE8D79D-F051-A263-2DA9-8BDA2ADCE287}"/>
              </a:ext>
            </a:extLst>
          </p:cNvPr>
          <p:cNvSpPr txBox="1"/>
          <p:nvPr/>
        </p:nvSpPr>
        <p:spPr>
          <a:xfrm>
            <a:off x="4435170" y="6245248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FEE</a:t>
            </a:r>
            <a:r>
              <a:rPr lang="zh-CN" altLang="en-US" dirty="0"/>
              <a:t>设计直接与</a:t>
            </a:r>
            <a:r>
              <a:rPr lang="en-US" altLang="zh-CN" dirty="0" err="1"/>
              <a:t>SiPM</a:t>
            </a:r>
            <a:r>
              <a:rPr lang="zh-CN" altLang="en-US" dirty="0"/>
              <a:t>强相关！</a:t>
            </a:r>
          </a:p>
        </p:txBody>
      </p:sp>
    </p:spTree>
    <p:extLst>
      <p:ext uri="{BB962C8B-B14F-4D97-AF65-F5344CB8AC3E}">
        <p14:creationId xmlns:p14="http://schemas.microsoft.com/office/powerpoint/2010/main" val="62537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5B4EBB4-ED52-6264-659D-36A5F717A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FA1C122-771E-957F-1FB7-530959CC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DIET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EDE9B3-BBD0-6F15-00E3-563654CF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1" y="1876425"/>
            <a:ext cx="6515099" cy="39800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DF677D-903D-FE2B-052B-FB36E5413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33" y="1315224"/>
            <a:ext cx="5400714" cy="26860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6D4B0E-36FC-545D-DCB6-FB7763C91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716" y="4123028"/>
            <a:ext cx="3096263" cy="23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6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55E4B27-C33E-C4EE-00C0-96AB6B66C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B155DC6-B72D-37DD-1F6A-07182D30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901"/>
          </a:xfrm>
        </p:spPr>
        <p:txBody>
          <a:bodyPr/>
          <a:lstStyle/>
          <a:p>
            <a:r>
              <a:rPr lang="en-US" altLang="zh-CN" dirty="0"/>
              <a:t>SPIROC2C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8244D0-7257-156D-8952-1EB4002B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91" y="1462570"/>
            <a:ext cx="7345573" cy="41524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F1460D3-02BB-90F4-90CE-739F73C54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964" y="1462571"/>
            <a:ext cx="3893180" cy="4152417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A7D01C1-B057-CEED-2ED1-49BDEB432788}"/>
              </a:ext>
            </a:extLst>
          </p:cNvPr>
          <p:cNvCxnSpPr/>
          <p:nvPr/>
        </p:nvCxnSpPr>
        <p:spPr>
          <a:xfrm>
            <a:off x="7722558" y="3048000"/>
            <a:ext cx="3297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96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580DD50-92B2-6E26-8508-24E7F11A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244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690E9DD3-AE78-0125-BC87-FD1B321CE02D}"/>
              </a:ext>
            </a:extLst>
          </p:cNvPr>
          <p:cNvSpPr/>
          <p:nvPr/>
        </p:nvSpPr>
        <p:spPr>
          <a:xfrm>
            <a:off x="336378" y="1154773"/>
            <a:ext cx="8502573" cy="465961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EFD37B1-0893-59C4-2AA0-989BEED76BF8}"/>
              </a:ext>
            </a:extLst>
          </p:cNvPr>
          <p:cNvSpPr/>
          <p:nvPr/>
        </p:nvSpPr>
        <p:spPr>
          <a:xfrm>
            <a:off x="417312" y="1059088"/>
            <a:ext cx="8523551" cy="465961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B6B6C51-C5A0-B246-9A28-7CC11A695201}"/>
              </a:ext>
            </a:extLst>
          </p:cNvPr>
          <p:cNvSpPr/>
          <p:nvPr/>
        </p:nvSpPr>
        <p:spPr>
          <a:xfrm>
            <a:off x="630288" y="883583"/>
            <a:ext cx="8480097" cy="465961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35B66CC3-C329-B49C-69A1-FAA3DA8825A5}"/>
              </a:ext>
            </a:extLst>
          </p:cNvPr>
          <p:cNvSpPr/>
          <p:nvPr/>
        </p:nvSpPr>
        <p:spPr>
          <a:xfrm>
            <a:off x="512562" y="979268"/>
            <a:ext cx="8502573" cy="465961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C28D94C-8F18-0A94-A0BD-0A90B701EAD6}"/>
              </a:ext>
            </a:extLst>
          </p:cNvPr>
          <p:cNvSpPr txBox="1"/>
          <p:nvPr/>
        </p:nvSpPr>
        <p:spPr>
          <a:xfrm>
            <a:off x="5516215" y="5974242"/>
            <a:ext cx="896399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SPI/I2C</a:t>
            </a:r>
            <a:endParaRPr lang="zh-CN" altLang="en-US" dirty="0"/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B325CDA6-ADB7-8867-CA83-F85F69CE055E}"/>
              </a:ext>
            </a:extLst>
          </p:cNvPr>
          <p:cNvSpPr/>
          <p:nvPr/>
        </p:nvSpPr>
        <p:spPr>
          <a:xfrm>
            <a:off x="188843" y="718457"/>
            <a:ext cx="11096014" cy="5774418"/>
          </a:xfrm>
          <a:prstGeom prst="roundRect">
            <a:avLst>
              <a:gd name="adj" fmla="val 168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3EEEB66-E581-F2B2-E15D-CEC9B9DB357B}"/>
              </a:ext>
            </a:extLst>
          </p:cNvPr>
          <p:cNvSpPr txBox="1"/>
          <p:nvPr/>
        </p:nvSpPr>
        <p:spPr>
          <a:xfrm>
            <a:off x="3097025" y="5966939"/>
            <a:ext cx="788999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GDAC</a:t>
            </a:r>
            <a:endParaRPr lang="zh-CN" altLang="en-US" dirty="0"/>
          </a:p>
        </p:txBody>
      </p:sp>
      <p:sp>
        <p:nvSpPr>
          <p:cNvPr id="54" name="等腰三角形 53">
            <a:extLst>
              <a:ext uri="{FF2B5EF4-FFF2-40B4-BE49-F238E27FC236}">
                <a16:creationId xmlns:a16="http://schemas.microsoft.com/office/drawing/2014/main" id="{0AAD38B6-BFDC-8EA7-6F8F-8E9ECA9B4A78}"/>
              </a:ext>
            </a:extLst>
          </p:cNvPr>
          <p:cNvSpPr/>
          <p:nvPr/>
        </p:nvSpPr>
        <p:spPr>
          <a:xfrm rot="5400000">
            <a:off x="1346608" y="1269726"/>
            <a:ext cx="921464" cy="722399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4F07A00-96B6-C17E-B5CB-D61E027AFB87}"/>
              </a:ext>
            </a:extLst>
          </p:cNvPr>
          <p:cNvSpPr txBox="1"/>
          <p:nvPr/>
        </p:nvSpPr>
        <p:spPr>
          <a:xfrm>
            <a:off x="1414135" y="143581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Amp</a:t>
            </a:r>
          </a:p>
        </p:txBody>
      </p: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AE6F3E0A-B1B4-8CF9-6B1C-3B4F6A7163C5}"/>
              </a:ext>
            </a:extLst>
          </p:cNvPr>
          <p:cNvSpPr/>
          <p:nvPr/>
        </p:nvSpPr>
        <p:spPr>
          <a:xfrm rot="5400000">
            <a:off x="3376053" y="1267216"/>
            <a:ext cx="921464" cy="722399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61F89767-A261-FA7F-4938-54367FC58169}"/>
              </a:ext>
            </a:extLst>
          </p:cNvPr>
          <p:cNvSpPr txBox="1"/>
          <p:nvPr/>
        </p:nvSpPr>
        <p:spPr>
          <a:xfrm>
            <a:off x="3553559" y="145898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SSH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D89AA783-A297-87C4-CDBE-64E64C6A1288}"/>
              </a:ext>
            </a:extLst>
          </p:cNvPr>
          <p:cNvCxnSpPr>
            <a:stCxn id="54" idx="0"/>
            <a:endCxn id="56" idx="3"/>
          </p:cNvCxnSpPr>
          <p:nvPr/>
        </p:nvCxnSpPr>
        <p:spPr>
          <a:xfrm flipV="1">
            <a:off x="2168540" y="1628416"/>
            <a:ext cx="1307046" cy="2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C26DD9B0-092D-C169-77EC-48B2D80C83E8}"/>
              </a:ext>
            </a:extLst>
          </p:cNvPr>
          <p:cNvCxnSpPr>
            <a:stCxn id="56" idx="0"/>
          </p:cNvCxnSpPr>
          <p:nvPr/>
        </p:nvCxnSpPr>
        <p:spPr>
          <a:xfrm>
            <a:off x="4197985" y="1628416"/>
            <a:ext cx="385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A173185D-210B-51E4-B2D5-31B5F597EBDF}"/>
              </a:ext>
            </a:extLst>
          </p:cNvPr>
          <p:cNvCxnSpPr>
            <a:stCxn id="55" idx="1"/>
          </p:cNvCxnSpPr>
          <p:nvPr/>
        </p:nvCxnSpPr>
        <p:spPr>
          <a:xfrm flipH="1">
            <a:off x="1003185" y="1620479"/>
            <a:ext cx="410950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等腰三角形 66">
            <a:extLst>
              <a:ext uri="{FF2B5EF4-FFF2-40B4-BE49-F238E27FC236}">
                <a16:creationId xmlns:a16="http://schemas.microsoft.com/office/drawing/2014/main" id="{313F6791-55B1-E5B9-1417-C3D8864C4482}"/>
              </a:ext>
            </a:extLst>
          </p:cNvPr>
          <p:cNvSpPr/>
          <p:nvPr/>
        </p:nvSpPr>
        <p:spPr>
          <a:xfrm rot="5400000">
            <a:off x="1346608" y="2430183"/>
            <a:ext cx="921464" cy="722399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899E06F-F9D4-7C04-EF1B-AA07B3EE0040}"/>
              </a:ext>
            </a:extLst>
          </p:cNvPr>
          <p:cNvSpPr txBox="1"/>
          <p:nvPr/>
        </p:nvSpPr>
        <p:spPr>
          <a:xfrm>
            <a:off x="1414135" y="259627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Amp</a:t>
            </a:r>
          </a:p>
        </p:txBody>
      </p:sp>
      <p:sp>
        <p:nvSpPr>
          <p:cNvPr id="69" name="等腰三角形 68">
            <a:extLst>
              <a:ext uri="{FF2B5EF4-FFF2-40B4-BE49-F238E27FC236}">
                <a16:creationId xmlns:a16="http://schemas.microsoft.com/office/drawing/2014/main" id="{274A3676-EE49-7A31-78E7-A2B57F9BB54A}"/>
              </a:ext>
            </a:extLst>
          </p:cNvPr>
          <p:cNvSpPr/>
          <p:nvPr/>
        </p:nvSpPr>
        <p:spPr>
          <a:xfrm rot="5400000">
            <a:off x="3376053" y="2427673"/>
            <a:ext cx="921464" cy="722399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1205F962-2D70-D14F-C05D-B072A012C1F1}"/>
              </a:ext>
            </a:extLst>
          </p:cNvPr>
          <p:cNvSpPr txBox="1"/>
          <p:nvPr/>
        </p:nvSpPr>
        <p:spPr>
          <a:xfrm>
            <a:off x="3553559" y="261944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SSH</a:t>
            </a: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C5E945F1-96F1-E072-F857-914CEC7ED653}"/>
              </a:ext>
            </a:extLst>
          </p:cNvPr>
          <p:cNvCxnSpPr>
            <a:stCxn id="69" idx="0"/>
          </p:cNvCxnSpPr>
          <p:nvPr/>
        </p:nvCxnSpPr>
        <p:spPr>
          <a:xfrm>
            <a:off x="4197985" y="2788873"/>
            <a:ext cx="385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8192DC8F-11C6-2940-9DD9-E4063593F33C}"/>
              </a:ext>
            </a:extLst>
          </p:cNvPr>
          <p:cNvCxnSpPr>
            <a:stCxn id="68" idx="1"/>
          </p:cNvCxnSpPr>
          <p:nvPr/>
        </p:nvCxnSpPr>
        <p:spPr>
          <a:xfrm flipH="1">
            <a:off x="1003185" y="2780936"/>
            <a:ext cx="410950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等腰三角形 73">
            <a:extLst>
              <a:ext uri="{FF2B5EF4-FFF2-40B4-BE49-F238E27FC236}">
                <a16:creationId xmlns:a16="http://schemas.microsoft.com/office/drawing/2014/main" id="{67C80B29-2CE0-1C3E-FD8D-827FCD1267B8}"/>
              </a:ext>
            </a:extLst>
          </p:cNvPr>
          <p:cNvSpPr/>
          <p:nvPr/>
        </p:nvSpPr>
        <p:spPr>
          <a:xfrm rot="5400000">
            <a:off x="3398190" y="3708978"/>
            <a:ext cx="921464" cy="722399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588BC55F-3C31-2941-43D0-7C9DF1C530E4}"/>
              </a:ext>
            </a:extLst>
          </p:cNvPr>
          <p:cNvSpPr txBox="1"/>
          <p:nvPr/>
        </p:nvSpPr>
        <p:spPr>
          <a:xfrm>
            <a:off x="3575696" y="390075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FSH</a:t>
            </a: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85CD19DE-E86F-F9B7-1063-731D5F13DF4F}"/>
              </a:ext>
            </a:extLst>
          </p:cNvPr>
          <p:cNvCxnSpPr>
            <a:endCxn id="74" idx="3"/>
          </p:cNvCxnSpPr>
          <p:nvPr/>
        </p:nvCxnSpPr>
        <p:spPr>
          <a:xfrm flipV="1">
            <a:off x="3214412" y="4070178"/>
            <a:ext cx="283311" cy="2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4310810-D214-796E-9A3B-6B1B4F565BF5}"/>
              </a:ext>
            </a:extLst>
          </p:cNvPr>
          <p:cNvCxnSpPr>
            <a:stCxn id="74" idx="0"/>
          </p:cNvCxnSpPr>
          <p:nvPr/>
        </p:nvCxnSpPr>
        <p:spPr>
          <a:xfrm>
            <a:off x="4220122" y="4070178"/>
            <a:ext cx="385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6C5B3EA5-F7D6-5323-2C41-DB07058FA2D9}"/>
              </a:ext>
            </a:extLst>
          </p:cNvPr>
          <p:cNvCxnSpPr>
            <a:cxnSpLocks/>
          </p:cNvCxnSpPr>
          <p:nvPr/>
        </p:nvCxnSpPr>
        <p:spPr>
          <a:xfrm>
            <a:off x="3214412" y="2788873"/>
            <a:ext cx="0" cy="1271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43BBC0AE-0C6F-EDF2-BD52-4FEA35DB3314}"/>
              </a:ext>
            </a:extLst>
          </p:cNvPr>
          <p:cNvCxnSpPr>
            <a:cxnSpLocks/>
          </p:cNvCxnSpPr>
          <p:nvPr/>
        </p:nvCxnSpPr>
        <p:spPr>
          <a:xfrm flipH="1">
            <a:off x="4282440" y="4273502"/>
            <a:ext cx="319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5B9E9ABE-399D-CEA0-C2AE-0D14E12680F2}"/>
              </a:ext>
            </a:extLst>
          </p:cNvPr>
          <p:cNvCxnSpPr>
            <a:cxnSpLocks/>
          </p:cNvCxnSpPr>
          <p:nvPr/>
        </p:nvCxnSpPr>
        <p:spPr>
          <a:xfrm>
            <a:off x="5305829" y="4154162"/>
            <a:ext cx="532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11E0162A-14DF-421D-60BF-8D0371266C4A}"/>
              </a:ext>
            </a:extLst>
          </p:cNvPr>
          <p:cNvSpPr txBox="1"/>
          <p:nvPr/>
        </p:nvSpPr>
        <p:spPr>
          <a:xfrm>
            <a:off x="3949923" y="4587719"/>
            <a:ext cx="633507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DAC</a:t>
            </a:r>
            <a:endParaRPr lang="zh-CN" altLang="en-US" dirty="0"/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134FE034-24A3-D15C-D0E1-A73E3CC41E2D}"/>
              </a:ext>
            </a:extLst>
          </p:cNvPr>
          <p:cNvCxnSpPr>
            <a:cxnSpLocks/>
          </p:cNvCxnSpPr>
          <p:nvPr/>
        </p:nvCxnSpPr>
        <p:spPr>
          <a:xfrm flipV="1">
            <a:off x="4288691" y="4270083"/>
            <a:ext cx="0" cy="308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14397609-6692-D8F8-8405-985AE3BD584C}"/>
              </a:ext>
            </a:extLst>
          </p:cNvPr>
          <p:cNvSpPr/>
          <p:nvPr/>
        </p:nvSpPr>
        <p:spPr>
          <a:xfrm>
            <a:off x="4583430" y="3893446"/>
            <a:ext cx="722399" cy="5985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B832937F-EFBE-71BD-0EF1-ED329C31DF41}"/>
              </a:ext>
            </a:extLst>
          </p:cNvPr>
          <p:cNvSpPr txBox="1"/>
          <p:nvPr/>
        </p:nvSpPr>
        <p:spPr>
          <a:xfrm>
            <a:off x="4588292" y="396468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Discri</a:t>
            </a:r>
            <a:endParaRPr lang="zh-CN" altLang="en-US" dirty="0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1FFD6DC4-E22C-DBF6-119C-4CCADBD966C9}"/>
              </a:ext>
            </a:extLst>
          </p:cNvPr>
          <p:cNvSpPr/>
          <p:nvPr/>
        </p:nvSpPr>
        <p:spPr>
          <a:xfrm>
            <a:off x="4602010" y="1282317"/>
            <a:ext cx="2015960" cy="190820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AB3E69B3-65D3-6A7C-248B-1FB3F6EF24F5}"/>
              </a:ext>
            </a:extLst>
          </p:cNvPr>
          <p:cNvSpPr txBox="1"/>
          <p:nvPr/>
        </p:nvSpPr>
        <p:spPr>
          <a:xfrm>
            <a:off x="5019528" y="123609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T&amp;H array</a:t>
            </a:r>
            <a:endParaRPr lang="zh-CN" altLang="en-US" dirty="0"/>
          </a:p>
        </p:txBody>
      </p:sp>
      <p:pic>
        <p:nvPicPr>
          <p:cNvPr id="93" name="图片 92">
            <a:extLst>
              <a:ext uri="{FF2B5EF4-FFF2-40B4-BE49-F238E27FC236}">
                <a16:creationId xmlns:a16="http://schemas.microsoft.com/office/drawing/2014/main" id="{2A4D8505-2F48-7032-A5DF-AF1FFF61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80" y="1373867"/>
            <a:ext cx="1897380" cy="1748240"/>
          </a:xfrm>
          <a:prstGeom prst="rect">
            <a:avLst/>
          </a:prstGeom>
        </p:spPr>
      </p:pic>
      <p:sp>
        <p:nvSpPr>
          <p:cNvPr id="94" name="矩形 93">
            <a:extLst>
              <a:ext uri="{FF2B5EF4-FFF2-40B4-BE49-F238E27FC236}">
                <a16:creationId xmlns:a16="http://schemas.microsoft.com/office/drawing/2014/main" id="{EDC06CDA-1F51-2C9F-77BC-C8F6A2F0063A}"/>
              </a:ext>
            </a:extLst>
          </p:cNvPr>
          <p:cNvSpPr/>
          <p:nvPr/>
        </p:nvSpPr>
        <p:spPr>
          <a:xfrm>
            <a:off x="5833540" y="3853595"/>
            <a:ext cx="579074" cy="5271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1BAE6543-38E1-E255-9424-AFC52BAD307E}"/>
              </a:ext>
            </a:extLst>
          </p:cNvPr>
          <p:cNvSpPr txBox="1"/>
          <p:nvPr/>
        </p:nvSpPr>
        <p:spPr>
          <a:xfrm>
            <a:off x="5838402" y="395454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TAC</a:t>
            </a:r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E5368640-ACF1-EE19-47DF-4BD995BBB74F}"/>
              </a:ext>
            </a:extLst>
          </p:cNvPr>
          <p:cNvCxnSpPr>
            <a:cxnSpLocks/>
          </p:cNvCxnSpPr>
          <p:nvPr/>
        </p:nvCxnSpPr>
        <p:spPr>
          <a:xfrm flipH="1" flipV="1">
            <a:off x="4843764" y="1483688"/>
            <a:ext cx="10680" cy="2391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CD39DEF7-6416-3ADD-BE65-B5E123C6AEDF}"/>
              </a:ext>
            </a:extLst>
          </p:cNvPr>
          <p:cNvCxnSpPr>
            <a:cxnSpLocks/>
          </p:cNvCxnSpPr>
          <p:nvPr/>
        </p:nvCxnSpPr>
        <p:spPr>
          <a:xfrm flipV="1">
            <a:off x="4442225" y="3597020"/>
            <a:ext cx="1734945" cy="8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A18754D2-3FDA-297A-391F-A8F7F26DFEC6}"/>
              </a:ext>
            </a:extLst>
          </p:cNvPr>
          <p:cNvCxnSpPr>
            <a:stCxn id="94" idx="0"/>
          </p:cNvCxnSpPr>
          <p:nvPr/>
        </p:nvCxnSpPr>
        <p:spPr>
          <a:xfrm flipV="1">
            <a:off x="6123077" y="3568656"/>
            <a:ext cx="0" cy="284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F402072B-422D-BDF5-DFDD-ECC781A860C9}"/>
              </a:ext>
            </a:extLst>
          </p:cNvPr>
          <p:cNvCxnSpPr/>
          <p:nvPr/>
        </p:nvCxnSpPr>
        <p:spPr>
          <a:xfrm flipV="1">
            <a:off x="4453890" y="2247987"/>
            <a:ext cx="0" cy="1357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FE7D3B3E-37E3-6A5B-3367-7624A5E8A8AC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4453890" y="2247987"/>
            <a:ext cx="224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48876400-FB1B-3F7B-3935-BD3D58954BFD}"/>
              </a:ext>
            </a:extLst>
          </p:cNvPr>
          <p:cNvCxnSpPr>
            <a:cxnSpLocks/>
          </p:cNvCxnSpPr>
          <p:nvPr/>
        </p:nvCxnSpPr>
        <p:spPr>
          <a:xfrm>
            <a:off x="6644640" y="1620479"/>
            <a:ext cx="26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2A7F0C67-2F05-1DFC-A027-AA94EF1E787F}"/>
              </a:ext>
            </a:extLst>
          </p:cNvPr>
          <p:cNvCxnSpPr>
            <a:cxnSpLocks/>
          </p:cNvCxnSpPr>
          <p:nvPr/>
        </p:nvCxnSpPr>
        <p:spPr>
          <a:xfrm>
            <a:off x="6617970" y="2291039"/>
            <a:ext cx="26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142858CB-0706-BF99-7BF4-3229B06C3073}"/>
              </a:ext>
            </a:extLst>
          </p:cNvPr>
          <p:cNvCxnSpPr>
            <a:cxnSpLocks/>
          </p:cNvCxnSpPr>
          <p:nvPr/>
        </p:nvCxnSpPr>
        <p:spPr>
          <a:xfrm>
            <a:off x="6644640" y="2885399"/>
            <a:ext cx="26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矩形 115">
            <a:extLst>
              <a:ext uri="{FF2B5EF4-FFF2-40B4-BE49-F238E27FC236}">
                <a16:creationId xmlns:a16="http://schemas.microsoft.com/office/drawing/2014/main" id="{A19E394F-421B-C649-8572-45228011F38B}"/>
              </a:ext>
            </a:extLst>
          </p:cNvPr>
          <p:cNvSpPr/>
          <p:nvPr/>
        </p:nvSpPr>
        <p:spPr>
          <a:xfrm>
            <a:off x="7692057" y="1809750"/>
            <a:ext cx="733556" cy="7924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AF362A31-E8E8-8462-61ED-2E9503C213C3}"/>
              </a:ext>
            </a:extLst>
          </p:cNvPr>
          <p:cNvSpPr txBox="1"/>
          <p:nvPr/>
        </p:nvSpPr>
        <p:spPr>
          <a:xfrm>
            <a:off x="7703743" y="1953735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Ramp</a:t>
            </a:r>
          </a:p>
          <a:p>
            <a:r>
              <a:rPr lang="en-US" altLang="zh-CN" dirty="0"/>
              <a:t>ADC</a:t>
            </a: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5416DFE8-BAB0-7412-D521-7C7E740C31E7}"/>
              </a:ext>
            </a:extLst>
          </p:cNvPr>
          <p:cNvSpPr/>
          <p:nvPr/>
        </p:nvSpPr>
        <p:spPr>
          <a:xfrm>
            <a:off x="6896356" y="1420757"/>
            <a:ext cx="536432" cy="1570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9C9810BF-D3EA-5087-C420-E30D781C2417}"/>
              </a:ext>
            </a:extLst>
          </p:cNvPr>
          <p:cNvCxnSpPr>
            <a:stCxn id="118" idx="3"/>
            <a:endCxn id="116" idx="1"/>
          </p:cNvCxnSpPr>
          <p:nvPr/>
        </p:nvCxnSpPr>
        <p:spPr>
          <a:xfrm flipV="1">
            <a:off x="7432788" y="2205990"/>
            <a:ext cx="259269" cy="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380A4F42-4819-9E0D-5032-5EB191AD11C4}"/>
              </a:ext>
            </a:extLst>
          </p:cNvPr>
          <p:cNvCxnSpPr>
            <a:cxnSpLocks/>
          </p:cNvCxnSpPr>
          <p:nvPr/>
        </p:nvCxnSpPr>
        <p:spPr>
          <a:xfrm>
            <a:off x="1003185" y="1628416"/>
            <a:ext cx="0" cy="1152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等腰三角形 125">
            <a:extLst>
              <a:ext uri="{FF2B5EF4-FFF2-40B4-BE49-F238E27FC236}">
                <a16:creationId xmlns:a16="http://schemas.microsoft.com/office/drawing/2014/main" id="{90361ADA-4EDE-7CBC-F8F0-8E341DE39CA5}"/>
              </a:ext>
            </a:extLst>
          </p:cNvPr>
          <p:cNvSpPr/>
          <p:nvPr/>
        </p:nvSpPr>
        <p:spPr>
          <a:xfrm rot="5400000">
            <a:off x="1341813" y="3551415"/>
            <a:ext cx="921464" cy="722399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17BA99E1-871F-5197-6F30-EC16B353A0BD}"/>
              </a:ext>
            </a:extLst>
          </p:cNvPr>
          <p:cNvSpPr/>
          <p:nvPr/>
        </p:nvSpPr>
        <p:spPr>
          <a:xfrm>
            <a:off x="2513426" y="2938525"/>
            <a:ext cx="527503" cy="9007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B7458FDE-6CA3-3E99-E686-9ECA30F2935C}"/>
              </a:ext>
            </a:extLst>
          </p:cNvPr>
          <p:cNvSpPr txBox="1"/>
          <p:nvPr/>
        </p:nvSpPr>
        <p:spPr>
          <a:xfrm>
            <a:off x="6827753" y="203017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MUX</a:t>
            </a: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20965075-306D-1B05-5A49-4186CB32EAD1}"/>
              </a:ext>
            </a:extLst>
          </p:cNvPr>
          <p:cNvSpPr txBox="1"/>
          <p:nvPr/>
        </p:nvSpPr>
        <p:spPr>
          <a:xfrm>
            <a:off x="2484385" y="324960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MUX</a:t>
            </a:r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2784D8DE-2FC3-91A1-56DF-557BF30C8BDC}"/>
              </a:ext>
            </a:extLst>
          </p:cNvPr>
          <p:cNvCxnSpPr>
            <a:cxnSpLocks/>
          </p:cNvCxnSpPr>
          <p:nvPr/>
        </p:nvCxnSpPr>
        <p:spPr>
          <a:xfrm>
            <a:off x="1003185" y="2804112"/>
            <a:ext cx="0" cy="109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74F0FA19-BEBF-1372-4F65-E582A4AE9022}"/>
              </a:ext>
            </a:extLst>
          </p:cNvPr>
          <p:cNvCxnSpPr>
            <a:cxnSpLocks/>
            <a:endCxn id="126" idx="3"/>
          </p:cNvCxnSpPr>
          <p:nvPr/>
        </p:nvCxnSpPr>
        <p:spPr>
          <a:xfrm>
            <a:off x="1000721" y="3912615"/>
            <a:ext cx="440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C6FF35A9-9F6D-55C6-6258-5628939D5490}"/>
              </a:ext>
            </a:extLst>
          </p:cNvPr>
          <p:cNvCxnSpPr>
            <a:cxnSpLocks/>
            <a:stCxn id="69" idx="3"/>
          </p:cNvCxnSpPr>
          <p:nvPr/>
        </p:nvCxnSpPr>
        <p:spPr>
          <a:xfrm flipH="1">
            <a:off x="3213581" y="2788873"/>
            <a:ext cx="262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386F1A47-9470-63AA-A3F4-237A07F88CBF}"/>
              </a:ext>
            </a:extLst>
          </p:cNvPr>
          <p:cNvCxnSpPr>
            <a:cxnSpLocks/>
            <a:stCxn id="67" idx="0"/>
          </p:cNvCxnSpPr>
          <p:nvPr/>
        </p:nvCxnSpPr>
        <p:spPr>
          <a:xfrm>
            <a:off x="2168540" y="2791383"/>
            <a:ext cx="183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DF3E4798-BD01-7B00-454B-6F5D2813349F}"/>
              </a:ext>
            </a:extLst>
          </p:cNvPr>
          <p:cNvCxnSpPr>
            <a:cxnSpLocks/>
          </p:cNvCxnSpPr>
          <p:nvPr/>
        </p:nvCxnSpPr>
        <p:spPr>
          <a:xfrm>
            <a:off x="2342023" y="2804112"/>
            <a:ext cx="0" cy="445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id="{F12AF5DE-EE54-39BA-8AF8-E0F11BEEBC91}"/>
              </a:ext>
            </a:extLst>
          </p:cNvPr>
          <p:cNvCxnSpPr/>
          <p:nvPr/>
        </p:nvCxnSpPr>
        <p:spPr>
          <a:xfrm>
            <a:off x="2315817" y="3249605"/>
            <a:ext cx="197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3BD73D97-5D30-2EB3-B563-C47860B0B554}"/>
              </a:ext>
            </a:extLst>
          </p:cNvPr>
          <p:cNvCxnSpPr>
            <a:stCxn id="126" idx="0"/>
          </p:cNvCxnSpPr>
          <p:nvPr/>
        </p:nvCxnSpPr>
        <p:spPr>
          <a:xfrm>
            <a:off x="2163745" y="3912615"/>
            <a:ext cx="178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C0D319AD-E995-8C0C-D5C5-2B2230F46D11}"/>
              </a:ext>
            </a:extLst>
          </p:cNvPr>
          <p:cNvCxnSpPr/>
          <p:nvPr/>
        </p:nvCxnSpPr>
        <p:spPr>
          <a:xfrm flipV="1">
            <a:off x="2342023" y="3605666"/>
            <a:ext cx="0" cy="306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4152A2F2-E9DB-2DAA-BBA0-0264CED13DDC}"/>
              </a:ext>
            </a:extLst>
          </p:cNvPr>
          <p:cNvCxnSpPr/>
          <p:nvPr/>
        </p:nvCxnSpPr>
        <p:spPr>
          <a:xfrm>
            <a:off x="2342023" y="3605666"/>
            <a:ext cx="1714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CEBDE718-D79C-95B0-CCE7-79539850A52B}"/>
              </a:ext>
            </a:extLst>
          </p:cNvPr>
          <p:cNvCxnSpPr>
            <a:cxnSpLocks/>
            <a:endCxn id="130" idx="3"/>
          </p:cNvCxnSpPr>
          <p:nvPr/>
        </p:nvCxnSpPr>
        <p:spPr>
          <a:xfrm flipH="1">
            <a:off x="3048963" y="3403494"/>
            <a:ext cx="15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>
            <a:extLst>
              <a:ext uri="{FF2B5EF4-FFF2-40B4-BE49-F238E27FC236}">
                <a16:creationId xmlns:a16="http://schemas.microsoft.com/office/drawing/2014/main" id="{472F0C67-40D8-6DA0-380E-CBC26A664DF6}"/>
              </a:ext>
            </a:extLst>
          </p:cNvPr>
          <p:cNvCxnSpPr>
            <a:cxnSpLocks/>
          </p:cNvCxnSpPr>
          <p:nvPr/>
        </p:nvCxnSpPr>
        <p:spPr>
          <a:xfrm flipH="1">
            <a:off x="253365" y="2788873"/>
            <a:ext cx="747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文本框 162">
            <a:extLst>
              <a:ext uri="{FF2B5EF4-FFF2-40B4-BE49-F238E27FC236}">
                <a16:creationId xmlns:a16="http://schemas.microsoft.com/office/drawing/2014/main" id="{AAECC3D2-43B2-F0AD-DF53-525CEBD69791}"/>
              </a:ext>
            </a:extLst>
          </p:cNvPr>
          <p:cNvSpPr txBox="1"/>
          <p:nvPr/>
        </p:nvSpPr>
        <p:spPr>
          <a:xfrm>
            <a:off x="1410166" y="37311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Amp</a:t>
            </a: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6D6C3B09-EC9B-688E-08E8-DE6D077B95D1}"/>
              </a:ext>
            </a:extLst>
          </p:cNvPr>
          <p:cNvSpPr txBox="1"/>
          <p:nvPr/>
        </p:nvSpPr>
        <p:spPr>
          <a:xfrm>
            <a:off x="2104427" y="1390642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LG</a:t>
            </a: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95C29D58-9F69-B62A-F4DB-ED8C310819B0}"/>
              </a:ext>
            </a:extLst>
          </p:cNvPr>
          <p:cNvSpPr txBox="1"/>
          <p:nvPr/>
        </p:nvSpPr>
        <p:spPr>
          <a:xfrm>
            <a:off x="2080039" y="3956440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XHG</a:t>
            </a: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A371ED23-2002-A4EC-4207-E092394013D5}"/>
              </a:ext>
            </a:extLst>
          </p:cNvPr>
          <p:cNvSpPr txBox="1"/>
          <p:nvPr/>
        </p:nvSpPr>
        <p:spPr>
          <a:xfrm>
            <a:off x="2108927" y="2501656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HG</a:t>
            </a: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A13DB21-ADDA-38FE-4D66-31A4D3522B7B}"/>
              </a:ext>
            </a:extLst>
          </p:cNvPr>
          <p:cNvSpPr txBox="1"/>
          <p:nvPr/>
        </p:nvSpPr>
        <p:spPr>
          <a:xfrm>
            <a:off x="657343" y="4270083"/>
            <a:ext cx="633507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DAC</a:t>
            </a:r>
            <a:endParaRPr lang="zh-CN" altLang="en-US" dirty="0"/>
          </a:p>
        </p:txBody>
      </p: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2F8B2C39-C7D7-32F2-4B4D-4C9B6F2FEAE4}"/>
              </a:ext>
            </a:extLst>
          </p:cNvPr>
          <p:cNvCxnSpPr>
            <a:cxnSpLocks/>
          </p:cNvCxnSpPr>
          <p:nvPr/>
        </p:nvCxnSpPr>
        <p:spPr>
          <a:xfrm flipV="1">
            <a:off x="1000721" y="3900751"/>
            <a:ext cx="0" cy="350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55F17A46-8285-D942-1190-FDEA65E078DE}"/>
              </a:ext>
            </a:extLst>
          </p:cNvPr>
          <p:cNvCxnSpPr>
            <a:cxnSpLocks/>
          </p:cNvCxnSpPr>
          <p:nvPr/>
        </p:nvCxnSpPr>
        <p:spPr>
          <a:xfrm>
            <a:off x="8472739" y="2190918"/>
            <a:ext cx="739109" cy="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矩形 175">
            <a:extLst>
              <a:ext uri="{FF2B5EF4-FFF2-40B4-BE49-F238E27FC236}">
                <a16:creationId xmlns:a16="http://schemas.microsoft.com/office/drawing/2014/main" id="{4029FE41-D18F-6705-9B85-F2FB6C028D91}"/>
              </a:ext>
            </a:extLst>
          </p:cNvPr>
          <p:cNvSpPr/>
          <p:nvPr/>
        </p:nvSpPr>
        <p:spPr>
          <a:xfrm>
            <a:off x="9217797" y="1433434"/>
            <a:ext cx="822540" cy="1505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B1FFA501-7276-DC9E-9AD6-619A5BD9E889}"/>
              </a:ext>
            </a:extLst>
          </p:cNvPr>
          <p:cNvSpPr txBox="1"/>
          <p:nvPr/>
        </p:nvSpPr>
        <p:spPr>
          <a:xfrm>
            <a:off x="9211848" y="1765982"/>
            <a:ext cx="89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Event builder</a:t>
            </a:r>
            <a:endParaRPr lang="zh-CN" altLang="en-US" dirty="0"/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2B82D722-FC2B-25EF-BC42-93ED17A19393}"/>
              </a:ext>
            </a:extLst>
          </p:cNvPr>
          <p:cNvSpPr/>
          <p:nvPr/>
        </p:nvSpPr>
        <p:spPr>
          <a:xfrm>
            <a:off x="10311771" y="1438371"/>
            <a:ext cx="822540" cy="1505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32F107FB-DC37-A2B0-5341-F3B5B45DD131}"/>
              </a:ext>
            </a:extLst>
          </p:cNvPr>
          <p:cNvSpPr txBox="1"/>
          <p:nvPr/>
        </p:nvSpPr>
        <p:spPr>
          <a:xfrm>
            <a:off x="10334498" y="186775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编码</a:t>
            </a:r>
            <a:endParaRPr lang="en-US" altLang="zh-CN" dirty="0"/>
          </a:p>
          <a:p>
            <a:r>
              <a:rPr lang="zh-CN" altLang="en-US" dirty="0"/>
              <a:t>串出</a:t>
            </a:r>
          </a:p>
        </p:txBody>
      </p: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EB3D1180-79A2-5FB7-50F4-EB43157B9D10}"/>
              </a:ext>
            </a:extLst>
          </p:cNvPr>
          <p:cNvCxnSpPr>
            <a:cxnSpLocks/>
            <a:stCxn id="176" idx="3"/>
            <a:endCxn id="179" idx="1"/>
          </p:cNvCxnSpPr>
          <p:nvPr/>
        </p:nvCxnSpPr>
        <p:spPr>
          <a:xfrm>
            <a:off x="10040337" y="2185980"/>
            <a:ext cx="294161" cy="4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80367904-4111-3414-4686-965E95584522}"/>
              </a:ext>
            </a:extLst>
          </p:cNvPr>
          <p:cNvCxnSpPr>
            <a:cxnSpLocks/>
            <a:stCxn id="178" idx="3"/>
          </p:cNvCxnSpPr>
          <p:nvPr/>
        </p:nvCxnSpPr>
        <p:spPr>
          <a:xfrm flipV="1">
            <a:off x="11134311" y="2190915"/>
            <a:ext cx="13811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文本框 187">
            <a:extLst>
              <a:ext uri="{FF2B5EF4-FFF2-40B4-BE49-F238E27FC236}">
                <a16:creationId xmlns:a16="http://schemas.microsoft.com/office/drawing/2014/main" id="{45E3951F-201E-22F0-B66E-A9DD510332D3}"/>
              </a:ext>
            </a:extLst>
          </p:cNvPr>
          <p:cNvSpPr txBox="1"/>
          <p:nvPr/>
        </p:nvSpPr>
        <p:spPr>
          <a:xfrm>
            <a:off x="8602178" y="5466973"/>
            <a:ext cx="2816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ADC</a:t>
            </a:r>
            <a:r>
              <a:rPr lang="zh-CN" altLang="en-US" dirty="0"/>
              <a:t>转换时间较长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XHG</a:t>
            </a:r>
            <a:r>
              <a:rPr lang="zh-CN" altLang="en-US" dirty="0"/>
              <a:t>的能量分辨是挑战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SiPM</a:t>
            </a:r>
            <a:r>
              <a:rPr lang="zh-CN" altLang="en-US" dirty="0"/>
              <a:t>暗计数可能是问题</a:t>
            </a:r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46380564-E842-B542-D600-FC787C462E07}"/>
              </a:ext>
            </a:extLst>
          </p:cNvPr>
          <p:cNvSpPr txBox="1"/>
          <p:nvPr/>
        </p:nvSpPr>
        <p:spPr>
          <a:xfrm>
            <a:off x="9086605" y="35953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问题：如何基线获取？</a:t>
            </a:r>
          </a:p>
        </p:txBody>
      </p: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6A7D8E0A-6710-53E8-179C-19AB2D669E25}"/>
              </a:ext>
            </a:extLst>
          </p:cNvPr>
          <p:cNvCxnSpPr/>
          <p:nvPr/>
        </p:nvCxnSpPr>
        <p:spPr>
          <a:xfrm>
            <a:off x="5305829" y="4417719"/>
            <a:ext cx="4355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箭头连接符 193">
            <a:extLst>
              <a:ext uri="{FF2B5EF4-FFF2-40B4-BE49-F238E27FC236}">
                <a16:creationId xmlns:a16="http://schemas.microsoft.com/office/drawing/2014/main" id="{868C4515-3BA8-1DE7-957E-E9DEC6EE5D24}"/>
              </a:ext>
            </a:extLst>
          </p:cNvPr>
          <p:cNvCxnSpPr>
            <a:cxnSpLocks/>
            <a:endCxn id="176" idx="2"/>
          </p:cNvCxnSpPr>
          <p:nvPr/>
        </p:nvCxnSpPr>
        <p:spPr>
          <a:xfrm flipV="1">
            <a:off x="9629067" y="2938525"/>
            <a:ext cx="0" cy="1479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87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BD3110-3FE7-C78C-D956-B53439471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数据结构</a:t>
            </a:r>
            <a:r>
              <a:rPr lang="en-US" altLang="zh-CN" dirty="0"/>
              <a:t>&amp;</a:t>
            </a:r>
            <a:r>
              <a:rPr lang="zh-CN" altLang="en-US" dirty="0"/>
              <a:t>输出速率</a:t>
            </a:r>
            <a:endParaRPr lang="en-US" altLang="zh-CN" dirty="0"/>
          </a:p>
          <a:p>
            <a:r>
              <a:rPr lang="en-US" altLang="zh-CN" dirty="0" err="1"/>
              <a:t>Testmode</a:t>
            </a:r>
            <a:endParaRPr lang="en-US" altLang="zh-CN" dirty="0"/>
          </a:p>
          <a:p>
            <a:r>
              <a:rPr lang="en-US" altLang="zh-CN" dirty="0"/>
              <a:t>Calibration</a:t>
            </a:r>
          </a:p>
          <a:p>
            <a:r>
              <a:rPr lang="zh-CN" altLang="en-US" dirty="0"/>
              <a:t>模块状态位</a:t>
            </a:r>
            <a:endParaRPr lang="en-US" altLang="zh-CN" dirty="0"/>
          </a:p>
          <a:p>
            <a:r>
              <a:rPr lang="zh-CN" altLang="en-US" dirty="0"/>
              <a:t>可配置设计</a:t>
            </a:r>
            <a:endParaRPr lang="en-US" altLang="zh-CN" dirty="0"/>
          </a:p>
          <a:p>
            <a:r>
              <a:rPr lang="en-US" altLang="zh-CN" dirty="0"/>
              <a:t>Power pulsing</a:t>
            </a:r>
          </a:p>
          <a:p>
            <a:r>
              <a:rPr lang="zh-CN" altLang="en-US" dirty="0"/>
              <a:t>抗辐照设计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174A79C-BAEE-76FB-8FC5-BBFC5425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共性问题</a:t>
            </a:r>
          </a:p>
        </p:txBody>
      </p:sp>
    </p:spTree>
    <p:extLst>
      <p:ext uri="{BB962C8B-B14F-4D97-AF65-F5344CB8AC3E}">
        <p14:creationId xmlns:p14="http://schemas.microsoft.com/office/powerpoint/2010/main" val="24942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67E8B-967E-8937-F333-D402D5C4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9" y="342410"/>
            <a:ext cx="7302922" cy="671193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LGAD information</a:t>
            </a:r>
            <a:endParaRPr kumimoji="1"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431A2A9-5B29-8D95-CC92-5BE516E35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950315"/>
              </p:ext>
            </p:extLst>
          </p:nvPr>
        </p:nvGraphicFramePr>
        <p:xfrm>
          <a:off x="331631" y="1098331"/>
          <a:ext cx="5672366" cy="384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668">
                  <a:extLst>
                    <a:ext uri="{9D8B030D-6E8A-4147-A177-3AD203B41FA5}">
                      <a16:colId xmlns:a16="http://schemas.microsoft.com/office/drawing/2014/main" val="2493316967"/>
                    </a:ext>
                  </a:extLst>
                </a:gridCol>
                <a:gridCol w="3506698">
                  <a:extLst>
                    <a:ext uri="{9D8B030D-6E8A-4147-A177-3AD203B41FA5}">
                      <a16:colId xmlns:a16="http://schemas.microsoft.com/office/drawing/2014/main" val="1109437004"/>
                    </a:ext>
                  </a:extLst>
                </a:gridCol>
              </a:tblGrid>
              <a:tr h="325827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sz="2000" dirty="0"/>
                        <a:t>Barrel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61527"/>
                  </a:ext>
                </a:extLst>
              </a:tr>
              <a:tr h="250636"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信息需求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TOA</a:t>
                      </a:r>
                      <a:r>
                        <a:rPr lang="zh-CN" altLang="en-US" sz="1100" dirty="0"/>
                        <a:t>，</a:t>
                      </a:r>
                      <a:r>
                        <a:rPr lang="en-US" altLang="zh-CN" sz="1100" dirty="0"/>
                        <a:t>TOT</a:t>
                      </a:r>
                      <a:r>
                        <a:rPr lang="zh-CN" altLang="en-US" sz="1100" dirty="0"/>
                        <a:t>，给触发？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31595"/>
                  </a:ext>
                </a:extLst>
              </a:tr>
              <a:tr h="25063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Area (m</a:t>
                      </a:r>
                      <a:r>
                        <a:rPr lang="en-US" altLang="zh-CN" sz="1100" baseline="30000" dirty="0"/>
                        <a:t>2</a:t>
                      </a:r>
                      <a:r>
                        <a:rPr lang="en-US" altLang="zh-CN" sz="1100" dirty="0"/>
                        <a:t>)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~ 70</a:t>
                      </a:r>
                      <a:r>
                        <a:rPr lang="zh-CN" altLang="en-US" sz="11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54237"/>
                  </a:ext>
                </a:extLst>
              </a:tr>
              <a:tr h="426081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Granularity 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70mm </a:t>
                      </a:r>
                      <a:r>
                        <a:rPr lang="en-US" altLang="zh-CN" sz="1100" b="0" i="0" dirty="0">
                          <a:solidFill>
                            <a:srgbClr val="333333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×</a:t>
                      </a:r>
                      <a:r>
                        <a:rPr lang="en-US" altLang="zh-CN" sz="1100" dirty="0"/>
                        <a:t> 0.1mm</a:t>
                      </a:r>
                    </a:p>
                    <a:p>
                      <a:r>
                        <a:rPr lang="en-US" altLang="zh-CN" sz="1100" dirty="0"/>
                        <a:t>(10</a:t>
                      </a:r>
                      <a:r>
                        <a:rPr lang="zh-CN" altLang="en-US" sz="1100" dirty="0"/>
                        <a:t>平方厘米，每个芯片</a:t>
                      </a:r>
                      <a:r>
                        <a:rPr lang="en-US" altLang="zh-CN" sz="1100" dirty="0"/>
                        <a:t>128</a:t>
                      </a:r>
                      <a:r>
                        <a:rPr lang="zh-CN" altLang="en-US" sz="1100" dirty="0"/>
                        <a:t>道）</a:t>
                      </a:r>
                      <a:endParaRPr lang="en-US" altLang="zh-C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46653"/>
                  </a:ext>
                </a:extLst>
              </a:tr>
              <a:tr h="25063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Capacitance 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rgbClr val="FF0000"/>
                          </a:solidFill>
                        </a:rPr>
                        <a:t>~10 pF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792040"/>
                  </a:ext>
                </a:extLst>
              </a:tr>
              <a:tr h="25063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Charge 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rgbClr val="FF0000"/>
                          </a:solidFill>
                        </a:rPr>
                        <a:t>&gt;15fC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5021"/>
                  </a:ext>
                </a:extLst>
              </a:tr>
              <a:tr h="25063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MIP Time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resolution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rgbClr val="FF0000"/>
                          </a:solidFill>
                        </a:rPr>
                        <a:t>   ~50 </a:t>
                      </a:r>
                      <a:r>
                        <a:rPr lang="en-US" altLang="zh-CN" sz="1100" dirty="0" err="1">
                          <a:solidFill>
                            <a:srgbClr val="FF0000"/>
                          </a:solidFill>
                        </a:rPr>
                        <a:t>ps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259862"/>
                  </a:ext>
                </a:extLst>
              </a:tr>
              <a:tr h="25063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Spatial resolution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~ 10 </a:t>
                      </a:r>
                      <a:r>
                        <a:rPr lang="en-US" altLang="zh-CN" sz="1100" dirty="0" err="1">
                          <a:solidFill>
                            <a:schemeClr val="tx1"/>
                          </a:solidFill>
                        </a:rPr>
                        <a:t>μm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08722"/>
                  </a:ext>
                </a:extLst>
              </a:tr>
              <a:tr h="25063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Number of Module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3780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(14cm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14cm)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05867"/>
                  </a:ext>
                </a:extLst>
              </a:tr>
              <a:tr h="266944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Number of channels per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2816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(22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 芯片，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128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道）</a:t>
                      </a:r>
                      <a:endParaRPr lang="en-US" altLang="zh-CN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757842"/>
                  </a:ext>
                </a:extLst>
              </a:tr>
              <a:tr h="369168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Data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size</a:t>
                      </a:r>
                      <a:r>
                        <a:rPr lang="zh-CN" altLang="en-US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bit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(9 TOT, 7 TOA) + channel(7bit) +bunch ID(8bit) + chip ID (4-5 bit)</a:t>
                      </a:r>
                      <a:r>
                        <a:rPr lang="en-US" altLang="zh-CN" sz="1100" dirty="0">
                          <a:solidFill>
                            <a:srgbClr val="FF0000"/>
                          </a:solidFill>
                        </a:rPr>
                        <a:t>~40-48 bits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17858"/>
                  </a:ext>
                </a:extLst>
              </a:tr>
              <a:tr h="25063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Event rate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rgbClr val="FF0000"/>
                          </a:solidFill>
                        </a:rPr>
                        <a:t>5Hz/ cm2</a:t>
                      </a:r>
                      <a:endParaRPr lang="zh-CN" altLang="en-US" sz="1100" kern="1200" baseline="300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74403"/>
                  </a:ext>
                </a:extLst>
              </a:tr>
              <a:tr h="250636"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散热</a:t>
                      </a:r>
                      <a:r>
                        <a:rPr lang="en-US" altLang="zh-CN" sz="1100" dirty="0"/>
                        <a:t>/</a:t>
                      </a:r>
                      <a:r>
                        <a:rPr lang="zh-CN" altLang="en-US" sz="1100" dirty="0"/>
                        <a:t>功耗上限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82782"/>
                  </a:ext>
                </a:extLst>
              </a:tr>
            </a:tbl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6744584A-45C5-BE86-577E-496A82520C57}"/>
              </a:ext>
            </a:extLst>
          </p:cNvPr>
          <p:cNvSpPr>
            <a:spLocks noGrp="1"/>
          </p:cNvSpPr>
          <p:nvPr/>
        </p:nvSpPr>
        <p:spPr>
          <a:xfrm>
            <a:off x="161246" y="4946675"/>
            <a:ext cx="4723128" cy="67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LGAD Barrel Data rate </a:t>
            </a:r>
            <a:endParaRPr lang="zh-CN" altLang="en-US" sz="3200" dirty="0"/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7C26B644-2D05-F0AC-63FD-58195BF0D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5" y="5617868"/>
            <a:ext cx="5028832" cy="732656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9FF4765D-CA12-1B22-C408-E9C7C953D58E}"/>
              </a:ext>
            </a:extLst>
          </p:cNvPr>
          <p:cNvSpPr>
            <a:spLocks noGrp="1"/>
          </p:cNvSpPr>
          <p:nvPr/>
        </p:nvSpPr>
        <p:spPr>
          <a:xfrm>
            <a:off x="7045929" y="342409"/>
            <a:ext cx="4723128" cy="67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LGAD Endcap information</a:t>
            </a:r>
            <a:endParaRPr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644262-ACBA-6286-5E8B-771AEE6C51C6}"/>
              </a:ext>
            </a:extLst>
          </p:cNvPr>
          <p:cNvSpPr txBox="1"/>
          <p:nvPr/>
        </p:nvSpPr>
        <p:spPr>
          <a:xfrm>
            <a:off x="7734421" y="1879947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事例率明显高于</a:t>
            </a:r>
            <a:r>
              <a:rPr lang="en-US" altLang="zh-CN" dirty="0"/>
              <a:t>barrel</a:t>
            </a:r>
            <a:r>
              <a:rPr lang="zh-CN" altLang="en-US" dirty="0"/>
              <a:t>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B9F6A74-66CA-7B27-BA7C-39EBD6433DC5}"/>
              </a:ext>
            </a:extLst>
          </p:cNvPr>
          <p:cNvSpPr txBox="1"/>
          <p:nvPr/>
        </p:nvSpPr>
        <p:spPr>
          <a:xfrm>
            <a:off x="7734421" y="145608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Sensor</a:t>
            </a:r>
            <a:r>
              <a:rPr lang="zh-CN" altLang="en-US" dirty="0"/>
              <a:t>尺寸？</a:t>
            </a:r>
          </a:p>
        </p:txBody>
      </p:sp>
    </p:spTree>
    <p:extLst>
      <p:ext uri="{BB962C8B-B14F-4D97-AF65-F5344CB8AC3E}">
        <p14:creationId xmlns:p14="http://schemas.microsoft.com/office/powerpoint/2010/main" val="217666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5BE070-7E81-C155-5246-66A8CF3C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ALTIROC </a:t>
            </a:r>
            <a:r>
              <a:rPr lang="zh-CN" altLang="en-US" dirty="0"/>
              <a:t>（</a:t>
            </a:r>
            <a:r>
              <a:rPr lang="en-US" altLang="zh-CN" dirty="0"/>
              <a:t>vernier 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3A2BEB-FF15-9BB4-B2D3-8CE33C26C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45820E-B221-7B6C-8EF1-CBA4994FF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648"/>
            <a:ext cx="4415132" cy="46301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4AD823-490F-699E-F1B0-62483662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49" y="2258206"/>
            <a:ext cx="7937083" cy="18365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F924DF-A3E0-5664-90A4-96C90336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67" y="4891283"/>
            <a:ext cx="2000265" cy="10096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3D3A873-D08C-B31D-52A6-05BDC2927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332" y="4891283"/>
            <a:ext cx="1739522" cy="9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7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12450-A688-18B7-393C-93AA172E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时间分辨</a:t>
            </a:r>
            <a:r>
              <a:rPr lang="en-US" altLang="zh-CN" dirty="0"/>
              <a:t>VS Cd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9AFF90-A813-FDB0-1FBE-C9F70987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1469DB-961E-0C3E-08FA-77CEBFB75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47" y="1295868"/>
            <a:ext cx="11182432" cy="52578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B0CECC8-A5A0-EA93-13AD-C773B5E9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470" y="66673"/>
            <a:ext cx="3789819" cy="19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0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D7A866-4E43-81DB-8FCE-E583D84C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8E7973-F188-6595-D1EB-495CBA4A1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2323"/>
            <a:ext cx="10515600" cy="724640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9074D1-6F6C-FE4F-5446-4E972BF6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08" y="610674"/>
            <a:ext cx="9802925" cy="47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6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C1A00-E611-6AF8-45A4-BFCFF76B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ETROC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A0F91F-31A1-D649-FA3F-6B8FC5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03600"/>
          </a:xfrm>
        </p:spPr>
        <p:txBody>
          <a:bodyPr>
            <a:normAutofit/>
          </a:bodyPr>
          <a:lstStyle/>
          <a:p>
            <a:r>
              <a:rPr lang="zh-CN" altLang="en-US" dirty="0"/>
              <a:t>仿真</a:t>
            </a:r>
            <a:r>
              <a:rPr lang="en-US" altLang="zh-CN" dirty="0"/>
              <a:t>TOA</a:t>
            </a:r>
            <a:r>
              <a:rPr lang="zh-CN" altLang="en-US" dirty="0"/>
              <a:t>：</a:t>
            </a:r>
            <a:r>
              <a:rPr lang="en-US" altLang="zh-CN" dirty="0"/>
              <a:t>LSB=17.8ps  range</a:t>
            </a:r>
            <a:r>
              <a:rPr lang="zh-CN" altLang="en-US" dirty="0"/>
              <a:t>：</a:t>
            </a:r>
            <a:r>
              <a:rPr lang="en-US" altLang="zh-CN" dirty="0"/>
              <a:t>11.6ns</a:t>
            </a:r>
          </a:p>
          <a:p>
            <a:r>
              <a:rPr lang="zh-CN" altLang="en-US" dirty="0"/>
              <a:t>仿真</a:t>
            </a:r>
            <a:r>
              <a:rPr lang="en-US" altLang="zh-CN" dirty="0"/>
              <a:t>TOT</a:t>
            </a:r>
            <a:r>
              <a:rPr lang="zh-CN" altLang="en-US" dirty="0"/>
              <a:t>：</a:t>
            </a:r>
            <a:r>
              <a:rPr lang="en-US" altLang="zh-CN" dirty="0"/>
              <a:t>LSB=35.4ps range</a:t>
            </a:r>
            <a:r>
              <a:rPr lang="zh-CN" altLang="en-US" dirty="0"/>
              <a:t>：</a:t>
            </a:r>
            <a:r>
              <a:rPr lang="en-US" altLang="zh-CN" dirty="0"/>
              <a:t>9.8ns</a:t>
            </a:r>
          </a:p>
          <a:p>
            <a:r>
              <a:rPr lang="zh-CN" altLang="en-US" dirty="0"/>
              <a:t>实测</a:t>
            </a:r>
            <a:r>
              <a:rPr lang="en-US" altLang="zh-CN" dirty="0"/>
              <a:t>Resolution</a:t>
            </a:r>
            <a:r>
              <a:rPr lang="zh-CN" altLang="en-US" dirty="0"/>
              <a:t>：</a:t>
            </a:r>
            <a:r>
              <a:rPr lang="en-US" altLang="zh-CN" dirty="0"/>
              <a:t>20ps @16fC</a:t>
            </a:r>
          </a:p>
          <a:p>
            <a:r>
              <a:rPr lang="zh-CN" altLang="en-US" dirty="0"/>
              <a:t>实测辐照后：</a:t>
            </a:r>
            <a:r>
              <a:rPr lang="en-US" altLang="zh-CN" dirty="0"/>
              <a:t>~40ps</a:t>
            </a:r>
          </a:p>
          <a:p>
            <a:r>
              <a:rPr lang="zh-CN" altLang="en-US" dirty="0"/>
              <a:t>功耗：</a:t>
            </a:r>
            <a:r>
              <a:rPr lang="en-US" altLang="zh-CN" dirty="0"/>
              <a:t>4mW</a:t>
            </a:r>
            <a:r>
              <a:rPr lang="zh-CN" altLang="en-US" dirty="0"/>
              <a:t>（</a:t>
            </a:r>
            <a:r>
              <a:rPr lang="en-US" altLang="zh-CN" dirty="0"/>
              <a:t>FEE 1.5mW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354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4F8635-79EC-4214-AC8D-22F4F494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7" y="166989"/>
            <a:ext cx="10515600" cy="56697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LGAD readout Chip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5FABDA2-398D-139F-AF12-0F255318ECA0}"/>
              </a:ext>
            </a:extLst>
          </p:cNvPr>
          <p:cNvSpPr txBox="1"/>
          <p:nvPr/>
        </p:nvSpPr>
        <p:spPr>
          <a:xfrm>
            <a:off x="6373370" y="2490512"/>
            <a:ext cx="6104826" cy="337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FEE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：阻抗匹配、放大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  <a:ea typeface="等线" panose="02010600030101010101" pitchFamily="2" charset="-122"/>
              </a:rPr>
              <a:t>+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甄别（</a:t>
            </a:r>
            <a:r>
              <a:rPr lang="zh-CN" altLang="en-US" sz="1800" b="0" i="0" u="none" strike="noStrike" baseline="0" dirty="0">
                <a:latin typeface="等线" panose="02010600030101010101" pitchFamily="2" charset="-122"/>
                <a:ea typeface="等线" panose="02010600030101010101" pitchFamily="2" charset="-122"/>
              </a:rPr>
              <a:t>完成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1800" b="0" i="0" u="none" strike="noStrike" baseline="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Calib</a:t>
            </a: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：刻度电路</a:t>
            </a:r>
            <a:endParaRPr lang="zh-CN" altLang="en-US" sz="1800" b="0" i="0" u="none" strike="noStrike" baseline="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• 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DAC: 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提供阈值和输入电荷刻度</a:t>
            </a:r>
            <a:endParaRPr lang="zh-CN" altLang="en-US" sz="1800" b="0" i="0" u="none" strike="noStrike" baseline="0" dirty="0">
              <a:solidFill>
                <a:schemeClr val="accent1">
                  <a:lumMod val="60000"/>
                  <a:lumOff val="4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•  TDC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TOA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前沿时间测量，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TOT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用于修正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time walk</a:t>
            </a:r>
            <a:endParaRPr lang="en-US" altLang="zh-CN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•  PLL: 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为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TDC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和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serializer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提供时钟</a:t>
            </a: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•  Serializer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TDC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数据串行输出</a:t>
            </a: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•  Event Builder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TDC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数据整理打包、编码</a:t>
            </a:r>
          </a:p>
          <a:p>
            <a:pPr>
              <a:lnSpc>
                <a:spcPct val="150000"/>
              </a:lnSpc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+mn-ea"/>
              </a:rPr>
              <a:t>•  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SPI/I2C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+mn-ea"/>
              </a:rPr>
              <a:t>：配置寄存器</a:t>
            </a:r>
            <a:endParaRPr lang="en-US" altLang="zh-CN" sz="1800" b="0" i="0" u="none" strike="noStrike" baseline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AE1128F-95D1-00CF-F92C-8B005B273D8A}"/>
              </a:ext>
            </a:extLst>
          </p:cNvPr>
          <p:cNvSpPr/>
          <p:nvPr/>
        </p:nvSpPr>
        <p:spPr>
          <a:xfrm>
            <a:off x="5159359" y="2083403"/>
            <a:ext cx="756938" cy="2770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7690E72-137B-8410-64FC-0C9B8DFE55AE}"/>
              </a:ext>
            </a:extLst>
          </p:cNvPr>
          <p:cNvSpPr/>
          <p:nvPr/>
        </p:nvSpPr>
        <p:spPr>
          <a:xfrm>
            <a:off x="553012" y="2083403"/>
            <a:ext cx="756938" cy="28019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E627511-62C2-DA27-6561-50D1396C68F9}"/>
              </a:ext>
            </a:extLst>
          </p:cNvPr>
          <p:cNvSpPr/>
          <p:nvPr/>
        </p:nvSpPr>
        <p:spPr>
          <a:xfrm>
            <a:off x="1703551" y="2005176"/>
            <a:ext cx="3091443" cy="28488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498007-CA91-8BE7-0DA2-82967FBC4ECC}"/>
              </a:ext>
            </a:extLst>
          </p:cNvPr>
          <p:cNvSpPr txBox="1"/>
          <p:nvPr/>
        </p:nvSpPr>
        <p:spPr>
          <a:xfrm>
            <a:off x="452493" y="5131787"/>
            <a:ext cx="906560" cy="369332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DAC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325384-CA84-F289-837D-55985A0DDCD2}"/>
              </a:ext>
            </a:extLst>
          </p:cNvPr>
          <p:cNvSpPr txBox="1"/>
          <p:nvPr/>
        </p:nvSpPr>
        <p:spPr>
          <a:xfrm>
            <a:off x="539820" y="2860792"/>
            <a:ext cx="5950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FEE</a:t>
            </a:r>
            <a:endParaRPr 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5C4897A-45F6-61E3-4C28-436484DC1E13}"/>
              </a:ext>
            </a:extLst>
          </p:cNvPr>
          <p:cNvCxnSpPr>
            <a:cxnSpLocks/>
          </p:cNvCxnSpPr>
          <p:nvPr/>
        </p:nvCxnSpPr>
        <p:spPr>
          <a:xfrm>
            <a:off x="1315843" y="2490512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6FDFD86-43D8-10B7-080E-1DD89D822AB0}"/>
              </a:ext>
            </a:extLst>
          </p:cNvPr>
          <p:cNvSpPr txBox="1"/>
          <p:nvPr/>
        </p:nvSpPr>
        <p:spPr>
          <a:xfrm>
            <a:off x="5199333" y="2992935"/>
            <a:ext cx="7955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build</a:t>
            </a:r>
            <a:r>
              <a:rPr lang="en-US" altLang="zh-CN" sz="1400" dirty="0"/>
              <a:t>er</a:t>
            </a:r>
            <a:endParaRPr lang="en-US" sz="1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52B2C1-C159-A5FC-BBB7-FA5A9F52EF80}"/>
              </a:ext>
            </a:extLst>
          </p:cNvPr>
          <p:cNvSpPr txBox="1"/>
          <p:nvPr/>
        </p:nvSpPr>
        <p:spPr>
          <a:xfrm>
            <a:off x="3035920" y="5114494"/>
            <a:ext cx="9203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SPI/I2C</a:t>
            </a:r>
            <a:endParaRPr 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31E1B1D-C758-47D8-8991-2CEA88A880C6}"/>
              </a:ext>
            </a:extLst>
          </p:cNvPr>
          <p:cNvSpPr/>
          <p:nvPr/>
        </p:nvSpPr>
        <p:spPr>
          <a:xfrm>
            <a:off x="105675" y="1029662"/>
            <a:ext cx="6104827" cy="468758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763837-E95B-FE19-568A-739C788881ED}"/>
              </a:ext>
            </a:extLst>
          </p:cNvPr>
          <p:cNvSpPr txBox="1"/>
          <p:nvPr/>
        </p:nvSpPr>
        <p:spPr>
          <a:xfrm>
            <a:off x="2332286" y="2732345"/>
            <a:ext cx="148991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TDC for TOA, TOT, </a:t>
            </a:r>
            <a:r>
              <a:rPr lang="en-US" dirty="0" err="1"/>
              <a:t>Calib</a:t>
            </a:r>
            <a:endParaRPr lang="en-US" dirty="0"/>
          </a:p>
          <a:p>
            <a:endParaRPr 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30DE95F-A3DC-1B5F-8678-27903C745B8C}"/>
              </a:ext>
            </a:extLst>
          </p:cNvPr>
          <p:cNvSpPr txBox="1"/>
          <p:nvPr/>
        </p:nvSpPr>
        <p:spPr>
          <a:xfrm>
            <a:off x="3937156" y="1373580"/>
            <a:ext cx="5472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PLL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37840816-44C5-8E10-963F-C7BECBFDBFD1}"/>
              </a:ext>
            </a:extLst>
          </p:cNvPr>
          <p:cNvCxnSpPr>
            <a:cxnSpLocks/>
          </p:cNvCxnSpPr>
          <p:nvPr/>
        </p:nvCxnSpPr>
        <p:spPr>
          <a:xfrm>
            <a:off x="1315843" y="2743431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18C968C-C502-7E1D-1204-4BB6803356E8}"/>
              </a:ext>
            </a:extLst>
          </p:cNvPr>
          <p:cNvCxnSpPr>
            <a:cxnSpLocks/>
          </p:cNvCxnSpPr>
          <p:nvPr/>
        </p:nvCxnSpPr>
        <p:spPr>
          <a:xfrm>
            <a:off x="1315843" y="2996904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F2F20DE-BCF4-440E-E1A9-21A6C18CDB23}"/>
              </a:ext>
            </a:extLst>
          </p:cNvPr>
          <p:cNvCxnSpPr>
            <a:cxnSpLocks/>
          </p:cNvCxnSpPr>
          <p:nvPr/>
        </p:nvCxnSpPr>
        <p:spPr>
          <a:xfrm>
            <a:off x="1309950" y="3260603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8305F15-5028-FA00-496C-F34DC39E90CC}"/>
              </a:ext>
            </a:extLst>
          </p:cNvPr>
          <p:cNvCxnSpPr>
            <a:cxnSpLocks/>
          </p:cNvCxnSpPr>
          <p:nvPr/>
        </p:nvCxnSpPr>
        <p:spPr>
          <a:xfrm>
            <a:off x="1316186" y="3519742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0452540-9EB4-AB6A-7131-5B2029610241}"/>
              </a:ext>
            </a:extLst>
          </p:cNvPr>
          <p:cNvCxnSpPr>
            <a:cxnSpLocks/>
          </p:cNvCxnSpPr>
          <p:nvPr/>
        </p:nvCxnSpPr>
        <p:spPr>
          <a:xfrm>
            <a:off x="1316186" y="3772661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B07ED93-C321-79ED-77AC-3648B0538B29}"/>
              </a:ext>
            </a:extLst>
          </p:cNvPr>
          <p:cNvCxnSpPr>
            <a:cxnSpLocks/>
          </p:cNvCxnSpPr>
          <p:nvPr/>
        </p:nvCxnSpPr>
        <p:spPr>
          <a:xfrm>
            <a:off x="1316186" y="4026134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ED236C9-CFF9-F7C0-784F-37848DBB95DA}"/>
              </a:ext>
            </a:extLst>
          </p:cNvPr>
          <p:cNvCxnSpPr>
            <a:cxnSpLocks/>
          </p:cNvCxnSpPr>
          <p:nvPr/>
        </p:nvCxnSpPr>
        <p:spPr>
          <a:xfrm>
            <a:off x="1310293" y="4289833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1594511-A121-7596-9674-7BCBC3F012B6}"/>
              </a:ext>
            </a:extLst>
          </p:cNvPr>
          <p:cNvCxnSpPr>
            <a:cxnSpLocks/>
          </p:cNvCxnSpPr>
          <p:nvPr/>
        </p:nvCxnSpPr>
        <p:spPr>
          <a:xfrm>
            <a:off x="4756273" y="2485655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B82A9AE-02B5-8681-02BE-F229F4CF4330}"/>
              </a:ext>
            </a:extLst>
          </p:cNvPr>
          <p:cNvCxnSpPr>
            <a:cxnSpLocks/>
          </p:cNvCxnSpPr>
          <p:nvPr/>
        </p:nvCxnSpPr>
        <p:spPr>
          <a:xfrm>
            <a:off x="4756273" y="2738574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89C89AD-D465-14EF-622A-D240E1FC3347}"/>
              </a:ext>
            </a:extLst>
          </p:cNvPr>
          <p:cNvCxnSpPr>
            <a:cxnSpLocks/>
          </p:cNvCxnSpPr>
          <p:nvPr/>
        </p:nvCxnSpPr>
        <p:spPr>
          <a:xfrm>
            <a:off x="4756273" y="2992047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4A564A5-663E-168B-50CE-095BEFDF1387}"/>
              </a:ext>
            </a:extLst>
          </p:cNvPr>
          <p:cNvCxnSpPr>
            <a:cxnSpLocks/>
          </p:cNvCxnSpPr>
          <p:nvPr/>
        </p:nvCxnSpPr>
        <p:spPr>
          <a:xfrm>
            <a:off x="4750380" y="3255746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C5C94E2-8064-E95E-8997-60AC39797D4B}"/>
              </a:ext>
            </a:extLst>
          </p:cNvPr>
          <p:cNvCxnSpPr>
            <a:cxnSpLocks/>
          </p:cNvCxnSpPr>
          <p:nvPr/>
        </p:nvCxnSpPr>
        <p:spPr>
          <a:xfrm>
            <a:off x="4756616" y="3514885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8654CD7-7B60-AB37-CF03-A7CEB71C3F00}"/>
              </a:ext>
            </a:extLst>
          </p:cNvPr>
          <p:cNvCxnSpPr>
            <a:cxnSpLocks/>
          </p:cNvCxnSpPr>
          <p:nvPr/>
        </p:nvCxnSpPr>
        <p:spPr>
          <a:xfrm>
            <a:off x="4756616" y="3767804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FF0283C-30C8-3DE4-7DAC-D7852C639BD2}"/>
              </a:ext>
            </a:extLst>
          </p:cNvPr>
          <p:cNvCxnSpPr>
            <a:cxnSpLocks/>
          </p:cNvCxnSpPr>
          <p:nvPr/>
        </p:nvCxnSpPr>
        <p:spPr>
          <a:xfrm>
            <a:off x="4756616" y="4021277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6C3D9C5-DCF1-4F72-CC50-44D65579A730}"/>
              </a:ext>
            </a:extLst>
          </p:cNvPr>
          <p:cNvCxnSpPr>
            <a:cxnSpLocks/>
          </p:cNvCxnSpPr>
          <p:nvPr/>
        </p:nvCxnSpPr>
        <p:spPr>
          <a:xfrm>
            <a:off x="4750723" y="4284976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A4FF32B9-7AF8-84C5-056C-9ACDB0F74BBB}"/>
              </a:ext>
            </a:extLst>
          </p:cNvPr>
          <p:cNvSpPr txBox="1"/>
          <p:nvPr/>
        </p:nvSpPr>
        <p:spPr>
          <a:xfrm>
            <a:off x="312656" y="1505797"/>
            <a:ext cx="6399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err="1"/>
              <a:t>calib</a:t>
            </a:r>
            <a:endParaRPr lang="zh-CN" altLang="en-US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F536A30-0A60-11DE-C16D-93BF91A93969}"/>
              </a:ext>
            </a:extLst>
          </p:cNvPr>
          <p:cNvCxnSpPr>
            <a:cxnSpLocks/>
          </p:cNvCxnSpPr>
          <p:nvPr/>
        </p:nvCxnSpPr>
        <p:spPr>
          <a:xfrm>
            <a:off x="138809" y="2479426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21BE8C4C-A104-9361-AF6A-BA3208D0CD1E}"/>
              </a:ext>
            </a:extLst>
          </p:cNvPr>
          <p:cNvCxnSpPr>
            <a:cxnSpLocks/>
          </p:cNvCxnSpPr>
          <p:nvPr/>
        </p:nvCxnSpPr>
        <p:spPr>
          <a:xfrm>
            <a:off x="138809" y="2732345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F5475DBF-E2CC-DC33-DC07-BA4AF42C2B0D}"/>
              </a:ext>
            </a:extLst>
          </p:cNvPr>
          <p:cNvCxnSpPr>
            <a:cxnSpLocks/>
          </p:cNvCxnSpPr>
          <p:nvPr/>
        </p:nvCxnSpPr>
        <p:spPr>
          <a:xfrm>
            <a:off x="138809" y="2985818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A7CABAB-4131-A4B3-A828-49E8725A83E4}"/>
              </a:ext>
            </a:extLst>
          </p:cNvPr>
          <p:cNvCxnSpPr>
            <a:cxnSpLocks/>
          </p:cNvCxnSpPr>
          <p:nvPr/>
        </p:nvCxnSpPr>
        <p:spPr>
          <a:xfrm>
            <a:off x="132916" y="3249517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2086C98F-8537-7F1F-F265-8DEFA00AA38D}"/>
              </a:ext>
            </a:extLst>
          </p:cNvPr>
          <p:cNvCxnSpPr>
            <a:cxnSpLocks/>
          </p:cNvCxnSpPr>
          <p:nvPr/>
        </p:nvCxnSpPr>
        <p:spPr>
          <a:xfrm>
            <a:off x="139152" y="3508656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34B06494-2BFA-9266-BDC1-074E79B0489F}"/>
              </a:ext>
            </a:extLst>
          </p:cNvPr>
          <p:cNvCxnSpPr>
            <a:cxnSpLocks/>
          </p:cNvCxnSpPr>
          <p:nvPr/>
        </p:nvCxnSpPr>
        <p:spPr>
          <a:xfrm>
            <a:off x="139152" y="3761575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3687830C-5287-9552-6C64-5556E6825719}"/>
              </a:ext>
            </a:extLst>
          </p:cNvPr>
          <p:cNvCxnSpPr>
            <a:cxnSpLocks/>
          </p:cNvCxnSpPr>
          <p:nvPr/>
        </p:nvCxnSpPr>
        <p:spPr>
          <a:xfrm>
            <a:off x="139152" y="4015048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C9625F20-9C18-0455-06B1-BF1464D4E4B8}"/>
              </a:ext>
            </a:extLst>
          </p:cNvPr>
          <p:cNvCxnSpPr>
            <a:cxnSpLocks/>
          </p:cNvCxnSpPr>
          <p:nvPr/>
        </p:nvCxnSpPr>
        <p:spPr>
          <a:xfrm>
            <a:off x="133259" y="4278747"/>
            <a:ext cx="38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3F26FD6-9EC0-31BB-D0E6-BD6484C4B612}"/>
              </a:ext>
            </a:extLst>
          </p:cNvPr>
          <p:cNvCxnSpPr/>
          <p:nvPr/>
        </p:nvCxnSpPr>
        <p:spPr>
          <a:xfrm>
            <a:off x="372704" y="1862952"/>
            <a:ext cx="0" cy="2399554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DE815476-12C3-5562-B58A-B263E1679DE6}"/>
              </a:ext>
            </a:extLst>
          </p:cNvPr>
          <p:cNvCxnSpPr>
            <a:cxnSpLocks/>
            <a:stCxn id="46" idx="0"/>
            <a:endCxn id="6" idx="2"/>
          </p:cNvCxnSpPr>
          <p:nvPr/>
        </p:nvCxnSpPr>
        <p:spPr>
          <a:xfrm flipH="1" flipV="1">
            <a:off x="931481" y="4885354"/>
            <a:ext cx="1091" cy="219056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08AE1248-24CA-4FC8-4D83-C31B0780E8B6}"/>
              </a:ext>
            </a:extLst>
          </p:cNvPr>
          <p:cNvSpPr/>
          <p:nvPr/>
        </p:nvSpPr>
        <p:spPr>
          <a:xfrm>
            <a:off x="5082339" y="1330375"/>
            <a:ext cx="795569" cy="5531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B2104E3-DF9F-88BE-A569-C7384ECA692F}"/>
              </a:ext>
            </a:extLst>
          </p:cNvPr>
          <p:cNvSpPr txBox="1"/>
          <p:nvPr/>
        </p:nvSpPr>
        <p:spPr>
          <a:xfrm>
            <a:off x="5055463" y="1421884"/>
            <a:ext cx="9647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Serializer</a:t>
            </a:r>
            <a:endParaRPr lang="en-US" sz="1400" dirty="0"/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8E36B0A9-2DAC-407A-E004-05AF6F482CBE}"/>
              </a:ext>
            </a:extLst>
          </p:cNvPr>
          <p:cNvSpPr/>
          <p:nvPr/>
        </p:nvSpPr>
        <p:spPr>
          <a:xfrm>
            <a:off x="500782" y="5104410"/>
            <a:ext cx="863579" cy="3998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A2EE210-2DBF-F208-3070-5F8E64810F57}"/>
              </a:ext>
            </a:extLst>
          </p:cNvPr>
          <p:cNvSpPr/>
          <p:nvPr/>
        </p:nvSpPr>
        <p:spPr>
          <a:xfrm>
            <a:off x="3498317" y="1324088"/>
            <a:ext cx="1235945" cy="50624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27B7B809-40BA-A4FC-86A3-0D274797CB14}"/>
              </a:ext>
            </a:extLst>
          </p:cNvPr>
          <p:cNvSpPr/>
          <p:nvPr/>
        </p:nvSpPr>
        <p:spPr>
          <a:xfrm>
            <a:off x="310210" y="1505796"/>
            <a:ext cx="709862" cy="3715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98689672-4D45-7B4B-F62F-224402C29E81}"/>
              </a:ext>
            </a:extLst>
          </p:cNvPr>
          <p:cNvSpPr/>
          <p:nvPr/>
        </p:nvSpPr>
        <p:spPr>
          <a:xfrm>
            <a:off x="2605620" y="5066433"/>
            <a:ext cx="1685641" cy="50624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C58E7FE5-FF0F-4FAF-51E2-4C5097EADBCB}"/>
              </a:ext>
            </a:extLst>
          </p:cNvPr>
          <p:cNvCxnSpPr>
            <a:stCxn id="49" idx="1"/>
          </p:cNvCxnSpPr>
          <p:nvPr/>
        </p:nvCxnSpPr>
        <p:spPr>
          <a:xfrm flipH="1" flipV="1">
            <a:off x="1399962" y="5319555"/>
            <a:ext cx="1205658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49F83CFD-185C-8CD1-4580-AE2415EAD7AE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5537828" y="4854013"/>
            <a:ext cx="0" cy="44417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162BD35D-9441-208E-DD2A-CD35CB68BDCD}"/>
              </a:ext>
            </a:extLst>
          </p:cNvPr>
          <p:cNvCxnSpPr>
            <a:stCxn id="49" idx="3"/>
          </p:cNvCxnSpPr>
          <p:nvPr/>
        </p:nvCxnSpPr>
        <p:spPr>
          <a:xfrm flipV="1">
            <a:off x="4291261" y="5319555"/>
            <a:ext cx="1246567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1A37963F-1C19-B5E6-D60E-F2F77EB5524B}"/>
              </a:ext>
            </a:extLst>
          </p:cNvPr>
          <p:cNvCxnSpPr>
            <a:stCxn id="49" idx="0"/>
          </p:cNvCxnSpPr>
          <p:nvPr/>
        </p:nvCxnSpPr>
        <p:spPr>
          <a:xfrm flipH="1" flipV="1">
            <a:off x="3448440" y="4854012"/>
            <a:ext cx="1" cy="21242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3789002A-B435-B5FF-F5B9-89E91A84311F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4116289" y="1830333"/>
            <a:ext cx="1" cy="199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79FD3ACA-2C83-AF91-C6D8-F584F7D9D378}"/>
              </a:ext>
            </a:extLst>
          </p:cNvPr>
          <p:cNvCxnSpPr>
            <a:cxnSpLocks/>
            <a:stCxn id="47" idx="3"/>
            <a:endCxn id="44" idx="1"/>
          </p:cNvCxnSpPr>
          <p:nvPr/>
        </p:nvCxnSpPr>
        <p:spPr>
          <a:xfrm flipV="1">
            <a:off x="4734262" y="1575773"/>
            <a:ext cx="321201" cy="143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AC405B59-0DF6-349B-50B0-7A84D6EEFC7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5537828" y="1912165"/>
            <a:ext cx="0" cy="171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84D59578-C4AB-47B6-B579-C51D4BD8BDE7}"/>
              </a:ext>
            </a:extLst>
          </p:cNvPr>
          <p:cNvCxnSpPr>
            <a:cxnSpLocks/>
          </p:cNvCxnSpPr>
          <p:nvPr/>
        </p:nvCxnSpPr>
        <p:spPr>
          <a:xfrm flipV="1">
            <a:off x="5509250" y="1990887"/>
            <a:ext cx="59289" cy="78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569FF668-A95D-5F79-C7EC-A5E0B728DFB0}"/>
              </a:ext>
            </a:extLst>
          </p:cNvPr>
          <p:cNvSpPr txBox="1"/>
          <p:nvPr/>
        </p:nvSpPr>
        <p:spPr>
          <a:xfrm>
            <a:off x="2548334" y="1391284"/>
            <a:ext cx="7195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DLL</a:t>
            </a:r>
            <a:endParaRPr lang="zh-CN" altLang="en-US" dirty="0"/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D0C187DB-7D7A-2CFC-35EB-111DA948DD09}"/>
              </a:ext>
            </a:extLst>
          </p:cNvPr>
          <p:cNvSpPr/>
          <p:nvPr/>
        </p:nvSpPr>
        <p:spPr>
          <a:xfrm>
            <a:off x="2332286" y="1329482"/>
            <a:ext cx="925736" cy="50624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3F053E1-E153-BE77-CB9D-0FCE35DA0B17}"/>
              </a:ext>
            </a:extLst>
          </p:cNvPr>
          <p:cNvCxnSpPr>
            <a:stCxn id="47" idx="1"/>
            <a:endCxn id="60" idx="3"/>
          </p:cNvCxnSpPr>
          <p:nvPr/>
        </p:nvCxnSpPr>
        <p:spPr>
          <a:xfrm flipH="1">
            <a:off x="3258022" y="1577211"/>
            <a:ext cx="240295" cy="5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81B6BCC3-9618-DC40-6F03-BAEB6FA4AE46}"/>
              </a:ext>
            </a:extLst>
          </p:cNvPr>
          <p:cNvCxnSpPr>
            <a:stCxn id="60" idx="2"/>
          </p:cNvCxnSpPr>
          <p:nvPr/>
        </p:nvCxnSpPr>
        <p:spPr>
          <a:xfrm>
            <a:off x="2795154" y="1835727"/>
            <a:ext cx="0" cy="162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1000ACE6-6188-231D-8ABD-0E1A56D64824}"/>
              </a:ext>
            </a:extLst>
          </p:cNvPr>
          <p:cNvSpPr txBox="1"/>
          <p:nvPr/>
        </p:nvSpPr>
        <p:spPr>
          <a:xfrm>
            <a:off x="6155799" y="-22160"/>
            <a:ext cx="5234343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流片工艺</a:t>
            </a:r>
            <a:r>
              <a:rPr lang="en-US" altLang="zh-CN" sz="1800" dirty="0"/>
              <a:t>: 55/65nm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通道数：</a:t>
            </a:r>
            <a:r>
              <a:rPr lang="en-US" altLang="zh-CN" sz="1800" dirty="0"/>
              <a:t>64/128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供电：</a:t>
            </a:r>
            <a:r>
              <a:rPr lang="en-US" altLang="zh-CN" dirty="0"/>
              <a:t>1.2V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时间分辨（辐照后）：</a:t>
            </a:r>
            <a:r>
              <a:rPr lang="en-US" altLang="zh-CN" sz="1800" dirty="0"/>
              <a:t>50ps @15fC w/ 10fF 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转换时间：</a:t>
            </a:r>
            <a:r>
              <a:rPr lang="en-US" altLang="zh-CN" dirty="0"/>
              <a:t>25ns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1C201F0-3295-6183-DC86-40B74BC62AAF}"/>
              </a:ext>
            </a:extLst>
          </p:cNvPr>
          <p:cNvSpPr txBox="1"/>
          <p:nvPr/>
        </p:nvSpPr>
        <p:spPr>
          <a:xfrm>
            <a:off x="9089627" y="-47231"/>
            <a:ext cx="2942737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输入动态范围：</a:t>
            </a:r>
            <a:r>
              <a:rPr lang="en-US" altLang="zh-CN" dirty="0"/>
              <a:t>16-</a:t>
            </a:r>
            <a:r>
              <a:rPr lang="zh-CN" altLang="en-US" dirty="0"/>
              <a:t>？</a:t>
            </a:r>
            <a:r>
              <a:rPr lang="en-US" altLang="zh-CN" dirty="0" err="1"/>
              <a:t>fC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功耗：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TID</a:t>
            </a:r>
            <a:r>
              <a:rPr lang="zh-CN" altLang="en-US" dirty="0"/>
              <a:t>：</a:t>
            </a:r>
            <a:endParaRPr lang="en-US" altLang="zh-CN" sz="1800" dirty="0"/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DBD17DA1-BE3E-F989-77FA-88148E2799D0}"/>
              </a:ext>
            </a:extLst>
          </p:cNvPr>
          <p:cNvCxnSpPr>
            <a:endCxn id="47" idx="0"/>
          </p:cNvCxnSpPr>
          <p:nvPr/>
        </p:nvCxnSpPr>
        <p:spPr>
          <a:xfrm>
            <a:off x="4116289" y="1029662"/>
            <a:ext cx="1" cy="294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B4797DAE-6976-BA66-F279-F148CF1A20C1}"/>
              </a:ext>
            </a:extLst>
          </p:cNvPr>
          <p:cNvSpPr txBox="1"/>
          <p:nvPr/>
        </p:nvSpPr>
        <p:spPr>
          <a:xfrm>
            <a:off x="4062747" y="93579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40MHz</a:t>
            </a:r>
            <a:endParaRPr lang="zh-CN" altLang="en-US" dirty="0"/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8FFA06F5-3215-0556-E2A5-CED3741423B2}"/>
              </a:ext>
            </a:extLst>
          </p:cNvPr>
          <p:cNvCxnSpPr/>
          <p:nvPr/>
        </p:nvCxnSpPr>
        <p:spPr>
          <a:xfrm>
            <a:off x="5877908" y="1606936"/>
            <a:ext cx="332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1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5E41E-40F3-1042-0251-7C6108A5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8BE39ED5-9142-F004-72DF-2A133D9748D3}"/>
              </a:ext>
            </a:extLst>
          </p:cNvPr>
          <p:cNvSpPr/>
          <p:nvPr/>
        </p:nvSpPr>
        <p:spPr>
          <a:xfrm rot="5400000">
            <a:off x="2508586" y="3084520"/>
            <a:ext cx="837106" cy="647094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D7AC1F9-BE8A-A65A-224F-CB7E95750108}"/>
              </a:ext>
            </a:extLst>
          </p:cNvPr>
          <p:cNvSpPr/>
          <p:nvPr/>
        </p:nvSpPr>
        <p:spPr>
          <a:xfrm>
            <a:off x="2629522" y="2472964"/>
            <a:ext cx="533874" cy="14766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1479831-4821-774F-326D-319E45AA5426}"/>
              </a:ext>
            </a:extLst>
          </p:cNvPr>
          <p:cNvCxnSpPr>
            <a:cxnSpLocks/>
          </p:cNvCxnSpPr>
          <p:nvPr/>
        </p:nvCxnSpPr>
        <p:spPr>
          <a:xfrm>
            <a:off x="3163396" y="2546797"/>
            <a:ext cx="2009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FC7FC7D-ECB0-8FA9-4447-C2D6AEEBD5BD}"/>
              </a:ext>
            </a:extLst>
          </p:cNvPr>
          <p:cNvCxnSpPr>
            <a:cxnSpLocks/>
          </p:cNvCxnSpPr>
          <p:nvPr/>
        </p:nvCxnSpPr>
        <p:spPr>
          <a:xfrm>
            <a:off x="3364307" y="2558879"/>
            <a:ext cx="0" cy="861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AAC8C6A-1529-15D4-055C-665A7BBC11D4}"/>
              </a:ext>
            </a:extLst>
          </p:cNvPr>
          <p:cNvCxnSpPr>
            <a:cxnSpLocks/>
            <a:stCxn id="6" idx="0"/>
            <a:endCxn id="24" idx="1"/>
          </p:cNvCxnSpPr>
          <p:nvPr/>
        </p:nvCxnSpPr>
        <p:spPr>
          <a:xfrm>
            <a:off x="3250686" y="3408067"/>
            <a:ext cx="640081" cy="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44BCC6C-3C8C-FD87-9F91-4EEC1D8DC2EA}"/>
              </a:ext>
            </a:extLst>
          </p:cNvPr>
          <p:cNvCxnSpPr>
            <a:cxnSpLocks/>
            <a:stCxn id="6" idx="3"/>
            <a:endCxn id="77" idx="3"/>
          </p:cNvCxnSpPr>
          <p:nvPr/>
        </p:nvCxnSpPr>
        <p:spPr>
          <a:xfrm flipH="1" flipV="1">
            <a:off x="1851807" y="3407957"/>
            <a:ext cx="751785" cy="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6EBB429-A2AE-F69A-ED5A-9C53843E4493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175162" y="2546797"/>
            <a:ext cx="4543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102CFB1-E037-C6B8-9CC9-D31EA00F3889}"/>
              </a:ext>
            </a:extLst>
          </p:cNvPr>
          <p:cNvCxnSpPr>
            <a:cxnSpLocks/>
          </p:cNvCxnSpPr>
          <p:nvPr/>
        </p:nvCxnSpPr>
        <p:spPr>
          <a:xfrm flipV="1">
            <a:off x="2175162" y="2546797"/>
            <a:ext cx="0" cy="853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A3D9A0FE-9EDF-34D7-45DB-55B36DA30669}"/>
              </a:ext>
            </a:extLst>
          </p:cNvPr>
          <p:cNvSpPr/>
          <p:nvPr/>
        </p:nvSpPr>
        <p:spPr>
          <a:xfrm rot="5400000">
            <a:off x="5110320" y="3292410"/>
            <a:ext cx="760759" cy="567794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537A754-F25D-07A3-AE78-507A14D2FD3A}"/>
              </a:ext>
            </a:extLst>
          </p:cNvPr>
          <p:cNvCxnSpPr/>
          <p:nvPr/>
        </p:nvCxnSpPr>
        <p:spPr>
          <a:xfrm flipH="1">
            <a:off x="4838194" y="3771598"/>
            <a:ext cx="381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903202F-4339-9F0E-8CA6-F8CAD118869F}"/>
              </a:ext>
            </a:extLst>
          </p:cNvPr>
          <p:cNvCxnSpPr>
            <a:cxnSpLocks/>
          </p:cNvCxnSpPr>
          <p:nvPr/>
        </p:nvCxnSpPr>
        <p:spPr>
          <a:xfrm>
            <a:off x="5794513" y="3569704"/>
            <a:ext cx="2483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3BC7CA03-1236-EE68-24C1-49818045E069}"/>
              </a:ext>
            </a:extLst>
          </p:cNvPr>
          <p:cNvSpPr/>
          <p:nvPr/>
        </p:nvSpPr>
        <p:spPr>
          <a:xfrm>
            <a:off x="5998307" y="2845608"/>
            <a:ext cx="1405415" cy="11983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7554ABB-87F8-711A-05D2-CE884965E18F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7443555" y="3435711"/>
            <a:ext cx="584191" cy="180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22020ACD-4A8F-1367-CCDA-5E156ED86258}"/>
              </a:ext>
            </a:extLst>
          </p:cNvPr>
          <p:cNvSpPr/>
          <p:nvPr/>
        </p:nvSpPr>
        <p:spPr>
          <a:xfrm>
            <a:off x="7961450" y="3150237"/>
            <a:ext cx="749693" cy="5146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4B9CA4A-62D0-A161-31C1-4F4195DFFE42}"/>
              </a:ext>
            </a:extLst>
          </p:cNvPr>
          <p:cNvSpPr/>
          <p:nvPr/>
        </p:nvSpPr>
        <p:spPr>
          <a:xfrm>
            <a:off x="10785110" y="3059608"/>
            <a:ext cx="588863" cy="6996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382EDBDA-B458-BB8A-B905-E19874DA3CEE}"/>
              </a:ext>
            </a:extLst>
          </p:cNvPr>
          <p:cNvSpPr/>
          <p:nvPr/>
        </p:nvSpPr>
        <p:spPr>
          <a:xfrm>
            <a:off x="1821392" y="3592799"/>
            <a:ext cx="381360" cy="175784"/>
          </a:xfrm>
          <a:custGeom>
            <a:avLst/>
            <a:gdLst>
              <a:gd name="connsiteX0" fmla="*/ 0 w 573630"/>
              <a:gd name="connsiteY0" fmla="*/ 5479 h 448482"/>
              <a:gd name="connsiteX1" fmla="*/ 204462 w 573630"/>
              <a:gd name="connsiteY1" fmla="*/ 62274 h 448482"/>
              <a:gd name="connsiteX2" fmla="*/ 221500 w 573630"/>
              <a:gd name="connsiteY2" fmla="*/ 448480 h 448482"/>
              <a:gd name="connsiteX3" fmla="*/ 318052 w 573630"/>
              <a:gd name="connsiteY3" fmla="*/ 67953 h 448482"/>
              <a:gd name="connsiteX4" fmla="*/ 573630 w 573630"/>
              <a:gd name="connsiteY4" fmla="*/ 16838 h 4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630" h="448482">
                <a:moveTo>
                  <a:pt x="0" y="5479"/>
                </a:moveTo>
                <a:cubicBezTo>
                  <a:pt x="83772" y="-3040"/>
                  <a:pt x="167545" y="-11559"/>
                  <a:pt x="204462" y="62274"/>
                </a:cubicBezTo>
                <a:cubicBezTo>
                  <a:pt x="241379" y="136107"/>
                  <a:pt x="202568" y="447533"/>
                  <a:pt x="221500" y="448480"/>
                </a:cubicBezTo>
                <a:cubicBezTo>
                  <a:pt x="240432" y="449427"/>
                  <a:pt x="259364" y="139893"/>
                  <a:pt x="318052" y="67953"/>
                </a:cubicBezTo>
                <a:cubicBezTo>
                  <a:pt x="376740" y="-3987"/>
                  <a:pt x="475185" y="6425"/>
                  <a:pt x="573630" y="1683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802E71F5-EFF7-963E-64D6-F96AD35B7C03}"/>
              </a:ext>
            </a:extLst>
          </p:cNvPr>
          <p:cNvSpPr/>
          <p:nvPr/>
        </p:nvSpPr>
        <p:spPr>
          <a:xfrm flipV="1">
            <a:off x="3394190" y="3134577"/>
            <a:ext cx="329009" cy="199965"/>
          </a:xfrm>
          <a:custGeom>
            <a:avLst/>
            <a:gdLst>
              <a:gd name="connsiteX0" fmla="*/ 0 w 573630"/>
              <a:gd name="connsiteY0" fmla="*/ 5479 h 448482"/>
              <a:gd name="connsiteX1" fmla="*/ 204462 w 573630"/>
              <a:gd name="connsiteY1" fmla="*/ 62274 h 448482"/>
              <a:gd name="connsiteX2" fmla="*/ 221500 w 573630"/>
              <a:gd name="connsiteY2" fmla="*/ 448480 h 448482"/>
              <a:gd name="connsiteX3" fmla="*/ 318052 w 573630"/>
              <a:gd name="connsiteY3" fmla="*/ 67953 h 448482"/>
              <a:gd name="connsiteX4" fmla="*/ 573630 w 573630"/>
              <a:gd name="connsiteY4" fmla="*/ 16838 h 4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630" h="448482">
                <a:moveTo>
                  <a:pt x="0" y="5479"/>
                </a:moveTo>
                <a:cubicBezTo>
                  <a:pt x="83772" y="-3040"/>
                  <a:pt x="167545" y="-11559"/>
                  <a:pt x="204462" y="62274"/>
                </a:cubicBezTo>
                <a:cubicBezTo>
                  <a:pt x="241379" y="136107"/>
                  <a:pt x="202568" y="447533"/>
                  <a:pt x="221500" y="448480"/>
                </a:cubicBezTo>
                <a:cubicBezTo>
                  <a:pt x="240432" y="449427"/>
                  <a:pt x="259364" y="139893"/>
                  <a:pt x="318052" y="67953"/>
                </a:cubicBezTo>
                <a:cubicBezTo>
                  <a:pt x="376740" y="-3987"/>
                  <a:pt x="475185" y="6425"/>
                  <a:pt x="573630" y="1683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A5DEDC2-9117-4306-C767-7483E36D11D1}"/>
              </a:ext>
            </a:extLst>
          </p:cNvPr>
          <p:cNvGrpSpPr/>
          <p:nvPr/>
        </p:nvGrpSpPr>
        <p:grpSpPr>
          <a:xfrm>
            <a:off x="5396208" y="2895499"/>
            <a:ext cx="621661" cy="368980"/>
            <a:chOff x="4317160" y="2583769"/>
            <a:chExt cx="509634" cy="418673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791CE42A-EEC7-23C1-AE02-839CCA8BDC9B}"/>
                </a:ext>
              </a:extLst>
            </p:cNvPr>
            <p:cNvCxnSpPr/>
            <p:nvPr/>
          </p:nvCxnSpPr>
          <p:spPr>
            <a:xfrm>
              <a:off x="4317160" y="3002442"/>
              <a:ext cx="2548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26EBD361-CF80-39C2-B598-348B7A849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4937" y="2583769"/>
              <a:ext cx="0" cy="418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1084A432-C010-54C8-B459-96812DAF4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4937" y="2583769"/>
              <a:ext cx="132381" cy="2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29CD17C2-FE24-E1C5-8295-0FEF2C337597}"/>
                </a:ext>
              </a:extLst>
            </p:cNvPr>
            <p:cNvCxnSpPr>
              <a:cxnSpLocks/>
            </p:cNvCxnSpPr>
            <p:nvPr/>
          </p:nvCxnSpPr>
          <p:spPr>
            <a:xfrm>
              <a:off x="4697318" y="2585850"/>
              <a:ext cx="0" cy="416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2B8CBA9-2DB8-CA9D-4322-B928F522C69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318" y="3001118"/>
              <a:ext cx="1294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A8906553-DB3D-EDDF-FE30-8753F32EE33A}"/>
              </a:ext>
            </a:extLst>
          </p:cNvPr>
          <p:cNvSpPr txBox="1"/>
          <p:nvPr/>
        </p:nvSpPr>
        <p:spPr>
          <a:xfrm>
            <a:off x="5118026" y="3419734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/>
              <a:t>Discri</a:t>
            </a:r>
            <a:endParaRPr lang="zh-CN" altLang="en-US" sz="140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0C0644E-CA2F-F1DF-9F0A-0EBCC3D0D049}"/>
              </a:ext>
            </a:extLst>
          </p:cNvPr>
          <p:cNvSpPr txBox="1"/>
          <p:nvPr/>
        </p:nvSpPr>
        <p:spPr>
          <a:xfrm>
            <a:off x="2661240" y="324271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CC2137F-6E7C-F293-3053-5F05F438D9D2}"/>
              </a:ext>
            </a:extLst>
          </p:cNvPr>
          <p:cNvSpPr txBox="1"/>
          <p:nvPr/>
        </p:nvSpPr>
        <p:spPr>
          <a:xfrm>
            <a:off x="6268816" y="349808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TOT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8DAAC1F-C790-10D8-1C2C-93DA4FA2FDC5}"/>
              </a:ext>
            </a:extLst>
          </p:cNvPr>
          <p:cNvSpPr txBox="1"/>
          <p:nvPr/>
        </p:nvSpPr>
        <p:spPr>
          <a:xfrm>
            <a:off x="8027746" y="3251045"/>
            <a:ext cx="77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FIFO</a:t>
            </a:r>
            <a:endParaRPr lang="zh-CN" altLang="en-US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DC9A6893-66BE-F869-BA0C-8F27ABB63222}"/>
              </a:ext>
            </a:extLst>
          </p:cNvPr>
          <p:cNvSpPr txBox="1"/>
          <p:nvPr/>
        </p:nvSpPr>
        <p:spPr>
          <a:xfrm>
            <a:off x="10798004" y="3216364"/>
            <a:ext cx="52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Ser</a:t>
            </a:r>
            <a:endParaRPr lang="zh-CN" altLang="en-US" dirty="0"/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518CD61E-7E17-E551-D980-2F4C5005415C}"/>
              </a:ext>
            </a:extLst>
          </p:cNvPr>
          <p:cNvCxnSpPr>
            <a:cxnSpLocks/>
          </p:cNvCxnSpPr>
          <p:nvPr/>
        </p:nvCxnSpPr>
        <p:spPr>
          <a:xfrm flipV="1">
            <a:off x="11377559" y="3423683"/>
            <a:ext cx="3060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6DAE1139-637C-FF66-4779-9B9DC4BD0EC6}"/>
              </a:ext>
            </a:extLst>
          </p:cNvPr>
          <p:cNvCxnSpPr>
            <a:cxnSpLocks/>
          </p:cNvCxnSpPr>
          <p:nvPr/>
        </p:nvCxnSpPr>
        <p:spPr>
          <a:xfrm flipV="1">
            <a:off x="7550170" y="3380134"/>
            <a:ext cx="142945" cy="14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90C97D4A-9921-02BD-43D4-C0CF0948C130}"/>
              </a:ext>
            </a:extLst>
          </p:cNvPr>
          <p:cNvCxnSpPr/>
          <p:nvPr/>
        </p:nvCxnSpPr>
        <p:spPr>
          <a:xfrm flipV="1">
            <a:off x="9049108" y="3331808"/>
            <a:ext cx="156028" cy="15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7B696EF5-41B2-2F4A-CBA7-398BA5349A70}"/>
              </a:ext>
            </a:extLst>
          </p:cNvPr>
          <p:cNvSpPr txBox="1"/>
          <p:nvPr/>
        </p:nvSpPr>
        <p:spPr>
          <a:xfrm>
            <a:off x="996931" y="3223291"/>
            <a:ext cx="8548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LGAD</a:t>
            </a:r>
            <a:endParaRPr lang="zh-CN" altLang="en-US" dirty="0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C2B85F2B-919C-2B1F-26E2-1AF25EAAC45F}"/>
              </a:ext>
            </a:extLst>
          </p:cNvPr>
          <p:cNvSpPr/>
          <p:nvPr/>
        </p:nvSpPr>
        <p:spPr>
          <a:xfrm>
            <a:off x="9465878" y="3044127"/>
            <a:ext cx="1075961" cy="6996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0B73102E-153C-6414-AFBB-47BB7FD76309}"/>
              </a:ext>
            </a:extLst>
          </p:cNvPr>
          <p:cNvSpPr txBox="1"/>
          <p:nvPr/>
        </p:nvSpPr>
        <p:spPr>
          <a:xfrm>
            <a:off x="9451162" y="3096568"/>
            <a:ext cx="124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Package&amp;</a:t>
            </a:r>
          </a:p>
          <a:p>
            <a:r>
              <a:rPr lang="en-US" altLang="zh-CN" dirty="0"/>
              <a:t>Scrambler</a:t>
            </a:r>
            <a:endParaRPr lang="zh-CN" altLang="en-US" dirty="0"/>
          </a:p>
        </p:txBody>
      </p: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D5BAC120-1D33-29F0-13D7-01524F1315C8}"/>
              </a:ext>
            </a:extLst>
          </p:cNvPr>
          <p:cNvCxnSpPr>
            <a:cxnSpLocks/>
          </p:cNvCxnSpPr>
          <p:nvPr/>
        </p:nvCxnSpPr>
        <p:spPr>
          <a:xfrm flipV="1">
            <a:off x="8886276" y="3419734"/>
            <a:ext cx="563091" cy="6777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DE99EC6B-DC47-42BF-DFA8-02ED271AD524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0491199" y="3409424"/>
            <a:ext cx="2939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: 圆角 100">
            <a:extLst>
              <a:ext uri="{FF2B5EF4-FFF2-40B4-BE49-F238E27FC236}">
                <a16:creationId xmlns:a16="http://schemas.microsoft.com/office/drawing/2014/main" id="{739BADD1-8FEF-9A03-6908-05EAAE3B0B9C}"/>
              </a:ext>
            </a:extLst>
          </p:cNvPr>
          <p:cNvSpPr/>
          <p:nvPr/>
        </p:nvSpPr>
        <p:spPr>
          <a:xfrm>
            <a:off x="483888" y="2209320"/>
            <a:ext cx="8267724" cy="27529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241C47A6-1851-1B14-F1DA-009BCA719E3C}"/>
              </a:ext>
            </a:extLst>
          </p:cNvPr>
          <p:cNvSpPr/>
          <p:nvPr/>
        </p:nvSpPr>
        <p:spPr>
          <a:xfrm>
            <a:off x="564822" y="2113635"/>
            <a:ext cx="8267724" cy="27529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: 圆角 102">
            <a:extLst>
              <a:ext uri="{FF2B5EF4-FFF2-40B4-BE49-F238E27FC236}">
                <a16:creationId xmlns:a16="http://schemas.microsoft.com/office/drawing/2014/main" id="{D4D11499-CCA8-757C-A332-F28AC8383660}"/>
              </a:ext>
            </a:extLst>
          </p:cNvPr>
          <p:cNvSpPr/>
          <p:nvPr/>
        </p:nvSpPr>
        <p:spPr>
          <a:xfrm>
            <a:off x="777798" y="1938130"/>
            <a:ext cx="8267724" cy="27529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: 圆角 103">
            <a:extLst>
              <a:ext uri="{FF2B5EF4-FFF2-40B4-BE49-F238E27FC236}">
                <a16:creationId xmlns:a16="http://schemas.microsoft.com/office/drawing/2014/main" id="{3C038CA0-E5BD-CB2F-6D4A-34AFFE2243AE}"/>
              </a:ext>
            </a:extLst>
          </p:cNvPr>
          <p:cNvSpPr/>
          <p:nvPr/>
        </p:nvSpPr>
        <p:spPr>
          <a:xfrm>
            <a:off x="660072" y="2033815"/>
            <a:ext cx="8267724" cy="27529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5398F351-CD3F-F28F-86A2-494F29505820}"/>
              </a:ext>
            </a:extLst>
          </p:cNvPr>
          <p:cNvSpPr txBox="1"/>
          <p:nvPr/>
        </p:nvSpPr>
        <p:spPr>
          <a:xfrm>
            <a:off x="4423041" y="4086310"/>
            <a:ext cx="633507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DAC</a:t>
            </a:r>
            <a:endParaRPr lang="zh-CN" altLang="en-US" dirty="0"/>
          </a:p>
        </p:txBody>
      </p: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920C2117-C8F7-EC01-1690-3106EC032D8E}"/>
              </a:ext>
            </a:extLst>
          </p:cNvPr>
          <p:cNvCxnSpPr>
            <a:cxnSpLocks/>
          </p:cNvCxnSpPr>
          <p:nvPr/>
        </p:nvCxnSpPr>
        <p:spPr>
          <a:xfrm flipV="1">
            <a:off x="4828133" y="3768693"/>
            <a:ext cx="0" cy="308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E4E1AF12-6A07-E589-C535-3E6D6ACE038D}"/>
              </a:ext>
            </a:extLst>
          </p:cNvPr>
          <p:cNvSpPr txBox="1"/>
          <p:nvPr/>
        </p:nvSpPr>
        <p:spPr>
          <a:xfrm>
            <a:off x="7542772" y="4103100"/>
            <a:ext cx="7697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CH N.</a:t>
            </a:r>
            <a:endParaRPr lang="zh-CN" altLang="en-US" dirty="0"/>
          </a:p>
        </p:txBody>
      </p: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C53E22BD-1F0A-FFF3-BE58-34C1D41BD0BB}"/>
              </a:ext>
            </a:extLst>
          </p:cNvPr>
          <p:cNvCxnSpPr>
            <a:cxnSpLocks/>
          </p:cNvCxnSpPr>
          <p:nvPr/>
        </p:nvCxnSpPr>
        <p:spPr>
          <a:xfrm flipH="1" flipV="1">
            <a:off x="7837001" y="3471187"/>
            <a:ext cx="1" cy="576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7FEF6A5-AA0B-4F29-D411-881F9EC1BA16}"/>
              </a:ext>
            </a:extLst>
          </p:cNvPr>
          <p:cNvCxnSpPr>
            <a:cxnSpLocks/>
          </p:cNvCxnSpPr>
          <p:nvPr/>
        </p:nvCxnSpPr>
        <p:spPr>
          <a:xfrm>
            <a:off x="6042904" y="3435711"/>
            <a:ext cx="14369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C6D9BA75-FE8E-D4C2-BA1A-9F306C4ACC14}"/>
              </a:ext>
            </a:extLst>
          </p:cNvPr>
          <p:cNvSpPr/>
          <p:nvPr/>
        </p:nvSpPr>
        <p:spPr>
          <a:xfrm rot="5400000">
            <a:off x="3854353" y="3084032"/>
            <a:ext cx="837106" cy="647094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7FC3709-7486-C47C-9F69-8AACBD869473}"/>
              </a:ext>
            </a:extLst>
          </p:cNvPr>
          <p:cNvSpPr txBox="1"/>
          <p:nvPr/>
        </p:nvSpPr>
        <p:spPr>
          <a:xfrm>
            <a:off x="3890767" y="3269675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Shaper</a:t>
            </a:r>
            <a:endParaRPr lang="zh-CN" altLang="en-US" sz="12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2146A61-6CDE-1FE3-5BB9-6BA7BA0C30D7}"/>
              </a:ext>
            </a:extLst>
          </p:cNvPr>
          <p:cNvSpPr txBox="1"/>
          <p:nvPr/>
        </p:nvSpPr>
        <p:spPr>
          <a:xfrm>
            <a:off x="6239362" y="3114908"/>
            <a:ext cx="677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TOA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B434F1F5-4CA1-09A3-96B2-10982310D23E}"/>
              </a:ext>
            </a:extLst>
          </p:cNvPr>
          <p:cNvCxnSpPr>
            <a:stCxn id="24" idx="3"/>
          </p:cNvCxnSpPr>
          <p:nvPr/>
        </p:nvCxnSpPr>
        <p:spPr>
          <a:xfrm flipV="1">
            <a:off x="4535495" y="3407957"/>
            <a:ext cx="671307" cy="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A1278651-FE56-B839-EA0B-4CFF44664503}"/>
              </a:ext>
            </a:extLst>
          </p:cNvPr>
          <p:cNvSpPr txBox="1"/>
          <p:nvPr/>
        </p:nvSpPr>
        <p:spPr>
          <a:xfrm>
            <a:off x="564822" y="5317435"/>
            <a:ext cx="5908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可考虑采用</a:t>
            </a:r>
            <a:r>
              <a:rPr lang="en-US" altLang="zh-CN" dirty="0"/>
              <a:t>TOT</a:t>
            </a:r>
            <a:r>
              <a:rPr lang="zh-CN" altLang="en-US" dirty="0"/>
              <a:t>实现能量测量，高精度可采用线性放电。</a:t>
            </a:r>
            <a:endParaRPr lang="en-US" altLang="zh-CN" dirty="0"/>
          </a:p>
          <a:p>
            <a:r>
              <a:rPr lang="zh-CN" altLang="en-US" dirty="0"/>
              <a:t>具体实现方案取决于能量分辨要求</a:t>
            </a:r>
          </a:p>
        </p:txBody>
      </p:sp>
    </p:spTree>
    <p:extLst>
      <p:ext uri="{BB962C8B-B14F-4D97-AF65-F5344CB8AC3E}">
        <p14:creationId xmlns:p14="http://schemas.microsoft.com/office/powerpoint/2010/main" val="322013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12795</TotalTime>
  <Words>1202</Words>
  <Application>Microsoft Office PowerPoint</Application>
  <PresentationFormat>宽屏</PresentationFormat>
  <Paragraphs>324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Helvetica Neue</vt:lpstr>
      <vt:lpstr>等线</vt:lpstr>
      <vt:lpstr>等线 Light</vt:lpstr>
      <vt:lpstr>黑体</vt:lpstr>
      <vt:lpstr>Microsoft Yahei</vt:lpstr>
      <vt:lpstr>Arial</vt:lpstr>
      <vt:lpstr>Palatino Linotype</vt:lpstr>
      <vt:lpstr>Wingdings</vt:lpstr>
      <vt:lpstr>Office 主题​​</vt:lpstr>
      <vt:lpstr>LGAD-TOF, Si Strip, SiPM探测器前端电子学初步方案考虑</vt:lpstr>
      <vt:lpstr> Arrangement of the ToF with strip LGAD</vt:lpstr>
      <vt:lpstr>LGAD information</vt:lpstr>
      <vt:lpstr>ALTIROC （vernier ）</vt:lpstr>
      <vt:lpstr>时间分辨VS Cd</vt:lpstr>
      <vt:lpstr>PowerPoint 演示文稿</vt:lpstr>
      <vt:lpstr>ETROC</vt:lpstr>
      <vt:lpstr>LGAD readout Chip</vt:lpstr>
      <vt:lpstr>PowerPoint 演示文稿</vt:lpstr>
      <vt:lpstr>FEE（10ps）</vt:lpstr>
      <vt:lpstr>TDC（20ps）</vt:lpstr>
      <vt:lpstr>数据处理和传输</vt:lpstr>
      <vt:lpstr>PowerPoint 演示文稿</vt:lpstr>
      <vt:lpstr> Arrangement of Si-Strip</vt:lpstr>
      <vt:lpstr>Si Strip Barrel</vt:lpstr>
      <vt:lpstr>ABC chip</vt:lpstr>
      <vt:lpstr>ITK Si-strip layout</vt:lpstr>
      <vt:lpstr>Si-Strip readout chip</vt:lpstr>
      <vt:lpstr>SiPM readout chip</vt:lpstr>
      <vt:lpstr>SiPM S14160-3010PS</vt:lpstr>
      <vt:lpstr>DIET</vt:lpstr>
      <vt:lpstr>SPIROC2C</vt:lpstr>
      <vt:lpstr>PowerPoint 演示文稿</vt:lpstr>
      <vt:lpstr>共性问题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Bob YAN</dc:creator>
  <cp:lastModifiedBy>Bob YAN</cp:lastModifiedBy>
  <cp:revision>259</cp:revision>
  <dcterms:created xsi:type="dcterms:W3CDTF">2024-05-14T04:09:34Z</dcterms:created>
  <dcterms:modified xsi:type="dcterms:W3CDTF">2024-05-23T07:30:23Z</dcterms:modified>
</cp:coreProperties>
</file>