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86" r:id="rId3"/>
    <p:sldId id="1855" r:id="rId4"/>
    <p:sldId id="257" r:id="rId5"/>
    <p:sldId id="1852" r:id="rId6"/>
    <p:sldId id="1857" r:id="rId7"/>
    <p:sldId id="603" r:id="rId8"/>
    <p:sldId id="1859" r:id="rId9"/>
    <p:sldId id="606" r:id="rId10"/>
    <p:sldId id="1840" r:id="rId11"/>
    <p:sldId id="1858" r:id="rId12"/>
    <p:sldId id="604" r:id="rId13"/>
    <p:sldId id="1853" r:id="rId14"/>
    <p:sldId id="275" r:id="rId15"/>
    <p:sldId id="277" r:id="rId16"/>
    <p:sldId id="1845" r:id="rId17"/>
    <p:sldId id="1847" r:id="rId18"/>
    <p:sldId id="273" r:id="rId19"/>
    <p:sldId id="1838"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1"/>
    <a:srgbClr val="DE75C5"/>
    <a:srgbClr val="DC89C2"/>
    <a:srgbClr val="484BAF"/>
    <a:srgbClr val="0F7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0"/>
    <p:restoredTop sz="50000"/>
  </p:normalViewPr>
  <p:slideViewPr>
    <p:cSldViewPr snapToGrid="0" snapToObjects="1">
      <p:cViewPr varScale="1">
        <p:scale>
          <a:sx n="110" d="100"/>
          <a:sy n="110" d="100"/>
        </p:scale>
        <p:origin x="1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13BA0-58D0-408E-87F5-B5D4485CB8AC}" type="datetimeFigureOut">
              <a:rPr lang="en-US" smtClean="0"/>
              <a:t>5/23/24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35300-01C4-4EC5-A4B4-F523C256238F}" type="slidenum">
              <a:rPr lang="en-US" smtClean="0"/>
              <a:t>‹#›</a:t>
            </a:fld>
            <a:endParaRPr lang="en-US"/>
          </a:p>
        </p:txBody>
      </p:sp>
    </p:spTree>
    <p:extLst>
      <p:ext uri="{BB962C8B-B14F-4D97-AF65-F5344CB8AC3E}">
        <p14:creationId xmlns:p14="http://schemas.microsoft.com/office/powerpoint/2010/main" val="17076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35300-01C4-4EC5-A4B4-F523C256238F}" type="slidenum">
              <a:rPr lang="en-US" smtClean="0"/>
              <a:t>1</a:t>
            </a:fld>
            <a:endParaRPr lang="en-US"/>
          </a:p>
        </p:txBody>
      </p:sp>
    </p:spTree>
    <p:extLst>
      <p:ext uri="{BB962C8B-B14F-4D97-AF65-F5344CB8AC3E}">
        <p14:creationId xmlns:p14="http://schemas.microsoft.com/office/powerpoint/2010/main" val="264279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Ratchet shaped support ring       The ratchet teeth is hollow,</a:t>
            </a:r>
            <a:r>
              <a:rPr lang="en-US" altLang="zh-CN" baseline="0" dirty="0"/>
              <a:t> this is not only for reducing the materials due to the support ring is outside the acceptance. It is mainly used for air ventilation, the end of ladder is kind of blocked .</a:t>
            </a:r>
            <a:endParaRPr lang="zh-CN" altLang="en-US" dirty="0"/>
          </a:p>
        </p:txBody>
      </p:sp>
      <p:sp>
        <p:nvSpPr>
          <p:cNvPr id="4" name="灯片编号占位符 3"/>
          <p:cNvSpPr>
            <a:spLocks noGrp="1"/>
          </p:cNvSpPr>
          <p:nvPr>
            <p:ph type="sldNum" sz="quarter" idx="10"/>
          </p:nvPr>
        </p:nvSpPr>
        <p:spPr/>
        <p:txBody>
          <a:bodyPr/>
          <a:lstStyle/>
          <a:p>
            <a:fld id="{D88CD015-0E6D-403D-BE0D-B3C6B226A404}" type="slidenum">
              <a:rPr lang="zh-CN" altLang="en-US" smtClean="0"/>
              <a:t>14</a:t>
            </a:fld>
            <a:endParaRPr lang="zh-CN" altLang="en-US"/>
          </a:p>
        </p:txBody>
      </p:sp>
    </p:spTree>
    <p:extLst>
      <p:ext uri="{BB962C8B-B14F-4D97-AF65-F5344CB8AC3E}">
        <p14:creationId xmlns:p14="http://schemas.microsoft.com/office/powerpoint/2010/main" val="369429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6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50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56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671193"/>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5869895-2E93-024E-B62F-58D014B200D9}"/>
              </a:ext>
            </a:extLst>
          </p:cNvPr>
          <p:cNvSpPr txBox="1"/>
          <p:nvPr userDrawn="1"/>
        </p:nvSpPr>
        <p:spPr>
          <a:xfrm>
            <a:off x="4528457" y="64588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36432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081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1825625"/>
            <a:ext cx="4210050" cy="435133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7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267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7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54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buClr>
                <a:srgbClr val="0F75BD"/>
              </a:buClr>
              <a:defRPr sz="3200"/>
            </a:lvl1pPr>
            <a:lvl2pPr>
              <a:buClr>
                <a:srgbClr val="0F75BD"/>
              </a:buClr>
              <a:defRPr sz="2800"/>
            </a:lvl2pPr>
            <a:lvl3pPr>
              <a:buClr>
                <a:srgbClr val="0F75BD"/>
              </a:buClr>
              <a:defRPr sz="2400"/>
            </a:lvl3pPr>
            <a:lvl4pPr>
              <a:buClr>
                <a:srgbClr val="0F75BD"/>
              </a:buClr>
              <a:defRPr sz="2000"/>
            </a:lvl4pPr>
            <a:lvl5pPr>
              <a:buClr>
                <a:srgbClr val="0F75BD"/>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888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563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72087"/>
            <a:ext cx="8543925" cy="6000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168400"/>
            <a:ext cx="8543925" cy="5008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D98D-72B3-3D49-9BC1-B5043B0D15BE}" type="slidenum">
              <a:rPr lang="en-US" smtClean="0"/>
              <a:t>‹#›</a:t>
            </a:fld>
            <a:endParaRPr lang="en-US"/>
          </a:p>
        </p:txBody>
      </p:sp>
      <p:sp>
        <p:nvSpPr>
          <p:cNvPr id="8" name="Rectangle 7"/>
          <p:cNvSpPr/>
          <p:nvPr userDrawn="1"/>
        </p:nvSpPr>
        <p:spPr>
          <a:xfrm>
            <a:off x="4" y="6176963"/>
            <a:ext cx="9902952" cy="678299"/>
          </a:xfrm>
          <a:prstGeom prst="rect">
            <a:avLst/>
          </a:prstGeom>
          <a:gradFill flip="none" rotWithShape="1">
            <a:gsLst>
              <a:gs pos="94020">
                <a:schemeClr val="bg1"/>
              </a:gs>
              <a:gs pos="0">
                <a:schemeClr val="accent5">
                  <a:lumMod val="67000"/>
                </a:schemeClr>
              </a:gs>
              <a:gs pos="48000">
                <a:schemeClr val="accent5">
                  <a:lumMod val="97000"/>
                  <a:lumOff val="3000"/>
                </a:schemeClr>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81038" y="937846"/>
            <a:ext cx="8543925" cy="23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6B9FA9-7F0F-8043-9054-75C98F103198}"/>
              </a:ext>
            </a:extLst>
          </p:cNvPr>
          <p:cNvPicPr>
            <a:picLocks noChangeAspect="1"/>
          </p:cNvPicPr>
          <p:nvPr userDrawn="1"/>
        </p:nvPicPr>
        <p:blipFill>
          <a:blip r:embed="rId13"/>
          <a:stretch>
            <a:fillRect/>
          </a:stretch>
        </p:blipFill>
        <p:spPr>
          <a:xfrm>
            <a:off x="0" y="6176962"/>
            <a:ext cx="681038" cy="681038"/>
          </a:xfrm>
          <a:prstGeom prst="rect">
            <a:avLst/>
          </a:prstGeom>
        </p:spPr>
      </p:pic>
      <p:sp>
        <p:nvSpPr>
          <p:cNvPr id="12" name="Slide Number Placeholder 5">
            <a:extLst>
              <a:ext uri="{FF2B5EF4-FFF2-40B4-BE49-F238E27FC236}">
                <a16:creationId xmlns:a16="http://schemas.microsoft.com/office/drawing/2014/main" id="{ED2EB6D3-F519-2346-A983-ABBB74A22DC8}"/>
              </a:ext>
            </a:extLst>
          </p:cNvPr>
          <p:cNvSpPr txBox="1">
            <a:spLocks/>
          </p:cNvSpPr>
          <p:nvPr userDrawn="1"/>
        </p:nvSpPr>
        <p:spPr>
          <a:xfrm>
            <a:off x="7553325" y="6318034"/>
            <a:ext cx="2228850" cy="365125"/>
          </a:xfrm>
          <a:prstGeom prst="rect">
            <a:avLst/>
          </a:prstGeom>
        </p:spPr>
        <p:txBody>
          <a:bodyP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FD98D-72B3-3D49-9BC1-B5043B0D15BE}" type="slidenum">
              <a:rPr lang="en-US" smtClean="0"/>
              <a:pPr/>
              <a:t>‹#›</a:t>
            </a:fld>
            <a:endParaRPr lang="en-US"/>
          </a:p>
        </p:txBody>
      </p:sp>
    </p:spTree>
    <p:extLst>
      <p:ext uri="{BB962C8B-B14F-4D97-AF65-F5344CB8AC3E}">
        <p14:creationId xmlns:p14="http://schemas.microsoft.com/office/powerpoint/2010/main" val="686799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0.75W@10.24Gb/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448" y="1559102"/>
            <a:ext cx="8918303" cy="2454541"/>
          </a:xfrm>
        </p:spPr>
        <p:txBody>
          <a:bodyPr>
            <a:normAutofit fontScale="90000"/>
          </a:bodyPr>
          <a:lstStyle/>
          <a:p>
            <a:r>
              <a:rPr lang="en-CN" altLang="zh-CN" b="1" i="0" u="none" strike="noStrike" dirty="0">
                <a:solidFill>
                  <a:srgbClr val="1A63A0"/>
                </a:solidFill>
                <a:effectLst/>
                <a:latin typeface="Roboto" panose="02000000000000000000" pitchFamily="2" charset="0"/>
              </a:rPr>
              <a:t>CEPC</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vertex</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detector</a:t>
            </a:r>
            <a:br>
              <a:rPr lang="en-US" altLang="zh-CN" b="1" i="0" u="none" strike="noStrike" dirty="0">
                <a:solidFill>
                  <a:srgbClr val="1A63A0"/>
                </a:solidFill>
                <a:effectLst/>
                <a:latin typeface="Roboto" panose="02000000000000000000" pitchFamily="2" charset="0"/>
              </a:rPr>
            </a:br>
            <a:r>
              <a:rPr lang="en-US" altLang="zh-CN" b="1" i="0" u="none" strike="noStrike" dirty="0">
                <a:solidFill>
                  <a:srgbClr val="1A63A0"/>
                </a:solidFill>
                <a:effectLst/>
                <a:latin typeface="Roboto" panose="02000000000000000000" pitchFamily="2" charset="0"/>
              </a:rPr>
              <a:t>towards</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TDR</a:t>
            </a:r>
            <a:br>
              <a:rPr lang="en-US" altLang="zh-CN" b="1" dirty="0">
                <a:solidFill>
                  <a:srgbClr val="1A63A0"/>
                </a:solidFill>
                <a:latin typeface="Roboto" panose="02000000000000000000" pitchFamily="2" charset="0"/>
              </a:rPr>
            </a:br>
            <a:endParaRPr lang="en-US" altLang="zh-CN" b="1" dirty="0">
              <a:solidFill>
                <a:srgbClr val="1A63A0"/>
              </a:solidFill>
              <a:latin typeface="Roboto" panose="02000000000000000000" pitchFamily="2" charset="0"/>
            </a:endParaRPr>
          </a:p>
        </p:txBody>
      </p:sp>
      <p:sp>
        <p:nvSpPr>
          <p:cNvPr id="3" name="Subtitle 2"/>
          <p:cNvSpPr>
            <a:spLocks noGrp="1"/>
          </p:cNvSpPr>
          <p:nvPr>
            <p:ph type="subTitle" idx="1"/>
          </p:nvPr>
        </p:nvSpPr>
        <p:spPr>
          <a:xfrm>
            <a:off x="555113" y="4013643"/>
            <a:ext cx="8831439" cy="2004811"/>
          </a:xfrm>
        </p:spPr>
        <p:txBody>
          <a:bodyPr>
            <a:normAutofit/>
          </a:bodyPr>
          <a:lstStyle/>
          <a:p>
            <a:r>
              <a:rPr lang="en-US" dirty="0"/>
              <a:t>Zhijun Liang,</a:t>
            </a:r>
          </a:p>
          <a:p>
            <a:r>
              <a:rPr lang="en-US" altLang="zh-CN"/>
              <a:t>On behalf of CEPC vertex working group </a:t>
            </a:r>
          </a:p>
          <a:p>
            <a:endParaRPr lang="en-US" dirty="0"/>
          </a:p>
          <a:p>
            <a:endParaRPr lang="en-US" altLang="zh-CN" dirty="0"/>
          </a:p>
          <a:p>
            <a:endParaRPr lang="en-US" dirty="0"/>
          </a:p>
          <a:p>
            <a:endParaRPr lang="en-US" dirty="0"/>
          </a:p>
          <a:p>
            <a:endParaRPr lang="en-US" dirty="0"/>
          </a:p>
        </p:txBody>
      </p:sp>
    </p:spTree>
    <p:extLst>
      <p:ext uri="{BB962C8B-B14F-4D97-AF65-F5344CB8AC3E}">
        <p14:creationId xmlns:p14="http://schemas.microsoft.com/office/powerpoint/2010/main" val="5337232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120391" y="1716603"/>
            <a:ext cx="3137484" cy="3246750"/>
          </a:xfrm>
          <a:prstGeom prst="rect">
            <a:avLst/>
          </a:prstGeom>
        </p:spPr>
      </p:pic>
      <p:sp>
        <p:nvSpPr>
          <p:cNvPr id="4" name="文本框 3"/>
          <p:cNvSpPr txBox="1"/>
          <p:nvPr/>
        </p:nvSpPr>
        <p:spPr>
          <a:xfrm>
            <a:off x="1404382" y="1221303"/>
            <a:ext cx="1174790" cy="4370620"/>
          </a:xfrm>
          <a:prstGeom prst="rect">
            <a:avLst/>
          </a:prstGeom>
          <a:noFill/>
        </p:spPr>
        <p:txBody>
          <a:bodyPr wrap="square" rtlCol="0" anchor="t">
            <a:spAutoFit/>
          </a:bodyPr>
          <a:lstStyle/>
          <a:p>
            <a:pPr algn="r"/>
            <a:r>
              <a:rPr lang="zh-CN" altLang="en-US" sz="813">
                <a:solidFill>
                  <a:schemeClr val="accent5"/>
                </a:solidFill>
              </a:rPr>
              <a:t>50um Si</a:t>
            </a:r>
            <a:endParaRPr lang="zh-CN" altLang="en-US" sz="813"/>
          </a:p>
          <a:p>
            <a:pPr algn="r"/>
            <a:r>
              <a:rPr lang="en-US" altLang="zh-CN" sz="813">
                <a:solidFill>
                  <a:srgbClr val="7030A0"/>
                </a:solidFill>
              </a:rPr>
              <a:t>12.5</a:t>
            </a:r>
            <a:r>
              <a:rPr lang="zh-CN" altLang="en-US" sz="813">
                <a:solidFill>
                  <a:srgbClr val="7030A0"/>
                </a:solidFill>
              </a:rPr>
              <a:t>um </a:t>
            </a:r>
            <a:r>
              <a:rPr lang="en-US" altLang="zh-CN" sz="813">
                <a:solidFill>
                  <a:srgbClr val="7030A0"/>
                </a:solidFill>
              </a:rPr>
              <a:t>Acrylicg</a:t>
            </a:r>
            <a:r>
              <a:rPr lang="zh-CN" altLang="en-US" sz="813">
                <a:solidFill>
                  <a:srgbClr val="7030A0"/>
                </a:solidFill>
              </a:rPr>
              <a:t>lue</a:t>
            </a:r>
          </a:p>
          <a:p>
            <a:pPr algn="r"/>
            <a:r>
              <a:rPr lang="zh-CN" altLang="en-US" sz="813"/>
              <a:t>12.5um Kapton</a:t>
            </a: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en-US" altLang="zh-CN" sz="813">
                <a:solidFill>
                  <a:schemeClr val="accent6">
                    <a:lumMod val="60000"/>
                    <a:lumOff val="40000"/>
                  </a:schemeClr>
                </a:solidFill>
              </a:rPr>
              <a:t>8</a:t>
            </a:r>
            <a:r>
              <a:rPr lang="zh-CN" altLang="en-US" sz="813">
                <a:solidFill>
                  <a:schemeClr val="accent6">
                    <a:lumMod val="60000"/>
                    <a:lumOff val="40000"/>
                  </a:schemeClr>
                </a:solidFill>
              </a:rPr>
              <a:t>um G4_Al</a:t>
            </a:r>
          </a:p>
          <a:p>
            <a:pPr algn="r"/>
            <a:r>
              <a:rPr lang="zh-CN" altLang="en-US" sz="813"/>
              <a:t>13um Kapton</a:t>
            </a: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zh-CN" altLang="en-US" sz="813"/>
              <a:t>25um Kapton</a:t>
            </a: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t>13um Kapton</a:t>
            </a:r>
          </a:p>
          <a:p>
            <a:pPr algn="r"/>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t>12.5um Kapton</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975" b="1">
                <a:solidFill>
                  <a:srgbClr val="0070C0"/>
                </a:solidFill>
                <a:sym typeface="+mn-ea"/>
              </a:rPr>
              <a:t>250um CFPR</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p>
          <a:p>
            <a:pPr algn="r"/>
            <a:r>
              <a:rPr lang="zh-CN" altLang="en-US" sz="813">
                <a:sym typeface="+mn-ea"/>
              </a:rPr>
              <a:t>12.5um Kapton</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zh-CN" altLang="en-US" sz="813">
                <a:sym typeface="+mn-ea"/>
              </a:rPr>
              <a:t>13um Kapton</a:t>
            </a:r>
          </a:p>
          <a:p>
            <a:pPr algn="r"/>
            <a:r>
              <a:rPr lang="zh-CN" altLang="en-US" sz="813">
                <a:solidFill>
                  <a:srgbClr val="7030A0"/>
                </a:solidFill>
                <a:sym typeface="+mn-ea"/>
              </a:rPr>
              <a:t>12.5um </a:t>
            </a:r>
            <a:r>
              <a:rPr lang="en-US" altLang="zh-CN" sz="813">
                <a:solidFill>
                  <a:srgbClr val="7030A0"/>
                </a:solidFill>
                <a:sym typeface="+mn-ea"/>
              </a:rPr>
              <a:t>Acrylicg</a:t>
            </a:r>
            <a:r>
              <a:rPr lang="zh-CN" altLang="en-US" sz="813">
                <a:solidFill>
                  <a:srgbClr val="7030A0"/>
                </a:solidFill>
                <a:sym typeface="+mn-ea"/>
              </a:rPr>
              <a:t>lue</a:t>
            </a: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zh-CN" altLang="en-US" sz="813">
                <a:sym typeface="+mn-ea"/>
              </a:rPr>
              <a:t>25um Kapton</a:t>
            </a:r>
          </a:p>
          <a:p>
            <a:pPr algn="r"/>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p>
          <a:p>
            <a:pPr algn="r"/>
            <a:r>
              <a:rPr lang="zh-CN" altLang="en-US" sz="813">
                <a:sym typeface="+mn-ea"/>
              </a:rPr>
              <a:t>13um Kapton</a:t>
            </a:r>
          </a:p>
          <a:p>
            <a:pPr algn="r"/>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p>
          <a:p>
            <a:pPr algn="r"/>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sym typeface="+mn-ea"/>
              </a:rPr>
              <a:t>12.5um Kapton</a:t>
            </a:r>
          </a:p>
          <a:p>
            <a:pPr algn="r"/>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pPr algn="r"/>
            <a:r>
              <a:rPr lang="zh-CN" altLang="en-US" sz="813">
                <a:solidFill>
                  <a:schemeClr val="accent5"/>
                </a:solidFill>
                <a:sym typeface="+mn-ea"/>
              </a:rPr>
              <a:t>50um Si</a:t>
            </a:r>
            <a:endParaRPr lang="zh-CN" altLang="en-US" sz="813">
              <a:solidFill>
                <a:schemeClr val="accent5"/>
              </a:solidFill>
            </a:endParaRPr>
          </a:p>
          <a:p>
            <a:pPr algn="r"/>
            <a:endParaRPr lang="zh-CN" altLang="en-US" sz="813">
              <a:solidFill>
                <a:schemeClr val="accent5"/>
              </a:solidFill>
            </a:endParaRPr>
          </a:p>
        </p:txBody>
      </p:sp>
      <p:sp>
        <p:nvSpPr>
          <p:cNvPr id="19" name="灯片编号占位符 18"/>
          <p:cNvSpPr>
            <a:spLocks noGrp="1"/>
          </p:cNvSpPr>
          <p:nvPr>
            <p:ph type="sldNum" sz="quarter" idx="12"/>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pPr/>
              <a:t>10</a:t>
            </a:fld>
            <a:endParaRPr lang="zh-CN" altLang="en-US"/>
          </a:p>
        </p:txBody>
      </p:sp>
      <p:sp>
        <p:nvSpPr>
          <p:cNvPr id="2" name="文本框 1"/>
          <p:cNvSpPr txBox="1"/>
          <p:nvPr/>
        </p:nvSpPr>
        <p:spPr>
          <a:xfrm>
            <a:off x="411718" y="3221078"/>
            <a:ext cx="835303" cy="317459"/>
          </a:xfrm>
          <a:prstGeom prst="rect">
            <a:avLst/>
          </a:prstGeom>
          <a:noFill/>
        </p:spPr>
        <p:txBody>
          <a:bodyPr wrap="square" rtlCol="0">
            <a:spAutoFit/>
          </a:bodyPr>
          <a:lstStyle/>
          <a:p>
            <a:r>
              <a:rPr lang="en-US" altLang="zh-CN" sz="1463"/>
              <a:t>layer1</a:t>
            </a:r>
          </a:p>
        </p:txBody>
      </p:sp>
      <p:sp>
        <p:nvSpPr>
          <p:cNvPr id="5" name="文本框 4"/>
          <p:cNvSpPr txBox="1"/>
          <p:nvPr/>
        </p:nvSpPr>
        <p:spPr>
          <a:xfrm>
            <a:off x="7495024" y="3174643"/>
            <a:ext cx="2410976" cy="542584"/>
          </a:xfrm>
          <a:prstGeom prst="rect">
            <a:avLst/>
          </a:prstGeom>
          <a:noFill/>
        </p:spPr>
        <p:txBody>
          <a:bodyPr wrap="square" rtlCol="0">
            <a:spAutoFit/>
          </a:bodyPr>
          <a:lstStyle/>
          <a:p>
            <a:r>
              <a:rPr lang="en-US" altLang="zh-CN" sz="1463"/>
              <a:t>layer2</a:t>
            </a:r>
            <a:r>
              <a:rPr lang="zh-CN" altLang="en-US" sz="1463"/>
              <a:t>、</a:t>
            </a:r>
            <a:r>
              <a:rPr lang="en-US" altLang="zh-CN" sz="1463"/>
              <a:t>3 (for each ladder with more than 10 sensors)</a:t>
            </a:r>
          </a:p>
        </p:txBody>
      </p:sp>
      <p:sp>
        <p:nvSpPr>
          <p:cNvPr id="6" name="文本框 5"/>
          <p:cNvSpPr txBox="1"/>
          <p:nvPr/>
        </p:nvSpPr>
        <p:spPr>
          <a:xfrm>
            <a:off x="6552406" y="588764"/>
            <a:ext cx="1651000" cy="5871800"/>
          </a:xfrm>
          <a:prstGeom prst="rect">
            <a:avLst/>
          </a:prstGeom>
          <a:noFill/>
        </p:spPr>
        <p:txBody>
          <a:bodyPr wrap="square" rtlCol="0" anchor="t">
            <a:spAutoFit/>
          </a:bodyPr>
          <a:lstStyle/>
          <a:p>
            <a:r>
              <a:rPr lang="zh-CN" altLang="en-US" sz="813">
                <a:solidFill>
                  <a:schemeClr val="accent5"/>
                </a:solidFill>
              </a:rPr>
              <a:t>50um Si</a:t>
            </a:r>
            <a:endParaRPr lang="zh-CN" altLang="en-US" sz="813"/>
          </a:p>
          <a:p>
            <a:r>
              <a:rPr lang="en-US" altLang="zh-CN" sz="813">
                <a:solidFill>
                  <a:srgbClr val="7030A0"/>
                </a:solidFill>
              </a:rPr>
              <a:t>12.5</a:t>
            </a:r>
            <a:r>
              <a:rPr lang="zh-CN" altLang="en-US" sz="813">
                <a:solidFill>
                  <a:srgbClr val="7030A0"/>
                </a:solidFill>
              </a:rPr>
              <a:t>um </a:t>
            </a:r>
            <a:r>
              <a:rPr lang="en-US" altLang="zh-CN" sz="813">
                <a:solidFill>
                  <a:srgbClr val="7030A0"/>
                </a:solidFill>
              </a:rPr>
              <a:t>Acrylicg</a:t>
            </a:r>
            <a:r>
              <a:rPr lang="zh-CN" altLang="en-US" sz="813">
                <a:solidFill>
                  <a:srgbClr val="7030A0"/>
                </a:solidFill>
              </a:rPr>
              <a:t>lue</a:t>
            </a:r>
          </a:p>
          <a:p>
            <a:r>
              <a:rPr lang="zh-CN" altLang="en-US" sz="813"/>
              <a:t>12.5um Kapton</a:t>
            </a: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rPr>
              <a:t>8</a:t>
            </a:r>
            <a:r>
              <a:rPr lang="zh-CN" altLang="en-US" sz="813">
                <a:solidFill>
                  <a:schemeClr val="accent6">
                    <a:lumMod val="60000"/>
                    <a:lumOff val="40000"/>
                  </a:schemeClr>
                </a:solidFill>
              </a:rPr>
              <a:t>um G4_Al</a:t>
            </a:r>
          </a:p>
          <a:p>
            <a:r>
              <a:rPr lang="zh-CN" altLang="en-US" sz="813"/>
              <a:t>13um Kapton</a:t>
            </a: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p>
          <a:p>
            <a:r>
              <a:rPr lang="zh-CN" altLang="en-US" sz="813">
                <a:sym typeface="+mn-ea"/>
              </a:rPr>
              <a:t>13um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zh-CN" altLang="en-US" sz="813"/>
              <a:t>25um Kapton</a:t>
            </a:r>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13um Kapton</a:t>
            </a:r>
            <a:endParaRPr lang="zh-CN" altLang="en-US" sz="813"/>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t>13um Kapton</a:t>
            </a: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t>12.5um Kapton</a:t>
            </a:r>
          </a:p>
          <a:p>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975" b="1">
                <a:solidFill>
                  <a:srgbClr val="0070C0"/>
                </a:solidFill>
                <a:sym typeface="+mn-ea"/>
              </a:rPr>
              <a:t>250um CFPR</a:t>
            </a: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12.5um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zh-CN" altLang="en-US" sz="813">
                <a:sym typeface="+mn-ea"/>
              </a:rPr>
              <a:t>13um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p>
          <a:p>
            <a:r>
              <a:rPr lang="zh-CN" altLang="en-US" sz="813">
                <a:sym typeface="+mn-ea"/>
              </a:rPr>
              <a:t>13um Kapton</a:t>
            </a:r>
            <a:endParaRPr lang="zh-CN" altLang="en-US" sz="813"/>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zh-CN" altLang="en-US" sz="813">
                <a:sym typeface="+mn-ea"/>
              </a:rPr>
              <a:t>25um Kapton</a:t>
            </a:r>
            <a:endParaRPr lang="zh-CN" altLang="en-US" sz="813"/>
          </a:p>
          <a:p>
            <a:r>
              <a:rPr lang="en-US" altLang="zh-CN" sz="813">
                <a:solidFill>
                  <a:schemeClr val="accent6">
                    <a:lumMod val="60000"/>
                    <a:lumOff val="40000"/>
                  </a:schemeClr>
                </a:solidFill>
                <a:sym typeface="+mn-ea"/>
              </a:rPr>
              <a:t>12</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13um Kapton</a:t>
            </a:r>
            <a:endParaRPr lang="zh-CN" altLang="en-US" sz="813"/>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13um Kapton</a:t>
            </a:r>
            <a:endParaRPr lang="zh-CN" altLang="en-US" sz="813"/>
          </a:p>
          <a:p>
            <a:r>
              <a:rPr lang="en-US" altLang="zh-CN" sz="813">
                <a:solidFill>
                  <a:schemeClr val="accent6">
                    <a:lumMod val="60000"/>
                    <a:lumOff val="40000"/>
                  </a:schemeClr>
                </a:solidFill>
                <a:sym typeface="+mn-ea"/>
              </a:rPr>
              <a:t>8</a:t>
            </a:r>
            <a:r>
              <a:rPr lang="zh-CN" altLang="en-US" sz="813">
                <a:solidFill>
                  <a:schemeClr val="accent6">
                    <a:lumMod val="60000"/>
                    <a:lumOff val="40000"/>
                  </a:schemeClr>
                </a:solidFill>
                <a:sym typeface="+mn-ea"/>
              </a:rPr>
              <a:t>um G4_Al</a:t>
            </a:r>
            <a:endParaRPr lang="zh-CN" altLang="en-US" sz="813">
              <a:solidFill>
                <a:schemeClr val="accent6">
                  <a:lumMod val="60000"/>
                  <a:lumOff val="40000"/>
                </a:schemeClr>
              </a:solidFill>
            </a:endParaRPr>
          </a:p>
          <a:p>
            <a:r>
              <a:rPr lang="en-US" altLang="zh-CN"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endParaRPr lang="zh-CN" altLang="en-US" sz="813">
              <a:solidFill>
                <a:srgbClr val="7030A0"/>
              </a:solidFill>
            </a:endParaRPr>
          </a:p>
          <a:p>
            <a:r>
              <a:rPr lang="zh-CN" altLang="en-US" sz="813">
                <a:sym typeface="+mn-ea"/>
              </a:rPr>
              <a:t>12.5um Kapton</a:t>
            </a:r>
            <a:endParaRPr lang="zh-CN" altLang="en-US" sz="813"/>
          </a:p>
          <a:p>
            <a:r>
              <a:rPr lang="en-US" sz="813">
                <a:solidFill>
                  <a:srgbClr val="7030A0"/>
                </a:solidFill>
                <a:sym typeface="+mn-ea"/>
              </a:rPr>
              <a:t>12.5</a:t>
            </a:r>
            <a:r>
              <a:rPr lang="zh-CN" altLang="en-US" sz="813">
                <a:solidFill>
                  <a:srgbClr val="7030A0"/>
                </a:solidFill>
                <a:sym typeface="+mn-ea"/>
              </a:rPr>
              <a:t>um </a:t>
            </a:r>
            <a:r>
              <a:rPr lang="en-US" altLang="zh-CN" sz="813">
                <a:solidFill>
                  <a:srgbClr val="7030A0"/>
                </a:solidFill>
                <a:sym typeface="+mn-ea"/>
              </a:rPr>
              <a:t>Acrylicg</a:t>
            </a:r>
            <a:r>
              <a:rPr lang="zh-CN" altLang="en-US" sz="813">
                <a:solidFill>
                  <a:srgbClr val="7030A0"/>
                </a:solidFill>
                <a:sym typeface="+mn-ea"/>
              </a:rPr>
              <a:t>lue</a:t>
            </a:r>
          </a:p>
          <a:p>
            <a:r>
              <a:rPr lang="zh-CN" altLang="en-US" sz="813">
                <a:solidFill>
                  <a:schemeClr val="accent5"/>
                </a:solidFill>
                <a:sym typeface="+mn-ea"/>
              </a:rPr>
              <a:t>50um Si</a:t>
            </a:r>
            <a:endParaRPr lang="zh-CN" altLang="en-US" sz="813">
              <a:solidFill>
                <a:schemeClr val="accent5"/>
              </a:solidFill>
            </a:endParaRPr>
          </a:p>
          <a:p>
            <a:endParaRPr lang="zh-CN" altLang="en-US" sz="813">
              <a:solidFill>
                <a:schemeClr val="accent5"/>
              </a:solidFill>
            </a:endParaRPr>
          </a:p>
        </p:txBody>
      </p:sp>
      <p:sp>
        <p:nvSpPr>
          <p:cNvPr id="7" name="左大括号 6"/>
          <p:cNvSpPr/>
          <p:nvPr/>
        </p:nvSpPr>
        <p:spPr>
          <a:xfrm>
            <a:off x="6340356" y="667187"/>
            <a:ext cx="150138" cy="2673072"/>
          </a:xfrm>
          <a:prstGeom prst="leftBrace">
            <a:avLst>
              <a:gd name="adj1" fmla="val 8333"/>
              <a:gd name="adj2" fmla="val 67515"/>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9" name="左大括号 8"/>
          <p:cNvSpPr/>
          <p:nvPr/>
        </p:nvSpPr>
        <p:spPr>
          <a:xfrm>
            <a:off x="6348095" y="3520321"/>
            <a:ext cx="150138" cy="2673072"/>
          </a:xfrm>
          <a:prstGeom prst="leftBrace">
            <a:avLst>
              <a:gd name="adj1" fmla="val 8333"/>
              <a:gd name="adj2" fmla="val 25940"/>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13" name="左大括号 12"/>
          <p:cNvSpPr/>
          <p:nvPr/>
        </p:nvSpPr>
        <p:spPr>
          <a:xfrm flipH="1">
            <a:off x="2646244" y="3460988"/>
            <a:ext cx="138271" cy="1860987"/>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14" name="左大括号 13"/>
          <p:cNvSpPr/>
          <p:nvPr/>
        </p:nvSpPr>
        <p:spPr>
          <a:xfrm flipH="1">
            <a:off x="2646244" y="1313656"/>
            <a:ext cx="138271" cy="1860987"/>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1463"/>
          </a:p>
        </p:txBody>
      </p:sp>
      <p:sp>
        <p:nvSpPr>
          <p:cNvPr id="8" name="Title 1">
            <a:extLst>
              <a:ext uri="{FF2B5EF4-FFF2-40B4-BE49-F238E27FC236}">
                <a16:creationId xmlns:a16="http://schemas.microsoft.com/office/drawing/2014/main" id="{522EA73A-694E-90DC-370A-507FD2E0DEDD}"/>
              </a:ext>
            </a:extLst>
          </p:cNvPr>
          <p:cNvSpPr>
            <a:spLocks noGrp="1"/>
          </p:cNvSpPr>
          <p:nvPr>
            <p:ph type="title"/>
          </p:nvPr>
        </p:nvSpPr>
        <p:spPr>
          <a:xfrm>
            <a:off x="681038" y="365127"/>
            <a:ext cx="8543925" cy="671193"/>
          </a:xfrm>
        </p:spPr>
        <p:txBody>
          <a:bodyPr/>
          <a:lstStyle/>
          <a:p>
            <a:r>
              <a:rPr lang="en-US" altLang="zh-CN" dirty="0"/>
              <a:t>backup:</a:t>
            </a:r>
            <a:r>
              <a:rPr lang="zh-CN" altLang="en-US" dirty="0"/>
              <a:t> </a:t>
            </a:r>
            <a:r>
              <a:rPr lang="en-US" altLang="zh-CN" dirty="0"/>
              <a:t>CEPCSW</a:t>
            </a:r>
            <a:r>
              <a:rPr lang="zh-CN" altLang="en-US" dirty="0"/>
              <a:t> </a:t>
            </a:r>
            <a:r>
              <a:rPr lang="en-US" altLang="zh-CN" dirty="0"/>
              <a:t>full</a:t>
            </a:r>
            <a:r>
              <a:rPr lang="zh-CN" altLang="en-US" dirty="0"/>
              <a:t> </a:t>
            </a:r>
            <a:r>
              <a:rPr lang="en-US" altLang="zh-CN" dirty="0"/>
              <a:t>simulation</a:t>
            </a:r>
            <a:r>
              <a:rPr lang="zh-CN" altLang="en-US" dirty="0"/>
              <a:t> </a:t>
            </a:r>
            <a:endParaRPr lang="en-CN" dirty="0"/>
          </a:p>
        </p:txBody>
      </p:sp>
    </p:spTree>
    <p:custDataLst>
      <p:tags r:id="rId1"/>
    </p:custDataLst>
    <p:extLst>
      <p:ext uri="{BB962C8B-B14F-4D97-AF65-F5344CB8AC3E}">
        <p14:creationId xmlns:p14="http://schemas.microsoft.com/office/powerpoint/2010/main" val="282930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A1FE-92B2-0A9E-01B4-240FC66120C5}"/>
              </a:ext>
            </a:extLst>
          </p:cNvPr>
          <p:cNvSpPr>
            <a:spLocks noGrp="1"/>
          </p:cNvSpPr>
          <p:nvPr>
            <p:ph type="title"/>
          </p:nvPr>
        </p:nvSpPr>
        <p:spPr/>
        <p:txBody>
          <a:bodyPr/>
          <a:lstStyle/>
          <a:p>
            <a:r>
              <a:rPr lang="en-US" altLang="zh-CN" dirty="0"/>
              <a:t>Summary</a:t>
            </a:r>
            <a:r>
              <a:rPr lang="zh-CN" altLang="en-US" dirty="0"/>
              <a:t> </a:t>
            </a:r>
            <a:endParaRPr lang="en-CN" dirty="0"/>
          </a:p>
        </p:txBody>
      </p:sp>
      <p:sp>
        <p:nvSpPr>
          <p:cNvPr id="3" name="Content Placeholder 2">
            <a:extLst>
              <a:ext uri="{FF2B5EF4-FFF2-40B4-BE49-F238E27FC236}">
                <a16:creationId xmlns:a16="http://schemas.microsoft.com/office/drawing/2014/main" id="{7B886EBC-1DB1-9D39-FA53-8931CD3CD788}"/>
              </a:ext>
            </a:extLst>
          </p:cNvPr>
          <p:cNvSpPr>
            <a:spLocks noGrp="1"/>
          </p:cNvSpPr>
          <p:nvPr>
            <p:ph idx="1"/>
          </p:nvPr>
        </p:nvSpPr>
        <p:spPr/>
        <p:txBody>
          <a:bodyPr/>
          <a:lstStyle/>
          <a:p>
            <a:r>
              <a:rPr lang="en-US" altLang="zh-CN" dirty="0"/>
              <a:t>long</a:t>
            </a:r>
            <a:r>
              <a:rPr lang="zh-CN" altLang="en-US" dirty="0"/>
              <a:t> </a:t>
            </a:r>
            <a:r>
              <a:rPr lang="en-US" altLang="zh-CN" dirty="0"/>
              <a:t>barrel</a:t>
            </a:r>
            <a:r>
              <a:rPr lang="zh-CN" altLang="en-US" dirty="0"/>
              <a:t> </a:t>
            </a:r>
            <a:r>
              <a:rPr lang="en-US" altLang="zh-CN" dirty="0"/>
              <a:t>layout Mechanics</a:t>
            </a:r>
            <a:r>
              <a:rPr lang="zh-CN" altLang="en-US" dirty="0"/>
              <a:t> </a:t>
            </a:r>
            <a:r>
              <a:rPr lang="en-US" altLang="zh-CN" dirty="0"/>
              <a:t>design</a:t>
            </a:r>
            <a:r>
              <a:rPr lang="zh-CN" altLang="en-US" dirty="0"/>
              <a:t> </a:t>
            </a:r>
            <a:r>
              <a:rPr lang="en-US" altLang="zh-CN" dirty="0"/>
              <a:t>is</a:t>
            </a:r>
            <a:r>
              <a:rPr lang="zh-CN" altLang="en-US" dirty="0"/>
              <a:t> </a:t>
            </a:r>
            <a:r>
              <a:rPr lang="en-US" altLang="zh-CN" dirty="0"/>
              <a:t>in</a:t>
            </a:r>
            <a:r>
              <a:rPr lang="zh-CN" altLang="en-US" dirty="0"/>
              <a:t> </a:t>
            </a:r>
            <a:r>
              <a:rPr lang="en-US" altLang="zh-CN" dirty="0"/>
              <a:t>progress</a:t>
            </a:r>
            <a:r>
              <a:rPr lang="zh-CN" altLang="en-US" dirty="0"/>
              <a:t> </a:t>
            </a:r>
            <a:endParaRPr lang="en-US" altLang="zh-CN" dirty="0"/>
          </a:p>
          <a:p>
            <a:r>
              <a:rPr lang="en-US" altLang="zh-CN" dirty="0"/>
              <a:t>“Short</a:t>
            </a:r>
            <a:r>
              <a:rPr lang="zh-CN" altLang="en-US" dirty="0"/>
              <a:t> </a:t>
            </a:r>
            <a:r>
              <a:rPr lang="en-US" altLang="zh-CN" dirty="0"/>
              <a:t>barrel</a:t>
            </a:r>
            <a:r>
              <a:rPr lang="zh-CN" altLang="en-US" dirty="0"/>
              <a:t> </a:t>
            </a:r>
            <a:r>
              <a:rPr lang="en-US" altLang="zh-CN" dirty="0"/>
              <a:t>+</a:t>
            </a:r>
            <a:r>
              <a:rPr lang="zh-CN" altLang="en-US" dirty="0"/>
              <a:t> </a:t>
            </a:r>
            <a:r>
              <a:rPr lang="en-US" altLang="zh-CN" dirty="0"/>
              <a:t>endcap”</a:t>
            </a:r>
            <a:r>
              <a:rPr lang="zh-CN" altLang="en-US" dirty="0"/>
              <a:t> </a:t>
            </a:r>
            <a:r>
              <a:rPr lang="en-US" altLang="zh-CN" dirty="0"/>
              <a:t>layout</a:t>
            </a:r>
            <a:r>
              <a:rPr lang="zh-CN" altLang="en-US" dirty="0"/>
              <a:t> </a:t>
            </a:r>
            <a:r>
              <a:rPr lang="en-US" altLang="zh-CN" dirty="0"/>
              <a:t>will</a:t>
            </a:r>
            <a:r>
              <a:rPr lang="zh-CN" altLang="en-US" dirty="0"/>
              <a:t> </a:t>
            </a:r>
            <a:r>
              <a:rPr lang="en-US" altLang="zh-CN" dirty="0"/>
              <a:t>come</a:t>
            </a:r>
            <a:r>
              <a:rPr lang="zh-CN" altLang="en-US" dirty="0"/>
              <a:t> </a:t>
            </a:r>
            <a:r>
              <a:rPr lang="en-US" altLang="zh-CN" dirty="0"/>
              <a:t>later</a:t>
            </a:r>
            <a:r>
              <a:rPr lang="zh-CN" altLang="en-US" dirty="0"/>
              <a:t> </a:t>
            </a:r>
            <a:endParaRPr lang="en-US" altLang="zh-CN" dirty="0"/>
          </a:p>
          <a:p>
            <a:endParaRPr lang="en-US" altLang="zh-CN" dirty="0"/>
          </a:p>
          <a:p>
            <a:r>
              <a:rPr lang="en-US" altLang="zh-CN" dirty="0"/>
              <a:t>Next</a:t>
            </a:r>
            <a:r>
              <a:rPr lang="zh-CN" altLang="en-US" dirty="0"/>
              <a:t> </a:t>
            </a:r>
            <a:r>
              <a:rPr lang="en-US" altLang="zh-CN" dirty="0"/>
              <a:t>step</a:t>
            </a:r>
            <a:r>
              <a:rPr lang="zh-CN" altLang="en-US" dirty="0"/>
              <a:t> </a:t>
            </a:r>
            <a:r>
              <a:rPr lang="en-US" altLang="zh-CN" dirty="0"/>
              <a:t>is</a:t>
            </a:r>
            <a:r>
              <a:rPr lang="zh-CN" altLang="en-US" dirty="0"/>
              <a:t> </a:t>
            </a:r>
            <a:r>
              <a:rPr lang="en-US" altLang="zh-CN" dirty="0"/>
              <a:t>improving</a:t>
            </a:r>
            <a:r>
              <a:rPr lang="zh-CN" altLang="en-US" dirty="0"/>
              <a:t> </a:t>
            </a:r>
            <a:r>
              <a:rPr lang="en-US" altLang="zh-CN" dirty="0"/>
              <a:t>cooling</a:t>
            </a:r>
            <a:r>
              <a:rPr lang="zh-CN" altLang="en-US" dirty="0"/>
              <a:t> </a:t>
            </a:r>
            <a:r>
              <a:rPr lang="en-US" altLang="zh-CN" dirty="0"/>
              <a:t>simulation,</a:t>
            </a:r>
          </a:p>
          <a:p>
            <a:r>
              <a:rPr lang="en-US" altLang="zh-CN" dirty="0"/>
              <a:t>Look</a:t>
            </a:r>
            <a:r>
              <a:rPr lang="zh-CN" altLang="en-US" dirty="0"/>
              <a:t> </a:t>
            </a:r>
            <a:r>
              <a:rPr lang="en-US" altLang="zh-CN" dirty="0"/>
              <a:t>into</a:t>
            </a:r>
            <a:r>
              <a:rPr lang="zh-CN" altLang="en-US" dirty="0"/>
              <a:t> </a:t>
            </a:r>
            <a:r>
              <a:rPr lang="en-US" altLang="zh-CN" dirty="0"/>
              <a:t>material</a:t>
            </a:r>
            <a:r>
              <a:rPr lang="zh-CN" altLang="en-US" dirty="0"/>
              <a:t> </a:t>
            </a:r>
            <a:r>
              <a:rPr lang="en-US" altLang="zh-CN" dirty="0"/>
              <a:t>effect</a:t>
            </a:r>
            <a:r>
              <a:rPr lang="zh-CN" altLang="en-US" dirty="0"/>
              <a:t> </a:t>
            </a:r>
            <a:r>
              <a:rPr lang="en-US" altLang="zh-CN" dirty="0"/>
              <a:t>and</a:t>
            </a:r>
            <a:r>
              <a:rPr lang="zh-CN" altLang="en-US" dirty="0"/>
              <a:t> </a:t>
            </a:r>
            <a:r>
              <a:rPr lang="en-US" altLang="zh-CN" dirty="0"/>
              <a:t>its</a:t>
            </a:r>
            <a:r>
              <a:rPr lang="zh-CN" altLang="en-US" dirty="0"/>
              <a:t> </a:t>
            </a:r>
            <a:r>
              <a:rPr lang="en-US" altLang="zh-CN" dirty="0"/>
              <a:t>physics</a:t>
            </a:r>
            <a:r>
              <a:rPr lang="zh-CN" altLang="en-US" dirty="0"/>
              <a:t> </a:t>
            </a:r>
            <a:r>
              <a:rPr lang="en-US" altLang="zh-CN" dirty="0"/>
              <a:t>performance</a:t>
            </a:r>
            <a:r>
              <a:rPr lang="zh-CN" altLang="en-US" dirty="0"/>
              <a:t> </a:t>
            </a:r>
            <a:endParaRPr lang="en-US" altLang="zh-CN" dirty="0"/>
          </a:p>
          <a:p>
            <a:endParaRPr lang="en-US" altLang="zh-CN" dirty="0"/>
          </a:p>
          <a:p>
            <a:endParaRPr lang="en-CN" dirty="0"/>
          </a:p>
        </p:txBody>
      </p:sp>
    </p:spTree>
    <p:extLst>
      <p:ext uri="{BB962C8B-B14F-4D97-AF65-F5344CB8AC3E}">
        <p14:creationId xmlns:p14="http://schemas.microsoft.com/office/powerpoint/2010/main" val="387176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EB82B-0BDD-4B1F-B21B-E80AD242C9EE}"/>
              </a:ext>
            </a:extLst>
          </p:cNvPr>
          <p:cNvSpPr>
            <a:spLocks noGrp="1"/>
          </p:cNvSpPr>
          <p:nvPr>
            <p:ph type="title"/>
          </p:nvPr>
        </p:nvSpPr>
        <p:spPr/>
        <p:txBody>
          <a:bodyPr/>
          <a:lstStyle/>
          <a:p>
            <a:r>
              <a:rPr lang="en-US" altLang="zh-CN" dirty="0"/>
              <a:t>Backup</a:t>
            </a:r>
            <a:endParaRPr lang="zh-CN" altLang="en-US" dirty="0"/>
          </a:p>
        </p:txBody>
      </p:sp>
      <p:pic>
        <p:nvPicPr>
          <p:cNvPr id="6" name="内容占位符 5">
            <a:extLst>
              <a:ext uri="{FF2B5EF4-FFF2-40B4-BE49-F238E27FC236}">
                <a16:creationId xmlns:a16="http://schemas.microsoft.com/office/drawing/2014/main" id="{2D43DF71-8947-4E12-97FC-3639A7A24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175" y="1573988"/>
            <a:ext cx="5479538" cy="4086435"/>
          </a:xfrm>
        </p:spPr>
      </p:pic>
      <p:sp>
        <p:nvSpPr>
          <p:cNvPr id="4" name="灯片编号占位符 3">
            <a:extLst>
              <a:ext uri="{FF2B5EF4-FFF2-40B4-BE49-F238E27FC236}">
                <a16:creationId xmlns:a16="http://schemas.microsoft.com/office/drawing/2014/main" id="{8476A954-64F5-4A5C-BCF2-5068380E1C87}"/>
              </a:ext>
            </a:extLst>
          </p:cNvPr>
          <p:cNvSpPr>
            <a:spLocks noGrp="1"/>
          </p:cNvSpPr>
          <p:nvPr>
            <p:ph type="sldNum" sz="quarter" idx="10"/>
          </p:nvPr>
        </p:nvSpPr>
        <p:spPr bwMode="auto">
          <a:xfrm>
            <a:off x="10926233" y="6524625"/>
            <a:ext cx="1219200" cy="230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F13AA-CD6A-4D07-974E-5AAFAFD08B35}" type="slidenum">
              <a:rPr lang="en-US" altLang="zh-CN" smtClean="0"/>
              <a:pPr>
                <a:defRPr/>
              </a:pPr>
              <a:t>12</a:t>
            </a:fld>
            <a:endParaRPr lang="en-US" altLang="zh-CN"/>
          </a:p>
        </p:txBody>
      </p:sp>
      <p:pic>
        <p:nvPicPr>
          <p:cNvPr id="10" name="图片 9">
            <a:extLst>
              <a:ext uri="{FF2B5EF4-FFF2-40B4-BE49-F238E27FC236}">
                <a16:creationId xmlns:a16="http://schemas.microsoft.com/office/drawing/2014/main" id="{FA89107A-2D04-41FC-BAAA-7E46F2402712}"/>
              </a:ext>
            </a:extLst>
          </p:cNvPr>
          <p:cNvPicPr>
            <a:picLocks noChangeAspect="1"/>
          </p:cNvPicPr>
          <p:nvPr/>
        </p:nvPicPr>
        <p:blipFill rotWithShape="1">
          <a:blip r:embed="rId3">
            <a:extLst>
              <a:ext uri="{28A0092B-C50C-407E-A947-70E740481C1C}">
                <a14:useLocalDpi xmlns:a14="http://schemas.microsoft.com/office/drawing/2010/main" val="0"/>
              </a:ext>
            </a:extLst>
          </a:blip>
          <a:srcRect r="5578"/>
          <a:stretch/>
        </p:blipFill>
        <p:spPr>
          <a:xfrm>
            <a:off x="5864721" y="2016372"/>
            <a:ext cx="3943720" cy="1676572"/>
          </a:xfrm>
          <a:prstGeom prst="rect">
            <a:avLst/>
          </a:prstGeom>
        </p:spPr>
      </p:pic>
      <p:pic>
        <p:nvPicPr>
          <p:cNvPr id="12" name="图片 11">
            <a:extLst>
              <a:ext uri="{FF2B5EF4-FFF2-40B4-BE49-F238E27FC236}">
                <a16:creationId xmlns:a16="http://schemas.microsoft.com/office/drawing/2014/main" id="{D95EAE15-6EE0-456B-BB98-7C0841C3E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682" y="4132551"/>
            <a:ext cx="2551085" cy="1357562"/>
          </a:xfrm>
          <a:prstGeom prst="rect">
            <a:avLst/>
          </a:prstGeom>
        </p:spPr>
      </p:pic>
    </p:spTree>
    <p:extLst>
      <p:ext uri="{BB962C8B-B14F-4D97-AF65-F5344CB8AC3E}">
        <p14:creationId xmlns:p14="http://schemas.microsoft.com/office/powerpoint/2010/main" val="247749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59ED-3C90-CE41-4229-2DBDB77D7AE0}"/>
              </a:ext>
            </a:extLst>
          </p:cNvPr>
          <p:cNvSpPr>
            <a:spLocks noGrp="1"/>
          </p:cNvSpPr>
          <p:nvPr>
            <p:ph type="title"/>
          </p:nvPr>
        </p:nvSpPr>
        <p:spPr/>
        <p:txBody>
          <a:bodyPr>
            <a:normAutofit fontScale="90000"/>
          </a:bodyPr>
          <a:lstStyle/>
          <a:p>
            <a:r>
              <a:rPr lang="en-US" altLang="zh-CN" dirty="0"/>
              <a:t>Backup:</a:t>
            </a:r>
            <a:r>
              <a:rPr lang="zh-CN" altLang="en-US" dirty="0"/>
              <a:t> </a:t>
            </a:r>
            <a:r>
              <a:rPr lang="en-US" altLang="zh-CN" dirty="0"/>
              <a:t>first</a:t>
            </a:r>
            <a:r>
              <a:rPr lang="zh-CN" altLang="en-US" dirty="0"/>
              <a:t> </a:t>
            </a:r>
            <a:r>
              <a:rPr lang="en-US" altLang="zh-CN" dirty="0"/>
              <a:t>look</a:t>
            </a:r>
            <a:r>
              <a:rPr lang="zh-CN" altLang="en-US" dirty="0"/>
              <a:t> </a:t>
            </a:r>
            <a:r>
              <a:rPr lang="en-US" altLang="zh-CN" dirty="0"/>
              <a:t>into</a:t>
            </a:r>
            <a:r>
              <a:rPr lang="zh-CN" altLang="en-US" dirty="0"/>
              <a:t> </a:t>
            </a:r>
            <a:r>
              <a:rPr lang="en-US" altLang="zh-CN" dirty="0"/>
              <a:t>performance</a:t>
            </a:r>
            <a:r>
              <a:rPr lang="zh-CN" altLang="en-US" dirty="0"/>
              <a:t> </a:t>
            </a:r>
            <a:r>
              <a:rPr lang="en-US" altLang="zh-CN" dirty="0"/>
              <a:t>in long barrel layout</a:t>
            </a:r>
            <a:r>
              <a:rPr lang="zh-CN" altLang="en-US" dirty="0"/>
              <a:t> </a:t>
            </a:r>
            <a:endParaRPr lang="en-CN" dirty="0"/>
          </a:p>
        </p:txBody>
      </p:sp>
      <p:sp>
        <p:nvSpPr>
          <p:cNvPr id="3" name="Content Placeholder 2">
            <a:extLst>
              <a:ext uri="{FF2B5EF4-FFF2-40B4-BE49-F238E27FC236}">
                <a16:creationId xmlns:a16="http://schemas.microsoft.com/office/drawing/2014/main" id="{C30F7C71-8376-6DE9-C413-430756A16DBA}"/>
              </a:ext>
            </a:extLst>
          </p:cNvPr>
          <p:cNvSpPr>
            <a:spLocks noGrp="1"/>
          </p:cNvSpPr>
          <p:nvPr>
            <p:ph idx="1"/>
          </p:nvPr>
        </p:nvSpPr>
        <p:spPr>
          <a:xfrm>
            <a:off x="565291" y="1036320"/>
            <a:ext cx="8543925" cy="5008563"/>
          </a:xfrm>
        </p:spPr>
        <p:txBody>
          <a:bodyPr/>
          <a:lstStyle/>
          <a:p>
            <a:r>
              <a:rPr lang="en-US" dirty="0"/>
              <a:t>Long barrel layout has similar performance as CDR results</a:t>
            </a:r>
          </a:p>
          <a:p>
            <a:pPr lvl="1"/>
            <a:r>
              <a:rPr lang="en-US" dirty="0"/>
              <a:t>Theta ~85 degree </a:t>
            </a:r>
            <a:endParaRPr lang="en-CN" dirty="0"/>
          </a:p>
        </p:txBody>
      </p:sp>
      <p:pic>
        <p:nvPicPr>
          <p:cNvPr id="5" name="Picture 4">
            <a:extLst>
              <a:ext uri="{FF2B5EF4-FFF2-40B4-BE49-F238E27FC236}">
                <a16:creationId xmlns:a16="http://schemas.microsoft.com/office/drawing/2014/main" id="{CC83A88F-7CB9-AA85-907E-DED15D2A65B3}"/>
              </a:ext>
            </a:extLst>
          </p:cNvPr>
          <p:cNvPicPr>
            <a:picLocks noChangeAspect="1"/>
          </p:cNvPicPr>
          <p:nvPr/>
        </p:nvPicPr>
        <p:blipFill>
          <a:blip r:embed="rId2"/>
          <a:stretch>
            <a:fillRect/>
          </a:stretch>
        </p:blipFill>
        <p:spPr>
          <a:xfrm>
            <a:off x="1169042" y="1871131"/>
            <a:ext cx="6049701" cy="4824823"/>
          </a:xfrm>
          <a:prstGeom prst="rect">
            <a:avLst/>
          </a:prstGeom>
        </p:spPr>
      </p:pic>
    </p:spTree>
    <p:extLst>
      <p:ext uri="{BB962C8B-B14F-4D97-AF65-F5344CB8AC3E}">
        <p14:creationId xmlns:p14="http://schemas.microsoft.com/office/powerpoint/2010/main" val="235068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9678" y="-191032"/>
            <a:ext cx="7886700" cy="1325563"/>
          </a:xfrm>
        </p:spPr>
        <p:txBody>
          <a:bodyPr/>
          <a:lstStyle/>
          <a:p>
            <a:r>
              <a:rPr lang="en-US" altLang="zh-CN" dirty="0"/>
              <a:t>VTX assembly</a:t>
            </a:r>
            <a:endParaRPr lang="zh-CN" altLang="en-US" dirty="0"/>
          </a:p>
        </p:txBody>
      </p:sp>
      <p:sp>
        <p:nvSpPr>
          <p:cNvPr id="4" name="页脚占位符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14</a:t>
            </a:fld>
            <a:endParaRPr lang="zh-CN" altLang="en-US"/>
          </a:p>
        </p:txBody>
      </p:sp>
      <p:pic>
        <p:nvPicPr>
          <p:cNvPr id="8" name="图片 7"/>
          <p:cNvPicPr>
            <a:picLocks noChangeAspect="1"/>
          </p:cNvPicPr>
          <p:nvPr/>
        </p:nvPicPr>
        <p:blipFill>
          <a:blip r:embed="rId3"/>
          <a:stretch>
            <a:fillRect/>
          </a:stretch>
        </p:blipFill>
        <p:spPr>
          <a:xfrm>
            <a:off x="621163" y="1425180"/>
            <a:ext cx="3006102" cy="2271509"/>
          </a:xfrm>
          <a:prstGeom prst="rect">
            <a:avLst/>
          </a:prstGeom>
        </p:spPr>
      </p:pic>
      <p:pic>
        <p:nvPicPr>
          <p:cNvPr id="9" name="图片 8"/>
          <p:cNvPicPr>
            <a:picLocks noChangeAspect="1"/>
          </p:cNvPicPr>
          <p:nvPr/>
        </p:nvPicPr>
        <p:blipFill>
          <a:blip r:embed="rId4"/>
          <a:stretch>
            <a:fillRect/>
          </a:stretch>
        </p:blipFill>
        <p:spPr>
          <a:xfrm>
            <a:off x="6789933" y="1554946"/>
            <a:ext cx="2155435" cy="2087946"/>
          </a:xfrm>
          <a:prstGeom prst="rect">
            <a:avLst/>
          </a:prstGeom>
        </p:spPr>
      </p:pic>
      <p:grpSp>
        <p:nvGrpSpPr>
          <p:cNvPr id="11" name="组合 10"/>
          <p:cNvGrpSpPr/>
          <p:nvPr/>
        </p:nvGrpSpPr>
        <p:grpSpPr>
          <a:xfrm>
            <a:off x="3739446" y="1425180"/>
            <a:ext cx="2938307" cy="2112197"/>
            <a:chOff x="5494500" y="4007848"/>
            <a:chExt cx="2938307" cy="2112197"/>
          </a:xfrm>
        </p:grpSpPr>
        <p:pic>
          <p:nvPicPr>
            <p:cNvPr id="10" name="图片 9"/>
            <p:cNvPicPr>
              <a:picLocks noChangeAspect="1"/>
            </p:cNvPicPr>
            <p:nvPr/>
          </p:nvPicPr>
          <p:blipFill>
            <a:blip r:embed="rId5"/>
            <a:stretch>
              <a:fillRect/>
            </a:stretch>
          </p:blipFill>
          <p:spPr>
            <a:xfrm>
              <a:off x="5494500" y="4281035"/>
              <a:ext cx="2938307" cy="1839010"/>
            </a:xfrm>
            <a:prstGeom prst="rect">
              <a:avLst/>
            </a:prstGeom>
          </p:spPr>
        </p:pic>
        <p:sp>
          <p:nvSpPr>
            <p:cNvPr id="12" name="圆角矩形 11"/>
            <p:cNvSpPr/>
            <p:nvPr/>
          </p:nvSpPr>
          <p:spPr>
            <a:xfrm>
              <a:off x="5801394" y="4007848"/>
              <a:ext cx="2324520" cy="27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t>Support rings / Al alloy </a:t>
              </a:r>
              <a:endParaRPr lang="zh-CN" altLang="en-US" sz="1600" dirty="0"/>
            </a:p>
          </p:txBody>
        </p:sp>
      </p:grpSp>
      <p:sp>
        <p:nvSpPr>
          <p:cNvPr id="3" name="文本框 2"/>
          <p:cNvSpPr txBox="1"/>
          <p:nvPr/>
        </p:nvSpPr>
        <p:spPr>
          <a:xfrm>
            <a:off x="657324" y="3828026"/>
            <a:ext cx="5696448" cy="2385268"/>
          </a:xfrm>
          <a:prstGeom prst="rect">
            <a:avLst/>
          </a:prstGeom>
          <a:noFill/>
        </p:spPr>
        <p:txBody>
          <a:bodyPr wrap="square" rtlCol="0">
            <a:spAutoFit/>
          </a:bodyPr>
          <a:lstStyle/>
          <a:p>
            <a:r>
              <a:rPr lang="en-US" altLang="zh-CN" dirty="0"/>
              <a:t>Ladder can be glued / bolted to the support ring. Gluing will save space to make the ratchet teeth hollow, which helps ventilation, currently we prefer this method.</a:t>
            </a:r>
          </a:p>
          <a:p>
            <a:pPr>
              <a:spcBef>
                <a:spcPts val="600"/>
              </a:spcBef>
            </a:pPr>
            <a:r>
              <a:rPr lang="en-US" altLang="zh-CN" dirty="0"/>
              <a:t>Two methods to assemble the VTX:</a:t>
            </a:r>
          </a:p>
          <a:p>
            <a:pPr marL="285750" indent="-285750">
              <a:buFont typeface="Wingdings" panose="05000000000000000000" pitchFamily="2" charset="2"/>
              <a:buChar char="l"/>
            </a:pPr>
            <a:r>
              <a:rPr lang="en-US" altLang="zh-CN" dirty="0"/>
              <a:t>Assemble the barrel in advance (consisting of two halves), and then install the barrel on the beam tube.</a:t>
            </a:r>
            <a:endParaRPr lang="zh-CN" altLang="en-US" dirty="0"/>
          </a:p>
          <a:p>
            <a:pPr marL="285750" indent="-285750">
              <a:buFont typeface="Wingdings" panose="05000000000000000000" pitchFamily="2" charset="2"/>
              <a:buChar char="l"/>
            </a:pPr>
            <a:r>
              <a:rPr lang="en-US" altLang="zh-CN" dirty="0"/>
              <a:t>Install (</a:t>
            </a:r>
            <a:r>
              <a:rPr lang="en-US" altLang="zh-CN" i="1" dirty="0"/>
              <a:t>or machined</a:t>
            </a:r>
            <a:r>
              <a:rPr lang="en-US" altLang="zh-CN" dirty="0"/>
              <a:t>) the support rings on beam pipe in advance, then directly install the ladders (preferred).</a:t>
            </a:r>
          </a:p>
        </p:txBody>
      </p:sp>
      <p:pic>
        <p:nvPicPr>
          <p:cNvPr id="13" name="图片 12"/>
          <p:cNvPicPr>
            <a:picLocks noChangeAspect="1"/>
          </p:cNvPicPr>
          <p:nvPr/>
        </p:nvPicPr>
        <p:blipFill>
          <a:blip r:embed="rId6"/>
          <a:stretch>
            <a:fillRect/>
          </a:stretch>
        </p:blipFill>
        <p:spPr>
          <a:xfrm>
            <a:off x="6353772" y="4013910"/>
            <a:ext cx="2722606" cy="2207139"/>
          </a:xfrm>
          <a:prstGeom prst="rect">
            <a:avLst/>
          </a:prstGeom>
        </p:spPr>
      </p:pic>
    </p:spTree>
    <p:extLst>
      <p:ext uri="{BB962C8B-B14F-4D97-AF65-F5344CB8AC3E}">
        <p14:creationId xmlns:p14="http://schemas.microsoft.com/office/powerpoint/2010/main" val="24600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15</a:t>
            </a:fld>
            <a:endParaRPr lang="zh-CN" altLang="en-US"/>
          </a:p>
        </p:txBody>
      </p:sp>
      <p:sp>
        <p:nvSpPr>
          <p:cNvPr id="9" name="标题 1"/>
          <p:cNvSpPr>
            <a:spLocks noGrp="1"/>
          </p:cNvSpPr>
          <p:nvPr>
            <p:ph type="title"/>
          </p:nvPr>
        </p:nvSpPr>
        <p:spPr>
          <a:xfrm>
            <a:off x="1009650" y="-130619"/>
            <a:ext cx="7886700" cy="1325563"/>
          </a:xfrm>
        </p:spPr>
        <p:txBody>
          <a:bodyPr/>
          <a:lstStyle/>
          <a:p>
            <a:r>
              <a:rPr lang="en-US" altLang="zh-CN" dirty="0"/>
              <a:t>VTX installation on the beam pipe</a:t>
            </a:r>
            <a:endParaRPr lang="zh-CN" altLang="en-US" dirty="0"/>
          </a:p>
        </p:txBody>
      </p:sp>
      <p:pic>
        <p:nvPicPr>
          <p:cNvPr id="10" name="图片 9"/>
          <p:cNvPicPr>
            <a:picLocks noChangeAspect="1"/>
          </p:cNvPicPr>
          <p:nvPr/>
        </p:nvPicPr>
        <p:blipFill>
          <a:blip r:embed="rId2"/>
          <a:stretch>
            <a:fillRect/>
          </a:stretch>
        </p:blipFill>
        <p:spPr>
          <a:xfrm>
            <a:off x="638446" y="3500820"/>
            <a:ext cx="4456135" cy="2309645"/>
          </a:xfrm>
          <a:prstGeom prst="rect">
            <a:avLst/>
          </a:prstGeom>
        </p:spPr>
      </p:pic>
      <p:pic>
        <p:nvPicPr>
          <p:cNvPr id="12" name="图片 11"/>
          <p:cNvPicPr>
            <a:picLocks noChangeAspect="1"/>
          </p:cNvPicPr>
          <p:nvPr/>
        </p:nvPicPr>
        <p:blipFill>
          <a:blip r:embed="rId3"/>
          <a:stretch>
            <a:fillRect/>
          </a:stretch>
        </p:blipFill>
        <p:spPr>
          <a:xfrm>
            <a:off x="5351868" y="3513128"/>
            <a:ext cx="3826783" cy="2155433"/>
          </a:xfrm>
          <a:prstGeom prst="rect">
            <a:avLst/>
          </a:prstGeom>
        </p:spPr>
      </p:pic>
      <p:pic>
        <p:nvPicPr>
          <p:cNvPr id="14" name="图片 13"/>
          <p:cNvPicPr>
            <a:picLocks noChangeAspect="1"/>
          </p:cNvPicPr>
          <p:nvPr/>
        </p:nvPicPr>
        <p:blipFill>
          <a:blip r:embed="rId4"/>
          <a:stretch>
            <a:fillRect/>
          </a:stretch>
        </p:blipFill>
        <p:spPr>
          <a:xfrm>
            <a:off x="4059061" y="989751"/>
            <a:ext cx="5157655" cy="2148102"/>
          </a:xfrm>
          <a:prstGeom prst="rect">
            <a:avLst/>
          </a:prstGeom>
        </p:spPr>
      </p:pic>
      <p:sp>
        <p:nvSpPr>
          <p:cNvPr id="16" name="文本框 15"/>
          <p:cNvSpPr txBox="1"/>
          <p:nvPr/>
        </p:nvSpPr>
        <p:spPr>
          <a:xfrm>
            <a:off x="680274" y="2537689"/>
            <a:ext cx="3378787" cy="1200329"/>
          </a:xfrm>
          <a:prstGeom prst="rect">
            <a:avLst/>
          </a:prstGeom>
          <a:noFill/>
        </p:spPr>
        <p:txBody>
          <a:bodyPr wrap="square" rtlCol="0">
            <a:spAutoFit/>
          </a:bodyPr>
          <a:lstStyle/>
          <a:p>
            <a:r>
              <a:rPr lang="en-US" altLang="zh-CN" dirty="0"/>
              <a:t>The drawings show the option that pre-assembled halves barrels mounted onto the beam pipe(dedicated tooling required)</a:t>
            </a:r>
            <a:endParaRPr lang="zh-CN" altLang="en-US" dirty="0"/>
          </a:p>
        </p:txBody>
      </p:sp>
      <p:sp>
        <p:nvSpPr>
          <p:cNvPr id="17" name="文本框 16"/>
          <p:cNvSpPr txBox="1"/>
          <p:nvPr/>
        </p:nvSpPr>
        <p:spPr>
          <a:xfrm>
            <a:off x="680274" y="999112"/>
            <a:ext cx="3378787" cy="1477328"/>
          </a:xfrm>
          <a:prstGeom prst="rect">
            <a:avLst/>
          </a:prstGeom>
          <a:noFill/>
        </p:spPr>
        <p:txBody>
          <a:bodyPr wrap="square" rtlCol="0">
            <a:spAutoFit/>
          </a:bodyPr>
          <a:lstStyle/>
          <a:p>
            <a:r>
              <a:rPr lang="en-US" altLang="zh-CN" dirty="0"/>
              <a:t>The support ring can be either glued/bolted to or pre machined on the beam pipe related parts. (for the inner most layer bolting and machining are too difficult)</a:t>
            </a:r>
          </a:p>
        </p:txBody>
      </p:sp>
      <p:sp>
        <p:nvSpPr>
          <p:cNvPr id="19" name="矩形 18"/>
          <p:cNvSpPr/>
          <p:nvPr/>
        </p:nvSpPr>
        <p:spPr>
          <a:xfrm>
            <a:off x="5358494" y="1023144"/>
            <a:ext cx="3065586" cy="37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t>  The  VTX on the tentatively modified beam pipe components</a:t>
            </a:r>
            <a:endParaRPr lang="zh-CN" altLang="en-US" sz="1400" dirty="0"/>
          </a:p>
        </p:txBody>
      </p:sp>
      <p:sp>
        <p:nvSpPr>
          <p:cNvPr id="21" name="文本框 20"/>
          <p:cNvSpPr txBox="1"/>
          <p:nvPr/>
        </p:nvSpPr>
        <p:spPr>
          <a:xfrm>
            <a:off x="680273" y="5674502"/>
            <a:ext cx="5384872" cy="369332"/>
          </a:xfrm>
          <a:prstGeom prst="rect">
            <a:avLst/>
          </a:prstGeom>
          <a:noFill/>
        </p:spPr>
        <p:txBody>
          <a:bodyPr wrap="none" rtlCol="0">
            <a:spAutoFit/>
          </a:bodyPr>
          <a:lstStyle/>
          <a:p>
            <a:r>
              <a:rPr lang="en-US" altLang="zh-CN" dirty="0"/>
              <a:t>More consideration - different constraint on two ends? </a:t>
            </a:r>
            <a:endParaRPr lang="zh-CN" altLang="en-US" dirty="0"/>
          </a:p>
        </p:txBody>
      </p:sp>
    </p:spTree>
    <p:extLst>
      <p:ext uri="{BB962C8B-B14F-4D97-AF65-F5344CB8AC3E}">
        <p14:creationId xmlns:p14="http://schemas.microsoft.com/office/powerpoint/2010/main" val="93312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A0A8-2B47-D24F-40FC-1BB52BA949D9}"/>
              </a:ext>
            </a:extLst>
          </p:cNvPr>
          <p:cNvSpPr>
            <a:spLocks noGrp="1"/>
          </p:cNvSpPr>
          <p:nvPr>
            <p:ph type="title"/>
          </p:nvPr>
        </p:nvSpPr>
        <p:spPr/>
        <p:txBody>
          <a:bodyPr/>
          <a:lstStyle/>
          <a:p>
            <a:r>
              <a:rPr lang="en-US" dirty="0"/>
              <a:t>U</a:t>
            </a:r>
            <a:r>
              <a:rPr lang="en-CN" dirty="0"/>
              <a:t>pdate on </a:t>
            </a:r>
            <a:r>
              <a:rPr lang="en-US" dirty="0"/>
              <a:t>mechanics</a:t>
            </a:r>
            <a:r>
              <a:rPr lang="en-CN" dirty="0"/>
              <a:t> </a:t>
            </a:r>
          </a:p>
        </p:txBody>
      </p:sp>
      <p:pic>
        <p:nvPicPr>
          <p:cNvPr id="4" name="Picture 3">
            <a:extLst>
              <a:ext uri="{FF2B5EF4-FFF2-40B4-BE49-F238E27FC236}">
                <a16:creationId xmlns:a16="http://schemas.microsoft.com/office/drawing/2014/main" id="{CDA1F9C7-46F2-224F-4893-9565024DF8B8}"/>
              </a:ext>
            </a:extLst>
          </p:cNvPr>
          <p:cNvPicPr>
            <a:picLocks noChangeAspect="1"/>
          </p:cNvPicPr>
          <p:nvPr/>
        </p:nvPicPr>
        <p:blipFill>
          <a:blip r:embed="rId2"/>
          <a:stretch>
            <a:fillRect/>
          </a:stretch>
        </p:blipFill>
        <p:spPr>
          <a:xfrm>
            <a:off x="391730" y="1215395"/>
            <a:ext cx="9203683" cy="4985328"/>
          </a:xfrm>
          <a:prstGeom prst="rect">
            <a:avLst/>
          </a:prstGeom>
        </p:spPr>
      </p:pic>
    </p:spTree>
    <p:extLst>
      <p:ext uri="{BB962C8B-B14F-4D97-AF65-F5344CB8AC3E}">
        <p14:creationId xmlns:p14="http://schemas.microsoft.com/office/powerpoint/2010/main" val="165544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2695-A166-A4F1-71DF-1509F42780CC}"/>
              </a:ext>
            </a:extLst>
          </p:cNvPr>
          <p:cNvSpPr>
            <a:spLocks noGrp="1"/>
          </p:cNvSpPr>
          <p:nvPr>
            <p:ph type="title"/>
          </p:nvPr>
        </p:nvSpPr>
        <p:spPr/>
        <p:txBody>
          <a:bodyPr/>
          <a:lstStyle/>
          <a:p>
            <a:r>
              <a:rPr lang="en-US" dirty="0"/>
              <a:t>Cable and service </a:t>
            </a:r>
            <a:endParaRPr lang="en-CN" dirty="0"/>
          </a:p>
        </p:txBody>
      </p:sp>
      <p:sp>
        <p:nvSpPr>
          <p:cNvPr id="3" name="Content Placeholder 2">
            <a:extLst>
              <a:ext uri="{FF2B5EF4-FFF2-40B4-BE49-F238E27FC236}">
                <a16:creationId xmlns:a16="http://schemas.microsoft.com/office/drawing/2014/main" id="{1D956ABE-8B92-31FC-C1EE-17912647B019}"/>
              </a:ext>
            </a:extLst>
          </p:cNvPr>
          <p:cNvSpPr>
            <a:spLocks noGrp="1"/>
          </p:cNvSpPr>
          <p:nvPr>
            <p:ph idx="1"/>
          </p:nvPr>
        </p:nvSpPr>
        <p:spPr>
          <a:xfrm>
            <a:off x="299074" y="1043870"/>
            <a:ext cx="8543925" cy="5008563"/>
          </a:xfrm>
        </p:spPr>
        <p:txBody>
          <a:bodyPr/>
          <a:lstStyle/>
          <a:p>
            <a:r>
              <a:rPr lang="en-US" dirty="0"/>
              <a:t>O</a:t>
            </a:r>
            <a:r>
              <a:rPr lang="en-CN" dirty="0"/>
              <a:t>ptical fiber connector can not go through holes</a:t>
            </a:r>
            <a:r>
              <a:rPr lang="zh-CN" altLang="en-US" dirty="0"/>
              <a:t> </a:t>
            </a:r>
            <a:r>
              <a:rPr lang="en-US" altLang="zh-CN" dirty="0"/>
              <a:t>for</a:t>
            </a:r>
            <a:r>
              <a:rPr lang="zh-CN" altLang="en-US" dirty="0"/>
              <a:t> </a:t>
            </a:r>
            <a:r>
              <a:rPr lang="en-US" altLang="zh-CN" dirty="0"/>
              <a:t>fibers</a:t>
            </a:r>
            <a:r>
              <a:rPr lang="zh-CN" altLang="en-US" dirty="0"/>
              <a:t> </a:t>
            </a:r>
            <a:endParaRPr lang="en-CN" dirty="0"/>
          </a:p>
          <a:p>
            <a:r>
              <a:rPr lang="en-US" dirty="0"/>
              <a:t>P</a:t>
            </a:r>
            <a:r>
              <a:rPr lang="en-CN" dirty="0"/>
              <a:t>lan to re-do </a:t>
            </a:r>
            <a:r>
              <a:rPr lang="en-US" altLang="zh-CN" dirty="0"/>
              <a:t>fibers</a:t>
            </a:r>
            <a:r>
              <a:rPr lang="zh-CN" altLang="en-US" dirty="0"/>
              <a:t> </a:t>
            </a:r>
            <a:r>
              <a:rPr lang="en-CN" dirty="0"/>
              <a:t>connector after </a:t>
            </a:r>
            <a:r>
              <a:rPr lang="en-US" altLang="zh-CN" dirty="0"/>
              <a:t>routing</a:t>
            </a:r>
            <a:r>
              <a:rPr lang="zh-CN" altLang="en-US" dirty="0"/>
              <a:t> </a:t>
            </a:r>
            <a:r>
              <a:rPr lang="en-US" altLang="zh-CN" dirty="0"/>
              <a:t>the</a:t>
            </a:r>
            <a:r>
              <a:rPr lang="zh-CN" altLang="en-US" dirty="0"/>
              <a:t> </a:t>
            </a:r>
            <a:r>
              <a:rPr lang="en-US" altLang="zh-CN" dirty="0"/>
              <a:t>cables</a:t>
            </a:r>
            <a:r>
              <a:rPr lang="zh-CN" altLang="en-US" dirty="0"/>
              <a:t> </a:t>
            </a:r>
            <a:endParaRPr lang="en-CN" dirty="0"/>
          </a:p>
        </p:txBody>
      </p:sp>
      <p:pic>
        <p:nvPicPr>
          <p:cNvPr id="4" name="Picture 3">
            <a:extLst>
              <a:ext uri="{FF2B5EF4-FFF2-40B4-BE49-F238E27FC236}">
                <a16:creationId xmlns:a16="http://schemas.microsoft.com/office/drawing/2014/main" id="{3141AB0A-F086-277D-2C22-1C09ECF8961D}"/>
              </a:ext>
            </a:extLst>
          </p:cNvPr>
          <p:cNvPicPr>
            <a:picLocks noChangeAspect="1"/>
          </p:cNvPicPr>
          <p:nvPr/>
        </p:nvPicPr>
        <p:blipFill>
          <a:blip r:embed="rId2"/>
          <a:stretch>
            <a:fillRect/>
          </a:stretch>
        </p:blipFill>
        <p:spPr>
          <a:xfrm>
            <a:off x="-24114" y="1939976"/>
            <a:ext cx="6737430" cy="4112457"/>
          </a:xfrm>
          <a:prstGeom prst="rect">
            <a:avLst/>
          </a:prstGeom>
        </p:spPr>
      </p:pic>
      <p:pic>
        <p:nvPicPr>
          <p:cNvPr id="5" name="Picture 4">
            <a:extLst>
              <a:ext uri="{FF2B5EF4-FFF2-40B4-BE49-F238E27FC236}">
                <a16:creationId xmlns:a16="http://schemas.microsoft.com/office/drawing/2014/main" id="{738E1696-A810-F4FB-3827-C875D4C3DAC8}"/>
              </a:ext>
            </a:extLst>
          </p:cNvPr>
          <p:cNvPicPr>
            <a:picLocks noChangeAspect="1"/>
          </p:cNvPicPr>
          <p:nvPr/>
        </p:nvPicPr>
        <p:blipFill rotWithShape="1">
          <a:blip r:embed="rId3"/>
          <a:srcRect l="12882" t="24547"/>
          <a:stretch/>
        </p:blipFill>
        <p:spPr>
          <a:xfrm>
            <a:off x="6778842" y="3721004"/>
            <a:ext cx="3151273" cy="1533901"/>
          </a:xfrm>
          <a:prstGeom prst="rect">
            <a:avLst/>
          </a:prstGeom>
        </p:spPr>
      </p:pic>
      <p:pic>
        <p:nvPicPr>
          <p:cNvPr id="6" name="Picture 5">
            <a:extLst>
              <a:ext uri="{FF2B5EF4-FFF2-40B4-BE49-F238E27FC236}">
                <a16:creationId xmlns:a16="http://schemas.microsoft.com/office/drawing/2014/main" id="{43330FFF-1DEB-0F91-1A8D-6CC67D8B2BA9}"/>
              </a:ext>
            </a:extLst>
          </p:cNvPr>
          <p:cNvPicPr>
            <a:picLocks noChangeAspect="1"/>
          </p:cNvPicPr>
          <p:nvPr/>
        </p:nvPicPr>
        <p:blipFill>
          <a:blip r:embed="rId4"/>
          <a:stretch>
            <a:fillRect/>
          </a:stretch>
        </p:blipFill>
        <p:spPr>
          <a:xfrm>
            <a:off x="6898511" y="2609773"/>
            <a:ext cx="2801074" cy="559305"/>
          </a:xfrm>
          <a:prstGeom prst="rect">
            <a:avLst/>
          </a:prstGeom>
        </p:spPr>
      </p:pic>
    </p:spTree>
    <p:extLst>
      <p:ext uri="{BB962C8B-B14F-4D97-AF65-F5344CB8AC3E}">
        <p14:creationId xmlns:p14="http://schemas.microsoft.com/office/powerpoint/2010/main" val="252418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8433" y="-106003"/>
            <a:ext cx="7886700" cy="1325563"/>
          </a:xfrm>
        </p:spPr>
        <p:txBody>
          <a:bodyPr/>
          <a:lstStyle/>
          <a:p>
            <a:r>
              <a:rPr lang="en-US" altLang="zh-CN" dirty="0"/>
              <a:t>Layout - long barrel</a:t>
            </a:r>
            <a:endParaRPr lang="zh-CN" altLang="en-US" dirty="0"/>
          </a:p>
        </p:txBody>
      </p:sp>
      <p:sp>
        <p:nvSpPr>
          <p:cNvPr id="4" name="页脚占位符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18</a:t>
            </a:fld>
            <a:endParaRPr lang="zh-CN" altLang="en-US"/>
          </a:p>
        </p:txBody>
      </p:sp>
      <p:sp>
        <p:nvSpPr>
          <p:cNvPr id="6" name="圆角矩形 5"/>
          <p:cNvSpPr/>
          <p:nvPr/>
        </p:nvSpPr>
        <p:spPr>
          <a:xfrm>
            <a:off x="1479163" y="1540748"/>
            <a:ext cx="2309240" cy="247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The VTX - section view</a:t>
            </a:r>
            <a:endParaRPr lang="zh-CN" altLang="en-US" dirty="0"/>
          </a:p>
        </p:txBody>
      </p:sp>
      <p:sp>
        <p:nvSpPr>
          <p:cNvPr id="8" name="圆角矩形 7"/>
          <p:cNvSpPr/>
          <p:nvPr/>
        </p:nvSpPr>
        <p:spPr>
          <a:xfrm>
            <a:off x="3683323" y="4382440"/>
            <a:ext cx="1921091" cy="27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The VTX - side view</a:t>
            </a:r>
            <a:endParaRPr lang="zh-CN" altLang="en-US" sz="1600" dirty="0"/>
          </a:p>
        </p:txBody>
      </p:sp>
      <p:sp>
        <p:nvSpPr>
          <p:cNvPr id="9" name="文本框 8"/>
          <p:cNvSpPr txBox="1"/>
          <p:nvPr/>
        </p:nvSpPr>
        <p:spPr>
          <a:xfrm>
            <a:off x="4643867" y="1622288"/>
            <a:ext cx="3837822" cy="646331"/>
          </a:xfrm>
          <a:prstGeom prst="rect">
            <a:avLst/>
          </a:prstGeom>
          <a:noFill/>
        </p:spPr>
        <p:txBody>
          <a:bodyPr wrap="square" rtlCol="0">
            <a:spAutoFit/>
          </a:bodyPr>
          <a:lstStyle/>
          <a:p>
            <a:r>
              <a:rPr lang="en-US" altLang="zh-CN" dirty="0"/>
              <a:t>3 different sizes of ladders( section size and length )  for barrels. </a:t>
            </a:r>
            <a:endParaRPr lang="zh-CN" altLang="en-US" dirty="0"/>
          </a:p>
        </p:txBody>
      </p:sp>
      <p:pic>
        <p:nvPicPr>
          <p:cNvPr id="3" name="图片 2"/>
          <p:cNvPicPr>
            <a:picLocks noChangeAspect="1"/>
          </p:cNvPicPr>
          <p:nvPr/>
        </p:nvPicPr>
        <p:blipFill>
          <a:blip r:embed="rId2"/>
          <a:stretch>
            <a:fillRect/>
          </a:stretch>
        </p:blipFill>
        <p:spPr>
          <a:xfrm>
            <a:off x="1365310" y="1814632"/>
            <a:ext cx="2536944" cy="2451696"/>
          </a:xfrm>
          <a:prstGeom prst="rect">
            <a:avLst/>
          </a:prstGeom>
        </p:spPr>
      </p:pic>
      <p:pic>
        <p:nvPicPr>
          <p:cNvPr id="7" name="图片 6"/>
          <p:cNvPicPr>
            <a:picLocks noChangeAspect="1"/>
          </p:cNvPicPr>
          <p:nvPr/>
        </p:nvPicPr>
        <p:blipFill>
          <a:blip r:embed="rId3"/>
          <a:stretch>
            <a:fillRect/>
          </a:stretch>
        </p:blipFill>
        <p:spPr>
          <a:xfrm>
            <a:off x="841958" y="4660464"/>
            <a:ext cx="8183175" cy="1772050"/>
          </a:xfrm>
          <a:prstGeom prst="rect">
            <a:avLst/>
          </a:prstGeom>
        </p:spPr>
      </p:pic>
      <p:pic>
        <p:nvPicPr>
          <p:cNvPr id="14" name="图片 13"/>
          <p:cNvPicPr>
            <a:picLocks noChangeAspect="1"/>
          </p:cNvPicPr>
          <p:nvPr/>
        </p:nvPicPr>
        <p:blipFill>
          <a:blip r:embed="rId4"/>
          <a:stretch>
            <a:fillRect/>
          </a:stretch>
        </p:blipFill>
        <p:spPr>
          <a:xfrm>
            <a:off x="5604413" y="2671347"/>
            <a:ext cx="2075416" cy="1366737"/>
          </a:xfrm>
          <a:prstGeom prst="rect">
            <a:avLst/>
          </a:prstGeom>
        </p:spPr>
      </p:pic>
      <p:sp>
        <p:nvSpPr>
          <p:cNvPr id="11" name="圆角矩形 10"/>
          <p:cNvSpPr/>
          <p:nvPr/>
        </p:nvSpPr>
        <p:spPr>
          <a:xfrm>
            <a:off x="5656326" y="2384888"/>
            <a:ext cx="1921091" cy="27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Ladder support size</a:t>
            </a:r>
            <a:endParaRPr lang="zh-CN" altLang="en-US" sz="1600" dirty="0"/>
          </a:p>
        </p:txBody>
      </p:sp>
    </p:spTree>
    <p:extLst>
      <p:ext uri="{BB962C8B-B14F-4D97-AF65-F5344CB8AC3E}">
        <p14:creationId xmlns:p14="http://schemas.microsoft.com/office/powerpoint/2010/main" val="187497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7C16-14B6-F67E-F2EA-E443CBFE1D9E}"/>
              </a:ext>
            </a:extLst>
          </p:cNvPr>
          <p:cNvSpPr>
            <a:spLocks noGrp="1"/>
          </p:cNvSpPr>
          <p:nvPr>
            <p:ph type="title"/>
          </p:nvPr>
        </p:nvSpPr>
        <p:spPr/>
        <p:txBody>
          <a:bodyPr/>
          <a:lstStyle/>
          <a:p>
            <a:r>
              <a:rPr lang="en-US" altLang="zh-CN" dirty="0"/>
              <a:t>Beam</a:t>
            </a:r>
            <a:r>
              <a:rPr lang="zh-CN" altLang="en-US" dirty="0"/>
              <a:t> </a:t>
            </a:r>
            <a:r>
              <a:rPr lang="en-US" altLang="zh-CN" dirty="0"/>
              <a:t>pipe</a:t>
            </a:r>
            <a:r>
              <a:rPr lang="zh-CN" altLang="en-US" dirty="0"/>
              <a:t> </a:t>
            </a:r>
            <a:r>
              <a:rPr lang="en-US" dirty="0"/>
              <a:t>C</a:t>
            </a:r>
            <a:r>
              <a:rPr lang="en-CN" dirty="0"/>
              <a:t>ooling</a:t>
            </a:r>
            <a:r>
              <a:rPr lang="zh-CN" altLang="en-US" dirty="0"/>
              <a:t> </a:t>
            </a:r>
            <a:r>
              <a:rPr lang="en-US" altLang="zh-CN" dirty="0"/>
              <a:t>discussion</a:t>
            </a:r>
            <a:r>
              <a:rPr lang="zh-CN" altLang="en-US" dirty="0"/>
              <a:t> </a:t>
            </a:r>
            <a:endParaRPr lang="en-CN" dirty="0"/>
          </a:p>
        </p:txBody>
      </p:sp>
      <p:sp>
        <p:nvSpPr>
          <p:cNvPr id="3" name="Content Placeholder 2">
            <a:extLst>
              <a:ext uri="{FF2B5EF4-FFF2-40B4-BE49-F238E27FC236}">
                <a16:creationId xmlns:a16="http://schemas.microsoft.com/office/drawing/2014/main" id="{0659BB6C-2C81-D496-398F-835DF2EDB3CD}"/>
              </a:ext>
            </a:extLst>
          </p:cNvPr>
          <p:cNvSpPr>
            <a:spLocks noGrp="1"/>
          </p:cNvSpPr>
          <p:nvPr>
            <p:ph idx="1"/>
          </p:nvPr>
        </p:nvSpPr>
        <p:spPr>
          <a:xfrm>
            <a:off x="0" y="924718"/>
            <a:ext cx="9979245" cy="5008563"/>
          </a:xfrm>
        </p:spPr>
        <p:txBody>
          <a:bodyPr/>
          <a:lstStyle/>
          <a:p>
            <a:r>
              <a:rPr lang="en-US" altLang="zh-CN" dirty="0"/>
              <a:t>Discussion</a:t>
            </a:r>
            <a:r>
              <a:rPr lang="zh-CN" altLang="en-US" dirty="0"/>
              <a:t> </a:t>
            </a:r>
            <a:r>
              <a:rPr lang="en-US" altLang="zh-CN" dirty="0"/>
              <a:t>with</a:t>
            </a:r>
            <a:r>
              <a:rPr lang="zh-CN" altLang="en-US" dirty="0"/>
              <a:t> </a:t>
            </a:r>
            <a:r>
              <a:rPr lang="en-US" altLang="zh-CN" dirty="0"/>
              <a:t>Quan</a:t>
            </a:r>
            <a:r>
              <a:rPr lang="zh-CN" altLang="en-US" dirty="0"/>
              <a:t> </a:t>
            </a:r>
            <a:r>
              <a:rPr lang="en-US" altLang="zh-CN" dirty="0"/>
              <a:t>and</a:t>
            </a:r>
            <a:r>
              <a:rPr lang="zh-CN" altLang="en-US" dirty="0"/>
              <a:t> </a:t>
            </a:r>
            <a:r>
              <a:rPr lang="en-US" altLang="zh-CN" dirty="0"/>
              <a:t>experts</a:t>
            </a:r>
            <a:r>
              <a:rPr lang="zh-CN" altLang="en-US" dirty="0"/>
              <a:t> </a:t>
            </a:r>
            <a:r>
              <a:rPr lang="en-US" altLang="zh-CN" dirty="0"/>
              <a:t>from</a:t>
            </a:r>
            <a:r>
              <a:rPr lang="zh-CN" altLang="en-US" dirty="0"/>
              <a:t> </a:t>
            </a:r>
            <a:r>
              <a:rPr lang="en-US" altLang="zh-CN" dirty="0"/>
              <a:t>Hunan</a:t>
            </a:r>
            <a:r>
              <a:rPr lang="zh-CN" altLang="en-US" dirty="0"/>
              <a:t> </a:t>
            </a:r>
            <a:r>
              <a:rPr lang="en-US" altLang="zh-CN" dirty="0"/>
              <a:t>University</a:t>
            </a:r>
            <a:r>
              <a:rPr lang="zh-CN" altLang="en-US" dirty="0"/>
              <a:t> </a:t>
            </a:r>
            <a:r>
              <a:rPr lang="en-US" altLang="zh-CN" dirty="0"/>
              <a:t>about</a:t>
            </a:r>
            <a:r>
              <a:rPr lang="zh-CN" altLang="en-US" dirty="0"/>
              <a:t> </a:t>
            </a:r>
            <a:r>
              <a:rPr lang="en-US" altLang="zh-CN" dirty="0"/>
              <a:t>beam</a:t>
            </a:r>
            <a:r>
              <a:rPr lang="zh-CN" altLang="en-US" dirty="0"/>
              <a:t> </a:t>
            </a:r>
            <a:r>
              <a:rPr lang="en-US" altLang="zh-CN" dirty="0"/>
              <a:t>pipe</a:t>
            </a:r>
            <a:r>
              <a:rPr lang="zh-CN" altLang="en-US" dirty="0"/>
              <a:t> </a:t>
            </a:r>
            <a:r>
              <a:rPr lang="en-US" altLang="zh-CN" dirty="0"/>
              <a:t>cooling</a:t>
            </a:r>
          </a:p>
          <a:p>
            <a:pPr lvl="1"/>
            <a:r>
              <a:rPr lang="en-US" altLang="zh-CN" dirty="0"/>
              <a:t>Water</a:t>
            </a:r>
            <a:r>
              <a:rPr lang="zh-CN" altLang="en-US" dirty="0"/>
              <a:t> </a:t>
            </a:r>
            <a:r>
              <a:rPr lang="en-US" altLang="zh-CN" dirty="0"/>
              <a:t>cooling</a:t>
            </a:r>
            <a:r>
              <a:rPr lang="zh-CN" altLang="en-US" dirty="0"/>
              <a:t>  </a:t>
            </a:r>
            <a:r>
              <a:rPr lang="en-US" altLang="zh-CN" dirty="0"/>
              <a:t>vs</a:t>
            </a:r>
            <a:r>
              <a:rPr lang="zh-CN" altLang="en-US" dirty="0"/>
              <a:t> </a:t>
            </a:r>
            <a:r>
              <a:rPr lang="en-IT" sz="1800"/>
              <a:t>paraffin</a:t>
            </a:r>
            <a:r>
              <a:rPr lang="zh-CN" altLang="en-US" dirty="0"/>
              <a:t> </a:t>
            </a:r>
            <a:r>
              <a:rPr lang="en-US" altLang="zh-CN" dirty="0"/>
              <a:t>cooling</a:t>
            </a:r>
            <a:r>
              <a:rPr lang="zh-CN" altLang="en-US" dirty="0"/>
              <a:t> </a:t>
            </a:r>
            <a:endParaRPr lang="en-US" altLang="zh-CN" dirty="0"/>
          </a:p>
          <a:p>
            <a:pPr lvl="1"/>
            <a:r>
              <a:rPr lang="en-US" altLang="zh-CN" dirty="0"/>
              <a:t>Converging</a:t>
            </a:r>
            <a:r>
              <a:rPr lang="zh-CN" altLang="en-US" dirty="0"/>
              <a:t> </a:t>
            </a:r>
            <a:r>
              <a:rPr lang="en-US" altLang="zh-CN" dirty="0"/>
              <a:t>on</a:t>
            </a:r>
            <a:r>
              <a:rPr lang="zh-CN" altLang="en-US" dirty="0"/>
              <a:t> </a:t>
            </a:r>
            <a:r>
              <a:rPr lang="en-US" altLang="zh-CN" dirty="0"/>
              <a:t>water</a:t>
            </a:r>
            <a:r>
              <a:rPr lang="zh-CN" altLang="en-US" dirty="0"/>
              <a:t> </a:t>
            </a:r>
            <a:r>
              <a:rPr lang="en-US" altLang="zh-CN" dirty="0"/>
              <a:t>cooling</a:t>
            </a:r>
            <a:r>
              <a:rPr lang="zh-CN" altLang="en-US" dirty="0"/>
              <a:t> </a:t>
            </a:r>
            <a:r>
              <a:rPr lang="en-US" altLang="zh-CN" dirty="0"/>
              <a:t>solution</a:t>
            </a:r>
            <a:r>
              <a:rPr lang="zh-CN" altLang="en-US" dirty="0"/>
              <a:t> </a:t>
            </a:r>
            <a:endParaRPr lang="en-US" altLang="zh-CN" dirty="0"/>
          </a:p>
          <a:p>
            <a:pPr lvl="2"/>
            <a:r>
              <a:rPr lang="en-US" altLang="zh-CN" dirty="0">
                <a:solidFill>
                  <a:srgbClr val="0070C0"/>
                </a:solidFill>
              </a:rPr>
              <a:t>Advantage</a:t>
            </a:r>
            <a:r>
              <a:rPr lang="zh-CN" altLang="en-US" dirty="0">
                <a:solidFill>
                  <a:srgbClr val="0070C0"/>
                </a:solidFill>
              </a:rPr>
              <a:t> </a:t>
            </a:r>
            <a:r>
              <a:rPr lang="en-US" altLang="zh-CN" dirty="0">
                <a:solidFill>
                  <a:srgbClr val="0070C0"/>
                </a:solidFill>
              </a:rPr>
              <a:t>Better</a:t>
            </a:r>
            <a:r>
              <a:rPr lang="zh-CN" altLang="en-US" dirty="0">
                <a:solidFill>
                  <a:srgbClr val="0070C0"/>
                </a:solidFill>
              </a:rPr>
              <a:t> </a:t>
            </a:r>
            <a:r>
              <a:rPr lang="en-US" altLang="zh-CN" dirty="0">
                <a:solidFill>
                  <a:srgbClr val="0070C0"/>
                </a:solidFill>
              </a:rPr>
              <a:t>cooling</a:t>
            </a:r>
            <a:r>
              <a:rPr lang="zh-CN" altLang="en-US" dirty="0">
                <a:solidFill>
                  <a:srgbClr val="0070C0"/>
                </a:solidFill>
              </a:rPr>
              <a:t> </a:t>
            </a:r>
            <a:r>
              <a:rPr lang="en-US" altLang="zh-CN" dirty="0">
                <a:solidFill>
                  <a:srgbClr val="0070C0"/>
                </a:solidFill>
              </a:rPr>
              <a:t>power</a:t>
            </a:r>
            <a:r>
              <a:rPr lang="zh-CN" altLang="en-US" dirty="0">
                <a:solidFill>
                  <a:srgbClr val="0070C0"/>
                </a:solidFill>
              </a:rPr>
              <a:t> </a:t>
            </a:r>
            <a:r>
              <a:rPr lang="en-US" altLang="zh-CN" dirty="0">
                <a:solidFill>
                  <a:srgbClr val="0070C0"/>
                </a:solidFill>
              </a:rPr>
              <a:t>,</a:t>
            </a:r>
            <a:r>
              <a:rPr lang="zh-CN" altLang="en-US" dirty="0">
                <a:solidFill>
                  <a:srgbClr val="0070C0"/>
                </a:solidFill>
              </a:rPr>
              <a:t> </a:t>
            </a:r>
            <a:r>
              <a:rPr lang="en-US" altLang="zh-CN" dirty="0">
                <a:solidFill>
                  <a:srgbClr val="0070C0"/>
                </a:solidFill>
              </a:rPr>
              <a:t>Less</a:t>
            </a:r>
            <a:r>
              <a:rPr lang="zh-CN" altLang="en-US" dirty="0">
                <a:solidFill>
                  <a:srgbClr val="0070C0"/>
                </a:solidFill>
              </a:rPr>
              <a:t> </a:t>
            </a:r>
            <a:r>
              <a:rPr lang="en-US" altLang="zh-CN" dirty="0">
                <a:solidFill>
                  <a:srgbClr val="0070C0"/>
                </a:solidFill>
              </a:rPr>
              <a:t>material</a:t>
            </a:r>
            <a:r>
              <a:rPr lang="zh-CN" altLang="en-US" dirty="0">
                <a:solidFill>
                  <a:srgbClr val="0070C0"/>
                </a:solidFill>
              </a:rPr>
              <a:t> </a:t>
            </a:r>
            <a:r>
              <a:rPr lang="en-US" altLang="zh-CN" dirty="0">
                <a:solidFill>
                  <a:srgbClr val="0070C0"/>
                </a:solidFill>
              </a:rPr>
              <a:t>budget</a:t>
            </a:r>
            <a:r>
              <a:rPr lang="zh-CN" altLang="en-US" dirty="0">
                <a:solidFill>
                  <a:srgbClr val="0070C0"/>
                </a:solidFill>
              </a:rPr>
              <a:t>  </a:t>
            </a:r>
            <a:r>
              <a:rPr lang="en-US" altLang="zh-CN" dirty="0">
                <a:solidFill>
                  <a:srgbClr val="0070C0"/>
                </a:solidFill>
              </a:rPr>
              <a:t>(a</a:t>
            </a:r>
            <a:r>
              <a:rPr lang="zh-CN" altLang="en-US" dirty="0">
                <a:solidFill>
                  <a:srgbClr val="0070C0"/>
                </a:solidFill>
              </a:rPr>
              <a:t> </a:t>
            </a:r>
            <a:r>
              <a:rPr lang="en-US" altLang="zh-CN" dirty="0">
                <a:solidFill>
                  <a:srgbClr val="0070C0"/>
                </a:solidFill>
              </a:rPr>
              <a:t>factor</a:t>
            </a:r>
            <a:r>
              <a:rPr lang="zh-CN" altLang="en-US" dirty="0">
                <a:solidFill>
                  <a:srgbClr val="0070C0"/>
                </a:solidFill>
              </a:rPr>
              <a:t> </a:t>
            </a:r>
            <a:r>
              <a:rPr lang="en-US" altLang="zh-CN" dirty="0">
                <a:solidFill>
                  <a:srgbClr val="0070C0"/>
                </a:solidFill>
              </a:rPr>
              <a:t>of</a:t>
            </a:r>
            <a:r>
              <a:rPr lang="zh-CN" altLang="en-US" dirty="0">
                <a:solidFill>
                  <a:srgbClr val="0070C0"/>
                </a:solidFill>
              </a:rPr>
              <a:t> </a:t>
            </a:r>
            <a:r>
              <a:rPr lang="en-US" altLang="zh-CN" dirty="0">
                <a:solidFill>
                  <a:srgbClr val="0070C0"/>
                </a:solidFill>
              </a:rPr>
              <a:t>2</a:t>
            </a:r>
            <a:r>
              <a:rPr lang="zh-CN" altLang="en-US" dirty="0">
                <a:solidFill>
                  <a:srgbClr val="0070C0"/>
                </a:solidFill>
              </a:rPr>
              <a:t> </a:t>
            </a:r>
            <a:r>
              <a:rPr lang="en-US" altLang="zh-CN" dirty="0">
                <a:solidFill>
                  <a:srgbClr val="0070C0"/>
                </a:solidFill>
              </a:rPr>
              <a:t>lower)</a:t>
            </a:r>
            <a:r>
              <a:rPr lang="zh-CN" altLang="en-US" dirty="0">
                <a:solidFill>
                  <a:srgbClr val="0070C0"/>
                </a:solidFill>
              </a:rPr>
              <a:t> </a:t>
            </a:r>
            <a:endParaRPr lang="en-US" altLang="zh-CN" dirty="0">
              <a:solidFill>
                <a:srgbClr val="0070C0"/>
              </a:solidFill>
            </a:endParaRPr>
          </a:p>
          <a:p>
            <a:pPr lvl="2"/>
            <a:r>
              <a:rPr lang="en-US" altLang="zh-CN" dirty="0">
                <a:solidFill>
                  <a:srgbClr val="0070C0"/>
                </a:solidFill>
              </a:rPr>
              <a:t>Disadvantage:</a:t>
            </a:r>
            <a:r>
              <a:rPr lang="zh-CN" altLang="en-US" dirty="0">
                <a:solidFill>
                  <a:srgbClr val="0070C0"/>
                </a:solidFill>
              </a:rPr>
              <a:t> </a:t>
            </a:r>
            <a:r>
              <a:rPr lang="en-US" dirty="0">
                <a:solidFill>
                  <a:srgbClr val="0070C0"/>
                </a:solidFill>
              </a:rPr>
              <a:t>Beam</a:t>
            </a:r>
            <a:r>
              <a:rPr lang="zh-CN" altLang="en-US" dirty="0">
                <a:solidFill>
                  <a:srgbClr val="0070C0"/>
                </a:solidFill>
              </a:rPr>
              <a:t> </a:t>
            </a:r>
            <a:r>
              <a:rPr lang="en-US" altLang="zh-CN" dirty="0">
                <a:solidFill>
                  <a:srgbClr val="0070C0"/>
                </a:solidFill>
              </a:rPr>
              <a:t>pipe</a:t>
            </a:r>
            <a:r>
              <a:rPr lang="zh-CN" altLang="en-US" dirty="0">
                <a:solidFill>
                  <a:srgbClr val="0070C0"/>
                </a:solidFill>
              </a:rPr>
              <a:t> </a:t>
            </a:r>
            <a:r>
              <a:rPr lang="en-US" dirty="0">
                <a:solidFill>
                  <a:srgbClr val="0070C0"/>
                </a:solidFill>
              </a:rPr>
              <a:t>corrosion by water during </a:t>
            </a:r>
            <a:r>
              <a:rPr lang="en-US" altLang="zh-CN" dirty="0">
                <a:solidFill>
                  <a:srgbClr val="0070C0"/>
                </a:solidFill>
              </a:rPr>
              <a:t>Radiation</a:t>
            </a:r>
            <a:r>
              <a:rPr lang="zh-CN" altLang="en-US" dirty="0">
                <a:solidFill>
                  <a:srgbClr val="0070C0"/>
                </a:solidFill>
              </a:rPr>
              <a:t> </a:t>
            </a:r>
            <a:r>
              <a:rPr lang="en-US" altLang="zh-CN" dirty="0">
                <a:solidFill>
                  <a:srgbClr val="0070C0"/>
                </a:solidFill>
              </a:rPr>
              <a:t>hardness</a:t>
            </a:r>
            <a:r>
              <a:rPr lang="zh-CN" altLang="en-US" dirty="0">
                <a:solidFill>
                  <a:srgbClr val="0070C0"/>
                </a:solidFill>
              </a:rPr>
              <a:t> </a:t>
            </a:r>
            <a:r>
              <a:rPr lang="en-US" altLang="zh-CN" dirty="0">
                <a:solidFill>
                  <a:srgbClr val="0070C0"/>
                </a:solidFill>
              </a:rPr>
              <a:t>(need</a:t>
            </a:r>
            <a:r>
              <a:rPr lang="zh-CN" altLang="en-US" dirty="0">
                <a:solidFill>
                  <a:srgbClr val="0070C0"/>
                </a:solidFill>
              </a:rPr>
              <a:t> </a:t>
            </a:r>
            <a:r>
              <a:rPr lang="en-US" altLang="zh-CN" dirty="0">
                <a:solidFill>
                  <a:srgbClr val="0070C0"/>
                </a:solidFill>
              </a:rPr>
              <a:t>more</a:t>
            </a:r>
            <a:r>
              <a:rPr lang="zh-CN" altLang="en-US" dirty="0">
                <a:solidFill>
                  <a:srgbClr val="0070C0"/>
                </a:solidFill>
              </a:rPr>
              <a:t> </a:t>
            </a:r>
            <a:r>
              <a:rPr lang="en-US" altLang="zh-CN" dirty="0">
                <a:solidFill>
                  <a:srgbClr val="0070C0"/>
                </a:solidFill>
              </a:rPr>
              <a:t>study)</a:t>
            </a:r>
          </a:p>
          <a:p>
            <a:pPr lvl="3"/>
            <a:r>
              <a:rPr lang="en-US" altLang="zh-CN" dirty="0">
                <a:solidFill>
                  <a:srgbClr val="0070C0"/>
                </a:solidFill>
              </a:rPr>
              <a:t>Beam</a:t>
            </a:r>
            <a:r>
              <a:rPr lang="zh-CN" altLang="en-US" dirty="0">
                <a:solidFill>
                  <a:srgbClr val="0070C0"/>
                </a:solidFill>
              </a:rPr>
              <a:t> </a:t>
            </a:r>
            <a:r>
              <a:rPr lang="en-US" altLang="zh-CN" dirty="0">
                <a:solidFill>
                  <a:srgbClr val="0070C0"/>
                </a:solidFill>
              </a:rPr>
              <a:t>pipe</a:t>
            </a:r>
            <a:r>
              <a:rPr lang="zh-CN" altLang="en-US" dirty="0">
                <a:solidFill>
                  <a:srgbClr val="0070C0"/>
                </a:solidFill>
              </a:rPr>
              <a:t> </a:t>
            </a:r>
            <a:r>
              <a:rPr lang="en-US" altLang="zh-CN" dirty="0">
                <a:solidFill>
                  <a:srgbClr val="0070C0"/>
                </a:solidFill>
              </a:rPr>
              <a:t>coating</a:t>
            </a:r>
            <a:r>
              <a:rPr lang="zh-CN" altLang="en-US" dirty="0">
                <a:solidFill>
                  <a:srgbClr val="0070C0"/>
                </a:solidFill>
              </a:rPr>
              <a:t> </a:t>
            </a:r>
            <a:r>
              <a:rPr lang="en-US" altLang="zh-CN" dirty="0">
                <a:solidFill>
                  <a:srgbClr val="0070C0"/>
                </a:solidFill>
              </a:rPr>
              <a:t>as</a:t>
            </a:r>
            <a:r>
              <a:rPr lang="zh-CN" altLang="en-US" dirty="0">
                <a:solidFill>
                  <a:srgbClr val="0070C0"/>
                </a:solidFill>
              </a:rPr>
              <a:t> </a:t>
            </a:r>
            <a:r>
              <a:rPr lang="en-US" altLang="zh-CN" dirty="0">
                <a:solidFill>
                  <a:srgbClr val="0070C0"/>
                </a:solidFill>
              </a:rPr>
              <a:t>one</a:t>
            </a:r>
            <a:r>
              <a:rPr lang="zh-CN" altLang="en-US" dirty="0">
                <a:solidFill>
                  <a:srgbClr val="0070C0"/>
                </a:solidFill>
              </a:rPr>
              <a:t> </a:t>
            </a:r>
            <a:r>
              <a:rPr lang="en-US" altLang="zh-CN" dirty="0">
                <a:solidFill>
                  <a:srgbClr val="0070C0"/>
                </a:solidFill>
              </a:rPr>
              <a:t>of</a:t>
            </a:r>
            <a:r>
              <a:rPr lang="zh-CN" altLang="en-US" dirty="0">
                <a:solidFill>
                  <a:srgbClr val="0070C0"/>
                </a:solidFill>
              </a:rPr>
              <a:t> </a:t>
            </a:r>
            <a:r>
              <a:rPr lang="en-US" altLang="zh-CN" dirty="0">
                <a:solidFill>
                  <a:srgbClr val="0070C0"/>
                </a:solidFill>
              </a:rPr>
              <a:t>possible</a:t>
            </a:r>
            <a:r>
              <a:rPr lang="zh-CN" altLang="en-US" dirty="0">
                <a:solidFill>
                  <a:srgbClr val="0070C0"/>
                </a:solidFill>
              </a:rPr>
              <a:t> </a:t>
            </a:r>
            <a:r>
              <a:rPr lang="en-US" altLang="zh-CN" dirty="0">
                <a:solidFill>
                  <a:srgbClr val="0070C0"/>
                </a:solidFill>
              </a:rPr>
              <a:t>solution</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be</a:t>
            </a:r>
            <a:r>
              <a:rPr lang="zh-CN" altLang="en-US" dirty="0">
                <a:solidFill>
                  <a:srgbClr val="0070C0"/>
                </a:solidFill>
              </a:rPr>
              <a:t> </a:t>
            </a:r>
            <a:r>
              <a:rPr lang="en-US" altLang="zh-CN" dirty="0">
                <a:solidFill>
                  <a:srgbClr val="0070C0"/>
                </a:solidFill>
              </a:rPr>
              <a:t>studied</a:t>
            </a:r>
            <a:r>
              <a:rPr lang="zh-CN" altLang="en-US" dirty="0">
                <a:solidFill>
                  <a:srgbClr val="0070C0"/>
                </a:solidFill>
              </a:rPr>
              <a:t> </a:t>
            </a:r>
            <a:endParaRPr lang="en-CN" dirty="0">
              <a:solidFill>
                <a:srgbClr val="0070C0"/>
              </a:solidFill>
            </a:endParaRPr>
          </a:p>
        </p:txBody>
      </p:sp>
      <p:pic>
        <p:nvPicPr>
          <p:cNvPr id="5" name="Picture 4">
            <a:extLst>
              <a:ext uri="{FF2B5EF4-FFF2-40B4-BE49-F238E27FC236}">
                <a16:creationId xmlns:a16="http://schemas.microsoft.com/office/drawing/2014/main" id="{C75E6AA5-921F-C743-B1B0-D6BC3B3B89AA}"/>
              </a:ext>
            </a:extLst>
          </p:cNvPr>
          <p:cNvPicPr>
            <a:picLocks noChangeAspect="1"/>
          </p:cNvPicPr>
          <p:nvPr/>
        </p:nvPicPr>
        <p:blipFill>
          <a:blip r:embed="rId2"/>
          <a:stretch>
            <a:fillRect/>
          </a:stretch>
        </p:blipFill>
        <p:spPr>
          <a:xfrm>
            <a:off x="1203767" y="2939534"/>
            <a:ext cx="5474825" cy="3553338"/>
          </a:xfrm>
          <a:prstGeom prst="rect">
            <a:avLst/>
          </a:prstGeom>
        </p:spPr>
      </p:pic>
    </p:spTree>
    <p:extLst>
      <p:ext uri="{BB962C8B-B14F-4D97-AF65-F5344CB8AC3E}">
        <p14:creationId xmlns:p14="http://schemas.microsoft.com/office/powerpoint/2010/main" val="137842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D2E3-1911-794F-2B87-D026760359B4}"/>
              </a:ext>
            </a:extLst>
          </p:cNvPr>
          <p:cNvSpPr>
            <a:spLocks noGrp="1"/>
          </p:cNvSpPr>
          <p:nvPr>
            <p:ph type="title"/>
          </p:nvPr>
        </p:nvSpPr>
        <p:spPr>
          <a:xfrm>
            <a:off x="381000" y="42863"/>
            <a:ext cx="7886700" cy="1325563"/>
          </a:xfrm>
        </p:spPr>
        <p:txBody>
          <a:bodyPr/>
          <a:lstStyle/>
          <a:p>
            <a:r>
              <a:rPr lang="en-US" altLang="zh-CN" dirty="0"/>
              <a:t>Vertex</a:t>
            </a:r>
            <a:r>
              <a:rPr lang="zh-CN" altLang="en-US" dirty="0"/>
              <a:t> </a:t>
            </a:r>
            <a:r>
              <a:rPr lang="en-US" altLang="zh-CN" dirty="0"/>
              <a:t>detector</a:t>
            </a:r>
            <a:r>
              <a:rPr lang="zh-CN" altLang="en-US" dirty="0"/>
              <a:t> </a:t>
            </a:r>
            <a:r>
              <a:rPr lang="en-US" altLang="zh-CN" dirty="0"/>
              <a:t>design</a:t>
            </a:r>
            <a:r>
              <a:rPr lang="zh-CN" altLang="en-US" dirty="0"/>
              <a:t> </a:t>
            </a:r>
            <a:r>
              <a:rPr lang="en-US" altLang="zh-CN" dirty="0"/>
              <a:t>status</a:t>
            </a:r>
            <a:r>
              <a:rPr lang="zh-CN" altLang="en-US" dirty="0"/>
              <a:t> </a:t>
            </a:r>
            <a:endParaRPr lang="en-CN" dirty="0"/>
          </a:p>
        </p:txBody>
      </p:sp>
      <p:sp>
        <p:nvSpPr>
          <p:cNvPr id="3" name="Content Placeholder 2">
            <a:extLst>
              <a:ext uri="{FF2B5EF4-FFF2-40B4-BE49-F238E27FC236}">
                <a16:creationId xmlns:a16="http://schemas.microsoft.com/office/drawing/2014/main" id="{FF15DBDB-AA9D-5236-5BF4-19FC142FF00A}"/>
              </a:ext>
            </a:extLst>
          </p:cNvPr>
          <p:cNvSpPr>
            <a:spLocks noGrp="1"/>
          </p:cNvSpPr>
          <p:nvPr>
            <p:ph idx="1"/>
          </p:nvPr>
        </p:nvSpPr>
        <p:spPr>
          <a:xfrm>
            <a:off x="233650" y="1076544"/>
            <a:ext cx="9746848" cy="4504421"/>
          </a:xfrm>
        </p:spPr>
        <p:txBody>
          <a:bodyPr/>
          <a:lstStyle/>
          <a:p>
            <a:r>
              <a:rPr lang="en-US" altLang="zh-CN" dirty="0"/>
              <a:t>Reminder</a:t>
            </a:r>
            <a:r>
              <a:rPr lang="zh-CN" altLang="en-US" dirty="0"/>
              <a:t> </a:t>
            </a:r>
            <a:r>
              <a:rPr lang="en-US" altLang="zh-CN" dirty="0"/>
              <a:t>of</a:t>
            </a:r>
            <a:r>
              <a:rPr lang="zh-CN" altLang="en-US" dirty="0"/>
              <a:t>  </a:t>
            </a:r>
            <a:r>
              <a:rPr lang="en-US" altLang="zh-CN" dirty="0"/>
              <a:t>last</a:t>
            </a:r>
            <a:r>
              <a:rPr lang="zh-CN" altLang="en-US" dirty="0"/>
              <a:t> </a:t>
            </a:r>
            <a:r>
              <a:rPr lang="en-US" altLang="zh-CN" dirty="0"/>
              <a:t>CEPC</a:t>
            </a:r>
            <a:r>
              <a:rPr lang="zh-CN" altLang="en-US" dirty="0"/>
              <a:t> </a:t>
            </a:r>
            <a:r>
              <a:rPr lang="en-US" altLang="zh-CN" dirty="0"/>
              <a:t>day</a:t>
            </a:r>
          </a:p>
          <a:p>
            <a:pPr lvl="1"/>
            <a:r>
              <a:rPr lang="en-US" altLang="zh-CN" dirty="0"/>
              <a:t>Show</a:t>
            </a:r>
            <a:r>
              <a:rPr lang="zh-CN" altLang="en-US" dirty="0"/>
              <a:t> </a:t>
            </a:r>
            <a:r>
              <a:rPr lang="en-US" altLang="zh-CN" dirty="0"/>
              <a:t>the</a:t>
            </a:r>
            <a:r>
              <a:rPr lang="zh-CN" altLang="en-US" dirty="0"/>
              <a:t> </a:t>
            </a:r>
            <a:r>
              <a:rPr lang="en-US" altLang="zh-CN" dirty="0"/>
              <a:t>design</a:t>
            </a:r>
            <a:r>
              <a:rPr lang="zh-CN" altLang="en-US" dirty="0"/>
              <a:t> </a:t>
            </a:r>
            <a:r>
              <a:rPr lang="en-US" altLang="zh-CN" dirty="0"/>
              <a:t>“long</a:t>
            </a:r>
            <a:r>
              <a:rPr lang="zh-CN" altLang="en-US" dirty="0"/>
              <a:t> </a:t>
            </a:r>
            <a:r>
              <a:rPr lang="en-US" altLang="zh-CN" dirty="0"/>
              <a:t>barrel”</a:t>
            </a:r>
            <a:r>
              <a:rPr lang="zh-CN" altLang="en-US" dirty="0"/>
              <a:t> </a:t>
            </a:r>
            <a:r>
              <a:rPr lang="en-US" altLang="zh-CN" dirty="0"/>
              <a:t>vertex</a:t>
            </a:r>
            <a:r>
              <a:rPr lang="zh-CN" altLang="en-US" dirty="0"/>
              <a:t> </a:t>
            </a:r>
            <a:r>
              <a:rPr lang="en-US" altLang="zh-CN" dirty="0"/>
              <a:t>and</a:t>
            </a:r>
            <a:r>
              <a:rPr lang="zh-CN" altLang="en-US" dirty="0"/>
              <a:t> </a:t>
            </a:r>
            <a:r>
              <a:rPr lang="en-US" altLang="zh-CN" dirty="0"/>
              <a:t>support</a:t>
            </a:r>
            <a:r>
              <a:rPr lang="zh-CN" altLang="en-US" dirty="0"/>
              <a:t> </a:t>
            </a:r>
            <a:r>
              <a:rPr lang="en-US" altLang="zh-CN" dirty="0"/>
              <a:t>structure</a:t>
            </a:r>
            <a:r>
              <a:rPr lang="zh-CN" altLang="en-US" dirty="0"/>
              <a:t> </a:t>
            </a:r>
            <a:endParaRPr lang="en-US" altLang="zh-CN" dirty="0"/>
          </a:p>
          <a:p>
            <a:pPr lvl="1"/>
            <a:r>
              <a:rPr lang="en-US" altLang="zh-CN" dirty="0"/>
              <a:t>Evaluate</a:t>
            </a:r>
            <a:r>
              <a:rPr lang="zh-CN" altLang="en-US" dirty="0"/>
              <a:t> </a:t>
            </a:r>
            <a:r>
              <a:rPr lang="en-US" altLang="zh-CN" dirty="0"/>
              <a:t>the</a:t>
            </a:r>
            <a:r>
              <a:rPr lang="zh-CN" altLang="en-US" dirty="0"/>
              <a:t> </a:t>
            </a:r>
            <a:r>
              <a:rPr lang="en-US" altLang="zh-CN" dirty="0"/>
              <a:t>Material</a:t>
            </a:r>
            <a:r>
              <a:rPr lang="zh-CN" altLang="en-US" dirty="0"/>
              <a:t> </a:t>
            </a:r>
            <a:r>
              <a:rPr lang="en-US" altLang="zh-CN" dirty="0"/>
              <a:t>budget</a:t>
            </a:r>
            <a:r>
              <a:rPr lang="zh-CN" altLang="en-US" dirty="0"/>
              <a:t> </a:t>
            </a:r>
            <a:endParaRPr lang="en-US" altLang="zh-CN" dirty="0"/>
          </a:p>
          <a:p>
            <a:r>
              <a:rPr lang="en-US" altLang="zh-CN" dirty="0"/>
              <a:t>Update</a:t>
            </a:r>
            <a:r>
              <a:rPr lang="zh-CN" altLang="en-US" dirty="0"/>
              <a:t> </a:t>
            </a:r>
            <a:r>
              <a:rPr lang="en-US" altLang="zh-CN" dirty="0"/>
              <a:t>today</a:t>
            </a:r>
          </a:p>
          <a:p>
            <a:pPr lvl="1"/>
            <a:r>
              <a:rPr lang="en-US" altLang="zh-CN" dirty="0"/>
              <a:t>Focus</a:t>
            </a:r>
            <a:r>
              <a:rPr lang="zh-CN" altLang="en-US" dirty="0"/>
              <a:t> </a:t>
            </a:r>
            <a:r>
              <a:rPr lang="en-US" altLang="zh-CN" dirty="0"/>
              <a:t>on</a:t>
            </a:r>
            <a:r>
              <a:rPr lang="zh-CN" altLang="en-US" dirty="0"/>
              <a:t> </a:t>
            </a:r>
            <a:r>
              <a:rPr lang="en-US" altLang="zh-CN" dirty="0"/>
              <a:t>Air</a:t>
            </a:r>
            <a:r>
              <a:rPr lang="zh-CN" altLang="en-US" dirty="0"/>
              <a:t> </a:t>
            </a:r>
            <a:r>
              <a:rPr lang="en-US" altLang="zh-CN" dirty="0"/>
              <a:t>cooling</a:t>
            </a:r>
            <a:r>
              <a:rPr lang="zh-CN" altLang="en-US" dirty="0"/>
              <a:t> </a:t>
            </a:r>
            <a:r>
              <a:rPr lang="en-US" altLang="zh-CN" dirty="0"/>
              <a:t>and</a:t>
            </a:r>
            <a:r>
              <a:rPr lang="zh-CN" altLang="en-US" dirty="0"/>
              <a:t> </a:t>
            </a:r>
            <a:r>
              <a:rPr lang="en-US" altLang="zh-CN" dirty="0"/>
              <a:t>power</a:t>
            </a:r>
            <a:r>
              <a:rPr lang="zh-CN" altLang="en-US" dirty="0"/>
              <a:t> </a:t>
            </a:r>
            <a:r>
              <a:rPr lang="en-US" altLang="zh-CN" dirty="0"/>
              <a:t>consumption</a:t>
            </a:r>
            <a:r>
              <a:rPr lang="zh-CN" altLang="en-US" dirty="0"/>
              <a:t> </a:t>
            </a:r>
            <a:r>
              <a:rPr lang="en-US" altLang="zh-CN" dirty="0"/>
              <a:t>of</a:t>
            </a:r>
            <a:r>
              <a:rPr lang="zh-CN" altLang="en-US" dirty="0"/>
              <a:t> </a:t>
            </a:r>
            <a:r>
              <a:rPr lang="en-US" altLang="zh-CN" dirty="0"/>
              <a:t>“long</a:t>
            </a:r>
            <a:r>
              <a:rPr lang="zh-CN" altLang="en-US" dirty="0"/>
              <a:t> </a:t>
            </a:r>
            <a:r>
              <a:rPr lang="en-US" altLang="zh-CN" dirty="0"/>
              <a:t>barrel”</a:t>
            </a:r>
            <a:r>
              <a:rPr lang="zh-CN" altLang="en-US" dirty="0"/>
              <a:t> </a:t>
            </a:r>
            <a:r>
              <a:rPr lang="en-US" altLang="zh-CN" dirty="0"/>
              <a:t>vertex</a:t>
            </a:r>
            <a:r>
              <a:rPr lang="zh-CN" altLang="en-US" dirty="0"/>
              <a:t> </a:t>
            </a:r>
            <a:r>
              <a:rPr lang="en-US" altLang="zh-CN" dirty="0"/>
              <a:t>detector</a:t>
            </a:r>
            <a:r>
              <a:rPr lang="zh-CN" altLang="en-US" dirty="0"/>
              <a:t> </a:t>
            </a:r>
            <a:endParaRPr lang="en-US" altLang="zh-CN" dirty="0"/>
          </a:p>
          <a:p>
            <a:pPr lvl="1"/>
            <a:r>
              <a:rPr lang="en-US" altLang="zh-CN" dirty="0"/>
              <a:t>“Short</a:t>
            </a:r>
            <a:r>
              <a:rPr lang="zh-CN" altLang="en-US" dirty="0"/>
              <a:t> </a:t>
            </a:r>
            <a:r>
              <a:rPr lang="en-US" altLang="zh-CN" dirty="0"/>
              <a:t>barrel</a:t>
            </a:r>
            <a:r>
              <a:rPr lang="zh-CN" altLang="en-US" dirty="0"/>
              <a:t> </a:t>
            </a:r>
            <a:r>
              <a:rPr lang="en-US" altLang="zh-CN" dirty="0"/>
              <a:t>+</a:t>
            </a:r>
            <a:r>
              <a:rPr lang="zh-CN" altLang="en-US" dirty="0"/>
              <a:t> </a:t>
            </a:r>
            <a:r>
              <a:rPr lang="en-US" altLang="zh-CN" dirty="0"/>
              <a:t>endcap”</a:t>
            </a:r>
            <a:r>
              <a:rPr lang="zh-CN" altLang="en-US" dirty="0"/>
              <a:t> </a:t>
            </a:r>
            <a:r>
              <a:rPr lang="en-US" altLang="zh-CN" dirty="0"/>
              <a:t>layout</a:t>
            </a:r>
            <a:r>
              <a:rPr lang="zh-CN" altLang="en-US" dirty="0"/>
              <a:t> </a:t>
            </a:r>
            <a:r>
              <a:rPr lang="en-US" altLang="zh-CN" dirty="0"/>
              <a:t>will</a:t>
            </a:r>
            <a:r>
              <a:rPr lang="zh-CN" altLang="en-US" dirty="0"/>
              <a:t> </a:t>
            </a:r>
            <a:r>
              <a:rPr lang="en-US" altLang="zh-CN" dirty="0"/>
              <a:t>come</a:t>
            </a:r>
            <a:r>
              <a:rPr lang="zh-CN" altLang="en-US" dirty="0"/>
              <a:t> </a:t>
            </a:r>
            <a:r>
              <a:rPr lang="en-US" altLang="zh-CN" dirty="0"/>
              <a:t>later</a:t>
            </a:r>
            <a:r>
              <a:rPr lang="zh-CN" altLang="en-US" dirty="0"/>
              <a:t> </a:t>
            </a:r>
            <a:endParaRPr lang="en-US" altLang="zh-CN" dirty="0"/>
          </a:p>
          <a:p>
            <a:pPr marL="0" indent="0">
              <a:buNone/>
            </a:pPr>
            <a:endParaRPr lang="en-CN" dirty="0"/>
          </a:p>
        </p:txBody>
      </p:sp>
      <p:sp>
        <p:nvSpPr>
          <p:cNvPr id="4" name="Footer Placeholder 3">
            <a:extLst>
              <a:ext uri="{FF2B5EF4-FFF2-40B4-BE49-F238E27FC236}">
                <a16:creationId xmlns:a16="http://schemas.microsoft.com/office/drawing/2014/main" id="{5D922EB9-A306-7141-CFE6-D9CC91E60982}"/>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Slide Number Placeholder 4">
            <a:extLst>
              <a:ext uri="{FF2B5EF4-FFF2-40B4-BE49-F238E27FC236}">
                <a16:creationId xmlns:a16="http://schemas.microsoft.com/office/drawing/2014/main" id="{BB9D2881-0022-F8A1-F241-7F8183209E3A}"/>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2</a:t>
            </a:fld>
            <a:endParaRPr lang="zh-CN" altLang="en-US"/>
          </a:p>
        </p:txBody>
      </p:sp>
      <p:pic>
        <p:nvPicPr>
          <p:cNvPr id="6" name="Picture 5">
            <a:extLst>
              <a:ext uri="{FF2B5EF4-FFF2-40B4-BE49-F238E27FC236}">
                <a16:creationId xmlns:a16="http://schemas.microsoft.com/office/drawing/2014/main" id="{683C01CE-7BA7-B431-C800-0294466A6189}"/>
              </a:ext>
            </a:extLst>
          </p:cNvPr>
          <p:cNvPicPr>
            <a:picLocks noChangeAspect="1"/>
          </p:cNvPicPr>
          <p:nvPr/>
        </p:nvPicPr>
        <p:blipFill>
          <a:blip r:embed="rId2"/>
          <a:stretch>
            <a:fillRect/>
          </a:stretch>
        </p:blipFill>
        <p:spPr>
          <a:xfrm>
            <a:off x="-45334" y="4410912"/>
            <a:ext cx="4998334" cy="1819477"/>
          </a:xfrm>
          <a:prstGeom prst="rect">
            <a:avLst/>
          </a:prstGeom>
        </p:spPr>
      </p:pic>
      <p:sp>
        <p:nvSpPr>
          <p:cNvPr id="7" name="TextBox 6">
            <a:extLst>
              <a:ext uri="{FF2B5EF4-FFF2-40B4-BE49-F238E27FC236}">
                <a16:creationId xmlns:a16="http://schemas.microsoft.com/office/drawing/2014/main" id="{85F7A89C-078B-EDF2-7A2B-D2B0B4E12A31}"/>
              </a:ext>
            </a:extLst>
          </p:cNvPr>
          <p:cNvSpPr txBox="1"/>
          <p:nvPr/>
        </p:nvSpPr>
        <p:spPr>
          <a:xfrm>
            <a:off x="5937590" y="3980160"/>
            <a:ext cx="5116010" cy="461665"/>
          </a:xfrm>
          <a:prstGeom prst="rect">
            <a:avLst/>
          </a:prstGeom>
          <a:noFill/>
        </p:spPr>
        <p:txBody>
          <a:bodyPr wrap="square">
            <a:spAutoFit/>
          </a:bodyPr>
          <a:lstStyle/>
          <a:p>
            <a:r>
              <a:rPr lang="en-US" sz="2400" dirty="0">
                <a:solidFill>
                  <a:srgbClr val="FF0000"/>
                </a:solidFill>
              </a:rPr>
              <a:t>Short barrel </a:t>
            </a:r>
            <a:r>
              <a:rPr lang="en-US" altLang="zh-CN" sz="2400" dirty="0">
                <a:solidFill>
                  <a:srgbClr val="FF0000"/>
                </a:solidFill>
              </a:rPr>
              <a:t>+</a:t>
            </a:r>
            <a:r>
              <a:rPr lang="en-US" sz="2400" dirty="0">
                <a:solidFill>
                  <a:srgbClr val="FF0000"/>
                </a:solidFill>
              </a:rPr>
              <a:t> endcap </a:t>
            </a:r>
            <a:endParaRPr lang="en-CN" sz="2400" dirty="0">
              <a:solidFill>
                <a:srgbClr val="FF0000"/>
              </a:solidFill>
            </a:endParaRPr>
          </a:p>
        </p:txBody>
      </p:sp>
      <p:sp>
        <p:nvSpPr>
          <p:cNvPr id="8" name="TextBox 7">
            <a:extLst>
              <a:ext uri="{FF2B5EF4-FFF2-40B4-BE49-F238E27FC236}">
                <a16:creationId xmlns:a16="http://schemas.microsoft.com/office/drawing/2014/main" id="{A10099C1-AEB7-1E6C-4C79-313E58DD6128}"/>
              </a:ext>
            </a:extLst>
          </p:cNvPr>
          <p:cNvSpPr txBox="1"/>
          <p:nvPr/>
        </p:nvSpPr>
        <p:spPr>
          <a:xfrm>
            <a:off x="821580" y="3877234"/>
            <a:ext cx="5116010" cy="461665"/>
          </a:xfrm>
          <a:prstGeom prst="rect">
            <a:avLst/>
          </a:prstGeom>
          <a:noFill/>
        </p:spPr>
        <p:txBody>
          <a:bodyPr wrap="square">
            <a:spAutoFit/>
          </a:bodyPr>
          <a:lstStyle/>
          <a:p>
            <a:r>
              <a:rPr lang="en-US" altLang="zh-CN" sz="2400" dirty="0">
                <a:solidFill>
                  <a:srgbClr val="FF0000"/>
                </a:solidFill>
              </a:rPr>
              <a:t>Example</a:t>
            </a:r>
            <a:r>
              <a:rPr lang="zh-CN" altLang="en-US" sz="2400" dirty="0">
                <a:solidFill>
                  <a:srgbClr val="FF0000"/>
                </a:solidFill>
              </a:rPr>
              <a:t> </a:t>
            </a:r>
            <a:r>
              <a:rPr lang="en-US" altLang="zh-CN" sz="2400" dirty="0">
                <a:solidFill>
                  <a:srgbClr val="FF0000"/>
                </a:solidFill>
              </a:rPr>
              <a:t>of</a:t>
            </a:r>
            <a:r>
              <a:rPr lang="zh-CN" altLang="en-US" sz="2400" dirty="0">
                <a:solidFill>
                  <a:srgbClr val="FF0000"/>
                </a:solidFill>
              </a:rPr>
              <a:t> </a:t>
            </a:r>
            <a:r>
              <a:rPr lang="en-US" sz="2400" dirty="0">
                <a:solidFill>
                  <a:srgbClr val="FF0000"/>
                </a:solidFill>
              </a:rPr>
              <a:t>L</a:t>
            </a:r>
            <a:r>
              <a:rPr lang="en-CN" sz="2400" dirty="0">
                <a:solidFill>
                  <a:srgbClr val="FF0000"/>
                </a:solidFill>
              </a:rPr>
              <a:t>ong barrel</a:t>
            </a:r>
            <a:r>
              <a:rPr lang="zh-CN" altLang="en-US" sz="2400" dirty="0">
                <a:solidFill>
                  <a:srgbClr val="FF0000"/>
                </a:solidFill>
              </a:rPr>
              <a:t> </a:t>
            </a:r>
            <a:r>
              <a:rPr lang="en-US" altLang="zh-CN" sz="2400" dirty="0">
                <a:solidFill>
                  <a:srgbClr val="FF0000"/>
                </a:solidFill>
              </a:rPr>
              <a:t>layout</a:t>
            </a:r>
            <a:r>
              <a:rPr lang="en-CN" sz="2400" dirty="0">
                <a:solidFill>
                  <a:srgbClr val="FF0000"/>
                </a:solidFill>
              </a:rPr>
              <a:t> </a:t>
            </a:r>
          </a:p>
        </p:txBody>
      </p:sp>
      <p:pic>
        <p:nvPicPr>
          <p:cNvPr id="9" name="Picture 8">
            <a:extLst>
              <a:ext uri="{FF2B5EF4-FFF2-40B4-BE49-F238E27FC236}">
                <a16:creationId xmlns:a16="http://schemas.microsoft.com/office/drawing/2014/main" id="{ADD5D231-3315-E712-DCE7-2C402D963FF7}"/>
              </a:ext>
            </a:extLst>
          </p:cNvPr>
          <p:cNvPicPr>
            <a:picLocks noChangeAspect="1"/>
          </p:cNvPicPr>
          <p:nvPr/>
        </p:nvPicPr>
        <p:blipFill>
          <a:blip r:embed="rId3"/>
          <a:stretch>
            <a:fillRect/>
          </a:stretch>
        </p:blipFill>
        <p:spPr>
          <a:xfrm>
            <a:off x="5107074" y="4398322"/>
            <a:ext cx="4753592" cy="1819478"/>
          </a:xfrm>
          <a:prstGeom prst="rect">
            <a:avLst/>
          </a:prstGeom>
        </p:spPr>
      </p:pic>
    </p:spTree>
    <p:extLst>
      <p:ext uri="{BB962C8B-B14F-4D97-AF65-F5344CB8AC3E}">
        <p14:creationId xmlns:p14="http://schemas.microsoft.com/office/powerpoint/2010/main" val="102017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785AF-6057-4D85-B2E7-58D8763BD4B9}" type="slidenum">
              <a:rPr lang="zh-CN" altLang="en-US" smtClean="0"/>
              <a:pPr/>
              <a:t>3</a:t>
            </a:fld>
            <a:endParaRPr lang="zh-CN" altLang="en-US"/>
          </a:p>
        </p:txBody>
      </p:sp>
      <p:sp>
        <p:nvSpPr>
          <p:cNvPr id="9" name="标题 1"/>
          <p:cNvSpPr>
            <a:spLocks noGrp="1"/>
          </p:cNvSpPr>
          <p:nvPr>
            <p:ph type="title"/>
          </p:nvPr>
        </p:nvSpPr>
        <p:spPr>
          <a:xfrm>
            <a:off x="1009650" y="-130619"/>
            <a:ext cx="7886700" cy="1325563"/>
          </a:xfrm>
        </p:spPr>
        <p:txBody>
          <a:bodyPr/>
          <a:lstStyle/>
          <a:p>
            <a:r>
              <a:rPr lang="en-US" altLang="zh-CN" dirty="0"/>
              <a:t>Reminder</a:t>
            </a:r>
            <a:r>
              <a:rPr lang="zh-CN" altLang="en-US" dirty="0"/>
              <a:t> </a:t>
            </a:r>
            <a:r>
              <a:rPr lang="en-US" altLang="zh-CN" dirty="0"/>
              <a:t>of</a:t>
            </a:r>
            <a:r>
              <a:rPr lang="zh-CN" altLang="en-US" dirty="0"/>
              <a:t> </a:t>
            </a:r>
            <a:r>
              <a:rPr lang="en-US" altLang="zh-CN" dirty="0"/>
              <a:t>long</a:t>
            </a:r>
            <a:r>
              <a:rPr lang="zh-CN" altLang="en-US" dirty="0"/>
              <a:t> </a:t>
            </a:r>
            <a:r>
              <a:rPr lang="en-US" altLang="zh-CN" dirty="0"/>
              <a:t>barrel</a:t>
            </a:r>
            <a:r>
              <a:rPr lang="zh-CN" altLang="en-US" dirty="0"/>
              <a:t> </a:t>
            </a:r>
            <a:r>
              <a:rPr lang="en-US" altLang="zh-CN" dirty="0"/>
              <a:t>design</a:t>
            </a:r>
            <a:r>
              <a:rPr lang="zh-CN" altLang="en-US" dirty="0"/>
              <a:t> </a:t>
            </a:r>
          </a:p>
        </p:txBody>
      </p:sp>
      <p:pic>
        <p:nvPicPr>
          <p:cNvPr id="10" name="图片 9"/>
          <p:cNvPicPr>
            <a:picLocks noChangeAspect="1"/>
          </p:cNvPicPr>
          <p:nvPr/>
        </p:nvPicPr>
        <p:blipFill>
          <a:blip r:embed="rId2"/>
          <a:stretch>
            <a:fillRect/>
          </a:stretch>
        </p:blipFill>
        <p:spPr>
          <a:xfrm>
            <a:off x="638446" y="3500820"/>
            <a:ext cx="4456135" cy="2309645"/>
          </a:xfrm>
          <a:prstGeom prst="rect">
            <a:avLst/>
          </a:prstGeom>
        </p:spPr>
      </p:pic>
      <p:pic>
        <p:nvPicPr>
          <p:cNvPr id="12" name="图片 11"/>
          <p:cNvPicPr>
            <a:picLocks noChangeAspect="1"/>
          </p:cNvPicPr>
          <p:nvPr/>
        </p:nvPicPr>
        <p:blipFill>
          <a:blip r:embed="rId3"/>
          <a:stretch>
            <a:fillRect/>
          </a:stretch>
        </p:blipFill>
        <p:spPr>
          <a:xfrm>
            <a:off x="5351868" y="3513128"/>
            <a:ext cx="3826783" cy="2155433"/>
          </a:xfrm>
          <a:prstGeom prst="rect">
            <a:avLst/>
          </a:prstGeom>
        </p:spPr>
      </p:pic>
      <p:pic>
        <p:nvPicPr>
          <p:cNvPr id="14" name="图片 13"/>
          <p:cNvPicPr>
            <a:picLocks noChangeAspect="1"/>
          </p:cNvPicPr>
          <p:nvPr/>
        </p:nvPicPr>
        <p:blipFill>
          <a:blip r:embed="rId4"/>
          <a:stretch>
            <a:fillRect/>
          </a:stretch>
        </p:blipFill>
        <p:spPr>
          <a:xfrm>
            <a:off x="4059061" y="989751"/>
            <a:ext cx="5157655" cy="2148102"/>
          </a:xfrm>
          <a:prstGeom prst="rect">
            <a:avLst/>
          </a:prstGeom>
        </p:spPr>
      </p:pic>
      <p:sp>
        <p:nvSpPr>
          <p:cNvPr id="16" name="文本框 15"/>
          <p:cNvSpPr txBox="1"/>
          <p:nvPr/>
        </p:nvSpPr>
        <p:spPr>
          <a:xfrm>
            <a:off x="680274" y="2537689"/>
            <a:ext cx="3378787" cy="1200329"/>
          </a:xfrm>
          <a:prstGeom prst="rect">
            <a:avLst/>
          </a:prstGeom>
          <a:noFill/>
        </p:spPr>
        <p:txBody>
          <a:bodyPr wrap="square" rtlCol="0">
            <a:spAutoFit/>
          </a:bodyPr>
          <a:lstStyle/>
          <a:p>
            <a:r>
              <a:rPr lang="en-US" altLang="zh-CN" dirty="0"/>
              <a:t>The drawings show the option that pre-assembled halves barrels mounted onto the beam pipe(dedicated tooling required)</a:t>
            </a:r>
            <a:endParaRPr lang="zh-CN" altLang="en-US" dirty="0"/>
          </a:p>
        </p:txBody>
      </p:sp>
      <p:sp>
        <p:nvSpPr>
          <p:cNvPr id="17" name="文本框 16"/>
          <p:cNvSpPr txBox="1"/>
          <p:nvPr/>
        </p:nvSpPr>
        <p:spPr>
          <a:xfrm>
            <a:off x="680274" y="999112"/>
            <a:ext cx="3378787" cy="1477328"/>
          </a:xfrm>
          <a:prstGeom prst="rect">
            <a:avLst/>
          </a:prstGeom>
          <a:noFill/>
        </p:spPr>
        <p:txBody>
          <a:bodyPr wrap="square" rtlCol="0">
            <a:spAutoFit/>
          </a:bodyPr>
          <a:lstStyle/>
          <a:p>
            <a:r>
              <a:rPr lang="en-US" altLang="zh-CN" dirty="0"/>
              <a:t>The support ring can be either glued/bolted to or pre machined on the beam pipe related parts. (for the inner most layer bolting and machining are too difficult)</a:t>
            </a:r>
          </a:p>
        </p:txBody>
      </p:sp>
      <p:sp>
        <p:nvSpPr>
          <p:cNvPr id="19" name="矩形 18"/>
          <p:cNvSpPr/>
          <p:nvPr/>
        </p:nvSpPr>
        <p:spPr>
          <a:xfrm>
            <a:off x="5358494" y="1023144"/>
            <a:ext cx="3065586" cy="37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t>  The  VTX on the tentatively modified beam pipe components</a:t>
            </a:r>
            <a:endParaRPr lang="zh-CN" altLang="en-US" sz="1400" dirty="0"/>
          </a:p>
        </p:txBody>
      </p:sp>
      <p:sp>
        <p:nvSpPr>
          <p:cNvPr id="21" name="文本框 20"/>
          <p:cNvSpPr txBox="1"/>
          <p:nvPr/>
        </p:nvSpPr>
        <p:spPr>
          <a:xfrm>
            <a:off x="680273" y="5674502"/>
            <a:ext cx="5384872" cy="369332"/>
          </a:xfrm>
          <a:prstGeom prst="rect">
            <a:avLst/>
          </a:prstGeom>
          <a:noFill/>
        </p:spPr>
        <p:txBody>
          <a:bodyPr wrap="none" rtlCol="0">
            <a:spAutoFit/>
          </a:bodyPr>
          <a:lstStyle/>
          <a:p>
            <a:r>
              <a:rPr lang="en-US" altLang="zh-CN" dirty="0"/>
              <a:t>More consideration - different constraint on two ends? </a:t>
            </a:r>
            <a:endParaRPr lang="zh-CN" altLang="en-US" dirty="0"/>
          </a:p>
        </p:txBody>
      </p:sp>
      <p:sp>
        <p:nvSpPr>
          <p:cNvPr id="2" name="TextBox 1">
            <a:extLst>
              <a:ext uri="{FF2B5EF4-FFF2-40B4-BE49-F238E27FC236}">
                <a16:creationId xmlns:a16="http://schemas.microsoft.com/office/drawing/2014/main" id="{B98B3230-2A08-EBEC-CBE5-F69689D80F50}"/>
              </a:ext>
            </a:extLst>
          </p:cNvPr>
          <p:cNvSpPr txBox="1"/>
          <p:nvPr/>
        </p:nvSpPr>
        <p:spPr>
          <a:xfrm>
            <a:off x="6891287" y="3059668"/>
            <a:ext cx="2731887" cy="369332"/>
          </a:xfrm>
          <a:prstGeom prst="rect">
            <a:avLst/>
          </a:prstGeom>
          <a:noFill/>
        </p:spPr>
        <p:txBody>
          <a:bodyPr wrap="square">
            <a:spAutoFit/>
          </a:bodyPr>
          <a:lstStyle/>
          <a:p>
            <a:r>
              <a:rPr lang="en-US" altLang="zh-CN" dirty="0">
                <a:highlight>
                  <a:srgbClr val="FFFF00"/>
                </a:highlight>
              </a:rPr>
              <a:t>From</a:t>
            </a:r>
            <a:r>
              <a:rPr lang="zh-CN" altLang="en-US" dirty="0">
                <a:highlight>
                  <a:srgbClr val="FFFF00"/>
                </a:highlight>
              </a:rPr>
              <a:t> </a:t>
            </a:r>
            <a:r>
              <a:rPr lang="en-US" altLang="zh-CN" dirty="0" err="1">
                <a:highlight>
                  <a:srgbClr val="FFFF00"/>
                </a:highlight>
              </a:rPr>
              <a:t>Jinyu</a:t>
            </a:r>
            <a:r>
              <a:rPr lang="zh-CN" altLang="en-US" dirty="0">
                <a:highlight>
                  <a:srgbClr val="FFFF00"/>
                </a:highlight>
              </a:rPr>
              <a:t> </a:t>
            </a:r>
            <a:r>
              <a:rPr lang="en-US" altLang="zh-CN" dirty="0">
                <a:highlight>
                  <a:srgbClr val="FFFF00"/>
                </a:highlight>
              </a:rPr>
              <a:t>Fu</a:t>
            </a:r>
            <a:r>
              <a:rPr lang="zh-CN" altLang="en-US" dirty="0">
                <a:highlight>
                  <a:srgbClr val="FFFF00"/>
                </a:highlight>
              </a:rPr>
              <a:t> </a:t>
            </a:r>
            <a:endParaRPr lang="en-CN" dirty="0">
              <a:highlight>
                <a:srgbClr val="FFFF00"/>
              </a:highlight>
            </a:endParaRPr>
          </a:p>
        </p:txBody>
      </p:sp>
    </p:spTree>
    <p:extLst>
      <p:ext uri="{BB962C8B-B14F-4D97-AF65-F5344CB8AC3E}">
        <p14:creationId xmlns:p14="http://schemas.microsoft.com/office/powerpoint/2010/main" val="324940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53B1B6B-E18E-9B1A-4C07-28E723998FBF}"/>
              </a:ext>
            </a:extLst>
          </p:cNvPr>
          <p:cNvPicPr>
            <a:picLocks noChangeAspect="1"/>
          </p:cNvPicPr>
          <p:nvPr/>
        </p:nvPicPr>
        <p:blipFill>
          <a:blip r:embed="rId2"/>
          <a:stretch>
            <a:fillRect/>
          </a:stretch>
        </p:blipFill>
        <p:spPr>
          <a:xfrm>
            <a:off x="308676" y="696573"/>
            <a:ext cx="1774752" cy="1561307"/>
          </a:xfrm>
          <a:prstGeom prst="rect">
            <a:avLst/>
          </a:prstGeom>
        </p:spPr>
      </p:pic>
      <p:pic>
        <p:nvPicPr>
          <p:cNvPr id="5" name="图片 4">
            <a:extLst>
              <a:ext uri="{FF2B5EF4-FFF2-40B4-BE49-F238E27FC236}">
                <a16:creationId xmlns:a16="http://schemas.microsoft.com/office/drawing/2014/main" id="{9F02FCF6-4BFD-4348-6A5B-12919599286F}"/>
              </a:ext>
            </a:extLst>
          </p:cNvPr>
          <p:cNvPicPr>
            <a:picLocks noChangeAspect="1"/>
          </p:cNvPicPr>
          <p:nvPr/>
        </p:nvPicPr>
        <p:blipFill>
          <a:blip r:embed="rId3"/>
          <a:stretch>
            <a:fillRect/>
          </a:stretch>
        </p:blipFill>
        <p:spPr>
          <a:xfrm>
            <a:off x="3600163" y="668013"/>
            <a:ext cx="5046126" cy="1732402"/>
          </a:xfrm>
          <a:prstGeom prst="rect">
            <a:avLst/>
          </a:prstGeom>
        </p:spPr>
      </p:pic>
      <p:pic>
        <p:nvPicPr>
          <p:cNvPr id="6" name="图片 5">
            <a:extLst>
              <a:ext uri="{FF2B5EF4-FFF2-40B4-BE49-F238E27FC236}">
                <a16:creationId xmlns:a16="http://schemas.microsoft.com/office/drawing/2014/main" id="{CA54F3E6-860D-194B-3391-5029C2BDB8CE}"/>
              </a:ext>
            </a:extLst>
          </p:cNvPr>
          <p:cNvPicPr>
            <a:picLocks noChangeAspect="1"/>
          </p:cNvPicPr>
          <p:nvPr/>
        </p:nvPicPr>
        <p:blipFill>
          <a:blip r:embed="rId4"/>
          <a:stretch>
            <a:fillRect/>
          </a:stretch>
        </p:blipFill>
        <p:spPr>
          <a:xfrm>
            <a:off x="0" y="3773971"/>
            <a:ext cx="3891745" cy="3058649"/>
          </a:xfrm>
          <a:prstGeom prst="rect">
            <a:avLst/>
          </a:prstGeom>
        </p:spPr>
      </p:pic>
      <p:sp>
        <p:nvSpPr>
          <p:cNvPr id="9" name="文本框 8">
            <a:extLst>
              <a:ext uri="{FF2B5EF4-FFF2-40B4-BE49-F238E27FC236}">
                <a16:creationId xmlns:a16="http://schemas.microsoft.com/office/drawing/2014/main" id="{46C1DB1B-01D1-4288-1476-7FE727059E3B}"/>
              </a:ext>
            </a:extLst>
          </p:cNvPr>
          <p:cNvSpPr txBox="1"/>
          <p:nvPr/>
        </p:nvSpPr>
        <p:spPr>
          <a:xfrm>
            <a:off x="5762914" y="5362939"/>
            <a:ext cx="751691" cy="317459"/>
          </a:xfrm>
          <a:prstGeom prst="rect">
            <a:avLst/>
          </a:prstGeom>
          <a:noFill/>
        </p:spPr>
        <p:txBody>
          <a:bodyPr wrap="square" rtlCol="0">
            <a:spAutoFit/>
          </a:bodyPr>
          <a:lstStyle/>
          <a:p>
            <a:r>
              <a:rPr kumimoji="1" lang="en-US" altLang="zh-CN" sz="1463" dirty="0"/>
              <a:t>Z</a:t>
            </a:r>
          </a:p>
        </p:txBody>
      </p:sp>
      <p:sp>
        <p:nvSpPr>
          <p:cNvPr id="10" name="文本框 9">
            <a:extLst>
              <a:ext uri="{FF2B5EF4-FFF2-40B4-BE49-F238E27FC236}">
                <a16:creationId xmlns:a16="http://schemas.microsoft.com/office/drawing/2014/main" id="{92688200-490C-DB96-3569-4220C278BD9B}"/>
              </a:ext>
            </a:extLst>
          </p:cNvPr>
          <p:cNvSpPr txBox="1"/>
          <p:nvPr/>
        </p:nvSpPr>
        <p:spPr>
          <a:xfrm>
            <a:off x="1196052" y="5362939"/>
            <a:ext cx="751691" cy="317459"/>
          </a:xfrm>
          <a:prstGeom prst="rect">
            <a:avLst/>
          </a:prstGeom>
          <a:noFill/>
        </p:spPr>
        <p:txBody>
          <a:bodyPr wrap="square" rtlCol="0">
            <a:spAutoFit/>
          </a:bodyPr>
          <a:lstStyle/>
          <a:p>
            <a:r>
              <a:rPr kumimoji="1" lang="en-US" altLang="zh-CN" sz="1463" dirty="0"/>
              <a:t>Higgs</a:t>
            </a:r>
          </a:p>
        </p:txBody>
      </p:sp>
      <p:pic>
        <p:nvPicPr>
          <p:cNvPr id="2" name="Picture 1">
            <a:extLst>
              <a:ext uri="{FF2B5EF4-FFF2-40B4-BE49-F238E27FC236}">
                <a16:creationId xmlns:a16="http://schemas.microsoft.com/office/drawing/2014/main" id="{BCB7E1E5-69A3-A647-E1A1-A2F257CCED96}"/>
              </a:ext>
            </a:extLst>
          </p:cNvPr>
          <p:cNvPicPr>
            <a:picLocks noChangeAspect="1"/>
          </p:cNvPicPr>
          <p:nvPr/>
        </p:nvPicPr>
        <p:blipFill>
          <a:blip r:embed="rId5"/>
          <a:stretch>
            <a:fillRect/>
          </a:stretch>
        </p:blipFill>
        <p:spPr>
          <a:xfrm>
            <a:off x="5051991" y="3597186"/>
            <a:ext cx="3891745" cy="3055740"/>
          </a:xfrm>
          <a:prstGeom prst="rect">
            <a:avLst/>
          </a:prstGeom>
        </p:spPr>
      </p:pic>
      <p:sp>
        <p:nvSpPr>
          <p:cNvPr id="3" name="Title 1">
            <a:extLst>
              <a:ext uri="{FF2B5EF4-FFF2-40B4-BE49-F238E27FC236}">
                <a16:creationId xmlns:a16="http://schemas.microsoft.com/office/drawing/2014/main" id="{B9257659-8288-459A-787D-F1ADCA3E7DC1}"/>
              </a:ext>
            </a:extLst>
          </p:cNvPr>
          <p:cNvSpPr>
            <a:spLocks noGrp="1"/>
          </p:cNvSpPr>
          <p:nvPr>
            <p:ph type="title"/>
          </p:nvPr>
        </p:nvSpPr>
        <p:spPr>
          <a:xfrm>
            <a:off x="860243" y="25380"/>
            <a:ext cx="8543925" cy="671193"/>
          </a:xfrm>
        </p:spPr>
        <p:txBody>
          <a:bodyPr/>
          <a:lstStyle/>
          <a:p>
            <a:r>
              <a:rPr lang="en-US" altLang="zh-CN" dirty="0"/>
              <a:t>Beam</a:t>
            </a:r>
            <a:r>
              <a:rPr lang="zh-CN" altLang="en-US" dirty="0"/>
              <a:t> </a:t>
            </a:r>
            <a:r>
              <a:rPr lang="en-US" altLang="zh-CN" dirty="0"/>
              <a:t>background</a:t>
            </a:r>
            <a:r>
              <a:rPr lang="zh-CN" altLang="en-US" dirty="0"/>
              <a:t> </a:t>
            </a:r>
            <a:r>
              <a:rPr lang="en-US" altLang="zh-CN" dirty="0"/>
              <a:t>estimation</a:t>
            </a:r>
            <a:r>
              <a:rPr lang="zh-CN" altLang="en-US" dirty="0"/>
              <a:t> </a:t>
            </a:r>
            <a:r>
              <a:rPr lang="en-US" altLang="zh-CN" dirty="0"/>
              <a:t>for</a:t>
            </a:r>
            <a:r>
              <a:rPr lang="zh-CN" altLang="en-US" dirty="0"/>
              <a:t> </a:t>
            </a:r>
            <a:r>
              <a:rPr lang="en-US" altLang="zh-CN" dirty="0"/>
              <a:t>long</a:t>
            </a:r>
            <a:r>
              <a:rPr lang="zh-CN" altLang="en-US" dirty="0"/>
              <a:t> </a:t>
            </a:r>
            <a:r>
              <a:rPr lang="en-US" altLang="zh-CN" dirty="0"/>
              <a:t>barrel</a:t>
            </a:r>
            <a:r>
              <a:rPr lang="zh-CN" altLang="en-US" dirty="0"/>
              <a:t>  </a:t>
            </a:r>
            <a:endParaRPr lang="en-CN" dirty="0"/>
          </a:p>
        </p:txBody>
      </p:sp>
      <p:sp>
        <p:nvSpPr>
          <p:cNvPr id="11" name="TextBox 10">
            <a:extLst>
              <a:ext uri="{FF2B5EF4-FFF2-40B4-BE49-F238E27FC236}">
                <a16:creationId xmlns:a16="http://schemas.microsoft.com/office/drawing/2014/main" id="{AB9E6276-FE30-0AC5-C554-C9CEDB48BF1F}"/>
              </a:ext>
            </a:extLst>
          </p:cNvPr>
          <p:cNvSpPr txBox="1"/>
          <p:nvPr/>
        </p:nvSpPr>
        <p:spPr>
          <a:xfrm>
            <a:off x="555585" y="3379159"/>
            <a:ext cx="4953964" cy="369332"/>
          </a:xfrm>
          <a:prstGeom prst="rect">
            <a:avLst/>
          </a:prstGeom>
          <a:noFill/>
        </p:spPr>
        <p:txBody>
          <a:bodyPr wrap="square">
            <a:spAutoFit/>
          </a:bodyPr>
          <a:lstStyle/>
          <a:p>
            <a:r>
              <a:rPr lang="en-US" altLang="zh-CN" dirty="0">
                <a:solidFill>
                  <a:srgbClr val="FF0000"/>
                </a:solidFill>
              </a:rPr>
              <a:t>Background</a:t>
            </a:r>
            <a:r>
              <a:rPr lang="zh-CN" altLang="en-US" dirty="0">
                <a:solidFill>
                  <a:srgbClr val="FF0000"/>
                </a:solidFill>
              </a:rPr>
              <a:t> </a:t>
            </a:r>
            <a:r>
              <a:rPr lang="en-US" altLang="zh-CN" dirty="0">
                <a:solidFill>
                  <a:srgbClr val="FF0000"/>
                </a:solidFill>
              </a:rPr>
              <a:t>hit</a:t>
            </a:r>
            <a:r>
              <a:rPr lang="zh-CN" altLang="en-US" dirty="0">
                <a:solidFill>
                  <a:srgbClr val="FF0000"/>
                </a:solidFill>
              </a:rPr>
              <a:t> </a:t>
            </a:r>
            <a:r>
              <a:rPr lang="en-US" altLang="zh-CN" dirty="0">
                <a:solidFill>
                  <a:srgbClr val="FF0000"/>
                </a:solidFill>
              </a:rPr>
              <a:t>rate</a:t>
            </a:r>
            <a:r>
              <a:rPr lang="zh-CN" altLang="en-US" dirty="0">
                <a:solidFill>
                  <a:srgbClr val="FF0000"/>
                </a:solidFill>
              </a:rPr>
              <a:t> </a:t>
            </a:r>
            <a:r>
              <a:rPr lang="en-US" altLang="zh-CN" dirty="0">
                <a:solidFill>
                  <a:srgbClr val="FF0000"/>
                </a:solidFill>
              </a:rPr>
              <a:t>@</a:t>
            </a:r>
            <a:r>
              <a:rPr lang="zh-CN" altLang="en-US" dirty="0">
                <a:solidFill>
                  <a:srgbClr val="FF0000"/>
                </a:solidFill>
              </a:rPr>
              <a:t> </a:t>
            </a:r>
            <a:r>
              <a:rPr lang="en-US" altLang="zh-CN" dirty="0">
                <a:solidFill>
                  <a:srgbClr val="FF0000"/>
                </a:solidFill>
              </a:rPr>
              <a:t>ZH</a:t>
            </a:r>
            <a:r>
              <a:rPr lang="zh-CN" altLang="en-US" dirty="0">
                <a:solidFill>
                  <a:srgbClr val="FF0000"/>
                </a:solidFill>
              </a:rPr>
              <a:t> </a:t>
            </a:r>
            <a:endParaRPr lang="en-CN" dirty="0">
              <a:solidFill>
                <a:srgbClr val="FF0000"/>
              </a:solidFill>
            </a:endParaRPr>
          </a:p>
        </p:txBody>
      </p:sp>
      <p:sp>
        <p:nvSpPr>
          <p:cNvPr id="12" name="TextBox 11">
            <a:extLst>
              <a:ext uri="{FF2B5EF4-FFF2-40B4-BE49-F238E27FC236}">
                <a16:creationId xmlns:a16="http://schemas.microsoft.com/office/drawing/2014/main" id="{547806ED-C500-AA58-A6D4-19F459DC53F4}"/>
              </a:ext>
            </a:extLst>
          </p:cNvPr>
          <p:cNvSpPr txBox="1"/>
          <p:nvPr/>
        </p:nvSpPr>
        <p:spPr>
          <a:xfrm>
            <a:off x="5524792" y="3333931"/>
            <a:ext cx="4953964" cy="369332"/>
          </a:xfrm>
          <a:prstGeom prst="rect">
            <a:avLst/>
          </a:prstGeom>
          <a:noFill/>
        </p:spPr>
        <p:txBody>
          <a:bodyPr wrap="square">
            <a:spAutoFit/>
          </a:bodyPr>
          <a:lstStyle/>
          <a:p>
            <a:r>
              <a:rPr lang="en-US" altLang="zh-CN" dirty="0">
                <a:solidFill>
                  <a:srgbClr val="FF0000"/>
                </a:solidFill>
              </a:rPr>
              <a:t>Background</a:t>
            </a:r>
            <a:r>
              <a:rPr lang="zh-CN" altLang="en-US" dirty="0">
                <a:solidFill>
                  <a:srgbClr val="FF0000"/>
                </a:solidFill>
              </a:rPr>
              <a:t> </a:t>
            </a:r>
            <a:r>
              <a:rPr lang="en-US" altLang="zh-CN" dirty="0">
                <a:solidFill>
                  <a:srgbClr val="FF0000"/>
                </a:solidFill>
              </a:rPr>
              <a:t>hit</a:t>
            </a:r>
            <a:r>
              <a:rPr lang="zh-CN" altLang="en-US" dirty="0">
                <a:solidFill>
                  <a:srgbClr val="FF0000"/>
                </a:solidFill>
              </a:rPr>
              <a:t> </a:t>
            </a:r>
            <a:r>
              <a:rPr lang="en-US" altLang="zh-CN" dirty="0">
                <a:solidFill>
                  <a:srgbClr val="FF0000"/>
                </a:solidFill>
              </a:rPr>
              <a:t>rate</a:t>
            </a:r>
            <a:r>
              <a:rPr lang="zh-CN" altLang="en-US" dirty="0">
                <a:solidFill>
                  <a:srgbClr val="FF0000"/>
                </a:solidFill>
              </a:rPr>
              <a:t> </a:t>
            </a:r>
            <a:r>
              <a:rPr lang="en-US" altLang="zh-CN" dirty="0">
                <a:solidFill>
                  <a:srgbClr val="FF0000"/>
                </a:solidFill>
              </a:rPr>
              <a:t>@</a:t>
            </a:r>
            <a:r>
              <a:rPr lang="zh-CN" altLang="en-US" dirty="0">
                <a:solidFill>
                  <a:srgbClr val="FF0000"/>
                </a:solidFill>
              </a:rPr>
              <a:t> </a:t>
            </a:r>
            <a:r>
              <a:rPr lang="en-CN" altLang="zh-CN" dirty="0">
                <a:solidFill>
                  <a:srgbClr val="FF0000"/>
                </a:solidFill>
              </a:rPr>
              <a:t>high</a:t>
            </a:r>
            <a:r>
              <a:rPr lang="zh-CN" altLang="en-US" dirty="0">
                <a:solidFill>
                  <a:srgbClr val="FF0000"/>
                </a:solidFill>
              </a:rPr>
              <a:t> </a:t>
            </a:r>
            <a:r>
              <a:rPr lang="en-US" altLang="zh-CN" dirty="0" err="1">
                <a:solidFill>
                  <a:srgbClr val="FF0000"/>
                </a:solidFill>
              </a:rPr>
              <a:t>lumi</a:t>
            </a:r>
            <a:r>
              <a:rPr lang="zh-CN" altLang="en-US" dirty="0">
                <a:solidFill>
                  <a:srgbClr val="FF0000"/>
                </a:solidFill>
              </a:rPr>
              <a:t> </a:t>
            </a:r>
            <a:r>
              <a:rPr lang="en-US" altLang="zh-CN" dirty="0">
                <a:solidFill>
                  <a:srgbClr val="FF0000"/>
                </a:solidFill>
              </a:rPr>
              <a:t>Z</a:t>
            </a:r>
            <a:endParaRPr lang="en-CN" dirty="0">
              <a:solidFill>
                <a:srgbClr val="FF0000"/>
              </a:solidFill>
            </a:endParaRPr>
          </a:p>
        </p:txBody>
      </p:sp>
      <p:sp>
        <p:nvSpPr>
          <p:cNvPr id="13" name="文本框 16">
            <a:extLst>
              <a:ext uri="{FF2B5EF4-FFF2-40B4-BE49-F238E27FC236}">
                <a16:creationId xmlns:a16="http://schemas.microsoft.com/office/drawing/2014/main" id="{F7C6824D-DF84-0A61-A665-37D2F1F554CF}"/>
              </a:ext>
            </a:extLst>
          </p:cNvPr>
          <p:cNvSpPr txBox="1"/>
          <p:nvPr/>
        </p:nvSpPr>
        <p:spPr>
          <a:xfrm>
            <a:off x="196769" y="2312966"/>
            <a:ext cx="9317621" cy="1200329"/>
          </a:xfrm>
          <a:prstGeom prst="rect">
            <a:avLst/>
          </a:prstGeom>
          <a:noFill/>
        </p:spPr>
        <p:txBody>
          <a:bodyPr wrap="square" rtlCol="0">
            <a:spAutoFit/>
          </a:bodyPr>
          <a:lstStyle/>
          <a:p>
            <a:pPr marL="285750" indent="-285750">
              <a:buFont typeface="Wingdings" pitchFamily="2" charset="2"/>
              <a:buChar char="Ø"/>
            </a:pPr>
            <a:r>
              <a:rPr lang="en-US" altLang="zh-CN" dirty="0">
                <a:solidFill>
                  <a:srgbClr val="0070C0"/>
                </a:solidFill>
              </a:rPr>
              <a:t>Can</a:t>
            </a:r>
            <a:r>
              <a:rPr lang="zh-CN" altLang="en-US" dirty="0">
                <a:solidFill>
                  <a:srgbClr val="0070C0"/>
                </a:solidFill>
              </a:rPr>
              <a:t> </a:t>
            </a:r>
            <a:r>
              <a:rPr lang="en-US" altLang="zh-CN" dirty="0">
                <a:solidFill>
                  <a:srgbClr val="0070C0"/>
                </a:solidFill>
              </a:rPr>
              <a:t>use</a:t>
            </a:r>
            <a:r>
              <a:rPr lang="zh-CN" altLang="en-US" dirty="0">
                <a:solidFill>
                  <a:srgbClr val="0070C0"/>
                </a:solidFill>
              </a:rPr>
              <a:t> </a:t>
            </a:r>
            <a:r>
              <a:rPr lang="en-US" altLang="zh-CN" dirty="0">
                <a:solidFill>
                  <a:srgbClr val="0070C0"/>
                </a:solidFill>
              </a:rPr>
              <a:t>2D</a:t>
            </a:r>
            <a:r>
              <a:rPr lang="zh-CN" altLang="en-US" dirty="0">
                <a:solidFill>
                  <a:srgbClr val="0070C0"/>
                </a:solidFill>
              </a:rPr>
              <a:t> </a:t>
            </a:r>
            <a:r>
              <a:rPr lang="en-US" altLang="zh-CN" dirty="0">
                <a:solidFill>
                  <a:srgbClr val="0070C0"/>
                </a:solidFill>
              </a:rPr>
              <a:t>background</a:t>
            </a:r>
            <a:r>
              <a:rPr lang="zh-CN" altLang="en-US" dirty="0">
                <a:solidFill>
                  <a:srgbClr val="0070C0"/>
                </a:solidFill>
              </a:rPr>
              <a:t> </a:t>
            </a:r>
            <a:r>
              <a:rPr lang="en-US" altLang="zh-CN" dirty="0">
                <a:solidFill>
                  <a:srgbClr val="0070C0"/>
                </a:solidFill>
              </a:rPr>
              <a:t>hits</a:t>
            </a:r>
            <a:r>
              <a:rPr lang="zh-CN" altLang="en-US" dirty="0">
                <a:solidFill>
                  <a:srgbClr val="0070C0"/>
                </a:solidFill>
              </a:rPr>
              <a:t> </a:t>
            </a:r>
            <a:r>
              <a:rPr lang="en-US" altLang="zh-CN" dirty="0">
                <a:solidFill>
                  <a:srgbClr val="0070C0"/>
                </a:solidFill>
              </a:rPr>
              <a:t>information</a:t>
            </a:r>
            <a:r>
              <a:rPr lang="zh-CN" altLang="en-US" dirty="0">
                <a:solidFill>
                  <a:srgbClr val="0070C0"/>
                </a:solidFill>
              </a:rPr>
              <a:t> </a:t>
            </a:r>
            <a:r>
              <a:rPr lang="en-US" altLang="zh-CN" dirty="0">
                <a:solidFill>
                  <a:srgbClr val="0070C0"/>
                </a:solidFill>
              </a:rPr>
              <a:t>for</a:t>
            </a:r>
            <a:r>
              <a:rPr lang="zh-CN" altLang="en-US" dirty="0">
                <a:solidFill>
                  <a:srgbClr val="0070C0"/>
                </a:solidFill>
              </a:rPr>
              <a:t> </a:t>
            </a:r>
            <a:r>
              <a:rPr lang="en-US" altLang="zh-CN" dirty="0">
                <a:solidFill>
                  <a:srgbClr val="0070C0"/>
                </a:solidFill>
              </a:rPr>
              <a:t>”long</a:t>
            </a:r>
            <a:r>
              <a:rPr lang="zh-CN" altLang="en-US" dirty="0">
                <a:solidFill>
                  <a:srgbClr val="0070C0"/>
                </a:solidFill>
              </a:rPr>
              <a:t> </a:t>
            </a:r>
            <a:r>
              <a:rPr lang="en-US" altLang="zh-CN" dirty="0">
                <a:solidFill>
                  <a:srgbClr val="0070C0"/>
                </a:solidFill>
              </a:rPr>
              <a:t>barrel”</a:t>
            </a:r>
            <a:r>
              <a:rPr lang="zh-CN" altLang="en-US" dirty="0">
                <a:solidFill>
                  <a:srgbClr val="0070C0"/>
                </a:solidFill>
              </a:rPr>
              <a:t> </a:t>
            </a:r>
            <a:r>
              <a:rPr lang="en-US" altLang="zh-CN" dirty="0">
                <a:solidFill>
                  <a:srgbClr val="0070C0"/>
                </a:solidFill>
              </a:rPr>
              <a:t>layout</a:t>
            </a:r>
            <a:r>
              <a:rPr lang="zh-CN" altLang="en-US" dirty="0">
                <a:solidFill>
                  <a:srgbClr val="0070C0"/>
                </a:solidFill>
              </a:rPr>
              <a:t> </a:t>
            </a:r>
            <a:r>
              <a:rPr lang="en-US" altLang="zh-CN" dirty="0">
                <a:solidFill>
                  <a:srgbClr val="0070C0"/>
                </a:solidFill>
              </a:rPr>
              <a:t>from</a:t>
            </a:r>
            <a:r>
              <a:rPr lang="zh-CN" altLang="en-US" dirty="0">
                <a:solidFill>
                  <a:srgbClr val="0070C0"/>
                </a:solidFill>
              </a:rPr>
              <a:t> </a:t>
            </a:r>
            <a:r>
              <a:rPr lang="en-US" altLang="zh-CN" dirty="0">
                <a:solidFill>
                  <a:srgbClr val="0070C0"/>
                </a:solidFill>
              </a:rPr>
              <a:t>old</a:t>
            </a:r>
            <a:r>
              <a:rPr lang="zh-CN" altLang="en-US" dirty="0">
                <a:solidFill>
                  <a:srgbClr val="0070C0"/>
                </a:solidFill>
              </a:rPr>
              <a:t> </a:t>
            </a:r>
            <a:r>
              <a:rPr lang="en-US" altLang="zh-CN" dirty="0">
                <a:solidFill>
                  <a:srgbClr val="0070C0"/>
                </a:solidFill>
              </a:rPr>
              <a:t>software</a:t>
            </a:r>
          </a:p>
          <a:p>
            <a:pPr marL="285750" indent="-285750">
              <a:buFont typeface="Wingdings" pitchFamily="2" charset="2"/>
              <a:buChar char="Ø"/>
            </a:pPr>
            <a:r>
              <a:rPr lang="en-US" altLang="zh-CN" dirty="0">
                <a:solidFill>
                  <a:srgbClr val="0070C0"/>
                </a:solidFill>
              </a:rPr>
              <a:t>But</a:t>
            </a:r>
            <a:r>
              <a:rPr lang="zh-CN" altLang="en-US" dirty="0">
                <a:solidFill>
                  <a:srgbClr val="0070C0"/>
                </a:solidFill>
              </a:rPr>
              <a:t> </a:t>
            </a:r>
            <a:r>
              <a:rPr lang="en-US" altLang="zh-CN" dirty="0">
                <a:solidFill>
                  <a:srgbClr val="0070C0"/>
                </a:solidFill>
              </a:rPr>
              <a:t>can</a:t>
            </a:r>
            <a:r>
              <a:rPr lang="zh-CN" altLang="en-US" dirty="0">
                <a:solidFill>
                  <a:srgbClr val="0070C0"/>
                </a:solidFill>
              </a:rPr>
              <a:t> </a:t>
            </a:r>
            <a:r>
              <a:rPr lang="en-US" altLang="zh-CN" dirty="0">
                <a:solidFill>
                  <a:srgbClr val="0070C0"/>
                </a:solidFill>
              </a:rPr>
              <a:t>not</a:t>
            </a:r>
            <a:r>
              <a:rPr lang="zh-CN" altLang="en-US" dirty="0">
                <a:solidFill>
                  <a:srgbClr val="0070C0"/>
                </a:solidFill>
              </a:rPr>
              <a:t> </a:t>
            </a:r>
            <a:r>
              <a:rPr lang="en-US" altLang="zh-CN" dirty="0">
                <a:solidFill>
                  <a:srgbClr val="0070C0"/>
                </a:solidFill>
              </a:rPr>
              <a:t>do</a:t>
            </a:r>
            <a:r>
              <a:rPr lang="zh-CN" altLang="en-US" dirty="0">
                <a:solidFill>
                  <a:srgbClr val="0070C0"/>
                </a:solidFill>
              </a:rPr>
              <a:t> </a:t>
            </a:r>
            <a:r>
              <a:rPr lang="en-US" altLang="zh-CN" dirty="0">
                <a:solidFill>
                  <a:srgbClr val="0070C0"/>
                </a:solidFill>
              </a:rPr>
              <a:t>that</a:t>
            </a:r>
            <a:r>
              <a:rPr lang="zh-CN" altLang="en-US" dirty="0">
                <a:solidFill>
                  <a:srgbClr val="0070C0"/>
                </a:solidFill>
              </a:rPr>
              <a:t> </a:t>
            </a:r>
            <a:r>
              <a:rPr lang="en-US" altLang="zh-CN" dirty="0">
                <a:solidFill>
                  <a:srgbClr val="0070C0"/>
                </a:solidFill>
              </a:rPr>
              <a:t>“short</a:t>
            </a:r>
            <a:r>
              <a:rPr lang="zh-CN" altLang="en-US" dirty="0">
                <a:solidFill>
                  <a:srgbClr val="0070C0"/>
                </a:solidFill>
              </a:rPr>
              <a:t> </a:t>
            </a:r>
            <a:r>
              <a:rPr lang="en-US" altLang="zh-CN" dirty="0">
                <a:solidFill>
                  <a:srgbClr val="0070C0"/>
                </a:solidFill>
              </a:rPr>
              <a:t>barrel+</a:t>
            </a:r>
            <a:r>
              <a:rPr lang="zh-CN" altLang="en-US" dirty="0">
                <a:solidFill>
                  <a:srgbClr val="0070C0"/>
                </a:solidFill>
              </a:rPr>
              <a:t> </a:t>
            </a:r>
            <a:r>
              <a:rPr lang="en-US" altLang="zh-CN" dirty="0">
                <a:solidFill>
                  <a:srgbClr val="0070C0"/>
                </a:solidFill>
              </a:rPr>
              <a:t>endcap”</a:t>
            </a:r>
            <a:r>
              <a:rPr lang="zh-CN" altLang="en-US" dirty="0">
                <a:solidFill>
                  <a:srgbClr val="0070C0"/>
                </a:solidFill>
              </a:rPr>
              <a:t> </a:t>
            </a:r>
            <a:r>
              <a:rPr lang="en-US" altLang="zh-CN" dirty="0">
                <a:solidFill>
                  <a:srgbClr val="0070C0"/>
                </a:solidFill>
              </a:rPr>
              <a:t>layout</a:t>
            </a:r>
            <a:r>
              <a:rPr lang="zh-CN" altLang="en-US" dirty="0">
                <a:solidFill>
                  <a:srgbClr val="0070C0"/>
                </a:solidFill>
              </a:rPr>
              <a:t> </a:t>
            </a:r>
            <a:endParaRPr lang="en-US" altLang="zh-CN" dirty="0">
              <a:solidFill>
                <a:srgbClr val="0070C0"/>
              </a:solidFill>
            </a:endParaRPr>
          </a:p>
          <a:p>
            <a:pPr marL="285750" indent="-285750">
              <a:buFont typeface="Wingdings" pitchFamily="2" charset="2"/>
              <a:buChar char="Ø"/>
            </a:pPr>
            <a:r>
              <a:rPr lang="en-US" altLang="zh-CN" dirty="0">
                <a:solidFill>
                  <a:srgbClr val="0070C0"/>
                </a:solidFill>
              </a:rPr>
              <a:t>Need</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move</a:t>
            </a:r>
            <a:r>
              <a:rPr lang="zh-CN" altLang="en-US" dirty="0">
                <a:solidFill>
                  <a:srgbClr val="0070C0"/>
                </a:solidFill>
              </a:rPr>
              <a:t> </a:t>
            </a:r>
            <a:r>
              <a:rPr lang="en-US" altLang="zh-CN" dirty="0">
                <a:solidFill>
                  <a:srgbClr val="0070C0"/>
                </a:solidFill>
              </a:rPr>
              <a:t>to</a:t>
            </a:r>
            <a:r>
              <a:rPr lang="zh-CN" altLang="en-US" dirty="0">
                <a:solidFill>
                  <a:srgbClr val="0070C0"/>
                </a:solidFill>
              </a:rPr>
              <a:t> </a:t>
            </a:r>
            <a:r>
              <a:rPr lang="en-US" altLang="zh-CN" dirty="0">
                <a:solidFill>
                  <a:srgbClr val="0070C0"/>
                </a:solidFill>
              </a:rPr>
              <a:t>new</a:t>
            </a:r>
            <a:r>
              <a:rPr lang="zh-CN" altLang="en-US" dirty="0">
                <a:solidFill>
                  <a:srgbClr val="0070C0"/>
                </a:solidFill>
              </a:rPr>
              <a:t> </a:t>
            </a:r>
            <a:r>
              <a:rPr lang="en-US" altLang="zh-CN" dirty="0">
                <a:solidFill>
                  <a:srgbClr val="0070C0"/>
                </a:solidFill>
              </a:rPr>
              <a:t>software</a:t>
            </a:r>
            <a:r>
              <a:rPr lang="zh-CN" altLang="en-US" dirty="0">
                <a:solidFill>
                  <a:srgbClr val="0070C0"/>
                </a:solidFill>
              </a:rPr>
              <a:t> </a:t>
            </a:r>
            <a:r>
              <a:rPr lang="en-US" altLang="zh-CN" dirty="0">
                <a:solidFill>
                  <a:srgbClr val="0070C0"/>
                </a:solidFill>
              </a:rPr>
              <a:t>CEPCSW</a:t>
            </a:r>
            <a:r>
              <a:rPr lang="zh-CN" altLang="en-US" dirty="0">
                <a:solidFill>
                  <a:srgbClr val="0070C0"/>
                </a:solidFill>
              </a:rPr>
              <a:t> </a:t>
            </a:r>
            <a:endParaRPr lang="en-US" altLang="zh-CN" dirty="0">
              <a:solidFill>
                <a:srgbClr val="0070C0"/>
              </a:solidFill>
            </a:endParaRPr>
          </a:p>
          <a:p>
            <a:pPr marL="285750" indent="-285750">
              <a:buFont typeface="Wingdings" pitchFamily="2" charset="2"/>
              <a:buChar char="Ø"/>
            </a:pPr>
            <a:endParaRPr lang="en-US" altLang="zh-CN" dirty="0"/>
          </a:p>
        </p:txBody>
      </p:sp>
      <p:sp>
        <p:nvSpPr>
          <p:cNvPr id="16" name="TextBox 15">
            <a:extLst>
              <a:ext uri="{FF2B5EF4-FFF2-40B4-BE49-F238E27FC236}">
                <a16:creationId xmlns:a16="http://schemas.microsoft.com/office/drawing/2014/main" id="{0F96564A-3C5D-426D-1A3A-38BF838CC942}"/>
              </a:ext>
            </a:extLst>
          </p:cNvPr>
          <p:cNvSpPr txBox="1"/>
          <p:nvPr/>
        </p:nvSpPr>
        <p:spPr>
          <a:xfrm>
            <a:off x="6782503" y="2742951"/>
            <a:ext cx="2731887" cy="369332"/>
          </a:xfrm>
          <a:prstGeom prst="rect">
            <a:avLst/>
          </a:prstGeom>
          <a:noFill/>
        </p:spPr>
        <p:txBody>
          <a:bodyPr wrap="square">
            <a:spAutoFit/>
          </a:bodyPr>
          <a:lstStyle/>
          <a:p>
            <a:r>
              <a:rPr lang="en-US" altLang="zh-CN" dirty="0">
                <a:highlight>
                  <a:srgbClr val="FFFF00"/>
                </a:highlight>
              </a:rPr>
              <a:t>From</a:t>
            </a:r>
            <a:r>
              <a:rPr lang="zh-CN" altLang="en-US" dirty="0">
                <a:highlight>
                  <a:srgbClr val="FFFF00"/>
                </a:highlight>
              </a:rPr>
              <a:t> </a:t>
            </a:r>
            <a:r>
              <a:rPr lang="en-US" altLang="zh-CN" dirty="0" err="1">
                <a:highlight>
                  <a:srgbClr val="FFFF00"/>
                </a:highlight>
              </a:rPr>
              <a:t>Haoyu</a:t>
            </a:r>
            <a:r>
              <a:rPr lang="zh-CN" altLang="en-US" dirty="0">
                <a:highlight>
                  <a:srgbClr val="FFFF00"/>
                </a:highlight>
              </a:rPr>
              <a:t> </a:t>
            </a:r>
            <a:r>
              <a:rPr lang="en-US" altLang="zh-CN" dirty="0">
                <a:highlight>
                  <a:srgbClr val="FFFF00"/>
                </a:highlight>
              </a:rPr>
              <a:t>and</a:t>
            </a:r>
            <a:r>
              <a:rPr lang="zh-CN" altLang="en-US" dirty="0">
                <a:highlight>
                  <a:srgbClr val="FFFF00"/>
                </a:highlight>
              </a:rPr>
              <a:t> </a:t>
            </a:r>
            <a:r>
              <a:rPr lang="en-US" altLang="zh-CN" dirty="0" err="1">
                <a:highlight>
                  <a:srgbClr val="FFFF00"/>
                </a:highlight>
              </a:rPr>
              <a:t>Weiyi</a:t>
            </a:r>
            <a:endParaRPr lang="en-CN" dirty="0">
              <a:highlight>
                <a:srgbClr val="FFFF00"/>
              </a:highlight>
            </a:endParaRPr>
          </a:p>
        </p:txBody>
      </p:sp>
    </p:spTree>
    <p:extLst>
      <p:ext uri="{BB962C8B-B14F-4D97-AF65-F5344CB8AC3E}">
        <p14:creationId xmlns:p14="http://schemas.microsoft.com/office/powerpoint/2010/main" val="266811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C64C-97E2-B150-3C1F-E7BBB5E2FF73}"/>
              </a:ext>
            </a:extLst>
          </p:cNvPr>
          <p:cNvSpPr>
            <a:spLocks noGrp="1"/>
          </p:cNvSpPr>
          <p:nvPr>
            <p:ph type="title"/>
          </p:nvPr>
        </p:nvSpPr>
        <p:spPr/>
        <p:txBody>
          <a:bodyPr/>
          <a:lstStyle/>
          <a:p>
            <a:r>
              <a:rPr lang="en-US" altLang="zh-CN" dirty="0"/>
              <a:t>Air</a:t>
            </a:r>
            <a:r>
              <a:rPr lang="zh-CN" altLang="en-US" dirty="0"/>
              <a:t> </a:t>
            </a:r>
            <a:r>
              <a:rPr lang="en-US" dirty="0"/>
              <a:t>C</a:t>
            </a:r>
            <a:r>
              <a:rPr lang="en-CN" dirty="0"/>
              <a:t>ooling</a:t>
            </a:r>
            <a:r>
              <a:rPr lang="zh-CN" altLang="en-US" dirty="0"/>
              <a:t> </a:t>
            </a:r>
            <a:r>
              <a:rPr lang="en-US" altLang="zh-CN" dirty="0"/>
              <a:t>of</a:t>
            </a:r>
            <a:r>
              <a:rPr lang="zh-CN" altLang="en-US" dirty="0"/>
              <a:t> </a:t>
            </a:r>
            <a:r>
              <a:rPr lang="en-US" altLang="zh-CN" dirty="0"/>
              <a:t>vertex</a:t>
            </a:r>
            <a:r>
              <a:rPr lang="zh-CN" altLang="en-US" dirty="0"/>
              <a:t> </a:t>
            </a:r>
            <a:r>
              <a:rPr lang="en-US" altLang="zh-CN" dirty="0"/>
              <a:t>detector</a:t>
            </a:r>
            <a:endParaRPr lang="en-CN" dirty="0"/>
          </a:p>
        </p:txBody>
      </p:sp>
      <p:graphicFrame>
        <p:nvGraphicFramePr>
          <p:cNvPr id="4" name="Content Placeholder 3">
            <a:extLst>
              <a:ext uri="{FF2B5EF4-FFF2-40B4-BE49-F238E27FC236}">
                <a16:creationId xmlns:a16="http://schemas.microsoft.com/office/drawing/2014/main" id="{D554CC75-CD8C-CD4A-2A4E-7A71918B8688}"/>
              </a:ext>
            </a:extLst>
          </p:cNvPr>
          <p:cNvGraphicFramePr>
            <a:graphicFrameLocks noGrp="1"/>
          </p:cNvGraphicFramePr>
          <p:nvPr>
            <p:ph idx="1"/>
            <p:extLst>
              <p:ext uri="{D42A27DB-BD31-4B8C-83A1-F6EECF244321}">
                <p14:modId xmlns:p14="http://schemas.microsoft.com/office/powerpoint/2010/main" val="3375064935"/>
              </p:ext>
            </p:extLst>
          </p:nvPr>
        </p:nvGraphicFramePr>
        <p:xfrm>
          <a:off x="-174893" y="3743545"/>
          <a:ext cx="9799898" cy="2377440"/>
        </p:xfrm>
        <a:graphic>
          <a:graphicData uri="http://schemas.openxmlformats.org/drawingml/2006/table">
            <a:tbl>
              <a:tblPr firstRow="1" bandRow="1">
                <a:tableStyleId>{5C22544A-7EE6-4342-B048-85BDC9FD1C3A}</a:tableStyleId>
              </a:tblPr>
              <a:tblGrid>
                <a:gridCol w="1986506">
                  <a:extLst>
                    <a:ext uri="{9D8B030D-6E8A-4147-A177-3AD203B41FA5}">
                      <a16:colId xmlns:a16="http://schemas.microsoft.com/office/drawing/2014/main" val="3985958962"/>
                    </a:ext>
                  </a:extLst>
                </a:gridCol>
                <a:gridCol w="1534507">
                  <a:extLst>
                    <a:ext uri="{9D8B030D-6E8A-4147-A177-3AD203B41FA5}">
                      <a16:colId xmlns:a16="http://schemas.microsoft.com/office/drawing/2014/main" val="2501307198"/>
                    </a:ext>
                  </a:extLst>
                </a:gridCol>
                <a:gridCol w="1963459">
                  <a:extLst>
                    <a:ext uri="{9D8B030D-6E8A-4147-A177-3AD203B41FA5}">
                      <a16:colId xmlns:a16="http://schemas.microsoft.com/office/drawing/2014/main" val="2181321609"/>
                    </a:ext>
                  </a:extLst>
                </a:gridCol>
                <a:gridCol w="2576041">
                  <a:extLst>
                    <a:ext uri="{9D8B030D-6E8A-4147-A177-3AD203B41FA5}">
                      <a16:colId xmlns:a16="http://schemas.microsoft.com/office/drawing/2014/main" val="3307402854"/>
                    </a:ext>
                  </a:extLst>
                </a:gridCol>
                <a:gridCol w="1739385">
                  <a:extLst>
                    <a:ext uri="{9D8B030D-6E8A-4147-A177-3AD203B41FA5}">
                      <a16:colId xmlns:a16="http://schemas.microsoft.com/office/drawing/2014/main" val="1955544925"/>
                    </a:ext>
                  </a:extLst>
                </a:gridCol>
              </a:tblGrid>
              <a:tr h="247177">
                <a:tc>
                  <a:txBody>
                    <a:bodyPr/>
                    <a:lstStyle/>
                    <a:p>
                      <a:pPr algn="ctr"/>
                      <a:r>
                        <a:rPr lang="en-US" altLang="zh-CN" dirty="0"/>
                        <a:t>Barrel</a:t>
                      </a:r>
                      <a:r>
                        <a:rPr lang="zh-CN" altLang="en-US" dirty="0"/>
                        <a:t> </a:t>
                      </a:r>
                      <a:r>
                        <a:rPr lang="en-US" altLang="zh-CN" dirty="0"/>
                        <a:t>layer</a:t>
                      </a:r>
                      <a:endParaRPr lang="en-CN" dirty="0"/>
                    </a:p>
                  </a:txBody>
                  <a:tcPr/>
                </a:tc>
                <a:tc>
                  <a:txBody>
                    <a:bodyPr/>
                    <a:lstStyle/>
                    <a:p>
                      <a:pPr algn="ctr"/>
                      <a:r>
                        <a:rPr lang="en-US" altLang="zh-CN" dirty="0"/>
                        <a:t># of</a:t>
                      </a:r>
                      <a:r>
                        <a:rPr lang="zh-CN" altLang="en-US" dirty="0"/>
                        <a:t> </a:t>
                      </a:r>
                      <a:r>
                        <a:rPr lang="en-US" altLang="zh-CN" dirty="0"/>
                        <a:t>ladder</a:t>
                      </a:r>
                      <a:endParaRPr lang="en-CN" dirty="0"/>
                    </a:p>
                  </a:txBody>
                  <a:tcPr/>
                </a:tc>
                <a:tc gridSpan="3">
                  <a:txBody>
                    <a:bodyPr/>
                    <a:lstStyle/>
                    <a:p>
                      <a:pPr algn="ctr"/>
                      <a:r>
                        <a:rPr lang="en-CN" dirty="0"/>
                        <a:t>Max</a:t>
                      </a:r>
                      <a:r>
                        <a:rPr lang="zh-CN" altLang="en-US" dirty="0"/>
                        <a:t> </a:t>
                      </a:r>
                      <a:r>
                        <a:rPr lang="en-US" altLang="zh-CN" dirty="0"/>
                        <a:t>temperature</a:t>
                      </a:r>
                      <a:r>
                        <a:rPr lang="zh-CN" altLang="en-US" dirty="0"/>
                        <a:t> </a:t>
                      </a:r>
                      <a:r>
                        <a:rPr lang="en-US" altLang="zh-CN" dirty="0"/>
                        <a:t>(Celsius)</a:t>
                      </a:r>
                      <a:endParaRPr lang="en-CN" dirty="0"/>
                    </a:p>
                  </a:txBody>
                  <a:tcPr/>
                </a:tc>
                <a:tc hMerge="1">
                  <a:txBody>
                    <a:bodyPr/>
                    <a:lstStyle/>
                    <a:p>
                      <a:endParaRPr lang="en-CN" dirty="0"/>
                    </a:p>
                  </a:txBody>
                  <a:tcPr/>
                </a:tc>
                <a:tc hMerge="1">
                  <a:txBody>
                    <a:bodyPr/>
                    <a:lstStyle/>
                    <a:p>
                      <a:endParaRPr lang="en-CN" dirty="0"/>
                    </a:p>
                  </a:txBody>
                  <a:tcPr/>
                </a:tc>
                <a:extLst>
                  <a:ext uri="{0D108BD9-81ED-4DB2-BD59-A6C34878D82A}">
                    <a16:rowId xmlns:a16="http://schemas.microsoft.com/office/drawing/2014/main" val="3374663765"/>
                  </a:ext>
                </a:extLst>
              </a:tr>
              <a:tr h="247177">
                <a:tc>
                  <a:txBody>
                    <a:bodyPr/>
                    <a:lstStyle/>
                    <a:p>
                      <a:pPr algn="ctr"/>
                      <a:endParaRPr lang="en-CN" dirty="0"/>
                    </a:p>
                  </a:txBody>
                  <a:tcPr/>
                </a:tc>
                <a:tc>
                  <a:txBody>
                    <a:bodyPr/>
                    <a:lstStyle/>
                    <a:p>
                      <a:pPr algn="ctr"/>
                      <a:endParaRPr lang="en-CN" dirty="0"/>
                    </a:p>
                  </a:txBody>
                  <a:tcPr/>
                </a:tc>
                <a:tc>
                  <a:txBody>
                    <a:bodyPr/>
                    <a:lstStyle/>
                    <a:p>
                      <a:pPr algn="ctr"/>
                      <a:r>
                        <a:rPr lang="en-US" altLang="zh-CN" dirty="0"/>
                        <a:t>50</a:t>
                      </a:r>
                      <a:r>
                        <a:rPr lang="zh-CN" altLang="en-US" dirty="0"/>
                        <a:t> </a:t>
                      </a:r>
                      <a:r>
                        <a:rPr lang="en-US" altLang="zh-CN" dirty="0" err="1"/>
                        <a:t>mW</a:t>
                      </a:r>
                      <a:r>
                        <a:rPr lang="zh-CN" altLang="en-US" dirty="0"/>
                        <a:t> </a:t>
                      </a:r>
                      <a:r>
                        <a:rPr lang="en-US" altLang="zh-CN" dirty="0"/>
                        <a:t>/cm2</a:t>
                      </a:r>
                      <a:endParaRPr lang="en-CN" dirty="0"/>
                    </a:p>
                  </a:txBody>
                  <a:tcPr/>
                </a:tc>
                <a:tc>
                  <a:txBody>
                    <a:bodyPr/>
                    <a:lstStyle/>
                    <a:p>
                      <a:pPr algn="ctr"/>
                      <a:r>
                        <a:rPr lang="zh-CN" altLang="en-US" dirty="0">
                          <a:solidFill>
                            <a:srgbClr val="FF0000"/>
                          </a:solidFill>
                        </a:rPr>
                        <a:t>  </a:t>
                      </a:r>
                      <a:r>
                        <a:rPr lang="en-US" altLang="zh-CN" dirty="0">
                          <a:solidFill>
                            <a:srgbClr val="FF0000"/>
                          </a:solidFill>
                        </a:rPr>
                        <a:t>40mW/cm2</a:t>
                      </a:r>
                      <a:endParaRPr lang="en-CN" dirty="0">
                        <a:solidFill>
                          <a:srgbClr val="FF0000"/>
                        </a:solidFill>
                      </a:endParaRPr>
                    </a:p>
                  </a:txBody>
                  <a:tcPr/>
                </a:tc>
                <a:tc>
                  <a:txBody>
                    <a:bodyPr/>
                    <a:lstStyle/>
                    <a:p>
                      <a:pPr algn="ctr"/>
                      <a:r>
                        <a:rPr lang="en-US" altLang="zh-CN" dirty="0"/>
                        <a:t>30mW/cm2</a:t>
                      </a:r>
                      <a:endParaRPr lang="en-CN" dirty="0"/>
                    </a:p>
                  </a:txBody>
                  <a:tcPr/>
                </a:tc>
                <a:extLst>
                  <a:ext uri="{0D108BD9-81ED-4DB2-BD59-A6C34878D82A}">
                    <a16:rowId xmlns:a16="http://schemas.microsoft.com/office/drawing/2014/main" val="2031129181"/>
                  </a:ext>
                </a:extLst>
              </a:tr>
              <a:tr h="247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dirty="0"/>
                        <a:t>Inner</a:t>
                      </a:r>
                      <a:r>
                        <a:rPr lang="zh-CN" altLang="en-US" dirty="0"/>
                        <a:t> </a:t>
                      </a:r>
                      <a:r>
                        <a:rPr lang="en-US" altLang="zh-CN" dirty="0"/>
                        <a:t>layer</a:t>
                      </a:r>
                      <a:r>
                        <a:rPr lang="zh-CN" altLang="en-US" dirty="0"/>
                        <a:t> </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w/wo</a:t>
                      </a:r>
                      <a:r>
                        <a:rPr lang="zh-CN" altLang="en-US" dirty="0"/>
                        <a:t> </a:t>
                      </a:r>
                      <a:r>
                        <a:rPr lang="en-US" altLang="zh-CN" dirty="0"/>
                        <a:t>beam</a:t>
                      </a:r>
                      <a:r>
                        <a:rPr lang="zh-CN" altLang="en-US" dirty="0"/>
                        <a:t> </a:t>
                      </a:r>
                      <a:r>
                        <a:rPr lang="en-US" altLang="zh-CN" dirty="0"/>
                        <a:t>pipe</a:t>
                      </a:r>
                      <a:r>
                        <a:rPr lang="zh-CN" altLang="en-US" dirty="0"/>
                        <a:t> </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Temperature</a:t>
                      </a:r>
                      <a:r>
                        <a:rPr lang="zh-CN" altLang="en-US" dirty="0"/>
                        <a:t> </a:t>
                      </a:r>
                      <a:endParaRPr lang="en-CN" dirty="0"/>
                    </a:p>
                  </a:txBody>
                  <a:tcPr/>
                </a:tc>
                <a:tc>
                  <a:txBody>
                    <a:bodyPr/>
                    <a:lstStyle/>
                    <a:p>
                      <a:pPr algn="ctr"/>
                      <a:endParaRPr lang="en-US" altLang="zh-CN" dirty="0"/>
                    </a:p>
                    <a:p>
                      <a:pPr algn="ctr"/>
                      <a:r>
                        <a:rPr lang="en-US" altLang="zh-CN" dirty="0"/>
                        <a:t>8</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82</a:t>
                      </a:r>
                      <a:r>
                        <a:rPr lang="en-US" sz="1800" b="0" kern="1200" dirty="0">
                          <a:solidFill>
                            <a:schemeClr val="tx1"/>
                          </a:solidFill>
                          <a:effectLst/>
                          <a:latin typeface="+mn-lt"/>
                          <a:ea typeface="+mn-ea"/>
                          <a:cs typeface="+mn-cs"/>
                        </a:rPr>
                        <a:t>°C</a:t>
                      </a:r>
                      <a:r>
                        <a:rPr lang="zh-CN" altLang="en-US" dirty="0">
                          <a:solidFill>
                            <a:schemeClr val="tx1"/>
                          </a:solidFill>
                        </a:rPr>
                        <a:t> </a:t>
                      </a:r>
                      <a:r>
                        <a:rPr lang="en-US" altLang="zh-CN" dirty="0">
                          <a:solidFill>
                            <a:schemeClr val="tx1"/>
                          </a:solidFill>
                        </a:rPr>
                        <a: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61</a:t>
                      </a:r>
                      <a:r>
                        <a:rPr lang="en-US" sz="1800" b="0" kern="1200" dirty="0">
                          <a:solidFill>
                            <a:schemeClr val="tx1"/>
                          </a:solidFill>
                          <a:effectLst/>
                          <a:latin typeface="+mn-lt"/>
                          <a:ea typeface="+mn-ea"/>
                          <a:cs typeface="+mn-cs"/>
                        </a:rPr>
                        <a:t>°C</a:t>
                      </a:r>
                      <a:r>
                        <a:rPr lang="zh-CN" altLang="en-US" sz="1800" b="1" kern="1200" dirty="0">
                          <a:solidFill>
                            <a:schemeClr val="tx1"/>
                          </a:solidFill>
                          <a:effectLst/>
                          <a:latin typeface="+mn-lt"/>
                          <a:ea typeface="+mn-ea"/>
                          <a:cs typeface="+mn-cs"/>
                        </a:rPr>
                        <a:t> </a:t>
                      </a:r>
                      <a:r>
                        <a:rPr lang="en-US" altLang="zh-CN" dirty="0">
                          <a:solidFill>
                            <a:schemeClr val="tx1"/>
                          </a:solidFill>
                        </a:rPr>
                        <a:t>(w)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rPr>
                        <a:t> </a:t>
                      </a:r>
                      <a:r>
                        <a:rPr lang="en-US" altLang="zh-CN" dirty="0">
                          <a:solidFill>
                            <a:schemeClr val="tx1"/>
                          </a:solidFill>
                        </a:rPr>
                        <a:t>67</a:t>
                      </a:r>
                      <a:r>
                        <a:rPr lang="en-US" sz="1800" b="0" kern="1200" dirty="0">
                          <a:solidFill>
                            <a:schemeClr val="tx1"/>
                          </a:solidFill>
                          <a:effectLst/>
                          <a:latin typeface="+mn-lt"/>
                          <a:ea typeface="+mn-ea"/>
                          <a:cs typeface="+mn-cs"/>
                        </a:rPr>
                        <a:t>°C</a:t>
                      </a:r>
                      <a:r>
                        <a:rPr lang="en-US" altLang="zh-CN" dirty="0">
                          <a:solidFill>
                            <a:schemeClr val="tx1"/>
                          </a:solidFill>
                        </a:rPr>
                        <a:t>(wo</a:t>
                      </a:r>
                      <a:r>
                        <a:rPr lang="zh-CN" altLang="en-US" dirty="0">
                          <a:solidFill>
                            <a:schemeClr val="tx1"/>
                          </a:solidFill>
                        </a:rPr>
                        <a:t> </a:t>
                      </a:r>
                      <a:r>
                        <a:rPr lang="en-US" altLang="zh-CN" dirty="0">
                          <a:solidFill>
                            <a:schemeClr val="tx1"/>
                          </a:solidFill>
                        </a:rPr>
                        <a:t>beam</a:t>
                      </a:r>
                      <a:r>
                        <a:rPr lang="zh-CN" altLang="en-US" dirty="0">
                          <a:solidFill>
                            <a:schemeClr val="tx1"/>
                          </a:solidFill>
                        </a:rPr>
                        <a:t> </a:t>
                      </a:r>
                      <a:r>
                        <a:rPr lang="en-US" altLang="zh-CN" dirty="0">
                          <a:solidFill>
                            <a:schemeClr val="tx1"/>
                          </a:solidFill>
                        </a:rPr>
                        <a:t>pipe)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a:t>
                      </a:r>
                    </a:p>
                    <a:p>
                      <a:pPr algn="ctr"/>
                      <a:r>
                        <a:rPr lang="en-US" altLang="zh-CN" dirty="0">
                          <a:solidFill>
                            <a:srgbClr val="FF0000"/>
                          </a:solidFill>
                        </a:rPr>
                        <a:t>49</a:t>
                      </a:r>
                      <a:r>
                        <a:rPr lang="zh-CN" altLang="en-US" dirty="0">
                          <a:solidFill>
                            <a:srgbClr val="FF0000"/>
                          </a:solidFill>
                        </a:rPr>
                        <a:t> </a:t>
                      </a:r>
                      <a:r>
                        <a:rPr lang="en-US" altLang="zh-CN" dirty="0">
                          <a:solidFill>
                            <a:srgbClr val="FF0000"/>
                          </a:solidFill>
                        </a:rPr>
                        <a:t>(w</a:t>
                      </a:r>
                      <a:r>
                        <a:rPr lang="zh-CN" altLang="en-US" dirty="0">
                          <a:solidFill>
                            <a:srgbClr val="FF0000"/>
                          </a:solidFill>
                        </a:rPr>
                        <a:t> </a:t>
                      </a:r>
                      <a:r>
                        <a:rPr lang="en-US" altLang="zh-CN" dirty="0">
                          <a:solidFill>
                            <a:srgbClr val="FF0000"/>
                          </a:solidFill>
                        </a:rPr>
                        <a:t>beam</a:t>
                      </a:r>
                      <a:r>
                        <a:rPr lang="zh-CN" altLang="en-US" dirty="0">
                          <a:solidFill>
                            <a:srgbClr val="FF0000"/>
                          </a:solidFill>
                        </a:rPr>
                        <a:t> </a:t>
                      </a:r>
                      <a:r>
                        <a:rPr lang="en-US" altLang="zh-CN" dirty="0">
                          <a:solidFill>
                            <a:srgbClr val="FF0000"/>
                          </a:solidFill>
                        </a:rPr>
                        <a:t>pipe)</a:t>
                      </a:r>
                      <a:endParaRPr lang="en-CN" dirty="0">
                        <a:solidFill>
                          <a:srgbClr val="FF0000"/>
                        </a:solidFill>
                      </a:endParaRPr>
                    </a:p>
                  </a:txBody>
                  <a:tcPr/>
                </a:tc>
                <a:tc>
                  <a:txBody>
                    <a:bodyPr/>
                    <a:lstStyle/>
                    <a:p>
                      <a:pPr algn="ctr"/>
                      <a:r>
                        <a:rPr lang="zh-CN" altLang="en-US" dirty="0"/>
                        <a:t> </a:t>
                      </a:r>
                      <a:r>
                        <a:rPr lang="en-US" altLang="zh-CN" dirty="0"/>
                        <a:t>51</a:t>
                      </a:r>
                      <a:r>
                        <a:rPr lang="en-US" sz="1800" b="0" kern="1200" dirty="0">
                          <a:solidFill>
                            <a:schemeClr val="tx1"/>
                          </a:solidFill>
                          <a:effectLst/>
                          <a:latin typeface="+mn-lt"/>
                          <a:ea typeface="+mn-ea"/>
                          <a:cs typeface="+mn-cs"/>
                        </a:rPr>
                        <a:t>°C</a:t>
                      </a:r>
                      <a:r>
                        <a:rPr lang="zh-CN" altLang="en-US" dirty="0"/>
                        <a:t> </a:t>
                      </a:r>
                      <a:r>
                        <a:rPr lang="en-US" altLang="zh-CN" dirty="0"/>
                        <a:t>(wo)</a:t>
                      </a:r>
                    </a:p>
                    <a:p>
                      <a:pPr algn="ctr"/>
                      <a:r>
                        <a:rPr lang="en-US" altLang="zh-CN" dirty="0"/>
                        <a:t>/</a:t>
                      </a:r>
                    </a:p>
                    <a:p>
                      <a:pPr algn="ctr"/>
                      <a:r>
                        <a:rPr lang="en-US" altLang="zh-CN" dirty="0"/>
                        <a:t>42</a:t>
                      </a:r>
                      <a:r>
                        <a:rPr lang="en-US" sz="1800" b="0" kern="1200" dirty="0">
                          <a:solidFill>
                            <a:schemeClr val="tx1"/>
                          </a:solidFill>
                          <a:effectLst/>
                          <a:latin typeface="+mn-lt"/>
                          <a:ea typeface="+mn-ea"/>
                          <a:cs typeface="+mn-cs"/>
                        </a:rPr>
                        <a:t>°C</a:t>
                      </a:r>
                      <a:r>
                        <a:rPr lang="zh-CN" altLang="en-US" dirty="0"/>
                        <a:t> </a:t>
                      </a:r>
                      <a:r>
                        <a:rPr lang="en-US" altLang="zh-CN" dirty="0"/>
                        <a:t>(w)</a:t>
                      </a:r>
                      <a:endParaRPr lang="en-CN" dirty="0"/>
                    </a:p>
                  </a:txBody>
                  <a:tcPr/>
                </a:tc>
                <a:extLst>
                  <a:ext uri="{0D108BD9-81ED-4DB2-BD59-A6C34878D82A}">
                    <a16:rowId xmlns:a16="http://schemas.microsoft.com/office/drawing/2014/main" val="4171525615"/>
                  </a:ext>
                </a:extLst>
              </a:tr>
              <a:tr h="247177">
                <a:tc>
                  <a:txBody>
                    <a:bodyPr/>
                    <a:lstStyle/>
                    <a:p>
                      <a:pPr algn="ctr"/>
                      <a:r>
                        <a:rPr lang="en-US" altLang="zh-CN" dirty="0"/>
                        <a:t>Middle</a:t>
                      </a:r>
                      <a:r>
                        <a:rPr lang="zh-CN" altLang="en-US" dirty="0"/>
                        <a:t> </a:t>
                      </a:r>
                      <a:endParaRPr lang="en-CN" dirty="0"/>
                    </a:p>
                  </a:txBody>
                  <a:tcPr/>
                </a:tc>
                <a:tc>
                  <a:txBody>
                    <a:bodyPr/>
                    <a:lstStyle/>
                    <a:p>
                      <a:pPr algn="ctr"/>
                      <a:r>
                        <a:rPr lang="en-US" altLang="zh-CN" dirty="0"/>
                        <a:t>16</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35</a:t>
                      </a:r>
                      <a:r>
                        <a:rPr lang="en-US" sz="1800" b="0" kern="1200" dirty="0">
                          <a:solidFill>
                            <a:schemeClr val="dk1"/>
                          </a:solidFill>
                          <a:effectLst/>
                          <a:latin typeface="+mn-lt"/>
                          <a:ea typeface="+mn-ea"/>
                          <a:cs typeface="+mn-cs"/>
                        </a:rPr>
                        <a:t>°C</a:t>
                      </a:r>
                      <a:endParaRPr lang="en-US" sz="1800" b="1"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rPr>
                        <a:t>28</a:t>
                      </a:r>
                      <a:r>
                        <a:rPr lang="en-US" sz="1800" b="0" kern="1200" dirty="0">
                          <a:solidFill>
                            <a:srgbClr val="FF0000"/>
                          </a:solidFill>
                          <a:effectLst/>
                          <a:latin typeface="+mn-lt"/>
                          <a:ea typeface="+mn-ea"/>
                          <a:cs typeface="+mn-cs"/>
                        </a:rPr>
                        <a:t>°C</a:t>
                      </a:r>
                      <a:endParaRPr lang="en-US" sz="1800" b="1" kern="1200" dirty="0">
                        <a:solidFill>
                          <a:srgbClr val="FF0000"/>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22</a:t>
                      </a:r>
                      <a:r>
                        <a:rPr lang="en-US" sz="1800" b="0" kern="1200" dirty="0">
                          <a:solidFill>
                            <a:schemeClr val="dk1"/>
                          </a:solidFill>
                          <a:effectLst/>
                          <a:latin typeface="+mn-lt"/>
                          <a:ea typeface="+mn-ea"/>
                          <a:cs typeface="+mn-cs"/>
                        </a:rPr>
                        <a:t>°C</a:t>
                      </a:r>
                      <a:endParaRPr lang="en-US" sz="1800" b="1" kern="1200" dirty="0">
                        <a:solidFill>
                          <a:schemeClr val="dk1"/>
                        </a:solidFill>
                        <a:effectLst/>
                        <a:latin typeface="+mn-lt"/>
                        <a:ea typeface="+mn-ea"/>
                        <a:cs typeface="+mn-cs"/>
                      </a:endParaRPr>
                    </a:p>
                  </a:txBody>
                  <a:tcPr/>
                </a:tc>
                <a:extLst>
                  <a:ext uri="{0D108BD9-81ED-4DB2-BD59-A6C34878D82A}">
                    <a16:rowId xmlns:a16="http://schemas.microsoft.com/office/drawing/2014/main" val="2604501575"/>
                  </a:ext>
                </a:extLst>
              </a:tr>
              <a:tr h="328361">
                <a:tc>
                  <a:txBody>
                    <a:bodyPr/>
                    <a:lstStyle/>
                    <a:p>
                      <a:pPr algn="ctr"/>
                      <a:r>
                        <a:rPr lang="en-US" altLang="zh-CN" dirty="0"/>
                        <a:t>Outer</a:t>
                      </a:r>
                      <a:r>
                        <a:rPr lang="zh-CN" altLang="en-US" dirty="0"/>
                        <a:t> </a:t>
                      </a:r>
                      <a:endParaRPr lang="en-CN" dirty="0"/>
                    </a:p>
                  </a:txBody>
                  <a:tcPr/>
                </a:tc>
                <a:tc>
                  <a:txBody>
                    <a:bodyPr/>
                    <a:lstStyle/>
                    <a:p>
                      <a:pPr algn="ctr"/>
                      <a:r>
                        <a:rPr lang="en-US" altLang="zh-CN" dirty="0"/>
                        <a:t>25</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37</a:t>
                      </a:r>
                      <a:r>
                        <a:rPr lang="en-US" sz="1800" b="0" kern="1200" dirty="0">
                          <a:solidFill>
                            <a:schemeClr val="dk1"/>
                          </a:solidFill>
                          <a:effectLst/>
                          <a:latin typeface="+mn-lt"/>
                          <a:ea typeface="+mn-ea"/>
                          <a:cs typeface="+mn-cs"/>
                        </a:rPr>
                        <a:t>°C</a:t>
                      </a:r>
                      <a:endParaRPr lang="en-US" sz="1800" b="1"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rPr>
                        <a:t>30</a:t>
                      </a:r>
                      <a:r>
                        <a:rPr lang="en-US" sz="1800" b="0" kern="1200" dirty="0">
                          <a:solidFill>
                            <a:srgbClr val="FF0000"/>
                          </a:solidFill>
                          <a:effectLst/>
                          <a:latin typeface="+mn-lt"/>
                          <a:ea typeface="+mn-ea"/>
                          <a:cs typeface="+mn-cs"/>
                        </a:rPr>
                        <a:t>°C</a:t>
                      </a:r>
                      <a:endParaRPr lang="en-US" sz="1800" b="1" kern="1200" dirty="0">
                        <a:solidFill>
                          <a:srgbClr val="FF0000"/>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24</a:t>
                      </a:r>
                      <a:r>
                        <a:rPr lang="en-US" sz="1800" b="0" kern="1200" dirty="0">
                          <a:solidFill>
                            <a:schemeClr val="dk1"/>
                          </a:solidFill>
                          <a:effectLst/>
                          <a:latin typeface="+mn-lt"/>
                          <a:ea typeface="+mn-ea"/>
                          <a:cs typeface="+mn-cs"/>
                        </a:rPr>
                        <a:t>°C</a:t>
                      </a:r>
                      <a:endParaRPr lang="en-US" sz="1800" b="1" kern="1200" dirty="0">
                        <a:solidFill>
                          <a:schemeClr val="dk1"/>
                        </a:solidFill>
                        <a:effectLst/>
                        <a:latin typeface="+mn-lt"/>
                        <a:ea typeface="+mn-ea"/>
                        <a:cs typeface="+mn-cs"/>
                      </a:endParaRPr>
                    </a:p>
                  </a:txBody>
                  <a:tcPr/>
                </a:tc>
                <a:extLst>
                  <a:ext uri="{0D108BD9-81ED-4DB2-BD59-A6C34878D82A}">
                    <a16:rowId xmlns:a16="http://schemas.microsoft.com/office/drawing/2014/main" val="2143256880"/>
                  </a:ext>
                </a:extLst>
              </a:tr>
            </a:tbl>
          </a:graphicData>
        </a:graphic>
      </p:graphicFrame>
      <p:pic>
        <p:nvPicPr>
          <p:cNvPr id="7" name="图片 13">
            <a:extLst>
              <a:ext uri="{FF2B5EF4-FFF2-40B4-BE49-F238E27FC236}">
                <a16:creationId xmlns:a16="http://schemas.microsoft.com/office/drawing/2014/main" id="{5F8E6BAF-E2F3-5D80-3A96-3E2AC498A019}"/>
              </a:ext>
            </a:extLst>
          </p:cNvPr>
          <p:cNvPicPr>
            <a:picLocks noChangeAspect="1"/>
          </p:cNvPicPr>
          <p:nvPr/>
        </p:nvPicPr>
        <p:blipFill>
          <a:blip r:embed="rId2"/>
          <a:stretch>
            <a:fillRect/>
          </a:stretch>
        </p:blipFill>
        <p:spPr>
          <a:xfrm>
            <a:off x="6564422" y="-117010"/>
            <a:ext cx="2521705" cy="1050260"/>
          </a:xfrm>
          <a:prstGeom prst="rect">
            <a:avLst/>
          </a:prstGeom>
        </p:spPr>
      </p:pic>
      <p:sp>
        <p:nvSpPr>
          <p:cNvPr id="14" name="TextBox 13">
            <a:extLst>
              <a:ext uri="{FF2B5EF4-FFF2-40B4-BE49-F238E27FC236}">
                <a16:creationId xmlns:a16="http://schemas.microsoft.com/office/drawing/2014/main" id="{E03ADB8C-1B17-0F18-4FC9-EB39FB0CAA66}"/>
              </a:ext>
            </a:extLst>
          </p:cNvPr>
          <p:cNvSpPr txBox="1"/>
          <p:nvPr/>
        </p:nvSpPr>
        <p:spPr>
          <a:xfrm>
            <a:off x="-28935" y="923326"/>
            <a:ext cx="10380562" cy="2677656"/>
          </a:xfrm>
          <a:prstGeom prst="rect">
            <a:avLst/>
          </a:prstGeom>
          <a:noFill/>
        </p:spPr>
        <p:txBody>
          <a:bodyPr wrap="square">
            <a:spAutoFit/>
          </a:bodyPr>
          <a:lstStyle/>
          <a:p>
            <a:pPr marL="285750" indent="-285750">
              <a:buFont typeface="Wingdings" pitchFamily="2" charset="2"/>
              <a:buChar char="Ø"/>
            </a:pPr>
            <a:r>
              <a:rPr lang="en-CN" sz="2400" dirty="0"/>
              <a:t>Beam pipe temperature </a:t>
            </a:r>
            <a:r>
              <a:rPr lang="en-US" altLang="zh-CN" sz="2400" dirty="0"/>
              <a:t>is</a:t>
            </a:r>
            <a:r>
              <a:rPr lang="zh-CN" altLang="en-US" sz="2400" dirty="0"/>
              <a:t> </a:t>
            </a:r>
            <a:r>
              <a:rPr lang="en-US" altLang="zh-CN" sz="2400" dirty="0"/>
              <a:t>very</a:t>
            </a:r>
            <a:r>
              <a:rPr lang="zh-CN" altLang="en-US" sz="2400" dirty="0"/>
              <a:t> </a:t>
            </a:r>
            <a:r>
              <a:rPr lang="en-US" altLang="zh-CN" sz="2400" dirty="0"/>
              <a:t>important</a:t>
            </a:r>
            <a:r>
              <a:rPr lang="zh-CN" altLang="en-US" sz="2400" dirty="0"/>
              <a:t> </a:t>
            </a:r>
            <a:r>
              <a:rPr lang="en-US" altLang="zh-CN" sz="2400" dirty="0"/>
              <a:t>for</a:t>
            </a:r>
            <a:r>
              <a:rPr lang="zh-CN" altLang="en-US" sz="2400" dirty="0"/>
              <a:t> </a:t>
            </a:r>
            <a:r>
              <a:rPr lang="en-US" altLang="zh-CN" sz="2400" dirty="0"/>
              <a:t>vertex</a:t>
            </a:r>
            <a:r>
              <a:rPr lang="zh-CN" altLang="en-US" sz="2400" dirty="0"/>
              <a:t> </a:t>
            </a:r>
            <a:r>
              <a:rPr lang="en-US" altLang="zh-CN" sz="2400" dirty="0"/>
              <a:t>inner</a:t>
            </a:r>
            <a:r>
              <a:rPr lang="zh-CN" altLang="en-US" sz="2400" dirty="0"/>
              <a:t> </a:t>
            </a:r>
            <a:r>
              <a:rPr lang="en-US" altLang="zh-CN" sz="2400" dirty="0"/>
              <a:t>layer</a:t>
            </a:r>
            <a:r>
              <a:rPr lang="zh-CN" altLang="en-US" sz="2400" dirty="0"/>
              <a:t> </a:t>
            </a:r>
            <a:r>
              <a:rPr lang="en-US" altLang="zh-CN" sz="2400" dirty="0"/>
              <a:t>cooling</a:t>
            </a:r>
          </a:p>
          <a:p>
            <a:pPr marL="742950" lvl="1" indent="-285750">
              <a:buFont typeface="Wingdings" pitchFamily="2" charset="2"/>
              <a:buChar char="Ø"/>
            </a:pPr>
            <a:r>
              <a:rPr lang="en-US" altLang="zh-CN" sz="2400" dirty="0"/>
              <a:t>With</a:t>
            </a:r>
            <a:r>
              <a:rPr lang="zh-CN" altLang="en-US" sz="2400" dirty="0"/>
              <a:t> </a:t>
            </a:r>
            <a:r>
              <a:rPr lang="en-US" altLang="zh-CN" sz="2400" dirty="0"/>
              <a:t>thermal</a:t>
            </a:r>
            <a:r>
              <a:rPr lang="zh-CN" altLang="en-US" sz="2400" dirty="0"/>
              <a:t> </a:t>
            </a:r>
            <a:r>
              <a:rPr lang="en-US" altLang="zh-CN" sz="2400" dirty="0"/>
              <a:t>conduct</a:t>
            </a:r>
            <a:r>
              <a:rPr lang="zh-CN" altLang="en-US" sz="2400" dirty="0"/>
              <a:t> </a:t>
            </a:r>
            <a:r>
              <a:rPr lang="en-US" altLang="zh-CN" sz="2400" dirty="0"/>
              <a:t>from</a:t>
            </a:r>
            <a:r>
              <a:rPr lang="zh-CN" altLang="en-US" sz="2400" dirty="0"/>
              <a:t> </a:t>
            </a:r>
            <a:r>
              <a:rPr lang="en-US" altLang="zh-CN" sz="2400" dirty="0"/>
              <a:t>beam</a:t>
            </a:r>
            <a:r>
              <a:rPr lang="zh-CN" altLang="en-US" sz="2400" dirty="0"/>
              <a:t> </a:t>
            </a:r>
            <a:r>
              <a:rPr lang="en-US" altLang="zh-CN" sz="2400" dirty="0"/>
              <a:t>pipe,</a:t>
            </a:r>
            <a:r>
              <a:rPr lang="zh-CN" altLang="en-US" sz="2400" dirty="0"/>
              <a:t> </a:t>
            </a:r>
            <a:r>
              <a:rPr lang="en-US" altLang="zh-CN" sz="2400" dirty="0"/>
              <a:t>it</a:t>
            </a:r>
            <a:r>
              <a:rPr lang="zh-CN" altLang="en-US" sz="2400" dirty="0"/>
              <a:t> </a:t>
            </a:r>
            <a:r>
              <a:rPr lang="en-US" altLang="zh-CN" sz="2400" dirty="0"/>
              <a:t>brings</a:t>
            </a:r>
            <a:r>
              <a:rPr lang="zh-CN" altLang="en-US" sz="2400" dirty="0"/>
              <a:t> </a:t>
            </a:r>
            <a:r>
              <a:rPr lang="en-US" altLang="zh-CN" sz="2400" dirty="0"/>
              <a:t>down</a:t>
            </a:r>
            <a:r>
              <a:rPr lang="zh-CN" altLang="en-US" sz="2400" dirty="0"/>
              <a:t> </a:t>
            </a:r>
            <a:r>
              <a:rPr lang="en-US" altLang="zh-CN" sz="2400" dirty="0"/>
              <a:t>temperature</a:t>
            </a:r>
            <a:r>
              <a:rPr lang="zh-CN" altLang="en-US" sz="2400" dirty="0"/>
              <a:t> </a:t>
            </a:r>
            <a:endParaRPr lang="en-US" altLang="zh-CN" sz="2400" dirty="0"/>
          </a:p>
          <a:p>
            <a:pPr marL="742950" lvl="1" indent="-285750">
              <a:buFont typeface="Wingdings" pitchFamily="2" charset="2"/>
              <a:buChar char="Ø"/>
            </a:pPr>
            <a:r>
              <a:rPr lang="en-US" altLang="zh-CN" sz="2400" dirty="0"/>
              <a:t>We</a:t>
            </a:r>
            <a:r>
              <a:rPr lang="zh-CN" altLang="en-US" sz="2400" dirty="0"/>
              <a:t> </a:t>
            </a:r>
            <a:r>
              <a:rPr lang="en-US" altLang="zh-CN" sz="2400" dirty="0"/>
              <a:t>now</a:t>
            </a:r>
            <a:r>
              <a:rPr lang="zh-CN" altLang="en-US" sz="2400" dirty="0"/>
              <a:t> </a:t>
            </a:r>
            <a:r>
              <a:rPr lang="en-US" altLang="zh-CN" sz="2400" dirty="0"/>
              <a:t>assume</a:t>
            </a:r>
            <a:r>
              <a:rPr lang="zh-CN" altLang="en-US" sz="2400" dirty="0"/>
              <a:t> </a:t>
            </a:r>
            <a:r>
              <a:rPr lang="en-US" altLang="zh-CN" sz="2400" dirty="0"/>
              <a:t>26</a:t>
            </a:r>
            <a:r>
              <a:rPr lang="zh-CN" altLang="en-US" sz="2400" dirty="0"/>
              <a:t> </a:t>
            </a:r>
            <a:r>
              <a:rPr lang="en-US" altLang="zh-CN" sz="2400" dirty="0"/>
              <a:t>Celsius</a:t>
            </a:r>
            <a:r>
              <a:rPr lang="zh-CN" altLang="en-US" sz="2400" dirty="0"/>
              <a:t> </a:t>
            </a:r>
            <a:r>
              <a:rPr lang="en-US" altLang="zh-CN" sz="2400" dirty="0"/>
              <a:t>as</a:t>
            </a:r>
            <a:r>
              <a:rPr lang="zh-CN" altLang="en-US" sz="2400" dirty="0"/>
              <a:t> </a:t>
            </a:r>
            <a:r>
              <a:rPr lang="en-US" altLang="zh-CN" sz="2400" dirty="0"/>
              <a:t>beam</a:t>
            </a:r>
            <a:r>
              <a:rPr lang="zh-CN" altLang="en-US" sz="2400" dirty="0"/>
              <a:t> </a:t>
            </a:r>
            <a:r>
              <a:rPr lang="en-US" altLang="zh-CN" sz="2400" dirty="0"/>
              <a:t>pipe</a:t>
            </a:r>
            <a:r>
              <a:rPr lang="zh-CN" altLang="en-US" sz="2400" dirty="0"/>
              <a:t> </a:t>
            </a:r>
            <a:r>
              <a:rPr lang="en-US" altLang="zh-CN" sz="2400" dirty="0"/>
              <a:t>temperature</a:t>
            </a:r>
          </a:p>
          <a:p>
            <a:pPr marL="742950" lvl="1" indent="-285750">
              <a:buFont typeface="Wingdings" pitchFamily="2" charset="2"/>
              <a:buChar char="Ø"/>
            </a:pPr>
            <a:r>
              <a:rPr lang="zh-CN" altLang="en-US" sz="2400" dirty="0"/>
              <a:t> </a:t>
            </a:r>
            <a:r>
              <a:rPr lang="en-US" altLang="zh-CN" sz="2400" dirty="0"/>
              <a:t>if</a:t>
            </a:r>
            <a:r>
              <a:rPr lang="zh-CN" altLang="en-US" sz="2400" dirty="0"/>
              <a:t> </a:t>
            </a:r>
            <a:r>
              <a:rPr lang="en-US" altLang="zh-CN" sz="2400" dirty="0"/>
              <a:t>we</a:t>
            </a:r>
            <a:r>
              <a:rPr lang="zh-CN" altLang="en-US" sz="2400" dirty="0"/>
              <a:t> </a:t>
            </a:r>
            <a:r>
              <a:rPr lang="en-US" altLang="zh-CN" sz="2400" dirty="0"/>
              <a:t>can</a:t>
            </a:r>
            <a:r>
              <a:rPr lang="zh-CN" altLang="en-US" sz="2400" dirty="0"/>
              <a:t> </a:t>
            </a:r>
            <a:r>
              <a:rPr lang="en-US" altLang="zh-CN" sz="2400" dirty="0"/>
              <a:t>bring</a:t>
            </a:r>
            <a:r>
              <a:rPr lang="zh-CN" altLang="en-US" sz="2400" dirty="0"/>
              <a:t> </a:t>
            </a:r>
            <a:r>
              <a:rPr lang="en-US" altLang="zh-CN" sz="2400" dirty="0"/>
              <a:t>beam</a:t>
            </a:r>
            <a:r>
              <a:rPr lang="zh-CN" altLang="en-US" sz="2400" dirty="0"/>
              <a:t> </a:t>
            </a:r>
            <a:r>
              <a:rPr lang="en-US" altLang="zh-CN" sz="2400" dirty="0"/>
              <a:t>pipe</a:t>
            </a:r>
            <a:r>
              <a:rPr lang="zh-CN" altLang="en-US" sz="2400" dirty="0"/>
              <a:t> </a:t>
            </a:r>
            <a:r>
              <a:rPr lang="en-US" altLang="zh-CN" sz="2400" dirty="0"/>
              <a:t>down</a:t>
            </a:r>
            <a:r>
              <a:rPr lang="zh-CN" altLang="en-US" sz="2400" dirty="0"/>
              <a:t> </a:t>
            </a:r>
            <a:r>
              <a:rPr lang="en-US" altLang="zh-CN" sz="2400" dirty="0"/>
              <a:t>to</a:t>
            </a:r>
            <a:r>
              <a:rPr lang="zh-CN" altLang="en-US" sz="2400" dirty="0"/>
              <a:t> </a:t>
            </a:r>
            <a:r>
              <a:rPr lang="en-US" altLang="zh-CN" sz="2400" dirty="0">
                <a:solidFill>
                  <a:srgbClr val="FF0000"/>
                </a:solidFill>
              </a:rPr>
              <a:t>10-15</a:t>
            </a:r>
            <a:r>
              <a:rPr lang="zh-CN" altLang="en-US" sz="2400" dirty="0">
                <a:solidFill>
                  <a:srgbClr val="FF0000"/>
                </a:solidFill>
              </a:rPr>
              <a:t> </a:t>
            </a:r>
            <a:r>
              <a:rPr lang="en-US" altLang="zh-CN" sz="2400" dirty="0">
                <a:solidFill>
                  <a:srgbClr val="FF0000"/>
                </a:solidFill>
              </a:rPr>
              <a:t>Celsius</a:t>
            </a:r>
            <a:r>
              <a:rPr lang="zh-CN" altLang="en-US" sz="2400" dirty="0">
                <a:solidFill>
                  <a:srgbClr val="FF0000"/>
                </a:solidFill>
              </a:rPr>
              <a:t> </a:t>
            </a:r>
            <a:r>
              <a:rPr lang="en-US" altLang="zh-CN" sz="2400" dirty="0"/>
              <a:t>would</a:t>
            </a:r>
            <a:r>
              <a:rPr lang="zh-CN" altLang="en-US" sz="2400" dirty="0"/>
              <a:t> </a:t>
            </a:r>
            <a:r>
              <a:rPr lang="en-US" altLang="zh-CN" sz="2400" dirty="0"/>
              <a:t>be</a:t>
            </a:r>
            <a:r>
              <a:rPr lang="zh-CN" altLang="en-US" sz="2400" dirty="0"/>
              <a:t> </a:t>
            </a:r>
            <a:r>
              <a:rPr lang="en-US" altLang="zh-CN" sz="2400" dirty="0"/>
              <a:t>helpful</a:t>
            </a:r>
            <a:r>
              <a:rPr lang="zh-CN" altLang="en-US" sz="2400" dirty="0"/>
              <a:t> </a:t>
            </a:r>
            <a:endParaRPr lang="en-US" altLang="zh-CN" sz="2400" dirty="0"/>
          </a:p>
          <a:p>
            <a:pPr marL="285750" indent="-285750">
              <a:buFont typeface="Wingdings" pitchFamily="2" charset="2"/>
              <a:buChar char="Ø"/>
            </a:pPr>
            <a:r>
              <a:rPr lang="en-US" altLang="zh-CN" sz="2400" dirty="0">
                <a:solidFill>
                  <a:srgbClr val="0070C0"/>
                </a:solidFill>
              </a:rPr>
              <a:t>Final</a:t>
            </a:r>
            <a:r>
              <a:rPr lang="zh-CN" altLang="en-US" sz="2400" dirty="0">
                <a:solidFill>
                  <a:srgbClr val="0070C0"/>
                </a:solidFill>
              </a:rPr>
              <a:t> </a:t>
            </a:r>
            <a:r>
              <a:rPr lang="en-US" altLang="zh-CN" sz="2400" dirty="0">
                <a:solidFill>
                  <a:srgbClr val="0070C0"/>
                </a:solidFill>
              </a:rPr>
              <a:t>goal:</a:t>
            </a:r>
            <a:r>
              <a:rPr lang="zh-CN" altLang="en-US" sz="2400" dirty="0">
                <a:solidFill>
                  <a:srgbClr val="0070C0"/>
                </a:solidFill>
              </a:rPr>
              <a:t> </a:t>
            </a:r>
            <a:r>
              <a:rPr lang="en-US" altLang="zh-CN" sz="2400" dirty="0">
                <a:solidFill>
                  <a:srgbClr val="FF0000"/>
                </a:solidFill>
              </a:rPr>
              <a:t>~20</a:t>
            </a:r>
            <a:r>
              <a:rPr lang="en-US" sz="2400" b="0" kern="1200" dirty="0">
                <a:solidFill>
                  <a:srgbClr val="FF0000"/>
                </a:solidFill>
                <a:effectLst/>
                <a:latin typeface="+mn-lt"/>
                <a:ea typeface="+mn-ea"/>
                <a:cs typeface="+mn-cs"/>
              </a:rPr>
              <a:t>°C</a:t>
            </a:r>
            <a:r>
              <a:rPr lang="en-US" altLang="zh-CN" sz="2400" b="0" kern="1200" dirty="0">
                <a:solidFill>
                  <a:srgbClr val="FF0000"/>
                </a:solidFill>
                <a:effectLst/>
                <a:latin typeface="+mn-lt"/>
                <a:ea typeface="+mn-ea"/>
                <a:cs typeface="+mn-cs"/>
              </a:rPr>
              <a:t>,</a:t>
            </a:r>
            <a:r>
              <a:rPr lang="zh-CN" altLang="en-US" sz="2400" b="0" kern="1200" dirty="0">
                <a:solidFill>
                  <a:srgbClr val="FF0000"/>
                </a:solidFill>
                <a:effectLst/>
                <a:latin typeface="+mn-lt"/>
                <a:ea typeface="+mn-ea"/>
                <a:cs typeface="+mn-cs"/>
              </a:rPr>
              <a:t> 温度梯度</a:t>
            </a:r>
            <a:r>
              <a:rPr lang="en-US" altLang="zh-CN" sz="2400" b="0" kern="1200" dirty="0">
                <a:solidFill>
                  <a:srgbClr val="FF0000"/>
                </a:solidFill>
                <a:effectLst/>
                <a:latin typeface="+mn-lt"/>
                <a:ea typeface="+mn-ea"/>
                <a:cs typeface="+mn-cs"/>
              </a:rPr>
              <a:t>10-20</a:t>
            </a:r>
            <a:r>
              <a:rPr lang="en-US" sz="2400" b="0" kern="1200" dirty="0">
                <a:solidFill>
                  <a:srgbClr val="FF0000"/>
                </a:solidFill>
                <a:effectLst/>
                <a:latin typeface="+mn-lt"/>
                <a:ea typeface="+mn-ea"/>
                <a:cs typeface="+mn-cs"/>
              </a:rPr>
              <a:t> °C</a:t>
            </a:r>
            <a:r>
              <a:rPr lang="en-US" altLang="zh-CN" sz="2400" b="0" kern="1200" dirty="0">
                <a:solidFill>
                  <a:srgbClr val="FF0000"/>
                </a:solidFill>
                <a:effectLst/>
                <a:latin typeface="+mn-lt"/>
                <a:ea typeface="+mn-ea"/>
                <a:cs typeface="+mn-cs"/>
              </a:rPr>
              <a:t>,</a:t>
            </a:r>
            <a:r>
              <a:rPr lang="zh-CN" altLang="en-US" sz="2400" dirty="0">
                <a:solidFill>
                  <a:srgbClr val="FF0000"/>
                </a:solidFill>
              </a:rPr>
              <a:t> 震动 </a:t>
            </a:r>
            <a:r>
              <a:rPr lang="en-US" altLang="zh-CN" sz="2400" dirty="0">
                <a:solidFill>
                  <a:srgbClr val="FF0000"/>
                </a:solidFill>
              </a:rPr>
              <a:t>1</a:t>
            </a:r>
            <a:r>
              <a:rPr lang="zh-CN" altLang="en-US" sz="2400" dirty="0">
                <a:solidFill>
                  <a:srgbClr val="FF0000"/>
                </a:solidFill>
              </a:rPr>
              <a:t>微米</a:t>
            </a:r>
            <a:endParaRPr lang="en-US" sz="2400" b="0" kern="1200" dirty="0">
              <a:solidFill>
                <a:srgbClr val="FF0000"/>
              </a:solidFill>
              <a:effectLst/>
              <a:latin typeface="+mn-lt"/>
              <a:ea typeface="+mn-ea"/>
              <a:cs typeface="+mn-cs"/>
            </a:endParaRPr>
          </a:p>
          <a:p>
            <a:pPr marL="742950" lvl="1" indent="-285750">
              <a:buFont typeface="Wingdings" pitchFamily="2" charset="2"/>
              <a:buChar char="Ø"/>
            </a:pPr>
            <a:r>
              <a:rPr lang="en-US" altLang="zh-CN" sz="2400" dirty="0"/>
              <a:t>Middle and outer layer are likely to reach the goal by further optimization</a:t>
            </a:r>
          </a:p>
          <a:p>
            <a:pPr marL="742950" lvl="1" indent="-285750">
              <a:buFont typeface="Wingdings" pitchFamily="2" charset="2"/>
              <a:buChar char="Ø"/>
            </a:pPr>
            <a:r>
              <a:rPr lang="en-US" altLang="zh-CN" sz="2400" dirty="0">
                <a:solidFill>
                  <a:srgbClr val="FF0000"/>
                </a:solidFill>
              </a:rPr>
              <a:t>Inner layer still need significant improvement</a:t>
            </a:r>
          </a:p>
        </p:txBody>
      </p:sp>
      <p:sp>
        <p:nvSpPr>
          <p:cNvPr id="16" name="TextBox 15">
            <a:extLst>
              <a:ext uri="{FF2B5EF4-FFF2-40B4-BE49-F238E27FC236}">
                <a16:creationId xmlns:a16="http://schemas.microsoft.com/office/drawing/2014/main" id="{E7FA6219-886B-A66F-92C0-476B4B527E4A}"/>
              </a:ext>
            </a:extLst>
          </p:cNvPr>
          <p:cNvSpPr txBox="1"/>
          <p:nvPr/>
        </p:nvSpPr>
        <p:spPr>
          <a:xfrm>
            <a:off x="937548" y="6308207"/>
            <a:ext cx="7814841" cy="369332"/>
          </a:xfrm>
          <a:prstGeom prst="rect">
            <a:avLst/>
          </a:prstGeom>
          <a:noFill/>
        </p:spPr>
        <p:txBody>
          <a:bodyPr wrap="square">
            <a:spAutoFit/>
          </a:bodyPr>
          <a:lstStyle/>
          <a:p>
            <a:pPr marL="285750" indent="-285750">
              <a:buFont typeface="Wingdings" pitchFamily="2" charset="2"/>
              <a:buChar char="Ø"/>
            </a:pPr>
            <a:r>
              <a:rPr lang="en-US" altLang="zh-CN" dirty="0">
                <a:solidFill>
                  <a:srgbClr val="FF0000"/>
                </a:solidFill>
              </a:rPr>
              <a:t>Total heat generation of the VTX is</a:t>
            </a:r>
            <a:r>
              <a:rPr lang="zh-CN" altLang="en-US" dirty="0">
                <a:solidFill>
                  <a:srgbClr val="FF0000"/>
                </a:solidFill>
              </a:rPr>
              <a:t> </a:t>
            </a:r>
            <a:r>
              <a:rPr lang="en-US" altLang="zh-CN" dirty="0">
                <a:solidFill>
                  <a:srgbClr val="FF0000"/>
                </a:solidFill>
              </a:rPr>
              <a:t>337W,</a:t>
            </a:r>
            <a:r>
              <a:rPr lang="zh-CN" altLang="en-US" dirty="0">
                <a:solidFill>
                  <a:srgbClr val="FF0000"/>
                </a:solidFill>
              </a:rPr>
              <a:t> </a:t>
            </a:r>
            <a:r>
              <a:rPr lang="en-US" altLang="zh-CN" dirty="0">
                <a:solidFill>
                  <a:srgbClr val="FF0000"/>
                </a:solidFill>
              </a:rPr>
              <a:t>assuming</a:t>
            </a:r>
            <a:r>
              <a:rPr lang="zh-CN" altLang="en-US" dirty="0">
                <a:solidFill>
                  <a:srgbClr val="FF0000"/>
                </a:solidFill>
              </a:rPr>
              <a:t> </a:t>
            </a:r>
            <a:r>
              <a:rPr lang="en-US" altLang="zh-CN" dirty="0">
                <a:solidFill>
                  <a:srgbClr val="FF0000"/>
                </a:solidFill>
              </a:rPr>
              <a:t>40mW/cm</a:t>
            </a:r>
            <a:r>
              <a:rPr lang="en-US" altLang="zh-CN" baseline="30000" dirty="0">
                <a:solidFill>
                  <a:srgbClr val="FF0000"/>
                </a:solidFill>
              </a:rPr>
              <a:t>2</a:t>
            </a:r>
          </a:p>
        </p:txBody>
      </p:sp>
      <p:sp>
        <p:nvSpPr>
          <p:cNvPr id="17" name="TextBox 16">
            <a:extLst>
              <a:ext uri="{FF2B5EF4-FFF2-40B4-BE49-F238E27FC236}">
                <a16:creationId xmlns:a16="http://schemas.microsoft.com/office/drawing/2014/main" id="{0D574523-70B3-31E7-DDFA-3896F969DEDD}"/>
              </a:ext>
            </a:extLst>
          </p:cNvPr>
          <p:cNvSpPr txBox="1"/>
          <p:nvPr/>
        </p:nvSpPr>
        <p:spPr>
          <a:xfrm>
            <a:off x="8259062" y="3561892"/>
            <a:ext cx="2731887" cy="369332"/>
          </a:xfrm>
          <a:prstGeom prst="rect">
            <a:avLst/>
          </a:prstGeom>
          <a:noFill/>
        </p:spPr>
        <p:txBody>
          <a:bodyPr wrap="square">
            <a:spAutoFit/>
          </a:bodyPr>
          <a:lstStyle/>
          <a:p>
            <a:r>
              <a:rPr lang="en-US" altLang="zh-CN" dirty="0">
                <a:highlight>
                  <a:srgbClr val="FFFF00"/>
                </a:highlight>
              </a:rPr>
              <a:t>From</a:t>
            </a:r>
            <a:r>
              <a:rPr lang="zh-CN" altLang="en-US" dirty="0">
                <a:highlight>
                  <a:srgbClr val="FFFF00"/>
                </a:highlight>
              </a:rPr>
              <a:t> </a:t>
            </a:r>
            <a:r>
              <a:rPr lang="en-US" altLang="zh-CN" dirty="0" err="1">
                <a:highlight>
                  <a:srgbClr val="FFFF00"/>
                </a:highlight>
              </a:rPr>
              <a:t>Jinyu</a:t>
            </a:r>
            <a:r>
              <a:rPr lang="zh-CN" altLang="en-US" dirty="0">
                <a:highlight>
                  <a:srgbClr val="FFFF00"/>
                </a:highlight>
              </a:rPr>
              <a:t> </a:t>
            </a:r>
            <a:r>
              <a:rPr lang="en-US" altLang="zh-CN" dirty="0">
                <a:highlight>
                  <a:srgbClr val="FFFF00"/>
                </a:highlight>
              </a:rPr>
              <a:t>Fu</a:t>
            </a:r>
            <a:r>
              <a:rPr lang="zh-CN" altLang="en-US" dirty="0">
                <a:highlight>
                  <a:srgbClr val="FFFF00"/>
                </a:highlight>
              </a:rPr>
              <a:t> </a:t>
            </a:r>
            <a:endParaRPr lang="en-CN" dirty="0">
              <a:highlight>
                <a:srgbClr val="FFFF00"/>
              </a:highlight>
            </a:endParaRPr>
          </a:p>
        </p:txBody>
      </p:sp>
    </p:spTree>
    <p:extLst>
      <p:ext uri="{BB962C8B-B14F-4D97-AF65-F5344CB8AC3E}">
        <p14:creationId xmlns:p14="http://schemas.microsoft.com/office/powerpoint/2010/main" val="49602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E04C-4AC4-72A2-7DA9-B49D37B050D3}"/>
              </a:ext>
            </a:extLst>
          </p:cNvPr>
          <p:cNvSpPr>
            <a:spLocks noGrp="1"/>
          </p:cNvSpPr>
          <p:nvPr>
            <p:ph type="title"/>
          </p:nvPr>
        </p:nvSpPr>
        <p:spPr/>
        <p:txBody>
          <a:bodyPr/>
          <a:lstStyle/>
          <a:p>
            <a:r>
              <a:rPr lang="en-US" altLang="zh-CN" dirty="0"/>
              <a:t>Plan</a:t>
            </a:r>
            <a:r>
              <a:rPr lang="zh-CN" altLang="en-US" dirty="0"/>
              <a:t> </a:t>
            </a:r>
            <a:r>
              <a:rPr lang="en-US" altLang="zh-CN" dirty="0"/>
              <a:t>to</a:t>
            </a:r>
            <a:r>
              <a:rPr lang="zh-CN" altLang="en-US" dirty="0"/>
              <a:t> </a:t>
            </a:r>
            <a:r>
              <a:rPr lang="en-US" altLang="zh-CN" dirty="0"/>
              <a:t>improve</a:t>
            </a:r>
            <a:r>
              <a:rPr lang="zh-CN" altLang="en-US" dirty="0"/>
              <a:t> </a:t>
            </a:r>
            <a:r>
              <a:rPr lang="en-US" altLang="zh-CN" dirty="0"/>
              <a:t>cooling</a:t>
            </a:r>
            <a:r>
              <a:rPr lang="zh-CN" altLang="en-US" dirty="0"/>
              <a:t> </a:t>
            </a:r>
            <a:endParaRPr lang="en-CN" dirty="0"/>
          </a:p>
        </p:txBody>
      </p:sp>
      <p:sp>
        <p:nvSpPr>
          <p:cNvPr id="3" name="Content Placeholder 2">
            <a:extLst>
              <a:ext uri="{FF2B5EF4-FFF2-40B4-BE49-F238E27FC236}">
                <a16:creationId xmlns:a16="http://schemas.microsoft.com/office/drawing/2014/main" id="{3BDBC6EA-8A06-F554-DF20-8534651D05F1}"/>
              </a:ext>
            </a:extLst>
          </p:cNvPr>
          <p:cNvSpPr>
            <a:spLocks noGrp="1"/>
          </p:cNvSpPr>
          <p:nvPr>
            <p:ph idx="1"/>
          </p:nvPr>
        </p:nvSpPr>
        <p:spPr>
          <a:xfrm>
            <a:off x="90729" y="1074577"/>
            <a:ext cx="9932947" cy="5008563"/>
          </a:xfrm>
        </p:spPr>
        <p:txBody>
          <a:bodyPr/>
          <a:lstStyle/>
          <a:p>
            <a:r>
              <a:rPr lang="en-US" altLang="zh-CN" sz="2400" dirty="0"/>
              <a:t>The</a:t>
            </a:r>
            <a:r>
              <a:rPr lang="zh-CN" altLang="en-US" sz="2400" dirty="0"/>
              <a:t> </a:t>
            </a:r>
            <a:r>
              <a:rPr lang="en-US" altLang="zh-CN" sz="2400" dirty="0"/>
              <a:t>thermal</a:t>
            </a:r>
            <a:r>
              <a:rPr lang="zh-CN" altLang="en-US" sz="2400" dirty="0"/>
              <a:t> </a:t>
            </a:r>
            <a:r>
              <a:rPr lang="en-US" altLang="zh-CN" sz="2400" dirty="0"/>
              <a:t>conduct</a:t>
            </a:r>
            <a:r>
              <a:rPr lang="zh-CN" altLang="en-US" sz="2400" dirty="0"/>
              <a:t> </a:t>
            </a:r>
            <a:r>
              <a:rPr lang="en-US" altLang="zh-CN" sz="2400" dirty="0"/>
              <a:t>to</a:t>
            </a:r>
            <a:r>
              <a:rPr lang="zh-CN" altLang="en-US" sz="2400" dirty="0"/>
              <a:t> </a:t>
            </a:r>
            <a:r>
              <a:rPr lang="en-US" altLang="zh-CN" sz="2400" dirty="0"/>
              <a:t>beam</a:t>
            </a:r>
            <a:r>
              <a:rPr lang="zh-CN" altLang="en-US" sz="2400" dirty="0"/>
              <a:t> </a:t>
            </a:r>
            <a:r>
              <a:rPr lang="en-US" altLang="zh-CN" sz="2400" dirty="0"/>
              <a:t>pipe</a:t>
            </a:r>
            <a:r>
              <a:rPr lang="zh-CN" altLang="en-US" sz="2400" dirty="0"/>
              <a:t> </a:t>
            </a:r>
            <a:r>
              <a:rPr lang="en-US" altLang="zh-CN" sz="2400" dirty="0"/>
              <a:t>is</a:t>
            </a:r>
            <a:r>
              <a:rPr lang="zh-CN" altLang="en-US" sz="2400" dirty="0"/>
              <a:t> </a:t>
            </a:r>
            <a:r>
              <a:rPr lang="en-US" altLang="zh-CN" sz="2400" dirty="0"/>
              <a:t>important</a:t>
            </a:r>
            <a:r>
              <a:rPr lang="zh-CN" altLang="en-US" sz="2400" dirty="0"/>
              <a:t> </a:t>
            </a:r>
            <a:endParaRPr lang="en-US" altLang="zh-CN" sz="2400" dirty="0"/>
          </a:p>
          <a:p>
            <a:r>
              <a:rPr lang="en-US" altLang="zh-CN" dirty="0"/>
              <a:t>To</a:t>
            </a:r>
            <a:r>
              <a:rPr lang="zh-CN" altLang="en-US" dirty="0"/>
              <a:t> </a:t>
            </a:r>
            <a:r>
              <a:rPr lang="en-US" altLang="zh-CN" dirty="0"/>
              <a:t>bring</a:t>
            </a:r>
            <a:r>
              <a:rPr lang="zh-CN" altLang="en-US" dirty="0"/>
              <a:t> </a:t>
            </a:r>
            <a:r>
              <a:rPr lang="en-US" altLang="zh-CN" dirty="0"/>
              <a:t>down</a:t>
            </a:r>
            <a:r>
              <a:rPr lang="zh-CN" altLang="en-US" dirty="0"/>
              <a:t> </a:t>
            </a:r>
            <a:r>
              <a:rPr lang="en-US" altLang="zh-CN" dirty="0"/>
              <a:t>temperature,</a:t>
            </a:r>
            <a:r>
              <a:rPr lang="zh-CN" altLang="en-US" dirty="0"/>
              <a:t> </a:t>
            </a:r>
            <a:r>
              <a:rPr lang="en-US" altLang="zh-CN" dirty="0"/>
              <a:t>a</a:t>
            </a:r>
            <a:r>
              <a:rPr lang="zh-CN" altLang="en-US" dirty="0"/>
              <a:t> </a:t>
            </a:r>
            <a:r>
              <a:rPr lang="en-US" altLang="zh-CN" dirty="0"/>
              <a:t>potential</a:t>
            </a:r>
            <a:r>
              <a:rPr lang="zh-CN" altLang="en-US" dirty="0"/>
              <a:t> </a:t>
            </a:r>
            <a:r>
              <a:rPr lang="en-US" altLang="zh-CN" dirty="0"/>
              <a:t>solution</a:t>
            </a:r>
            <a:r>
              <a:rPr lang="zh-CN" altLang="en-US" dirty="0"/>
              <a:t> </a:t>
            </a:r>
            <a:r>
              <a:rPr lang="en-US" altLang="zh-CN" dirty="0"/>
              <a:t>to</a:t>
            </a:r>
            <a:r>
              <a:rPr lang="zh-CN" altLang="en-US" dirty="0"/>
              <a:t> </a:t>
            </a:r>
            <a:r>
              <a:rPr lang="en-US" altLang="zh-CN" dirty="0"/>
              <a:t>add</a:t>
            </a:r>
            <a:r>
              <a:rPr lang="zh-CN" altLang="en-US" dirty="0"/>
              <a:t> </a:t>
            </a:r>
            <a:r>
              <a:rPr lang="en-US" altLang="zh-CN" dirty="0"/>
              <a:t>thermal</a:t>
            </a:r>
            <a:r>
              <a:rPr lang="zh-CN" altLang="en-US" dirty="0"/>
              <a:t> </a:t>
            </a:r>
            <a:r>
              <a:rPr lang="en-US" altLang="zh-CN" dirty="0"/>
              <a:t>conductive</a:t>
            </a:r>
            <a:r>
              <a:rPr lang="zh-CN" altLang="en-US" dirty="0"/>
              <a:t> </a:t>
            </a:r>
            <a:r>
              <a:rPr lang="en-US" altLang="zh-CN" dirty="0"/>
              <a:t>glue</a:t>
            </a:r>
          </a:p>
          <a:p>
            <a:pPr lvl="1"/>
            <a:r>
              <a:rPr lang="en-US" altLang="zh-CN" sz="2400" dirty="0"/>
              <a:t>Thermal</a:t>
            </a:r>
            <a:r>
              <a:rPr lang="zh-CN" altLang="en-US" sz="2400" dirty="0"/>
              <a:t> </a:t>
            </a:r>
            <a:r>
              <a:rPr lang="en-US" altLang="zh-CN" sz="2400" dirty="0"/>
              <a:t>glue</a:t>
            </a:r>
            <a:r>
              <a:rPr lang="zh-CN" altLang="en-US" sz="2400" dirty="0"/>
              <a:t> </a:t>
            </a:r>
            <a:r>
              <a:rPr lang="en-US" altLang="zh-CN" sz="2400" dirty="0"/>
              <a:t>to</a:t>
            </a:r>
            <a:r>
              <a:rPr lang="zh-CN" altLang="en-US" sz="2400" dirty="0"/>
              <a:t> </a:t>
            </a:r>
            <a:r>
              <a:rPr lang="en-US" altLang="zh-CN" sz="2400" dirty="0"/>
              <a:t>Increase</a:t>
            </a:r>
            <a:r>
              <a:rPr lang="zh-CN" altLang="en-US" sz="2400" dirty="0"/>
              <a:t> </a:t>
            </a:r>
            <a:r>
              <a:rPr lang="en-US" altLang="zh-CN" sz="2400" dirty="0"/>
              <a:t>thermal</a:t>
            </a:r>
            <a:r>
              <a:rPr lang="zh-CN" altLang="en-US" sz="2400" dirty="0"/>
              <a:t> </a:t>
            </a:r>
            <a:r>
              <a:rPr lang="en-US" altLang="zh-CN" sz="2400" dirty="0"/>
              <a:t>conductivity</a:t>
            </a:r>
            <a:r>
              <a:rPr lang="zh-CN" altLang="en-US" sz="2400" dirty="0"/>
              <a:t> </a:t>
            </a:r>
            <a:r>
              <a:rPr lang="en-US" altLang="zh-CN" sz="2400" dirty="0"/>
              <a:t>to</a:t>
            </a:r>
            <a:r>
              <a:rPr lang="zh-CN" altLang="en-US" sz="2400" dirty="0"/>
              <a:t> </a:t>
            </a:r>
            <a:r>
              <a:rPr lang="en-US" altLang="zh-CN" sz="2400" dirty="0"/>
              <a:t>beam</a:t>
            </a:r>
            <a:r>
              <a:rPr lang="zh-CN" altLang="en-US" sz="2400" dirty="0"/>
              <a:t> </a:t>
            </a:r>
            <a:r>
              <a:rPr lang="en-US" altLang="zh-CN" sz="2400" dirty="0"/>
              <a:t>pipe</a:t>
            </a:r>
          </a:p>
          <a:p>
            <a:pPr lvl="1"/>
            <a:r>
              <a:rPr lang="en-US" altLang="zh-CN" sz="2400" dirty="0"/>
              <a:t>Beam</a:t>
            </a:r>
            <a:r>
              <a:rPr lang="zh-CN" altLang="en-US" sz="2400" dirty="0"/>
              <a:t> </a:t>
            </a:r>
            <a:r>
              <a:rPr lang="en-US" altLang="zh-CN" sz="2400" dirty="0"/>
              <a:t>pipe</a:t>
            </a:r>
            <a:r>
              <a:rPr lang="zh-CN" altLang="en-US" sz="2400" dirty="0"/>
              <a:t> </a:t>
            </a:r>
            <a:r>
              <a:rPr lang="en-US" altLang="zh-CN" sz="2400" dirty="0"/>
              <a:t>has</a:t>
            </a:r>
            <a:r>
              <a:rPr lang="zh-CN" altLang="en-US" sz="2400" dirty="0"/>
              <a:t> </a:t>
            </a:r>
            <a:r>
              <a:rPr lang="en-US" altLang="zh-CN" sz="2400" dirty="0"/>
              <a:t>active</a:t>
            </a:r>
            <a:r>
              <a:rPr lang="zh-CN" altLang="en-US" sz="2400" dirty="0"/>
              <a:t> </a:t>
            </a:r>
            <a:r>
              <a:rPr lang="en-US" altLang="zh-CN" sz="2400" dirty="0"/>
              <a:t>cooling</a:t>
            </a:r>
            <a:r>
              <a:rPr lang="zh-CN" altLang="en-US" sz="2400" dirty="0"/>
              <a:t> </a:t>
            </a:r>
            <a:endParaRPr lang="en-US" altLang="zh-CN" sz="2400" dirty="0"/>
          </a:p>
          <a:p>
            <a:pPr lvl="1"/>
            <a:r>
              <a:rPr lang="en-US" altLang="zh-CN" sz="2400" dirty="0"/>
              <a:t>Need</a:t>
            </a:r>
            <a:r>
              <a:rPr lang="zh-CN" altLang="en-US" sz="2400" dirty="0"/>
              <a:t> </a:t>
            </a:r>
            <a:r>
              <a:rPr lang="en-US" altLang="zh-CN" sz="2400" dirty="0"/>
              <a:t>to</a:t>
            </a:r>
            <a:r>
              <a:rPr lang="zh-CN" altLang="en-US" sz="2400" dirty="0"/>
              <a:t> </a:t>
            </a:r>
            <a:r>
              <a:rPr lang="en-US" altLang="zh-CN" sz="2400" dirty="0"/>
              <a:t>evaluate</a:t>
            </a:r>
            <a:r>
              <a:rPr lang="zh-CN" altLang="en-US" sz="2400" dirty="0"/>
              <a:t> </a:t>
            </a:r>
            <a:r>
              <a:rPr lang="en-US" altLang="zh-CN" sz="2400" dirty="0"/>
              <a:t>the</a:t>
            </a:r>
            <a:r>
              <a:rPr lang="zh-CN" altLang="en-US" sz="2400" dirty="0"/>
              <a:t> </a:t>
            </a:r>
            <a:r>
              <a:rPr lang="en-US" altLang="zh-CN" sz="2400" dirty="0"/>
              <a:t>material</a:t>
            </a:r>
            <a:r>
              <a:rPr lang="zh-CN" altLang="en-US" sz="2400" dirty="0"/>
              <a:t> </a:t>
            </a:r>
            <a:r>
              <a:rPr lang="en-US" altLang="zh-CN" sz="2400" dirty="0"/>
              <a:t>effect</a:t>
            </a:r>
            <a:r>
              <a:rPr lang="zh-CN" altLang="en-US" sz="2400" dirty="0"/>
              <a:t> </a:t>
            </a:r>
            <a:r>
              <a:rPr lang="en-US" altLang="zh-CN" sz="2400" dirty="0"/>
              <a:t>and</a:t>
            </a:r>
            <a:r>
              <a:rPr lang="zh-CN" altLang="en-US" sz="2400" dirty="0"/>
              <a:t> </a:t>
            </a:r>
            <a:r>
              <a:rPr lang="en-US" altLang="zh-CN" sz="2400" dirty="0"/>
              <a:t>re-do</a:t>
            </a:r>
            <a:r>
              <a:rPr lang="zh-CN" altLang="en-US" sz="2400" dirty="0"/>
              <a:t> </a:t>
            </a:r>
            <a:r>
              <a:rPr lang="en-US" altLang="zh-CN" sz="2400" dirty="0"/>
              <a:t>thermal</a:t>
            </a:r>
            <a:r>
              <a:rPr lang="zh-CN" altLang="en-US" sz="2400" dirty="0"/>
              <a:t> </a:t>
            </a:r>
            <a:r>
              <a:rPr lang="en-US" altLang="zh-CN" sz="2400" dirty="0"/>
              <a:t>simulation</a:t>
            </a:r>
            <a:r>
              <a:rPr lang="zh-CN" altLang="en-US" sz="2400" dirty="0"/>
              <a:t> </a:t>
            </a:r>
            <a:endParaRPr lang="en-US" altLang="zh-CN" sz="2400" dirty="0"/>
          </a:p>
          <a:p>
            <a:r>
              <a:rPr lang="en-US" altLang="zh-CN" dirty="0"/>
              <a:t>Other</a:t>
            </a:r>
            <a:r>
              <a:rPr lang="zh-CN" altLang="en-US" dirty="0"/>
              <a:t> </a:t>
            </a:r>
            <a:r>
              <a:rPr lang="en-US" altLang="zh-CN" dirty="0"/>
              <a:t>options</a:t>
            </a:r>
            <a:r>
              <a:rPr lang="zh-CN" altLang="en-US" dirty="0"/>
              <a:t> </a:t>
            </a:r>
            <a:r>
              <a:rPr lang="en-US" altLang="zh-CN" dirty="0"/>
              <a:t>:</a:t>
            </a:r>
          </a:p>
          <a:p>
            <a:pPr lvl="1"/>
            <a:r>
              <a:rPr lang="en-US" altLang="zh-CN" sz="2400" dirty="0">
                <a:solidFill>
                  <a:srgbClr val="0070C0"/>
                </a:solidFill>
              </a:rPr>
              <a:t>Reduce</a:t>
            </a:r>
            <a:r>
              <a:rPr lang="zh-CN" altLang="en-US" sz="2400" dirty="0">
                <a:solidFill>
                  <a:srgbClr val="0070C0"/>
                </a:solidFill>
              </a:rPr>
              <a:t> </a:t>
            </a:r>
            <a:r>
              <a:rPr lang="en-US" altLang="zh-CN" sz="2400" dirty="0">
                <a:solidFill>
                  <a:srgbClr val="0070C0"/>
                </a:solidFill>
              </a:rPr>
              <a:t>temperature</a:t>
            </a:r>
            <a:r>
              <a:rPr lang="zh-CN" altLang="en-US" sz="2400" dirty="0">
                <a:solidFill>
                  <a:srgbClr val="0070C0"/>
                </a:solidFill>
              </a:rPr>
              <a:t> </a:t>
            </a:r>
            <a:r>
              <a:rPr lang="en-US" altLang="zh-CN" sz="2400" dirty="0">
                <a:solidFill>
                  <a:srgbClr val="0070C0"/>
                </a:solidFill>
              </a:rPr>
              <a:t>of</a:t>
            </a:r>
            <a:r>
              <a:rPr lang="zh-CN" altLang="en-US" sz="2400" dirty="0">
                <a:solidFill>
                  <a:srgbClr val="0070C0"/>
                </a:solidFill>
              </a:rPr>
              <a:t> </a:t>
            </a:r>
            <a:r>
              <a:rPr lang="en-US" altLang="zh-CN" sz="2400" dirty="0">
                <a:solidFill>
                  <a:srgbClr val="0070C0"/>
                </a:solidFill>
              </a:rPr>
              <a:t>beam</a:t>
            </a:r>
            <a:r>
              <a:rPr lang="zh-CN" altLang="en-US" sz="2400" dirty="0">
                <a:solidFill>
                  <a:srgbClr val="0070C0"/>
                </a:solidFill>
              </a:rPr>
              <a:t> </a:t>
            </a:r>
            <a:r>
              <a:rPr lang="en-US" altLang="zh-CN" sz="2400" dirty="0">
                <a:solidFill>
                  <a:srgbClr val="0070C0"/>
                </a:solidFill>
              </a:rPr>
              <a:t>pipe</a:t>
            </a:r>
            <a:r>
              <a:rPr lang="zh-CN" altLang="en-US" sz="2400" dirty="0">
                <a:solidFill>
                  <a:srgbClr val="0070C0"/>
                </a:solidFill>
              </a:rPr>
              <a:t> </a:t>
            </a:r>
            <a:endParaRPr lang="en-US" altLang="zh-CN" sz="2400" dirty="0">
              <a:solidFill>
                <a:srgbClr val="0070C0"/>
              </a:solidFill>
            </a:endParaRPr>
          </a:p>
          <a:p>
            <a:pPr lvl="1"/>
            <a:r>
              <a:rPr lang="en-US" altLang="zh-CN" sz="2400" dirty="0">
                <a:solidFill>
                  <a:srgbClr val="0070C0"/>
                </a:solidFill>
              </a:rPr>
              <a:t>Increase</a:t>
            </a:r>
            <a:r>
              <a:rPr lang="zh-CN" altLang="en-US" sz="2400" dirty="0">
                <a:solidFill>
                  <a:srgbClr val="0070C0"/>
                </a:solidFill>
              </a:rPr>
              <a:t> </a:t>
            </a:r>
            <a:r>
              <a:rPr lang="en-US" altLang="zh-CN" sz="2400" dirty="0">
                <a:solidFill>
                  <a:srgbClr val="0070C0"/>
                </a:solidFill>
              </a:rPr>
              <a:t>the</a:t>
            </a:r>
            <a:r>
              <a:rPr lang="zh-CN" altLang="en-US" sz="2400" dirty="0">
                <a:solidFill>
                  <a:srgbClr val="0070C0"/>
                </a:solidFill>
              </a:rPr>
              <a:t> </a:t>
            </a:r>
            <a:r>
              <a:rPr lang="en-US" altLang="zh-CN" sz="2400" dirty="0">
                <a:solidFill>
                  <a:srgbClr val="0070C0"/>
                </a:solidFill>
              </a:rPr>
              <a:t>distance</a:t>
            </a:r>
            <a:r>
              <a:rPr lang="zh-CN" altLang="en-US" sz="2400" dirty="0">
                <a:solidFill>
                  <a:srgbClr val="0070C0"/>
                </a:solidFill>
              </a:rPr>
              <a:t> </a:t>
            </a:r>
            <a:r>
              <a:rPr lang="en-US" altLang="zh-CN" sz="2400" dirty="0">
                <a:solidFill>
                  <a:srgbClr val="0070C0"/>
                </a:solidFill>
              </a:rPr>
              <a:t>of</a:t>
            </a:r>
            <a:r>
              <a:rPr lang="zh-CN" altLang="en-US" sz="2400" dirty="0">
                <a:solidFill>
                  <a:srgbClr val="0070C0"/>
                </a:solidFill>
              </a:rPr>
              <a:t> </a:t>
            </a:r>
            <a:r>
              <a:rPr lang="en-US" altLang="zh-CN" sz="2400" dirty="0">
                <a:solidFill>
                  <a:srgbClr val="0070C0"/>
                </a:solidFill>
              </a:rPr>
              <a:t>first</a:t>
            </a:r>
            <a:r>
              <a:rPr lang="zh-CN" altLang="en-US" sz="2400" dirty="0">
                <a:solidFill>
                  <a:srgbClr val="0070C0"/>
                </a:solidFill>
              </a:rPr>
              <a:t> </a:t>
            </a:r>
            <a:r>
              <a:rPr lang="en-US" altLang="zh-CN" sz="2400" dirty="0">
                <a:solidFill>
                  <a:srgbClr val="0070C0"/>
                </a:solidFill>
              </a:rPr>
              <a:t>layer</a:t>
            </a:r>
            <a:r>
              <a:rPr lang="zh-CN" altLang="en-US" sz="2400" dirty="0">
                <a:solidFill>
                  <a:srgbClr val="0070C0"/>
                </a:solidFill>
              </a:rPr>
              <a:t> </a:t>
            </a:r>
            <a:r>
              <a:rPr lang="en-US" altLang="zh-CN" sz="2400" dirty="0">
                <a:solidFill>
                  <a:srgbClr val="0070C0"/>
                </a:solidFill>
              </a:rPr>
              <a:t>to</a:t>
            </a:r>
            <a:r>
              <a:rPr lang="zh-CN" altLang="en-US" sz="2400" dirty="0">
                <a:solidFill>
                  <a:srgbClr val="0070C0"/>
                </a:solidFill>
              </a:rPr>
              <a:t> </a:t>
            </a:r>
            <a:r>
              <a:rPr lang="en-US" altLang="zh-CN" sz="2400" dirty="0">
                <a:solidFill>
                  <a:srgbClr val="0070C0"/>
                </a:solidFill>
              </a:rPr>
              <a:t>beam</a:t>
            </a:r>
            <a:r>
              <a:rPr lang="zh-CN" altLang="en-US" sz="2400" dirty="0">
                <a:solidFill>
                  <a:srgbClr val="0070C0"/>
                </a:solidFill>
              </a:rPr>
              <a:t> </a:t>
            </a:r>
            <a:r>
              <a:rPr lang="en-US" altLang="zh-CN" sz="2400" dirty="0">
                <a:solidFill>
                  <a:srgbClr val="0070C0"/>
                </a:solidFill>
              </a:rPr>
              <a:t>pipe</a:t>
            </a:r>
            <a:r>
              <a:rPr lang="zh-CN" altLang="en-US" sz="2400" dirty="0">
                <a:solidFill>
                  <a:srgbClr val="0070C0"/>
                </a:solidFill>
              </a:rPr>
              <a:t> </a:t>
            </a:r>
            <a:endParaRPr lang="en-US" altLang="zh-CN" sz="2400" dirty="0">
              <a:solidFill>
                <a:srgbClr val="0070C0"/>
              </a:solidFill>
            </a:endParaRPr>
          </a:p>
          <a:p>
            <a:pPr lvl="1"/>
            <a:r>
              <a:rPr lang="en-US" altLang="zh-CN" sz="2400" dirty="0">
                <a:solidFill>
                  <a:srgbClr val="0070C0"/>
                </a:solidFill>
              </a:rPr>
              <a:t>Higher</a:t>
            </a:r>
            <a:r>
              <a:rPr lang="zh-CN" altLang="en-US" sz="2400" dirty="0">
                <a:solidFill>
                  <a:srgbClr val="0070C0"/>
                </a:solidFill>
              </a:rPr>
              <a:t> </a:t>
            </a:r>
            <a:r>
              <a:rPr lang="en-US" altLang="zh-CN" sz="2400" dirty="0">
                <a:solidFill>
                  <a:srgbClr val="0070C0"/>
                </a:solidFill>
              </a:rPr>
              <a:t>air</a:t>
            </a:r>
            <a:r>
              <a:rPr lang="zh-CN" altLang="en-US" sz="2400" dirty="0">
                <a:solidFill>
                  <a:srgbClr val="0070C0"/>
                </a:solidFill>
              </a:rPr>
              <a:t> </a:t>
            </a:r>
            <a:r>
              <a:rPr lang="en-US" altLang="zh-CN" sz="2400" dirty="0">
                <a:solidFill>
                  <a:srgbClr val="0070C0"/>
                </a:solidFill>
              </a:rPr>
              <a:t>flow</a:t>
            </a:r>
            <a:r>
              <a:rPr lang="zh-CN" altLang="en-US" sz="2400" dirty="0">
                <a:solidFill>
                  <a:srgbClr val="0070C0"/>
                </a:solidFill>
              </a:rPr>
              <a:t> </a:t>
            </a:r>
            <a:endParaRPr lang="en-US" altLang="zh-CN" sz="2400" dirty="0">
              <a:solidFill>
                <a:srgbClr val="0070C0"/>
              </a:solidFill>
            </a:endParaRPr>
          </a:p>
          <a:p>
            <a:pPr lvl="1"/>
            <a:r>
              <a:rPr lang="en-US" altLang="zh-CN" sz="2400" dirty="0">
                <a:solidFill>
                  <a:srgbClr val="0070C0"/>
                </a:solidFill>
              </a:rPr>
              <a:t>low material Active cooling</a:t>
            </a:r>
          </a:p>
          <a:p>
            <a:endParaRPr lang="en-US" altLang="zh-CN" dirty="0"/>
          </a:p>
        </p:txBody>
      </p:sp>
      <p:pic>
        <p:nvPicPr>
          <p:cNvPr id="4" name="Picture 3">
            <a:extLst>
              <a:ext uri="{FF2B5EF4-FFF2-40B4-BE49-F238E27FC236}">
                <a16:creationId xmlns:a16="http://schemas.microsoft.com/office/drawing/2014/main" id="{6D607EC1-4FB7-1F90-9D8E-F7EB3DCCCD35}"/>
              </a:ext>
            </a:extLst>
          </p:cNvPr>
          <p:cNvPicPr>
            <a:picLocks noChangeAspect="1"/>
          </p:cNvPicPr>
          <p:nvPr/>
        </p:nvPicPr>
        <p:blipFill>
          <a:blip r:embed="rId2"/>
          <a:stretch>
            <a:fillRect/>
          </a:stretch>
        </p:blipFill>
        <p:spPr>
          <a:xfrm>
            <a:off x="7033788" y="3253291"/>
            <a:ext cx="2872212" cy="2829849"/>
          </a:xfrm>
          <a:prstGeom prst="rect">
            <a:avLst/>
          </a:prstGeom>
        </p:spPr>
      </p:pic>
    </p:spTree>
    <p:extLst>
      <p:ext uri="{BB962C8B-B14F-4D97-AF65-F5344CB8AC3E}">
        <p14:creationId xmlns:p14="http://schemas.microsoft.com/office/powerpoint/2010/main" val="305656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a:extLst>
              <a:ext uri="{FF2B5EF4-FFF2-40B4-BE49-F238E27FC236}">
                <a16:creationId xmlns:a16="http://schemas.microsoft.com/office/drawing/2014/main" id="{EF55090A-B24D-42D1-A6CB-093C894C50B3}"/>
              </a:ext>
            </a:extLst>
          </p:cNvPr>
          <p:cNvSpPr>
            <a:spLocks noGrp="1"/>
          </p:cNvSpPr>
          <p:nvPr>
            <p:ph type="title"/>
          </p:nvPr>
        </p:nvSpPr>
        <p:spPr>
          <a:xfrm>
            <a:off x="475749" y="263993"/>
            <a:ext cx="6686550" cy="494010"/>
          </a:xfrm>
        </p:spPr>
        <p:txBody>
          <a:bodyPr>
            <a:normAutofit fontScale="90000"/>
          </a:bodyPr>
          <a:lstStyle/>
          <a:p>
            <a:r>
              <a:rPr lang="en-US" altLang="zh-CN" dirty="0"/>
              <a:t>VTX</a:t>
            </a:r>
            <a:r>
              <a:rPr lang="zh-CN" altLang="en-US" dirty="0"/>
              <a:t>像素芯片功耗分布估算</a:t>
            </a:r>
          </a:p>
        </p:txBody>
      </p:sp>
      <p:sp>
        <p:nvSpPr>
          <p:cNvPr id="5125" name="灯片编号占位符 3">
            <a:extLst>
              <a:ext uri="{FF2B5EF4-FFF2-40B4-BE49-F238E27FC236}">
                <a16:creationId xmlns:a16="http://schemas.microsoft.com/office/drawing/2014/main" id="{4DD1E834-8FAB-4D71-9649-C215CF32E44B}"/>
              </a:ext>
            </a:extLst>
          </p:cNvPr>
          <p:cNvSpPr>
            <a:spLocks noGrp="1"/>
          </p:cNvSpPr>
          <p:nvPr>
            <p:ph type="sldNum" sz="quarter" idx="10"/>
          </p:nvPr>
        </p:nvSpPr>
        <p:spPr bwMode="auto">
          <a:xfrm>
            <a:off x="10926233" y="6524625"/>
            <a:ext cx="1219200" cy="2301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None/>
              <a:defRPr/>
            </a:pPr>
            <a:fld id="{6F9F13AA-CD6A-4D07-974E-5AAFAFD08B35}" type="slidenum">
              <a:rPr lang="en-US" altLang="zh-CN" smtClean="0"/>
              <a:pPr fontAlgn="base">
                <a:spcBef>
                  <a:spcPct val="0"/>
                </a:spcBef>
                <a:spcAft>
                  <a:spcPct val="0"/>
                </a:spcAft>
                <a:buNone/>
                <a:defRPr/>
              </a:pPr>
              <a:t>7</a:t>
            </a:fld>
            <a:endParaRPr lang="en-US" altLang="zh-CN" sz="1138" dirty="0">
              <a:solidFill>
                <a:srgbClr val="000000"/>
              </a:solidFill>
              <a:latin typeface="Arial" panose="020B0604020202020204" pitchFamily="34" charset="0"/>
            </a:endParaRPr>
          </a:p>
        </p:txBody>
      </p:sp>
      <p:graphicFrame>
        <p:nvGraphicFramePr>
          <p:cNvPr id="3" name="表格 2">
            <a:extLst>
              <a:ext uri="{FF2B5EF4-FFF2-40B4-BE49-F238E27FC236}">
                <a16:creationId xmlns:a16="http://schemas.microsoft.com/office/drawing/2014/main" id="{55797CC3-9492-457C-995C-E8C26A01D199}"/>
              </a:ext>
            </a:extLst>
          </p:cNvPr>
          <p:cNvGraphicFramePr>
            <a:graphicFrameLocks noGrp="1"/>
          </p:cNvGraphicFramePr>
          <p:nvPr/>
        </p:nvGraphicFramePr>
        <p:xfrm>
          <a:off x="987341" y="4548302"/>
          <a:ext cx="7267661" cy="1638620"/>
        </p:xfrm>
        <a:graphic>
          <a:graphicData uri="http://schemas.openxmlformats.org/drawingml/2006/table">
            <a:tbl>
              <a:tblPr firstRow="1" bandRow="1">
                <a:tableStyleId>{D27102A9-8310-4765-A935-A1911B00CA55}</a:tableStyleId>
              </a:tblPr>
              <a:tblGrid>
                <a:gridCol w="1286536">
                  <a:extLst>
                    <a:ext uri="{9D8B030D-6E8A-4147-A177-3AD203B41FA5}">
                      <a16:colId xmlns:a16="http://schemas.microsoft.com/office/drawing/2014/main" val="228147397"/>
                    </a:ext>
                  </a:extLst>
                </a:gridCol>
                <a:gridCol w="1136017">
                  <a:extLst>
                    <a:ext uri="{9D8B030D-6E8A-4147-A177-3AD203B41FA5}">
                      <a16:colId xmlns:a16="http://schemas.microsoft.com/office/drawing/2014/main" val="1007386139"/>
                    </a:ext>
                  </a:extLst>
                </a:gridCol>
                <a:gridCol w="1211277">
                  <a:extLst>
                    <a:ext uri="{9D8B030D-6E8A-4147-A177-3AD203B41FA5}">
                      <a16:colId xmlns:a16="http://schemas.microsoft.com/office/drawing/2014/main" val="2762844204"/>
                    </a:ext>
                  </a:extLst>
                </a:gridCol>
                <a:gridCol w="1211277">
                  <a:extLst>
                    <a:ext uri="{9D8B030D-6E8A-4147-A177-3AD203B41FA5}">
                      <a16:colId xmlns:a16="http://schemas.microsoft.com/office/drawing/2014/main" val="2123088747"/>
                    </a:ext>
                  </a:extLst>
                </a:gridCol>
                <a:gridCol w="1211277">
                  <a:extLst>
                    <a:ext uri="{9D8B030D-6E8A-4147-A177-3AD203B41FA5}">
                      <a16:colId xmlns:a16="http://schemas.microsoft.com/office/drawing/2014/main" val="1597840684"/>
                    </a:ext>
                  </a:extLst>
                </a:gridCol>
                <a:gridCol w="1211277">
                  <a:extLst>
                    <a:ext uri="{9D8B030D-6E8A-4147-A177-3AD203B41FA5}">
                      <a16:colId xmlns:a16="http://schemas.microsoft.com/office/drawing/2014/main" val="2329680165"/>
                    </a:ext>
                  </a:extLst>
                </a:gridCol>
              </a:tblGrid>
              <a:tr h="301308">
                <a:tc>
                  <a:txBody>
                    <a:bodyPr/>
                    <a:lstStyle/>
                    <a:p>
                      <a:endParaRPr lang="zh-CN" altLang="en-US" sz="1300" dirty="0"/>
                    </a:p>
                  </a:txBody>
                  <a:tcPr marL="74295" marR="74295" marT="37148" marB="37148"/>
                </a:tc>
                <a:tc>
                  <a:txBody>
                    <a:bodyPr/>
                    <a:lstStyle/>
                    <a:p>
                      <a:r>
                        <a:rPr lang="en-US" altLang="zh-CN" sz="1300" dirty="0"/>
                        <a:t>Matrix</a:t>
                      </a:r>
                      <a:endParaRPr lang="zh-CN" altLang="en-US" sz="1300" dirty="0"/>
                    </a:p>
                  </a:txBody>
                  <a:tcPr marL="74295" marR="74295" marT="37148" marB="37148"/>
                </a:tc>
                <a:tc>
                  <a:txBody>
                    <a:bodyPr/>
                    <a:lstStyle/>
                    <a:p>
                      <a:r>
                        <a:rPr lang="en-US" altLang="zh-CN" sz="1300" dirty="0"/>
                        <a:t>Periphery</a:t>
                      </a:r>
                      <a:endParaRPr lang="zh-CN" altLang="en-US" sz="1300" dirty="0"/>
                    </a:p>
                  </a:txBody>
                  <a:tcPr marL="74295" marR="74295" marT="37148" marB="37148"/>
                </a:tc>
                <a:tc>
                  <a:txBody>
                    <a:bodyPr/>
                    <a:lstStyle/>
                    <a:p>
                      <a:r>
                        <a:rPr lang="en-US" altLang="zh-CN" sz="1300" dirty="0" err="1"/>
                        <a:t>DataTrans</a:t>
                      </a:r>
                      <a:r>
                        <a:rPr lang="en-US" altLang="zh-CN" sz="1300" dirty="0"/>
                        <a:t>.</a:t>
                      </a:r>
                      <a:endParaRPr lang="zh-CN" altLang="en-US" sz="1300" dirty="0"/>
                    </a:p>
                  </a:txBody>
                  <a:tcPr marL="74295" marR="74295" marT="37148" marB="37148"/>
                </a:tc>
                <a:tc>
                  <a:txBody>
                    <a:bodyPr/>
                    <a:lstStyle/>
                    <a:p>
                      <a:r>
                        <a:rPr lang="en-US" altLang="zh-CN" sz="1300" dirty="0"/>
                        <a:t>DACs</a:t>
                      </a:r>
                      <a:endParaRPr lang="zh-CN" altLang="en-US" sz="1300" dirty="0"/>
                    </a:p>
                  </a:txBody>
                  <a:tcPr marL="74295" marR="74295" marT="37148" marB="37148"/>
                </a:tc>
                <a:tc>
                  <a:txBody>
                    <a:bodyPr/>
                    <a:lstStyle/>
                    <a:p>
                      <a:r>
                        <a:rPr lang="en-US" altLang="zh-CN" sz="1300" dirty="0">
                          <a:solidFill>
                            <a:srgbClr val="C00000"/>
                          </a:solidFill>
                        </a:rPr>
                        <a:t>Total Power</a:t>
                      </a:r>
                      <a:endParaRPr lang="zh-CN" altLang="en-US" sz="1300" dirty="0">
                        <a:solidFill>
                          <a:srgbClr val="C00000"/>
                        </a:solidFill>
                      </a:endParaRPr>
                    </a:p>
                  </a:txBody>
                  <a:tcPr marL="74295" marR="74295" marT="37148" marB="37148"/>
                </a:tc>
                <a:extLst>
                  <a:ext uri="{0D108BD9-81ED-4DB2-BD59-A6C34878D82A}">
                    <a16:rowId xmlns:a16="http://schemas.microsoft.com/office/drawing/2014/main" val="3442734748"/>
                  </a:ext>
                </a:extLst>
              </a:tr>
              <a:tr h="668655">
                <a:tc>
                  <a:txBody>
                    <a:bodyPr/>
                    <a:lstStyle/>
                    <a:p>
                      <a:r>
                        <a:rPr lang="zh-CN" altLang="en-US" sz="1300" dirty="0"/>
                        <a:t>太初</a:t>
                      </a:r>
                      <a:r>
                        <a:rPr lang="en-US" altLang="zh-CN" sz="1300" dirty="0"/>
                        <a:t>3</a:t>
                      </a:r>
                      <a:r>
                        <a:rPr lang="zh-CN" altLang="en-US" sz="1300" dirty="0"/>
                        <a:t>芯片</a:t>
                      </a:r>
                      <a:endParaRPr lang="en-US" altLang="zh-CN" sz="1300" dirty="0"/>
                    </a:p>
                    <a:p>
                      <a:r>
                        <a:rPr lang="en-US" altLang="zh-CN" sz="1300" dirty="0"/>
                        <a:t>@ </a:t>
                      </a:r>
                      <a:r>
                        <a:rPr lang="en-US" altLang="zh-CN" sz="1300" dirty="0" err="1"/>
                        <a:t>triggerless</a:t>
                      </a:r>
                      <a:r>
                        <a:rPr lang="en-US" altLang="zh-CN" sz="1300" dirty="0"/>
                        <a:t> (CDR)</a:t>
                      </a:r>
                      <a:endParaRPr lang="zh-CN" altLang="en-US" sz="1300" dirty="0"/>
                    </a:p>
                  </a:txBody>
                  <a:tcPr marL="74295" marR="74295" marT="37148" marB="37148"/>
                </a:tc>
                <a:tc>
                  <a:txBody>
                    <a:bodyPr/>
                    <a:lstStyle/>
                    <a:p>
                      <a:r>
                        <a:rPr lang="en-US" altLang="zh-CN" sz="1300" dirty="0"/>
                        <a:t>304 </a:t>
                      </a:r>
                      <a:r>
                        <a:rPr lang="en-US" altLang="zh-CN" sz="1300" dirty="0" err="1"/>
                        <a:t>mW</a:t>
                      </a:r>
                      <a:endParaRPr lang="zh-CN" altLang="en-US" sz="1300" dirty="0"/>
                    </a:p>
                  </a:txBody>
                  <a:tcPr marL="74295" marR="74295" marT="37148" marB="37148"/>
                </a:tc>
                <a:tc>
                  <a:txBody>
                    <a:bodyPr/>
                    <a:lstStyle/>
                    <a:p>
                      <a:r>
                        <a:rPr lang="en-US" altLang="zh-CN" sz="1300" dirty="0">
                          <a:solidFill>
                            <a:schemeClr val="tx1"/>
                          </a:solidFill>
                        </a:rPr>
                        <a:t>135 </a:t>
                      </a:r>
                      <a:r>
                        <a:rPr lang="en-US" altLang="zh-CN" sz="1300" dirty="0" err="1">
                          <a:solidFill>
                            <a:schemeClr val="tx1"/>
                          </a:solidFill>
                        </a:rPr>
                        <a:t>mW</a:t>
                      </a:r>
                      <a:endParaRPr lang="zh-CN" altLang="en-US" sz="1300" dirty="0">
                        <a:solidFill>
                          <a:schemeClr val="tx1"/>
                        </a:solidFill>
                      </a:endParaRPr>
                    </a:p>
                  </a:txBody>
                  <a:tcPr marL="74295" marR="74295" marT="37148" marB="37148"/>
                </a:tc>
                <a:tc>
                  <a:txBody>
                    <a:bodyPr/>
                    <a:lstStyle/>
                    <a:p>
                      <a:r>
                        <a:rPr lang="en-US" altLang="zh-CN" sz="1300" dirty="0"/>
                        <a:t>206 </a:t>
                      </a:r>
                      <a:r>
                        <a:rPr lang="en-US" altLang="zh-CN" sz="1300" dirty="0" err="1"/>
                        <a:t>mW</a:t>
                      </a:r>
                      <a:endParaRPr lang="zh-CN" altLang="en-US" sz="1300" dirty="0"/>
                    </a:p>
                  </a:txBody>
                  <a:tcPr marL="74295" marR="74295" marT="37148" marB="37148"/>
                </a:tc>
                <a:tc>
                  <a:txBody>
                    <a:bodyPr/>
                    <a:lstStyle/>
                    <a:p>
                      <a:r>
                        <a:rPr lang="en-US" altLang="zh-CN" sz="1300" dirty="0"/>
                        <a:t>10 </a:t>
                      </a:r>
                      <a:r>
                        <a:rPr lang="en-US" altLang="zh-CN" sz="1300" dirty="0" err="1"/>
                        <a:t>mW</a:t>
                      </a:r>
                      <a:endParaRPr lang="zh-CN" altLang="en-US" sz="1300" dirty="0"/>
                    </a:p>
                  </a:txBody>
                  <a:tcPr marL="74295" marR="74295" marT="37148" marB="37148"/>
                </a:tc>
                <a:tc>
                  <a:txBody>
                    <a:bodyPr/>
                    <a:lstStyle/>
                    <a:p>
                      <a:r>
                        <a:rPr lang="en-US" altLang="zh-CN" sz="1300" dirty="0">
                          <a:solidFill>
                            <a:srgbClr val="C00000"/>
                          </a:solidFill>
                        </a:rPr>
                        <a:t>655 </a:t>
                      </a:r>
                      <a:r>
                        <a:rPr lang="en-US" altLang="zh-CN" sz="1300" dirty="0" err="1">
                          <a:solidFill>
                            <a:srgbClr val="C00000"/>
                          </a:solidFill>
                        </a:rPr>
                        <a:t>mW</a:t>
                      </a:r>
                      <a:endParaRPr lang="zh-CN" altLang="en-US" sz="1300" dirty="0">
                        <a:solidFill>
                          <a:srgbClr val="C00000"/>
                        </a:solidFill>
                      </a:endParaRPr>
                    </a:p>
                  </a:txBody>
                  <a:tcPr marL="74295" marR="74295" marT="37148" marB="37148"/>
                </a:tc>
                <a:extLst>
                  <a:ext uri="{0D108BD9-81ED-4DB2-BD59-A6C34878D82A}">
                    <a16:rowId xmlns:a16="http://schemas.microsoft.com/office/drawing/2014/main" val="1640308051"/>
                  </a:ext>
                </a:extLst>
              </a:tr>
              <a:tr h="668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65nm </a:t>
                      </a:r>
                      <a:r>
                        <a:rPr lang="zh-CN" altLang="en-US" sz="1300" dirty="0"/>
                        <a:t>芯片</a:t>
                      </a:r>
                      <a:endParaRPr lang="en-US" altLang="zh-CN"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 1 Gbps/chip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(TDR </a:t>
                      </a:r>
                      <a:r>
                        <a:rPr lang="en-US" altLang="zh-CN" sz="1300" dirty="0" err="1"/>
                        <a:t>LowLumi</a:t>
                      </a:r>
                      <a:r>
                        <a:rPr lang="en-US" altLang="zh-CN" sz="1300" dirty="0"/>
                        <a:t>)</a:t>
                      </a:r>
                      <a:endParaRPr lang="zh-CN" altLang="en-US" sz="13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00" dirty="0"/>
                        <a:t>60 </a:t>
                      </a:r>
                      <a:r>
                        <a:rPr lang="en-US" altLang="zh-CN" sz="1300" dirty="0" err="1"/>
                        <a:t>mW</a:t>
                      </a:r>
                      <a:endParaRPr lang="zh-CN" altLang="en-US" sz="1300" dirty="0"/>
                    </a:p>
                    <a:p>
                      <a:endParaRPr lang="zh-CN" altLang="en-US" sz="1300" dirty="0"/>
                    </a:p>
                  </a:txBody>
                  <a:tcPr marL="74295" marR="74295" marT="37148" marB="37148"/>
                </a:tc>
                <a:tc>
                  <a:txBody>
                    <a:bodyPr/>
                    <a:lstStyle/>
                    <a:p>
                      <a:r>
                        <a:rPr lang="en-US" altLang="zh-CN" sz="1300" dirty="0"/>
                        <a:t>80 </a:t>
                      </a:r>
                      <a:r>
                        <a:rPr lang="en-US" altLang="zh-CN" sz="1300" dirty="0" err="1"/>
                        <a:t>mW</a:t>
                      </a:r>
                      <a:endParaRPr lang="zh-CN" altLang="en-US" sz="1300" dirty="0"/>
                    </a:p>
                  </a:txBody>
                  <a:tcPr marL="74295" marR="74295" marT="37148" marB="37148"/>
                </a:tc>
                <a:tc>
                  <a:txBody>
                    <a:bodyPr/>
                    <a:lstStyle/>
                    <a:p>
                      <a:r>
                        <a:rPr lang="en-US" altLang="zh-CN" sz="1300" dirty="0"/>
                        <a:t>36 </a:t>
                      </a:r>
                      <a:r>
                        <a:rPr lang="en-US" altLang="zh-CN" sz="1300" dirty="0" err="1"/>
                        <a:t>mW</a:t>
                      </a:r>
                      <a:endParaRPr lang="zh-CN" altLang="en-US" sz="1300" dirty="0"/>
                    </a:p>
                  </a:txBody>
                  <a:tcPr marL="74295" marR="74295" marT="37148" marB="37148"/>
                </a:tc>
                <a:tc>
                  <a:txBody>
                    <a:bodyPr/>
                    <a:lstStyle/>
                    <a:p>
                      <a:r>
                        <a:rPr lang="en-US" altLang="zh-CN" sz="1300" dirty="0"/>
                        <a:t>10 </a:t>
                      </a:r>
                      <a:r>
                        <a:rPr lang="en-US" altLang="zh-CN" sz="1300" dirty="0" err="1"/>
                        <a:t>mW</a:t>
                      </a:r>
                      <a:endParaRPr lang="zh-CN" altLang="en-US" sz="1300" dirty="0"/>
                    </a:p>
                  </a:txBody>
                  <a:tcPr marL="74295" marR="74295" marT="37148" marB="37148"/>
                </a:tc>
                <a:tc>
                  <a:txBody>
                    <a:bodyPr/>
                    <a:lstStyle/>
                    <a:p>
                      <a:r>
                        <a:rPr lang="en-US" altLang="zh-CN" sz="1300" dirty="0">
                          <a:solidFill>
                            <a:srgbClr val="C00000"/>
                          </a:solidFill>
                        </a:rPr>
                        <a:t>186 </a:t>
                      </a:r>
                      <a:r>
                        <a:rPr lang="en-US" altLang="zh-CN" sz="1300" dirty="0" err="1">
                          <a:solidFill>
                            <a:srgbClr val="C00000"/>
                          </a:solidFill>
                        </a:rPr>
                        <a:t>mW</a:t>
                      </a:r>
                      <a:endParaRPr lang="zh-CN" altLang="en-US" sz="1300" dirty="0">
                        <a:solidFill>
                          <a:srgbClr val="C00000"/>
                        </a:solidFill>
                      </a:endParaRPr>
                    </a:p>
                  </a:txBody>
                  <a:tcPr marL="74295" marR="74295" marT="37148" marB="37148"/>
                </a:tc>
                <a:extLst>
                  <a:ext uri="{0D108BD9-81ED-4DB2-BD59-A6C34878D82A}">
                    <a16:rowId xmlns:a16="http://schemas.microsoft.com/office/drawing/2014/main" val="3220970101"/>
                  </a:ext>
                </a:extLst>
              </a:tr>
            </a:tbl>
          </a:graphicData>
        </a:graphic>
      </p:graphicFrame>
      <p:pic>
        <p:nvPicPr>
          <p:cNvPr id="4" name="图片 3">
            <a:extLst>
              <a:ext uri="{FF2B5EF4-FFF2-40B4-BE49-F238E27FC236}">
                <a16:creationId xmlns:a16="http://schemas.microsoft.com/office/drawing/2014/main" id="{B62A475F-B845-433C-802E-C36E9CC2BD6B}"/>
              </a:ext>
            </a:extLst>
          </p:cNvPr>
          <p:cNvPicPr>
            <a:picLocks noChangeAspect="1"/>
          </p:cNvPicPr>
          <p:nvPr/>
        </p:nvPicPr>
        <p:blipFill>
          <a:blip r:embed="rId2"/>
          <a:stretch>
            <a:fillRect/>
          </a:stretch>
        </p:blipFill>
        <p:spPr>
          <a:xfrm>
            <a:off x="675412" y="1370821"/>
            <a:ext cx="4767263" cy="3070860"/>
          </a:xfrm>
          <a:prstGeom prst="rect">
            <a:avLst/>
          </a:prstGeom>
        </p:spPr>
      </p:pic>
      <p:sp>
        <p:nvSpPr>
          <p:cNvPr id="5" name="文本框 4">
            <a:extLst>
              <a:ext uri="{FF2B5EF4-FFF2-40B4-BE49-F238E27FC236}">
                <a16:creationId xmlns:a16="http://schemas.microsoft.com/office/drawing/2014/main" id="{67BE665F-EA0B-4926-BAEA-3EA1DD1DB127}"/>
              </a:ext>
            </a:extLst>
          </p:cNvPr>
          <p:cNvSpPr txBox="1"/>
          <p:nvPr/>
        </p:nvSpPr>
        <p:spPr>
          <a:xfrm>
            <a:off x="5673436" y="1442605"/>
            <a:ext cx="3692237" cy="3287247"/>
          </a:xfrm>
          <a:prstGeom prst="rect">
            <a:avLst/>
          </a:prstGeom>
          <a:noFill/>
        </p:spPr>
        <p:txBody>
          <a:bodyPr wrap="square" rtlCol="0">
            <a:spAutoFit/>
          </a:bodyPr>
          <a:lstStyle/>
          <a:p>
            <a:r>
              <a:rPr lang="zh-CN" altLang="en-US" sz="1463" dirty="0"/>
              <a:t>估算说明：</a:t>
            </a:r>
            <a:endParaRPr lang="en-US" altLang="zh-CN" sz="1463" dirty="0"/>
          </a:p>
          <a:p>
            <a:pPr marL="232172" indent="-232172">
              <a:lnSpc>
                <a:spcPct val="150000"/>
              </a:lnSpc>
              <a:buFont typeface="Arial" panose="020B0604020202020204" pitchFamily="34" charset="0"/>
              <a:buChar char="•"/>
            </a:pPr>
            <a:r>
              <a:rPr lang="zh-CN" altLang="en-US" sz="1300" dirty="0"/>
              <a:t>太初</a:t>
            </a:r>
            <a:r>
              <a:rPr lang="en-US" altLang="zh-CN" sz="1300" dirty="0"/>
              <a:t>3</a:t>
            </a:r>
            <a:r>
              <a:rPr lang="zh-CN" altLang="en-US" sz="1300" dirty="0"/>
              <a:t>芯片：</a:t>
            </a:r>
            <a:r>
              <a:rPr lang="en-US" altLang="zh-CN" sz="1300" dirty="0"/>
              <a:t>180 nm</a:t>
            </a:r>
            <a:r>
              <a:rPr lang="zh-CN" altLang="en-US" sz="1300" dirty="0"/>
              <a:t>工艺，电源</a:t>
            </a:r>
            <a:r>
              <a:rPr lang="en-US" altLang="zh-CN" sz="1300" dirty="0">
                <a:solidFill>
                  <a:schemeClr val="accent2"/>
                </a:solidFill>
              </a:rPr>
              <a:t>1.8 V</a:t>
            </a:r>
            <a:r>
              <a:rPr lang="en-US" altLang="zh-CN" sz="1300" dirty="0"/>
              <a:t>;</a:t>
            </a:r>
          </a:p>
          <a:p>
            <a:pPr marL="232172" indent="-232172">
              <a:lnSpc>
                <a:spcPct val="150000"/>
              </a:lnSpc>
              <a:buFont typeface="Arial" panose="020B0604020202020204" pitchFamily="34" charset="0"/>
              <a:buChar char="•"/>
            </a:pPr>
            <a:r>
              <a:rPr lang="en-US" altLang="zh-CN" sz="1300" dirty="0"/>
              <a:t>65 nm</a:t>
            </a:r>
            <a:r>
              <a:rPr lang="zh-CN" altLang="en-US" sz="1300" dirty="0"/>
              <a:t>芯片：电源</a:t>
            </a:r>
            <a:r>
              <a:rPr lang="en-US" altLang="zh-CN" sz="1300" dirty="0">
                <a:solidFill>
                  <a:schemeClr val="accent2"/>
                </a:solidFill>
              </a:rPr>
              <a:t>1.2 V</a:t>
            </a:r>
            <a:r>
              <a:rPr lang="en-US" altLang="zh-CN" sz="1300" dirty="0"/>
              <a:t>; </a:t>
            </a:r>
          </a:p>
          <a:p>
            <a:pPr marL="232172" indent="-232172">
              <a:lnSpc>
                <a:spcPct val="150000"/>
              </a:lnSpc>
              <a:buFont typeface="Arial" panose="020B0604020202020204" pitchFamily="34" charset="0"/>
              <a:buChar char="•"/>
            </a:pPr>
            <a:r>
              <a:rPr lang="en-US" altLang="zh-CN" sz="1300" dirty="0"/>
              <a:t>Data </a:t>
            </a:r>
            <a:r>
              <a:rPr lang="en-US" altLang="zh-CN" sz="1300" dirty="0" err="1"/>
              <a:t>rate@Triggless-CDR</a:t>
            </a:r>
            <a:r>
              <a:rPr lang="en-US" altLang="zh-CN" sz="1300" dirty="0"/>
              <a:t>: </a:t>
            </a:r>
            <a:r>
              <a:rPr lang="en-US" altLang="zh-CN" sz="1300" dirty="0">
                <a:solidFill>
                  <a:schemeClr val="accent2"/>
                </a:solidFill>
              </a:rPr>
              <a:t>4.48 Gbps /chip</a:t>
            </a:r>
          </a:p>
          <a:p>
            <a:pPr>
              <a:lnSpc>
                <a:spcPct val="150000"/>
              </a:lnSpc>
            </a:pPr>
            <a:r>
              <a:rPr lang="en-US" altLang="zh-CN" sz="1300" dirty="0">
                <a:solidFill>
                  <a:schemeClr val="accent2"/>
                </a:solidFill>
              </a:rPr>
              <a:t>     bunch spacing (min.): 25 ns</a:t>
            </a:r>
            <a:r>
              <a:rPr lang="zh-CN" altLang="en-US" sz="1300" dirty="0">
                <a:solidFill>
                  <a:schemeClr val="accent2"/>
                </a:solidFill>
              </a:rPr>
              <a:t>需要快前沿前端</a:t>
            </a:r>
            <a:endParaRPr lang="en-US" altLang="zh-CN" sz="1300" dirty="0">
              <a:solidFill>
                <a:schemeClr val="accent2"/>
              </a:solidFill>
            </a:endParaRPr>
          </a:p>
          <a:p>
            <a:pPr marL="232172" indent="-232172">
              <a:lnSpc>
                <a:spcPct val="150000"/>
              </a:lnSpc>
              <a:buFont typeface="Arial" panose="020B0604020202020204" pitchFamily="34" charset="0"/>
              <a:buChar char="•"/>
            </a:pPr>
            <a:r>
              <a:rPr lang="en-US" altLang="zh-CN" sz="1300" dirty="0"/>
              <a:t>Data </a:t>
            </a:r>
            <a:r>
              <a:rPr lang="en-US" altLang="zh-CN" sz="1300" dirty="0" err="1"/>
              <a:t>rate@Triggless-TDR</a:t>
            </a:r>
            <a:r>
              <a:rPr lang="en-US" altLang="zh-CN" sz="1300" dirty="0"/>
              <a:t> (Low </a:t>
            </a:r>
            <a:r>
              <a:rPr lang="en-US" altLang="zh-CN" sz="1300" dirty="0" err="1"/>
              <a:t>Lumi</a:t>
            </a:r>
            <a:r>
              <a:rPr lang="en-US" altLang="zh-CN" sz="1300" dirty="0"/>
              <a:t>): </a:t>
            </a:r>
          </a:p>
          <a:p>
            <a:pPr>
              <a:lnSpc>
                <a:spcPct val="150000"/>
              </a:lnSpc>
            </a:pPr>
            <a:r>
              <a:rPr lang="en-US" altLang="zh-CN" sz="1300" dirty="0"/>
              <a:t>       </a:t>
            </a:r>
            <a:r>
              <a:rPr lang="en-US" altLang="zh-CN" sz="1300" dirty="0">
                <a:solidFill>
                  <a:schemeClr val="accent2"/>
                </a:solidFill>
              </a:rPr>
              <a:t>1 Gbps/chip</a:t>
            </a:r>
          </a:p>
          <a:p>
            <a:pPr marL="232172" indent="-232172">
              <a:lnSpc>
                <a:spcPct val="150000"/>
              </a:lnSpc>
              <a:buFont typeface="Arial" panose="020B0604020202020204" pitchFamily="34" charset="0"/>
              <a:buChar char="•"/>
            </a:pPr>
            <a:r>
              <a:rPr lang="en-US" altLang="zh-CN" sz="1300" dirty="0"/>
              <a:t>Low </a:t>
            </a:r>
            <a:r>
              <a:rPr lang="en-US" altLang="zh-CN" sz="1300" dirty="0" err="1"/>
              <a:t>Lumi@TDR</a:t>
            </a:r>
            <a:r>
              <a:rPr lang="en-US" altLang="zh-CN" sz="1300" dirty="0"/>
              <a:t>: bunch spacing ~</a:t>
            </a:r>
            <a:r>
              <a:rPr lang="zh-CN" altLang="en-US" sz="1300" dirty="0"/>
              <a:t>几百</a:t>
            </a:r>
            <a:r>
              <a:rPr lang="en-US" altLang="zh-CN" sz="1300" dirty="0"/>
              <a:t>ns</a:t>
            </a:r>
            <a:r>
              <a:rPr lang="zh-CN" altLang="en-US" sz="1300" dirty="0"/>
              <a:t>，像素前端不需要快前沿，</a:t>
            </a:r>
            <a:r>
              <a:rPr lang="en-US" altLang="zh-CN" sz="1300" dirty="0"/>
              <a:t>Matrix</a:t>
            </a:r>
            <a:r>
              <a:rPr lang="zh-CN" altLang="en-US" sz="1300"/>
              <a:t>功耗可降低到</a:t>
            </a:r>
            <a:r>
              <a:rPr lang="en-US" altLang="zh-CN" sz="1300" dirty="0"/>
              <a:t>60 </a:t>
            </a:r>
            <a:r>
              <a:rPr lang="en-US" altLang="zh-CN" sz="1300" dirty="0" err="1"/>
              <a:t>mW</a:t>
            </a:r>
            <a:endParaRPr lang="en-US" altLang="zh-CN" sz="1300" dirty="0"/>
          </a:p>
          <a:p>
            <a:pPr marL="232172" indent="-232172">
              <a:lnSpc>
                <a:spcPct val="150000"/>
              </a:lnSpc>
              <a:buFont typeface="Arial" panose="020B0604020202020204" pitchFamily="34" charset="0"/>
              <a:buChar char="•"/>
            </a:pPr>
            <a:endParaRPr lang="zh-CN" altLang="en-US" sz="1300" dirty="0"/>
          </a:p>
        </p:txBody>
      </p:sp>
      <p:sp>
        <p:nvSpPr>
          <p:cNvPr id="6" name="TextBox 5">
            <a:extLst>
              <a:ext uri="{FF2B5EF4-FFF2-40B4-BE49-F238E27FC236}">
                <a16:creationId xmlns:a16="http://schemas.microsoft.com/office/drawing/2014/main" id="{D32AC6AB-1123-A493-22EE-617F9449B97C}"/>
              </a:ext>
            </a:extLst>
          </p:cNvPr>
          <p:cNvSpPr txBox="1"/>
          <p:nvPr/>
        </p:nvSpPr>
        <p:spPr>
          <a:xfrm>
            <a:off x="6864752" y="326332"/>
            <a:ext cx="6082496" cy="369332"/>
          </a:xfrm>
          <a:prstGeom prst="rect">
            <a:avLst/>
          </a:prstGeom>
          <a:noFill/>
        </p:spPr>
        <p:txBody>
          <a:bodyPr wrap="square">
            <a:spAutoFit/>
          </a:bodyPr>
          <a:lstStyle/>
          <a:p>
            <a:r>
              <a:rPr lang="en-US" altLang="zh-CN" dirty="0"/>
              <a:t>(from</a:t>
            </a:r>
            <a:r>
              <a:rPr lang="zh-CN" altLang="en-US" dirty="0"/>
              <a:t> </a:t>
            </a:r>
            <a:r>
              <a:rPr lang="en-US" altLang="zh-CN" dirty="0" err="1"/>
              <a:t>Weiwi,Ying</a:t>
            </a:r>
            <a:r>
              <a:rPr lang="en-US" altLang="zh-CN" dirty="0"/>
              <a:t>)</a:t>
            </a:r>
            <a:r>
              <a:rPr lang="zh-CN" altLang="en-US" dirty="0"/>
              <a:t> </a:t>
            </a:r>
            <a:endParaRPr lang="en-CN" dirty="0"/>
          </a:p>
        </p:txBody>
      </p:sp>
    </p:spTree>
    <p:extLst>
      <p:ext uri="{BB962C8B-B14F-4D97-AF65-F5344CB8AC3E}">
        <p14:creationId xmlns:p14="http://schemas.microsoft.com/office/powerpoint/2010/main" val="414834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6848EE-7A38-8343-99A5-99F6D743CDDC}"/>
              </a:ext>
            </a:extLst>
          </p:cNvPr>
          <p:cNvSpPr>
            <a:spLocks noGrp="1"/>
          </p:cNvSpPr>
          <p:nvPr>
            <p:ph type="title"/>
          </p:nvPr>
        </p:nvSpPr>
        <p:spPr/>
        <p:txBody>
          <a:bodyPr/>
          <a:lstStyle/>
          <a:p>
            <a:r>
              <a:rPr lang="en-US" altLang="zh-CN" dirty="0"/>
              <a:t>Electronics</a:t>
            </a:r>
            <a:r>
              <a:rPr lang="zh-CN" altLang="en-US"/>
              <a:t> </a:t>
            </a:r>
            <a:endParaRPr lang="zh-CN" altLang="en-US" dirty="0"/>
          </a:p>
        </p:txBody>
      </p:sp>
      <p:sp>
        <p:nvSpPr>
          <p:cNvPr id="3" name="内容占位符 2">
            <a:extLst>
              <a:ext uri="{FF2B5EF4-FFF2-40B4-BE49-F238E27FC236}">
                <a16:creationId xmlns:a16="http://schemas.microsoft.com/office/drawing/2014/main" id="{A8D6C536-1390-F549-AB81-A32F95DD9F81}"/>
              </a:ext>
            </a:extLst>
          </p:cNvPr>
          <p:cNvSpPr>
            <a:spLocks noGrp="1"/>
          </p:cNvSpPr>
          <p:nvPr>
            <p:ph idx="1"/>
          </p:nvPr>
        </p:nvSpPr>
        <p:spPr>
          <a:xfrm>
            <a:off x="681038" y="2496112"/>
            <a:ext cx="8543925" cy="3165608"/>
          </a:xfrm>
        </p:spPr>
        <p:txBody>
          <a:bodyPr>
            <a:normAutofit lnSpcReduction="10000"/>
          </a:bodyPr>
          <a:lstStyle/>
          <a:p>
            <a:r>
              <a:rPr lang="en-US" altLang="zh-CN" sz="1463" dirty="0"/>
              <a:t>DCDC</a:t>
            </a:r>
            <a:r>
              <a:rPr lang="zh-CN" altLang="en-US" sz="1463" dirty="0"/>
              <a:t>：电源管理芯片</a:t>
            </a:r>
            <a:endParaRPr lang="en-US" altLang="zh-CN" sz="1463" dirty="0"/>
          </a:p>
          <a:p>
            <a:pPr lvl="1"/>
            <a:r>
              <a:rPr lang="en-US" altLang="zh-CN" sz="1138" dirty="0"/>
              <a:t>TAICHU</a:t>
            </a:r>
            <a:r>
              <a:rPr lang="zh-CN" altLang="en-US" sz="1138" dirty="0"/>
              <a:t>功耗</a:t>
            </a:r>
            <a:r>
              <a:rPr lang="en-US" altLang="zh-CN" sz="1138" dirty="0"/>
              <a:t>0.8W</a:t>
            </a:r>
            <a:r>
              <a:rPr lang="zh-CN" altLang="en-US" sz="1138" dirty="0"/>
              <a:t>（</a:t>
            </a:r>
            <a:r>
              <a:rPr lang="en-US" altLang="zh-CN" sz="1138" dirty="0"/>
              <a:t>1.8V*0.42A</a:t>
            </a:r>
            <a:r>
              <a:rPr lang="zh-CN" altLang="en-US" sz="1138" dirty="0"/>
              <a:t>）</a:t>
            </a:r>
            <a:endParaRPr lang="en-US" altLang="zh-CN" sz="1138" dirty="0"/>
          </a:p>
          <a:p>
            <a:pPr lvl="1"/>
            <a:r>
              <a:rPr lang="zh-CN" altLang="en-US" sz="1138" dirty="0"/>
              <a:t>单个</a:t>
            </a:r>
            <a:r>
              <a:rPr lang="en-US" altLang="zh-CN" sz="1138" dirty="0"/>
              <a:t>DCDC</a:t>
            </a:r>
            <a:r>
              <a:rPr lang="zh-CN" altLang="en-US" sz="1138" dirty="0"/>
              <a:t>最多为</a:t>
            </a:r>
            <a:r>
              <a:rPr lang="en-US" altLang="zh-CN" sz="1138" dirty="0"/>
              <a:t>10</a:t>
            </a:r>
            <a:r>
              <a:rPr lang="zh-CN" altLang="en-US" sz="1138" dirty="0"/>
              <a:t>个</a:t>
            </a:r>
            <a:r>
              <a:rPr lang="en-US" altLang="zh-CN" sz="1138" dirty="0"/>
              <a:t>TAICHU</a:t>
            </a:r>
            <a:r>
              <a:rPr lang="zh-CN" altLang="en-US" sz="1138" dirty="0"/>
              <a:t>提供电源，效率按</a:t>
            </a:r>
            <a:r>
              <a:rPr lang="en-US" altLang="zh-CN" sz="1138" dirty="0"/>
              <a:t>85%</a:t>
            </a:r>
            <a:r>
              <a:rPr lang="zh-CN" altLang="en-US" sz="1138" dirty="0"/>
              <a:t>计算</a:t>
            </a:r>
            <a:endParaRPr lang="en-US" altLang="zh-CN" sz="1138" dirty="0"/>
          </a:p>
          <a:p>
            <a:pPr lvl="1"/>
            <a:r>
              <a:rPr lang="en-US" altLang="zh-CN" sz="1138" dirty="0"/>
              <a:t>DCDC</a:t>
            </a:r>
            <a:r>
              <a:rPr lang="zh-CN" altLang="en-US" sz="1138" dirty="0"/>
              <a:t>功耗为</a:t>
            </a:r>
            <a:r>
              <a:rPr lang="en-US" altLang="zh-CN" sz="1138" dirty="0"/>
              <a:t>0.8*10*15% = 1.2W</a:t>
            </a:r>
          </a:p>
          <a:p>
            <a:pPr lvl="1"/>
            <a:r>
              <a:rPr lang="zh-CN" altLang="en-US" sz="1138" dirty="0"/>
              <a:t>如果最外层需要</a:t>
            </a:r>
            <a:r>
              <a:rPr lang="en-US" altLang="zh-CN" sz="1138" dirty="0"/>
              <a:t>20</a:t>
            </a:r>
            <a:r>
              <a:rPr lang="zh-CN" altLang="en-US" sz="1138" dirty="0"/>
              <a:t>个芯片则需要</a:t>
            </a:r>
            <a:r>
              <a:rPr lang="en-US" altLang="zh-CN" sz="1138" dirty="0"/>
              <a:t>2</a:t>
            </a:r>
            <a:r>
              <a:rPr lang="zh-CN" altLang="en-US" sz="1138" dirty="0"/>
              <a:t>个</a:t>
            </a:r>
            <a:r>
              <a:rPr lang="en-US" altLang="zh-CN" sz="1138" dirty="0"/>
              <a:t>DCDC</a:t>
            </a:r>
          </a:p>
          <a:p>
            <a:pPr lvl="1"/>
            <a:r>
              <a:rPr lang="en-US" altLang="zh-CN" sz="1138" dirty="0" err="1"/>
              <a:t>lpGBT</a:t>
            </a:r>
            <a:r>
              <a:rPr lang="zh-CN" altLang="en-US" sz="1138" dirty="0"/>
              <a:t>和</a:t>
            </a:r>
            <a:r>
              <a:rPr lang="en-US" altLang="zh-CN" sz="1138" dirty="0"/>
              <a:t>VTRX+</a:t>
            </a:r>
            <a:r>
              <a:rPr lang="zh-CN" altLang="en-US" sz="1138" dirty="0"/>
              <a:t>需要其他种类电源（</a:t>
            </a:r>
            <a:r>
              <a:rPr lang="en-US" altLang="zh-CN" sz="1138" dirty="0"/>
              <a:t>1.2V</a:t>
            </a:r>
            <a:r>
              <a:rPr lang="zh-CN" altLang="en-US" sz="1138" dirty="0"/>
              <a:t>，</a:t>
            </a:r>
            <a:r>
              <a:rPr lang="en-US" altLang="zh-CN" sz="1138" dirty="0"/>
              <a:t>2.5V</a:t>
            </a:r>
            <a:r>
              <a:rPr lang="zh-CN" altLang="en-US" sz="1138" dirty="0"/>
              <a:t>），总体功耗不高，</a:t>
            </a:r>
            <a:r>
              <a:rPr lang="en-US" altLang="zh-CN" sz="1138" dirty="0"/>
              <a:t>~1W</a:t>
            </a:r>
            <a:r>
              <a:rPr lang="zh-CN" altLang="en-US" sz="1138" dirty="0"/>
              <a:t>，则</a:t>
            </a:r>
            <a:r>
              <a:rPr lang="en-US" altLang="zh-CN" sz="1138" dirty="0"/>
              <a:t>DCDC</a:t>
            </a:r>
            <a:r>
              <a:rPr lang="zh-CN" altLang="en-US" sz="1138" dirty="0"/>
              <a:t>功耗为</a:t>
            </a:r>
            <a:r>
              <a:rPr lang="en-US" altLang="zh-CN" sz="1138" dirty="0"/>
              <a:t>0.15W</a:t>
            </a:r>
          </a:p>
          <a:p>
            <a:r>
              <a:rPr lang="en-US" altLang="zh-CN" sz="1463" dirty="0" err="1"/>
              <a:t>lpGBT</a:t>
            </a:r>
            <a:r>
              <a:rPr lang="zh-CN" altLang="en-US" sz="1463" dirty="0"/>
              <a:t>：数据汇总芯片</a:t>
            </a:r>
            <a:endParaRPr lang="en-US" altLang="zh-CN" sz="1463" dirty="0"/>
          </a:p>
          <a:p>
            <a:pPr lvl="1"/>
            <a:r>
              <a:rPr lang="en-US" altLang="zh-CN" sz="1138" dirty="0">
                <a:hlinkClick r:id="rId2"/>
              </a:rPr>
              <a:t>0.75W@10.24Gb/s</a:t>
            </a:r>
            <a:endParaRPr lang="en-US" altLang="zh-CN" sz="1138" dirty="0"/>
          </a:p>
          <a:p>
            <a:r>
              <a:rPr lang="en-US" altLang="zh-CN" sz="1463" dirty="0"/>
              <a:t>VTRX+</a:t>
            </a:r>
            <a:r>
              <a:rPr lang="zh-CN" altLang="en-US" sz="1463" dirty="0"/>
              <a:t>：光电转化芯片</a:t>
            </a:r>
            <a:endParaRPr lang="en-US" altLang="zh-CN" sz="1463" dirty="0"/>
          </a:p>
          <a:p>
            <a:pPr lvl="1"/>
            <a:r>
              <a:rPr lang="en-US" altLang="zh-CN" sz="1138" dirty="0"/>
              <a:t>1</a:t>
            </a:r>
            <a:r>
              <a:rPr lang="zh-CN" altLang="en-US" sz="1138" dirty="0"/>
              <a:t>发</a:t>
            </a:r>
            <a:r>
              <a:rPr lang="en-US" altLang="zh-CN" sz="1138" dirty="0"/>
              <a:t>1</a:t>
            </a:r>
            <a:r>
              <a:rPr lang="zh-CN" altLang="en-US" sz="1138" dirty="0"/>
              <a:t>收：</a:t>
            </a:r>
            <a:r>
              <a:rPr lang="en-US" altLang="zh-CN" sz="1138" dirty="0"/>
              <a:t>0.193W</a:t>
            </a:r>
            <a:r>
              <a:rPr lang="zh-CN" altLang="en-US" sz="1138" dirty="0"/>
              <a:t>（</a:t>
            </a:r>
            <a:r>
              <a:rPr lang="en-US" altLang="zh-CN" sz="1138" dirty="0"/>
              <a:t>RX</a:t>
            </a:r>
            <a:r>
              <a:rPr lang="zh-CN" altLang="en-US" sz="1138" dirty="0"/>
              <a:t>：</a:t>
            </a:r>
            <a:r>
              <a:rPr lang="en-US" altLang="zh-CN" sz="1138" dirty="0"/>
              <a:t>2.5V*0.05A</a:t>
            </a:r>
            <a:r>
              <a:rPr lang="zh-CN" altLang="en-US" sz="1138" dirty="0"/>
              <a:t>，</a:t>
            </a:r>
            <a:r>
              <a:rPr lang="en-US" altLang="zh-CN" sz="1138" dirty="0"/>
              <a:t>TX</a:t>
            </a:r>
            <a:r>
              <a:rPr lang="zh-CN" altLang="en-US" sz="1138" dirty="0"/>
              <a:t>：</a:t>
            </a:r>
            <a:r>
              <a:rPr lang="en-US" altLang="zh-CN" sz="1138" dirty="0"/>
              <a:t>2.5V*0.02A</a:t>
            </a:r>
            <a:r>
              <a:rPr lang="zh-CN" altLang="en-US" sz="1138" dirty="0"/>
              <a:t>，</a:t>
            </a:r>
            <a:r>
              <a:rPr lang="en-US" altLang="zh-CN" sz="1138" dirty="0"/>
              <a:t>core</a:t>
            </a:r>
            <a:r>
              <a:rPr lang="zh-CN" altLang="en-US" sz="1138" dirty="0"/>
              <a:t>：</a:t>
            </a:r>
            <a:r>
              <a:rPr lang="en-US" altLang="zh-CN" sz="1138" dirty="0"/>
              <a:t>1.2V*0.015A</a:t>
            </a:r>
            <a:r>
              <a:rPr lang="zh-CN" altLang="en-US" sz="1138" dirty="0"/>
              <a:t>）</a:t>
            </a:r>
            <a:endParaRPr lang="en-US" altLang="zh-CN" sz="1138" dirty="0"/>
          </a:p>
          <a:p>
            <a:pPr lvl="1"/>
            <a:endParaRPr lang="en-US" altLang="zh-CN" sz="1138" dirty="0"/>
          </a:p>
          <a:p>
            <a:r>
              <a:rPr lang="zh-CN" altLang="en-US" sz="1463" dirty="0"/>
              <a:t>说明：</a:t>
            </a:r>
            <a:r>
              <a:rPr lang="en-US" altLang="zh-CN" sz="1463" dirty="0"/>
              <a:t>1</a:t>
            </a:r>
            <a:r>
              <a:rPr lang="zh-CN" altLang="en-US" sz="1463" dirty="0"/>
              <a:t>：图中仅展示</a:t>
            </a:r>
            <a:r>
              <a:rPr lang="en-US" altLang="zh-CN" sz="1463" dirty="0"/>
              <a:t>ladder</a:t>
            </a:r>
            <a:r>
              <a:rPr lang="zh-CN" altLang="en-US" sz="1463" dirty="0"/>
              <a:t>一端一面，底面及</a:t>
            </a:r>
            <a:r>
              <a:rPr lang="en-US" altLang="zh-CN" sz="1463" dirty="0"/>
              <a:t>ladder</a:t>
            </a:r>
            <a:r>
              <a:rPr lang="zh-CN" altLang="en-US" sz="1463" dirty="0"/>
              <a:t>另一端有同样的配置</a:t>
            </a:r>
            <a:endParaRPr lang="en-US" altLang="zh-CN" sz="1463" dirty="0"/>
          </a:p>
          <a:p>
            <a:r>
              <a:rPr lang="en-US" altLang="zh-CN" sz="1463" dirty="0"/>
              <a:t>             2</a:t>
            </a:r>
            <a:r>
              <a:rPr lang="zh-CN" altLang="en-US" sz="1463" dirty="0"/>
              <a:t>：</a:t>
            </a:r>
            <a:r>
              <a:rPr lang="en-US" altLang="zh-CN" sz="1463" dirty="0" err="1"/>
              <a:t>lpGBT</a:t>
            </a:r>
            <a:r>
              <a:rPr lang="zh-CN" altLang="en-US" sz="1463" dirty="0"/>
              <a:t>及</a:t>
            </a:r>
            <a:r>
              <a:rPr lang="en-US" altLang="zh-CN" sz="1463" dirty="0"/>
              <a:t>VTRX+</a:t>
            </a:r>
            <a:r>
              <a:rPr lang="zh-CN" altLang="en-US" sz="1463" dirty="0"/>
              <a:t>的参数为</a:t>
            </a:r>
            <a:r>
              <a:rPr lang="en-US" altLang="zh-CN" sz="1463" dirty="0"/>
              <a:t>CERN</a:t>
            </a:r>
            <a:r>
              <a:rPr lang="zh-CN" altLang="en-US" sz="1463" dirty="0"/>
              <a:t>对应芯片手册得到，</a:t>
            </a:r>
            <a:r>
              <a:rPr lang="en-US" altLang="zh-CN" sz="1463" dirty="0"/>
              <a:t>CEPC</a:t>
            </a:r>
            <a:r>
              <a:rPr lang="zh-CN" altLang="en-US" sz="1463" dirty="0"/>
              <a:t>最终参数可能有所不同。</a:t>
            </a:r>
            <a:endParaRPr lang="en-US" altLang="zh-CN" sz="1138" dirty="0"/>
          </a:p>
          <a:p>
            <a:endParaRPr lang="zh-CN" altLang="en-US" sz="1463" dirty="0"/>
          </a:p>
          <a:p>
            <a:endParaRPr lang="zh-CN" altLang="en-US" sz="1463" dirty="0"/>
          </a:p>
        </p:txBody>
      </p:sp>
      <p:sp>
        <p:nvSpPr>
          <p:cNvPr id="4" name="矩形 3">
            <a:extLst>
              <a:ext uri="{FF2B5EF4-FFF2-40B4-BE49-F238E27FC236}">
                <a16:creationId xmlns:a16="http://schemas.microsoft.com/office/drawing/2014/main" id="{8EBB5E32-F287-4F44-7F6E-FC951E5C31D5}"/>
              </a:ext>
            </a:extLst>
          </p:cNvPr>
          <p:cNvSpPr/>
          <p:nvPr/>
        </p:nvSpPr>
        <p:spPr>
          <a:xfrm>
            <a:off x="347095" y="1143370"/>
            <a:ext cx="9211810" cy="789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63"/>
          </a:p>
        </p:txBody>
      </p:sp>
      <p:sp>
        <p:nvSpPr>
          <p:cNvPr id="5" name="矩形 4">
            <a:extLst>
              <a:ext uri="{FF2B5EF4-FFF2-40B4-BE49-F238E27FC236}">
                <a16:creationId xmlns:a16="http://schemas.microsoft.com/office/drawing/2014/main" id="{E2A2B945-3C72-3FDC-1C5A-CCD47CF447DA}"/>
              </a:ext>
            </a:extLst>
          </p:cNvPr>
          <p:cNvSpPr/>
          <p:nvPr/>
        </p:nvSpPr>
        <p:spPr>
          <a:xfrm>
            <a:off x="4817243" y="1378188"/>
            <a:ext cx="263250" cy="2632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650" dirty="0"/>
          </a:p>
        </p:txBody>
      </p:sp>
      <p:sp>
        <p:nvSpPr>
          <p:cNvPr id="6" name="矩形 5">
            <a:extLst>
              <a:ext uri="{FF2B5EF4-FFF2-40B4-BE49-F238E27FC236}">
                <a16:creationId xmlns:a16="http://schemas.microsoft.com/office/drawing/2014/main" id="{F3229953-9086-27D3-0C56-2EA88D324C9B}"/>
              </a:ext>
            </a:extLst>
          </p:cNvPr>
          <p:cNvSpPr/>
          <p:nvPr/>
        </p:nvSpPr>
        <p:spPr>
          <a:xfrm>
            <a:off x="5254381" y="1363563"/>
            <a:ext cx="585000" cy="2925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9" name="矩形 8">
            <a:extLst>
              <a:ext uri="{FF2B5EF4-FFF2-40B4-BE49-F238E27FC236}">
                <a16:creationId xmlns:a16="http://schemas.microsoft.com/office/drawing/2014/main" id="{0C13E382-ED71-D670-7701-354891089CA0}"/>
              </a:ext>
            </a:extLst>
          </p:cNvPr>
          <p:cNvSpPr/>
          <p:nvPr/>
        </p:nvSpPr>
        <p:spPr>
          <a:xfrm>
            <a:off x="6008057" y="1236720"/>
            <a:ext cx="1462500" cy="585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63" dirty="0">
                <a:solidFill>
                  <a:schemeClr val="tx1"/>
                </a:solidFill>
              </a:rPr>
              <a:t>1.2W</a:t>
            </a:r>
            <a:endParaRPr lang="zh-CN" altLang="en-US" sz="1463" dirty="0">
              <a:solidFill>
                <a:schemeClr val="tx1"/>
              </a:solidFill>
            </a:endParaRPr>
          </a:p>
        </p:txBody>
      </p:sp>
      <p:sp>
        <p:nvSpPr>
          <p:cNvPr id="12" name="文本框 11">
            <a:extLst>
              <a:ext uri="{FF2B5EF4-FFF2-40B4-BE49-F238E27FC236}">
                <a16:creationId xmlns:a16="http://schemas.microsoft.com/office/drawing/2014/main" id="{27D49D6D-73DD-3359-8995-D07D770B92D7}"/>
              </a:ext>
            </a:extLst>
          </p:cNvPr>
          <p:cNvSpPr txBox="1"/>
          <p:nvPr/>
        </p:nvSpPr>
        <p:spPr>
          <a:xfrm>
            <a:off x="4326817" y="1099549"/>
            <a:ext cx="1042247" cy="317459"/>
          </a:xfrm>
          <a:prstGeom prst="rect">
            <a:avLst/>
          </a:prstGeom>
          <a:noFill/>
        </p:spPr>
        <p:txBody>
          <a:bodyPr wrap="square">
            <a:spAutoFit/>
          </a:bodyPr>
          <a:lstStyle/>
          <a:p>
            <a:pPr algn="ctr"/>
            <a:r>
              <a:rPr lang="en-US" altLang="zh-CN" sz="1463" dirty="0"/>
              <a:t>0.75W</a:t>
            </a:r>
            <a:endParaRPr lang="zh-CN" altLang="en-US" sz="1463" dirty="0"/>
          </a:p>
        </p:txBody>
      </p:sp>
      <p:sp>
        <p:nvSpPr>
          <p:cNvPr id="14" name="文本框 13">
            <a:extLst>
              <a:ext uri="{FF2B5EF4-FFF2-40B4-BE49-F238E27FC236}">
                <a16:creationId xmlns:a16="http://schemas.microsoft.com/office/drawing/2014/main" id="{21D1CD51-A27D-7EE3-A97D-12C1A9664FE9}"/>
              </a:ext>
            </a:extLst>
          </p:cNvPr>
          <p:cNvSpPr txBox="1"/>
          <p:nvPr/>
        </p:nvSpPr>
        <p:spPr>
          <a:xfrm>
            <a:off x="5131962" y="1093148"/>
            <a:ext cx="843679" cy="317459"/>
          </a:xfrm>
          <a:prstGeom prst="rect">
            <a:avLst/>
          </a:prstGeom>
          <a:noFill/>
        </p:spPr>
        <p:txBody>
          <a:bodyPr wrap="square">
            <a:spAutoFit/>
          </a:bodyPr>
          <a:lstStyle/>
          <a:p>
            <a:pPr algn="ctr"/>
            <a:r>
              <a:rPr lang="en-US" altLang="zh-CN" sz="1463" dirty="0"/>
              <a:t>0.193W</a:t>
            </a:r>
            <a:endParaRPr lang="zh-CN" altLang="en-US" sz="1463" dirty="0"/>
          </a:p>
        </p:txBody>
      </p:sp>
      <p:sp>
        <p:nvSpPr>
          <p:cNvPr id="15" name="文本框 14">
            <a:extLst>
              <a:ext uri="{FF2B5EF4-FFF2-40B4-BE49-F238E27FC236}">
                <a16:creationId xmlns:a16="http://schemas.microsoft.com/office/drawing/2014/main" id="{73525519-5979-D609-36E5-DE6BAD89E16C}"/>
              </a:ext>
            </a:extLst>
          </p:cNvPr>
          <p:cNvSpPr txBox="1"/>
          <p:nvPr/>
        </p:nvSpPr>
        <p:spPr>
          <a:xfrm>
            <a:off x="4038246" y="1928011"/>
            <a:ext cx="1042247" cy="767711"/>
          </a:xfrm>
          <a:prstGeom prst="rect">
            <a:avLst/>
          </a:prstGeom>
          <a:noFill/>
        </p:spPr>
        <p:txBody>
          <a:bodyPr wrap="square">
            <a:spAutoFit/>
          </a:bodyPr>
          <a:lstStyle/>
          <a:p>
            <a:pPr algn="ctr"/>
            <a:r>
              <a:rPr lang="en-US" altLang="zh-CN" sz="1463" dirty="0" err="1"/>
              <a:t>lpGBT</a:t>
            </a:r>
            <a:r>
              <a:rPr lang="en-US" altLang="zh-CN" sz="1463" dirty="0"/>
              <a:t> :</a:t>
            </a:r>
          </a:p>
          <a:p>
            <a:pPr algn="ctr"/>
            <a:r>
              <a:rPr lang="en-US" altLang="zh-CN" sz="1463" dirty="0"/>
              <a:t>9mmX9mm</a:t>
            </a:r>
            <a:endParaRPr lang="zh-CN" altLang="en-US" sz="1463" dirty="0"/>
          </a:p>
        </p:txBody>
      </p:sp>
      <p:sp>
        <p:nvSpPr>
          <p:cNvPr id="16" name="文本框 15">
            <a:extLst>
              <a:ext uri="{FF2B5EF4-FFF2-40B4-BE49-F238E27FC236}">
                <a16:creationId xmlns:a16="http://schemas.microsoft.com/office/drawing/2014/main" id="{7EC3D087-84F7-EA60-D99A-9E545DED9E83}"/>
              </a:ext>
            </a:extLst>
          </p:cNvPr>
          <p:cNvSpPr txBox="1"/>
          <p:nvPr/>
        </p:nvSpPr>
        <p:spPr>
          <a:xfrm>
            <a:off x="5010822" y="1927323"/>
            <a:ext cx="1351971" cy="542584"/>
          </a:xfrm>
          <a:prstGeom prst="rect">
            <a:avLst/>
          </a:prstGeom>
          <a:noFill/>
        </p:spPr>
        <p:txBody>
          <a:bodyPr wrap="square">
            <a:spAutoFit/>
          </a:bodyPr>
          <a:lstStyle/>
          <a:p>
            <a:pPr algn="ctr"/>
            <a:r>
              <a:rPr lang="en-US" altLang="zh-CN" sz="1463" dirty="0"/>
              <a:t>VTRX+:</a:t>
            </a:r>
            <a:endParaRPr lang="zh-CN" altLang="en-US" sz="1463" dirty="0"/>
          </a:p>
          <a:p>
            <a:pPr algn="ctr"/>
            <a:r>
              <a:rPr lang="en-US" altLang="zh-CN" sz="1463" dirty="0"/>
              <a:t>10mmX20mm</a:t>
            </a:r>
            <a:endParaRPr lang="zh-CN" altLang="en-US" sz="1463" dirty="0"/>
          </a:p>
        </p:txBody>
      </p:sp>
      <p:sp>
        <p:nvSpPr>
          <p:cNvPr id="17" name="文本框 16">
            <a:extLst>
              <a:ext uri="{FF2B5EF4-FFF2-40B4-BE49-F238E27FC236}">
                <a16:creationId xmlns:a16="http://schemas.microsoft.com/office/drawing/2014/main" id="{B9E9CB9F-46A4-44FE-6598-4A4B4D2552FB}"/>
              </a:ext>
            </a:extLst>
          </p:cNvPr>
          <p:cNvSpPr txBox="1"/>
          <p:nvPr/>
        </p:nvSpPr>
        <p:spPr>
          <a:xfrm>
            <a:off x="6962509" y="1976159"/>
            <a:ext cx="1351971" cy="542584"/>
          </a:xfrm>
          <a:prstGeom prst="rect">
            <a:avLst/>
          </a:prstGeom>
          <a:noFill/>
        </p:spPr>
        <p:txBody>
          <a:bodyPr wrap="square">
            <a:spAutoFit/>
          </a:bodyPr>
          <a:lstStyle/>
          <a:p>
            <a:pPr algn="ctr"/>
            <a:r>
              <a:rPr lang="en-US" altLang="zh-CN" sz="1463" dirty="0"/>
              <a:t>DCDC:</a:t>
            </a:r>
          </a:p>
          <a:p>
            <a:pPr algn="ctr"/>
            <a:r>
              <a:rPr lang="en-US" altLang="zh-CN" sz="1463" dirty="0"/>
              <a:t>50mmX20mm</a:t>
            </a:r>
            <a:endParaRPr lang="zh-CN" altLang="en-US" sz="1463" dirty="0"/>
          </a:p>
        </p:txBody>
      </p:sp>
      <p:sp>
        <p:nvSpPr>
          <p:cNvPr id="18" name="矩形 17">
            <a:extLst>
              <a:ext uri="{FF2B5EF4-FFF2-40B4-BE49-F238E27FC236}">
                <a16:creationId xmlns:a16="http://schemas.microsoft.com/office/drawing/2014/main" id="{9DFC29B3-556F-6B1F-F621-135C4969E878}"/>
              </a:ext>
            </a:extLst>
          </p:cNvPr>
          <p:cNvSpPr/>
          <p:nvPr/>
        </p:nvSpPr>
        <p:spPr>
          <a:xfrm>
            <a:off x="7689964" y="1249589"/>
            <a:ext cx="1462500" cy="585000"/>
          </a:xfrm>
          <a:prstGeom prst="rect">
            <a:avLst/>
          </a:prstGeom>
          <a:solidFill>
            <a:srgbClr val="FF0000"/>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63" dirty="0">
                <a:solidFill>
                  <a:schemeClr val="tx1"/>
                </a:solidFill>
              </a:rPr>
              <a:t>1.2W</a:t>
            </a:r>
            <a:endParaRPr lang="zh-CN" altLang="en-US" sz="1463" dirty="0">
              <a:solidFill>
                <a:schemeClr val="tx1"/>
              </a:solidFill>
            </a:endParaRPr>
          </a:p>
        </p:txBody>
      </p:sp>
      <p:cxnSp>
        <p:nvCxnSpPr>
          <p:cNvPr id="20" name="直接箭头连接符 19">
            <a:extLst>
              <a:ext uri="{FF2B5EF4-FFF2-40B4-BE49-F238E27FC236}">
                <a16:creationId xmlns:a16="http://schemas.microsoft.com/office/drawing/2014/main" id="{82044426-7DD2-14CC-E199-8F8F4CFC6635}"/>
              </a:ext>
            </a:extLst>
          </p:cNvPr>
          <p:cNvCxnSpPr>
            <a:cxnSpLocks/>
          </p:cNvCxnSpPr>
          <p:nvPr/>
        </p:nvCxnSpPr>
        <p:spPr>
          <a:xfrm flipV="1">
            <a:off x="4595851" y="1656063"/>
            <a:ext cx="353017" cy="34363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6902EDF4-1374-AF2F-A140-CD27ECB4FDE9}"/>
              </a:ext>
            </a:extLst>
          </p:cNvPr>
          <p:cNvCxnSpPr>
            <a:cxnSpLocks/>
            <a:stCxn id="16" idx="0"/>
          </p:cNvCxnSpPr>
          <p:nvPr/>
        </p:nvCxnSpPr>
        <p:spPr>
          <a:xfrm flipH="1" flipV="1">
            <a:off x="5567902" y="1718305"/>
            <a:ext cx="118906" cy="20901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85C5E7B5-E8E4-6AA3-9E7A-A8224CDA10AE}"/>
              </a:ext>
            </a:extLst>
          </p:cNvPr>
          <p:cNvCxnSpPr>
            <a:cxnSpLocks/>
            <a:stCxn id="17" idx="0"/>
          </p:cNvCxnSpPr>
          <p:nvPr/>
        </p:nvCxnSpPr>
        <p:spPr>
          <a:xfrm flipH="1" flipV="1">
            <a:off x="7083649" y="1785007"/>
            <a:ext cx="554846" cy="19115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D585937A-914A-7ACE-FAAF-0383DE31BAEA}"/>
              </a:ext>
            </a:extLst>
          </p:cNvPr>
          <p:cNvCxnSpPr>
            <a:cxnSpLocks/>
            <a:stCxn id="17" idx="0"/>
          </p:cNvCxnSpPr>
          <p:nvPr/>
        </p:nvCxnSpPr>
        <p:spPr>
          <a:xfrm flipV="1">
            <a:off x="7638495" y="1713445"/>
            <a:ext cx="343155" cy="26271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3CB6F627-1C68-52B7-603B-39AC03937965}"/>
              </a:ext>
            </a:extLst>
          </p:cNvPr>
          <p:cNvSpPr/>
          <p:nvPr/>
        </p:nvSpPr>
        <p:spPr>
          <a:xfrm>
            <a:off x="3029951" y="1243188"/>
            <a:ext cx="1462500" cy="585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63" dirty="0">
                <a:solidFill>
                  <a:schemeClr val="tx1"/>
                </a:solidFill>
              </a:rPr>
              <a:t>0.15W</a:t>
            </a:r>
            <a:endParaRPr lang="zh-CN" altLang="en-US" sz="1463" dirty="0">
              <a:solidFill>
                <a:schemeClr val="tx1"/>
              </a:solidFill>
            </a:endParaRPr>
          </a:p>
        </p:txBody>
      </p:sp>
      <p:sp>
        <p:nvSpPr>
          <p:cNvPr id="33" name="文本框 32">
            <a:extLst>
              <a:ext uri="{FF2B5EF4-FFF2-40B4-BE49-F238E27FC236}">
                <a16:creationId xmlns:a16="http://schemas.microsoft.com/office/drawing/2014/main" id="{2C91F4D8-88F4-8436-EBA3-E40E5305BA1E}"/>
              </a:ext>
            </a:extLst>
          </p:cNvPr>
          <p:cNvSpPr txBox="1"/>
          <p:nvPr/>
        </p:nvSpPr>
        <p:spPr>
          <a:xfrm>
            <a:off x="2655298" y="1957817"/>
            <a:ext cx="1351971" cy="542584"/>
          </a:xfrm>
          <a:prstGeom prst="rect">
            <a:avLst/>
          </a:prstGeom>
          <a:noFill/>
        </p:spPr>
        <p:txBody>
          <a:bodyPr wrap="square">
            <a:spAutoFit/>
          </a:bodyPr>
          <a:lstStyle/>
          <a:p>
            <a:pPr algn="ctr"/>
            <a:r>
              <a:rPr lang="en-US" altLang="zh-CN" sz="1463" dirty="0"/>
              <a:t>DCDC:</a:t>
            </a:r>
          </a:p>
          <a:p>
            <a:pPr algn="ctr"/>
            <a:r>
              <a:rPr lang="en-US" altLang="zh-CN" sz="1463" dirty="0"/>
              <a:t>50mmX20mm</a:t>
            </a:r>
            <a:endParaRPr lang="zh-CN" altLang="en-US" sz="1463" dirty="0"/>
          </a:p>
        </p:txBody>
      </p:sp>
      <p:cxnSp>
        <p:nvCxnSpPr>
          <p:cNvPr id="34" name="直接箭头连接符 33">
            <a:extLst>
              <a:ext uri="{FF2B5EF4-FFF2-40B4-BE49-F238E27FC236}">
                <a16:creationId xmlns:a16="http://schemas.microsoft.com/office/drawing/2014/main" id="{03CE9071-AD44-047E-2139-3419B6BEB5D7}"/>
              </a:ext>
            </a:extLst>
          </p:cNvPr>
          <p:cNvCxnSpPr>
            <a:cxnSpLocks/>
          </p:cNvCxnSpPr>
          <p:nvPr/>
        </p:nvCxnSpPr>
        <p:spPr>
          <a:xfrm flipV="1">
            <a:off x="3292860" y="1761205"/>
            <a:ext cx="343155" cy="26271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39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400D48-C4EA-4204-9C0F-29A06483F865}"/>
              </a:ext>
            </a:extLst>
          </p:cNvPr>
          <p:cNvSpPr>
            <a:spLocks noGrp="1"/>
          </p:cNvSpPr>
          <p:nvPr>
            <p:ph type="title"/>
          </p:nvPr>
        </p:nvSpPr>
        <p:spPr/>
        <p:txBody>
          <a:bodyPr/>
          <a:lstStyle/>
          <a:p>
            <a:r>
              <a:rPr lang="en-US" altLang="zh-CN" dirty="0"/>
              <a:t>Flex</a:t>
            </a:r>
            <a:r>
              <a:rPr lang="zh-CN" altLang="en-US" dirty="0"/>
              <a:t>厚度和物质分布</a:t>
            </a:r>
          </a:p>
        </p:txBody>
      </p:sp>
      <p:sp>
        <p:nvSpPr>
          <p:cNvPr id="4" name="灯片编号占位符 3">
            <a:extLst>
              <a:ext uri="{FF2B5EF4-FFF2-40B4-BE49-F238E27FC236}">
                <a16:creationId xmlns:a16="http://schemas.microsoft.com/office/drawing/2014/main" id="{E7AB2664-46C0-4E5D-8FD3-EB24A8F0BF7F}"/>
              </a:ext>
            </a:extLst>
          </p:cNvPr>
          <p:cNvSpPr>
            <a:spLocks noGrp="1"/>
          </p:cNvSpPr>
          <p:nvPr>
            <p:ph type="sldNum" sz="quarter" idx="10"/>
          </p:nvPr>
        </p:nvSpPr>
        <p:spPr bwMode="auto">
          <a:xfrm>
            <a:off x="10926233" y="6524625"/>
            <a:ext cx="1219200" cy="230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CN"/>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F13AA-CD6A-4D07-974E-5AAFAFD08B35}" type="slidenum">
              <a:rPr lang="en-US" altLang="zh-CN" smtClean="0"/>
              <a:pPr>
                <a:defRPr/>
              </a:pPr>
              <a:t>9</a:t>
            </a:fld>
            <a:endParaRPr lang="en-US" altLang="zh-CN"/>
          </a:p>
        </p:txBody>
      </p:sp>
      <p:sp>
        <p:nvSpPr>
          <p:cNvPr id="8" name="文本框 7">
            <a:extLst>
              <a:ext uri="{FF2B5EF4-FFF2-40B4-BE49-F238E27FC236}">
                <a16:creationId xmlns:a16="http://schemas.microsoft.com/office/drawing/2014/main" id="{5BF48EAE-C518-4E13-AE8F-096D1FD81984}"/>
              </a:ext>
            </a:extLst>
          </p:cNvPr>
          <p:cNvSpPr txBox="1"/>
          <p:nvPr/>
        </p:nvSpPr>
        <p:spPr>
          <a:xfrm>
            <a:off x="6736831" y="5681623"/>
            <a:ext cx="2504802" cy="542584"/>
          </a:xfrm>
          <a:prstGeom prst="rect">
            <a:avLst/>
          </a:prstGeom>
          <a:noFill/>
        </p:spPr>
        <p:txBody>
          <a:bodyPr wrap="square">
            <a:spAutoFit/>
          </a:bodyPr>
          <a:lstStyle/>
          <a:p>
            <a:r>
              <a:rPr lang="en-US" altLang="zh-CN" sz="1463" kern="0" dirty="0"/>
              <a:t>6</a:t>
            </a:r>
            <a:r>
              <a:rPr lang="zh-CN" altLang="en-US" sz="1463" kern="0" dirty="0"/>
              <a:t>层柔性板基于国内</a:t>
            </a:r>
            <a:r>
              <a:rPr lang="en-US" altLang="zh-CN" sz="1463" kern="0" dirty="0"/>
              <a:t>Cu</a:t>
            </a:r>
            <a:r>
              <a:rPr lang="zh-CN" altLang="en-US" sz="1463" kern="0" dirty="0"/>
              <a:t>工艺（当前阶段）</a:t>
            </a:r>
            <a:endParaRPr lang="zh-CN" altLang="en-US" sz="1463" dirty="0"/>
          </a:p>
        </p:txBody>
      </p:sp>
      <p:pic>
        <p:nvPicPr>
          <p:cNvPr id="10" name="图片 9">
            <a:extLst>
              <a:ext uri="{FF2B5EF4-FFF2-40B4-BE49-F238E27FC236}">
                <a16:creationId xmlns:a16="http://schemas.microsoft.com/office/drawing/2014/main" id="{0E3A8AD4-8AC6-4F90-8237-60391E579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5715"/>
            <a:ext cx="6629945" cy="2077280"/>
          </a:xfrm>
          <a:prstGeom prst="rect">
            <a:avLst/>
          </a:prstGeom>
        </p:spPr>
      </p:pic>
      <p:pic>
        <p:nvPicPr>
          <p:cNvPr id="6" name="内容占位符 5">
            <a:extLst>
              <a:ext uri="{FF2B5EF4-FFF2-40B4-BE49-F238E27FC236}">
                <a16:creationId xmlns:a16="http://schemas.microsoft.com/office/drawing/2014/main" id="{CF00753B-DE5C-44C9-B169-C5471FF731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8995" y="2458279"/>
            <a:ext cx="3169169" cy="3223344"/>
          </a:xfrm>
        </p:spPr>
      </p:pic>
      <p:sp>
        <p:nvSpPr>
          <p:cNvPr id="11" name="文本框 10">
            <a:extLst>
              <a:ext uri="{FF2B5EF4-FFF2-40B4-BE49-F238E27FC236}">
                <a16:creationId xmlns:a16="http://schemas.microsoft.com/office/drawing/2014/main" id="{B7F2E102-35B3-4E65-80CE-F7A09860F1EE}"/>
              </a:ext>
            </a:extLst>
          </p:cNvPr>
          <p:cNvSpPr txBox="1"/>
          <p:nvPr/>
        </p:nvSpPr>
        <p:spPr>
          <a:xfrm>
            <a:off x="1858126" y="3542995"/>
            <a:ext cx="3568947" cy="317459"/>
          </a:xfrm>
          <a:prstGeom prst="rect">
            <a:avLst/>
          </a:prstGeom>
          <a:noFill/>
        </p:spPr>
        <p:txBody>
          <a:bodyPr wrap="square">
            <a:spAutoFit/>
          </a:bodyPr>
          <a:lstStyle/>
          <a:p>
            <a:r>
              <a:rPr lang="en-US" altLang="zh-CN" sz="1463" kern="0" dirty="0"/>
              <a:t>4</a:t>
            </a:r>
            <a:r>
              <a:rPr lang="zh-CN" altLang="en-US" sz="1463" kern="0" dirty="0"/>
              <a:t>层柔性板基于国内</a:t>
            </a:r>
            <a:r>
              <a:rPr lang="en-US" altLang="zh-CN" sz="1463" kern="0" dirty="0"/>
              <a:t>Cu</a:t>
            </a:r>
            <a:r>
              <a:rPr lang="zh-CN" altLang="en-US" sz="1463" kern="0" dirty="0"/>
              <a:t>工艺（当前阶段）</a:t>
            </a:r>
            <a:endParaRPr lang="zh-CN" altLang="en-US" sz="1463" dirty="0"/>
          </a:p>
        </p:txBody>
      </p:sp>
      <p:sp>
        <p:nvSpPr>
          <p:cNvPr id="12" name="文本框 11">
            <a:extLst>
              <a:ext uri="{FF2B5EF4-FFF2-40B4-BE49-F238E27FC236}">
                <a16:creationId xmlns:a16="http://schemas.microsoft.com/office/drawing/2014/main" id="{55E0DF37-C328-4E34-94AD-4E5BB30E1CEE}"/>
              </a:ext>
            </a:extLst>
          </p:cNvPr>
          <p:cNvSpPr txBox="1"/>
          <p:nvPr/>
        </p:nvSpPr>
        <p:spPr>
          <a:xfrm>
            <a:off x="128427" y="5336594"/>
            <a:ext cx="6157158" cy="542584"/>
          </a:xfrm>
          <a:prstGeom prst="rect">
            <a:avLst/>
          </a:prstGeom>
          <a:noFill/>
        </p:spPr>
        <p:txBody>
          <a:bodyPr wrap="square" rtlCol="0">
            <a:spAutoFit/>
          </a:bodyPr>
          <a:lstStyle/>
          <a:p>
            <a:pPr marL="232172" indent="-232172">
              <a:buFont typeface="Arial" panose="020B0604020202020204" pitchFamily="34" charset="0"/>
              <a:buChar char="•"/>
            </a:pPr>
            <a:r>
              <a:rPr lang="zh-CN" altLang="en-US" sz="1463" dirty="0"/>
              <a:t>国内工艺当前只能实现基于铜的</a:t>
            </a:r>
            <a:r>
              <a:rPr lang="en-US" altLang="zh-CN" sz="1463" dirty="0"/>
              <a:t>PCB</a:t>
            </a:r>
            <a:r>
              <a:rPr lang="zh-CN" altLang="en-US" sz="1463" dirty="0"/>
              <a:t>，如需采用铝材料，需要委托</a:t>
            </a:r>
            <a:r>
              <a:rPr lang="en-US" altLang="zh-CN" sz="1463" dirty="0"/>
              <a:t>CERN</a:t>
            </a:r>
            <a:r>
              <a:rPr lang="zh-CN" altLang="en-US" sz="1463" dirty="0"/>
              <a:t>进行加工（</a:t>
            </a:r>
            <a:r>
              <a:rPr lang="en-US" altLang="zh-CN" sz="1463" dirty="0"/>
              <a:t>accessibility</a:t>
            </a:r>
            <a:r>
              <a:rPr lang="zh-CN" altLang="en-US" sz="1463" dirty="0"/>
              <a:t>？）</a:t>
            </a:r>
            <a:endParaRPr lang="zh-CN" altLang="en-US" sz="1300" dirty="0"/>
          </a:p>
        </p:txBody>
      </p:sp>
      <p:sp>
        <p:nvSpPr>
          <p:cNvPr id="3" name="TextBox 2">
            <a:extLst>
              <a:ext uri="{FF2B5EF4-FFF2-40B4-BE49-F238E27FC236}">
                <a16:creationId xmlns:a16="http://schemas.microsoft.com/office/drawing/2014/main" id="{49CE02ED-BAD8-7F05-9EDF-3924F8EAC5D4}"/>
              </a:ext>
            </a:extLst>
          </p:cNvPr>
          <p:cNvSpPr txBox="1"/>
          <p:nvPr/>
        </p:nvSpPr>
        <p:spPr>
          <a:xfrm>
            <a:off x="6980499" y="991711"/>
            <a:ext cx="6082496" cy="369332"/>
          </a:xfrm>
          <a:prstGeom prst="rect">
            <a:avLst/>
          </a:prstGeom>
          <a:noFill/>
        </p:spPr>
        <p:txBody>
          <a:bodyPr wrap="square">
            <a:spAutoFit/>
          </a:bodyPr>
          <a:lstStyle/>
          <a:p>
            <a:r>
              <a:rPr lang="en-US" altLang="zh-CN" dirty="0"/>
              <a:t>(from</a:t>
            </a:r>
            <a:r>
              <a:rPr lang="zh-CN" altLang="en-US" dirty="0"/>
              <a:t> </a:t>
            </a:r>
            <a:r>
              <a:rPr lang="en-US" altLang="zh-CN" dirty="0" err="1"/>
              <a:t>Weiwi,Ying</a:t>
            </a:r>
            <a:r>
              <a:rPr lang="en-US" altLang="zh-CN" dirty="0"/>
              <a:t>)</a:t>
            </a:r>
            <a:r>
              <a:rPr lang="zh-CN" altLang="en-US" dirty="0"/>
              <a:t> </a:t>
            </a:r>
            <a:endParaRPr lang="en-CN" dirty="0"/>
          </a:p>
        </p:txBody>
      </p:sp>
    </p:spTree>
    <p:extLst>
      <p:ext uri="{BB962C8B-B14F-4D97-AF65-F5344CB8AC3E}">
        <p14:creationId xmlns:p14="http://schemas.microsoft.com/office/powerpoint/2010/main" val="1632381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26607</TotalTime>
  <Words>1528</Words>
  <Application>Microsoft Macintosh PowerPoint</Application>
  <PresentationFormat>A4 Paper (210x297 mm)</PresentationFormat>
  <Paragraphs>273</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Roboto</vt:lpstr>
      <vt:lpstr>Wingdings</vt:lpstr>
      <vt:lpstr>Office Theme</vt:lpstr>
      <vt:lpstr>CEPC vertex detector towards TDR </vt:lpstr>
      <vt:lpstr>Vertex detector design status </vt:lpstr>
      <vt:lpstr>Reminder of long barrel design </vt:lpstr>
      <vt:lpstr>Beam background estimation for long barrel  </vt:lpstr>
      <vt:lpstr>Air Cooling of vertex detector</vt:lpstr>
      <vt:lpstr>Plan to improve cooling </vt:lpstr>
      <vt:lpstr>VTX像素芯片功耗分布估算</vt:lpstr>
      <vt:lpstr>Electronics </vt:lpstr>
      <vt:lpstr>Flex厚度和物质分布</vt:lpstr>
      <vt:lpstr>backup: CEPCSW full simulation </vt:lpstr>
      <vt:lpstr>Summary </vt:lpstr>
      <vt:lpstr>Backup</vt:lpstr>
      <vt:lpstr>Backup: first look into performance in long barrel layout </vt:lpstr>
      <vt:lpstr>VTX assembly</vt:lpstr>
      <vt:lpstr>VTX installation on the beam pipe</vt:lpstr>
      <vt:lpstr>Update on mechanics </vt:lpstr>
      <vt:lpstr>Cable and service </vt:lpstr>
      <vt:lpstr>Layout - long barrel</vt:lpstr>
      <vt:lpstr>Beam pipe Cooling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HGTD</dc:title>
  <dc:creator>zenmojo</dc:creator>
  <cp:lastModifiedBy>Microsoft Office User</cp:lastModifiedBy>
  <cp:revision>1124</cp:revision>
  <cp:lastPrinted>2019-10-18T06:24:01Z</cp:lastPrinted>
  <dcterms:created xsi:type="dcterms:W3CDTF">2015-10-29T10:59:50Z</dcterms:created>
  <dcterms:modified xsi:type="dcterms:W3CDTF">2024-05-23T06:00:27Z</dcterms:modified>
</cp:coreProperties>
</file>