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9" r:id="rId3"/>
    <p:sldId id="314" r:id="rId4"/>
    <p:sldId id="311" r:id="rId5"/>
    <p:sldId id="310" r:id="rId6"/>
    <p:sldId id="312" r:id="rId8"/>
    <p:sldId id="272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9D7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56" y="288"/>
      </p:cViewPr>
      <p:guideLst>
        <p:guide orient="horz" pos="2160"/>
        <p:guide pos="387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68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7755" y="1823720"/>
            <a:ext cx="9989185" cy="37382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CEPCSW ------ VXT _Barrel section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Tianyuan Zhang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5/23/2024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/>
              <a:t>pdate on </a:t>
            </a:r>
            <a:r>
              <a:rPr lang="en-US" dirty="0"/>
              <a:t>mechanics</a:t>
            </a:r>
            <a:r>
              <a:rPr lang="en-US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5496" y="1313820"/>
            <a:ext cx="9203683" cy="498532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632960" y="1835785"/>
            <a:ext cx="1532255" cy="1925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697355" y="1699895"/>
            <a:ext cx="6049645" cy="10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175" y="678815"/>
            <a:ext cx="7836535" cy="2286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547370"/>
            <a:ext cx="6810375" cy="19050"/>
          </a:xfrm>
          <a:prstGeom prst="line">
            <a:avLst/>
          </a:prstGeom>
          <a:ln w="41275">
            <a:solidFill>
              <a:srgbClr val="AE79D7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175" y="53072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ea typeface="楷体" panose="02010609060101010101" pitchFamily="49" charset="-122"/>
                <a:cs typeface="Calibri" panose="020F0502020204030204" pitchFamily="34" charset="0"/>
              </a:rPr>
              <a:t>VTX-Material Budget</a:t>
            </a:r>
            <a:endParaRPr lang="en-US" altLang="zh-CN" sz="2800" b="1" dirty="0"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28920" y="805180"/>
            <a:ext cx="4182614" cy="2880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" y="836930"/>
            <a:ext cx="3776643" cy="2880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36930" y="3684905"/>
            <a:ext cx="3738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Under different structures, X0 </a:t>
            </a:r>
            <a:r>
              <a:rPr lang="en-US" altLang="zh-CN" sz="1400"/>
              <a:t>w.r.t.</a:t>
            </a:r>
            <a:r>
              <a:rPr lang="zh-CN" altLang="en-US" sz="1400"/>
              <a:t> phi</a:t>
            </a:r>
            <a:endParaRPr lang="zh-CN" altLang="en-US" sz="1400"/>
          </a:p>
        </p:txBody>
      </p:sp>
      <p:sp>
        <p:nvSpPr>
          <p:cNvPr id="13" name="文本框 12"/>
          <p:cNvSpPr txBox="1"/>
          <p:nvPr/>
        </p:nvSpPr>
        <p:spPr>
          <a:xfrm>
            <a:off x="5252085" y="3671570"/>
            <a:ext cx="43795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the variation of X0 with theta in the previous structure</a:t>
            </a:r>
            <a:endParaRPr lang="en-US" altLang="zh-CN" sz="1400"/>
          </a:p>
        </p:txBody>
      </p:sp>
      <p:sp>
        <p:nvSpPr>
          <p:cNvPr id="14" name="文本框 13"/>
          <p:cNvSpPr txBox="1"/>
          <p:nvPr/>
        </p:nvSpPr>
        <p:spPr>
          <a:xfrm>
            <a:off x="980440" y="4500880"/>
            <a:ext cx="98590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/>
              <a:t>Compared to the previous structure, the corrected structure has doubled its support thickness</a:t>
            </a:r>
            <a:r>
              <a:rPr lang="en-US" altLang="zh-CN"/>
              <a:t> </a:t>
            </a:r>
            <a:r>
              <a:rPr lang="zh-CN" altLang="en-US">
                <a:sym typeface="+mn-ea"/>
              </a:rPr>
              <a:t>and a decrease in the number of first layer </a:t>
            </a:r>
            <a:r>
              <a:rPr lang="en-US" altLang="zh-CN">
                <a:sym typeface="+mn-ea"/>
              </a:rPr>
              <a:t>A</a:t>
            </a:r>
            <a:r>
              <a:rPr lang="zh-CN" altLang="en-US">
                <a:sym typeface="+mn-ea"/>
              </a:rPr>
              <a:t>l to four layers</a:t>
            </a:r>
            <a:r>
              <a:rPr lang="en-US" altLang="zh-CN">
                <a:sym typeface="+mn-ea"/>
              </a:rPr>
              <a:t>.</a:t>
            </a:r>
            <a:endParaRPr lang="zh-CN" altLang="en-US"/>
          </a:p>
          <a:p>
            <a:pPr marL="285750" indent="-285750">
              <a:buFont typeface="Wingdings" panose="05000000000000000000" charset="0"/>
              <a:buChar char="Ø"/>
            </a:pP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175" y="678815"/>
            <a:ext cx="7836535" cy="2286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547370"/>
            <a:ext cx="6810375" cy="19050"/>
          </a:xfrm>
          <a:prstGeom prst="line">
            <a:avLst/>
          </a:prstGeom>
          <a:ln w="41275">
            <a:solidFill>
              <a:srgbClr val="AE79D7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175" y="53072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ea typeface="楷体" panose="02010609060101010101" pitchFamily="49" charset="-122"/>
                <a:cs typeface="Calibri" panose="020F0502020204030204" pitchFamily="34" charset="0"/>
              </a:rPr>
              <a:t>VTX-Material Budget</a:t>
            </a:r>
            <a:endParaRPr lang="en-US" altLang="zh-CN" sz="2800" b="1" dirty="0"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4690" y="814070"/>
            <a:ext cx="4110529" cy="30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160" y="805180"/>
            <a:ext cx="4287272" cy="3060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" y="3865245"/>
            <a:ext cx="3751364" cy="2880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981065" y="3874135"/>
            <a:ext cx="47910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the variation of X0 with theta in the corrected structure</a:t>
            </a:r>
            <a:endParaRPr lang="en-US" altLang="zh-CN" sz="1400"/>
          </a:p>
        </p:txBody>
      </p:sp>
      <p:cxnSp>
        <p:nvCxnSpPr>
          <p:cNvPr id="10" name="直接箭头连接符 9"/>
          <p:cNvCxnSpPr>
            <a:endCxn id="9" idx="1"/>
          </p:cNvCxnSpPr>
          <p:nvPr/>
        </p:nvCxnSpPr>
        <p:spPr>
          <a:xfrm flipV="1">
            <a:off x="1555115" y="2335530"/>
            <a:ext cx="4678045" cy="111315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071745" y="202882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 detail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5558790" y="4663440"/>
            <a:ext cx="54425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Pick out the minimum value of phi in the first layer, which is 33.98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175" y="678815"/>
            <a:ext cx="7836535" cy="2286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547370"/>
            <a:ext cx="6810375" cy="19050"/>
          </a:xfrm>
          <a:prstGeom prst="line">
            <a:avLst/>
          </a:prstGeom>
          <a:ln w="41275">
            <a:solidFill>
              <a:srgbClr val="AE79D7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175" y="53072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ea typeface="楷体" panose="02010609060101010101" pitchFamily="49" charset="-122"/>
                <a:cs typeface="Calibri" panose="020F0502020204030204" pitchFamily="34" charset="0"/>
              </a:rPr>
              <a:t>VTX-Material Budget</a:t>
            </a:r>
            <a:endParaRPr lang="en-US" altLang="zh-CN" sz="2800" b="1" dirty="0"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" y="730250"/>
            <a:ext cx="4742785" cy="432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985" y="728980"/>
            <a:ext cx="5418731" cy="5220000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 flipV="1">
            <a:off x="8662035" y="1838325"/>
            <a:ext cx="2049780" cy="149415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64870" y="5935980"/>
            <a:ext cx="105676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1600"/>
              <a:t>Based on the requirements discussed last week, the variation of X0 with phi from 0 to 90 has been drawn</a:t>
            </a:r>
            <a:r>
              <a:rPr lang="en-US" altLang="zh-CN" sz="1600"/>
              <a:t>. </a:t>
            </a:r>
            <a:endParaRPr lang="en-US" altLang="zh-CN" sz="16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600"/>
              <a:t>After inspection, at a certain phi value, the larger material mass is due to passing through 7 layers of silicon</a:t>
            </a:r>
            <a:endParaRPr lang="en-US" altLang="zh-CN" sz="160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175" y="678815"/>
            <a:ext cx="7836535" cy="22860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547370"/>
            <a:ext cx="6810375" cy="19050"/>
          </a:xfrm>
          <a:prstGeom prst="line">
            <a:avLst/>
          </a:prstGeom>
          <a:ln w="41275">
            <a:solidFill>
              <a:srgbClr val="AE79D7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175" y="53340"/>
            <a:ext cx="6242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 dirty="0">
                <a:ea typeface="楷体" panose="02010609060101010101" pitchFamily="49" charset="-122"/>
                <a:cs typeface="Calibri" panose="020F0502020204030204" pitchFamily="34" charset="0"/>
              </a:rPr>
              <a:t>Simulation of different structures</a:t>
            </a:r>
            <a:endParaRPr sz="2800" b="1" dirty="0"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024264" y="805225"/>
                <a:ext cx="3594980" cy="3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14:m>
                  <m:oMath xmlns:m="http://schemas.openxmlformats.org/officeDocument/2006/math">
                    <m:r>
                      <a:rPr lang="zh-CN" altLang="en-US" sz="14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𝜹</m:t>
                    </m:r>
                    <m:sSub>
                      <m:sSubPr>
                        <m:ctrlPr>
                          <a:rPr lang="en-US" altLang="zh-CN" sz="14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14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𝒅</m:t>
                        </m:r>
                      </m:e>
                      <m:sub>
                        <m:r>
                          <a:rPr lang="en-US" altLang="zh-CN" sz="14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zh-CN" altLang="en-US" sz="1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随出射粒子动量的变化</a:t>
                </a:r>
                <a:endParaRPr lang="zh-CN" altLang="en-US" sz="1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64" y="805225"/>
                <a:ext cx="3594980" cy="306705"/>
              </a:xfrm>
              <a:prstGeom prst="rect">
                <a:avLst/>
              </a:prstGeom>
              <a:blipFill rotWithShape="1">
                <a:blip r:embed="rId1"/>
                <a:stretch>
                  <a:fillRect t="-15" r="7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111885"/>
            <a:ext cx="4531396" cy="360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065" y="1111885"/>
            <a:ext cx="4333875" cy="24193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1024255" y="4951095"/>
                <a:ext cx="10269855" cy="78930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p>
                <a:pPr marL="285750" indent="-285750">
                  <a:buFont typeface="Wingdings" panose="05000000000000000000" charset="0"/>
                  <a:buChar char="Ø"/>
                </a:pPr>
                <a:r>
                  <a:rPr lang="en-US" altLang="zh-CN"/>
                  <a:t>The correct-TDR-full simulation and </a:t>
                </a:r>
                <a:r>
                  <a:rPr lang="en-US" altLang="zh-CN">
                    <a:sym typeface="+mn-ea"/>
                  </a:rPr>
                  <a:t>CDR</a:t>
                </a:r>
                <a:r>
                  <a:rPr lang="en-US" altLang="zh-CN"/>
                  <a:t>, following from the single-point resolutions provided in Table, the impact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𝒅</m:t>
                        </m:r>
                      </m:e>
                      <m:sub>
                        <m:r>
                          <a:rPr lang="en-US" altLang="zh-CN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/>
                  <a:t> exhibits similar performance as the momentum changes.</a:t>
                </a:r>
                <a:endParaRPr lang="en-US" altLang="zh-CN"/>
              </a:p>
              <a:p>
                <a:pPr marL="285750" indent="-285750">
                  <a:buFont typeface="Wingdings" panose="05000000000000000000" charset="0"/>
                  <a:buChar char="Ø"/>
                </a:pPr>
                <a:endParaRPr lang="en-US" altLang="zh-CN"/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55" y="4951095"/>
                <a:ext cx="10269855" cy="789305"/>
              </a:xfrm>
              <a:prstGeom prst="rect">
                <a:avLst/>
              </a:prstGeom>
              <a:blipFill rotWithShape="1">
                <a:blip r:embed="rId4"/>
                <a:stretch>
                  <a:fillRect b="-100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9877425" y="1320800"/>
            <a:ext cx="546100" cy="20878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COMMONDATA" val="eyJoZGlkIjoiMzgwM2JhN2JkOTM0OTRmZTUzNDc0ZmZkYWJhMTRmMT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WPS 演示</Application>
  <PresentationFormat>宽屏</PresentationFormat>
  <Paragraphs>49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楷体</vt:lpstr>
      <vt:lpstr>Calibri</vt:lpstr>
      <vt:lpstr>Arial Rounded MT Bold</vt:lpstr>
      <vt:lpstr>Cambria Math</vt:lpstr>
      <vt:lpstr>Calibri Light</vt:lpstr>
      <vt:lpstr>微软雅黑</vt:lpstr>
      <vt:lpstr>Arial Unicode MS</vt:lpstr>
      <vt:lpstr>WPS</vt:lpstr>
      <vt:lpstr>PowerPoint 演示文稿</vt:lpstr>
      <vt:lpstr>Update on mechanics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castle</cp:lastModifiedBy>
  <cp:revision>214</cp:revision>
  <dcterms:created xsi:type="dcterms:W3CDTF">2019-06-19T02:08:00Z</dcterms:created>
  <dcterms:modified xsi:type="dcterms:W3CDTF">2024-05-23T08:03:27Z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269EF941BDF349F79A2652FA34AAF237_12</vt:lpwstr>
  </property>
</Properties>
</file>