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y="5143500" cx="9144000"/>
  <p:notesSz cx="6858000" cy="9144000"/>
  <p:embeddedFontLst>
    <p:embeddedFont>
      <p:font typeface="Raleway"/>
      <p:regular r:id="rId40"/>
      <p:bold r:id="rId41"/>
      <p:italic r:id="rId42"/>
      <p:boldItalic r:id="rId43"/>
    </p:embeddedFont>
    <p:embeddedFont>
      <p:font typeface="Lato"/>
      <p:regular r:id="rId44"/>
      <p:bold r:id="rId45"/>
      <p:italic r:id="rId46"/>
      <p:boldItalic r:id="rId47"/>
    </p:embeddedFont>
    <p:embeddedFont>
      <p:font typeface="Montserrat"/>
      <p:regular r:id="rId48"/>
      <p:bold r:id="rId49"/>
      <p:italic r:id="rId50"/>
      <p:boldItalic r:id="rId51"/>
    </p:embeddedFont>
    <p:embeddedFont>
      <p:font typeface="Montserrat Light"/>
      <p:regular r:id="rId52"/>
      <p:bold r:id="rId53"/>
      <p:italic r:id="rId54"/>
      <p:boldItalic r:id="rId55"/>
    </p:embeddedFont>
    <p:embeddedFont>
      <p:font typeface="Spectral Medium"/>
      <p:regular r:id="rId56"/>
      <p:bold r:id="rId57"/>
      <p:italic r:id="rId58"/>
      <p:boldItalic r:id="rId5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aleway-regular.fntdata"/><Relationship Id="rId42" Type="http://schemas.openxmlformats.org/officeDocument/2006/relationships/font" Target="fonts/Raleway-italic.fntdata"/><Relationship Id="rId41" Type="http://schemas.openxmlformats.org/officeDocument/2006/relationships/font" Target="fonts/Raleway-bold.fntdata"/><Relationship Id="rId44" Type="http://schemas.openxmlformats.org/officeDocument/2006/relationships/font" Target="fonts/Lato-regular.fntdata"/><Relationship Id="rId43" Type="http://schemas.openxmlformats.org/officeDocument/2006/relationships/font" Target="fonts/Raleway-boldItalic.fntdata"/><Relationship Id="rId46" Type="http://schemas.openxmlformats.org/officeDocument/2006/relationships/font" Target="fonts/Lato-italic.fntdata"/><Relationship Id="rId45" Type="http://schemas.openxmlformats.org/officeDocument/2006/relationships/font" Target="fonts/La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regular.fntdata"/><Relationship Id="rId47" Type="http://schemas.openxmlformats.org/officeDocument/2006/relationships/font" Target="fonts/Lato-boldItalic.fntdata"/><Relationship Id="rId49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Montserrat-boldItalic.fntdata"/><Relationship Id="rId50" Type="http://schemas.openxmlformats.org/officeDocument/2006/relationships/font" Target="fonts/Montserrat-italic.fntdata"/><Relationship Id="rId53" Type="http://schemas.openxmlformats.org/officeDocument/2006/relationships/font" Target="fonts/MontserratLight-bold.fntdata"/><Relationship Id="rId52" Type="http://schemas.openxmlformats.org/officeDocument/2006/relationships/font" Target="fonts/MontserratLight-regular.fntdata"/><Relationship Id="rId11" Type="http://schemas.openxmlformats.org/officeDocument/2006/relationships/slide" Target="slides/slide6.xml"/><Relationship Id="rId55" Type="http://schemas.openxmlformats.org/officeDocument/2006/relationships/font" Target="fonts/MontserratLight-boldItalic.fntdata"/><Relationship Id="rId10" Type="http://schemas.openxmlformats.org/officeDocument/2006/relationships/slide" Target="slides/slide5.xml"/><Relationship Id="rId54" Type="http://schemas.openxmlformats.org/officeDocument/2006/relationships/font" Target="fonts/MontserratLight-italic.fntdata"/><Relationship Id="rId13" Type="http://schemas.openxmlformats.org/officeDocument/2006/relationships/slide" Target="slides/slide8.xml"/><Relationship Id="rId57" Type="http://schemas.openxmlformats.org/officeDocument/2006/relationships/font" Target="fonts/SpectralMedium-bold.fntdata"/><Relationship Id="rId12" Type="http://schemas.openxmlformats.org/officeDocument/2006/relationships/slide" Target="slides/slide7.xml"/><Relationship Id="rId56" Type="http://schemas.openxmlformats.org/officeDocument/2006/relationships/font" Target="fonts/SpectralMedium-regular.fntdata"/><Relationship Id="rId15" Type="http://schemas.openxmlformats.org/officeDocument/2006/relationships/slide" Target="slides/slide10.xml"/><Relationship Id="rId59" Type="http://schemas.openxmlformats.org/officeDocument/2006/relationships/font" Target="fonts/SpectralMedium-boldItalic.fntdata"/><Relationship Id="rId14" Type="http://schemas.openxmlformats.org/officeDocument/2006/relationships/slide" Target="slides/slide9.xml"/><Relationship Id="rId58" Type="http://schemas.openxmlformats.org/officeDocument/2006/relationships/font" Target="fonts/SpectralMedium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f08f723b8e_0_8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f08f723b8e_0_8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f08f723b8e_0_8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f08f723b8e_0_8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f093802109_2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f093802109_2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f08f723b8e_0_9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f08f723b8e_0_9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f08f723b8e_0_9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f08f723b8e_0_9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f08f723b8e_0_9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f08f723b8e_0_9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f08f723b8e_0_9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f08f723b8e_0_9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f093802109_2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f093802109_2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f093802109_21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f093802109_21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f093802109_2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2f093802109_2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f08f723b8e_0_7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f08f723b8e_0_7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f093802109_21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2f093802109_21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f093802109_21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f093802109_21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f093802109_21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2f093802109_21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f093802109_21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2f093802109_21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f093802109_21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2f093802109_21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f093802109_21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2f093802109_21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f093802109_21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2f093802109_21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f08f723b8e_0_8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2f08f723b8e_0_8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f08f723b8e_0_8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2f08f723b8e_0_8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f093802109_21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2f093802109_21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f08f723b8e_0_7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f08f723b8e_0_7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f093802109_21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2f093802109_21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2f093802109_21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2f093802109_21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f093802109_21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2f093802109_21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2f093802109_21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2f093802109_21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2f093802109_21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2f093802109_21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f08f723b8e_0_7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f08f723b8e_0_7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f08f723b8e_0_7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f08f723b8e_0_7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f08f723b8e_0_7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f08f723b8e_0_7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f08f723b8e_0_7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f08f723b8e_0_7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f093802109_21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f093802109_2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f08f723b8e_0_8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f08f723b8e_0_8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727950" y="821575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9075" y="624675"/>
            <a:ext cx="425780" cy="6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6970" y="624675"/>
            <a:ext cx="425780" cy="6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rgbClr val="0B5394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69" name="Google Shape;69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" name="Google Shape;71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0B5394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8" name="Google Shape;18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" name="Google Shape;20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4"/>
          <p:cNvSpPr txBox="1"/>
          <p:nvPr>
            <p:ph type="title"/>
          </p:nvPr>
        </p:nvSpPr>
        <p:spPr>
          <a:xfrm>
            <a:off x="727650" y="7250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" name="Google Shape;2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3025" y="725050"/>
            <a:ext cx="425780" cy="6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00920" y="725050"/>
            <a:ext cx="425780" cy="6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5" name="Google Shape;35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8150" y="1198600"/>
            <a:ext cx="425780" cy="6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96045" y="1198600"/>
            <a:ext cx="425780" cy="6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6"/>
          <p:cNvSpPr txBox="1"/>
          <p:nvPr>
            <p:ph type="title"/>
          </p:nvPr>
        </p:nvSpPr>
        <p:spPr>
          <a:xfrm>
            <a:off x="727800" y="635625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1" name="Google Shape;4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41025" y="575600"/>
            <a:ext cx="425780" cy="6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8145" y="575600"/>
            <a:ext cx="425780" cy="6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7"/>
          <p:cNvSpPr txBox="1"/>
          <p:nvPr>
            <p:ph type="title"/>
          </p:nvPr>
        </p:nvSpPr>
        <p:spPr>
          <a:xfrm>
            <a:off x="721225" y="806725"/>
            <a:ext cx="7997100" cy="55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8" name="Google Shape;4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8150" y="806725"/>
            <a:ext cx="425780" cy="6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96045" y="806725"/>
            <a:ext cx="425780" cy="6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0B539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2" name="Google Shape;52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" name="Google Shape;54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9" name="Google Shape;59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0" name="Google Shape;60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2" name="Google Shape;62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8150" y="1198600"/>
            <a:ext cx="425780" cy="6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96045" y="1198600"/>
            <a:ext cx="425780" cy="6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11" Type="http://schemas.openxmlformats.org/officeDocument/2006/relationships/image" Target="../media/image10.png"/><Relationship Id="rId10" Type="http://schemas.openxmlformats.org/officeDocument/2006/relationships/image" Target="../media/image2.png"/><Relationship Id="rId9" Type="http://schemas.openxmlformats.org/officeDocument/2006/relationships/image" Target="../media/image8.png"/><Relationship Id="rId5" Type="http://schemas.openxmlformats.org/officeDocument/2006/relationships/image" Target="../media/image5.png"/><Relationship Id="rId6" Type="http://schemas.openxmlformats.org/officeDocument/2006/relationships/image" Target="../media/image3.png"/><Relationship Id="rId7" Type="http://schemas.openxmlformats.org/officeDocument/2006/relationships/image" Target="../media/image1.png"/><Relationship Id="rId8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Relationship Id="rId4" Type="http://schemas.openxmlformats.org/officeDocument/2006/relationships/image" Target="../media/image4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0.png"/><Relationship Id="rId4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1.png"/><Relationship Id="rId4" Type="http://schemas.openxmlformats.org/officeDocument/2006/relationships/image" Target="../media/image18.png"/><Relationship Id="rId5" Type="http://schemas.openxmlformats.org/officeDocument/2006/relationships/image" Target="../media/image21.png"/><Relationship Id="rId6" Type="http://schemas.openxmlformats.org/officeDocument/2006/relationships/image" Target="../media/image20.png"/><Relationship Id="rId7" Type="http://schemas.openxmlformats.org/officeDocument/2006/relationships/image" Target="../media/image28.png"/><Relationship Id="rId8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png"/><Relationship Id="rId4" Type="http://schemas.openxmlformats.org/officeDocument/2006/relationships/image" Target="../media/image38.png"/><Relationship Id="rId5" Type="http://schemas.openxmlformats.org/officeDocument/2006/relationships/image" Target="../media/image26.png"/><Relationship Id="rId6" Type="http://schemas.openxmlformats.org/officeDocument/2006/relationships/image" Target="../media/image5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2.png"/><Relationship Id="rId4" Type="http://schemas.openxmlformats.org/officeDocument/2006/relationships/image" Target="../media/image21.png"/><Relationship Id="rId5" Type="http://schemas.openxmlformats.org/officeDocument/2006/relationships/image" Target="../media/image1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7.png"/><Relationship Id="rId4" Type="http://schemas.openxmlformats.org/officeDocument/2006/relationships/image" Target="../media/image44.png"/><Relationship Id="rId5" Type="http://schemas.openxmlformats.org/officeDocument/2006/relationships/image" Target="../media/image4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4.png"/><Relationship Id="rId4" Type="http://schemas.openxmlformats.org/officeDocument/2006/relationships/image" Target="../media/image3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0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5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5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png"/><Relationship Id="rId4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/>
          <p:nvPr>
            <p:ph type="ctrTitle"/>
          </p:nvPr>
        </p:nvSpPr>
        <p:spPr>
          <a:xfrm>
            <a:off x="24625" y="718825"/>
            <a:ext cx="9098100" cy="12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lang="en" sz="3680">
                <a:solidFill>
                  <a:srgbClr val="416EE1"/>
                </a:solidFill>
                <a:latin typeface="Spectral Medium"/>
                <a:ea typeface="Spectral Medium"/>
                <a:cs typeface="Spectral Medium"/>
                <a:sym typeface="Spectral Medium"/>
              </a:rPr>
              <a:t>chAT</a:t>
            </a:r>
            <a:r>
              <a:rPr b="0" lang="en" sz="3680">
                <a:solidFill>
                  <a:srgbClr val="434343"/>
                </a:solidFill>
                <a:latin typeface="Spectral Medium"/>
                <a:ea typeface="Spectral Medium"/>
                <a:cs typeface="Spectral Medium"/>
                <a:sym typeface="Spectral Medium"/>
              </a:rPr>
              <a:t>LAS</a:t>
            </a:r>
            <a:endParaRPr b="0" sz="3680">
              <a:latin typeface="Spectral Medium"/>
              <a:ea typeface="Spectral Medium"/>
              <a:cs typeface="Spectral Medium"/>
              <a:sym typeface="Spectral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lang="en" sz="2480">
                <a:latin typeface="Spectral Medium"/>
                <a:ea typeface="Spectral Medium"/>
                <a:cs typeface="Spectral Medium"/>
                <a:sym typeface="Spectral Medium"/>
              </a:rPr>
              <a:t>An AI Assistant for the ATLAS Collaboration</a:t>
            </a:r>
            <a:endParaRPr b="0" sz="2480">
              <a:latin typeface="Spectral Medium"/>
              <a:ea typeface="Spectral Medium"/>
              <a:cs typeface="Spectral Medium"/>
              <a:sym typeface="Spectral Medium"/>
            </a:endParaRPr>
          </a:p>
        </p:txBody>
      </p:sp>
      <p:sp>
        <p:nvSpPr>
          <p:cNvPr id="81" name="Google Shape;81;p13"/>
          <p:cNvSpPr txBox="1"/>
          <p:nvPr>
            <p:ph idx="1" type="subTitle"/>
          </p:nvPr>
        </p:nvSpPr>
        <p:spPr>
          <a:xfrm>
            <a:off x="443100" y="1603550"/>
            <a:ext cx="8257800" cy="78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t/>
            </a:r>
            <a:endParaRPr sz="2020">
              <a:solidFill>
                <a:srgbClr val="434343"/>
              </a:solidFill>
              <a:latin typeface="Spectral Medium"/>
              <a:ea typeface="Spectral Medium"/>
              <a:cs typeface="Spectral Medium"/>
              <a:sym typeface="Spectral Medium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t/>
            </a:r>
            <a:endParaRPr sz="2020">
              <a:solidFill>
                <a:srgbClr val="434343"/>
              </a:solidFill>
              <a:latin typeface="Spectral Medium"/>
              <a:ea typeface="Spectral Medium"/>
              <a:cs typeface="Spectral Medium"/>
              <a:sym typeface="Spectral Medium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en" sz="2020">
                <a:solidFill>
                  <a:srgbClr val="434343"/>
                </a:solidFill>
              </a:rPr>
              <a:t>Jeremy Couthures¹, Daniele Del Santo², Gabriel Facini³, Joe George⁴, Runze Li⁵, Daniel Murnane⁶, Cary Randazzo⁷</a:t>
            </a:r>
            <a:endParaRPr sz="2020">
              <a:solidFill>
                <a:srgbClr val="434343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t/>
            </a:r>
            <a:endParaRPr sz="1840">
              <a:solidFill>
                <a:srgbClr val="434343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t/>
            </a:r>
            <a:endParaRPr sz="1840">
              <a:solidFill>
                <a:srgbClr val="434343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"/>
              <a:buFont typeface="Arial"/>
              <a:buNone/>
            </a:pPr>
            <a:r>
              <a:t/>
            </a:r>
            <a:endParaRPr sz="2020">
              <a:solidFill>
                <a:srgbClr val="434343"/>
              </a:solidFill>
            </a:endParaRPr>
          </a:p>
        </p:txBody>
      </p:sp>
      <p:pic>
        <p:nvPicPr>
          <p:cNvPr id="82" name="Google Shape;8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462" y="4450613"/>
            <a:ext cx="1291050" cy="43995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3"/>
          <p:cNvSpPr txBox="1"/>
          <p:nvPr/>
        </p:nvSpPr>
        <p:spPr>
          <a:xfrm>
            <a:off x="637613" y="4792350"/>
            <a:ext cx="4239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(1)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4" name="Google Shape;84;p13"/>
          <p:cNvSpPr txBox="1"/>
          <p:nvPr/>
        </p:nvSpPr>
        <p:spPr>
          <a:xfrm>
            <a:off x="3625063" y="4792350"/>
            <a:ext cx="4239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(3)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5971363" y="4792350"/>
            <a:ext cx="423900" cy="2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(5)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4798200" y="4792350"/>
            <a:ext cx="4239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(4)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2231913" y="4792350"/>
            <a:ext cx="4239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(2)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7364475" y="4792350"/>
            <a:ext cx="4239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(6)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8442063" y="4830750"/>
            <a:ext cx="4239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(7)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0" name="Google Shape;9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54913" y="4450625"/>
            <a:ext cx="1291050" cy="43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29362" y="4485640"/>
            <a:ext cx="1291050" cy="369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14550" y="4485650"/>
            <a:ext cx="884456" cy="36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55787" y="4450626"/>
            <a:ext cx="1388150" cy="43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67612" y="4473840"/>
            <a:ext cx="1291050" cy="456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308914" y="4344825"/>
            <a:ext cx="654612" cy="5856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3"/>
          <p:cNvSpPr txBox="1"/>
          <p:nvPr/>
        </p:nvSpPr>
        <p:spPr>
          <a:xfrm>
            <a:off x="180475" y="2867250"/>
            <a:ext cx="8609100" cy="11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5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Quantum Computing and Machine Learning Workshop </a:t>
            </a:r>
            <a:r>
              <a:rPr i="1" lang="en" sz="2050">
                <a:solidFill>
                  <a:srgbClr val="434343"/>
                </a:solidFill>
                <a:latin typeface="Spectral Medium"/>
                <a:ea typeface="Spectral Medium"/>
                <a:cs typeface="Spectral Medium"/>
                <a:sym typeface="Spectral Medium"/>
              </a:rPr>
              <a:t>Quantum Computing and Machine Learning Workshop</a:t>
            </a:r>
            <a:r>
              <a:rPr lang="en" sz="2050">
                <a:solidFill>
                  <a:srgbClr val="434343"/>
                </a:solidFill>
                <a:latin typeface="Spectral Medium"/>
                <a:ea typeface="Spectral Medium"/>
                <a:cs typeface="Spectral Medium"/>
                <a:sym typeface="Spectral Medium"/>
              </a:rPr>
              <a:t>, </a:t>
            </a:r>
            <a:endParaRPr sz="2050">
              <a:solidFill>
                <a:srgbClr val="434343"/>
              </a:solidFill>
              <a:latin typeface="Spectral Medium"/>
              <a:ea typeface="Spectral Medium"/>
              <a:cs typeface="Spectral Medium"/>
              <a:sym typeface="Spectral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50">
                <a:solidFill>
                  <a:srgbClr val="434343"/>
                </a:solidFill>
                <a:latin typeface="Spectral Medium"/>
                <a:ea typeface="Spectral Medium"/>
                <a:cs typeface="Spectral Medium"/>
                <a:sym typeface="Spectral Medium"/>
              </a:rPr>
              <a:t>Aug 3-9 2024, Changchun China</a:t>
            </a:r>
            <a:endParaRPr/>
          </a:p>
        </p:txBody>
      </p:sp>
      <p:pic>
        <p:nvPicPr>
          <p:cNvPr id="97" name="Google Shape;97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27325" y="3682637"/>
            <a:ext cx="1388148" cy="58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80475" y="513100"/>
            <a:ext cx="1763176" cy="41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 txBox="1"/>
          <p:nvPr>
            <p:ph type="title"/>
          </p:nvPr>
        </p:nvSpPr>
        <p:spPr>
          <a:xfrm>
            <a:off x="727800" y="635625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chATLAS, 1. Scraping and Document Collection</a:t>
            </a:r>
            <a:endParaRPr b="0"/>
          </a:p>
        </p:txBody>
      </p:sp>
      <p:sp>
        <p:nvSpPr>
          <p:cNvPr id="172" name="Google Shape;172;p22"/>
          <p:cNvSpPr txBox="1"/>
          <p:nvPr/>
        </p:nvSpPr>
        <p:spPr>
          <a:xfrm>
            <a:off x="48525" y="1217625"/>
            <a:ext cx="20808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Twiki and CDS</a:t>
            </a:r>
            <a:endParaRPr b="1" sz="170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3" name="Google Shape;17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700" y="2001200"/>
            <a:ext cx="2108802" cy="2776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69500" y="1583125"/>
            <a:ext cx="6874501" cy="356037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2"/>
          <p:cNvSpPr txBox="1"/>
          <p:nvPr/>
        </p:nvSpPr>
        <p:spPr>
          <a:xfrm>
            <a:off x="2477438" y="1844972"/>
            <a:ext cx="4596000" cy="43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6" name="Google Shape;176;p22"/>
          <p:cNvSpPr txBox="1"/>
          <p:nvPr/>
        </p:nvSpPr>
        <p:spPr>
          <a:xfrm>
            <a:off x="2477438" y="1844972"/>
            <a:ext cx="4638000" cy="3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F3F3F"/>
                </a:solidFill>
              </a:rPr>
              <a:t>Initial scrape using BeautifulSoup and auth-get-sso-cookie followed by, </a:t>
            </a:r>
            <a:endParaRPr sz="1300">
              <a:solidFill>
                <a:srgbClr val="3F3F3F"/>
              </a:solidFill>
            </a:endParaRPr>
          </a:p>
        </p:txBody>
      </p:sp>
      <p:sp>
        <p:nvSpPr>
          <p:cNvPr id="177" name="Google Shape;177;p22"/>
          <p:cNvSpPr txBox="1"/>
          <p:nvPr/>
        </p:nvSpPr>
        <p:spPr>
          <a:xfrm>
            <a:off x="2441800" y="3819525"/>
            <a:ext cx="4596000" cy="968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"/>
          <p:cNvSpPr txBox="1"/>
          <p:nvPr>
            <p:ph type="title"/>
          </p:nvPr>
        </p:nvSpPr>
        <p:spPr>
          <a:xfrm>
            <a:off x="727800" y="635625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chATLAS, 1. Scraping and Document Collection</a:t>
            </a:r>
            <a:endParaRPr b="0"/>
          </a:p>
        </p:txBody>
      </p:sp>
      <p:sp>
        <p:nvSpPr>
          <p:cNvPr id="183" name="Google Shape;183;p23"/>
          <p:cNvSpPr txBox="1"/>
          <p:nvPr/>
        </p:nvSpPr>
        <p:spPr>
          <a:xfrm>
            <a:off x="0" y="1061275"/>
            <a:ext cx="1152000" cy="5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ATLAS Software Docs</a:t>
            </a:r>
            <a:endParaRPr b="1" sz="150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4" name="Google Shape;18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4325" y="1932325"/>
            <a:ext cx="5521499" cy="316322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3"/>
          <p:cNvSpPr txBox="1"/>
          <p:nvPr/>
        </p:nvSpPr>
        <p:spPr>
          <a:xfrm>
            <a:off x="1744425" y="1490575"/>
            <a:ext cx="41721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u="sng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Hundreds</a:t>
            </a:r>
            <a:r>
              <a:rPr lang="en" sz="17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of ATLAS Software Docs</a:t>
            </a:r>
            <a:endParaRPr sz="1700">
              <a:solidFill>
                <a:srgbClr val="3F3F3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86" name="Google Shape;186;p23"/>
          <p:cNvSpPr txBox="1"/>
          <p:nvPr/>
        </p:nvSpPr>
        <p:spPr>
          <a:xfrm>
            <a:off x="6697549" y="1812750"/>
            <a:ext cx="26328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Using:</a:t>
            </a:r>
            <a:endParaRPr sz="1700">
              <a:solidFill>
                <a:srgbClr val="3F3F3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BeautifulSoup </a:t>
            </a:r>
            <a:endParaRPr sz="1700">
              <a:solidFill>
                <a:srgbClr val="3F3F3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and auth-get-sso-cookie</a:t>
            </a:r>
            <a:endParaRPr sz="1700">
              <a:solidFill>
                <a:srgbClr val="3F3F3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4"/>
          <p:cNvSpPr txBox="1"/>
          <p:nvPr>
            <p:ph type="title"/>
          </p:nvPr>
        </p:nvSpPr>
        <p:spPr>
          <a:xfrm>
            <a:off x="727800" y="635625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chATLAS, 1. Scraping and Document Collection</a:t>
            </a:r>
            <a:endParaRPr b="0"/>
          </a:p>
        </p:txBody>
      </p:sp>
      <p:pic>
        <p:nvPicPr>
          <p:cNvPr id="192" name="Google Shape;19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1925" y="1136875"/>
            <a:ext cx="7035491" cy="3667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4"/>
          <p:cNvSpPr txBox="1"/>
          <p:nvPr/>
        </p:nvSpPr>
        <p:spPr>
          <a:xfrm>
            <a:off x="4852525" y="4198275"/>
            <a:ext cx="799500" cy="21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4" name="Google Shape;194;p24"/>
          <p:cNvSpPr txBox="1"/>
          <p:nvPr/>
        </p:nvSpPr>
        <p:spPr>
          <a:xfrm>
            <a:off x="2243400" y="2701325"/>
            <a:ext cx="2982000" cy="24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5" name="Google Shape;195;p24"/>
          <p:cNvSpPr txBox="1"/>
          <p:nvPr/>
        </p:nvSpPr>
        <p:spPr>
          <a:xfrm>
            <a:off x="151050" y="1268100"/>
            <a:ext cx="1151100" cy="5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E-group</a:t>
            </a:r>
            <a:endParaRPr b="1" sz="150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Archive</a:t>
            </a:r>
            <a:endParaRPr b="1" sz="150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6" name="Google Shape;196;p24"/>
          <p:cNvSpPr txBox="1"/>
          <p:nvPr/>
        </p:nvSpPr>
        <p:spPr>
          <a:xfrm>
            <a:off x="2243400" y="1511000"/>
            <a:ext cx="3486900" cy="420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5"/>
          <p:cNvSpPr txBox="1"/>
          <p:nvPr>
            <p:ph type="title"/>
          </p:nvPr>
        </p:nvSpPr>
        <p:spPr>
          <a:xfrm>
            <a:off x="727800" y="635625"/>
            <a:ext cx="83871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chATLAS, 1. Scraping and Document Collection</a:t>
            </a:r>
            <a:endParaRPr b="0"/>
          </a:p>
        </p:txBody>
      </p:sp>
      <p:sp>
        <p:nvSpPr>
          <p:cNvPr id="202" name="Google Shape;202;p25"/>
          <p:cNvSpPr txBox="1"/>
          <p:nvPr/>
        </p:nvSpPr>
        <p:spPr>
          <a:xfrm>
            <a:off x="625500" y="1699975"/>
            <a:ext cx="8591700" cy="31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700"/>
              <a:buFont typeface="Montserrat Light"/>
              <a:buChar char="●"/>
            </a:pPr>
            <a:r>
              <a:rPr b="1" lang="en" sz="17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Tool</a:t>
            </a:r>
            <a:r>
              <a:rPr lang="en" sz="17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was developed to Anonymize data as it is being gathered OR after</a:t>
            </a:r>
            <a:endParaRPr sz="1700">
              <a:solidFill>
                <a:srgbClr val="3F3F3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700"/>
              <a:buFont typeface="Montserrat Light"/>
              <a:buChar char="●"/>
            </a:pPr>
            <a:r>
              <a:rPr b="1" lang="en" sz="17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Uses</a:t>
            </a:r>
            <a:r>
              <a:rPr lang="en" sz="17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a combination of </a:t>
            </a:r>
            <a:r>
              <a:rPr b="1" lang="en" sz="17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lang="en" sz="17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b="1" lang="en" sz="17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Named Entity Recognition</a:t>
            </a:r>
            <a:r>
              <a:rPr lang="en" sz="17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(NER) models: </a:t>
            </a:r>
            <a:r>
              <a:rPr lang="en" sz="1700" u="sng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Transformer</a:t>
            </a:r>
            <a:r>
              <a:rPr lang="en" sz="17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based, </a:t>
            </a:r>
            <a:r>
              <a:rPr lang="en" sz="1700" u="sng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Spacy</a:t>
            </a:r>
            <a:r>
              <a:rPr lang="en" sz="17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based, </a:t>
            </a:r>
            <a:r>
              <a:rPr lang="en" sz="1700" u="sng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NLTK</a:t>
            </a:r>
            <a:r>
              <a:rPr lang="en" sz="17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based (NLTK seems most performant for this style/structure)</a:t>
            </a:r>
            <a:endParaRPr sz="1700">
              <a:solidFill>
                <a:srgbClr val="3F3F3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700"/>
              <a:buFont typeface="Montserrat Light"/>
              <a:buChar char="●"/>
            </a:pPr>
            <a:r>
              <a:rPr lang="en" sz="17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The Tool was designed and optimized around </a:t>
            </a:r>
            <a:r>
              <a:rPr b="1" lang="en" sz="17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ATLAS egroups message data</a:t>
            </a:r>
            <a:r>
              <a:rPr lang="en" sz="17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so it may have varying performance when applied elsewhere (experiments pending)</a:t>
            </a:r>
            <a:endParaRPr sz="1700">
              <a:solidFill>
                <a:srgbClr val="3F3F3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700"/>
              <a:buFont typeface="Montserrat Light"/>
              <a:buChar char="●"/>
            </a:pPr>
            <a:r>
              <a:rPr lang="en" sz="17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Records </a:t>
            </a:r>
            <a:r>
              <a:rPr b="1" lang="en" sz="17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unique identity of individuals </a:t>
            </a:r>
            <a:r>
              <a:rPr lang="en" sz="17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(“Anonymous_1”, _2, _etc)</a:t>
            </a:r>
            <a:r>
              <a:rPr lang="en" sz="17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so the model can keep track who is saying what and how it relates to the meaning of the text.</a:t>
            </a:r>
            <a:endParaRPr sz="1700">
              <a:solidFill>
                <a:srgbClr val="3F3F3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03" name="Google Shape;203;p25"/>
          <p:cNvSpPr txBox="1"/>
          <p:nvPr/>
        </p:nvSpPr>
        <p:spPr>
          <a:xfrm>
            <a:off x="-702600" y="1244700"/>
            <a:ext cx="5338800" cy="5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E-group Archive </a:t>
            </a:r>
            <a:r>
              <a:rPr b="1" lang="en" sz="15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Anonymization</a:t>
            </a:r>
            <a:endParaRPr b="1" sz="150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6"/>
          <p:cNvSpPr txBox="1"/>
          <p:nvPr>
            <p:ph type="title"/>
          </p:nvPr>
        </p:nvSpPr>
        <p:spPr>
          <a:xfrm>
            <a:off x="727800" y="635625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chATLAS, 1. Scraping and Document Collection</a:t>
            </a:r>
            <a:endParaRPr b="0"/>
          </a:p>
        </p:txBody>
      </p:sp>
      <p:sp>
        <p:nvSpPr>
          <p:cNvPr id="209" name="Google Shape;209;p26"/>
          <p:cNvSpPr txBox="1"/>
          <p:nvPr/>
        </p:nvSpPr>
        <p:spPr>
          <a:xfrm>
            <a:off x="145323" y="1104050"/>
            <a:ext cx="1294500" cy="5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Indico Meetings</a:t>
            </a:r>
            <a:endParaRPr b="1" sz="150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0" name="Google Shape;21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3293" y="1717961"/>
            <a:ext cx="2855964" cy="2940912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6"/>
          <p:cNvSpPr txBox="1"/>
          <p:nvPr/>
        </p:nvSpPr>
        <p:spPr>
          <a:xfrm>
            <a:off x="582925" y="3747204"/>
            <a:ext cx="2351100" cy="5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u="sng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440,440</a:t>
            </a:r>
            <a:r>
              <a:rPr lang="en" sz="17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ATLAS Indico Meeting Events</a:t>
            </a:r>
            <a:endParaRPr sz="1700">
              <a:solidFill>
                <a:srgbClr val="3F3F3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cxnSp>
        <p:nvCxnSpPr>
          <p:cNvPr id="212" name="Google Shape;212;p26"/>
          <p:cNvCxnSpPr/>
          <p:nvPr/>
        </p:nvCxnSpPr>
        <p:spPr>
          <a:xfrm>
            <a:off x="2733596" y="4000845"/>
            <a:ext cx="479700" cy="0"/>
          </a:xfrm>
          <a:prstGeom prst="straightConnector1">
            <a:avLst/>
          </a:prstGeom>
          <a:noFill/>
          <a:ln cap="flat" cmpd="sng" w="9525">
            <a:solidFill>
              <a:srgbClr val="335B74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3" name="Google Shape;213;p26"/>
          <p:cNvSpPr txBox="1"/>
          <p:nvPr/>
        </p:nvSpPr>
        <p:spPr>
          <a:xfrm>
            <a:off x="6992996" y="1343256"/>
            <a:ext cx="21510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Using:</a:t>
            </a:r>
            <a:endParaRPr sz="1700">
              <a:solidFill>
                <a:srgbClr val="3F3F3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Nougat </a:t>
            </a:r>
            <a:endParaRPr sz="1700">
              <a:solidFill>
                <a:srgbClr val="3F3F3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and </a:t>
            </a:r>
            <a:endParaRPr sz="1700">
              <a:solidFill>
                <a:srgbClr val="3F3F3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Marker</a:t>
            </a:r>
            <a:endParaRPr sz="1700">
              <a:solidFill>
                <a:srgbClr val="3F3F3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7"/>
          <p:cNvSpPr txBox="1"/>
          <p:nvPr>
            <p:ph type="title"/>
          </p:nvPr>
        </p:nvSpPr>
        <p:spPr>
          <a:xfrm>
            <a:off x="727800" y="635625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chATLAS, 1. Scraping and Document Collection</a:t>
            </a:r>
            <a:endParaRPr b="0"/>
          </a:p>
        </p:txBody>
      </p:sp>
      <p:sp>
        <p:nvSpPr>
          <p:cNvPr id="219" name="Google Shape;219;p27"/>
          <p:cNvSpPr txBox="1"/>
          <p:nvPr/>
        </p:nvSpPr>
        <p:spPr>
          <a:xfrm>
            <a:off x="1925546" y="1386488"/>
            <a:ext cx="833700" cy="5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Jira,</a:t>
            </a:r>
            <a:endParaRPr b="1" sz="150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0" name="Google Shape;220;p27"/>
          <p:cNvSpPr txBox="1"/>
          <p:nvPr/>
        </p:nvSpPr>
        <p:spPr>
          <a:xfrm>
            <a:off x="48950" y="1276094"/>
            <a:ext cx="833700" cy="5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PDF Plots,</a:t>
            </a:r>
            <a:endParaRPr b="1" sz="150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1" name="Google Shape;221;p27"/>
          <p:cNvSpPr txBox="1"/>
          <p:nvPr/>
        </p:nvSpPr>
        <p:spPr>
          <a:xfrm>
            <a:off x="727800" y="1386500"/>
            <a:ext cx="1425300" cy="5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Mattermost,</a:t>
            </a:r>
            <a:endParaRPr b="1" sz="150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2" name="Google Shape;222;p27"/>
          <p:cNvSpPr txBox="1"/>
          <p:nvPr/>
        </p:nvSpPr>
        <p:spPr>
          <a:xfrm>
            <a:off x="2508400" y="1276100"/>
            <a:ext cx="13173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ATLAS Codebases,</a:t>
            </a:r>
            <a:endParaRPr b="1" sz="150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3" name="Google Shape;223;p27"/>
          <p:cNvSpPr txBox="1"/>
          <p:nvPr/>
        </p:nvSpPr>
        <p:spPr>
          <a:xfrm>
            <a:off x="3738293" y="1206200"/>
            <a:ext cx="8337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Group level Docs</a:t>
            </a:r>
            <a:endParaRPr b="1" sz="150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4" name="Google Shape;224;p27"/>
          <p:cNvSpPr txBox="1"/>
          <p:nvPr/>
        </p:nvSpPr>
        <p:spPr>
          <a:xfrm>
            <a:off x="1152000" y="2499100"/>
            <a:ext cx="53184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Measurements for these will depend on further investigation - </a:t>
            </a:r>
            <a:r>
              <a:rPr lang="en" sz="1700" u="sng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expected to large also</a:t>
            </a:r>
            <a:endParaRPr sz="1700" u="sng">
              <a:solidFill>
                <a:srgbClr val="3F3F3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25" name="Google Shape;225;p27"/>
          <p:cNvSpPr txBox="1"/>
          <p:nvPr/>
        </p:nvSpPr>
        <p:spPr>
          <a:xfrm>
            <a:off x="6997672" y="2069633"/>
            <a:ext cx="2109300" cy="3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Tools Used</a:t>
            </a:r>
            <a:r>
              <a:rPr lang="en" sz="17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:</a:t>
            </a:r>
            <a:endParaRPr sz="1700">
              <a:solidFill>
                <a:srgbClr val="3F3F3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(Pending further experiments)</a:t>
            </a:r>
            <a:endParaRPr sz="1700">
              <a:solidFill>
                <a:srgbClr val="3F3F3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8"/>
          <p:cNvSpPr txBox="1"/>
          <p:nvPr>
            <p:ph type="title"/>
          </p:nvPr>
        </p:nvSpPr>
        <p:spPr>
          <a:xfrm>
            <a:off x="727800" y="635625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chATLAS, 1. Scraping and Document Collection</a:t>
            </a:r>
            <a:endParaRPr b="0"/>
          </a:p>
        </p:txBody>
      </p:sp>
      <p:sp>
        <p:nvSpPr>
          <p:cNvPr id="231" name="Google Shape;231;p28"/>
          <p:cNvSpPr txBox="1"/>
          <p:nvPr/>
        </p:nvSpPr>
        <p:spPr>
          <a:xfrm>
            <a:off x="24975" y="1138825"/>
            <a:ext cx="11211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CDS Papers &amp; Notes</a:t>
            </a:r>
            <a:endParaRPr b="1" sz="150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2" name="Google Shape;23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7767" y="1229925"/>
            <a:ext cx="4458933" cy="3504076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8"/>
          <p:cNvSpPr txBox="1"/>
          <p:nvPr/>
        </p:nvSpPr>
        <p:spPr>
          <a:xfrm>
            <a:off x="6806196" y="2079354"/>
            <a:ext cx="2158200" cy="30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3F3F3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Total: “</a:t>
            </a:r>
            <a:r>
              <a:rPr lang="en" sz="1700" u="sng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66,465</a:t>
            </a:r>
            <a:r>
              <a:rPr lang="en" sz="17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records found”</a:t>
            </a:r>
            <a:endParaRPr sz="1700">
              <a:solidFill>
                <a:srgbClr val="3F3F3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3F3F3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u="sng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36,405</a:t>
            </a:r>
            <a:r>
              <a:rPr lang="en" sz="17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are Internal including communications, notes, etc.</a:t>
            </a:r>
            <a:endParaRPr sz="1700">
              <a:solidFill>
                <a:srgbClr val="3F3F3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34" name="Google Shape;234;p28"/>
          <p:cNvSpPr txBox="1"/>
          <p:nvPr/>
        </p:nvSpPr>
        <p:spPr>
          <a:xfrm>
            <a:off x="7032387" y="1184104"/>
            <a:ext cx="2111700" cy="3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Using:</a:t>
            </a:r>
            <a:endParaRPr sz="1700">
              <a:solidFill>
                <a:srgbClr val="3F3F3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Nougat and Marker</a:t>
            </a:r>
            <a:endParaRPr sz="1700">
              <a:solidFill>
                <a:srgbClr val="3F3F3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9"/>
          <p:cNvSpPr txBox="1"/>
          <p:nvPr>
            <p:ph type="title"/>
          </p:nvPr>
        </p:nvSpPr>
        <p:spPr>
          <a:xfrm>
            <a:off x="727800" y="635625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chATLAS, 1. Scraping and Document Collection</a:t>
            </a:r>
            <a:endParaRPr b="0"/>
          </a:p>
        </p:txBody>
      </p:sp>
      <p:pic>
        <p:nvPicPr>
          <p:cNvPr id="240" name="Google Shape;24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6600" y="1116725"/>
            <a:ext cx="6489498" cy="338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0"/>
          <p:cNvSpPr txBox="1"/>
          <p:nvPr>
            <p:ph type="title"/>
          </p:nvPr>
        </p:nvSpPr>
        <p:spPr>
          <a:xfrm>
            <a:off x="727800" y="635625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chATLAS, 1. Scraping and Document Collection</a:t>
            </a:r>
            <a:endParaRPr b="0"/>
          </a:p>
        </p:txBody>
      </p:sp>
      <p:sp>
        <p:nvSpPr>
          <p:cNvPr id="246" name="Google Shape;246;p30"/>
          <p:cNvSpPr txBox="1"/>
          <p:nvPr/>
        </p:nvSpPr>
        <p:spPr>
          <a:xfrm>
            <a:off x="1233425" y="1444825"/>
            <a:ext cx="763500" cy="344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7" name="Google Shape;247;p30"/>
          <p:cNvSpPr txBox="1"/>
          <p:nvPr/>
        </p:nvSpPr>
        <p:spPr>
          <a:xfrm>
            <a:off x="1870675" y="885725"/>
            <a:ext cx="3462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48" name="Google Shape;248;p30"/>
          <p:cNvPicPr preferRelativeResize="0"/>
          <p:nvPr/>
        </p:nvPicPr>
        <p:blipFill rotWithShape="1">
          <a:blip r:embed="rId3">
            <a:alphaModFix/>
          </a:blip>
          <a:srcRect b="0" l="-1329" r="1329" t="0"/>
          <a:stretch/>
        </p:blipFill>
        <p:spPr>
          <a:xfrm>
            <a:off x="416200" y="1444825"/>
            <a:ext cx="8595000" cy="3390675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0"/>
          <p:cNvSpPr txBox="1"/>
          <p:nvPr/>
        </p:nvSpPr>
        <p:spPr>
          <a:xfrm>
            <a:off x="854675" y="1703350"/>
            <a:ext cx="156300" cy="99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50" name="Google Shape;25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5925" y="1787600"/>
            <a:ext cx="119100" cy="95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5925" y="1952025"/>
            <a:ext cx="119100" cy="95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5925" y="2179675"/>
            <a:ext cx="119100" cy="95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5925" y="2375713"/>
            <a:ext cx="119100" cy="95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5925" y="2571750"/>
            <a:ext cx="119100" cy="95288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0"/>
          <p:cNvSpPr txBox="1"/>
          <p:nvPr/>
        </p:nvSpPr>
        <p:spPr>
          <a:xfrm>
            <a:off x="505975" y="1197725"/>
            <a:ext cx="19119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Summary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1"/>
          <p:cNvSpPr txBox="1"/>
          <p:nvPr>
            <p:ph type="title"/>
          </p:nvPr>
        </p:nvSpPr>
        <p:spPr>
          <a:xfrm>
            <a:off x="727800" y="635625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chATLAS, 2. Embedding and Vector Database</a:t>
            </a:r>
            <a:endParaRPr b="0"/>
          </a:p>
        </p:txBody>
      </p:sp>
      <p:pic>
        <p:nvPicPr>
          <p:cNvPr id="261" name="Google Shape;26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500" y="1300925"/>
            <a:ext cx="6527474" cy="28811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1"/>
          <p:cNvSpPr txBox="1"/>
          <p:nvPr/>
        </p:nvSpPr>
        <p:spPr>
          <a:xfrm>
            <a:off x="650275" y="1170825"/>
            <a:ext cx="1515000" cy="30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63" name="Google Shape;26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5275" y="4157975"/>
            <a:ext cx="4803451" cy="7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38675" y="3972500"/>
            <a:ext cx="329300" cy="8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87100" y="1121900"/>
            <a:ext cx="5308450" cy="22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 rot="10800000">
            <a:off x="3686255" y="1121900"/>
            <a:ext cx="1177796" cy="26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44700" y="1121900"/>
            <a:ext cx="590550" cy="22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/>
          <p:nvPr>
            <p:ph type="title"/>
          </p:nvPr>
        </p:nvSpPr>
        <p:spPr>
          <a:xfrm>
            <a:off x="727800" y="635625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Main Topics in this Talk</a:t>
            </a:r>
            <a:endParaRPr/>
          </a:p>
        </p:txBody>
      </p:sp>
      <p:sp>
        <p:nvSpPr>
          <p:cNvPr id="104" name="Google Shape;104;p14"/>
          <p:cNvSpPr txBox="1"/>
          <p:nvPr/>
        </p:nvSpPr>
        <p:spPr>
          <a:xfrm>
            <a:off x="695650" y="1147275"/>
            <a:ext cx="8065200" cy="34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ato"/>
              <a:buChar char="●"/>
            </a:pPr>
            <a:r>
              <a:rPr b="1" lang="en" sz="2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Introduction,</a:t>
            </a:r>
            <a:r>
              <a:rPr lang="en" sz="2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Necessary Background</a:t>
            </a:r>
            <a:endParaRPr sz="2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ato"/>
              <a:buChar char="●"/>
            </a:pPr>
            <a:r>
              <a:rPr b="1" lang="en" sz="2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chATLAS,</a:t>
            </a:r>
            <a:r>
              <a:rPr lang="en" sz="2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Technical Details and Status</a:t>
            </a:r>
            <a:endParaRPr sz="2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ato"/>
              <a:buChar char="●"/>
            </a:pPr>
            <a:r>
              <a:rPr b="1" lang="en" sz="2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Results</a:t>
            </a:r>
            <a:r>
              <a:rPr lang="en" sz="2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of work </a:t>
            </a:r>
            <a:r>
              <a:rPr lang="en" sz="2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at present</a:t>
            </a:r>
            <a:endParaRPr sz="2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ato"/>
              <a:buChar char="●"/>
            </a:pPr>
            <a:r>
              <a:rPr b="1" lang="en" sz="2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Plans</a:t>
            </a:r>
            <a:r>
              <a:rPr lang="en" sz="2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for future updates</a:t>
            </a:r>
            <a:endParaRPr sz="2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ato"/>
              <a:buChar char="●"/>
            </a:pPr>
            <a:r>
              <a:rPr b="1" lang="en" sz="2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Conclusions</a:t>
            </a:r>
            <a:endParaRPr b="1" sz="2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2"/>
          <p:cNvSpPr txBox="1"/>
          <p:nvPr>
            <p:ph type="title"/>
          </p:nvPr>
        </p:nvSpPr>
        <p:spPr>
          <a:xfrm>
            <a:off x="727800" y="635625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chATLAS, 2. Embedding and Vector Database</a:t>
            </a:r>
            <a:endParaRPr b="0"/>
          </a:p>
        </p:txBody>
      </p:sp>
      <p:pic>
        <p:nvPicPr>
          <p:cNvPr id="273" name="Google Shape;27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4937" y="1134750"/>
            <a:ext cx="7234126" cy="3845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3"/>
          <p:cNvSpPr txBox="1"/>
          <p:nvPr>
            <p:ph type="title"/>
          </p:nvPr>
        </p:nvSpPr>
        <p:spPr>
          <a:xfrm>
            <a:off x="727800" y="635625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chATLAS, 2. Embedding and Vector Database</a:t>
            </a:r>
            <a:endParaRPr b="0"/>
          </a:p>
        </p:txBody>
      </p:sp>
      <p:pic>
        <p:nvPicPr>
          <p:cNvPr id="279" name="Google Shape;27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538" y="1549100"/>
            <a:ext cx="4201474" cy="752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543" y="2541700"/>
            <a:ext cx="4436108" cy="191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56975" y="1353651"/>
            <a:ext cx="4029798" cy="19545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33"/>
          <p:cNvSpPr txBox="1"/>
          <p:nvPr/>
        </p:nvSpPr>
        <p:spPr>
          <a:xfrm>
            <a:off x="139275" y="1200875"/>
            <a:ext cx="4887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(Egroup Archive) User Experience and Data Quality Improvement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3" name="Google Shape;283;p33"/>
          <p:cNvSpPr txBox="1"/>
          <p:nvPr/>
        </p:nvSpPr>
        <p:spPr>
          <a:xfrm>
            <a:off x="2676275" y="4571000"/>
            <a:ext cx="27525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And then, Embedded &amp; Chunked  ←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84" name="Google Shape;284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28976" y="1627250"/>
            <a:ext cx="3657798" cy="3382899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3"/>
          <p:cNvSpPr txBox="1"/>
          <p:nvPr/>
        </p:nvSpPr>
        <p:spPr>
          <a:xfrm>
            <a:off x="2748400" y="2172275"/>
            <a:ext cx="306600" cy="1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↓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6" name="Google Shape;286;p33"/>
          <p:cNvSpPr txBox="1"/>
          <p:nvPr/>
        </p:nvSpPr>
        <p:spPr>
          <a:xfrm>
            <a:off x="5014875" y="2839600"/>
            <a:ext cx="306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→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4"/>
          <p:cNvSpPr txBox="1"/>
          <p:nvPr>
            <p:ph type="title"/>
          </p:nvPr>
        </p:nvSpPr>
        <p:spPr>
          <a:xfrm>
            <a:off x="727800" y="635625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chATLAS</a:t>
            </a:r>
            <a:r>
              <a:rPr lang="en"/>
              <a:t>, </a:t>
            </a:r>
            <a:r>
              <a:rPr lang="en"/>
              <a:t>3. Evaluation</a:t>
            </a:r>
            <a:endParaRPr b="0"/>
          </a:p>
        </p:txBody>
      </p:sp>
      <p:pic>
        <p:nvPicPr>
          <p:cNvPr id="292" name="Google Shape;29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3650" y="1335250"/>
            <a:ext cx="4837425" cy="352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00400" y="3621275"/>
            <a:ext cx="329300" cy="8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69225" y="4082650"/>
            <a:ext cx="485775" cy="69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5"/>
          <p:cNvSpPr txBox="1"/>
          <p:nvPr>
            <p:ph type="title"/>
          </p:nvPr>
        </p:nvSpPr>
        <p:spPr>
          <a:xfrm>
            <a:off x="727800" y="635625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chATLAS, 3. Evaluation</a:t>
            </a:r>
            <a:endParaRPr b="0"/>
          </a:p>
        </p:txBody>
      </p:sp>
      <p:pic>
        <p:nvPicPr>
          <p:cNvPr id="300" name="Google Shape;30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725" y="1311175"/>
            <a:ext cx="6364425" cy="3314575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35"/>
          <p:cNvSpPr txBox="1"/>
          <p:nvPr/>
        </p:nvSpPr>
        <p:spPr>
          <a:xfrm>
            <a:off x="806600" y="1553050"/>
            <a:ext cx="18096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2" name="Google Shape;302;p35"/>
          <p:cNvSpPr txBox="1"/>
          <p:nvPr/>
        </p:nvSpPr>
        <p:spPr>
          <a:xfrm>
            <a:off x="698350" y="1691350"/>
            <a:ext cx="3793500" cy="2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What kind of questions can our RAG answer?</a:t>
            </a:r>
            <a:endParaRPr b="1"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6"/>
          <p:cNvSpPr txBox="1"/>
          <p:nvPr>
            <p:ph type="title"/>
          </p:nvPr>
        </p:nvSpPr>
        <p:spPr>
          <a:xfrm>
            <a:off x="727800" y="635625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chATLAS, 3. Evaluation </a:t>
            </a:r>
            <a:endParaRPr b="0"/>
          </a:p>
        </p:txBody>
      </p:sp>
      <p:pic>
        <p:nvPicPr>
          <p:cNvPr id="308" name="Google Shape;30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75725"/>
            <a:ext cx="8839202" cy="3352429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36"/>
          <p:cNvSpPr txBox="1"/>
          <p:nvPr/>
        </p:nvSpPr>
        <p:spPr>
          <a:xfrm>
            <a:off x="86275" y="1170825"/>
            <a:ext cx="75018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Exploring other extensive and complete evaluation methods (results in future update)</a:t>
            </a:r>
            <a:endParaRPr b="1" sz="15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7"/>
          <p:cNvSpPr txBox="1"/>
          <p:nvPr>
            <p:ph type="title"/>
          </p:nvPr>
        </p:nvSpPr>
        <p:spPr>
          <a:xfrm>
            <a:off x="727800" y="635625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chATLAS, 4</a:t>
            </a:r>
            <a:r>
              <a:rPr lang="en"/>
              <a:t>. UI &amp; Deployment</a:t>
            </a:r>
            <a:endParaRPr b="0"/>
          </a:p>
        </p:txBody>
      </p:sp>
      <p:pic>
        <p:nvPicPr>
          <p:cNvPr id="315" name="Google Shape;31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250" y="1146775"/>
            <a:ext cx="7756100" cy="3667876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37"/>
          <p:cNvSpPr txBox="1"/>
          <p:nvPr/>
        </p:nvSpPr>
        <p:spPr>
          <a:xfrm>
            <a:off x="518025" y="1306575"/>
            <a:ext cx="3066000" cy="420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7" name="Google Shape;317;p37"/>
          <p:cNvSpPr txBox="1"/>
          <p:nvPr/>
        </p:nvSpPr>
        <p:spPr>
          <a:xfrm>
            <a:off x="397800" y="1306575"/>
            <a:ext cx="2158200" cy="3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Deployment</a:t>
            </a:r>
            <a:endParaRPr b="1" sz="17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8"/>
          <p:cNvSpPr txBox="1"/>
          <p:nvPr>
            <p:ph type="title"/>
          </p:nvPr>
        </p:nvSpPr>
        <p:spPr>
          <a:xfrm>
            <a:off x="727800" y="635625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chATLAS, 4. UI &amp; Deployment</a:t>
            </a:r>
            <a:endParaRPr b="0"/>
          </a:p>
        </p:txBody>
      </p:sp>
      <p:sp>
        <p:nvSpPr>
          <p:cNvPr id="323" name="Google Shape;323;p38"/>
          <p:cNvSpPr txBox="1"/>
          <p:nvPr/>
        </p:nvSpPr>
        <p:spPr>
          <a:xfrm>
            <a:off x="518025" y="1306575"/>
            <a:ext cx="3066000" cy="420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24" name="Google Shape;32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600" y="1360625"/>
            <a:ext cx="6570899" cy="3296876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38"/>
          <p:cNvSpPr txBox="1"/>
          <p:nvPr/>
        </p:nvSpPr>
        <p:spPr>
          <a:xfrm>
            <a:off x="812600" y="1516975"/>
            <a:ext cx="2561100" cy="39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6" name="Google Shape;326;p38"/>
          <p:cNvSpPr txBox="1"/>
          <p:nvPr/>
        </p:nvSpPr>
        <p:spPr>
          <a:xfrm>
            <a:off x="812600" y="1461125"/>
            <a:ext cx="2158200" cy="3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Deployment</a:t>
            </a:r>
            <a:endParaRPr b="1" sz="17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9"/>
          <p:cNvSpPr txBox="1"/>
          <p:nvPr>
            <p:ph type="title"/>
          </p:nvPr>
        </p:nvSpPr>
        <p:spPr>
          <a:xfrm>
            <a:off x="727800" y="635625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Results</a:t>
            </a:r>
            <a:r>
              <a:rPr b="0" lang="en" sz="2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of work at present</a:t>
            </a:r>
            <a:endParaRPr b="0" sz="2300"/>
          </a:p>
        </p:txBody>
      </p:sp>
      <p:pic>
        <p:nvPicPr>
          <p:cNvPr id="332" name="Google Shape;33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0115" y="2187000"/>
            <a:ext cx="4267826" cy="133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06350" y="1653025"/>
            <a:ext cx="3103250" cy="319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87062" y="1234069"/>
            <a:ext cx="2669013" cy="37985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0"/>
          <p:cNvSpPr txBox="1"/>
          <p:nvPr>
            <p:ph type="title"/>
          </p:nvPr>
        </p:nvSpPr>
        <p:spPr>
          <a:xfrm>
            <a:off x="727800" y="635625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Plans</a:t>
            </a:r>
            <a:r>
              <a:rPr b="0" lang="en" sz="2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for future updates</a:t>
            </a:r>
            <a:endParaRPr b="0" sz="2300"/>
          </a:p>
        </p:txBody>
      </p:sp>
      <p:sp>
        <p:nvSpPr>
          <p:cNvPr id="340" name="Google Shape;340;p40"/>
          <p:cNvSpPr txBox="1"/>
          <p:nvPr/>
        </p:nvSpPr>
        <p:spPr>
          <a:xfrm>
            <a:off x="727800" y="1066100"/>
            <a:ext cx="8254200" cy="12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Lato"/>
              <a:buAutoNum type="arabicPeriod"/>
            </a:pPr>
            <a:r>
              <a:rPr lang="en" sz="17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Gather and Install more Data to RAG</a:t>
            </a:r>
            <a:endParaRPr sz="17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Lato"/>
              <a:buAutoNum type="alphaLcPeriod"/>
            </a:pPr>
            <a:r>
              <a:rPr lang="en" sz="17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CDS papers (in alpha), conferences, pub notes, etc.</a:t>
            </a:r>
            <a:endParaRPr sz="17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Lato"/>
              <a:buAutoNum type="alphaLcPeriod"/>
            </a:pPr>
            <a:r>
              <a:rPr lang="en" sz="17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E-groups (scraped, anonymized, embedded)</a:t>
            </a:r>
            <a:endParaRPr sz="17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Lato"/>
              <a:buAutoNum type="alphaLcPeriod"/>
            </a:pPr>
            <a:r>
              <a:rPr lang="en" sz="17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Indio (some sources in hand)</a:t>
            </a:r>
            <a:endParaRPr sz="17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Lato"/>
              <a:buAutoNum type="arabicPeriod"/>
            </a:pPr>
            <a:r>
              <a:rPr lang="en" sz="17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Daily updates such as from new/changes to Twikis</a:t>
            </a:r>
            <a:endParaRPr sz="17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Lato"/>
              <a:buAutoNum type="arabicPeriod"/>
            </a:pPr>
            <a:r>
              <a:rPr lang="en" sz="17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Find my plot - find plots more easily by storing information in DB Running - need to serve via API</a:t>
            </a:r>
            <a:endParaRPr sz="17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Lato"/>
              <a:buAutoNum type="arabicPeriod"/>
            </a:pPr>
            <a:r>
              <a:rPr lang="en" sz="17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Fine tune of open source LLM a la AstroLLaMa - low stats show promise</a:t>
            </a:r>
            <a:endParaRPr sz="17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Lato"/>
              <a:buAutoNum type="arabicPeriod"/>
            </a:pPr>
            <a:r>
              <a:rPr lang="en" sz="17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Serving open source LLM via API running at university</a:t>
            </a:r>
            <a:endParaRPr sz="17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Lato"/>
              <a:buAutoNum type="arabicPeriod"/>
            </a:pPr>
            <a:r>
              <a:rPr lang="en" sz="17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Improve quality through advanced RAG techniques</a:t>
            </a:r>
            <a:endParaRPr sz="17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Lato"/>
              <a:buAutoNum type="alphaLcPeriod"/>
            </a:pPr>
            <a:r>
              <a:rPr lang="en" sz="17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Or a mixture of experts like ChatGPT</a:t>
            </a:r>
            <a:endParaRPr sz="17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Lato"/>
              <a:buAutoNum type="arabicPeriod"/>
            </a:pPr>
            <a:r>
              <a:rPr lang="en" sz="17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UI Improvements: thumbs up/down etc (RLHF?)</a:t>
            </a:r>
            <a:endParaRPr sz="17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Lato"/>
              <a:buAutoNum type="arabicPeriod"/>
            </a:pPr>
            <a:r>
              <a:rPr lang="en" sz="17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Knowledge Graphs</a:t>
            </a:r>
            <a:endParaRPr sz="17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Lato"/>
              <a:buAutoNum type="arabicPeriod"/>
            </a:pPr>
            <a:r>
              <a:rPr lang="en" sz="17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Detailed and extensive Evaluation system for incremental progress</a:t>
            </a:r>
            <a:endParaRPr sz="17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Lato"/>
              <a:buAutoNum type="arabicPeriod"/>
            </a:pPr>
            <a:r>
              <a:rPr lang="en" sz="17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Multimodality ideas, check back for updates</a:t>
            </a:r>
            <a:endParaRPr sz="17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1"/>
          <p:cNvSpPr txBox="1"/>
          <p:nvPr>
            <p:ph type="title"/>
          </p:nvPr>
        </p:nvSpPr>
        <p:spPr>
          <a:xfrm>
            <a:off x="727800" y="635625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Conclusions</a:t>
            </a:r>
            <a:endParaRPr b="0" sz="2300"/>
          </a:p>
        </p:txBody>
      </p:sp>
      <p:sp>
        <p:nvSpPr>
          <p:cNvPr id="346" name="Google Shape;346;p41"/>
          <p:cNvSpPr txBox="1"/>
          <p:nvPr/>
        </p:nvSpPr>
        <p:spPr>
          <a:xfrm>
            <a:off x="727800" y="1301400"/>
            <a:ext cx="8116500" cy="28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ato"/>
              <a:buChar char="●"/>
            </a:pPr>
            <a:r>
              <a:rPr lang="en" sz="2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chATLAS project established in the spare time of </a:t>
            </a:r>
            <a:r>
              <a:rPr b="1" lang="en" sz="2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few developers</a:t>
            </a:r>
            <a:endParaRPr b="1" sz="2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ato"/>
              <a:buChar char="○"/>
            </a:pPr>
            <a:r>
              <a:rPr lang="en" sz="2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Still in </a:t>
            </a:r>
            <a:r>
              <a:rPr b="1" lang="en" sz="2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early development</a:t>
            </a:r>
            <a:endParaRPr b="1" sz="2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ato"/>
              <a:buChar char="○"/>
            </a:pPr>
            <a:r>
              <a:rPr lang="en" sz="2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Deployment platform </a:t>
            </a:r>
            <a:r>
              <a:rPr b="1" lang="en" sz="2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stability</a:t>
            </a:r>
            <a:r>
              <a:rPr lang="en" sz="2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is a major issue</a:t>
            </a:r>
            <a:endParaRPr sz="2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ato"/>
              <a:buChar char="○"/>
            </a:pPr>
            <a:r>
              <a:rPr b="1" lang="en" sz="2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Open</a:t>
            </a:r>
            <a:r>
              <a:rPr lang="en" sz="2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invite to contribute</a:t>
            </a:r>
            <a:endParaRPr sz="2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ato"/>
              <a:buChar char="●"/>
            </a:pPr>
            <a:r>
              <a:rPr lang="en" sz="2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If there was a </a:t>
            </a:r>
            <a:r>
              <a:rPr b="1" lang="en" sz="2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collaborative effort to store and format information</a:t>
            </a:r>
            <a:r>
              <a:rPr lang="en" sz="2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that prepares them for installing to AI, it could reduce the efforts required by development teams and new physics could be discovered sooner</a:t>
            </a:r>
            <a:endParaRPr sz="2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ato"/>
              <a:buChar char="●"/>
            </a:pPr>
            <a:r>
              <a:rPr b="1" lang="en" sz="2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ATLAS has a lot of data</a:t>
            </a:r>
            <a:r>
              <a:rPr lang="en" sz="2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, takes time to gather, organize, format, and process</a:t>
            </a:r>
            <a:endParaRPr sz="2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ato"/>
              <a:buChar char="●"/>
            </a:pPr>
            <a:r>
              <a:rPr b="1" lang="en" sz="2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chATLAS</a:t>
            </a:r>
            <a:r>
              <a:rPr lang="en" sz="2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started as a standard RAG, but it has evolved to meet needs of ATLAS, aid discovery, and explore other useful applications</a:t>
            </a:r>
            <a:endParaRPr sz="2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/>
          <p:nvPr>
            <p:ph type="title"/>
          </p:nvPr>
        </p:nvSpPr>
        <p:spPr>
          <a:xfrm>
            <a:off x="727800" y="635625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r>
              <a:rPr b="0" lang="en"/>
              <a:t>, </a:t>
            </a:r>
            <a:r>
              <a:rPr b="0" lang="en"/>
              <a:t>Necessary Background</a:t>
            </a:r>
            <a:endParaRPr b="0"/>
          </a:p>
        </p:txBody>
      </p:sp>
      <p:sp>
        <p:nvSpPr>
          <p:cNvPr id="110" name="Google Shape;110;p15"/>
          <p:cNvSpPr txBox="1"/>
          <p:nvPr/>
        </p:nvSpPr>
        <p:spPr>
          <a:xfrm>
            <a:off x="727800" y="1314225"/>
            <a:ext cx="8322000" cy="34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ato"/>
              <a:buChar char="●"/>
            </a:pPr>
            <a:r>
              <a:rPr lang="en" sz="2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ATLAS Experiment - Size and its logistical effects on communication</a:t>
            </a:r>
            <a:endParaRPr sz="2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ato"/>
              <a:buChar char="●"/>
            </a:pPr>
            <a:r>
              <a:rPr lang="en" sz="2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 brief talk about the RAG type of LLM</a:t>
            </a:r>
            <a:endParaRPr sz="2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ato"/>
              <a:buChar char="●"/>
            </a:pPr>
            <a:r>
              <a:rPr lang="en" sz="2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chATLAS Background</a:t>
            </a:r>
            <a:endParaRPr sz="2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2"/>
          <p:cNvSpPr txBox="1"/>
          <p:nvPr>
            <p:ph type="title"/>
          </p:nvPr>
        </p:nvSpPr>
        <p:spPr>
          <a:xfrm>
            <a:off x="3649425" y="1869150"/>
            <a:ext cx="2777400" cy="14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End</a:t>
            </a:r>
            <a:endParaRPr sz="28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__________________</a:t>
            </a:r>
            <a:endParaRPr sz="28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8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Questions?</a:t>
            </a:r>
            <a:endParaRPr sz="28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52" name="Google Shape;35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6950" y="492475"/>
            <a:ext cx="866775" cy="42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3288" y="2081213"/>
            <a:ext cx="2257425" cy="98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4750" y="513063"/>
            <a:ext cx="866775" cy="42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2400" y="1650"/>
            <a:ext cx="9296400" cy="4598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78125"/>
            <a:ext cx="9193401" cy="44792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4481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/>
          <p:nvPr>
            <p:ph type="title"/>
          </p:nvPr>
        </p:nvSpPr>
        <p:spPr>
          <a:xfrm>
            <a:off x="727800" y="635625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 </a:t>
            </a:r>
            <a:r>
              <a:rPr b="0" lang="en"/>
              <a:t>- ATLAS Experiment</a:t>
            </a:r>
            <a:endParaRPr b="0"/>
          </a:p>
        </p:txBody>
      </p:sp>
      <p:sp>
        <p:nvSpPr>
          <p:cNvPr id="116" name="Google Shape;116;p16"/>
          <p:cNvSpPr txBox="1"/>
          <p:nvPr/>
        </p:nvSpPr>
        <p:spPr>
          <a:xfrm>
            <a:off x="747025" y="1275700"/>
            <a:ext cx="7988100" cy="27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ATLAS is big. </a:t>
            </a:r>
            <a:endParaRPr sz="2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This makes it hard to communicate efficiently. </a:t>
            </a:r>
            <a:endParaRPr sz="2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(storing and accessing data, more on this in a minute)</a:t>
            </a:r>
            <a:endParaRPr sz="2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7" name="Google Shape;11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7100" y="770725"/>
            <a:ext cx="3000000" cy="2224922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6"/>
          <p:cNvSpPr txBox="1"/>
          <p:nvPr/>
        </p:nvSpPr>
        <p:spPr>
          <a:xfrm>
            <a:off x="560100" y="2048400"/>
            <a:ext cx="44487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detector is 46m long, 25m high, and 25m wide. It is one of </a:t>
            </a:r>
            <a:r>
              <a:rPr lang="en"/>
              <a:t>the</a:t>
            </a:r>
            <a:r>
              <a:rPr lang="en"/>
              <a:t> largest collaborative efforts ever attempted in science, with approximately 6000 members and 3000 scientific authors.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/>
          <p:nvPr>
            <p:ph type="title"/>
          </p:nvPr>
        </p:nvSpPr>
        <p:spPr>
          <a:xfrm>
            <a:off x="727800" y="635625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 </a:t>
            </a:r>
            <a:r>
              <a:rPr b="0" lang="en"/>
              <a:t>- </a:t>
            </a:r>
            <a:r>
              <a:rPr b="0" lang="en" sz="2222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 brief talk about the RAG type of LLM</a:t>
            </a:r>
            <a:endParaRPr b="0" sz="2822"/>
          </a:p>
        </p:txBody>
      </p:sp>
      <p:sp>
        <p:nvSpPr>
          <p:cNvPr id="124" name="Google Shape;124;p17"/>
          <p:cNvSpPr txBox="1"/>
          <p:nvPr/>
        </p:nvSpPr>
        <p:spPr>
          <a:xfrm>
            <a:off x="811250" y="1170825"/>
            <a:ext cx="8193600" cy="28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Different types of RAG realization</a:t>
            </a:r>
            <a:endParaRPr sz="2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ato"/>
              <a:buChar char="●"/>
            </a:pPr>
            <a:r>
              <a:rPr lang="en" sz="2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Retriever Type: Sparse(Passages) vs. </a:t>
            </a:r>
            <a:endParaRPr sz="2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Dense(continuous embeddings)</a:t>
            </a:r>
            <a:endParaRPr sz="2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ato"/>
              <a:buChar char="●"/>
            </a:pPr>
            <a:r>
              <a:rPr lang="en" sz="2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Retriever Granularity: Chunks vs </a:t>
            </a:r>
            <a:endParaRPr sz="2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Tokens retrieved (fast and difficult)</a:t>
            </a:r>
            <a:endParaRPr sz="2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ato"/>
              <a:buChar char="●"/>
            </a:pPr>
            <a:r>
              <a:rPr lang="en" sz="2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Pre/Post Retrieval Enhancement</a:t>
            </a:r>
            <a:endParaRPr sz="2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ato"/>
              <a:buChar char="●"/>
            </a:pPr>
            <a:r>
              <a:rPr lang="en" sz="2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Generator Modifications:</a:t>
            </a:r>
            <a:endParaRPr sz="2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*Input-Layer Integration,</a:t>
            </a:r>
            <a:endParaRPr sz="2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Output-Layer Integration, (Dual output distributions, see kNN-LM)</a:t>
            </a:r>
            <a:endParaRPr sz="2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Intermediate-Layer Integration  (Chunked Cross Attention)</a:t>
            </a:r>
            <a:endParaRPr sz="2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5" name="Google Shape;12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4525" y="1314375"/>
            <a:ext cx="3599200" cy="276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3538" y="1926713"/>
            <a:ext cx="3267075" cy="229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/>
          <p:nvPr>
            <p:ph type="title"/>
          </p:nvPr>
        </p:nvSpPr>
        <p:spPr>
          <a:xfrm>
            <a:off x="727800" y="635625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 </a:t>
            </a:r>
            <a:r>
              <a:rPr b="0" lang="en"/>
              <a:t>- chATLAS Background</a:t>
            </a:r>
            <a:endParaRPr b="0"/>
          </a:p>
        </p:txBody>
      </p:sp>
      <p:sp>
        <p:nvSpPr>
          <p:cNvPr id="132" name="Google Shape;132;p18"/>
          <p:cNvSpPr txBox="1"/>
          <p:nvPr/>
        </p:nvSpPr>
        <p:spPr>
          <a:xfrm>
            <a:off x="811225" y="1327100"/>
            <a:ext cx="8052300" cy="30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ato"/>
              <a:buChar char="●"/>
            </a:pPr>
            <a:r>
              <a:rPr lang="en" sz="2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Developers in ATLAS were independently working on a similar idea.</a:t>
            </a:r>
            <a:endParaRPr sz="2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ato"/>
              <a:buChar char="●"/>
            </a:pPr>
            <a:r>
              <a:rPr lang="en" sz="2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Skills and projects were synthesized into chATLAS</a:t>
            </a:r>
            <a:endParaRPr sz="2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ato"/>
              <a:buChar char="●"/>
            </a:pPr>
            <a:r>
              <a:rPr lang="en" sz="2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Simple start</a:t>
            </a:r>
            <a:endParaRPr sz="2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ato"/>
              <a:buChar char="●"/>
            </a:pPr>
            <a:r>
              <a:rPr lang="en" sz="2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UI added and moved to flask (Joe George)</a:t>
            </a:r>
            <a:endParaRPr sz="2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3" name="Google Shape;13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097" y="3257075"/>
            <a:ext cx="4344524" cy="13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5575" y="2498250"/>
            <a:ext cx="2423850" cy="225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10125" y="3014025"/>
            <a:ext cx="311739" cy="33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/>
          <p:nvPr>
            <p:ph type="title"/>
          </p:nvPr>
        </p:nvSpPr>
        <p:spPr>
          <a:xfrm>
            <a:off x="727800" y="635625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chATLAS, </a:t>
            </a:r>
            <a:r>
              <a:rPr b="0" lang="en"/>
              <a:t>Technical Details and Status</a:t>
            </a:r>
            <a:endParaRPr b="0"/>
          </a:p>
        </p:txBody>
      </p:sp>
      <p:sp>
        <p:nvSpPr>
          <p:cNvPr id="141" name="Google Shape;141;p19"/>
          <p:cNvSpPr txBox="1"/>
          <p:nvPr/>
        </p:nvSpPr>
        <p:spPr>
          <a:xfrm>
            <a:off x="824075" y="1301400"/>
            <a:ext cx="7371600" cy="28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ato"/>
              <a:buAutoNum type="arabicPeriod"/>
            </a:pPr>
            <a:r>
              <a:rPr lang="en" sz="2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Scraping and Document Collection (</a:t>
            </a:r>
            <a:r>
              <a:rPr lang="en" sz="2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ATLAS has a Lot of Data)</a:t>
            </a:r>
            <a:endParaRPr sz="2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ato"/>
              <a:buAutoNum type="arabicPeriod"/>
            </a:pPr>
            <a:r>
              <a:rPr lang="en" sz="2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Embedding and Vector Database</a:t>
            </a:r>
            <a:endParaRPr sz="2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ato"/>
              <a:buAutoNum type="arabicPeriod"/>
            </a:pPr>
            <a:r>
              <a:rPr lang="en" sz="2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Evaluation</a:t>
            </a:r>
            <a:endParaRPr sz="2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ato"/>
              <a:buAutoNum type="arabicPeriod"/>
            </a:pPr>
            <a:r>
              <a:rPr lang="en" sz="2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UI &amp; Serving in Production</a:t>
            </a:r>
            <a:endParaRPr sz="2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2" name="Google Shape;14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6800" y="2396500"/>
            <a:ext cx="2896851" cy="222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/>
          <p:nvPr>
            <p:ph type="title"/>
          </p:nvPr>
        </p:nvSpPr>
        <p:spPr>
          <a:xfrm>
            <a:off x="727800" y="635625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chATLAS, 1. Scraping and Document Collection</a:t>
            </a:r>
            <a:endParaRPr b="0"/>
          </a:p>
        </p:txBody>
      </p:sp>
      <p:pic>
        <p:nvPicPr>
          <p:cNvPr id="148" name="Google Shape;14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6075" y="1299150"/>
            <a:ext cx="6356916" cy="366787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0"/>
          <p:cNvSpPr txBox="1"/>
          <p:nvPr/>
        </p:nvSpPr>
        <p:spPr>
          <a:xfrm>
            <a:off x="1233425" y="1444825"/>
            <a:ext cx="763500" cy="344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0" name="Google Shape;150;p20"/>
          <p:cNvSpPr txBox="1"/>
          <p:nvPr/>
        </p:nvSpPr>
        <p:spPr>
          <a:xfrm>
            <a:off x="1870675" y="885725"/>
            <a:ext cx="3462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1" name="Google Shape;15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7216" y="4220925"/>
            <a:ext cx="485775" cy="69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 txBox="1"/>
          <p:nvPr>
            <p:ph type="title"/>
          </p:nvPr>
        </p:nvSpPr>
        <p:spPr>
          <a:xfrm>
            <a:off x="727800" y="635625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chATLAS, 1. Scraping and Document Collection</a:t>
            </a:r>
            <a:endParaRPr b="0"/>
          </a:p>
        </p:txBody>
      </p:sp>
      <p:sp>
        <p:nvSpPr>
          <p:cNvPr id="157" name="Google Shape;157;p21"/>
          <p:cNvSpPr txBox="1"/>
          <p:nvPr/>
        </p:nvSpPr>
        <p:spPr>
          <a:xfrm>
            <a:off x="859675" y="2100498"/>
            <a:ext cx="845400" cy="2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Twiki</a:t>
            </a:r>
            <a:endParaRPr sz="1700">
              <a:solidFill>
                <a:srgbClr val="3F3F3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58" name="Google Shape;158;p21"/>
          <p:cNvSpPr txBox="1"/>
          <p:nvPr/>
        </p:nvSpPr>
        <p:spPr>
          <a:xfrm>
            <a:off x="750483" y="3679925"/>
            <a:ext cx="1063800" cy="2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ATLAS Software Docs</a:t>
            </a:r>
            <a:endParaRPr sz="1500">
              <a:solidFill>
                <a:srgbClr val="3F3F3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59" name="Google Shape;159;p21"/>
          <p:cNvSpPr txBox="1"/>
          <p:nvPr/>
        </p:nvSpPr>
        <p:spPr>
          <a:xfrm>
            <a:off x="5320015" y="1728798"/>
            <a:ext cx="845400" cy="2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Jira</a:t>
            </a:r>
            <a:endParaRPr sz="1500">
              <a:solidFill>
                <a:srgbClr val="3F3F3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60" name="Google Shape;160;p21"/>
          <p:cNvSpPr txBox="1"/>
          <p:nvPr/>
        </p:nvSpPr>
        <p:spPr>
          <a:xfrm>
            <a:off x="2842775" y="1613532"/>
            <a:ext cx="1063800" cy="2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Egroup</a:t>
            </a:r>
            <a:endParaRPr sz="1500">
              <a:solidFill>
                <a:srgbClr val="3F3F3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Archive</a:t>
            </a:r>
            <a:endParaRPr sz="1500">
              <a:solidFill>
                <a:srgbClr val="3F3F3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61" name="Google Shape;161;p21"/>
          <p:cNvSpPr txBox="1"/>
          <p:nvPr/>
        </p:nvSpPr>
        <p:spPr>
          <a:xfrm>
            <a:off x="2345224" y="2796900"/>
            <a:ext cx="1138500" cy="2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Indico Meetings</a:t>
            </a:r>
            <a:endParaRPr sz="1500">
              <a:solidFill>
                <a:srgbClr val="3F3F3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62" name="Google Shape;162;p21"/>
          <p:cNvSpPr txBox="1"/>
          <p:nvPr/>
        </p:nvSpPr>
        <p:spPr>
          <a:xfrm>
            <a:off x="5080385" y="2863948"/>
            <a:ext cx="845400" cy="2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PDF Plots</a:t>
            </a:r>
            <a:endParaRPr sz="1500">
              <a:solidFill>
                <a:srgbClr val="3F3F3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63" name="Google Shape;163;p21"/>
          <p:cNvSpPr txBox="1"/>
          <p:nvPr/>
        </p:nvSpPr>
        <p:spPr>
          <a:xfrm>
            <a:off x="2497800" y="4274700"/>
            <a:ext cx="1338900" cy="2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Mattermost</a:t>
            </a:r>
            <a:endParaRPr sz="1500">
              <a:solidFill>
                <a:srgbClr val="3F3F3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64" name="Google Shape;164;p21"/>
          <p:cNvSpPr txBox="1"/>
          <p:nvPr/>
        </p:nvSpPr>
        <p:spPr>
          <a:xfrm>
            <a:off x="5215249" y="4095250"/>
            <a:ext cx="12147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ATLAS Codebases</a:t>
            </a:r>
            <a:endParaRPr sz="1500">
              <a:solidFill>
                <a:srgbClr val="3F3F3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65" name="Google Shape;165;p21"/>
          <p:cNvSpPr txBox="1"/>
          <p:nvPr/>
        </p:nvSpPr>
        <p:spPr>
          <a:xfrm>
            <a:off x="7148233" y="2243500"/>
            <a:ext cx="845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Group level Docs</a:t>
            </a:r>
            <a:endParaRPr sz="1500">
              <a:solidFill>
                <a:srgbClr val="3F3F3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66" name="Google Shape;166;p21"/>
          <p:cNvSpPr txBox="1"/>
          <p:nvPr/>
        </p:nvSpPr>
        <p:spPr>
          <a:xfrm>
            <a:off x="7018579" y="3629975"/>
            <a:ext cx="863700" cy="3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3F3F3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CDS Papers &amp; Notes</a:t>
            </a:r>
            <a:endParaRPr sz="1500">
              <a:solidFill>
                <a:srgbClr val="3F3F3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