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8" r:id="rId3"/>
    <p:sldId id="326" r:id="rId5"/>
    <p:sldId id="259" r:id="rId6"/>
    <p:sldId id="260" r:id="rId7"/>
    <p:sldId id="269" r:id="rId8"/>
    <p:sldId id="272" r:id="rId9"/>
    <p:sldId id="275" r:id="rId10"/>
    <p:sldId id="276" r:id="rId11"/>
    <p:sldId id="262" r:id="rId12"/>
    <p:sldId id="267" r:id="rId13"/>
    <p:sldId id="268" r:id="rId14"/>
    <p:sldId id="308" r:id="rId15"/>
    <p:sldId id="307" r:id="rId16"/>
    <p:sldId id="280" r:id="rId17"/>
    <p:sldId id="274" r:id="rId18"/>
    <p:sldId id="270" r:id="rId19"/>
    <p:sldId id="271" r:id="rId20"/>
    <p:sldId id="281" r:id="rId21"/>
    <p:sldId id="279" r:id="rId22"/>
    <p:sldId id="290" r:id="rId23"/>
    <p:sldId id="263" r:id="rId24"/>
    <p:sldId id="285" r:id="rId25"/>
    <p:sldId id="284" r:id="rId26"/>
    <p:sldId id="287" r:id="rId27"/>
    <p:sldId id="283" r:id="rId28"/>
    <p:sldId id="302" r:id="rId29"/>
    <p:sldId id="305" r:id="rId30"/>
    <p:sldId id="288" r:id="rId31"/>
    <p:sldId id="291" r:id="rId32"/>
  </p:sldIdLst>
  <p:sldSz cx="12192000" cy="6858000"/>
  <p:notesSz cx="6858000" cy="9144000"/>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88A6"/>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671A7C8-08D9-44E9-99ED-FCCC5B9DE95F}" styleName="{fb7de6f6-23be-4c27-bab1-75ee11fcb775}">
    <a:wholeTbl>
      <a:tcTxStyle>
        <a:fontRef idx="none">
          <a:prstClr val="black"/>
        </a:fontRef>
      </a:tcTxStyle>
      <a:tcStyle>
        <a:tcBdr>
          <a:left>
            <a:ln w="19050" cmpd="sng">
              <a:solidFill>
                <a:srgbClr val="5C9CD2"/>
              </a:solidFill>
            </a:ln>
          </a:left>
          <a:right>
            <a:ln w="19050" cmpd="sng">
              <a:solidFill>
                <a:srgbClr val="5C9CD2"/>
              </a:solidFill>
            </a:ln>
          </a:right>
          <a:top>
            <a:ln w="19050" cmpd="sng">
              <a:solidFill>
                <a:srgbClr val="5C9CD2"/>
              </a:solidFill>
            </a:ln>
          </a:top>
          <a:bottom>
            <a:ln w="19050" cmpd="sng">
              <a:solidFill>
                <a:srgbClr val="5C9CD2"/>
              </a:solidFill>
            </a:ln>
          </a:bottom>
          <a:insideV>
            <a:ln w="19050" cmpd="sng">
              <a:solidFill>
                <a:srgbClr val="5C9CD2"/>
              </a:solidFill>
            </a:ln>
          </a:insideV>
        </a:tcBdr>
        <a:fill>
          <a:solidFill>
            <a:srgbClr val="F3F3F3"/>
          </a:solidFill>
        </a:fill>
      </a:tcStyle>
    </a:wholeTbl>
    <a:firstCol>
      <a:tcTxStyle>
        <a:fontRef idx="none">
          <a:prstClr val="black"/>
        </a:fontRef>
      </a:tcTxStyle>
      <a:tcStyle>
        <a:tcBdr>
          <a:left>
            <a:ln w="6350" cmpd="sng">
              <a:solidFill>
                <a:srgbClr val="B9D4EC"/>
              </a:solidFill>
            </a:ln>
          </a:left>
          <a:right>
            <a:ln w="6350" cmpd="sng">
              <a:solidFill>
                <a:srgbClr val="B9D4EC"/>
              </a:solidFill>
            </a:ln>
          </a:right>
          <a:insideV>
            <a:ln w="6350" cmpd="sng">
              <a:solidFill>
                <a:srgbClr val="B9D4EC"/>
              </a:solidFill>
            </a:ln>
          </a:insideV>
        </a:tcBdr>
        <a:fill>
          <a:solidFill>
            <a:srgbClr val="B9D4EC"/>
          </a:solidFill>
        </a:fill>
      </a:tcStyle>
    </a:firstCol>
    <a:firstRow>
      <a:tcTxStyle>
        <a:fontRef idx="none">
          <a:prstClr val="black"/>
        </a:fontRef>
      </a:tcTxStyle>
      <a:tcStyle>
        <a:tcBdr>
          <a:bottom>
            <a:ln w="28575" cmpd="sng">
              <a:solidFill>
                <a:srgbClr val="98C0E3"/>
              </a:solidFill>
            </a:ln>
          </a:bottom>
          <a:insideV>
            <a:ln w="28575" cmpd="sng">
              <a:solidFill>
                <a:srgbClr val="98C0E3"/>
              </a:solidFill>
            </a:ln>
          </a:insideV>
        </a:tcBdr>
        <a:fill>
          <a:solidFill>
            <a:srgbClr val="98C0E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78" autoAdjust="0"/>
    <p:restoredTop sz="69330" autoAdjust="0"/>
  </p:normalViewPr>
  <p:slideViewPr>
    <p:cSldViewPr snapToGrid="0" showGuides="1">
      <p:cViewPr varScale="1">
        <p:scale>
          <a:sx n="98" d="100"/>
          <a:sy n="98" d="100"/>
        </p:scale>
        <p:origin x="1493" y="82"/>
      </p:cViewPr>
      <p:guideLst>
        <p:guide orient="horz" pos="226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6" Type="http://schemas.openxmlformats.org/officeDocument/2006/relationships/tags" Target="tags/tag227.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预训练是大模型训练的第一阶段，模型在大量无标签语料库上进行训练，使其能够充分理解语言的基本语法、语义和上下文关系，学习海量基础知识。</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微调是大模型训练的第二阶段，预训练阶段</a:t>
            </a:r>
            <a:r>
              <a:rPr lang="zh-CN" altLang="en-US"/>
              <a:t>大</a:t>
            </a:r>
            <a:r>
              <a:rPr lang="en-US" altLang="zh-CN"/>
              <a:t>模型学习到海量知识，但是</a:t>
            </a:r>
            <a:r>
              <a:rPr lang="zh-CN" altLang="en-US"/>
              <a:t>大</a:t>
            </a:r>
            <a:r>
              <a:rPr lang="en-US" altLang="zh-CN"/>
              <a:t>模型还没有学会解决各类具体的任务。通过指令微调，让模型学会使用预训练阶段习得的知识，使之具备正确响应各种输入的能力。</a:t>
            </a:r>
            <a:endParaRPr lang="en-US" altLang="zh-CN"/>
          </a:p>
          <a:p>
            <a:r>
              <a:rPr lang="en-US" altLang="zh-CN"/>
              <a:t>1.</a:t>
            </a:r>
            <a:r>
              <a:rPr lang="zh-CN" altLang="en-US"/>
              <a:t>对于指令微调而言，学习与模型参数知识不一致的内容无法带来增益，甚至会造成额外的损害。</a:t>
            </a:r>
            <a:endParaRPr lang="zh-CN" altLang="en-US"/>
          </a:p>
          <a:p>
            <a:r>
              <a:rPr lang="en-US" altLang="zh-CN"/>
              <a:t>2.</a:t>
            </a:r>
            <a:r>
              <a:rPr lang="zh-CN" altLang="en-US"/>
              <a:t>有效指令微调的本质在于完成行为模式转换的同时，保持指令微调前后模型参数中知识的一致性。</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sym typeface="+mn-ea"/>
              </a:rPr>
              <a:t>由于</a:t>
            </a:r>
            <a:r>
              <a:rPr lang="zh-CN" altLang="en-US">
                <a:sym typeface="+mn-ea"/>
              </a:rPr>
              <a:t>大模型预训练</a:t>
            </a:r>
            <a:r>
              <a:rPr lang="en-US" altLang="zh-CN">
                <a:sym typeface="+mn-ea"/>
              </a:rPr>
              <a:t>的数据</a:t>
            </a:r>
            <a:r>
              <a:rPr lang="zh-CN" altLang="en-US">
                <a:sym typeface="+mn-ea"/>
              </a:rPr>
              <a:t>良莠不齐</a:t>
            </a:r>
            <a:r>
              <a:rPr lang="en-US" altLang="zh-CN">
                <a:sym typeface="+mn-ea"/>
              </a:rPr>
              <a:t>，它们可能会为人类生成有毒、偏见甚至有害的内容。因此，有必要使 LLM 与人类价值观保持一致</a:t>
            </a:r>
            <a:endParaRPr lang="en-US" altLang="zh-CN">
              <a:sym typeface="+mn-ea"/>
            </a:endParaRPr>
          </a:p>
          <a:p>
            <a:r>
              <a:rPr lang="en-US"/>
              <a:t>RLHF</a:t>
            </a:r>
            <a:r>
              <a:rPr lang="zh-CN" altLang="en-US"/>
              <a:t>根据人类反馈设置</a:t>
            </a:r>
            <a:r>
              <a:t>奖励模型</a:t>
            </a:r>
            <a:r>
              <a:rPr lang="zh-CN"/>
              <a:t>，</a:t>
            </a:r>
            <a:r>
              <a:t>在经过调优后，能够对不同的输出进行评分，并根据人类给出的对齐偏好对其进行打分。奖励模型向原始的大语言模型（LLM）提供反馈，这些反馈用于进一步调优LLM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1.最初设计一个种子题目交给新手。</a:t>
            </a:r>
            <a:endParaRPr lang="zh-CN" altLang="en-US"/>
          </a:p>
          <a:p>
            <a:r>
              <a:rPr lang="zh-CN" altLang="en-US"/>
              <a:t>2.新手根据输入生成2到10个随机问题</a:t>
            </a:r>
            <a:endParaRPr lang="zh-CN" altLang="en-US"/>
          </a:p>
          <a:p>
            <a:r>
              <a:rPr lang="zh-CN" altLang="en-US"/>
              <a:t>3.检查员筛选掉重复和过滤，选择最有趣的问题，或决定退出当前主题以选择另一个候选主题。所选问题将被发送给专家，而其余问题将进入候选问题列表。</a:t>
            </a:r>
            <a:endParaRPr lang="zh-CN" altLang="en-US"/>
          </a:p>
          <a:p>
            <a:r>
              <a:rPr lang="zh-CN" altLang="en-US"/>
              <a:t>4.专家根据其配备的知识库和搜索引擎回答问题，并提供答案来源。</a:t>
            </a:r>
            <a:endParaRPr lang="zh-CN" altLang="en-US"/>
          </a:p>
          <a:p>
            <a:r>
              <a:rPr lang="zh-CN" altLang="en-US"/>
              <a:t>5.答案作为新手的输入信息，然后新手会提出更多问题。</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我们最终通过以下四个方法构建了来自八个不同领域的高能物理数据集</a:t>
            </a:r>
            <a:endParaRPr lang="zh-CN" altLang="en-US"/>
          </a:p>
          <a:p>
            <a:r>
              <a:rPr lang="zh-CN" altLang="en-US"/>
              <a:t>首先我们使用了种子裂变技术针对每个领域生成了一千个问答对</a:t>
            </a:r>
            <a:endParaRPr lang="zh-CN" altLang="en-US"/>
          </a:p>
          <a:p>
            <a:r>
              <a:rPr lang="zh-CN" altLang="en-US"/>
              <a:t>其次我们在</a:t>
            </a:r>
            <a:r>
              <a:rPr lang="en-US" altLang="zh-CN"/>
              <a:t>haichat</a:t>
            </a:r>
            <a:r>
              <a:rPr lang="zh-CN" altLang="en-US"/>
              <a:t>平台上收集了一万条高能物理领域真实场景下用户与</a:t>
            </a:r>
            <a:r>
              <a:rPr lang="en-US" altLang="zh-CN"/>
              <a:t>ChatGPT</a:t>
            </a:r>
            <a:r>
              <a:rPr lang="zh-CN" altLang="en-US"/>
              <a:t>交互的</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这是</a:t>
            </a:r>
            <a:r>
              <a:rPr lang="en-US" altLang="zh-CN" dirty="0" err="1"/>
              <a:t>Xiwu</a:t>
            </a:r>
            <a:r>
              <a:rPr lang="zh-CN" altLang="en-US" dirty="0"/>
              <a:t>的架构图：</a:t>
            </a:r>
            <a:endParaRPr lang="en-US" altLang="zh-CN" dirty="0"/>
          </a:p>
          <a:p>
            <a:r>
              <a:rPr lang="zh-CN" altLang="en-US" dirty="0"/>
              <a:t>我们可以看到</a:t>
            </a:r>
            <a:r>
              <a:rPr lang="en-US" altLang="zh-CN" dirty="0" err="1"/>
              <a:t>Xiwu</a:t>
            </a:r>
            <a:r>
              <a:rPr lang="zh-CN" altLang="en-US" dirty="0"/>
              <a:t>整个系统主要由两个部分组成，其中大模型部分可以根据需要灵活的更换基座大模型</a:t>
            </a:r>
            <a:endParaRPr lang="en-US" altLang="zh-CN" dirty="0"/>
          </a:p>
          <a:p>
            <a:r>
              <a:rPr lang="zh-CN" altLang="en-US" dirty="0"/>
              <a:t>及时学习系统得到的知识通过向量数据库及时的提供给</a:t>
            </a:r>
            <a:r>
              <a:rPr lang="en-US" altLang="zh-CN" dirty="0" err="1"/>
              <a:t>xiwu</a:t>
            </a:r>
            <a:r>
              <a:rPr lang="zh-CN" altLang="en-US" dirty="0"/>
              <a:t>增强其性能</a:t>
            </a:r>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提出了</a:t>
            </a:r>
            <a:r>
              <a:rPr lang="en-US" altLang="zh-CN"/>
              <a:t>100</a:t>
            </a:r>
            <a:r>
              <a:rPr lang="zh-CN" altLang="en-US"/>
              <a:t>条精心设计的问题</a:t>
            </a:r>
            <a:endParaRPr lang="zh-CN" altLang="en-US"/>
          </a:p>
          <a:p>
            <a:r>
              <a:rPr lang="zh-CN" altLang="en-US"/>
              <a:t>使用让</a:t>
            </a:r>
            <a:r>
              <a:rPr lang="en-US" altLang="zh-CN"/>
              <a:t>Xiwu</a:t>
            </a:r>
            <a:r>
              <a:rPr lang="zh-CN" altLang="en-US"/>
              <a:t>、</a:t>
            </a:r>
            <a:r>
              <a:rPr lang="en-US" altLang="zh-CN"/>
              <a:t>Vicuna</a:t>
            </a:r>
            <a:r>
              <a:rPr lang="zh-CN" altLang="en-US"/>
              <a:t>和</a:t>
            </a:r>
            <a:r>
              <a:rPr lang="en-US" altLang="zh-CN"/>
              <a:t>ChatGPT175</a:t>
            </a:r>
            <a:r>
              <a:rPr lang="zh-CN" altLang="en-US"/>
              <a:t>分别进行作答并请专家比较他们的回答质量</a:t>
            </a:r>
            <a:endParaRPr lang="zh-CN" altLang="en-US"/>
          </a:p>
          <a:p>
            <a:r>
              <a:rPr lang="zh-CN" altLang="en-US"/>
              <a:t>同时我们在测试中发现：</a:t>
            </a:r>
            <a:r>
              <a:rPr lang="en-US" altLang="zh-CN"/>
              <a:t>Xiwu</a:t>
            </a:r>
            <a:r>
              <a:rPr lang="zh-CN" altLang="en-US"/>
              <a:t>发生了灾难性遗忘</a:t>
            </a:r>
            <a:endParaRPr lang="zh-CN" altLang="en-US"/>
          </a:p>
          <a:p>
            <a:r>
              <a:rPr lang="zh-CN" altLang="en-US"/>
              <a:t>在这导致了它通用能力的退化</a:t>
            </a:r>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相较于</a:t>
            </a:r>
            <a:r>
              <a:rPr lang="en-US" altLang="zh-CN"/>
              <a:t>Xiwu1</a:t>
            </a:r>
            <a:r>
              <a:rPr lang="zh-CN" altLang="en-US"/>
              <a:t>，</a:t>
            </a:r>
            <a:r>
              <a:rPr lang="en-US" altLang="zh-CN"/>
              <a:t>Xiwu2</a:t>
            </a:r>
            <a:r>
              <a:rPr lang="zh-CN" altLang="en-US"/>
              <a:t>的提升主要体现在以下几个方面</a:t>
            </a:r>
            <a:endParaRPr lang="zh-CN" altLang="en-US"/>
          </a:p>
          <a:p>
            <a:r>
              <a:rPr lang="zh-CN" altLang="en-US"/>
              <a:t>通过引入更多的通用数据集来缓解灾难性遗忘</a:t>
            </a:r>
            <a:endParaRPr lang="zh-CN" altLang="en-US"/>
          </a:p>
          <a:p>
            <a:r>
              <a:rPr lang="zh-CN" altLang="en-US"/>
              <a:t>适配</a:t>
            </a:r>
            <a:r>
              <a:rPr lang="en-US" altLang="zh-CN"/>
              <a:t>BESIII</a:t>
            </a:r>
            <a:r>
              <a:rPr lang="zh-CN" altLang="en-US"/>
              <a:t>实验</a:t>
            </a:r>
            <a:endParaRPr lang="zh-CN" altLang="en-US"/>
          </a:p>
          <a:p>
            <a:r>
              <a:rPr lang="zh-CN" altLang="en-US"/>
              <a:t>优化增强了自我认知的训练和能力</a:t>
            </a:r>
            <a:endParaRPr lang="zh-CN" altLang="en-US"/>
          </a:p>
          <a:p>
            <a:r>
              <a:rPr lang="zh-CN" altLang="en-US"/>
              <a:t>更换了基座模型</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传统方法首先通过人类反馈来拟合一个奖励模型（Reward Model）。然后使用强化学习（RL）来最大化这个奖励模型。这种方法虽然有效，但存在一些复杂性和计算成本高的问题。</a:t>
            </a:r>
            <a:endParaRPr lang="zh-CN" altLang="en-US"/>
          </a:p>
          <a:p>
            <a:r>
              <a:rPr lang="zh-CN" altLang="en-US"/>
              <a:t>与传统方法不同，DPO直接优化策略，以最佳满足人类偏好。DPO使用一个简单的分类目标来实现这一点，而不需要显式的奖励函数或强化学习。这种方法不仅简化了过程，还减少了计算成本。</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对比</a:t>
            </a:r>
            <a:r>
              <a:rPr lang="en-US" altLang="zh-CN" dirty="0"/>
              <a:t>Xiwu1</a:t>
            </a:r>
            <a:r>
              <a:rPr lang="zh-CN" altLang="en-US" dirty="0"/>
              <a:t>，我们可以看到高能物理数据集的规模变得更加大</a:t>
            </a:r>
            <a:endParaRPr lang="en-US" altLang="zh-CN" dirty="0"/>
          </a:p>
          <a:p>
            <a:r>
              <a:rPr lang="zh-CN" altLang="en-US" dirty="0"/>
              <a:t>同时</a:t>
            </a:r>
            <a:r>
              <a:rPr lang="en-US" altLang="zh-CN" dirty="0"/>
              <a:t>Xiwu2</a:t>
            </a:r>
            <a:r>
              <a:rPr lang="zh-CN" altLang="en-US" dirty="0"/>
              <a:t>更换了</a:t>
            </a:r>
            <a:r>
              <a:rPr lang="en-US" altLang="zh-CN" dirty="0"/>
              <a:t>Llama3</a:t>
            </a:r>
            <a:r>
              <a:rPr lang="zh-CN" altLang="en-US" dirty="0"/>
              <a:t>作为基座模型</a:t>
            </a:r>
            <a:endParaRPr lang="en-US" altLang="zh-CN" dirty="0"/>
          </a:p>
          <a:p>
            <a:r>
              <a:rPr lang="zh-CN" altLang="en-US" dirty="0"/>
              <a:t>并且也使用</a:t>
            </a:r>
            <a:r>
              <a:rPr lang="en-US" altLang="zh-CN" dirty="0"/>
              <a:t>Llama index</a:t>
            </a:r>
            <a:r>
              <a:rPr lang="zh-CN" altLang="en-US" dirty="0"/>
              <a:t>作为向量数据库</a:t>
            </a:r>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统计语言模型（</a:t>
            </a:r>
            <a:r>
              <a:rPr lang="en-US" altLang="zh-CN"/>
              <a:t>SLM</a:t>
            </a:r>
            <a:r>
              <a:rPr lang="zh-CN" altLang="en-US"/>
              <a:t>）：是</a:t>
            </a:r>
            <a:r>
              <a:rPr lang="en-US" altLang="zh-CN"/>
              <a:t>1990</a:t>
            </a:r>
            <a:r>
              <a:rPr lang="zh-CN" altLang="en-US"/>
              <a:t>年代基于统计学习的语言模型：基本思想是基于马尔可夫假设构建单词预测模型，例如，根据最近的上下文预测下一个单词。具有固定上下文长度n的SLM也称为n-gram语言模型，例如二元和三元语言模型</a:t>
            </a:r>
            <a:endParaRPr lang="zh-CN" altLang="en-US"/>
          </a:p>
          <a:p>
            <a:r>
              <a:rPr lang="zh-CN" altLang="en-US"/>
              <a:t>神经语言模型（NLM）：以word2vec为代表的词向量的语言模型开启了使用语言模型进行表示学习（超越词序列建模）的先河，对 NLP 领域产生了重要影响。</a:t>
            </a:r>
            <a:endParaRPr lang="zh-CN" altLang="en-US"/>
          </a:p>
          <a:p>
            <a:r>
              <a:rPr lang="zh-CN" altLang="en-US"/>
              <a:t>预训练语言模型 (PLM）：在大规模未标注语料库上进行特别设计的预训练任务来预训练语言模型，大大提高了 NLP 任务的性能，确立了“预训练和微调”的学习范式。</a:t>
            </a:r>
            <a:endParaRPr lang="zh-CN" altLang="en-US"/>
          </a:p>
          <a:p>
            <a:r>
              <a:rPr lang="zh-CN" altLang="en-US"/>
              <a:t>大语言模型 (LLM)：研究人员发现，扩展 PLM（例如扩展模型大小或数据大小）通常会提高下游任务的模型能力</a:t>
            </a:r>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介绍计算资源</a:t>
            </a:r>
            <a:endParaRPr lang="zh-CN" altLang="en-US"/>
          </a:p>
          <a:p>
            <a:r>
              <a:rPr lang="en-US" altLang="zh-CN"/>
              <a:t>Xiwu1.0</a:t>
            </a:r>
            <a:r>
              <a:rPr lang="zh-CN" altLang="en-US"/>
              <a:t>受限于软硬件条件限制，预训练部分较少，更多的将语料用在了</a:t>
            </a:r>
            <a:r>
              <a:rPr lang="en-US" altLang="zh-CN"/>
              <a:t>RAG</a:t>
            </a:r>
            <a:r>
              <a:rPr lang="zh-CN" altLang="en-US"/>
              <a:t>上</a:t>
            </a:r>
            <a:endParaRPr lang="zh-CN" altLang="en-US"/>
          </a:p>
          <a:p>
            <a:r>
              <a:rPr lang="zh-CN" altLang="en-US"/>
              <a:t>因为高能物理语料不算太多，为了增强高能物理能力预训练了两个轮次</a:t>
            </a:r>
            <a:endParaRPr lang="zh-CN" altLang="en-US"/>
          </a:p>
          <a:p>
            <a:r>
              <a:rPr lang="en-US" altLang="zh-CN"/>
              <a:t>SFT</a:t>
            </a:r>
            <a:r>
              <a:rPr lang="zh-CN" altLang="en-US"/>
              <a:t>一个轮次是因为强大的学习能力一轮就足够，第二个轮次没有观测到在验证集和测试集的</a:t>
            </a:r>
            <a:r>
              <a:rPr lang="en-US" altLang="zh-CN"/>
              <a:t>loss</a:t>
            </a:r>
            <a:r>
              <a:rPr lang="zh-CN" altLang="en-US"/>
              <a:t>下降并且导致灾难性遗忘</a:t>
            </a:r>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使用</a:t>
            </a:r>
            <a:r>
              <a:rPr lang="en-US" altLang="zh-CN"/>
              <a:t>opencompass</a:t>
            </a:r>
            <a:r>
              <a:rPr lang="zh-CN" altLang="en-US"/>
              <a:t>评测</a:t>
            </a:r>
            <a:r>
              <a:rPr lang="en-US" altLang="zh-CN"/>
              <a:t>xiwu2</a:t>
            </a:r>
            <a:r>
              <a:rPr lang="zh-CN" altLang="en-US"/>
              <a:t>的通用能力，</a:t>
            </a:r>
            <a:endParaRPr lang="zh-CN" altLang="en-US"/>
          </a:p>
          <a:p>
            <a:r>
              <a:rPr lang="zh-CN" altLang="en-US"/>
              <a:t>MMLU：涵盖广泛的学科和领域，用于评估模型在多任务语言理解中的表现。</a:t>
            </a:r>
            <a:endParaRPr lang="zh-CN" altLang="en-US"/>
          </a:p>
          <a:p>
            <a:r>
              <a:rPr lang="zh-CN" altLang="en-US"/>
              <a:t>BoolQ：二元问题回答数据集，其中每个问题都要求模型基于给定的段落回答“是”或“否”</a:t>
            </a:r>
            <a:endParaRPr lang="zh-CN" altLang="en-US"/>
          </a:p>
          <a:p>
            <a:r>
              <a:rPr lang="zh-CN" altLang="en-US"/>
              <a:t>HumanEval：评估代码生成模型的性能</a:t>
            </a:r>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目前还没有权威的用于评估大模型在高能物理领域能力的评测数据集</a:t>
            </a:r>
            <a:endParaRPr lang="zh-CN" altLang="en-US"/>
          </a:p>
          <a:p>
            <a:r>
              <a:rPr lang="zh-CN" altLang="en-US"/>
              <a:t>我们基于高能物理（HEP）语料库构建了一个问答测试数据集。这个数据集包含了我们从HEP领域提取的各种问题和对应的答案。</a:t>
            </a:r>
            <a:endParaRPr lang="zh-CN" altLang="en-US"/>
          </a:p>
          <a:p>
            <a:r>
              <a:rPr lang="zh-CN" altLang="en-US"/>
              <a:t>我们通过向每个模型提出问题并获取相应的答案来评估它们的表现。所有模型的回答被汇总后，我们设计了一个基于提示的评分标准。</a:t>
            </a:r>
            <a:endParaRPr lang="zh-CN" altLang="en-US"/>
          </a:p>
          <a:p>
            <a:r>
              <a:rPr lang="zh-CN" altLang="en-US"/>
              <a:t>我们利用GPT-4实现了对不同模型的统一的评分过程。利用</a:t>
            </a:r>
            <a:r>
              <a:rPr lang="en-US" altLang="zh-CN"/>
              <a:t>gpt4</a:t>
            </a:r>
            <a:r>
              <a:rPr lang="zh-CN" altLang="en-US"/>
              <a:t>当裁判，得出各个大模型的主观评价分数。</a:t>
            </a: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使用提示学习的方式利用</a:t>
            </a:r>
            <a:r>
              <a:rPr lang="en-US" altLang="zh-CN"/>
              <a:t>gpt4</a:t>
            </a:r>
            <a:r>
              <a:rPr lang="zh-CN" altLang="en-US"/>
              <a:t>，</a:t>
            </a:r>
            <a:endParaRPr lang="zh-CN" altLang="en-US"/>
          </a:p>
          <a:p>
            <a:r>
              <a:rPr lang="zh-CN" altLang="en-US"/>
              <a:t>将精选的来自不同领域的</a:t>
            </a:r>
            <a:r>
              <a:rPr lang="en-US" altLang="zh-CN"/>
              <a:t>1200</a:t>
            </a:r>
            <a:r>
              <a:rPr lang="zh-CN" altLang="en-US"/>
              <a:t>条未被训练的问答对改写成内容和结构相似但是具有事实性错误或者内容答非所问的单项选择题，</a:t>
            </a:r>
            <a:endParaRPr lang="zh-CN" altLang="en-US"/>
          </a:p>
          <a:p>
            <a:r>
              <a:rPr lang="zh-CN" altLang="en-US"/>
              <a:t>用于测试模型在高能物理领域问题回答的能力</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l 微调阶段主要目的是激发预训练阶段学到的知识和能力，而不是注入新知识。</a:t>
            </a:r>
            <a:endParaRPr lang="zh-CN" altLang="en-US"/>
          </a:p>
          <a:p>
            <a:r>
              <a:rPr lang="zh-CN" altLang="en-US"/>
              <a:t>l 使用微调为模型注入全新的知识，不如直接使用检索增强技术（RAG）。</a:t>
            </a:r>
            <a:endParaRPr lang="zh-CN" altLang="en-US"/>
          </a:p>
          <a:p>
            <a:r>
              <a:rPr lang="zh-CN" altLang="en-US"/>
              <a:t>l 微调数据的质量和多样性这两个点十分重要</a:t>
            </a:r>
            <a:endParaRPr lang="zh-CN" altLang="en-US"/>
          </a:p>
          <a:p>
            <a:r>
              <a:rPr lang="zh-CN" altLang="en-US"/>
              <a:t>l 微调数据可以使用LLM来辅助生成和构造，但是最好要进行进一步的质检和修改。</a:t>
            </a:r>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l 微调尽量不要使用重复的数据和有冲突的数据，这样反而会损害模型。</a:t>
            </a:r>
            <a:endParaRPr lang="zh-CN" altLang="en-US">
              <a:sym typeface="+mn-ea"/>
            </a:endParaRPr>
          </a:p>
          <a:p>
            <a:r>
              <a:rPr lang="zh-CN" altLang="en-US"/>
              <a:t>l GPU不够的情况下可以选择参数高效微调，也能达到不错的效果。</a:t>
            </a:r>
            <a:endParaRPr lang="zh-CN" altLang="en-US"/>
          </a:p>
          <a:p>
            <a:r>
              <a:rPr lang="zh-CN" altLang="en-US"/>
              <a:t>l GPU充足的条件下尽量选择全参数微调，学习效果会好很多，不过遗忘的也更多。</a:t>
            </a:r>
            <a:endParaRPr lang="zh-CN" altLang="en-US"/>
          </a:p>
          <a:p>
            <a:r>
              <a:rPr lang="zh-CN" altLang="en-US">
                <a:sym typeface="+mn-ea"/>
              </a:rPr>
              <a:t>l 长数据不一定好，太短的数据通常不太好，需要保证长度的同时保证内容的质量。</a:t>
            </a:r>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Xiwu-2.0</a:t>
            </a:r>
            <a:r>
              <a:rPr lang="zh-CN" altLang="en-US"/>
              <a:t>在高能物理领域中表现超过了作为基座的</a:t>
            </a:r>
            <a:r>
              <a:rPr lang="en-US" altLang="zh-CN"/>
              <a:t>llama3</a:t>
            </a:r>
            <a:r>
              <a:rPr lang="zh-CN" altLang="en-US"/>
              <a:t>和其他开源模型</a:t>
            </a:r>
            <a:endParaRPr lang="zh-CN" altLang="en-US"/>
          </a:p>
          <a:p>
            <a:r>
              <a:rPr lang="zh-CN" altLang="en-US"/>
              <a:t>通用问答能力没有退化</a:t>
            </a:r>
            <a:endParaRPr lang="zh-CN" altLang="en-US"/>
          </a:p>
          <a:p>
            <a:r>
              <a:rPr lang="zh-CN" altLang="en-US"/>
              <a:t>越来越的高能物理数据被加入到</a:t>
            </a:r>
            <a:r>
              <a:rPr lang="en-US" altLang="zh-CN"/>
              <a:t>xiwu</a:t>
            </a:r>
            <a:r>
              <a:rPr lang="zh-CN" altLang="en-US"/>
              <a:t>的训练当中</a:t>
            </a:r>
            <a:endParaRPr lang="zh-CN" altLang="en-US"/>
          </a:p>
          <a:p>
            <a:endParaRPr lang="zh-CN" altLang="en-US"/>
          </a:p>
          <a:p>
            <a:r>
              <a:rPr lang="zh-CN" altLang="en-US"/>
              <a:t>收集更多的</a:t>
            </a:r>
            <a:r>
              <a:rPr lang="en-US" altLang="zh-CN"/>
              <a:t>besiii</a:t>
            </a:r>
            <a:r>
              <a:rPr lang="zh-CN" altLang="en-US"/>
              <a:t>数据加入到</a:t>
            </a:r>
            <a:r>
              <a:rPr lang="en-US" altLang="zh-CN"/>
              <a:t>xiwu</a:t>
            </a:r>
            <a:r>
              <a:rPr lang="zh-CN" altLang="en-US"/>
              <a:t>的训练</a:t>
            </a:r>
            <a:endParaRPr lang="zh-CN" altLang="en-US"/>
          </a:p>
          <a:p>
            <a:r>
              <a:rPr lang="zh-CN" altLang="en-US"/>
              <a:t>实现更多样的任务应用，不只是</a:t>
            </a:r>
            <a:r>
              <a:rPr lang="en-US" altLang="zh-CN"/>
              <a:t>QA</a:t>
            </a:r>
            <a:endParaRPr lang="en-US" altLang="zh-CN"/>
          </a:p>
          <a:p>
            <a:r>
              <a:rPr lang="zh-CN" altLang="en-US"/>
              <a:t>进一步的数据筛选和清洗</a:t>
            </a:r>
            <a:endParaRPr lang="zh-CN" altLang="en-US"/>
          </a:p>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众所周知，拥有千亿甚至万亿参数的大模型在多种任务上均取得了非常出色的表现。</a:t>
            </a:r>
            <a:endParaRPr lang="zh-CN" altLang="en-US"/>
          </a:p>
          <a:p>
            <a:r>
              <a:rPr lang="zh-CN" altLang="en-US"/>
              <a:t>其中有代表性的有</a:t>
            </a:r>
            <a:r>
              <a:rPr lang="en-US" altLang="zh-CN"/>
              <a:t>GPT4o</a:t>
            </a:r>
            <a:r>
              <a:rPr lang="zh-CN" altLang="en-US"/>
              <a:t>、</a:t>
            </a:r>
            <a:r>
              <a:rPr lang="en-US" altLang="zh-CN"/>
              <a:t>GEmini</a:t>
            </a:r>
            <a:r>
              <a:rPr lang="zh-CN" altLang="en-US"/>
              <a:t>还有开源的</a:t>
            </a:r>
            <a:r>
              <a:rPr lang="en-US" altLang="zh-CN"/>
              <a:t>llama qwen</a:t>
            </a:r>
            <a:r>
              <a:rPr lang="zh-CN" altLang="en-US"/>
              <a:t>和百川等等</a:t>
            </a:r>
            <a:endParaRPr lang="zh-CN" altLang="en-US"/>
          </a:p>
          <a:p>
            <a:r>
              <a:rPr lang="zh-CN" altLang="en-US"/>
              <a:t>他们在问答、代码生成、机器翻译等领域展现出了强大的能力和应用价值</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为什么大模型拥有如此出色的能力</a:t>
            </a:r>
            <a:endParaRPr lang="en-US" altLang="zh-CN" dirty="0"/>
          </a:p>
          <a:p>
            <a:r>
              <a:rPr lang="zh-CN" altLang="en-US" dirty="0"/>
              <a:t>我们看这张图片，它包含8张子图。分别在是八个不同的子任务下测试大模型的few-shot的能力。</a:t>
            </a:r>
            <a:endParaRPr lang="en-US" altLang="zh-CN" dirty="0"/>
          </a:p>
          <a:p>
            <a:r>
              <a:rPr lang="zh-CN" altLang="en-US" dirty="0"/>
              <a:t>横轴是模型的规模（注意这里是用training FLOPs来衡量，而不是用参数量来衡量），纵轴的模型的表现，用一些评估指标来衡量，比如accuracy。</a:t>
            </a:r>
            <a:endParaRPr lang="en-US" altLang="zh-CN" dirty="0"/>
          </a:p>
          <a:p>
            <a:r>
              <a:rPr lang="zh-CN" altLang="en-US" dirty="0"/>
              <a:t>可以很明显地看到，training FLOPs在10的22次方处，是一个发生涌现的临界点。在这个数之前，模型的表现平平无奇，和随机猜测差不多。而在这个数之后，模型的效果得到了突飞猛进般的提升</a:t>
            </a:r>
            <a:endParaRPr lang="zh-CN" altLang="en-US" dirty="0"/>
          </a:p>
          <a:p>
            <a:r>
              <a:rPr lang="zh-CN" altLang="en-US" dirty="0"/>
              <a:t>这是因为随着大模型参数和训练量的增长，发生了涌现的现象</a:t>
            </a:r>
            <a:endParaRPr lang="zh-CN" altLang="en-US" dirty="0"/>
          </a:p>
          <a:p>
            <a:r>
              <a:rPr lang="zh-CN" altLang="en-US" dirty="0"/>
              <a:t>这个能力让大模型可以不需要过多参数调整的情况下处理多样的任务。</a:t>
            </a:r>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为什么训练高能物理大模型？</a:t>
            </a:r>
            <a:endParaRPr lang="en-US" altLang="zh-CN" dirty="0"/>
          </a:p>
          <a:p>
            <a:r>
              <a:rPr lang="zh-CN" altLang="en-US" dirty="0"/>
              <a:t>这是因为大型语言模型（LLMs）可能会出现幻觉（即生成不真实或不准确的信息）。</a:t>
            </a:r>
            <a:endParaRPr lang="zh-CN" altLang="en-US" dirty="0"/>
          </a:p>
          <a:p>
            <a:r>
              <a:rPr lang="zh-CN" altLang="en-US" dirty="0"/>
              <a:t>我们在使用通用大型语言模型到特定领域的时候，能力可能会受到限制。</a:t>
            </a:r>
            <a:endParaRPr lang="zh-CN" altLang="en-US" dirty="0"/>
          </a:p>
          <a:p>
            <a:r>
              <a:rPr lang="zh-CN" altLang="en-US" dirty="0">
                <a:sym typeface="+mn-ea"/>
              </a:rPr>
              <a:t>什么是</a:t>
            </a:r>
            <a:r>
              <a:rPr lang="en-US" altLang="zh-CN" dirty="0">
                <a:sym typeface="+mn-ea"/>
              </a:rPr>
              <a:t>heps</a:t>
            </a:r>
            <a:endParaRPr lang="en-US" altLang="zh-CN" dirty="0"/>
          </a:p>
          <a:p>
            <a:r>
              <a:rPr lang="zh-CN" altLang="en-US" dirty="0">
                <a:sym typeface="+mn-ea"/>
              </a:rPr>
              <a:t>请给出一个在</a:t>
            </a:r>
            <a:r>
              <a:rPr lang="en-US" altLang="zh-CN" dirty="0">
                <a:sym typeface="+mn-ea"/>
              </a:rPr>
              <a:t>boos</a:t>
            </a:r>
            <a:r>
              <a:rPr lang="zh-CN" altLang="en-US" dirty="0">
                <a:sym typeface="+mn-ea"/>
              </a:rPr>
              <a:t>上模拟粒子衰变的例子</a:t>
            </a:r>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Xiwu: 一个灵活且可学习的高能物理大型语言模型（LLM）</a:t>
            </a:r>
            <a:endParaRPr lang="zh-CN" altLang="en-US"/>
          </a:p>
          <a:p>
            <a:r>
              <a:rPr lang="zh-CN" altLang="en-US"/>
              <a:t>溪（Xi）: 小溪 → 水滴</a:t>
            </a:r>
            <a:r>
              <a:rPr lang="en-US" altLang="zh-CN"/>
              <a:t> </a:t>
            </a:r>
            <a:r>
              <a:rPr lang="zh-CN" altLang="en-US"/>
              <a:t>形容源源不断汇入的数据和知识</a:t>
            </a:r>
            <a:endParaRPr lang="zh-CN" altLang="en-US"/>
          </a:p>
          <a:p>
            <a:r>
              <a:rPr lang="zh-CN" altLang="en-US"/>
              <a:t>悟（Wu）: 理解和推理</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为什么要考虑灵活性？</a:t>
            </a:r>
            <a:endParaRPr lang="zh-CN" altLang="en-US"/>
          </a:p>
          <a:p>
            <a:r>
              <a:rPr lang="zh-CN" altLang="en-US"/>
              <a:t>从零开始训练大型语言模型成本高昂</a:t>
            </a:r>
            <a:endParaRPr lang="zh-CN" altLang="en-US"/>
          </a:p>
          <a:p>
            <a:r>
              <a:rPr lang="zh-CN" altLang="en-US"/>
              <a:t>很难跟上开源模型发展的步伐</a:t>
            </a:r>
            <a:endParaRPr lang="zh-CN" altLang="en-US"/>
          </a:p>
          <a:p>
            <a:r>
              <a:rPr lang="zh-CN" altLang="en-US"/>
              <a:t>利用他人的优势来提升自己</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如何实现可学习性？</a:t>
            </a:r>
            <a:endParaRPr lang="zh-CN" altLang="en-US"/>
          </a:p>
          <a:p>
            <a:r>
              <a:rPr lang="zh-CN" altLang="en-US"/>
              <a:t>基于RAG构建即时报学习系统</a:t>
            </a:r>
            <a:endParaRPr lang="zh-CN" altLang="en-US"/>
          </a:p>
          <a:p>
            <a:r>
              <a:rPr lang="zh-CN" altLang="en-US"/>
              <a:t>收集和清洗使用信息，然后构建数据飞轮（Data Flywheel）</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1.xml"/><Relationship Id="rId7" Type="http://schemas.openxmlformats.org/officeDocument/2006/relationships/tags" Target="../tags/tag6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7.xml"/><Relationship Id="rId6" Type="http://schemas.openxmlformats.org/officeDocument/2006/relationships/tags" Target="../tags/tag111.xml"/><Relationship Id="rId5" Type="http://schemas.openxmlformats.org/officeDocument/2006/relationships/image" Target="../media/image8.png"/><Relationship Id="rId4" Type="http://schemas.openxmlformats.org/officeDocument/2006/relationships/image" Target="../media/image1.png"/><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7.xml"/><Relationship Id="rId6" Type="http://schemas.openxmlformats.org/officeDocument/2006/relationships/tags" Target="../tags/tag115.xml"/><Relationship Id="rId5" Type="http://schemas.openxmlformats.org/officeDocument/2006/relationships/image" Target="../media/image9.png"/><Relationship Id="rId4" Type="http://schemas.openxmlformats.org/officeDocument/2006/relationships/image" Target="../media/image1.png"/><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7.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image" Target="../media/image10.png"/><Relationship Id="rId4" Type="http://schemas.openxmlformats.org/officeDocument/2006/relationships/image" Target="../media/image1.png"/><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s>
</file>

<file path=ppt/slides/_rels/slide13.xml.rels><?xml version="1.0" encoding="UTF-8" standalone="yes"?>
<Relationships xmlns="http://schemas.openxmlformats.org/package/2006/relationships"><Relationship Id="rId9" Type="http://schemas.openxmlformats.org/officeDocument/2006/relationships/notesSlide" Target="../notesSlides/notesSlide13.xml"/><Relationship Id="rId8" Type="http://schemas.openxmlformats.org/officeDocument/2006/relationships/slideLayout" Target="../slideLayouts/slideLayout7.xml"/><Relationship Id="rId7" Type="http://schemas.openxmlformats.org/officeDocument/2006/relationships/tags" Target="../tags/tag125.xml"/><Relationship Id="rId6" Type="http://schemas.openxmlformats.org/officeDocument/2006/relationships/image" Target="../media/image11.png"/><Relationship Id="rId5" Type="http://schemas.openxmlformats.org/officeDocument/2006/relationships/tags" Target="../tags/tag124.xml"/><Relationship Id="rId4" Type="http://schemas.openxmlformats.org/officeDocument/2006/relationships/image" Target="../media/image1.png"/><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7.xml"/><Relationship Id="rId7" Type="http://schemas.openxmlformats.org/officeDocument/2006/relationships/tags" Target="../tags/tag130.xml"/><Relationship Id="rId6" Type="http://schemas.openxmlformats.org/officeDocument/2006/relationships/image" Target="../media/image12.png"/><Relationship Id="rId5" Type="http://schemas.openxmlformats.org/officeDocument/2006/relationships/tags" Target="../tags/tag129.xml"/><Relationship Id="rId4" Type="http://schemas.openxmlformats.org/officeDocument/2006/relationships/image" Target="../media/image1.png"/><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36.xml"/><Relationship Id="rId7" Type="http://schemas.openxmlformats.org/officeDocument/2006/relationships/tags" Target="../tags/tag135.xml"/><Relationship Id="rId6" Type="http://schemas.openxmlformats.org/officeDocument/2006/relationships/image" Target="../media/image13.png"/><Relationship Id="rId5" Type="http://schemas.openxmlformats.org/officeDocument/2006/relationships/tags" Target="../tags/tag134.xml"/><Relationship Id="rId4" Type="http://schemas.openxmlformats.org/officeDocument/2006/relationships/image" Target="../media/image1.png"/><Relationship Id="rId3" Type="http://schemas.openxmlformats.org/officeDocument/2006/relationships/tags" Target="../tags/tag133.xml"/><Relationship Id="rId2" Type="http://schemas.openxmlformats.org/officeDocument/2006/relationships/tags" Target="../tags/tag132.xml"/><Relationship Id="rId10" Type="http://schemas.openxmlformats.org/officeDocument/2006/relationships/notesSlide" Target="../notesSlides/notesSlide15.xml"/><Relationship Id="rId1" Type="http://schemas.openxmlformats.org/officeDocument/2006/relationships/tags" Target="../tags/tag131.xml"/></Relationships>
</file>

<file path=ppt/slides/_rels/slide16.xml.rels><?xml version="1.0" encoding="UTF-8" standalone="yes"?>
<Relationships xmlns="http://schemas.openxmlformats.org/package/2006/relationships"><Relationship Id="rId9" Type="http://schemas.openxmlformats.org/officeDocument/2006/relationships/notesSlide" Target="../notesSlides/notesSlide16.xml"/><Relationship Id="rId8" Type="http://schemas.openxmlformats.org/officeDocument/2006/relationships/slideLayout" Target="../slideLayouts/slideLayout7.xml"/><Relationship Id="rId7" Type="http://schemas.openxmlformats.org/officeDocument/2006/relationships/tags" Target="../tags/tag141.xml"/><Relationship Id="rId6" Type="http://schemas.openxmlformats.org/officeDocument/2006/relationships/image" Target="../media/image14.png"/><Relationship Id="rId5" Type="http://schemas.openxmlformats.org/officeDocument/2006/relationships/tags" Target="../tags/tag140.xml"/><Relationship Id="rId4" Type="http://schemas.openxmlformats.org/officeDocument/2006/relationships/image" Target="../media/image1.png"/><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s>
</file>

<file path=ppt/slides/_rels/slide17.xml.rels><?xml version="1.0" encoding="UTF-8" standalone="yes"?>
<Relationships xmlns="http://schemas.openxmlformats.org/package/2006/relationships"><Relationship Id="rId9" Type="http://schemas.openxmlformats.org/officeDocument/2006/relationships/notesSlide" Target="../notesSlides/notesSlide17.xml"/><Relationship Id="rId8" Type="http://schemas.openxmlformats.org/officeDocument/2006/relationships/slideLayout" Target="../slideLayouts/slideLayout7.xml"/><Relationship Id="rId7" Type="http://schemas.openxmlformats.org/officeDocument/2006/relationships/tags" Target="../tags/tag146.xml"/><Relationship Id="rId6" Type="http://schemas.openxmlformats.org/officeDocument/2006/relationships/image" Target="../media/image15.png"/><Relationship Id="rId5" Type="http://schemas.openxmlformats.org/officeDocument/2006/relationships/tags" Target="../tags/tag145.xml"/><Relationship Id="rId4" Type="http://schemas.openxmlformats.org/officeDocument/2006/relationships/image" Target="../media/image1.png"/><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51.xml"/><Relationship Id="rId7" Type="http://schemas.openxmlformats.org/officeDocument/2006/relationships/image" Target="../media/image17.png"/><Relationship Id="rId6" Type="http://schemas.openxmlformats.org/officeDocument/2006/relationships/tags" Target="../tags/tag150.xml"/><Relationship Id="rId5" Type="http://schemas.openxmlformats.org/officeDocument/2006/relationships/image" Target="../media/image16.png"/><Relationship Id="rId4" Type="http://schemas.openxmlformats.org/officeDocument/2006/relationships/image" Target="../media/image1.png"/><Relationship Id="rId3" Type="http://schemas.openxmlformats.org/officeDocument/2006/relationships/tags" Target="../tags/tag149.xml"/><Relationship Id="rId2" Type="http://schemas.openxmlformats.org/officeDocument/2006/relationships/tags" Target="../tags/tag148.xml"/><Relationship Id="rId10" Type="http://schemas.openxmlformats.org/officeDocument/2006/relationships/notesSlide" Target="../notesSlides/notesSlide18.xml"/><Relationship Id="rId1" Type="http://schemas.openxmlformats.org/officeDocument/2006/relationships/tags" Target="../tags/tag147.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image" Target="../media/image13.png"/><Relationship Id="rId5" Type="http://schemas.openxmlformats.org/officeDocument/2006/relationships/tags" Target="../tags/tag155.xml"/><Relationship Id="rId4" Type="http://schemas.openxmlformats.org/officeDocument/2006/relationships/image" Target="../media/image1.png"/><Relationship Id="rId3" Type="http://schemas.openxmlformats.org/officeDocument/2006/relationships/tags" Target="../tags/tag154.xml"/><Relationship Id="rId2" Type="http://schemas.openxmlformats.org/officeDocument/2006/relationships/tags" Target="../tags/tag153.xml"/><Relationship Id="rId10" Type="http://schemas.openxmlformats.org/officeDocument/2006/relationships/notesSlide" Target="../notesSlides/notesSlide19.xml"/><Relationship Id="rId1" Type="http://schemas.openxmlformats.org/officeDocument/2006/relationships/tags" Target="../tags/tag152.xml"/></Relationships>
</file>

<file path=ppt/slides/_rels/slide2.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7.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image" Target="../media/image1.png"/><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9" Type="http://schemas.openxmlformats.org/officeDocument/2006/relationships/tags" Target="../tags/tag165.xml"/><Relationship Id="rId8" Type="http://schemas.openxmlformats.org/officeDocument/2006/relationships/tags" Target="../tags/tag164.xml"/><Relationship Id="rId7" Type="http://schemas.openxmlformats.org/officeDocument/2006/relationships/tags" Target="../tags/tag163.xml"/><Relationship Id="rId6" Type="http://schemas.openxmlformats.org/officeDocument/2006/relationships/tags" Target="../tags/tag162.xml"/><Relationship Id="rId5" Type="http://schemas.openxmlformats.org/officeDocument/2006/relationships/tags" Target="../tags/tag161.xml"/><Relationship Id="rId4" Type="http://schemas.openxmlformats.org/officeDocument/2006/relationships/image" Target="../media/image1.png"/><Relationship Id="rId3" Type="http://schemas.openxmlformats.org/officeDocument/2006/relationships/tags" Target="../tags/tag160.xml"/><Relationship Id="rId2" Type="http://schemas.openxmlformats.org/officeDocument/2006/relationships/tags" Target="../tags/tag159.xml"/><Relationship Id="rId15" Type="http://schemas.openxmlformats.org/officeDocument/2006/relationships/notesSlide" Target="../notesSlides/notesSlide20.xml"/><Relationship Id="rId14" Type="http://schemas.openxmlformats.org/officeDocument/2006/relationships/slideLayout" Target="../slideLayouts/slideLayout7.xml"/><Relationship Id="rId13" Type="http://schemas.openxmlformats.org/officeDocument/2006/relationships/tags" Target="../tags/tag169.xml"/><Relationship Id="rId12" Type="http://schemas.openxmlformats.org/officeDocument/2006/relationships/tags" Target="../tags/tag168.xml"/><Relationship Id="rId11" Type="http://schemas.openxmlformats.org/officeDocument/2006/relationships/tags" Target="../tags/tag167.xml"/><Relationship Id="rId10" Type="http://schemas.openxmlformats.org/officeDocument/2006/relationships/tags" Target="../tags/tag166.xml"/><Relationship Id="rId1" Type="http://schemas.openxmlformats.org/officeDocument/2006/relationships/tags" Target="../tags/tag158.xml"/></Relationships>
</file>

<file path=ppt/slides/_rels/slide21.xml.rels><?xml version="1.0" encoding="UTF-8" standalone="yes"?>
<Relationships xmlns="http://schemas.openxmlformats.org/package/2006/relationships"><Relationship Id="rId9" Type="http://schemas.openxmlformats.org/officeDocument/2006/relationships/tags" Target="../tags/tag174.xml"/><Relationship Id="rId8" Type="http://schemas.openxmlformats.org/officeDocument/2006/relationships/image" Target="../media/image20.png"/><Relationship Id="rId7" Type="http://schemas.openxmlformats.org/officeDocument/2006/relationships/image" Target="../media/image19.svg"/><Relationship Id="rId6" Type="http://schemas.openxmlformats.org/officeDocument/2006/relationships/image" Target="../media/image18.jpeg"/><Relationship Id="rId5" Type="http://schemas.openxmlformats.org/officeDocument/2006/relationships/tags" Target="../tags/tag173.xml"/><Relationship Id="rId4" Type="http://schemas.openxmlformats.org/officeDocument/2006/relationships/image" Target="../media/image1.png"/><Relationship Id="rId3" Type="http://schemas.openxmlformats.org/officeDocument/2006/relationships/tags" Target="../tags/tag172.xml"/><Relationship Id="rId2" Type="http://schemas.openxmlformats.org/officeDocument/2006/relationships/tags" Target="../tags/tag171.xml"/><Relationship Id="rId11" Type="http://schemas.openxmlformats.org/officeDocument/2006/relationships/notesSlide" Target="../notesSlides/notesSlide21.xml"/><Relationship Id="rId10" Type="http://schemas.openxmlformats.org/officeDocument/2006/relationships/slideLayout" Target="../slideLayouts/slideLayout7.xml"/><Relationship Id="rId1" Type="http://schemas.openxmlformats.org/officeDocument/2006/relationships/tags" Target="../tags/tag170.xml"/></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78.xml"/><Relationship Id="rId7" Type="http://schemas.openxmlformats.org/officeDocument/2006/relationships/image" Target="../media/image23.png"/><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png"/><Relationship Id="rId3" Type="http://schemas.openxmlformats.org/officeDocument/2006/relationships/tags" Target="../tags/tag177.xml"/><Relationship Id="rId2" Type="http://schemas.openxmlformats.org/officeDocument/2006/relationships/tags" Target="../tags/tag176.xml"/><Relationship Id="rId10" Type="http://schemas.openxmlformats.org/officeDocument/2006/relationships/notesSlide" Target="../notesSlides/notesSlide22.xml"/><Relationship Id="rId1" Type="http://schemas.openxmlformats.org/officeDocument/2006/relationships/tags" Target="../tags/tag175.xml"/></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23.xml"/><Relationship Id="rId8" Type="http://schemas.openxmlformats.org/officeDocument/2006/relationships/slideLayout" Target="../slideLayouts/slideLayout7.xml"/><Relationship Id="rId7" Type="http://schemas.openxmlformats.org/officeDocument/2006/relationships/tags" Target="../tags/tag183.xml"/><Relationship Id="rId6" Type="http://schemas.openxmlformats.org/officeDocument/2006/relationships/image" Target="../media/image24.jpeg"/><Relationship Id="rId5" Type="http://schemas.openxmlformats.org/officeDocument/2006/relationships/tags" Target="../tags/tag182.xml"/><Relationship Id="rId4" Type="http://schemas.openxmlformats.org/officeDocument/2006/relationships/image" Target="../media/image1.png"/><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s>
</file>

<file path=ppt/slides/_rels/slide24.xml.rels><?xml version="1.0" encoding="UTF-8" standalone="yes"?>
<Relationships xmlns="http://schemas.openxmlformats.org/package/2006/relationships"><Relationship Id="rId9" Type="http://schemas.openxmlformats.org/officeDocument/2006/relationships/notesSlide" Target="../notesSlides/notesSlide24.xml"/><Relationship Id="rId8" Type="http://schemas.openxmlformats.org/officeDocument/2006/relationships/slideLayout" Target="../slideLayouts/slideLayout7.xml"/><Relationship Id="rId7" Type="http://schemas.openxmlformats.org/officeDocument/2006/relationships/tags" Target="../tags/tag188.xml"/><Relationship Id="rId6" Type="http://schemas.openxmlformats.org/officeDocument/2006/relationships/image" Target="../media/image25.png"/><Relationship Id="rId5" Type="http://schemas.openxmlformats.org/officeDocument/2006/relationships/tags" Target="../tags/tag187.xml"/><Relationship Id="rId4" Type="http://schemas.openxmlformats.org/officeDocument/2006/relationships/image" Target="../media/image1.png"/><Relationship Id="rId3" Type="http://schemas.openxmlformats.org/officeDocument/2006/relationships/tags" Target="../tags/tag186.xml"/><Relationship Id="rId2" Type="http://schemas.openxmlformats.org/officeDocument/2006/relationships/tags" Target="../tags/tag185.xml"/><Relationship Id="rId1" Type="http://schemas.openxmlformats.org/officeDocument/2006/relationships/tags" Target="../tags/tag184.xml"/></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5.xml"/><Relationship Id="rId7" Type="http://schemas.openxmlformats.org/officeDocument/2006/relationships/slideLayout" Target="../slideLayouts/slideLayout7.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image" Target="../media/image1.png"/><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26.xml.rels><?xml version="1.0" encoding="UTF-8" standalone="yes"?>
<Relationships xmlns="http://schemas.openxmlformats.org/package/2006/relationships"><Relationship Id="rId9" Type="http://schemas.openxmlformats.org/officeDocument/2006/relationships/tags" Target="../tags/tag201.xml"/><Relationship Id="rId8" Type="http://schemas.openxmlformats.org/officeDocument/2006/relationships/tags" Target="../tags/tag200.xml"/><Relationship Id="rId7" Type="http://schemas.openxmlformats.org/officeDocument/2006/relationships/tags" Target="../tags/tag199.xml"/><Relationship Id="rId6" Type="http://schemas.openxmlformats.org/officeDocument/2006/relationships/tags" Target="../tags/tag198.xml"/><Relationship Id="rId5" Type="http://schemas.openxmlformats.org/officeDocument/2006/relationships/tags" Target="../tags/tag197.xml"/><Relationship Id="rId4" Type="http://schemas.openxmlformats.org/officeDocument/2006/relationships/image" Target="../media/image1.png"/><Relationship Id="rId3" Type="http://schemas.openxmlformats.org/officeDocument/2006/relationships/tags" Target="../tags/tag196.xml"/><Relationship Id="rId2" Type="http://schemas.openxmlformats.org/officeDocument/2006/relationships/tags" Target="../tags/tag195.xml"/><Relationship Id="rId15" Type="http://schemas.openxmlformats.org/officeDocument/2006/relationships/notesSlide" Target="../notesSlides/notesSlide26.xml"/><Relationship Id="rId14" Type="http://schemas.openxmlformats.org/officeDocument/2006/relationships/slideLayout" Target="../slideLayouts/slideLayout7.xml"/><Relationship Id="rId13" Type="http://schemas.openxmlformats.org/officeDocument/2006/relationships/tags" Target="../tags/tag205.xml"/><Relationship Id="rId12" Type="http://schemas.openxmlformats.org/officeDocument/2006/relationships/tags" Target="../tags/tag204.xml"/><Relationship Id="rId11" Type="http://schemas.openxmlformats.org/officeDocument/2006/relationships/tags" Target="../tags/tag203.xml"/><Relationship Id="rId10" Type="http://schemas.openxmlformats.org/officeDocument/2006/relationships/tags" Target="../tags/tag202.xml"/><Relationship Id="rId1" Type="http://schemas.openxmlformats.org/officeDocument/2006/relationships/tags" Target="../tags/tag194.xml"/></Relationships>
</file>

<file path=ppt/slides/_rels/slide27.xml.rels><?xml version="1.0" encoding="UTF-8" standalone="yes"?>
<Relationships xmlns="http://schemas.openxmlformats.org/package/2006/relationships"><Relationship Id="rId9" Type="http://schemas.openxmlformats.org/officeDocument/2006/relationships/tags" Target="../tags/tag213.xml"/><Relationship Id="rId8" Type="http://schemas.openxmlformats.org/officeDocument/2006/relationships/tags" Target="../tags/tag212.xml"/><Relationship Id="rId7" Type="http://schemas.openxmlformats.org/officeDocument/2006/relationships/tags" Target="../tags/tag211.xml"/><Relationship Id="rId6" Type="http://schemas.openxmlformats.org/officeDocument/2006/relationships/tags" Target="../tags/tag210.xml"/><Relationship Id="rId5" Type="http://schemas.openxmlformats.org/officeDocument/2006/relationships/tags" Target="../tags/tag209.xml"/><Relationship Id="rId4" Type="http://schemas.openxmlformats.org/officeDocument/2006/relationships/image" Target="../media/image1.png"/><Relationship Id="rId3" Type="http://schemas.openxmlformats.org/officeDocument/2006/relationships/tags" Target="../tags/tag208.xml"/><Relationship Id="rId2" Type="http://schemas.openxmlformats.org/officeDocument/2006/relationships/tags" Target="../tags/tag207.xml"/><Relationship Id="rId15" Type="http://schemas.openxmlformats.org/officeDocument/2006/relationships/notesSlide" Target="../notesSlides/notesSlide27.xml"/><Relationship Id="rId14" Type="http://schemas.openxmlformats.org/officeDocument/2006/relationships/slideLayout" Target="../slideLayouts/slideLayout7.xml"/><Relationship Id="rId13" Type="http://schemas.openxmlformats.org/officeDocument/2006/relationships/tags" Target="../tags/tag217.xml"/><Relationship Id="rId12" Type="http://schemas.openxmlformats.org/officeDocument/2006/relationships/tags" Target="../tags/tag216.xml"/><Relationship Id="rId11" Type="http://schemas.openxmlformats.org/officeDocument/2006/relationships/tags" Target="../tags/tag215.xml"/><Relationship Id="rId10" Type="http://schemas.openxmlformats.org/officeDocument/2006/relationships/tags" Target="../tags/tag214.xml"/><Relationship Id="rId1" Type="http://schemas.openxmlformats.org/officeDocument/2006/relationships/tags" Target="../tags/tag206.xml"/></Relationships>
</file>

<file path=ppt/slides/_rels/slide28.xml.rels><?xml version="1.0" encoding="UTF-8" standalone="yes"?>
<Relationships xmlns="http://schemas.openxmlformats.org/package/2006/relationships"><Relationship Id="rId9" Type="http://schemas.openxmlformats.org/officeDocument/2006/relationships/notesSlide" Target="../notesSlides/notesSlide28.xml"/><Relationship Id="rId8" Type="http://schemas.openxmlformats.org/officeDocument/2006/relationships/slideLayout" Target="../slideLayouts/slideLayout7.xml"/><Relationship Id="rId7" Type="http://schemas.openxmlformats.org/officeDocument/2006/relationships/tags" Target="../tags/tag223.xml"/><Relationship Id="rId6" Type="http://schemas.openxmlformats.org/officeDocument/2006/relationships/tags" Target="../tags/tag222.xml"/><Relationship Id="rId5" Type="http://schemas.openxmlformats.org/officeDocument/2006/relationships/tags" Target="../tags/tag221.xml"/><Relationship Id="rId4" Type="http://schemas.openxmlformats.org/officeDocument/2006/relationships/image" Target="../media/image1.png"/><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s>
</file>

<file path=ppt/slides/_rels/slide29.xml.rels><?xml version="1.0" encoding="UTF-8" standalone="yes"?>
<Relationships xmlns="http://schemas.openxmlformats.org/package/2006/relationships"><Relationship Id="rId9" Type="http://schemas.openxmlformats.org/officeDocument/2006/relationships/notesSlide" Target="../notesSlides/notesSlide29.xml"/><Relationship Id="rId8" Type="http://schemas.openxmlformats.org/officeDocument/2006/relationships/slideLayout" Target="../slideLayouts/slideLayout1.xml"/><Relationship Id="rId7" Type="http://schemas.openxmlformats.org/officeDocument/2006/relationships/tags" Target="../tags/tag22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6.png"/><Relationship Id="rId3" Type="http://schemas.openxmlformats.org/officeDocument/2006/relationships/image" Target="../media/image1.png"/><Relationship Id="rId2" Type="http://schemas.openxmlformats.org/officeDocument/2006/relationships/tags" Target="../tags/tag225.xml"/><Relationship Id="rId1" Type="http://schemas.openxmlformats.org/officeDocument/2006/relationships/tags" Target="../tags/tag224.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77.xml"/><Relationship Id="rId7" Type="http://schemas.openxmlformats.org/officeDocument/2006/relationships/image" Target="../media/image5.png"/><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image" Target="../media/image1.png"/><Relationship Id="rId3" Type="http://schemas.openxmlformats.org/officeDocument/2006/relationships/tags" Target="../tags/tag74.xml"/><Relationship Id="rId2" Type="http://schemas.openxmlformats.org/officeDocument/2006/relationships/tags" Target="../tags/tag73.xml"/><Relationship Id="rId10" Type="http://schemas.openxmlformats.org/officeDocument/2006/relationships/notesSlide" Target="../notesSlides/notesSlide3.xml"/><Relationship Id="rId1" Type="http://schemas.openxmlformats.org/officeDocument/2006/relationships/tags" Target="../tags/tag72.xml"/></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7.xml"/><Relationship Id="rId7" Type="http://schemas.openxmlformats.org/officeDocument/2006/relationships/tags" Target="../tags/tag82.xml"/><Relationship Id="rId6" Type="http://schemas.openxmlformats.org/officeDocument/2006/relationships/image" Target="../media/image6.png"/><Relationship Id="rId5" Type="http://schemas.openxmlformats.org/officeDocument/2006/relationships/tags" Target="../tags/tag81.xml"/><Relationship Id="rId4" Type="http://schemas.openxmlformats.org/officeDocument/2006/relationships/image" Target="../media/image1.png"/><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s>
</file>

<file path=ppt/slides/_rels/slide5.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image" Target="../media/image1.png"/><Relationship Id="rId3" Type="http://schemas.openxmlformats.org/officeDocument/2006/relationships/tags" Target="../tags/tag85.xml"/><Relationship Id="rId2" Type="http://schemas.openxmlformats.org/officeDocument/2006/relationships/tags" Target="../tags/tag84.xml"/><Relationship Id="rId12" Type="http://schemas.openxmlformats.org/officeDocument/2006/relationships/notesSlide" Target="../notesSlides/notesSlide5.xml"/><Relationship Id="rId11" Type="http://schemas.openxmlformats.org/officeDocument/2006/relationships/slideLayout" Target="../slideLayouts/slideLayout7.xml"/><Relationship Id="rId10" Type="http://schemas.openxmlformats.org/officeDocument/2006/relationships/tags" Target="../tags/tag91.xml"/><Relationship Id="rId1" Type="http://schemas.openxmlformats.org/officeDocument/2006/relationships/tags" Target="../tags/tag83.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7.xml"/><Relationship Id="rId5" Type="http://schemas.openxmlformats.org/officeDocument/2006/relationships/tags" Target="../tags/tag95.xml"/><Relationship Id="rId4" Type="http://schemas.openxmlformats.org/officeDocument/2006/relationships/image" Target="../media/image1.png"/><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7.xml"/><Relationship Id="rId5" Type="http://schemas.openxmlformats.org/officeDocument/2006/relationships/tags" Target="../tags/tag99.xml"/><Relationship Id="rId4" Type="http://schemas.openxmlformats.org/officeDocument/2006/relationships/image" Target="../media/image1.png"/><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7.xml"/><Relationship Id="rId5" Type="http://schemas.openxmlformats.org/officeDocument/2006/relationships/tags" Target="../tags/tag103.xml"/><Relationship Id="rId4" Type="http://schemas.openxmlformats.org/officeDocument/2006/relationships/image" Target="../media/image1.png"/><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slideLayout" Target="../slideLayouts/slideLayout7.xml"/><Relationship Id="rId6" Type="http://schemas.openxmlformats.org/officeDocument/2006/relationships/tags" Target="../tags/tag107.xml"/><Relationship Id="rId5" Type="http://schemas.openxmlformats.org/officeDocument/2006/relationships/image" Target="../media/image7.png"/><Relationship Id="rId4" Type="http://schemas.openxmlformats.org/officeDocument/2006/relationships/image" Target="../media/image1.png"/><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52" y="1172030"/>
            <a:ext cx="12190495" cy="1903178"/>
          </a:xfrm>
          <a:prstGeom prst="rect">
            <a:avLst/>
          </a:prstGeom>
          <a:gradFill>
            <a:gsLst>
              <a:gs pos="0">
                <a:schemeClr val="bg1"/>
              </a:gs>
              <a:gs pos="50000">
                <a:srgbClr val="5399D4"/>
              </a:gs>
              <a:gs pos="100000">
                <a:srgbClr val="2E3C63"/>
              </a:gs>
            </a:gsLst>
          </a:gradFill>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2051" name="标题 1"/>
          <p:cNvSpPr>
            <a:spLocks noGrp="1"/>
          </p:cNvSpPr>
          <p:nvPr>
            <p:ph type="ctrTitle"/>
            <p:custDataLst>
              <p:tags r:id="rId1"/>
            </p:custDataLst>
          </p:nvPr>
        </p:nvSpPr>
        <p:spPr>
          <a:xfrm>
            <a:off x="1199168" y="988569"/>
            <a:ext cx="9798428" cy="1557145"/>
          </a:xfrm>
        </p:spPr>
        <p:txBody>
          <a:bodyPr vert="horz" lIns="89988" tIns="46794" rIns="89988" bIns="46794" anchor="b" anchorCtr="0">
            <a:normAutofit/>
          </a:bodyPr>
          <a:lstStyle/>
          <a:p>
            <a:pPr algn="ctr" defTabSz="914400">
              <a:buClrTx/>
              <a:buSzTx/>
              <a:buFontTx/>
              <a:buNone/>
            </a:pPr>
            <a:r>
              <a:rPr lang="zh-CN" altLang="zh-CN" sz="4445" b="0" kern="1200" normalizeH="0" baseline="0">
                <a:solidFill>
                  <a:schemeClr val="bg1"/>
                </a:solidFill>
                <a:latin typeface="Arial" panose="020B0604020202020204" pitchFamily="34" charset="0"/>
                <a:ea typeface="汉仪君黑-75简" panose="00020600040101010101" charset="-122"/>
                <a:cs typeface="+mj-cs"/>
              </a:rPr>
              <a:t>LLM model for HEP - Xiwu (溪悟)</a:t>
            </a:r>
            <a:endParaRPr lang="zh-CN" altLang="zh-CN" sz="4445" b="0" kern="1200" normalizeH="0" baseline="0">
              <a:solidFill>
                <a:schemeClr val="bg1"/>
              </a:solidFill>
              <a:latin typeface="Arial" panose="020B0604020202020204" pitchFamily="34" charset="0"/>
              <a:ea typeface="汉仪君黑-75简" panose="00020600040101010101" charset="-122"/>
              <a:cs typeface="+mj-cs"/>
            </a:endParaRPr>
          </a:p>
        </p:txBody>
      </p:sp>
      <p:sp>
        <p:nvSpPr>
          <p:cNvPr id="2052" name="副标题 2"/>
          <p:cNvSpPr>
            <a:spLocks noGrp="1"/>
          </p:cNvSpPr>
          <p:nvPr>
            <p:ph type="subTitle" idx="1"/>
            <p:custDataLst>
              <p:tags r:id="rId2"/>
            </p:custDataLst>
          </p:nvPr>
        </p:nvSpPr>
        <p:spPr>
          <a:xfrm>
            <a:off x="1198880" y="3438525"/>
            <a:ext cx="9798685" cy="2771140"/>
          </a:xfrm>
        </p:spPr>
        <p:txBody>
          <a:bodyPr vert="horz" lIns="89988" tIns="46794" rIns="89988" bIns="46794" anchor="t" anchorCtr="0">
            <a:normAutofit/>
          </a:bodyPr>
          <a:lstStyle/>
          <a:p>
            <a:pPr defTabSz="914400">
              <a:lnSpc>
                <a:spcPct val="90000"/>
              </a:lnSpc>
              <a:buClrTx/>
              <a:buSzTx/>
            </a:pPr>
            <a:endParaRPr lang="en-US" altLang="zh-CN" sz="2000" b="1" kern="1200" normalizeH="0" baseline="0" dirty="0">
              <a:solidFill>
                <a:schemeClr val="tx1"/>
              </a:solidFill>
              <a:effectLst>
                <a:outerShdw blurRad="38100" dist="19050" dir="2700000" algn="tl" rotWithShape="0">
                  <a:schemeClr val="dk1">
                    <a:alpha val="40000"/>
                  </a:schemeClr>
                </a:outerShdw>
              </a:effectLst>
              <a:latin typeface="Arial" panose="020B0604020202020204" pitchFamily="34" charset="0"/>
              <a:ea typeface="汉仪君黑-55W" panose="00020600040101010101" charset="-122"/>
              <a:cs typeface="+mn-cs"/>
            </a:endParaRPr>
          </a:p>
          <a:p>
            <a:pPr defTabSz="914400">
              <a:lnSpc>
                <a:spcPct val="90000"/>
              </a:lnSpc>
              <a:buClrTx/>
              <a:buSzTx/>
            </a:pPr>
            <a:r>
              <a:rPr lang="en-US" altLang="zh-CN" sz="2000" b="1" kern="1200" normalizeH="0" baseline="0" dirty="0">
                <a:solidFill>
                  <a:schemeClr val="tx1"/>
                </a:solidFill>
                <a:effectLst>
                  <a:outerShdw blurRad="38100" dist="19050" dir="2700000" algn="tl" rotWithShape="0">
                    <a:schemeClr val="dk1">
                      <a:alpha val="40000"/>
                    </a:schemeClr>
                  </a:outerShdw>
                </a:effectLst>
                <a:latin typeface="Arial" panose="020B0604020202020204" pitchFamily="34" charset="0"/>
                <a:ea typeface="汉仪君黑-55W" panose="00020600040101010101" charset="-122"/>
                <a:cs typeface="+mn-cs"/>
              </a:rPr>
              <a:t>Siyang Chen</a:t>
            </a:r>
            <a:r>
              <a:rPr lang="zh-CN" altLang="en-US" sz="2000" b="1" kern="1200" normalizeH="0" baseline="0" dirty="0">
                <a:solidFill>
                  <a:schemeClr val="tx1"/>
                </a:solidFill>
                <a:effectLst>
                  <a:outerShdw blurRad="38100" dist="19050" dir="2700000" algn="tl" rotWithShape="0">
                    <a:schemeClr val="dk1">
                      <a:alpha val="40000"/>
                    </a:schemeClr>
                  </a:outerShdw>
                </a:effectLst>
                <a:latin typeface="Arial" panose="020B0604020202020204" pitchFamily="34" charset="0"/>
                <a:ea typeface="汉仪君黑-55W" panose="00020600040101010101" charset="-122"/>
                <a:cs typeface="+mn-cs"/>
              </a:rPr>
              <a:t>（陈思炀）</a:t>
            </a:r>
            <a:endParaRPr lang="zh-CN" altLang="en-US" sz="1600" b="1" kern="1200" normalizeH="0" baseline="0" dirty="0">
              <a:latin typeface="Arial" panose="020B0604020202020204" pitchFamily="34" charset="0"/>
              <a:ea typeface="汉仪君黑-55W" panose="00020600040101010101" charset="-122"/>
              <a:cs typeface="+mn-cs"/>
            </a:endParaRPr>
          </a:p>
          <a:p>
            <a:pPr defTabSz="914400">
              <a:lnSpc>
                <a:spcPct val="90000"/>
              </a:lnSpc>
              <a:buClrTx/>
              <a:buSzTx/>
            </a:pPr>
            <a:r>
              <a:rPr lang="zh-CN" altLang="en-US" sz="1600" b="1" kern="1200" normalizeH="0" baseline="0" dirty="0">
                <a:latin typeface="Arial" panose="020B0604020202020204" pitchFamily="34" charset="0"/>
                <a:ea typeface="汉仪君黑-55W" panose="00020600040101010101" charset="-122"/>
                <a:cs typeface="+mn-cs"/>
              </a:rPr>
              <a:t>Institute of High Energy Physics, CAS, Beijing</a:t>
            </a:r>
            <a:endParaRPr lang="zh-CN" altLang="en-US" sz="1600" b="1" kern="1200" normalizeH="0" baseline="0" dirty="0">
              <a:latin typeface="Arial" panose="020B0604020202020204" pitchFamily="34" charset="0"/>
              <a:ea typeface="汉仪君黑-55W" panose="00020600040101010101" charset="-122"/>
              <a:cs typeface="+mn-cs"/>
            </a:endParaRPr>
          </a:p>
          <a:p>
            <a:pPr defTabSz="914400">
              <a:lnSpc>
                <a:spcPct val="90000"/>
              </a:lnSpc>
              <a:buClrTx/>
              <a:buSzTx/>
            </a:pPr>
            <a:endParaRPr lang="zh-CN" altLang="en-US" sz="1600" b="1" kern="1200" normalizeH="0" baseline="0" dirty="0">
              <a:latin typeface="Arial" panose="020B0604020202020204" pitchFamily="34" charset="0"/>
              <a:ea typeface="汉仪君黑-55W" panose="00020600040101010101" charset="-122"/>
              <a:cs typeface="+mn-cs"/>
            </a:endParaRPr>
          </a:p>
          <a:p>
            <a:pPr defTabSz="914400">
              <a:lnSpc>
                <a:spcPct val="90000"/>
              </a:lnSpc>
              <a:buClrTx/>
              <a:buSzTx/>
            </a:pPr>
            <a:r>
              <a:rPr sz="1600" b="1" normalizeH="0" baseline="0">
                <a:latin typeface="Arial" panose="020B0604020202020204" pitchFamily="34" charset="0"/>
                <a:ea typeface="汉仪君黑-55W" panose="00020600040101010101" charset="-122"/>
              </a:rPr>
              <a:t>Quantum Computing and Machine Learning Workshop 2024</a:t>
            </a:r>
            <a:endParaRPr sz="1600" b="1" normalizeH="0" baseline="0">
              <a:latin typeface="Arial" panose="020B0604020202020204" pitchFamily="34" charset="0"/>
              <a:ea typeface="汉仪君黑-55W" panose="00020600040101010101" charset="-122"/>
            </a:endParaRPr>
          </a:p>
          <a:p>
            <a:pPr defTabSz="914400">
              <a:lnSpc>
                <a:spcPct val="90000"/>
              </a:lnSpc>
              <a:buClrTx/>
              <a:buSzTx/>
            </a:pPr>
            <a:r>
              <a:rPr lang="en-US" altLang="zh-CN" sz="1600" b="1" normalizeH="0" baseline="0">
                <a:latin typeface="Arial" panose="020B0604020202020204" pitchFamily="34" charset="0"/>
                <a:ea typeface="汉仪君黑-55W" panose="00020600040101010101" charset="-122"/>
              </a:rPr>
              <a:t>Changchun, 2024.8</a:t>
            </a:r>
            <a:endParaRPr lang="zh-CN" altLang="en-US" sz="1600" b="1" normalizeH="0" baseline="0">
              <a:latin typeface="Arial" panose="020B0604020202020204" pitchFamily="34" charset="0"/>
              <a:ea typeface="汉仪君黑-55W"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752" y="15661"/>
            <a:ext cx="3982228" cy="898202"/>
          </a:xfrm>
          <a:prstGeom prst="rect">
            <a:avLst/>
          </a:prstGeom>
        </p:spPr>
      </p:pic>
      <p:pic>
        <p:nvPicPr>
          <p:cNvPr id="10" name="图片 9"/>
          <p:cNvPicPr>
            <a:picLocks noChangeAspect="1"/>
          </p:cNvPicPr>
          <p:nvPr/>
        </p:nvPicPr>
        <p:blipFill>
          <a:blip r:embed="rId5"/>
          <a:stretch>
            <a:fillRect/>
          </a:stretch>
        </p:blipFill>
        <p:spPr>
          <a:xfrm>
            <a:off x="8289290" y="281305"/>
            <a:ext cx="2556510" cy="632460"/>
          </a:xfrm>
          <a:prstGeom prst="rect">
            <a:avLst/>
          </a:prstGeom>
        </p:spPr>
      </p:pic>
      <p:pic>
        <p:nvPicPr>
          <p:cNvPr id="7" name="图片 6" descr="中国科学院院徽"/>
          <p:cNvPicPr>
            <a:picLocks noChangeAspect="1"/>
          </p:cNvPicPr>
          <p:nvPr/>
        </p:nvPicPr>
        <p:blipFill>
          <a:blip r:embed="rId6"/>
          <a:stretch>
            <a:fillRect/>
          </a:stretch>
        </p:blipFill>
        <p:spPr>
          <a:xfrm>
            <a:off x="11067415" y="90805"/>
            <a:ext cx="965200" cy="965200"/>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ustDataLst>
      <p:tags r:id="rId7"/>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en-US" sz="2800" b="1">
                <a:solidFill>
                  <a:srgbClr val="2E3C63"/>
                </a:solidFill>
                <a:ea typeface="汉仪君黑-75简" panose="00020600040101010101" charset="-122"/>
              </a:rPr>
              <a:t>How to Train a LLM</a:t>
            </a:r>
            <a:r>
              <a:rPr lang="zh-CN" altLang="en-US" sz="2800" b="1">
                <a:solidFill>
                  <a:srgbClr val="2E3C63"/>
                </a:solidFill>
                <a:ea typeface="汉仪君黑-75简" panose="00020600040101010101" charset="-122"/>
              </a:rPr>
              <a:t>?</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pic>
        <p:nvPicPr>
          <p:cNvPr id="6" name="图片 5"/>
          <p:cNvPicPr>
            <a:picLocks noChangeAspect="1"/>
          </p:cNvPicPr>
          <p:nvPr/>
        </p:nvPicPr>
        <p:blipFill>
          <a:blip r:embed="rId5"/>
          <a:stretch>
            <a:fillRect/>
          </a:stretch>
        </p:blipFill>
        <p:spPr>
          <a:xfrm>
            <a:off x="719455" y="1278255"/>
            <a:ext cx="10524490" cy="2649220"/>
          </a:xfrm>
          <a:prstGeom prst="rect">
            <a:avLst/>
          </a:prstGeom>
        </p:spPr>
      </p:pic>
      <p:sp>
        <p:nvSpPr>
          <p:cNvPr id="9" name="文本框 8"/>
          <p:cNvSpPr txBox="1"/>
          <p:nvPr/>
        </p:nvSpPr>
        <p:spPr>
          <a:xfrm>
            <a:off x="719455" y="4217035"/>
            <a:ext cx="10332720" cy="2075815"/>
          </a:xfrm>
          <a:prstGeom prst="rect">
            <a:avLst/>
          </a:prstGeom>
          <a:noFill/>
        </p:spPr>
        <p:txBody>
          <a:bodyPr wrap="square" rtlCol="0" anchor="t">
            <a:spAutoFit/>
          </a:bodyPr>
          <a:lstStyle/>
          <a:p>
            <a:pPr marL="742950" lvl="1"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Pre-training is the initial phase in the training of large models. </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Model is trained on a vast corpus of unlabeled text</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Enabling it to thoroughly understand fundamental aspects of language such as grammar, semantics, and contextual relationships. </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Allowing the model to acquire a substantial amount of foundational knowledge.</a:t>
            </a:r>
            <a:endParaRPr lang="en-US" b="1" dirty="0">
              <a:solidFill>
                <a:srgbClr val="2E3C63"/>
              </a:solidFill>
              <a:ea typeface="汉仪君黑-55W" panose="00020600040101010101" charset="-122"/>
              <a:cs typeface="+mn-lt"/>
              <a:sym typeface="+mn-ea"/>
            </a:endParaRPr>
          </a:p>
        </p:txBody>
      </p:sp>
      <p:sp>
        <p:nvSpPr>
          <p:cNvPr id="10" name="灯片编号占位符 9"/>
          <p:cNvSpPr>
            <a:spLocks noGrp="1"/>
          </p:cNvSpPr>
          <p:nvPr>
            <p:ph type="sldNum" sz="quarter" idx="12"/>
          </p:nvPr>
        </p:nvSpPr>
        <p:spPr/>
        <p:txBody>
          <a:bodyPr/>
          <a:lstStyle/>
          <a:p>
            <a:fld id="{49AE70B2-8BF9-45C0-BB95-33D1B9D3A854}" type="slidenum">
              <a:rPr lang="zh-CN" altLang="en-US" smtClean="0"/>
            </a:fld>
            <a:endParaRPr lang="zh-CN" altLang="en-US"/>
          </a:p>
        </p:txBody>
      </p:sp>
    </p:spTree>
    <p:custDataLst>
      <p:tags r:id="rId6"/>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en-US" sz="2800" b="1">
                <a:solidFill>
                  <a:srgbClr val="2E3C63"/>
                </a:solidFill>
                <a:ea typeface="汉仪君黑-75简" panose="00020600040101010101" charset="-122"/>
              </a:rPr>
              <a:t>How to Train a LLM</a:t>
            </a:r>
            <a:r>
              <a:rPr lang="zh-CN" altLang="en-US" sz="2800" b="1">
                <a:solidFill>
                  <a:srgbClr val="2E3C63"/>
                </a:solidFill>
                <a:ea typeface="汉仪君黑-75简" panose="00020600040101010101" charset="-122"/>
              </a:rPr>
              <a:t>?</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pic>
        <p:nvPicPr>
          <p:cNvPr id="2" name="图片 1"/>
          <p:cNvPicPr>
            <a:picLocks noChangeAspect="1"/>
          </p:cNvPicPr>
          <p:nvPr/>
        </p:nvPicPr>
        <p:blipFill>
          <a:blip r:embed="rId5"/>
          <a:stretch>
            <a:fillRect/>
          </a:stretch>
        </p:blipFill>
        <p:spPr>
          <a:xfrm>
            <a:off x="762000" y="2164080"/>
            <a:ext cx="6502400" cy="4223385"/>
          </a:xfrm>
          <a:prstGeom prst="rect">
            <a:avLst/>
          </a:prstGeom>
        </p:spPr>
      </p:pic>
      <p:sp>
        <p:nvSpPr>
          <p:cNvPr id="9" name="文本框 8"/>
          <p:cNvSpPr txBox="1"/>
          <p:nvPr/>
        </p:nvSpPr>
        <p:spPr>
          <a:xfrm>
            <a:off x="132080" y="988060"/>
            <a:ext cx="10332720" cy="1463040"/>
          </a:xfrm>
          <a:prstGeom prst="rect">
            <a:avLst/>
          </a:prstGeom>
          <a:noFill/>
        </p:spPr>
        <p:txBody>
          <a:bodyPr wrap="square" rtlCol="0" anchor="t">
            <a:spAutoFit/>
          </a:bodyPr>
          <a:lstStyle/>
          <a:p>
            <a:pPr marL="800100" lvl="1" indent="-342900">
              <a:lnSpc>
                <a:spcPct val="110000"/>
              </a:lnSpc>
              <a:spcBef>
                <a:spcPts val="600"/>
              </a:spcBef>
              <a:spcAft>
                <a:spcPts val="600"/>
              </a:spcAft>
              <a:buFont typeface="Arial" panose="020B0604020202020204" pitchFamily="34" charset="0"/>
              <a:buAutoNum type="arabicPeriod"/>
            </a:pPr>
            <a:r>
              <a:rPr lang="en-US" b="1" dirty="0">
                <a:solidFill>
                  <a:srgbClr val="2E3C63"/>
                </a:solidFill>
                <a:ea typeface="汉仪君黑-55W" panose="00020600040101010101" charset="-122"/>
                <a:cs typeface="+mn-lt"/>
                <a:sym typeface="+mn-ea"/>
              </a:rPr>
              <a:t>In instruction fine-tuning, acquiring world knowledge that conflicts with the model's existing knowledge can be harmful rather than beneficial.</a:t>
            </a:r>
            <a:endParaRPr lang="en-US" b="1" dirty="0">
              <a:solidFill>
                <a:srgbClr val="2E3C63"/>
              </a:solidFill>
              <a:ea typeface="汉仪君黑-55W" panose="00020600040101010101" charset="-122"/>
              <a:cs typeface="+mn-lt"/>
              <a:sym typeface="+mn-ea"/>
            </a:endParaRPr>
          </a:p>
          <a:p>
            <a:pPr marL="800100" lvl="1" indent="-342900">
              <a:lnSpc>
                <a:spcPct val="110000"/>
              </a:lnSpc>
              <a:spcBef>
                <a:spcPts val="600"/>
              </a:spcBef>
              <a:spcAft>
                <a:spcPts val="600"/>
              </a:spcAft>
              <a:buFont typeface="Arial" panose="020B0604020202020204" pitchFamily="34" charset="0"/>
              <a:buAutoNum type="arabicPeriod"/>
            </a:pPr>
            <a:r>
              <a:rPr lang="en-US" b="1" dirty="0">
                <a:solidFill>
                  <a:srgbClr val="2E3C63"/>
                </a:solidFill>
                <a:ea typeface="汉仪君黑-55W" panose="00020600040101010101" charset="-122"/>
                <a:cs typeface="+mn-lt"/>
                <a:sym typeface="+mn-ea"/>
              </a:rPr>
              <a:t>Effective instruction fine-tuning requires achieving behavioral adaptation while preserving the consistency of the model's parameterized knowledge.</a:t>
            </a:r>
            <a:endParaRPr lang="en-US" b="1" dirty="0">
              <a:solidFill>
                <a:srgbClr val="2E3C63"/>
              </a:solidFill>
              <a:ea typeface="汉仪君黑-55W" panose="00020600040101010101" charset="-122"/>
              <a:cs typeface="+mn-lt"/>
              <a:sym typeface="+mn-ea"/>
            </a:endParaRPr>
          </a:p>
        </p:txBody>
      </p:sp>
      <p:sp>
        <p:nvSpPr>
          <p:cNvPr id="5" name="文本框 4"/>
          <p:cNvSpPr txBox="1"/>
          <p:nvPr/>
        </p:nvSpPr>
        <p:spPr>
          <a:xfrm>
            <a:off x="7521575" y="3135630"/>
            <a:ext cx="4300220" cy="2735580"/>
          </a:xfrm>
          <a:prstGeom prst="rect">
            <a:avLst/>
          </a:prstGeom>
          <a:noFill/>
        </p:spPr>
        <p:txBody>
          <a:bodyPr wrap="square" rtlCol="0">
            <a:noAutofit/>
          </a:bodyPr>
          <a:lstStyle/>
          <a:p>
            <a:r>
              <a:rPr lang="en-US" altLang="zh-CN" sz="2400" b="1">
                <a:solidFill>
                  <a:srgbClr val="FF0000"/>
                </a:solidFill>
                <a:cs typeface="+mn-lt"/>
              </a:rPr>
              <a:t>F</a:t>
            </a:r>
            <a:r>
              <a:rPr lang="zh-CN" altLang="en-US" sz="2400" b="1">
                <a:solidFill>
                  <a:srgbClr val="FF0000"/>
                </a:solidFill>
                <a:cs typeface="+mn-lt"/>
              </a:rPr>
              <a:t>ine-tuning is not to make the model "learn" additional knowledge, </a:t>
            </a:r>
            <a:endParaRPr lang="zh-CN" altLang="en-US" sz="2400" b="1">
              <a:solidFill>
                <a:srgbClr val="FF0000"/>
              </a:solidFill>
              <a:cs typeface="+mn-lt"/>
            </a:endParaRPr>
          </a:p>
          <a:p>
            <a:endParaRPr lang="zh-CN" altLang="en-US" sz="2400" b="1">
              <a:solidFill>
                <a:srgbClr val="FF0000"/>
              </a:solidFill>
              <a:cs typeface="+mn-lt"/>
            </a:endParaRPr>
          </a:p>
          <a:p>
            <a:r>
              <a:rPr lang="zh-CN" altLang="en-US" sz="2400" b="1">
                <a:solidFill>
                  <a:srgbClr val="FF0000"/>
                </a:solidFill>
                <a:cs typeface="+mn-lt"/>
              </a:rPr>
              <a:t>but to align the existing knowledge within the model</a:t>
            </a:r>
            <a:r>
              <a:rPr lang="en-US" altLang="zh-CN" sz="2400" b="1">
                <a:solidFill>
                  <a:srgbClr val="FF0000"/>
                </a:solidFill>
                <a:cs typeface="+mn-lt"/>
              </a:rPr>
              <a:t>.</a:t>
            </a:r>
            <a:endParaRPr lang="en-US" altLang="zh-CN" sz="2400" b="1">
              <a:solidFill>
                <a:srgbClr val="FF0000"/>
              </a:solidFill>
              <a:cs typeface="+mn-lt"/>
            </a:endParaRPr>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ustDataLst>
      <p:tags r:id="rId6"/>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en-US" sz="2800" b="1">
                <a:solidFill>
                  <a:srgbClr val="2E3C63"/>
                </a:solidFill>
                <a:ea typeface="汉仪君黑-75简" panose="00020600040101010101" charset="-122"/>
              </a:rPr>
              <a:t>How to Train a LLM</a:t>
            </a:r>
            <a:r>
              <a:rPr lang="zh-CN" altLang="en-US" sz="2800" b="1">
                <a:solidFill>
                  <a:srgbClr val="2E3C63"/>
                </a:solidFill>
                <a:ea typeface="汉仪君黑-75简" panose="00020600040101010101" charset="-122"/>
              </a:rPr>
              <a:t>?</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6" name="图片 5"/>
          <p:cNvPicPr/>
          <p:nvPr/>
        </p:nvPicPr>
        <p:blipFill>
          <a:blip r:embed="rId5"/>
        </p:blipFill>
        <p:spPr>
          <a:xfrm>
            <a:off x="1425575" y="1504315"/>
            <a:ext cx="9340850" cy="3317240"/>
          </a:xfrm>
          <a:prstGeom prst="rect">
            <a:avLst/>
          </a:prstGeom>
        </p:spPr>
      </p:pic>
      <p:sp>
        <p:nvSpPr>
          <p:cNvPr id="10" name="文本框 9"/>
          <p:cNvSpPr txBox="1"/>
          <p:nvPr>
            <p:custDataLst>
              <p:tags r:id="rId6"/>
            </p:custDataLst>
          </p:nvPr>
        </p:nvSpPr>
        <p:spPr>
          <a:xfrm>
            <a:off x="802640" y="4925695"/>
            <a:ext cx="10586720" cy="1388745"/>
          </a:xfrm>
          <a:prstGeom prst="rect">
            <a:avLst/>
          </a:prstGeom>
          <a:noFill/>
        </p:spPr>
        <p:txBody>
          <a:bodyPr wrap="square" rtlCol="0">
            <a:noAutofit/>
          </a:bodyPr>
          <a:lstStyle/>
          <a:p>
            <a:pPr marL="342900" lvl="1" indent="-342900" algn="l">
              <a:lnSpc>
                <a:spcPct val="110000"/>
              </a:lnSpc>
              <a:spcBef>
                <a:spcPts val="600"/>
              </a:spcBef>
              <a:spcAft>
                <a:spcPts val="600"/>
              </a:spcAft>
              <a:buFont typeface="Arial" panose="020B0604020202020204" pitchFamily="34" charset="0"/>
              <a:buChar char="•"/>
            </a:pPr>
            <a:r>
              <a:rPr sz="2000" b="1" dirty="0">
                <a:solidFill>
                  <a:srgbClr val="2E3C63"/>
                </a:solidFill>
                <a:ea typeface="汉仪君黑-55W" panose="00020600040101010101" charset="-122"/>
                <a:cs typeface="+mn-lt"/>
                <a:sym typeface="+mn-ea"/>
              </a:rPr>
              <a:t>RLHF uses a reward model to learnalignment from human feedback.</a:t>
            </a:r>
            <a:endParaRPr sz="2000" b="1" dirty="0">
              <a:solidFill>
                <a:srgbClr val="2E3C63"/>
              </a:solidFill>
              <a:ea typeface="汉仪君黑-55W" panose="00020600040101010101" charset="-122"/>
              <a:cs typeface="+mn-lt"/>
              <a:sym typeface="+mn-ea"/>
            </a:endParaRPr>
          </a:p>
          <a:p>
            <a:pPr marL="342900" lvl="1" indent="-342900" algn="l">
              <a:lnSpc>
                <a:spcPct val="110000"/>
              </a:lnSpc>
              <a:spcBef>
                <a:spcPts val="600"/>
              </a:spcBef>
              <a:spcAft>
                <a:spcPts val="600"/>
              </a:spcAft>
              <a:buFont typeface="Arial" panose="020B0604020202020204" pitchFamily="34" charset="0"/>
              <a:buChar char="•"/>
            </a:pPr>
            <a:r>
              <a:rPr sz="2000" b="1" dirty="0">
                <a:solidFill>
                  <a:srgbClr val="2E3C63"/>
                </a:solidFill>
                <a:ea typeface="汉仪君黑-55W" panose="00020600040101010101" charset="-122"/>
                <a:cs typeface="+mn-lt"/>
                <a:sym typeface="+mn-ea"/>
              </a:rPr>
              <a:t>This reward model, after</a:t>
            </a:r>
            <a:r>
              <a:rPr lang="en-US" sz="2000" b="1" dirty="0">
                <a:solidFill>
                  <a:srgbClr val="2E3C63"/>
                </a:solidFill>
                <a:ea typeface="汉仪君黑-55W" panose="00020600040101010101" charset="-122"/>
                <a:cs typeface="+mn-lt"/>
                <a:sym typeface="+mn-ea"/>
              </a:rPr>
              <a:t> </a:t>
            </a:r>
            <a:r>
              <a:rPr sz="2000" b="1" dirty="0">
                <a:solidFill>
                  <a:srgbClr val="2E3C63"/>
                </a:solidFill>
                <a:ea typeface="汉仪君黑-55W" panose="00020600040101010101" charset="-122"/>
                <a:cs typeface="+mn-lt"/>
                <a:sym typeface="+mn-ea"/>
              </a:rPr>
              <a:t>being tuned, is able to rate different outputs and score them</a:t>
            </a:r>
            <a:r>
              <a:rPr lang="en-US" sz="2000" b="1" dirty="0">
                <a:solidFill>
                  <a:srgbClr val="2E3C63"/>
                </a:solidFill>
                <a:ea typeface="汉仪君黑-55W" panose="00020600040101010101" charset="-122"/>
                <a:cs typeface="+mn-lt"/>
                <a:sym typeface="+mn-ea"/>
              </a:rPr>
              <a:t> </a:t>
            </a:r>
            <a:r>
              <a:rPr sz="2000" b="1" dirty="0">
                <a:solidFill>
                  <a:srgbClr val="2E3C63"/>
                </a:solidFill>
                <a:ea typeface="汉仪君黑-55W" panose="00020600040101010101" charset="-122"/>
                <a:cs typeface="+mn-lt"/>
                <a:sym typeface="+mn-ea"/>
              </a:rPr>
              <a:t>according to their alignment preferences given by humans.</a:t>
            </a:r>
            <a:endParaRPr sz="2000" b="1" dirty="0">
              <a:solidFill>
                <a:srgbClr val="2E3C63"/>
              </a:solidFill>
              <a:ea typeface="汉仪君黑-55W" panose="00020600040101010101" charset="-122"/>
              <a:cs typeface="+mn-lt"/>
              <a:sym typeface="+mn-ea"/>
            </a:endParaRPr>
          </a:p>
        </p:txBody>
      </p:sp>
    </p:spTree>
    <p:custDataLst>
      <p:tags r:id="rId7"/>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rPr>
              <a:t>Dataset for Xiwu</a:t>
            </a:r>
            <a:r>
              <a:rPr lang="en-US" sz="2800" b="1">
                <a:solidFill>
                  <a:srgbClr val="2E3C63"/>
                </a:solidFill>
                <a:ea typeface="汉仪君黑-75简" panose="00020600040101010101" charset="-122"/>
              </a:rPr>
              <a:t>-1.0</a:t>
            </a:r>
            <a:endParaRPr 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6" name="文本框 5"/>
          <p:cNvSpPr txBox="1"/>
          <p:nvPr>
            <p:custDataLst>
              <p:tags r:id="rId5"/>
            </p:custDataLst>
          </p:nvPr>
        </p:nvSpPr>
        <p:spPr>
          <a:xfrm>
            <a:off x="947420" y="991870"/>
            <a:ext cx="10586720" cy="1688465"/>
          </a:xfrm>
          <a:prstGeom prst="rect">
            <a:avLst/>
          </a:prstGeom>
          <a:noFill/>
        </p:spPr>
        <p:txBody>
          <a:bodyPr wrap="square" rtlCol="0">
            <a:noAutofit/>
          </a:bodyPr>
          <a:lstStyle/>
          <a:p>
            <a:pPr marL="342900" lvl="1" indent="-342900">
              <a:lnSpc>
                <a:spcPct val="110000"/>
              </a:lnSpc>
              <a:spcBef>
                <a:spcPts val="600"/>
              </a:spcBef>
              <a:spcAft>
                <a:spcPts val="600"/>
              </a:spcAft>
              <a:buFont typeface="Arial" panose="020B0604020202020204" pitchFamily="34" charset="0"/>
              <a:buChar char="•"/>
            </a:pPr>
            <a:r>
              <a:rPr sz="2400" b="1" dirty="0">
                <a:solidFill>
                  <a:srgbClr val="2E3C63"/>
                </a:solidFill>
                <a:ea typeface="汉仪君黑-55W" panose="00020600040101010101" charset="-122"/>
                <a:cs typeface="+mn-lt"/>
                <a:sym typeface="+mn-ea"/>
              </a:rPr>
              <a:t>Seed Fission</a:t>
            </a:r>
            <a:endParaRPr sz="2400" b="1" dirty="0">
              <a:solidFill>
                <a:srgbClr val="2E3C63"/>
              </a:solidFill>
              <a:ea typeface="汉仪君黑-55W" panose="00020600040101010101" charset="-122"/>
              <a:cs typeface="+mn-lt"/>
              <a:sym typeface="+mn-ea"/>
            </a:endParaRPr>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7" name="图片 6"/>
          <p:cNvPicPr/>
          <p:nvPr/>
        </p:nvPicPr>
        <p:blipFill>
          <a:blip r:embed="rId6"/>
        </p:blipFill>
        <p:spPr>
          <a:xfrm>
            <a:off x="1101090" y="1560195"/>
            <a:ext cx="9735820" cy="3981450"/>
          </a:xfrm>
          <a:prstGeom prst="rect">
            <a:avLst/>
          </a:prstGeom>
        </p:spPr>
      </p:pic>
      <p:sp>
        <p:nvSpPr>
          <p:cNvPr id="12" name="文本框 11"/>
          <p:cNvSpPr txBox="1"/>
          <p:nvPr/>
        </p:nvSpPr>
        <p:spPr>
          <a:xfrm>
            <a:off x="808355" y="5712460"/>
            <a:ext cx="10332720" cy="700405"/>
          </a:xfrm>
          <a:prstGeom prst="rect">
            <a:avLst/>
          </a:prstGeom>
          <a:noFill/>
        </p:spPr>
        <p:txBody>
          <a:bodyPr wrap="square" rtlCol="0" anchor="t">
            <a:spAutoFit/>
          </a:bodyPr>
          <a:lstStyle/>
          <a:p>
            <a:pPr lvl="1" indent="0">
              <a:lnSpc>
                <a:spcPct val="110000"/>
              </a:lnSpc>
              <a:spcBef>
                <a:spcPts val="600"/>
              </a:spcBef>
              <a:spcAft>
                <a:spcPts val="600"/>
              </a:spcAft>
              <a:buFont typeface="Arial" panose="020B0604020202020204" pitchFamily="34" charset="0"/>
              <a:buNone/>
            </a:pPr>
            <a:r>
              <a:rPr lang="en-US" b="1" dirty="0">
                <a:solidFill>
                  <a:srgbClr val="2E3C63"/>
                </a:solidFill>
                <a:ea typeface="汉仪君黑-55W" panose="00020600040101010101" charset="-122"/>
                <a:cs typeface="+mn-lt"/>
                <a:sym typeface="+mn-ea"/>
              </a:rPr>
              <a:t>For example, use “Particle physics” as the “seed”, 50 Q&amp;A pairs and 2822 candidate questions can be generated.</a:t>
            </a:r>
            <a:endParaRPr lang="en-US" b="1" dirty="0">
              <a:solidFill>
                <a:srgbClr val="2E3C63"/>
              </a:solidFill>
              <a:ea typeface="汉仪君黑-55W" panose="00020600040101010101" charset="-122"/>
              <a:cs typeface="+mn-lt"/>
              <a:sym typeface="+mn-ea"/>
            </a:endParaRPr>
          </a:p>
        </p:txBody>
      </p:sp>
    </p:spTree>
    <p:custDataLst>
      <p:tags r:id="rId7"/>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rPr>
              <a:t>Dataset for Xiwu</a:t>
            </a:r>
            <a:r>
              <a:rPr lang="en-US" sz="2800" b="1">
                <a:solidFill>
                  <a:srgbClr val="2E3C63"/>
                </a:solidFill>
                <a:ea typeface="汉仪君黑-75简" panose="00020600040101010101" charset="-122"/>
              </a:rPr>
              <a:t>-1.0</a:t>
            </a:r>
            <a:endParaRPr 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pic>
        <p:nvPicPr>
          <p:cNvPr id="2" name="图片 1"/>
          <p:cNvPicPr>
            <a:picLocks noChangeAspect="1"/>
          </p:cNvPicPr>
          <p:nvPr>
            <p:custDataLst>
              <p:tags r:id="rId5"/>
            </p:custDataLst>
          </p:nvPr>
        </p:nvPicPr>
        <p:blipFill>
          <a:blip r:embed="rId6"/>
          <a:stretch>
            <a:fillRect/>
          </a:stretch>
        </p:blipFill>
        <p:spPr>
          <a:xfrm>
            <a:off x="876300" y="1851660"/>
            <a:ext cx="10438765" cy="3611880"/>
          </a:xfrm>
          <a:prstGeom prst="rect">
            <a:avLst/>
          </a:prstGeom>
        </p:spPr>
      </p:pic>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ustDataLst>
      <p:tags r:id="rId7"/>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sym typeface="+mn-ea"/>
              </a:rPr>
              <a:t>Architecture of</a:t>
            </a:r>
            <a:r>
              <a:rPr lang="en-US" sz="2800" b="1">
                <a:solidFill>
                  <a:srgbClr val="2E3C63"/>
                </a:solidFill>
                <a:ea typeface="汉仪君黑-75简" panose="00020600040101010101" charset="-122"/>
                <a:sym typeface="+mn-ea"/>
              </a:rPr>
              <a:t> </a:t>
            </a:r>
            <a:r>
              <a:rPr lang="en-US" sz="2800" b="1">
                <a:solidFill>
                  <a:srgbClr val="2E3C63"/>
                </a:solidFill>
                <a:ea typeface="汉仪君黑-75简" panose="00020600040101010101" charset="-122"/>
              </a:rPr>
              <a:t>Xiwu-1.0</a:t>
            </a:r>
            <a:endParaRPr 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pic>
        <p:nvPicPr>
          <p:cNvPr id="2" name="图片 1"/>
          <p:cNvPicPr>
            <a:picLocks noChangeAspect="1"/>
          </p:cNvPicPr>
          <p:nvPr>
            <p:custDataLst>
              <p:tags r:id="rId5"/>
            </p:custDataLst>
          </p:nvPr>
        </p:nvPicPr>
        <p:blipFill>
          <a:blip r:embed="rId6"/>
          <a:stretch>
            <a:fillRect/>
          </a:stretch>
        </p:blipFill>
        <p:spPr>
          <a:xfrm>
            <a:off x="1586865" y="897890"/>
            <a:ext cx="9105900" cy="4195445"/>
          </a:xfrm>
          <a:prstGeom prst="rect">
            <a:avLst/>
          </a:prstGeom>
        </p:spPr>
      </p:pic>
      <p:sp>
        <p:nvSpPr>
          <p:cNvPr id="6" name="文本框 5"/>
          <p:cNvSpPr txBox="1"/>
          <p:nvPr>
            <p:custDataLst>
              <p:tags r:id="rId7"/>
            </p:custDataLst>
          </p:nvPr>
        </p:nvSpPr>
        <p:spPr>
          <a:xfrm>
            <a:off x="947420" y="5469255"/>
            <a:ext cx="10586720" cy="1388745"/>
          </a:xfrm>
          <a:prstGeom prst="rect">
            <a:avLst/>
          </a:prstGeom>
          <a:noFill/>
        </p:spPr>
        <p:txBody>
          <a:bodyPr wrap="square" rtlCol="0">
            <a:noAutofit/>
          </a:bodyPr>
          <a:lstStyle/>
          <a:p>
            <a:pPr marL="342900" lvl="1" indent="-342900" algn="ctr">
              <a:lnSpc>
                <a:spcPct val="110000"/>
              </a:lnSpc>
              <a:spcBef>
                <a:spcPts val="600"/>
              </a:spcBef>
              <a:spcAft>
                <a:spcPts val="600"/>
              </a:spcAft>
              <a:buFont typeface="Arial" panose="020B0604020202020204" pitchFamily="34" charset="0"/>
              <a:buChar char="•"/>
            </a:pPr>
            <a:r>
              <a:rPr sz="2000" b="1" dirty="0">
                <a:solidFill>
                  <a:srgbClr val="2E3C63"/>
                </a:solidFill>
                <a:ea typeface="汉仪君黑-55W" panose="00020600040101010101" charset="-122"/>
                <a:cs typeface="+mn-lt"/>
                <a:sym typeface="+mn-ea"/>
              </a:rPr>
              <a:t>Xiwu</a:t>
            </a:r>
            <a:r>
              <a:rPr lang="en-US" sz="2000" b="1" dirty="0">
                <a:solidFill>
                  <a:srgbClr val="2E3C63"/>
                </a:solidFill>
                <a:ea typeface="汉仪君黑-55W" panose="00020600040101010101" charset="-122"/>
                <a:cs typeface="+mn-lt"/>
                <a:sym typeface="+mn-ea"/>
              </a:rPr>
              <a:t>-1.0</a:t>
            </a:r>
            <a:r>
              <a:rPr sz="2000" b="1" dirty="0">
                <a:solidFill>
                  <a:srgbClr val="2E3C63"/>
                </a:solidFill>
                <a:ea typeface="汉仪君黑-55W" panose="00020600040101010101" charset="-122"/>
                <a:cs typeface="+mn-lt"/>
                <a:sym typeface="+mn-ea"/>
              </a:rPr>
              <a:t>, based on Vicuna-1.5-7B and Vicuna-1.5-13B, was released in April 2024. </a:t>
            </a:r>
            <a:endParaRPr sz="2000" b="1" dirty="0">
              <a:solidFill>
                <a:srgbClr val="2E3C63"/>
              </a:solidFill>
              <a:ea typeface="汉仪君黑-55W" panose="00020600040101010101" charset="-122"/>
              <a:cs typeface="+mn-lt"/>
              <a:sym typeface="+mn-ea"/>
            </a:endParaRPr>
          </a:p>
          <a:p>
            <a:pPr marL="0" lvl="1" indent="0" algn="ctr">
              <a:lnSpc>
                <a:spcPct val="110000"/>
              </a:lnSpc>
              <a:spcBef>
                <a:spcPts val="600"/>
              </a:spcBef>
              <a:spcAft>
                <a:spcPts val="600"/>
              </a:spcAft>
              <a:buFont typeface="Arial" panose="020B0604020202020204" pitchFamily="34" charset="0"/>
              <a:buNone/>
            </a:pPr>
            <a:endParaRPr lang="en-US" sz="2000" b="1" dirty="0">
              <a:solidFill>
                <a:srgbClr val="2E3C63"/>
              </a:solidFill>
              <a:ea typeface="汉仪君黑-55W" panose="00020600040101010101" charset="-122"/>
              <a:cs typeface="+mn-lt"/>
              <a:sym typeface="+mn-ea"/>
            </a:endParaRPr>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ustDataLst>
      <p:tags r:id="rId8"/>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en-US" sz="2800" b="1">
                <a:solidFill>
                  <a:srgbClr val="2E3C63"/>
                </a:solidFill>
                <a:ea typeface="汉仪君黑-75简" panose="00020600040101010101" charset="-122"/>
                <a:sym typeface="+mn-ea"/>
              </a:rPr>
              <a:t>Xiwu-1.0 </a:t>
            </a:r>
            <a:r>
              <a:rPr lang="en-US" altLang="zh-CN" sz="2800" b="1">
                <a:solidFill>
                  <a:srgbClr val="2E3C63"/>
                </a:solidFill>
                <a:ea typeface="汉仪君黑-75简" panose="00020600040101010101" charset="-122"/>
                <a:sym typeface="+mn-ea"/>
              </a:rPr>
              <a:t>E</a:t>
            </a:r>
            <a:r>
              <a:rPr lang="zh-CN" altLang="en-US" sz="2800" b="1">
                <a:solidFill>
                  <a:srgbClr val="2E3C63"/>
                </a:solidFill>
                <a:ea typeface="汉仪君黑-75简" panose="00020600040101010101" charset="-122"/>
                <a:sym typeface="+mn-ea"/>
              </a:rPr>
              <a:t>valuation</a:t>
            </a:r>
            <a:endParaRPr lang="zh-CN" altLang="en-US" sz="2800" b="1">
              <a:solidFill>
                <a:srgbClr val="2E3C63"/>
              </a:solidFill>
              <a:ea typeface="汉仪君黑-75简" panose="00020600040101010101" charset="-122"/>
            </a:endParaRPr>
          </a:p>
          <a:p>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文本框 5"/>
          <p:cNvSpPr txBox="1"/>
          <p:nvPr>
            <p:custDataLst>
              <p:tags r:id="rId5"/>
            </p:custDataLst>
          </p:nvPr>
        </p:nvSpPr>
        <p:spPr>
          <a:xfrm>
            <a:off x="477520" y="1116330"/>
            <a:ext cx="10661015" cy="5447030"/>
          </a:xfrm>
          <a:prstGeom prst="rect">
            <a:avLst/>
          </a:prstGeom>
          <a:noFill/>
        </p:spPr>
        <p:txBody>
          <a:bodyPr wrap="square" rtlCol="0">
            <a:noAutofit/>
          </a:bodyPr>
          <a:lstStyle/>
          <a:p>
            <a:pPr marL="342900" indent="-342900">
              <a:lnSpc>
                <a:spcPct val="110000"/>
              </a:lnSpc>
              <a:spcBef>
                <a:spcPts val="600"/>
              </a:spcBef>
              <a:spcAft>
                <a:spcPts val="600"/>
              </a:spcAft>
              <a:buFont typeface="Arial" panose="020B0604020202020204" pitchFamily="34" charset="0"/>
              <a:buChar char="•"/>
            </a:pPr>
            <a:r>
              <a:rPr sz="2000" b="1" dirty="0">
                <a:solidFill>
                  <a:srgbClr val="2E3C63"/>
                </a:solidFill>
                <a:ea typeface="汉仪君黑-55W" panose="00020600040101010101" charset="-122"/>
                <a:cs typeface="+mn-lt"/>
                <a:sym typeface="+mn-ea"/>
              </a:rPr>
              <a:t>Xiwu</a:t>
            </a:r>
            <a:r>
              <a:rPr lang="en-US" sz="2000" b="1" dirty="0">
                <a:solidFill>
                  <a:srgbClr val="2E3C63"/>
                </a:solidFill>
                <a:ea typeface="汉仪君黑-55W" panose="00020600040101010101" charset="-122"/>
                <a:cs typeface="+mn-lt"/>
                <a:sym typeface="+mn-ea"/>
              </a:rPr>
              <a:t>-</a:t>
            </a:r>
            <a:r>
              <a:rPr sz="2000" b="1" dirty="0">
                <a:solidFill>
                  <a:srgbClr val="2E3C63"/>
                </a:solidFill>
                <a:ea typeface="汉仪君黑-55W" panose="00020600040101010101" charset="-122"/>
                <a:cs typeface="+mn-lt"/>
                <a:sym typeface="+mn-ea"/>
              </a:rPr>
              <a:t>1.0 perform much better than foundation model in HEP quiz dataset, but slightly lower than</a:t>
            </a:r>
            <a:r>
              <a:rPr lang="en-US" sz="2000" b="1" dirty="0">
                <a:solidFill>
                  <a:srgbClr val="2E3C63"/>
                </a:solidFill>
                <a:ea typeface="汉仪君黑-55W" panose="00020600040101010101" charset="-122"/>
                <a:cs typeface="+mn-lt"/>
                <a:sym typeface="+mn-ea"/>
              </a:rPr>
              <a:t> ChatGPT-175B.</a:t>
            </a:r>
            <a:endParaRPr lang="en-US" sz="2000" b="1" dirty="0">
              <a:solidFill>
                <a:srgbClr val="2E3C63"/>
              </a:solidFill>
              <a:ea typeface="汉仪君黑-55W" panose="00020600040101010101" charset="-122"/>
              <a:cs typeface="+mn-lt"/>
              <a:sym typeface="+mn-ea"/>
            </a:endParaRPr>
          </a:p>
          <a:p>
            <a:pPr marL="800100" lvl="1" indent="-342900">
              <a:lnSpc>
                <a:spcPct val="110000"/>
              </a:lnSpc>
              <a:spcBef>
                <a:spcPts val="600"/>
              </a:spcBef>
              <a:spcAft>
                <a:spcPts val="600"/>
              </a:spcAft>
              <a:buFont typeface="Arial" panose="020B0604020202020204" pitchFamily="34" charset="0"/>
              <a:buChar char="•"/>
            </a:pPr>
            <a:r>
              <a:rPr sz="2000" dirty="0">
                <a:solidFill>
                  <a:srgbClr val="2E3C63"/>
                </a:solidFill>
                <a:ea typeface="汉仪君黑-55W" panose="00020600040101010101" charset="-122"/>
                <a:cs typeface="+mn-lt"/>
                <a:sym typeface="+mn-ea"/>
              </a:rPr>
              <a:t>Sometimes show catastrophic forgetting</a:t>
            </a:r>
            <a:endParaRPr sz="2000" dirty="0">
              <a:solidFill>
                <a:srgbClr val="2E3C63"/>
              </a:solidFill>
              <a:ea typeface="汉仪君黑-55W" panose="00020600040101010101" charset="-122"/>
              <a:cs typeface="+mn-lt"/>
              <a:sym typeface="+mn-ea"/>
            </a:endParaRPr>
          </a:p>
          <a:p>
            <a:pPr marL="800100" lvl="1" indent="-342900">
              <a:lnSpc>
                <a:spcPct val="110000"/>
              </a:lnSpc>
              <a:spcBef>
                <a:spcPts val="600"/>
              </a:spcBef>
              <a:spcAft>
                <a:spcPts val="600"/>
              </a:spcAft>
              <a:buFont typeface="Arial" panose="020B0604020202020204" pitchFamily="34" charset="0"/>
              <a:buChar char="•"/>
            </a:pPr>
            <a:r>
              <a:rPr sz="2000" dirty="0">
                <a:solidFill>
                  <a:srgbClr val="2E3C63"/>
                </a:solidFill>
                <a:ea typeface="汉仪君黑-55W" panose="00020600040101010101" charset="-122"/>
                <a:cs typeface="+mn-lt"/>
                <a:sym typeface="+mn-ea"/>
              </a:rPr>
              <a:t>Worse in general ability assessment</a:t>
            </a:r>
            <a:endParaRPr sz="2000" dirty="0">
              <a:solidFill>
                <a:srgbClr val="2E3C63"/>
              </a:solidFill>
              <a:ea typeface="汉仪君黑-55W" panose="00020600040101010101" charset="-122"/>
              <a:cs typeface="+mn-lt"/>
              <a:sym typeface="+mn-ea"/>
            </a:endParaRPr>
          </a:p>
        </p:txBody>
      </p:sp>
      <p:pic>
        <p:nvPicPr>
          <p:cNvPr id="11" name="图片 10"/>
          <p:cNvPicPr>
            <a:picLocks noChangeAspect="1"/>
          </p:cNvPicPr>
          <p:nvPr/>
        </p:nvPicPr>
        <p:blipFill>
          <a:blip r:embed="rId6"/>
          <a:srcRect l="27632" t="-2956"/>
          <a:stretch>
            <a:fillRect/>
          </a:stretch>
        </p:blipFill>
        <p:spPr>
          <a:xfrm>
            <a:off x="2421890" y="3496310"/>
            <a:ext cx="4400550" cy="2299970"/>
          </a:xfrm>
          <a:prstGeom prst="rect">
            <a:avLst/>
          </a:prstGeom>
        </p:spPr>
      </p:pic>
      <p:sp>
        <p:nvSpPr>
          <p:cNvPr id="5" name="文本框 4"/>
          <p:cNvSpPr txBox="1"/>
          <p:nvPr/>
        </p:nvSpPr>
        <p:spPr>
          <a:xfrm>
            <a:off x="6822440" y="2986405"/>
            <a:ext cx="4998720" cy="2809875"/>
          </a:xfrm>
          <a:prstGeom prst="rect">
            <a:avLst/>
          </a:prstGeom>
          <a:noFill/>
        </p:spPr>
        <p:txBody>
          <a:bodyPr wrap="square" rtlCol="0" anchor="t">
            <a:spAutoFit/>
          </a:bodyPr>
          <a:lstStyle/>
          <a:p>
            <a:pPr marL="285750" indent="-285750">
              <a:lnSpc>
                <a:spcPts val="3200"/>
              </a:lnSpc>
              <a:buFont typeface="Arial" panose="020B0604020202020204" pitchFamily="34" charset="0"/>
              <a:buChar char="•"/>
            </a:pPr>
            <a:r>
              <a:rPr lang="en-US" altLang="zh-CN" sz="2400" dirty="0">
                <a:latin typeface="Arial" panose="020B0604020202020204" pitchFamily="34" charset="0"/>
                <a:cs typeface="Arial" panose="020B0604020202020204" pitchFamily="34" charset="0"/>
                <a:sym typeface="+mn-ea"/>
              </a:rPr>
              <a:t>Fine-tuning setting for Xiwu-1.0:</a:t>
            </a:r>
            <a:endParaRPr lang="en-US" altLang="zh-CN" sz="2400" dirty="0">
              <a:latin typeface="Arial" panose="020B0604020202020204" pitchFamily="34" charset="0"/>
              <a:cs typeface="Arial" panose="020B0604020202020204" pitchFamily="34" charset="0"/>
            </a:endParaRPr>
          </a:p>
          <a:p>
            <a:pPr marL="742950" lvl="1" indent="-285750">
              <a:lnSpc>
                <a:spcPts val="3000"/>
              </a:lnSpc>
              <a:buFont typeface="Arial" panose="020B0604020202020204" pitchFamily="34" charset="0"/>
              <a:buChar char="•"/>
            </a:pPr>
            <a:r>
              <a:rPr lang="en-US" altLang="zh-CN" sz="2000" dirty="0">
                <a:latin typeface="Arial" panose="020B0604020202020204" pitchFamily="34" charset="0"/>
                <a:cs typeface="Arial" panose="020B0604020202020204" pitchFamily="34" charset="0"/>
                <a:sym typeface="+mn-ea"/>
              </a:rPr>
              <a:t>Learning rates: 2e-5</a:t>
            </a:r>
            <a:endParaRPr lang="en-US" altLang="zh-CN" sz="2000" dirty="0">
              <a:latin typeface="Arial" panose="020B0604020202020204" pitchFamily="34" charset="0"/>
              <a:cs typeface="Arial" panose="020B0604020202020204" pitchFamily="34" charset="0"/>
            </a:endParaRPr>
          </a:p>
          <a:p>
            <a:pPr marL="742950" lvl="1" indent="-285750">
              <a:lnSpc>
                <a:spcPts val="3000"/>
              </a:lnSpc>
              <a:buFont typeface="Arial" panose="020B0604020202020204" pitchFamily="34" charset="0"/>
              <a:buChar char="•"/>
            </a:pPr>
            <a:r>
              <a:rPr lang="en-US" altLang="zh-CN" sz="2000" dirty="0">
                <a:latin typeface="Arial" panose="020B0604020202020204" pitchFamily="34" charset="0"/>
                <a:cs typeface="Arial" panose="020B0604020202020204" pitchFamily="34" charset="0"/>
                <a:sym typeface="+mn-ea"/>
              </a:rPr>
              <a:t>Learning rate scheduler: cosine</a:t>
            </a:r>
            <a:endParaRPr lang="en-US" altLang="zh-CN" sz="2000" dirty="0">
              <a:solidFill>
                <a:schemeClr val="tx1"/>
              </a:solidFill>
              <a:latin typeface="Arial" panose="020B0604020202020204" pitchFamily="34" charset="0"/>
              <a:cs typeface="Arial" panose="020B0604020202020204" pitchFamily="34" charset="0"/>
            </a:endParaRPr>
          </a:p>
          <a:p>
            <a:pPr marL="742950" lvl="1" indent="-285750">
              <a:lnSpc>
                <a:spcPts val="3000"/>
              </a:lnSpc>
              <a:buFont typeface="Arial" panose="020B0604020202020204" pitchFamily="34" charset="0"/>
              <a:buChar char="•"/>
            </a:pPr>
            <a:r>
              <a:rPr lang="en-US" altLang="zh-CN" sz="2000" dirty="0">
                <a:latin typeface="Arial" panose="020B0604020202020204" pitchFamily="34" charset="0"/>
                <a:cs typeface="Arial" panose="020B0604020202020204" pitchFamily="34" charset="0"/>
                <a:sym typeface="+mn-ea"/>
              </a:rPr>
              <a:t>epochs: 3.0</a:t>
            </a:r>
            <a:endParaRPr lang="en-US" altLang="zh-CN" sz="2000" dirty="0">
              <a:latin typeface="Arial" panose="020B0604020202020204" pitchFamily="34" charset="0"/>
              <a:cs typeface="Arial" panose="020B0604020202020204" pitchFamily="34" charset="0"/>
              <a:sym typeface="+mn-ea"/>
            </a:endParaRPr>
          </a:p>
          <a:p>
            <a:pPr marL="742950" lvl="1" indent="-285750">
              <a:lnSpc>
                <a:spcPts val="3000"/>
              </a:lnSpc>
              <a:buFont typeface="Arial" panose="020B0604020202020204" pitchFamily="34" charset="0"/>
              <a:buChar char="•"/>
            </a:pPr>
            <a:r>
              <a:rPr lang="en-US" altLang="zh-CN" sz="2000" dirty="0">
                <a:latin typeface="Arial" panose="020B0604020202020204" pitchFamily="34" charset="0"/>
                <a:cs typeface="Arial" panose="020B0604020202020204" pitchFamily="34" charset="0"/>
                <a:sym typeface="+mn-ea"/>
              </a:rPr>
              <a:t>Warmup ratio: 0.03</a:t>
            </a:r>
            <a:endParaRPr lang="en-US" altLang="zh-CN" sz="2000" dirty="0">
              <a:solidFill>
                <a:schemeClr val="tx1"/>
              </a:solidFill>
              <a:latin typeface="Arial" panose="020B0604020202020204" pitchFamily="34" charset="0"/>
              <a:cs typeface="Arial" panose="020B0604020202020204" pitchFamily="34" charset="0"/>
            </a:endParaRPr>
          </a:p>
          <a:p>
            <a:pPr marL="742950" lvl="1" indent="-285750">
              <a:lnSpc>
                <a:spcPts val="3000"/>
              </a:lnSpc>
              <a:buFont typeface="Arial" panose="020B0604020202020204" pitchFamily="34" charset="0"/>
              <a:buChar char="•"/>
            </a:pPr>
            <a:r>
              <a:rPr lang="en-US" altLang="zh-CN" sz="2000" dirty="0">
                <a:latin typeface="Arial" panose="020B0604020202020204" pitchFamily="34" charset="0"/>
                <a:cs typeface="Arial" panose="020B0604020202020204" pitchFamily="34" charset="0"/>
                <a:sym typeface="+mn-ea"/>
              </a:rPr>
              <a:t>Pre-device training batch size: 2</a:t>
            </a:r>
            <a:endParaRPr lang="en-US" altLang="zh-CN" sz="2000" dirty="0">
              <a:solidFill>
                <a:schemeClr val="tx1"/>
              </a:solidFill>
              <a:latin typeface="Arial" panose="020B0604020202020204" pitchFamily="34" charset="0"/>
              <a:cs typeface="Arial" panose="020B0604020202020204" pitchFamily="34" charset="0"/>
            </a:endParaRPr>
          </a:p>
          <a:p>
            <a:pPr marL="742950" lvl="1" indent="-285750">
              <a:lnSpc>
                <a:spcPts val="3000"/>
              </a:lnSpc>
              <a:buFont typeface="Arial" panose="020B0604020202020204" pitchFamily="34" charset="0"/>
              <a:buChar char="•"/>
            </a:pPr>
            <a:r>
              <a:rPr lang="en-US" altLang="zh-CN" sz="2000" dirty="0">
                <a:latin typeface="Arial" panose="020B0604020202020204" pitchFamily="34" charset="0"/>
                <a:cs typeface="Arial" panose="020B0604020202020204" pitchFamily="34" charset="0"/>
                <a:sym typeface="+mn-ea"/>
              </a:rPr>
              <a:t>Gradient accumulation steps: 16</a:t>
            </a:r>
            <a:endParaRPr lang="en-US" altLang="zh-CN" sz="2000" dirty="0">
              <a:latin typeface="Arial" panose="020B0604020202020204" pitchFamily="34" charset="0"/>
              <a:cs typeface="Arial" panose="020B0604020202020204" pitchFamily="34" charset="0"/>
              <a:sym typeface="+mn-ea"/>
            </a:endParaRPr>
          </a:p>
        </p:txBody>
      </p:sp>
      <p:sp>
        <p:nvSpPr>
          <p:cNvPr id="7" name="文本框 6"/>
          <p:cNvSpPr txBox="1"/>
          <p:nvPr/>
        </p:nvSpPr>
        <p:spPr>
          <a:xfrm>
            <a:off x="1070610" y="3994785"/>
            <a:ext cx="1408430" cy="521970"/>
          </a:xfrm>
          <a:prstGeom prst="rect">
            <a:avLst/>
          </a:prstGeom>
          <a:noFill/>
        </p:spPr>
        <p:txBody>
          <a:bodyPr wrap="square" rtlCol="0">
            <a:spAutoFit/>
          </a:bodyPr>
          <a:lstStyle/>
          <a:p>
            <a:r>
              <a:rPr lang="en-US" altLang="zh-CN" sz="1400"/>
              <a:t>Xiwu-13B </a:t>
            </a:r>
            <a:endParaRPr lang="en-US" altLang="zh-CN" sz="1400"/>
          </a:p>
          <a:p>
            <a:r>
              <a:rPr lang="en-US" altLang="zh-CN" sz="1400"/>
              <a:t>vs. Vicuna-13B</a:t>
            </a:r>
            <a:endParaRPr lang="en-US" altLang="zh-CN" sz="1400"/>
          </a:p>
        </p:txBody>
      </p:sp>
      <p:sp>
        <p:nvSpPr>
          <p:cNvPr id="8" name="文本框 7"/>
          <p:cNvSpPr txBox="1"/>
          <p:nvPr/>
        </p:nvSpPr>
        <p:spPr>
          <a:xfrm>
            <a:off x="1070610" y="4690110"/>
            <a:ext cx="1408430" cy="521970"/>
          </a:xfrm>
          <a:prstGeom prst="rect">
            <a:avLst/>
          </a:prstGeom>
          <a:noFill/>
        </p:spPr>
        <p:txBody>
          <a:bodyPr wrap="square" rtlCol="0">
            <a:spAutoFit/>
          </a:bodyPr>
          <a:lstStyle/>
          <a:p>
            <a:r>
              <a:rPr lang="en-US" altLang="zh-CN" sz="1400"/>
              <a:t>Xiwu-13B vs. ChatGPT-175B</a:t>
            </a:r>
            <a:endParaRPr lang="en-US" altLang="zh-CN" sz="1400"/>
          </a:p>
        </p:txBody>
      </p:sp>
    </p:spTree>
    <p:custDataLst>
      <p:tags r:id="rId7"/>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en-US" sz="2800" b="1">
                <a:solidFill>
                  <a:srgbClr val="2E3C63"/>
                </a:solidFill>
                <a:ea typeface="汉仪君黑-75简" panose="00020600040101010101" charset="-122"/>
              </a:rPr>
              <a:t>Xiwu-2.0</a:t>
            </a:r>
            <a:endParaRPr 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文本框 5"/>
          <p:cNvSpPr txBox="1"/>
          <p:nvPr>
            <p:custDataLst>
              <p:tags r:id="rId5"/>
            </p:custDataLst>
          </p:nvPr>
        </p:nvSpPr>
        <p:spPr>
          <a:xfrm>
            <a:off x="8282305" y="1715770"/>
            <a:ext cx="3455670" cy="4119880"/>
          </a:xfrm>
          <a:prstGeom prst="rect">
            <a:avLst/>
          </a:prstGeom>
          <a:noFill/>
        </p:spPr>
        <p:txBody>
          <a:bodyPr wrap="square" rtlCol="0">
            <a:noAutofit/>
          </a:bodyPr>
          <a:lstStyle/>
          <a:p>
            <a:pPr marL="342900" lvl="1" indent="-342900">
              <a:lnSpc>
                <a:spcPct val="110000"/>
              </a:lnSpc>
              <a:spcBef>
                <a:spcPts val="600"/>
              </a:spcBef>
              <a:spcAft>
                <a:spcPts val="600"/>
              </a:spcAft>
              <a:buFont typeface="Arial" panose="020B0604020202020204" pitchFamily="34" charset="0"/>
              <a:buChar char="•"/>
            </a:pPr>
            <a:r>
              <a:rPr b="1" dirty="0">
                <a:solidFill>
                  <a:srgbClr val="2E3C63"/>
                </a:solidFill>
                <a:ea typeface="汉仪君黑-55W" panose="00020600040101010101" charset="-122"/>
                <a:cs typeface="+mn-lt"/>
                <a:sym typeface="+mn-ea"/>
              </a:rPr>
              <a:t>Datasets used in training Xiwu</a:t>
            </a:r>
            <a:r>
              <a:rPr lang="en-US" b="1" dirty="0">
                <a:solidFill>
                  <a:srgbClr val="2E3C63"/>
                </a:solidFill>
                <a:ea typeface="汉仪君黑-55W" panose="00020600040101010101" charset="-122"/>
                <a:cs typeface="+mn-lt"/>
                <a:sym typeface="+mn-ea"/>
              </a:rPr>
              <a:t>-</a:t>
            </a:r>
            <a:r>
              <a:rPr b="1" dirty="0">
                <a:solidFill>
                  <a:srgbClr val="2E3C63"/>
                </a:solidFill>
                <a:ea typeface="汉仪君黑-55W" panose="00020600040101010101" charset="-122"/>
                <a:cs typeface="+mn-lt"/>
                <a:sym typeface="+mn-ea"/>
              </a:rPr>
              <a:t>1.0 (covers 8 fields of HEP, 26k Q-A pairs for fine-tuning and 750M tokens for pretraining)</a:t>
            </a:r>
            <a:r>
              <a:rPr lang="en-US" b="1" dirty="0">
                <a:solidFill>
                  <a:srgbClr val="2E3C63"/>
                </a:solidFill>
                <a:ea typeface="汉仪君黑-55W" panose="00020600040101010101" charset="-122"/>
                <a:cs typeface="+mn-lt"/>
                <a:sym typeface="+mn-ea"/>
              </a:rPr>
              <a:t>.</a:t>
            </a:r>
            <a:endParaRPr b="1" dirty="0">
              <a:solidFill>
                <a:srgbClr val="2E3C63"/>
              </a:solidFill>
              <a:ea typeface="汉仪君黑-55W" panose="00020600040101010101" charset="-122"/>
              <a:cs typeface="+mn-lt"/>
              <a:sym typeface="+mn-ea"/>
            </a:endParaRPr>
          </a:p>
          <a:p>
            <a:pPr marL="342900" lvl="1" indent="-342900">
              <a:lnSpc>
                <a:spcPct val="110000"/>
              </a:lnSpc>
              <a:spcBef>
                <a:spcPts val="600"/>
              </a:spcBef>
              <a:spcAft>
                <a:spcPts val="600"/>
              </a:spcAft>
              <a:buFont typeface="Arial" panose="020B0604020202020204" pitchFamily="34" charset="0"/>
              <a:buChar char="•"/>
            </a:pPr>
            <a:r>
              <a:rPr b="1" dirty="0">
                <a:solidFill>
                  <a:srgbClr val="2E3C63"/>
                </a:solidFill>
                <a:ea typeface="汉仪君黑-55W" panose="00020600040101010101" charset="-122"/>
                <a:cs typeface="+mn-lt"/>
                <a:sym typeface="+mn-ea"/>
              </a:rPr>
              <a:t>BESIII internal data </a:t>
            </a:r>
            <a:endParaRPr b="1" dirty="0">
              <a:solidFill>
                <a:srgbClr val="2E3C63"/>
              </a:solidFill>
              <a:ea typeface="汉仪君黑-55W" panose="00020600040101010101" charset="-122"/>
              <a:cs typeface="+mn-lt"/>
              <a:sym typeface="+mn-ea"/>
            </a:endParaRPr>
          </a:p>
          <a:p>
            <a:pPr marL="342900" lvl="1" indent="-342900">
              <a:lnSpc>
                <a:spcPct val="110000"/>
              </a:lnSpc>
              <a:spcBef>
                <a:spcPts val="600"/>
              </a:spcBef>
              <a:spcAft>
                <a:spcPts val="600"/>
              </a:spcAft>
              <a:buFont typeface="Arial" panose="020B0604020202020204" pitchFamily="34" charset="0"/>
              <a:buChar char="•"/>
            </a:pPr>
            <a:r>
              <a:rPr b="1" dirty="0">
                <a:solidFill>
                  <a:srgbClr val="2E3C63"/>
                </a:solidFill>
                <a:ea typeface="汉仪君黑-55W" panose="00020600040101010101" charset="-122"/>
                <a:cs typeface="+mn-lt"/>
                <a:sym typeface="+mn-ea"/>
              </a:rPr>
              <a:t>General Instruction Fine-tuning Datasets (e.g., Alpaca, MOSS)</a:t>
            </a:r>
            <a:r>
              <a:rPr lang="en-US" b="1" dirty="0">
                <a:solidFill>
                  <a:srgbClr val="2E3C63"/>
                </a:solidFill>
                <a:ea typeface="汉仪君黑-55W" panose="00020600040101010101" charset="-122"/>
                <a:cs typeface="+mn-lt"/>
                <a:sym typeface="+mn-ea"/>
              </a:rPr>
              <a:t>, </a:t>
            </a:r>
            <a:r>
              <a:rPr b="1" dirty="0">
                <a:solidFill>
                  <a:srgbClr val="2E3C63"/>
                </a:solidFill>
                <a:ea typeface="汉仪君黑-55W" panose="00020600040101010101" charset="-122"/>
                <a:cs typeface="+mn-lt"/>
                <a:sym typeface="+mn-ea"/>
              </a:rPr>
              <a:t>not related to HEP.</a:t>
            </a:r>
            <a:endParaRPr b="1" dirty="0">
              <a:solidFill>
                <a:srgbClr val="2E3C63"/>
              </a:solidFill>
              <a:ea typeface="汉仪君黑-55W" panose="00020600040101010101" charset="-122"/>
              <a:cs typeface="+mn-lt"/>
              <a:sym typeface="+mn-ea"/>
            </a:endParaRPr>
          </a:p>
          <a:p>
            <a:pPr marL="800100" lvl="2" indent="-342900">
              <a:lnSpc>
                <a:spcPct val="110000"/>
              </a:lnSpc>
              <a:spcBef>
                <a:spcPts val="600"/>
              </a:spcBef>
              <a:spcAft>
                <a:spcPts val="600"/>
              </a:spcAft>
              <a:buFont typeface="Arial" panose="020B0604020202020204" pitchFamily="34" charset="0"/>
              <a:buAutoNum type="arabicPeriod"/>
            </a:pPr>
            <a:endParaRPr dirty="0">
              <a:solidFill>
                <a:srgbClr val="2E3C63"/>
              </a:solidFill>
              <a:ea typeface="汉仪君黑-55W" panose="00020600040101010101" charset="-122"/>
              <a:cs typeface="+mn-lt"/>
              <a:sym typeface="+mn-ea"/>
            </a:endParaRPr>
          </a:p>
        </p:txBody>
      </p:sp>
      <p:pic>
        <p:nvPicPr>
          <p:cNvPr id="10" name="图片 9"/>
          <p:cNvPicPr/>
          <p:nvPr/>
        </p:nvPicPr>
        <p:blipFill>
          <a:blip r:embed="rId6"/>
        </p:blipFill>
        <p:spPr>
          <a:xfrm>
            <a:off x="649605" y="1216660"/>
            <a:ext cx="7349490" cy="4424680"/>
          </a:xfrm>
          <a:prstGeom prst="rect">
            <a:avLst/>
          </a:prstGeom>
        </p:spPr>
      </p:pic>
    </p:spTree>
    <p:custDataLst>
      <p:tags r:id="rId7"/>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en-US" altLang="zh-CN" sz="2800" b="1">
                <a:solidFill>
                  <a:srgbClr val="2E3C63"/>
                </a:solidFill>
                <a:ea typeface="汉仪君黑-75简" panose="00020600040101010101" charset="-122"/>
              </a:rPr>
              <a:t>Xiwu-2.0 S</a:t>
            </a:r>
            <a:r>
              <a:rPr lang="zh-CN" altLang="en-US" sz="2800" b="1">
                <a:solidFill>
                  <a:srgbClr val="2E3C63"/>
                </a:solidFill>
                <a:ea typeface="汉仪君黑-75简" panose="00020600040101010101" charset="-122"/>
              </a:rPr>
              <a:t>elf-cognition</a:t>
            </a:r>
            <a:r>
              <a:rPr lang="en-US" altLang="zh-CN" sz="2800" b="1">
                <a:solidFill>
                  <a:srgbClr val="2E3C63"/>
                </a:solidFill>
                <a:ea typeface="汉仪君黑-75简" panose="00020600040101010101" charset="-122"/>
              </a:rPr>
              <a:t> DPO datasets</a:t>
            </a:r>
            <a:endParaRPr lang="en-US" altLang="zh-CN"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5" name="图片 4"/>
          <p:cNvPicPr>
            <a:picLocks noChangeAspect="1"/>
          </p:cNvPicPr>
          <p:nvPr/>
        </p:nvPicPr>
        <p:blipFill>
          <a:blip r:embed="rId5"/>
          <a:stretch>
            <a:fillRect/>
          </a:stretch>
        </p:blipFill>
        <p:spPr>
          <a:xfrm>
            <a:off x="1885950" y="3388360"/>
            <a:ext cx="8021320" cy="1776095"/>
          </a:xfrm>
          <a:prstGeom prst="rect">
            <a:avLst/>
          </a:prstGeom>
        </p:spPr>
      </p:pic>
      <p:sp>
        <p:nvSpPr>
          <p:cNvPr id="7" name="文本框 6"/>
          <p:cNvSpPr txBox="1"/>
          <p:nvPr>
            <p:custDataLst>
              <p:tags r:id="rId6"/>
            </p:custDataLst>
          </p:nvPr>
        </p:nvSpPr>
        <p:spPr>
          <a:xfrm>
            <a:off x="947420" y="991870"/>
            <a:ext cx="10526395" cy="2396490"/>
          </a:xfrm>
          <a:prstGeom prst="rect">
            <a:avLst/>
          </a:prstGeom>
          <a:noFill/>
        </p:spPr>
        <p:txBody>
          <a:bodyPr wrap="square" rtlCol="0">
            <a:noAutofit/>
          </a:bodyPr>
          <a:lstStyle/>
          <a:p>
            <a:pPr marL="342900" lvl="1" indent="-342900">
              <a:lnSpc>
                <a:spcPct val="110000"/>
              </a:lnSpc>
              <a:spcBef>
                <a:spcPts val="600"/>
              </a:spcBef>
              <a:spcAft>
                <a:spcPts val="600"/>
              </a:spcAft>
              <a:buFont typeface="Arial" panose="020B0604020202020204" pitchFamily="34" charset="0"/>
              <a:buChar char="•"/>
            </a:pPr>
            <a:r>
              <a:rPr sz="2000" b="1" dirty="0">
                <a:solidFill>
                  <a:srgbClr val="2E3C63"/>
                </a:solidFill>
                <a:ea typeface="汉仪君黑-55W" panose="00020600040101010101" charset="-122"/>
                <a:cs typeface="+mn-lt"/>
                <a:sym typeface="+mn-ea"/>
              </a:rPr>
              <a:t>Direct Preference Optimization</a:t>
            </a:r>
            <a:r>
              <a:rPr lang="en-US" sz="2000" b="1" dirty="0">
                <a:solidFill>
                  <a:srgbClr val="2E3C63"/>
                </a:solidFill>
                <a:ea typeface="汉仪君黑-55W" panose="00020600040101010101" charset="-122"/>
                <a:cs typeface="+mn-lt"/>
                <a:sym typeface="+mn-ea"/>
              </a:rPr>
              <a:t>(</a:t>
            </a:r>
            <a:r>
              <a:rPr lang="en-US" altLang="zh-CN" sz="2000" b="1" dirty="0">
                <a:solidFill>
                  <a:srgbClr val="2E3C63"/>
                </a:solidFill>
                <a:ea typeface="汉仪君黑-55W" panose="00020600040101010101" charset="-122"/>
                <a:cs typeface="+mn-lt"/>
                <a:sym typeface="+mn-ea"/>
              </a:rPr>
              <a:t>DPO)</a:t>
            </a:r>
            <a:r>
              <a:rPr sz="2000" b="1" dirty="0">
                <a:solidFill>
                  <a:srgbClr val="2E3C63"/>
                </a:solidFill>
                <a:ea typeface="汉仪君黑-55W" panose="00020600040101010101" charset="-122"/>
                <a:cs typeface="+mn-lt"/>
                <a:sym typeface="+mn-ea"/>
              </a:rPr>
              <a:t> for human preferences without using reinforcement learning. </a:t>
            </a:r>
            <a:endParaRPr sz="2000" b="1" dirty="0">
              <a:solidFill>
                <a:srgbClr val="2E3C63"/>
              </a:solidFill>
              <a:ea typeface="汉仪君黑-55W" panose="00020600040101010101" charset="-122"/>
              <a:cs typeface="+mn-lt"/>
              <a:sym typeface="+mn-ea"/>
            </a:endParaRPr>
          </a:p>
          <a:p>
            <a:pPr marL="800100" lvl="2" indent="-342900">
              <a:lnSpc>
                <a:spcPct val="110000"/>
              </a:lnSpc>
              <a:spcBef>
                <a:spcPts val="600"/>
              </a:spcBef>
              <a:spcAft>
                <a:spcPts val="600"/>
              </a:spcAft>
              <a:buFont typeface="Arial" panose="020B0604020202020204" pitchFamily="34" charset="0"/>
              <a:buChar char="•"/>
            </a:pPr>
            <a:r>
              <a:rPr b="1" dirty="0">
                <a:solidFill>
                  <a:srgbClr val="2E3C63"/>
                </a:solidFill>
                <a:ea typeface="汉仪君黑-55W" panose="00020600040101010101" charset="-122"/>
                <a:cs typeface="+mn-lt"/>
                <a:sym typeface="+mn-ea"/>
              </a:rPr>
              <a:t>Traditional methods fine-tune language models by first fitting a reward model to human feedback and then using RL to maximize this reward. </a:t>
            </a:r>
            <a:endParaRPr b="1" dirty="0">
              <a:solidFill>
                <a:srgbClr val="2E3C63"/>
              </a:solidFill>
              <a:ea typeface="汉仪君黑-55W" panose="00020600040101010101" charset="-122"/>
              <a:cs typeface="+mn-lt"/>
              <a:sym typeface="+mn-ea"/>
            </a:endParaRPr>
          </a:p>
          <a:p>
            <a:pPr marL="800100" lvl="2" indent="-342900">
              <a:lnSpc>
                <a:spcPct val="110000"/>
              </a:lnSpc>
              <a:spcBef>
                <a:spcPts val="600"/>
              </a:spcBef>
              <a:spcAft>
                <a:spcPts val="600"/>
              </a:spcAft>
              <a:buFont typeface="Arial" panose="020B0604020202020204" pitchFamily="34" charset="0"/>
              <a:buChar char="•"/>
            </a:pPr>
            <a:r>
              <a:rPr b="1" dirty="0">
                <a:solidFill>
                  <a:srgbClr val="2E3C63"/>
                </a:solidFill>
                <a:ea typeface="汉仪君黑-55W" panose="00020600040101010101" charset="-122"/>
                <a:cs typeface="+mn-lt"/>
                <a:sym typeface="+mn-ea"/>
              </a:rPr>
              <a:t>In contrast, DPO directly optimizes the policy to best satisfy preferences using a simple classification objective, eliminating the need for an explicit reward function or RL.</a:t>
            </a:r>
            <a:endParaRPr b="1" dirty="0">
              <a:solidFill>
                <a:srgbClr val="2E3C63"/>
              </a:solidFill>
              <a:ea typeface="汉仪君黑-55W" panose="00020600040101010101" charset="-122"/>
              <a:cs typeface="+mn-lt"/>
              <a:sym typeface="+mn-ea"/>
            </a:endParaRPr>
          </a:p>
        </p:txBody>
      </p:sp>
      <p:pic>
        <p:nvPicPr>
          <p:cNvPr id="6" name="图片 5"/>
          <p:cNvPicPr>
            <a:picLocks noChangeAspect="1"/>
          </p:cNvPicPr>
          <p:nvPr/>
        </p:nvPicPr>
        <p:blipFill>
          <a:blip r:embed="rId7"/>
          <a:stretch>
            <a:fillRect/>
          </a:stretch>
        </p:blipFill>
        <p:spPr>
          <a:xfrm>
            <a:off x="515620" y="5257165"/>
            <a:ext cx="10852150" cy="1057275"/>
          </a:xfrm>
          <a:prstGeom prst="rect">
            <a:avLst/>
          </a:prstGeom>
        </p:spPr>
      </p:pic>
    </p:spTree>
    <p:custDataLst>
      <p:tags r:id="rId8"/>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sym typeface="+mn-ea"/>
              </a:rPr>
              <a:t>Architecture of Xiwu</a:t>
            </a:r>
            <a:r>
              <a:rPr lang="en-US" sz="2800" b="1">
                <a:solidFill>
                  <a:srgbClr val="2E3C63"/>
                </a:solidFill>
                <a:ea typeface="汉仪君黑-75简" panose="00020600040101010101" charset="-122"/>
                <a:sym typeface="+mn-ea"/>
              </a:rPr>
              <a:t>-2.0</a:t>
            </a:r>
            <a:endParaRPr lang="en-US" sz="2800" b="1">
              <a:solidFill>
                <a:srgbClr val="2E3C63"/>
              </a:solidFill>
              <a:ea typeface="汉仪君黑-75简" panose="00020600040101010101" charset="-122"/>
              <a:sym typeface="+mn-ea"/>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pic>
        <p:nvPicPr>
          <p:cNvPr id="2" name="图片 1"/>
          <p:cNvPicPr>
            <a:picLocks noChangeAspect="1"/>
          </p:cNvPicPr>
          <p:nvPr>
            <p:custDataLst>
              <p:tags r:id="rId5"/>
            </p:custDataLst>
          </p:nvPr>
        </p:nvPicPr>
        <p:blipFill>
          <a:blip r:embed="rId6"/>
          <a:stretch>
            <a:fillRect/>
          </a:stretch>
        </p:blipFill>
        <p:spPr>
          <a:xfrm>
            <a:off x="1586865" y="897890"/>
            <a:ext cx="9105900" cy="4195445"/>
          </a:xfrm>
          <a:prstGeom prst="rect">
            <a:avLst/>
          </a:prstGeom>
        </p:spPr>
      </p:pic>
      <p:sp>
        <p:nvSpPr>
          <p:cNvPr id="6" name="文本框 5"/>
          <p:cNvSpPr txBox="1"/>
          <p:nvPr>
            <p:custDataLst>
              <p:tags r:id="rId7"/>
            </p:custDataLst>
          </p:nvPr>
        </p:nvSpPr>
        <p:spPr>
          <a:xfrm>
            <a:off x="947420" y="5357495"/>
            <a:ext cx="10586720" cy="1388745"/>
          </a:xfrm>
          <a:prstGeom prst="rect">
            <a:avLst/>
          </a:prstGeom>
          <a:noFill/>
        </p:spPr>
        <p:txBody>
          <a:bodyPr wrap="square" rtlCol="0">
            <a:noAutofit/>
          </a:bodyPr>
          <a:lstStyle/>
          <a:p>
            <a:pPr marL="0" lvl="1" indent="0" algn="ctr">
              <a:lnSpc>
                <a:spcPct val="110000"/>
              </a:lnSpc>
              <a:spcBef>
                <a:spcPts val="600"/>
              </a:spcBef>
              <a:spcAft>
                <a:spcPts val="600"/>
              </a:spcAft>
              <a:buFont typeface="Arial" panose="020B0604020202020204" pitchFamily="34" charset="0"/>
              <a:buNone/>
            </a:pPr>
            <a:r>
              <a:rPr lang="en-US" sz="2000" b="1" dirty="0">
                <a:solidFill>
                  <a:srgbClr val="2E3C63"/>
                </a:solidFill>
                <a:ea typeface="汉仪君黑-55W" panose="00020600040101010101" charset="-122"/>
                <a:cs typeface="+mn-lt"/>
                <a:sym typeface="+mn-ea"/>
              </a:rPr>
              <a:t>The second version Xiwu-2.0, built on LLaMa-3-8B, is already in use in Dr. Sai. </a:t>
            </a:r>
            <a:endParaRPr lang="en-US" sz="2000" b="1" dirty="0">
              <a:solidFill>
                <a:srgbClr val="2E3C63"/>
              </a:solidFill>
              <a:ea typeface="汉仪君黑-55W" panose="00020600040101010101" charset="-122"/>
              <a:cs typeface="+mn-lt"/>
              <a:sym typeface="+mn-ea"/>
            </a:endParaRPr>
          </a:p>
          <a:p>
            <a:pPr marL="0" lvl="1" indent="0" algn="ctr">
              <a:lnSpc>
                <a:spcPct val="110000"/>
              </a:lnSpc>
              <a:spcBef>
                <a:spcPts val="600"/>
              </a:spcBef>
              <a:spcAft>
                <a:spcPts val="600"/>
              </a:spcAft>
              <a:buFont typeface="Arial" panose="020B0604020202020204" pitchFamily="34" charset="0"/>
              <a:buNone/>
            </a:pPr>
            <a:r>
              <a:rPr lang="en-US" sz="2000" b="1" dirty="0">
                <a:solidFill>
                  <a:srgbClr val="2E3C63"/>
                </a:solidFill>
                <a:ea typeface="汉仪君黑-55W" panose="00020600040101010101" charset="-122"/>
                <a:cs typeface="+mn-lt"/>
                <a:sym typeface="+mn-ea"/>
              </a:rPr>
              <a:t>and version based on LLaMA-3-70B is coming soon.</a:t>
            </a:r>
            <a:endParaRPr lang="en-US" sz="2000" b="1" dirty="0">
              <a:solidFill>
                <a:srgbClr val="2E3C63"/>
              </a:solidFill>
              <a:ea typeface="汉仪君黑-55W" panose="00020600040101010101" charset="-122"/>
              <a:cs typeface="+mn-lt"/>
              <a:sym typeface="+mn-ea"/>
            </a:endParaRPr>
          </a:p>
        </p:txBody>
      </p:sp>
      <p:sp>
        <p:nvSpPr>
          <p:cNvPr id="29" name="矩形: 圆角 28"/>
          <p:cNvSpPr/>
          <p:nvPr/>
        </p:nvSpPr>
        <p:spPr>
          <a:xfrm>
            <a:off x="2010900" y="2902141"/>
            <a:ext cx="4037846" cy="646331"/>
          </a:xfrm>
          <a:prstGeom prst="roundRect">
            <a:avLst/>
          </a:prstGeom>
          <a:solidFill>
            <a:schemeClr val="accent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rgbClr val="FFFF00"/>
                </a:solidFill>
                <a:latin typeface="Arial" panose="020B0604020202020204" pitchFamily="34" charset="0"/>
                <a:cs typeface="Arial" panose="020B0604020202020204" pitchFamily="34" charset="0"/>
                <a:sym typeface="+mn-ea"/>
              </a:rPr>
              <a:t>LLaMA-3</a:t>
            </a:r>
            <a:endParaRPr lang="zh-CN" altLang="en-US" sz="2000"/>
          </a:p>
        </p:txBody>
      </p:sp>
      <p:sp>
        <p:nvSpPr>
          <p:cNvPr id="26" name="矩形: 圆角 25"/>
          <p:cNvSpPr/>
          <p:nvPr/>
        </p:nvSpPr>
        <p:spPr>
          <a:xfrm>
            <a:off x="6263641" y="4330742"/>
            <a:ext cx="1983832" cy="481864"/>
          </a:xfrm>
          <a:prstGeom prst="roundRect">
            <a:avLst/>
          </a:prstGeom>
          <a:solidFill>
            <a:schemeClr val="accent4">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6263641" y="4351063"/>
            <a:ext cx="2036674" cy="461665"/>
          </a:xfrm>
          <a:prstGeom prst="rect">
            <a:avLst/>
          </a:prstGeom>
          <a:noFill/>
        </p:spPr>
        <p:txBody>
          <a:bodyPr wrap="square" rtlCol="0">
            <a:spAutoFit/>
          </a:bodyPr>
          <a:lstStyle/>
          <a:p>
            <a:r>
              <a:rPr lang="en-US" altLang="zh-CN"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&gt;100k Q&amp;As</a:t>
            </a:r>
            <a:endParaRPr lang="zh-CN" alt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7" name="矩形: 圆角 26"/>
          <p:cNvSpPr/>
          <p:nvPr/>
        </p:nvSpPr>
        <p:spPr>
          <a:xfrm>
            <a:off x="8292236" y="4330742"/>
            <a:ext cx="1983832" cy="481864"/>
          </a:xfrm>
          <a:prstGeom prst="roundRect">
            <a:avLst/>
          </a:prstGeom>
          <a:solidFill>
            <a:schemeClr val="accent4">
              <a:lumMod val="40000"/>
              <a:lumOff val="6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8357006" y="4351063"/>
            <a:ext cx="2036674" cy="461665"/>
          </a:xfrm>
          <a:prstGeom prst="rect">
            <a:avLst/>
          </a:prstGeom>
          <a:noFill/>
        </p:spPr>
        <p:txBody>
          <a:bodyPr wrap="square" rtlCol="0">
            <a:spAutoFit/>
          </a:bodyPr>
          <a:lstStyle/>
          <a:p>
            <a:r>
              <a:rPr lang="en-US" altLang="zh-CN"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&gt;2B tokens</a:t>
            </a:r>
            <a:endParaRPr lang="zh-CN" alt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158" name="textbox 158"/>
          <p:cNvSpPr/>
          <p:nvPr/>
        </p:nvSpPr>
        <p:spPr>
          <a:xfrm>
            <a:off x="6263640" y="2084705"/>
            <a:ext cx="1884680" cy="740410"/>
          </a:xfrm>
          <a:prstGeom prst="rect">
            <a:avLst/>
          </a:prstGeom>
          <a:solidFill>
            <a:srgbClr val="E2EFD9">
              <a:alpha val="100000"/>
            </a:srgbClr>
          </a:solidFill>
          <a:ln w="0" cap="flat">
            <a:noFill/>
            <a:prstDash val="solid"/>
            <a:miter lim="0"/>
          </a:ln>
        </p:spPr>
        <p:txBody>
          <a:bodyPr vert="horz" wrap="square" lIns="0" tIns="0" rIns="0" bIns="0"/>
          <a:lstStyle/>
          <a:p>
            <a:pPr algn="l" rtl="0" eaLnBrk="0">
              <a:lnSpc>
                <a:spcPct val="110000"/>
              </a:lnSpc>
            </a:pPr>
            <a:endParaRPr sz="900" dirty="0">
              <a:latin typeface="Arial" panose="020B0604020202020204"/>
              <a:ea typeface="Arial" panose="020B0604020202020204"/>
              <a:cs typeface="Arial" panose="020B0604020202020204"/>
            </a:endParaRPr>
          </a:p>
          <a:p>
            <a:pPr marL="156845" indent="-635" algn="l" rtl="0" eaLnBrk="0">
              <a:lnSpc>
                <a:spcPct val="94000"/>
              </a:lnSpc>
            </a:pPr>
            <a:r>
              <a:rPr b="1" kern="0" spc="20" dirty="0">
                <a:solidFill>
                  <a:srgbClr val="00B050">
                    <a:alpha val="100000"/>
                  </a:srgbClr>
                </a:solidFill>
                <a:latin typeface="Arial" panose="020B0604020202020204"/>
                <a:ea typeface="Arial" panose="020B0604020202020204"/>
                <a:cs typeface="Arial" panose="020B0604020202020204"/>
              </a:rPr>
              <a:t>RAG</a:t>
            </a:r>
            <a:r>
              <a:rPr b="1" kern="0" spc="260" dirty="0">
                <a:solidFill>
                  <a:srgbClr val="00B050">
                    <a:alpha val="100000"/>
                  </a:srgbClr>
                </a:solidFill>
                <a:latin typeface="Arial" panose="020B0604020202020204"/>
                <a:ea typeface="Arial" panose="020B0604020202020204"/>
                <a:cs typeface="Arial" panose="020B0604020202020204"/>
              </a:rPr>
              <a:t> </a:t>
            </a:r>
            <a:r>
              <a:rPr b="1" kern="0" spc="20" dirty="0">
                <a:solidFill>
                  <a:srgbClr val="00B050">
                    <a:alpha val="100000"/>
                  </a:srgbClr>
                </a:solidFill>
                <a:latin typeface="Arial" panose="020B0604020202020204"/>
                <a:ea typeface="Arial" panose="020B0604020202020204"/>
                <a:cs typeface="Arial" panose="020B0604020202020204"/>
              </a:rPr>
              <a:t>based on</a:t>
            </a:r>
            <a:r>
              <a:rPr b="1" kern="0" spc="0" dirty="0">
                <a:solidFill>
                  <a:srgbClr val="00B050">
                    <a:alpha val="100000"/>
                  </a:srgbClr>
                </a:solidFill>
                <a:latin typeface="Arial" panose="020B0604020202020204"/>
                <a:ea typeface="Arial" panose="020B0604020202020204"/>
                <a:cs typeface="Arial" panose="020B0604020202020204"/>
              </a:rPr>
              <a:t>  </a:t>
            </a:r>
            <a:r>
              <a:rPr b="1" kern="0" spc="30" dirty="0">
                <a:solidFill>
                  <a:srgbClr val="00B050">
                    <a:alpha val="100000"/>
                  </a:srgbClr>
                </a:solidFill>
                <a:latin typeface="Arial" panose="020B0604020202020204"/>
                <a:ea typeface="Arial" panose="020B0604020202020204"/>
                <a:cs typeface="Arial" panose="020B0604020202020204"/>
              </a:rPr>
              <a:t>LlaMA-Index</a:t>
            </a:r>
            <a:endParaRPr dirty="0">
              <a:latin typeface="Arial" panose="020B0604020202020204"/>
              <a:ea typeface="Arial" panose="020B0604020202020204"/>
              <a:cs typeface="Arial" panose="020B0604020202020204"/>
            </a:endParaRPr>
          </a:p>
        </p:txBody>
      </p:sp>
    </p:spTree>
    <p:custDataLst>
      <p:tags r:id="rId8"/>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p:nvPr/>
        </p:nvPicPr>
        <p:blipFill>
          <a:blip r:embed="rId1"/>
        </p:blipFill>
        <p:spPr>
          <a:xfrm>
            <a:off x="942975" y="1986915"/>
            <a:ext cx="9674225" cy="4011295"/>
          </a:xfrm>
          <a:prstGeom prst="rect">
            <a:avLst/>
          </a:prstGeom>
        </p:spPr>
      </p:pic>
      <p:sp>
        <p:nvSpPr>
          <p:cNvPr id="3" name="矩形 2"/>
          <p:cNvSpPr/>
          <p:nvPr>
            <p:custDataLst>
              <p:tags r:id="rId2"/>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3"/>
            </p:custDataLst>
          </p:nvPr>
        </p:nvSpPr>
        <p:spPr>
          <a:xfrm>
            <a:off x="180358" y="172029"/>
            <a:ext cx="8441283" cy="537779"/>
          </a:xfrm>
          <a:prstGeom prst="rect">
            <a:avLst/>
          </a:prstGeom>
          <a:noFill/>
        </p:spPr>
        <p:txBody>
          <a:bodyPr wrap="square" rtlCol="0">
            <a:noAutofit/>
          </a:bodyPr>
          <a:lstStyle/>
          <a:p>
            <a:r>
              <a:rPr lang="zh-CN" altLang="en-US" sz="2800" b="1">
                <a:solidFill>
                  <a:srgbClr val="2E3C63"/>
                </a:solidFill>
                <a:ea typeface="汉仪君黑-75简" panose="00020600040101010101" charset="-122"/>
              </a:rPr>
              <a:t>What is Large Language Model (LLM) ?</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4"/>
            </p:custDataLst>
          </p:nvPr>
        </p:nvPicPr>
        <p:blipFill>
          <a:blip r:embed="rId5"/>
          <a:stretch>
            <a:fillRect/>
          </a:stretch>
        </p:blipFill>
        <p:spPr>
          <a:xfrm>
            <a:off x="8129866" y="-71111"/>
            <a:ext cx="3982228" cy="898202"/>
          </a:xfrm>
          <a:prstGeom prst="rect">
            <a:avLst/>
          </a:prstGeom>
        </p:spPr>
      </p:pic>
      <p:sp>
        <p:nvSpPr>
          <p:cNvPr id="6" name="文本框 5"/>
          <p:cNvSpPr txBox="1"/>
          <p:nvPr>
            <p:custDataLst>
              <p:tags r:id="rId6"/>
            </p:custDataLst>
          </p:nvPr>
        </p:nvSpPr>
        <p:spPr>
          <a:xfrm>
            <a:off x="477520" y="915670"/>
            <a:ext cx="10661015" cy="1102360"/>
          </a:xfrm>
          <a:prstGeom prst="rect">
            <a:avLst/>
          </a:prstGeom>
          <a:noFill/>
        </p:spPr>
        <p:txBody>
          <a:bodyPr wrap="square" rtlCol="0">
            <a:noAutofit/>
          </a:bodyPr>
          <a:p>
            <a:pPr marL="342900" indent="-342900">
              <a:lnSpc>
                <a:spcPct val="110000"/>
              </a:lnSpc>
              <a:spcBef>
                <a:spcPts val="600"/>
              </a:spcBef>
              <a:spcAft>
                <a:spcPts val="600"/>
              </a:spcAft>
              <a:buFont typeface="Arial" panose="020B0604020202020204" pitchFamily="34" charset="0"/>
              <a:buChar char="•"/>
            </a:pPr>
            <a:r>
              <a:rPr sz="2000" b="1" dirty="0">
                <a:solidFill>
                  <a:srgbClr val="2E3C63"/>
                </a:solidFill>
                <a:ea typeface="汉仪君黑-55W" panose="00020600040101010101" charset="-122"/>
                <a:cs typeface="+mn-lt"/>
                <a:sym typeface="+mn-ea"/>
              </a:rPr>
              <a:t>The research of Language</a:t>
            </a:r>
            <a:r>
              <a:rPr lang="en-US" sz="2000" b="1" dirty="0">
                <a:solidFill>
                  <a:srgbClr val="2E3C63"/>
                </a:solidFill>
                <a:ea typeface="汉仪君黑-55W" panose="00020600040101010101" charset="-122"/>
                <a:cs typeface="+mn-lt"/>
                <a:sym typeface="+mn-ea"/>
              </a:rPr>
              <a:t> </a:t>
            </a:r>
            <a:r>
              <a:rPr sz="2000" b="1" dirty="0">
                <a:solidFill>
                  <a:srgbClr val="2E3C63"/>
                </a:solidFill>
                <a:ea typeface="汉仪君黑-55W" panose="00020600040101010101" charset="-122"/>
                <a:cs typeface="+mn-lt"/>
                <a:sym typeface="+mn-ea"/>
              </a:rPr>
              <a:t>Model has received</a:t>
            </a:r>
            <a:r>
              <a:rPr lang="en-US" sz="2000" b="1" dirty="0">
                <a:solidFill>
                  <a:srgbClr val="2E3C63"/>
                </a:solidFill>
                <a:ea typeface="汉仪君黑-55W" panose="00020600040101010101" charset="-122"/>
                <a:cs typeface="+mn-lt"/>
                <a:sym typeface="+mn-ea"/>
              </a:rPr>
              <a:t> </a:t>
            </a:r>
            <a:r>
              <a:rPr sz="2000" b="1" dirty="0">
                <a:solidFill>
                  <a:srgbClr val="2E3C63"/>
                </a:solidFill>
                <a:ea typeface="汉仪君黑-55W" panose="00020600040101010101" charset="-122"/>
                <a:cs typeface="+mn-lt"/>
                <a:sym typeface="+mn-ea"/>
              </a:rPr>
              <a:t>widespread attention</a:t>
            </a:r>
            <a:r>
              <a:rPr sz="2000" b="1" dirty="0">
                <a:solidFill>
                  <a:srgbClr val="2E3C63"/>
                </a:solidFill>
                <a:ea typeface="汉仪君黑-55W" panose="00020600040101010101" charset="-122"/>
                <a:cs typeface="+mn-lt"/>
                <a:sym typeface="+mn-ea"/>
              </a:rPr>
              <a:t>, which can be divided</a:t>
            </a:r>
            <a:r>
              <a:rPr lang="en-US" sz="2000" b="1" dirty="0">
                <a:solidFill>
                  <a:srgbClr val="2E3C63"/>
                </a:solidFill>
                <a:ea typeface="汉仪君黑-55W" panose="00020600040101010101" charset="-122"/>
                <a:cs typeface="+mn-lt"/>
                <a:sym typeface="+mn-ea"/>
              </a:rPr>
              <a:t> </a:t>
            </a:r>
            <a:r>
              <a:rPr sz="2000" b="1" dirty="0">
                <a:solidFill>
                  <a:srgbClr val="2E3C63"/>
                </a:solidFill>
                <a:ea typeface="汉仪君黑-55W" panose="00020600040101010101" charset="-122"/>
                <a:cs typeface="+mn-lt"/>
                <a:sym typeface="+mn-ea"/>
              </a:rPr>
              <a:t>into four major development stages:</a:t>
            </a:r>
            <a:endParaRPr lang="en-US" altLang="zh-CN" sz="2000" b="1" dirty="0">
              <a:solidFill>
                <a:srgbClr val="2E3C63"/>
              </a:solidFill>
              <a:ea typeface="汉仪君黑-55W" panose="00020600040101010101" charset="-122"/>
              <a:cs typeface="+mn-lt"/>
              <a:sym typeface="+mn-ea"/>
            </a:endParaRPr>
          </a:p>
          <a:p>
            <a:pPr marL="800100" lvl="1" indent="-342900">
              <a:lnSpc>
                <a:spcPct val="110000"/>
              </a:lnSpc>
              <a:spcBef>
                <a:spcPts val="600"/>
              </a:spcBef>
              <a:spcAft>
                <a:spcPts val="600"/>
              </a:spcAft>
              <a:buFont typeface="Arial" panose="020B0604020202020204" pitchFamily="34" charset="0"/>
              <a:buChar char="•"/>
            </a:pPr>
            <a:endParaRPr lang="en-US" altLang="zh-CN" sz="2000" b="1" dirty="0">
              <a:solidFill>
                <a:srgbClr val="2E3C63"/>
              </a:solidFill>
              <a:ea typeface="汉仪君黑-55W" panose="00020600040101010101" charset="-122"/>
              <a:cs typeface="+mn-lt"/>
              <a:sym typeface="+mn-ea"/>
            </a:endParaRPr>
          </a:p>
        </p:txBody>
      </p:sp>
      <p:sp>
        <p:nvSpPr>
          <p:cNvPr id="12" name="灯片编号占位符 11"/>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7"/>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rPr>
              <a:t>Xiwu 2.0: Training </a:t>
            </a:r>
            <a:r>
              <a:rPr lang="en-US" sz="2800" b="1">
                <a:solidFill>
                  <a:srgbClr val="2E3C63"/>
                </a:solidFill>
                <a:ea typeface="汉仪君黑-75简" panose="00020600040101010101" charset="-122"/>
              </a:rPr>
              <a:t>S</a:t>
            </a:r>
            <a:r>
              <a:rPr sz="2800" b="1">
                <a:solidFill>
                  <a:srgbClr val="2E3C63"/>
                </a:solidFill>
                <a:ea typeface="汉仪君黑-75简" panose="00020600040101010101" charset="-122"/>
              </a:rPr>
              <a:t>etting</a:t>
            </a:r>
            <a:endParaRPr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9" name="流程图: 可选过程 8"/>
          <p:cNvSpPr/>
          <p:nvPr/>
        </p:nvSpPr>
        <p:spPr>
          <a:xfrm>
            <a:off x="531495" y="1593850"/>
            <a:ext cx="3170555" cy="2914015"/>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2" name="文本框 11"/>
          <p:cNvSpPr txBox="1"/>
          <p:nvPr/>
        </p:nvSpPr>
        <p:spPr>
          <a:xfrm>
            <a:off x="605155" y="1645920"/>
            <a:ext cx="3195320" cy="2300605"/>
          </a:xfrm>
          <a:prstGeom prst="rect">
            <a:avLst/>
          </a:prstGeom>
          <a:noFill/>
        </p:spPr>
        <p:txBody>
          <a:bodyPr wrap="square" rtlCol="0">
            <a:noAutofit/>
          </a:bodyPr>
          <a:lstStyle/>
          <a:p>
            <a:pPr indent="0" fontAlgn="auto">
              <a:lnSpc>
                <a:spcPct val="150000"/>
              </a:lnSpc>
            </a:pPr>
            <a:r>
              <a:rPr lang="zh-CN" altLang="en-US" sz="1600"/>
              <a:t>per_device_train_batch_size: 3</a:t>
            </a:r>
            <a:endParaRPr lang="zh-CN" altLang="en-US" sz="1600"/>
          </a:p>
          <a:p>
            <a:pPr indent="0" fontAlgn="auto">
              <a:lnSpc>
                <a:spcPct val="150000"/>
              </a:lnSpc>
            </a:pPr>
            <a:r>
              <a:rPr lang="zh-CN" altLang="en-US" sz="1600"/>
              <a:t>gradient_</a:t>
            </a:r>
            <a:r>
              <a:rPr lang="en-US" altLang="zh-CN" sz="1600"/>
              <a:t>a</a:t>
            </a:r>
            <a:r>
              <a:rPr lang="zh-CN" altLang="en-US" sz="1600"/>
              <a:t>ccumulation_steps: 8</a:t>
            </a:r>
            <a:endParaRPr lang="zh-CN" altLang="en-US" sz="1600"/>
          </a:p>
          <a:p>
            <a:pPr indent="0" fontAlgn="auto">
              <a:lnSpc>
                <a:spcPct val="150000"/>
              </a:lnSpc>
            </a:pPr>
            <a:r>
              <a:rPr lang="zh-CN" altLang="en-US" sz="1600"/>
              <a:t>learning_rate: 0.0001</a:t>
            </a:r>
            <a:endParaRPr lang="zh-CN" altLang="en-US" sz="1600"/>
          </a:p>
          <a:p>
            <a:pPr indent="0" fontAlgn="auto">
              <a:lnSpc>
                <a:spcPct val="150000"/>
              </a:lnSpc>
            </a:pPr>
            <a:r>
              <a:rPr lang="zh-CN" altLang="en-US" sz="1600"/>
              <a:t>num_train_epochs: </a:t>
            </a:r>
            <a:r>
              <a:rPr lang="en-US" altLang="zh-CN" sz="1600"/>
              <a:t>2</a:t>
            </a:r>
            <a:r>
              <a:rPr lang="zh-CN" altLang="en-US" sz="1600"/>
              <a:t>.0</a:t>
            </a:r>
            <a:endParaRPr lang="zh-CN" altLang="en-US" sz="1600"/>
          </a:p>
          <a:p>
            <a:pPr indent="0" fontAlgn="auto">
              <a:lnSpc>
                <a:spcPct val="150000"/>
              </a:lnSpc>
            </a:pPr>
            <a:r>
              <a:rPr lang="zh-CN" altLang="en-US" sz="1600"/>
              <a:t>lr_scheduler_type: cosine</a:t>
            </a:r>
            <a:endParaRPr lang="zh-CN" altLang="en-US" sz="1600"/>
          </a:p>
          <a:p>
            <a:pPr indent="0" fontAlgn="auto">
              <a:lnSpc>
                <a:spcPct val="150000"/>
              </a:lnSpc>
            </a:pPr>
            <a:r>
              <a:rPr lang="zh-CN" altLang="en-US" sz="1600"/>
              <a:t>warmup_steps: 0.1</a:t>
            </a:r>
            <a:endParaRPr lang="zh-CN" altLang="en-US" sz="1600"/>
          </a:p>
          <a:p>
            <a:pPr indent="0" fontAlgn="auto">
              <a:lnSpc>
                <a:spcPct val="150000"/>
              </a:lnSpc>
            </a:pPr>
            <a:r>
              <a:rPr lang="zh-CN" altLang="en-US" sz="1600"/>
              <a:t>fp16: true</a:t>
            </a:r>
            <a:endParaRPr lang="zh-CN" altLang="en-US" sz="1600"/>
          </a:p>
        </p:txBody>
      </p:sp>
      <p:sp>
        <p:nvSpPr>
          <p:cNvPr id="13" name="流程图: 可选过程 12"/>
          <p:cNvSpPr/>
          <p:nvPr>
            <p:custDataLst>
              <p:tags r:id="rId5"/>
            </p:custDataLst>
          </p:nvPr>
        </p:nvSpPr>
        <p:spPr>
          <a:xfrm>
            <a:off x="4516755" y="1593850"/>
            <a:ext cx="3170555" cy="2914015"/>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 name="文本框 13"/>
          <p:cNvSpPr txBox="1"/>
          <p:nvPr>
            <p:custDataLst>
              <p:tags r:id="rId6"/>
            </p:custDataLst>
          </p:nvPr>
        </p:nvSpPr>
        <p:spPr>
          <a:xfrm>
            <a:off x="4590415" y="1645920"/>
            <a:ext cx="3195320" cy="2300605"/>
          </a:xfrm>
          <a:prstGeom prst="rect">
            <a:avLst/>
          </a:prstGeom>
          <a:noFill/>
        </p:spPr>
        <p:txBody>
          <a:bodyPr wrap="square" rtlCol="0">
            <a:noAutofit/>
          </a:bodyPr>
          <a:lstStyle/>
          <a:p>
            <a:pPr indent="0" fontAlgn="auto">
              <a:lnSpc>
                <a:spcPct val="150000"/>
              </a:lnSpc>
            </a:pPr>
            <a:r>
              <a:rPr lang="zh-CN" altLang="en-US" sz="1600"/>
              <a:t>per_device_train_batch_size: 4</a:t>
            </a:r>
            <a:endParaRPr lang="zh-CN" altLang="en-US" sz="1600"/>
          </a:p>
          <a:p>
            <a:pPr indent="0" fontAlgn="auto">
              <a:lnSpc>
                <a:spcPct val="150000"/>
              </a:lnSpc>
            </a:pPr>
            <a:r>
              <a:rPr lang="zh-CN" altLang="en-US" sz="1600"/>
              <a:t>gradient_accumulation_steps: 1</a:t>
            </a:r>
            <a:endParaRPr lang="zh-CN" altLang="en-US" sz="1600"/>
          </a:p>
          <a:p>
            <a:pPr indent="0" fontAlgn="auto">
              <a:lnSpc>
                <a:spcPct val="150000"/>
              </a:lnSpc>
            </a:pPr>
            <a:r>
              <a:rPr lang="zh-CN" altLang="en-US" sz="1600"/>
              <a:t>learning_rate: 0.0001</a:t>
            </a:r>
            <a:endParaRPr lang="zh-CN" altLang="en-US" sz="1600"/>
          </a:p>
          <a:p>
            <a:pPr indent="0" fontAlgn="auto">
              <a:lnSpc>
                <a:spcPct val="150000"/>
              </a:lnSpc>
            </a:pPr>
            <a:r>
              <a:rPr lang="zh-CN" altLang="en-US" sz="1600"/>
              <a:t>num_train_epochs: 1.0</a:t>
            </a:r>
            <a:endParaRPr lang="zh-CN" altLang="en-US" sz="1600"/>
          </a:p>
          <a:p>
            <a:pPr indent="0" fontAlgn="auto">
              <a:lnSpc>
                <a:spcPct val="150000"/>
              </a:lnSpc>
            </a:pPr>
            <a:r>
              <a:rPr lang="zh-CN" altLang="en-US" sz="1600"/>
              <a:t>lr_scheduler_type: cosine</a:t>
            </a:r>
            <a:endParaRPr lang="zh-CN" altLang="en-US" sz="1600"/>
          </a:p>
          <a:p>
            <a:pPr indent="0" fontAlgn="auto">
              <a:lnSpc>
                <a:spcPct val="150000"/>
              </a:lnSpc>
            </a:pPr>
            <a:r>
              <a:rPr lang="zh-CN" altLang="en-US" sz="1600"/>
              <a:t>warmup_ratio: 0.1</a:t>
            </a:r>
            <a:endParaRPr lang="zh-CN" altLang="en-US" sz="1600"/>
          </a:p>
          <a:p>
            <a:pPr indent="0" fontAlgn="auto">
              <a:lnSpc>
                <a:spcPct val="150000"/>
              </a:lnSpc>
            </a:pPr>
            <a:r>
              <a:rPr lang="zh-CN" altLang="en-US" sz="1600"/>
              <a:t>bf16: true</a:t>
            </a:r>
            <a:endParaRPr lang="zh-CN" altLang="en-US" sz="1600"/>
          </a:p>
        </p:txBody>
      </p:sp>
      <p:sp>
        <p:nvSpPr>
          <p:cNvPr id="15" name="流程图: 可选过程 14"/>
          <p:cNvSpPr/>
          <p:nvPr>
            <p:custDataLst>
              <p:tags r:id="rId7"/>
            </p:custDataLst>
          </p:nvPr>
        </p:nvSpPr>
        <p:spPr>
          <a:xfrm>
            <a:off x="8502015" y="1593850"/>
            <a:ext cx="3170555" cy="2914015"/>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7" name="文本框 16"/>
          <p:cNvSpPr txBox="1"/>
          <p:nvPr>
            <p:custDataLst>
              <p:tags r:id="rId8"/>
            </p:custDataLst>
          </p:nvPr>
        </p:nvSpPr>
        <p:spPr>
          <a:xfrm>
            <a:off x="8575675" y="1645920"/>
            <a:ext cx="3195320" cy="2300605"/>
          </a:xfrm>
          <a:prstGeom prst="rect">
            <a:avLst/>
          </a:prstGeom>
          <a:noFill/>
        </p:spPr>
        <p:txBody>
          <a:bodyPr wrap="square" rtlCol="0">
            <a:noAutofit/>
          </a:bodyPr>
          <a:lstStyle/>
          <a:p>
            <a:pPr indent="0" fontAlgn="auto">
              <a:lnSpc>
                <a:spcPct val="150000"/>
              </a:lnSpc>
            </a:pPr>
            <a:r>
              <a:rPr lang="zh-CN" altLang="en-US" sz="1600"/>
              <a:t>per_device_train_batch_size: 1</a:t>
            </a:r>
            <a:endParaRPr lang="zh-CN" altLang="en-US" sz="1600"/>
          </a:p>
          <a:p>
            <a:pPr indent="0" fontAlgn="auto">
              <a:lnSpc>
                <a:spcPct val="150000"/>
              </a:lnSpc>
            </a:pPr>
            <a:r>
              <a:rPr lang="zh-CN" altLang="en-US" sz="1600"/>
              <a:t>gradient_accumulation_steps: 8</a:t>
            </a:r>
            <a:endParaRPr lang="zh-CN" altLang="en-US" sz="1600"/>
          </a:p>
          <a:p>
            <a:pPr indent="0" fontAlgn="auto">
              <a:lnSpc>
                <a:spcPct val="150000"/>
              </a:lnSpc>
            </a:pPr>
            <a:r>
              <a:rPr lang="zh-CN" altLang="en-US" sz="1600"/>
              <a:t>learning_rate: 0.000005</a:t>
            </a:r>
            <a:endParaRPr lang="zh-CN" altLang="en-US" sz="1600"/>
          </a:p>
          <a:p>
            <a:pPr indent="0" fontAlgn="auto">
              <a:lnSpc>
                <a:spcPct val="150000"/>
              </a:lnSpc>
            </a:pPr>
            <a:r>
              <a:rPr lang="zh-CN" altLang="en-US" sz="1600"/>
              <a:t>num_train_epochs: </a:t>
            </a:r>
            <a:r>
              <a:rPr lang="en-US" altLang="zh-CN" sz="1600"/>
              <a:t>1</a:t>
            </a:r>
            <a:r>
              <a:rPr lang="zh-CN" altLang="en-US" sz="1600"/>
              <a:t>.0</a:t>
            </a:r>
            <a:endParaRPr lang="zh-CN" altLang="en-US" sz="1600"/>
          </a:p>
          <a:p>
            <a:pPr indent="0" fontAlgn="auto">
              <a:lnSpc>
                <a:spcPct val="150000"/>
              </a:lnSpc>
            </a:pPr>
            <a:r>
              <a:rPr lang="zh-CN" altLang="en-US" sz="1600"/>
              <a:t>lr_scheduler_type: cosine</a:t>
            </a:r>
            <a:endParaRPr lang="zh-CN" altLang="en-US" sz="1600"/>
          </a:p>
          <a:p>
            <a:pPr indent="0" fontAlgn="auto">
              <a:lnSpc>
                <a:spcPct val="150000"/>
              </a:lnSpc>
            </a:pPr>
            <a:r>
              <a:rPr lang="zh-CN" altLang="en-US" sz="1600"/>
              <a:t>warmup_steps: 0.1</a:t>
            </a:r>
            <a:endParaRPr lang="zh-CN" altLang="en-US" sz="1600"/>
          </a:p>
          <a:p>
            <a:pPr indent="0" fontAlgn="auto">
              <a:lnSpc>
                <a:spcPct val="150000"/>
              </a:lnSpc>
            </a:pPr>
            <a:r>
              <a:rPr lang="zh-CN" altLang="en-US" sz="1600"/>
              <a:t>fp16: true</a:t>
            </a:r>
            <a:endParaRPr lang="zh-CN" altLang="en-US" sz="1600"/>
          </a:p>
        </p:txBody>
      </p:sp>
      <p:sp>
        <p:nvSpPr>
          <p:cNvPr id="18" name="文本框 17"/>
          <p:cNvSpPr txBox="1"/>
          <p:nvPr/>
        </p:nvSpPr>
        <p:spPr>
          <a:xfrm>
            <a:off x="1070610" y="1004570"/>
            <a:ext cx="2092960" cy="479425"/>
          </a:xfrm>
          <a:prstGeom prst="rect">
            <a:avLst/>
          </a:prstGeom>
          <a:noFill/>
        </p:spPr>
        <p:txBody>
          <a:bodyPr wrap="square" rtlCol="0" anchor="t">
            <a:noAutofit/>
          </a:bodyPr>
          <a:lstStyle/>
          <a:p>
            <a:pPr algn="ctr"/>
            <a:r>
              <a:rPr lang="en-US" sz="2400" b="1" dirty="0">
                <a:solidFill>
                  <a:srgbClr val="2E3C63"/>
                </a:solidFill>
                <a:ea typeface="汉仪君黑-55W" panose="00020600040101010101" charset="-122"/>
                <a:cs typeface="+mn-lt"/>
                <a:sym typeface="+mn-ea"/>
              </a:rPr>
              <a:t>Pre-training</a:t>
            </a:r>
            <a:endParaRPr lang="en-US" sz="2400" b="1" dirty="0">
              <a:solidFill>
                <a:srgbClr val="2E3C63"/>
              </a:solidFill>
              <a:ea typeface="汉仪君黑-55W" panose="00020600040101010101" charset="-122"/>
              <a:cs typeface="+mn-lt"/>
              <a:sym typeface="+mn-ea"/>
            </a:endParaRPr>
          </a:p>
        </p:txBody>
      </p:sp>
      <p:cxnSp>
        <p:nvCxnSpPr>
          <p:cNvPr id="19" name="直接箭头连接符 18"/>
          <p:cNvCxnSpPr/>
          <p:nvPr>
            <p:custDataLst>
              <p:tags r:id="rId9"/>
            </p:custDataLst>
          </p:nvPr>
        </p:nvCxnSpPr>
        <p:spPr>
          <a:xfrm flipV="1">
            <a:off x="3773170" y="3048635"/>
            <a:ext cx="672465" cy="4445"/>
          </a:xfrm>
          <a:prstGeom prst="straightConnector1">
            <a:avLst/>
          </a:prstGeom>
          <a:ln w="47625">
            <a:tailEnd type="arrow"/>
          </a:ln>
        </p:spPr>
        <p:style>
          <a:lnRef idx="2">
            <a:schemeClr val="accent1"/>
          </a:lnRef>
          <a:fillRef idx="0">
            <a:srgbClr val="FFFFFF"/>
          </a:fillRef>
          <a:effectRef idx="0">
            <a:srgbClr val="FFFFFF"/>
          </a:effectRef>
          <a:fontRef idx="minor">
            <a:schemeClr val="tx1"/>
          </a:fontRef>
        </p:style>
      </p:cxnSp>
      <p:cxnSp>
        <p:nvCxnSpPr>
          <p:cNvPr id="20" name="直接箭头连接符 19"/>
          <p:cNvCxnSpPr/>
          <p:nvPr>
            <p:custDataLst>
              <p:tags r:id="rId10"/>
            </p:custDataLst>
          </p:nvPr>
        </p:nvCxnSpPr>
        <p:spPr>
          <a:xfrm flipV="1">
            <a:off x="7758430" y="3039745"/>
            <a:ext cx="672465" cy="4445"/>
          </a:xfrm>
          <a:prstGeom prst="straightConnector1">
            <a:avLst/>
          </a:prstGeom>
          <a:ln w="47625">
            <a:tailEnd type="arrow"/>
          </a:ln>
        </p:spPr>
        <p:style>
          <a:lnRef idx="2">
            <a:schemeClr val="accent1"/>
          </a:lnRef>
          <a:fillRef idx="0">
            <a:srgbClr val="FFFFFF"/>
          </a:fillRef>
          <a:effectRef idx="0">
            <a:srgbClr val="FFFFFF"/>
          </a:effectRef>
          <a:fontRef idx="minor">
            <a:schemeClr val="tx1"/>
          </a:fontRef>
        </p:style>
      </p:cxnSp>
      <p:sp>
        <p:nvSpPr>
          <p:cNvPr id="21" name="文本框 20"/>
          <p:cNvSpPr txBox="1"/>
          <p:nvPr>
            <p:custDataLst>
              <p:tags r:id="rId11"/>
            </p:custDataLst>
          </p:nvPr>
        </p:nvSpPr>
        <p:spPr>
          <a:xfrm>
            <a:off x="5049520" y="1004570"/>
            <a:ext cx="2092960" cy="479425"/>
          </a:xfrm>
          <a:prstGeom prst="rect">
            <a:avLst/>
          </a:prstGeom>
          <a:noFill/>
        </p:spPr>
        <p:txBody>
          <a:bodyPr wrap="square" rtlCol="0" anchor="t">
            <a:noAutofit/>
          </a:bodyPr>
          <a:lstStyle/>
          <a:p>
            <a:pPr algn="ctr"/>
            <a:r>
              <a:rPr lang="en-US" sz="2400" b="1" dirty="0">
                <a:solidFill>
                  <a:srgbClr val="2E3C63"/>
                </a:solidFill>
                <a:ea typeface="汉仪君黑-55W" panose="00020600040101010101" charset="-122"/>
                <a:cs typeface="+mn-lt"/>
                <a:sym typeface="+mn-ea"/>
              </a:rPr>
              <a:t>SFT</a:t>
            </a:r>
            <a:endParaRPr lang="en-US" sz="2400" b="1" dirty="0">
              <a:solidFill>
                <a:srgbClr val="2E3C63"/>
              </a:solidFill>
              <a:ea typeface="汉仪君黑-55W" panose="00020600040101010101" charset="-122"/>
              <a:cs typeface="+mn-lt"/>
              <a:sym typeface="+mn-ea"/>
            </a:endParaRPr>
          </a:p>
        </p:txBody>
      </p:sp>
      <p:sp>
        <p:nvSpPr>
          <p:cNvPr id="22" name="文本框 21"/>
          <p:cNvSpPr txBox="1"/>
          <p:nvPr>
            <p:custDataLst>
              <p:tags r:id="rId12"/>
            </p:custDataLst>
          </p:nvPr>
        </p:nvSpPr>
        <p:spPr>
          <a:xfrm>
            <a:off x="9028430" y="1004570"/>
            <a:ext cx="2092960" cy="479425"/>
          </a:xfrm>
          <a:prstGeom prst="rect">
            <a:avLst/>
          </a:prstGeom>
          <a:noFill/>
        </p:spPr>
        <p:txBody>
          <a:bodyPr wrap="square" rtlCol="0" anchor="t">
            <a:noAutofit/>
          </a:bodyPr>
          <a:lstStyle/>
          <a:p>
            <a:pPr algn="ctr"/>
            <a:r>
              <a:rPr lang="en-US" sz="2400" b="1" dirty="0">
                <a:solidFill>
                  <a:srgbClr val="2E3C63"/>
                </a:solidFill>
                <a:ea typeface="汉仪君黑-55W" panose="00020600040101010101" charset="-122"/>
                <a:cs typeface="+mn-lt"/>
                <a:sym typeface="+mn-ea"/>
              </a:rPr>
              <a:t>DPO</a:t>
            </a:r>
            <a:endParaRPr lang="en-US" sz="2400" b="1" dirty="0">
              <a:solidFill>
                <a:srgbClr val="2E3C63"/>
              </a:solidFill>
              <a:ea typeface="汉仪君黑-55W" panose="00020600040101010101" charset="-122"/>
              <a:cs typeface="+mn-lt"/>
              <a:sym typeface="+mn-ea"/>
            </a:endParaRPr>
          </a:p>
        </p:txBody>
      </p:sp>
      <p:sp>
        <p:nvSpPr>
          <p:cNvPr id="23" name="文本框 22"/>
          <p:cNvSpPr txBox="1"/>
          <p:nvPr/>
        </p:nvSpPr>
        <p:spPr>
          <a:xfrm>
            <a:off x="605155" y="4791075"/>
            <a:ext cx="10332720" cy="1841500"/>
          </a:xfrm>
          <a:prstGeom prst="rect">
            <a:avLst/>
          </a:prstGeom>
          <a:noFill/>
        </p:spPr>
        <p:txBody>
          <a:bodyPr wrap="square" rtlCol="0" anchor="t">
            <a:noAutofit/>
          </a:bodyPr>
          <a:lstStyle/>
          <a:p>
            <a:pPr lvl="1" indent="0">
              <a:lnSpc>
                <a:spcPct val="110000"/>
              </a:lnSpc>
              <a:spcBef>
                <a:spcPts val="600"/>
              </a:spcBef>
              <a:spcAft>
                <a:spcPts val="600"/>
              </a:spcAft>
              <a:buFont typeface="Arial" panose="020B0604020202020204" pitchFamily="34" charset="0"/>
              <a:buNone/>
            </a:pPr>
            <a:r>
              <a:rPr lang="en-US" b="1" dirty="0">
                <a:solidFill>
                  <a:srgbClr val="2E3C63"/>
                </a:solidFill>
                <a:ea typeface="汉仪君黑-55W" panose="00020600040101010101" charset="-122"/>
                <a:cs typeface="+mn-lt"/>
                <a:sym typeface="+mn-ea"/>
              </a:rPr>
              <a:t>Xiwu-8B’s Computational Consumption</a:t>
            </a:r>
            <a:r>
              <a:rPr lang="zh-CN" altLang="en-US" b="1" dirty="0">
                <a:solidFill>
                  <a:srgbClr val="2E3C63"/>
                </a:solidFill>
                <a:ea typeface="汉仪君黑-55W" panose="00020600040101010101" charset="-122"/>
                <a:cs typeface="+mn-lt"/>
                <a:sym typeface="+mn-ea"/>
              </a:rPr>
              <a:t>：</a:t>
            </a:r>
            <a:endParaRPr lang="en-US" b="1" dirty="0">
              <a:solidFill>
                <a:srgbClr val="2E3C63"/>
              </a:solidFill>
              <a:ea typeface="汉仪君黑-55W" panose="00020600040101010101" charset="-122"/>
              <a:cs typeface="+mn-lt"/>
              <a:sym typeface="+mn-ea"/>
            </a:endParaRPr>
          </a:p>
          <a:p>
            <a:pPr lvl="1" indent="0">
              <a:lnSpc>
                <a:spcPct val="110000"/>
              </a:lnSpc>
              <a:spcBef>
                <a:spcPts val="600"/>
              </a:spcBef>
              <a:spcAft>
                <a:spcPts val="600"/>
              </a:spcAft>
              <a:buFont typeface="Arial" panose="020B0604020202020204" pitchFamily="34" charset="0"/>
              <a:buNone/>
            </a:pPr>
            <a:r>
              <a:rPr lang="en-US" b="1" dirty="0">
                <a:solidFill>
                  <a:srgbClr val="2E3C63"/>
                </a:solidFill>
                <a:ea typeface="汉仪君黑-55W" panose="00020600040101010101" charset="-122"/>
                <a:cs typeface="+mn-lt"/>
                <a:sym typeface="+mn-ea"/>
              </a:rPr>
              <a:t>DPO/LoRA: single GPU, A800-80G;</a:t>
            </a:r>
            <a:endParaRPr lang="en-US" b="1" dirty="0">
              <a:solidFill>
                <a:srgbClr val="2E3C63"/>
              </a:solidFill>
              <a:ea typeface="汉仪君黑-55W" panose="00020600040101010101" charset="-122"/>
              <a:cs typeface="+mn-lt"/>
              <a:sym typeface="+mn-ea"/>
            </a:endParaRPr>
          </a:p>
          <a:p>
            <a:pPr lvl="1" indent="0">
              <a:lnSpc>
                <a:spcPct val="110000"/>
              </a:lnSpc>
              <a:spcBef>
                <a:spcPts val="600"/>
              </a:spcBef>
              <a:spcAft>
                <a:spcPts val="600"/>
              </a:spcAft>
              <a:buFont typeface="Arial" panose="020B0604020202020204" pitchFamily="34" charset="0"/>
              <a:buNone/>
            </a:pPr>
            <a:r>
              <a:rPr lang="en-US" b="1" dirty="0">
                <a:solidFill>
                  <a:srgbClr val="2E3C63"/>
                </a:solidFill>
                <a:ea typeface="汉仪君黑-55W" panose="00020600040101010101" charset="-122"/>
                <a:cs typeface="+mn-lt"/>
                <a:sym typeface="+mn-ea"/>
              </a:rPr>
              <a:t>SFT: 4 GPUs, each is a A800-80G, 320G in total; </a:t>
            </a:r>
            <a:endParaRPr lang="en-US" b="1" dirty="0">
              <a:solidFill>
                <a:srgbClr val="2E3C63"/>
              </a:solidFill>
              <a:ea typeface="汉仪君黑-55W" panose="00020600040101010101" charset="-122"/>
              <a:cs typeface="+mn-lt"/>
              <a:sym typeface="+mn-ea"/>
            </a:endParaRPr>
          </a:p>
          <a:p>
            <a:pPr lvl="1" indent="0">
              <a:lnSpc>
                <a:spcPct val="110000"/>
              </a:lnSpc>
              <a:spcBef>
                <a:spcPts val="600"/>
              </a:spcBef>
              <a:spcAft>
                <a:spcPts val="600"/>
              </a:spcAft>
              <a:buFont typeface="Arial" panose="020B0604020202020204" pitchFamily="34" charset="0"/>
              <a:buNone/>
            </a:pPr>
            <a:r>
              <a:rPr lang="en-US" b="1" dirty="0">
                <a:solidFill>
                  <a:srgbClr val="2E3C63"/>
                </a:solidFill>
                <a:ea typeface="汉仪君黑-55W" panose="00020600040101010101" charset="-122"/>
                <a:cs typeface="+mn-lt"/>
                <a:sym typeface="+mn-ea"/>
              </a:rPr>
              <a:t>Pre-training: 8 GPUs, each is A800-80G, 640G in total     </a:t>
            </a:r>
            <a:endParaRPr lang="en-US" b="1" dirty="0">
              <a:solidFill>
                <a:srgbClr val="2E3C63"/>
              </a:solidFill>
              <a:ea typeface="汉仪君黑-55W" panose="00020600040101010101" charset="-122"/>
              <a:cs typeface="+mn-lt"/>
              <a:sym typeface="+mn-ea"/>
            </a:endParaRPr>
          </a:p>
        </p:txBody>
      </p:sp>
    </p:spTree>
    <p:custDataLst>
      <p:tags r:id="rId1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zh-CN" altLang="en-US" sz="2800" b="1">
                <a:solidFill>
                  <a:srgbClr val="2E3C63"/>
                </a:solidFill>
                <a:ea typeface="汉仪君黑-75简" panose="00020600040101010101" charset="-122"/>
              </a:rPr>
              <a:t>Xiwu</a:t>
            </a:r>
            <a:r>
              <a:rPr lang="en-US" altLang="zh-CN" sz="2800" b="1">
                <a:solidFill>
                  <a:srgbClr val="2E3C63"/>
                </a:solidFill>
                <a:ea typeface="汉仪君黑-75简" panose="00020600040101010101" charset="-122"/>
              </a:rPr>
              <a:t>-</a:t>
            </a:r>
            <a:r>
              <a:rPr lang="zh-CN" altLang="en-US" sz="2800" b="1">
                <a:solidFill>
                  <a:srgbClr val="2E3C63"/>
                </a:solidFill>
                <a:ea typeface="汉仪君黑-75简" panose="00020600040101010101" charset="-122"/>
              </a:rPr>
              <a:t>2.0 </a:t>
            </a:r>
            <a:r>
              <a:rPr lang="en-US" altLang="zh-CN" sz="2800" b="1">
                <a:solidFill>
                  <a:srgbClr val="2E3C63"/>
                </a:solidFill>
                <a:ea typeface="汉仪君黑-75简" panose="00020600040101010101" charset="-122"/>
              </a:rPr>
              <a:t>E</a:t>
            </a:r>
            <a:r>
              <a:rPr lang="zh-CN" altLang="en-US" sz="2800" b="1">
                <a:solidFill>
                  <a:srgbClr val="2E3C63"/>
                </a:solidFill>
                <a:ea typeface="汉仪君黑-75简" panose="00020600040101010101" charset="-122"/>
              </a:rPr>
              <a:t>valuation</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文本框 6"/>
          <p:cNvSpPr txBox="1"/>
          <p:nvPr>
            <p:custDataLst>
              <p:tags r:id="rId5"/>
            </p:custDataLst>
          </p:nvPr>
        </p:nvSpPr>
        <p:spPr>
          <a:xfrm>
            <a:off x="947420" y="3649980"/>
            <a:ext cx="10450830" cy="2396490"/>
          </a:xfrm>
          <a:prstGeom prst="rect">
            <a:avLst/>
          </a:prstGeom>
          <a:noFill/>
        </p:spPr>
        <p:txBody>
          <a:bodyPr wrap="square" rtlCol="0">
            <a:noAutofit/>
          </a:bodyPr>
          <a:lstStyle/>
          <a:p>
            <a:pPr marL="342900" lvl="1" indent="-342900">
              <a:lnSpc>
                <a:spcPct val="110000"/>
              </a:lnSpc>
              <a:spcBef>
                <a:spcPts val="600"/>
              </a:spcBef>
              <a:spcAft>
                <a:spcPts val="600"/>
              </a:spcAft>
              <a:buFont typeface="Arial" panose="020B0604020202020204" pitchFamily="34" charset="0"/>
              <a:buChar char="•"/>
            </a:pPr>
            <a:r>
              <a:rPr sz="2000" b="1" dirty="0">
                <a:solidFill>
                  <a:srgbClr val="2E3C63"/>
                </a:solidFill>
                <a:ea typeface="汉仪君黑-55W" panose="00020600040101010101" charset="-122"/>
                <a:cs typeface="+mn-lt"/>
                <a:sym typeface="+mn-ea"/>
              </a:rPr>
              <a:t>Based on the OpenCompass Sinan 2.0 large model evaluation system, we conducted fair and comprehensive assessments of the Xiwu</a:t>
            </a:r>
            <a:r>
              <a:rPr lang="en-US" sz="2000" b="1" dirty="0">
                <a:solidFill>
                  <a:srgbClr val="2E3C63"/>
                </a:solidFill>
                <a:ea typeface="汉仪君黑-55W" panose="00020600040101010101" charset="-122"/>
                <a:cs typeface="+mn-lt"/>
                <a:sym typeface="+mn-ea"/>
              </a:rPr>
              <a:t>-</a:t>
            </a:r>
            <a:r>
              <a:rPr sz="2000" b="1" dirty="0">
                <a:solidFill>
                  <a:srgbClr val="2E3C63"/>
                </a:solidFill>
                <a:ea typeface="汉仪君黑-55W" panose="00020600040101010101" charset="-122"/>
                <a:cs typeface="+mn-lt"/>
                <a:sym typeface="+mn-ea"/>
              </a:rPr>
              <a:t>2</a:t>
            </a:r>
            <a:r>
              <a:rPr lang="en-US" sz="2000" b="1" dirty="0">
                <a:solidFill>
                  <a:srgbClr val="2E3C63"/>
                </a:solidFill>
                <a:ea typeface="汉仪君黑-55W" panose="00020600040101010101" charset="-122"/>
                <a:cs typeface="+mn-lt"/>
                <a:sym typeface="+mn-ea"/>
              </a:rPr>
              <a:t>.0</a:t>
            </a:r>
            <a:r>
              <a:rPr sz="2000" b="1" dirty="0">
                <a:solidFill>
                  <a:srgbClr val="2E3C63"/>
                </a:solidFill>
                <a:ea typeface="汉仪君黑-55W" panose="00020600040101010101" charset="-122"/>
                <a:cs typeface="+mn-lt"/>
                <a:sym typeface="+mn-ea"/>
              </a:rPr>
              <a:t> model and various open-source models using three datasets: </a:t>
            </a:r>
            <a:r>
              <a:rPr sz="2000"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MMLU</a:t>
            </a:r>
            <a:r>
              <a:rPr sz="2000" b="1" dirty="0">
                <a:solidFill>
                  <a:srgbClr val="2E3C63"/>
                </a:solidFill>
                <a:ea typeface="汉仪君黑-55W" panose="00020600040101010101" charset="-122"/>
                <a:cs typeface="+mn-lt"/>
                <a:sym typeface="+mn-ea"/>
              </a:rPr>
              <a:t>, </a:t>
            </a:r>
            <a:r>
              <a:rPr sz="2000"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BoolQ</a:t>
            </a:r>
            <a:r>
              <a:rPr sz="2000" b="1" dirty="0">
                <a:solidFill>
                  <a:srgbClr val="2E3C63"/>
                </a:solidFill>
                <a:ea typeface="汉仪君黑-55W" panose="00020600040101010101" charset="-122"/>
                <a:cs typeface="+mn-lt"/>
                <a:sym typeface="+mn-ea"/>
              </a:rPr>
              <a:t>, and </a:t>
            </a:r>
            <a:r>
              <a:rPr sz="2000"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HumanEval</a:t>
            </a:r>
            <a:r>
              <a:rPr sz="2000" b="1" dirty="0">
                <a:solidFill>
                  <a:srgbClr val="2E3C63"/>
                </a:solidFill>
                <a:ea typeface="汉仪君黑-55W" panose="00020600040101010101" charset="-122"/>
                <a:cs typeface="+mn-lt"/>
                <a:sym typeface="+mn-ea"/>
              </a:rPr>
              <a:t>. </a:t>
            </a:r>
            <a:endParaRPr sz="2000" b="1" dirty="0">
              <a:solidFill>
                <a:srgbClr val="2E3C63"/>
              </a:solidFill>
              <a:ea typeface="汉仪君黑-55W" panose="00020600040101010101" charset="-122"/>
              <a:cs typeface="+mn-lt"/>
              <a:sym typeface="+mn-ea"/>
            </a:endParaRPr>
          </a:p>
          <a:p>
            <a:pPr marL="800100" lvl="2" indent="-342900">
              <a:lnSpc>
                <a:spcPct val="110000"/>
              </a:lnSpc>
              <a:spcBef>
                <a:spcPts val="600"/>
              </a:spcBef>
              <a:spcAft>
                <a:spcPts val="600"/>
              </a:spcAft>
              <a:buFont typeface="Arial" panose="020B0604020202020204" pitchFamily="34" charset="0"/>
              <a:buChar char="•"/>
            </a:pPr>
            <a:r>
              <a:rPr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MMLU</a:t>
            </a:r>
            <a:r>
              <a:rPr b="1" dirty="0">
                <a:solidFill>
                  <a:srgbClr val="2E3C63"/>
                </a:solidFill>
                <a:ea typeface="汉仪君黑-55W" panose="00020600040101010101" charset="-122"/>
                <a:cs typeface="+mn-lt"/>
                <a:sym typeface="+mn-ea"/>
              </a:rPr>
              <a:t>: Massive Multitask Language Understanding</a:t>
            </a:r>
            <a:endParaRPr b="1" dirty="0">
              <a:solidFill>
                <a:srgbClr val="2E3C63"/>
              </a:solidFill>
              <a:ea typeface="汉仪君黑-55W" panose="00020600040101010101" charset="-122"/>
              <a:cs typeface="+mn-lt"/>
              <a:sym typeface="+mn-ea"/>
            </a:endParaRPr>
          </a:p>
          <a:p>
            <a:pPr marL="800100" lvl="2" indent="-342900">
              <a:lnSpc>
                <a:spcPct val="110000"/>
              </a:lnSpc>
              <a:spcBef>
                <a:spcPts val="600"/>
              </a:spcBef>
              <a:spcAft>
                <a:spcPts val="600"/>
              </a:spcAft>
              <a:buFont typeface="Arial" panose="020B0604020202020204" pitchFamily="34" charset="0"/>
              <a:buChar char="•"/>
            </a:pPr>
            <a:r>
              <a:rPr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BoolQ</a:t>
            </a:r>
            <a:r>
              <a:rPr b="1" dirty="0">
                <a:solidFill>
                  <a:srgbClr val="2E3C63"/>
                </a:solidFill>
                <a:ea typeface="汉仪君黑-55W" panose="00020600040101010101" charset="-122"/>
                <a:cs typeface="+mn-lt"/>
                <a:sym typeface="+mn-ea"/>
              </a:rPr>
              <a:t>: A dataset for answering yes/no questions, sourced from unprompted and unconstrained environments</a:t>
            </a:r>
            <a:endParaRPr b="1" dirty="0">
              <a:solidFill>
                <a:srgbClr val="2E3C63"/>
              </a:solidFill>
              <a:ea typeface="汉仪君黑-55W" panose="00020600040101010101" charset="-122"/>
              <a:cs typeface="+mn-lt"/>
              <a:sym typeface="+mn-ea"/>
            </a:endParaRPr>
          </a:p>
          <a:p>
            <a:pPr marL="800100" lvl="2" indent="-342900">
              <a:lnSpc>
                <a:spcPct val="110000"/>
              </a:lnSpc>
              <a:spcBef>
                <a:spcPts val="600"/>
              </a:spcBef>
              <a:spcAft>
                <a:spcPts val="600"/>
              </a:spcAft>
              <a:buFont typeface="Arial" panose="020B0604020202020204" pitchFamily="34" charset="0"/>
              <a:buChar char="•"/>
            </a:pPr>
            <a:r>
              <a:rPr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HumanEval</a:t>
            </a:r>
            <a:r>
              <a:rPr b="1" dirty="0">
                <a:solidFill>
                  <a:srgbClr val="2E3C63"/>
                </a:solidFill>
                <a:ea typeface="汉仪君黑-55W" panose="00020600040101010101" charset="-122"/>
                <a:cs typeface="+mn-lt"/>
                <a:sym typeface="+mn-ea"/>
              </a:rPr>
              <a:t>: A code generation evaluation dataset created and released by OpenAI</a:t>
            </a:r>
            <a:endParaRPr b="1" dirty="0">
              <a:solidFill>
                <a:srgbClr val="2E3C63"/>
              </a:solidFill>
              <a:ea typeface="汉仪君黑-55W" panose="00020600040101010101" charset="-122"/>
              <a:cs typeface="+mn-lt"/>
              <a:sym typeface="+mn-ea"/>
            </a:endParaRPr>
          </a:p>
          <a:p>
            <a:pPr marL="800100" lvl="2" indent="-342900">
              <a:lnSpc>
                <a:spcPct val="110000"/>
              </a:lnSpc>
              <a:spcBef>
                <a:spcPts val="600"/>
              </a:spcBef>
              <a:spcAft>
                <a:spcPts val="600"/>
              </a:spcAft>
              <a:buFont typeface="Arial" panose="020B0604020202020204" pitchFamily="34" charset="0"/>
              <a:buChar char="•"/>
            </a:pPr>
            <a:endParaRPr b="1" dirty="0">
              <a:solidFill>
                <a:srgbClr val="2E3C63"/>
              </a:solidFill>
              <a:ea typeface="汉仪君黑-55W" panose="00020600040101010101" charset="-122"/>
              <a:cs typeface="+mn-lt"/>
              <a:sym typeface="+mn-ea"/>
            </a:endParaRPr>
          </a:p>
        </p:txBody>
      </p:sp>
      <p:pic>
        <p:nvPicPr>
          <p:cNvPr id="10" name="图片 9"/>
          <p:cNvPicPr/>
          <p:nvPr/>
        </p:nvPicPr>
        <p:blipFill>
          <a:blip r:embed="rId6">
            <a:extLst>
              <a:ext uri="{96DAC541-7B7A-43D3-8B79-37D633B846F1}">
                <asvg:svgBlip xmlns:asvg="http://schemas.microsoft.com/office/drawing/2016/SVG/main" r:embed="rId7"/>
              </a:ext>
            </a:extLst>
          </a:blip>
        </p:blipFill>
        <p:spPr>
          <a:xfrm>
            <a:off x="2336800" y="2089150"/>
            <a:ext cx="2368550" cy="518160"/>
          </a:xfrm>
          <a:prstGeom prst="rect">
            <a:avLst/>
          </a:prstGeom>
        </p:spPr>
      </p:pic>
      <p:pic>
        <p:nvPicPr>
          <p:cNvPr id="11" name="图片 10"/>
          <p:cNvPicPr/>
          <p:nvPr/>
        </p:nvPicPr>
        <p:blipFill>
          <a:blip r:embed="rId8"/>
        </p:blipFill>
        <p:spPr>
          <a:xfrm>
            <a:off x="5657215" y="1304290"/>
            <a:ext cx="4676140" cy="2077720"/>
          </a:xfrm>
          <a:prstGeom prst="rect">
            <a:avLst/>
          </a:prstGeom>
        </p:spPr>
      </p:pic>
    </p:spTree>
    <p:custDataLst>
      <p:tags r:id="rId9"/>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en-US" altLang="zh-CN" sz="2800" b="1">
                <a:solidFill>
                  <a:srgbClr val="2E3C63"/>
                </a:solidFill>
                <a:ea typeface="汉仪君黑-75简" panose="00020600040101010101" charset="-122"/>
              </a:rPr>
              <a:t>Xiwu-2.0 Deploy</a:t>
            </a:r>
            <a:endParaRPr lang="en-US" altLang="zh-CN"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5" name="图片 4"/>
          <p:cNvPicPr>
            <a:picLocks noChangeAspect="1"/>
          </p:cNvPicPr>
          <p:nvPr/>
        </p:nvPicPr>
        <p:blipFill>
          <a:blip r:embed="rId5"/>
          <a:stretch>
            <a:fillRect/>
          </a:stretch>
        </p:blipFill>
        <p:spPr>
          <a:xfrm>
            <a:off x="7778750" y="3895090"/>
            <a:ext cx="2727960" cy="2324100"/>
          </a:xfrm>
          <a:prstGeom prst="rect">
            <a:avLst/>
          </a:prstGeom>
        </p:spPr>
      </p:pic>
      <p:pic>
        <p:nvPicPr>
          <p:cNvPr id="7" name="图片 6"/>
          <p:cNvPicPr>
            <a:picLocks noChangeAspect="1"/>
          </p:cNvPicPr>
          <p:nvPr/>
        </p:nvPicPr>
        <p:blipFill>
          <a:blip r:embed="rId6"/>
          <a:stretch>
            <a:fillRect/>
          </a:stretch>
        </p:blipFill>
        <p:spPr>
          <a:xfrm>
            <a:off x="7712710" y="1654810"/>
            <a:ext cx="2712720" cy="2240280"/>
          </a:xfrm>
          <a:prstGeom prst="rect">
            <a:avLst/>
          </a:prstGeom>
        </p:spPr>
      </p:pic>
      <p:pic>
        <p:nvPicPr>
          <p:cNvPr id="8" name="图片 7"/>
          <p:cNvPicPr>
            <a:picLocks noChangeAspect="1"/>
          </p:cNvPicPr>
          <p:nvPr/>
        </p:nvPicPr>
        <p:blipFill>
          <a:blip r:embed="rId7"/>
          <a:stretch>
            <a:fillRect/>
          </a:stretch>
        </p:blipFill>
        <p:spPr>
          <a:xfrm>
            <a:off x="1562100" y="1654810"/>
            <a:ext cx="5422900" cy="4064000"/>
          </a:xfrm>
          <a:prstGeom prst="rect">
            <a:avLst/>
          </a:prstGeom>
        </p:spPr>
      </p:pic>
    </p:spTree>
    <p:custDataLst>
      <p:tags r:id="rId8"/>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zh-CN" altLang="en-US" sz="2800" b="1">
                <a:solidFill>
                  <a:srgbClr val="2E3C63"/>
                </a:solidFill>
                <a:ea typeface="汉仪君黑-75简" panose="00020600040101010101" charset="-122"/>
                <a:sym typeface="+mn-ea"/>
              </a:rPr>
              <a:t>Xiwu</a:t>
            </a:r>
            <a:r>
              <a:rPr lang="en-US" altLang="zh-CN" sz="2800" b="1">
                <a:solidFill>
                  <a:srgbClr val="2E3C63"/>
                </a:solidFill>
                <a:ea typeface="汉仪君黑-75简" panose="00020600040101010101" charset="-122"/>
                <a:sym typeface="+mn-ea"/>
              </a:rPr>
              <a:t>-</a:t>
            </a:r>
            <a:r>
              <a:rPr lang="zh-CN" altLang="en-US" sz="2800" b="1">
                <a:solidFill>
                  <a:srgbClr val="2E3C63"/>
                </a:solidFill>
                <a:ea typeface="汉仪君黑-75简" panose="00020600040101010101" charset="-122"/>
                <a:sym typeface="+mn-ea"/>
              </a:rPr>
              <a:t>2.0 </a:t>
            </a:r>
            <a:r>
              <a:rPr lang="en-US" altLang="zh-CN" sz="2800" b="1">
                <a:solidFill>
                  <a:srgbClr val="2E3C63"/>
                </a:solidFill>
                <a:ea typeface="汉仪君黑-75简" panose="00020600040101010101" charset="-122"/>
                <a:sym typeface="+mn-ea"/>
              </a:rPr>
              <a:t>E</a:t>
            </a:r>
            <a:r>
              <a:rPr lang="zh-CN" altLang="en-US" sz="2800" b="1">
                <a:solidFill>
                  <a:srgbClr val="2E3C63"/>
                </a:solidFill>
                <a:ea typeface="汉仪君黑-75简" panose="00020600040101010101" charset="-122"/>
                <a:sym typeface="+mn-ea"/>
              </a:rPr>
              <a:t>valuation</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文本框 5"/>
          <p:cNvSpPr txBox="1"/>
          <p:nvPr>
            <p:custDataLst>
              <p:tags r:id="rId5"/>
            </p:custDataLst>
          </p:nvPr>
        </p:nvSpPr>
        <p:spPr>
          <a:xfrm>
            <a:off x="477520" y="915670"/>
            <a:ext cx="10771505" cy="5447030"/>
          </a:xfrm>
          <a:prstGeom prst="rect">
            <a:avLst/>
          </a:prstGeom>
          <a:noFill/>
        </p:spPr>
        <p:txBody>
          <a:bodyPr wrap="square" rtlCol="0">
            <a:noAutofit/>
          </a:bodyPr>
          <a:lstStyle/>
          <a:p>
            <a:pPr marL="800100" lvl="1" indent="-342900">
              <a:lnSpc>
                <a:spcPct val="110000"/>
              </a:lnSpc>
              <a:spcBef>
                <a:spcPts val="600"/>
              </a:spcBef>
              <a:spcAft>
                <a:spcPts val="600"/>
              </a:spcAft>
              <a:buFont typeface="Arial" panose="020B0604020202020204" pitchFamily="34" charset="0"/>
              <a:buChar char="•"/>
            </a:pPr>
            <a:r>
              <a:rPr lang="en-US" sz="2000" b="1" dirty="0">
                <a:solidFill>
                  <a:srgbClr val="2E3C63"/>
                </a:solidFill>
                <a:ea typeface="汉仪君黑-55W" panose="00020600040101010101" charset="-122"/>
                <a:cs typeface="+mn-lt"/>
                <a:sym typeface="+mn-ea"/>
              </a:rPr>
              <a:t>HEPeval_QA:</a:t>
            </a:r>
            <a:endParaRPr lang="en-US" sz="2000" b="1" dirty="0">
              <a:solidFill>
                <a:srgbClr val="2E3C63"/>
              </a:solidFill>
              <a:ea typeface="汉仪君黑-55W" panose="00020600040101010101" charset="-122"/>
              <a:cs typeface="+mn-lt"/>
              <a:sym typeface="+mn-ea"/>
            </a:endParaRPr>
          </a:p>
          <a:p>
            <a:pPr marL="1257300" lvl="2" indent="-342900">
              <a:lnSpc>
                <a:spcPct val="110000"/>
              </a:lnSpc>
              <a:spcBef>
                <a:spcPts val="600"/>
              </a:spcBef>
              <a:spcAft>
                <a:spcPts val="600"/>
              </a:spcAft>
              <a:buFont typeface="Arial" panose="020B0604020202020204" pitchFamily="34" charset="0"/>
              <a:buChar char="•"/>
            </a:pPr>
            <a:r>
              <a:rPr lang="en-US" altLang="zh-CN" dirty="0">
                <a:solidFill>
                  <a:srgbClr val="2E3C63"/>
                </a:solidFill>
                <a:ea typeface="汉仪君黑-55W" panose="00020600040101010101" charset="-122"/>
                <a:cs typeface="+mn-lt"/>
                <a:sym typeface="+mn-ea"/>
              </a:rPr>
              <a:t>We constructe  a question-answering test dataset based on the corpus of HEP. Each model was evaluated by posing questions and obtaining corresponding answers. </a:t>
            </a:r>
            <a:endParaRPr lang="en-US" altLang="zh-CN" dirty="0">
              <a:solidFill>
                <a:srgbClr val="2E3C63"/>
              </a:solidFill>
              <a:ea typeface="汉仪君黑-55W" panose="00020600040101010101" charset="-122"/>
              <a:cs typeface="+mn-lt"/>
              <a:sym typeface="+mn-ea"/>
            </a:endParaRPr>
          </a:p>
          <a:p>
            <a:pPr marL="1257300" lvl="2" indent="-342900">
              <a:lnSpc>
                <a:spcPct val="110000"/>
              </a:lnSpc>
              <a:spcBef>
                <a:spcPts val="600"/>
              </a:spcBef>
              <a:spcAft>
                <a:spcPts val="600"/>
              </a:spcAft>
              <a:buFont typeface="Arial" panose="020B0604020202020204" pitchFamily="34" charset="0"/>
              <a:buChar char="•"/>
            </a:pPr>
            <a:r>
              <a:rPr lang="en-US" altLang="zh-CN" dirty="0">
                <a:solidFill>
                  <a:srgbClr val="2E3C63"/>
                </a:solidFill>
                <a:ea typeface="汉仪君黑-55W" panose="00020600040101010101" charset="-122"/>
                <a:cs typeface="+mn-lt"/>
                <a:sym typeface="+mn-ea"/>
              </a:rPr>
              <a:t>The responses from all models were then aggregated, and a prompt-based scoring standard was designed. Utilizing GPT-4, a unified scoring process was implemented to derive subjective evaluation scores for the large models. </a:t>
            </a:r>
            <a:endParaRPr lang="en-US" altLang="zh-CN" dirty="0">
              <a:solidFill>
                <a:srgbClr val="2E3C63"/>
              </a:solidFill>
              <a:ea typeface="汉仪君黑-55W" panose="00020600040101010101" charset="-122"/>
              <a:cs typeface="+mn-lt"/>
              <a:sym typeface="+mn-ea"/>
            </a:endParaRPr>
          </a:p>
        </p:txBody>
      </p:sp>
      <p:pic>
        <p:nvPicPr>
          <p:cNvPr id="5" name="图片 4" descr="prompt"/>
          <p:cNvPicPr>
            <a:picLocks noChangeAspect="1"/>
          </p:cNvPicPr>
          <p:nvPr/>
        </p:nvPicPr>
        <p:blipFill>
          <a:blip r:embed="rId6"/>
          <a:stretch>
            <a:fillRect/>
          </a:stretch>
        </p:blipFill>
        <p:spPr>
          <a:xfrm>
            <a:off x="3018790" y="3347720"/>
            <a:ext cx="6052820" cy="3159760"/>
          </a:xfrm>
          <a:prstGeom prst="rect">
            <a:avLst/>
          </a:prstGeom>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zh-CN" altLang="en-US" sz="2800" b="1">
                <a:solidFill>
                  <a:srgbClr val="2E3C63"/>
                </a:solidFill>
                <a:ea typeface="汉仪君黑-75简" panose="00020600040101010101" charset="-122"/>
                <a:sym typeface="+mn-ea"/>
              </a:rPr>
              <a:t>Xiwu</a:t>
            </a:r>
            <a:r>
              <a:rPr lang="en-US" altLang="zh-CN" sz="2800" b="1">
                <a:solidFill>
                  <a:srgbClr val="2E3C63"/>
                </a:solidFill>
                <a:ea typeface="汉仪君黑-75简" panose="00020600040101010101" charset="-122"/>
                <a:sym typeface="+mn-ea"/>
              </a:rPr>
              <a:t>-</a:t>
            </a:r>
            <a:r>
              <a:rPr lang="zh-CN" altLang="en-US" sz="2800" b="1">
                <a:solidFill>
                  <a:srgbClr val="2E3C63"/>
                </a:solidFill>
                <a:ea typeface="汉仪君黑-75简" panose="00020600040101010101" charset="-122"/>
                <a:sym typeface="+mn-ea"/>
              </a:rPr>
              <a:t>2.0 </a:t>
            </a:r>
            <a:r>
              <a:rPr lang="en-US" altLang="zh-CN" sz="2800" b="1">
                <a:solidFill>
                  <a:srgbClr val="2E3C63"/>
                </a:solidFill>
                <a:ea typeface="汉仪君黑-75简" panose="00020600040101010101" charset="-122"/>
                <a:sym typeface="+mn-ea"/>
              </a:rPr>
              <a:t>E</a:t>
            </a:r>
            <a:r>
              <a:rPr lang="zh-CN" altLang="en-US" sz="2800" b="1">
                <a:solidFill>
                  <a:srgbClr val="2E3C63"/>
                </a:solidFill>
                <a:ea typeface="汉仪君黑-75简" panose="00020600040101010101" charset="-122"/>
                <a:sym typeface="+mn-ea"/>
              </a:rPr>
              <a:t>valuation</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6" name="文本框 5"/>
          <p:cNvSpPr txBox="1"/>
          <p:nvPr>
            <p:custDataLst>
              <p:tags r:id="rId5"/>
            </p:custDataLst>
          </p:nvPr>
        </p:nvSpPr>
        <p:spPr>
          <a:xfrm>
            <a:off x="477520" y="915670"/>
            <a:ext cx="10771505" cy="5447030"/>
          </a:xfrm>
          <a:prstGeom prst="rect">
            <a:avLst/>
          </a:prstGeom>
          <a:noFill/>
        </p:spPr>
        <p:txBody>
          <a:bodyPr wrap="square" rtlCol="0">
            <a:noAutofit/>
          </a:bodyPr>
          <a:lstStyle/>
          <a:p>
            <a:pPr marL="800100" lvl="1" indent="-342900">
              <a:lnSpc>
                <a:spcPct val="110000"/>
              </a:lnSpc>
              <a:spcBef>
                <a:spcPts val="600"/>
              </a:spcBef>
              <a:spcAft>
                <a:spcPts val="600"/>
              </a:spcAft>
              <a:buFont typeface="Arial" panose="020B0604020202020204" pitchFamily="34" charset="0"/>
              <a:buChar char="•"/>
            </a:pPr>
            <a:r>
              <a:rPr lang="en-US" sz="2000" b="1" dirty="0">
                <a:solidFill>
                  <a:srgbClr val="2E3C63"/>
                </a:solidFill>
                <a:ea typeface="汉仪君黑-55W" panose="00020600040101010101" charset="-122"/>
                <a:cs typeface="+mn-lt"/>
                <a:sym typeface="+mn-ea"/>
              </a:rPr>
              <a:t>HEPeval_MCQ:</a:t>
            </a:r>
            <a:endParaRPr lang="en-US" sz="2000" b="1" dirty="0">
              <a:solidFill>
                <a:srgbClr val="2E3C63"/>
              </a:solidFill>
              <a:ea typeface="汉仪君黑-55W" panose="00020600040101010101" charset="-122"/>
              <a:cs typeface="+mn-lt"/>
              <a:sym typeface="+mn-ea"/>
            </a:endParaRPr>
          </a:p>
          <a:p>
            <a:pPr marL="1257300" lvl="2" indent="-342900">
              <a:lnSpc>
                <a:spcPct val="110000"/>
              </a:lnSpc>
              <a:spcBef>
                <a:spcPts val="600"/>
              </a:spcBef>
              <a:spcAft>
                <a:spcPts val="600"/>
              </a:spcAft>
              <a:buFont typeface="Arial" panose="020B0604020202020204" pitchFamily="34" charset="0"/>
              <a:buChar char="•"/>
            </a:pPr>
            <a:r>
              <a:rPr lang="en-US" altLang="zh-CN" dirty="0">
                <a:solidFill>
                  <a:srgbClr val="2E3C63"/>
                </a:solidFill>
                <a:ea typeface="汉仪君黑-55W" panose="00020600040101010101" charset="-122"/>
                <a:cs typeface="+mn-lt"/>
                <a:sym typeface="+mn-ea"/>
              </a:rPr>
              <a:t>Approximately 1,200 question-answer pairs were selected from previously unseen question-answer pairs as a baseline. These were rewritten into high-energy physics-related prompts using GPT-4. </a:t>
            </a:r>
            <a:endParaRPr lang="en-US" altLang="zh-CN" dirty="0">
              <a:solidFill>
                <a:srgbClr val="2E3C63"/>
              </a:solidFill>
              <a:ea typeface="汉仪君黑-55W" panose="00020600040101010101" charset="-122"/>
              <a:cs typeface="+mn-lt"/>
              <a:sym typeface="+mn-ea"/>
            </a:endParaRPr>
          </a:p>
        </p:txBody>
      </p:sp>
      <p:pic>
        <p:nvPicPr>
          <p:cNvPr id="7" name="图片 6"/>
          <p:cNvPicPr>
            <a:picLocks noChangeAspect="1"/>
          </p:cNvPicPr>
          <p:nvPr/>
        </p:nvPicPr>
        <p:blipFill>
          <a:blip r:embed="rId6"/>
          <a:stretch>
            <a:fillRect/>
          </a:stretch>
        </p:blipFill>
        <p:spPr>
          <a:xfrm>
            <a:off x="1092200" y="2904490"/>
            <a:ext cx="10599420" cy="2456815"/>
          </a:xfrm>
          <a:prstGeom prst="rect">
            <a:avLst/>
          </a:prstGeom>
        </p:spPr>
      </p:pic>
    </p:spTree>
    <p:custDataLst>
      <p:tags r:id="rId7"/>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zh-CN" altLang="en-US" sz="2800" b="1">
                <a:solidFill>
                  <a:srgbClr val="2E3C63"/>
                </a:solidFill>
                <a:ea typeface="汉仪君黑-75简" panose="00020600040101010101" charset="-122"/>
                <a:sym typeface="+mn-ea"/>
              </a:rPr>
              <a:t>Xiwu</a:t>
            </a:r>
            <a:r>
              <a:rPr lang="en-US" altLang="zh-CN" sz="2800" b="1">
                <a:solidFill>
                  <a:srgbClr val="2E3C63"/>
                </a:solidFill>
                <a:ea typeface="汉仪君黑-75简" panose="00020600040101010101" charset="-122"/>
                <a:sym typeface="+mn-ea"/>
              </a:rPr>
              <a:t>-</a:t>
            </a:r>
            <a:r>
              <a:rPr lang="zh-CN" altLang="en-US" sz="2800" b="1">
                <a:solidFill>
                  <a:srgbClr val="2E3C63"/>
                </a:solidFill>
                <a:ea typeface="汉仪君黑-75简" panose="00020600040101010101" charset="-122"/>
                <a:sym typeface="+mn-ea"/>
              </a:rPr>
              <a:t>2.0 </a:t>
            </a:r>
            <a:r>
              <a:rPr lang="en-US" altLang="zh-CN" sz="2800" b="1">
                <a:solidFill>
                  <a:srgbClr val="2E3C63"/>
                </a:solidFill>
                <a:ea typeface="汉仪君黑-75简" panose="00020600040101010101" charset="-122"/>
                <a:sym typeface="+mn-ea"/>
              </a:rPr>
              <a:t>E</a:t>
            </a:r>
            <a:r>
              <a:rPr lang="zh-CN" altLang="en-US" sz="2800" b="1">
                <a:solidFill>
                  <a:srgbClr val="2E3C63"/>
                </a:solidFill>
                <a:ea typeface="汉仪君黑-75简" panose="00020600040101010101" charset="-122"/>
                <a:sym typeface="+mn-ea"/>
              </a:rPr>
              <a:t>valuation</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graphicFrame>
        <p:nvGraphicFramePr>
          <p:cNvPr id="6" name="表格 5"/>
          <p:cNvGraphicFramePr/>
          <p:nvPr>
            <p:custDataLst>
              <p:tags r:id="rId5"/>
            </p:custDataLst>
          </p:nvPr>
        </p:nvGraphicFramePr>
        <p:xfrm>
          <a:off x="1327150" y="1466850"/>
          <a:ext cx="9537700" cy="4404360"/>
        </p:xfrm>
        <a:graphic>
          <a:graphicData uri="http://schemas.openxmlformats.org/drawingml/2006/table">
            <a:tbl>
              <a:tblPr firstRow="1" firstCol="1">
                <a:tableStyleId>{C671A7C8-08D9-44E9-99ED-FCCC5B9DE95F}</a:tableStyleId>
              </a:tblPr>
              <a:tblGrid>
                <a:gridCol w="1940560"/>
                <a:gridCol w="1541780"/>
                <a:gridCol w="1436370"/>
                <a:gridCol w="1471295"/>
                <a:gridCol w="1513205"/>
                <a:gridCol w="1634490"/>
              </a:tblGrid>
              <a:tr h="734060">
                <a:tc>
                  <a:txBody>
                    <a:bodyPr/>
                    <a:lstStyle/>
                    <a:p>
                      <a:pPr indent="0" algn="ctr">
                        <a:buNone/>
                      </a:pPr>
                      <a:r>
                        <a:rPr lang="en-US" sz="1100"/>
                        <a:t>Model</a:t>
                      </a:r>
                      <a:endParaRPr lang="en-US" altLang="en-US" sz="1100"/>
                    </a:p>
                  </a:txBody>
                  <a:tcPr marL="12700" marR="12700" marT="12700" anchor="ctr"/>
                </a:tc>
                <a:tc>
                  <a:txBody>
                    <a:bodyPr/>
                    <a:lstStyle/>
                    <a:p>
                      <a:pPr indent="0" algn="ctr">
                        <a:buNone/>
                      </a:pPr>
                      <a:r>
                        <a:rPr lang="en-US" sz="1100"/>
                        <a:t>MMLU_average</a:t>
                      </a:r>
                      <a:endParaRPr lang="en-US" altLang="en-US" sz="1100"/>
                    </a:p>
                  </a:txBody>
                  <a:tcPr marL="12700" marR="12700" marT="12700" anchor="ctr"/>
                </a:tc>
                <a:tc>
                  <a:txBody>
                    <a:bodyPr/>
                    <a:lstStyle/>
                    <a:p>
                      <a:pPr indent="0" algn="ctr">
                        <a:buNone/>
                      </a:pPr>
                      <a:r>
                        <a:rPr lang="en-US" sz="1100"/>
                        <a:t>BoolQ</a:t>
                      </a:r>
                      <a:endParaRPr lang="en-US" altLang="en-US" sz="1100"/>
                    </a:p>
                  </a:txBody>
                  <a:tcPr marL="12700" marR="12700" marT="12700" anchor="ctr"/>
                </a:tc>
                <a:tc>
                  <a:txBody>
                    <a:bodyPr/>
                    <a:lstStyle/>
                    <a:p>
                      <a:pPr indent="0" algn="ctr">
                        <a:buNone/>
                      </a:pPr>
                      <a:r>
                        <a:rPr lang="en-US" sz="1100"/>
                        <a:t>Humaneval</a:t>
                      </a:r>
                      <a:endParaRPr lang="en-US" altLang="en-US" sz="1100"/>
                    </a:p>
                  </a:txBody>
                  <a:tcPr marL="12700" marR="12700" marT="12700" anchor="ctr"/>
                </a:tc>
                <a:tc>
                  <a:txBody>
                    <a:bodyPr/>
                    <a:lstStyle/>
                    <a:p>
                      <a:pPr indent="0" algn="ctr">
                        <a:buNone/>
                      </a:pPr>
                      <a:r>
                        <a:rPr lang="en-US" sz="1100"/>
                        <a:t>HEPeval_QA</a:t>
                      </a:r>
                      <a:endParaRPr lang="en-US" altLang="en-US" sz="1100"/>
                    </a:p>
                  </a:txBody>
                  <a:tcPr marL="12700" marR="12700" marT="12700" anchor="ctr"/>
                </a:tc>
                <a:tc>
                  <a:txBody>
                    <a:bodyPr/>
                    <a:lstStyle/>
                    <a:p>
                      <a:pPr indent="0" algn="ctr">
                        <a:buNone/>
                      </a:pPr>
                      <a:r>
                        <a:rPr lang="en-US" altLang="en-US" sz="1100"/>
                        <a:t>HEPeval_MCQ</a:t>
                      </a:r>
                      <a:endParaRPr lang="en-US" altLang="en-US" sz="1100"/>
                    </a:p>
                  </a:txBody>
                  <a:tcPr marL="12700" marR="12700" marT="12700" anchor="ctr"/>
                </a:tc>
              </a:tr>
              <a:tr h="734060">
                <a:tc>
                  <a:txBody>
                    <a:bodyPr/>
                    <a:lstStyle/>
                    <a:p>
                      <a:pPr indent="0" algn="ctr">
                        <a:buNone/>
                      </a:pPr>
                      <a:r>
                        <a:rPr lang="en-US" sz="1100"/>
                        <a:t>Baichuan2-7B-Chat</a:t>
                      </a:r>
                      <a:endParaRPr lang="en-US" altLang="en-US" sz="1100"/>
                    </a:p>
                  </a:txBody>
                  <a:tcPr marL="12700" marR="12700" marT="12700" anchor="ctr"/>
                </a:tc>
                <a:tc>
                  <a:txBody>
                    <a:bodyPr/>
                    <a:lstStyle/>
                    <a:p>
                      <a:pPr indent="0" algn="ctr">
                        <a:buNone/>
                      </a:pPr>
                      <a:r>
                        <a:rPr lang="en-US" sz="1100"/>
                        <a:t>48.9</a:t>
                      </a:r>
                      <a:endParaRPr lang="en-US" altLang="en-US" sz="1100"/>
                    </a:p>
                  </a:txBody>
                  <a:tcPr marL="12700" marR="12700" marT="12700" anchor="ctr"/>
                </a:tc>
                <a:tc>
                  <a:txBody>
                    <a:bodyPr/>
                    <a:lstStyle/>
                    <a:p>
                      <a:pPr indent="0" algn="ctr">
                        <a:buNone/>
                      </a:pPr>
                      <a:r>
                        <a:rPr lang="en-US" sz="1100"/>
                        <a:t>5.44</a:t>
                      </a:r>
                      <a:endParaRPr lang="en-US" altLang="en-US" sz="1100"/>
                    </a:p>
                  </a:txBody>
                  <a:tcPr marL="12700" marR="12700" marT="12700" anchor="ctr"/>
                </a:tc>
                <a:tc>
                  <a:txBody>
                    <a:bodyPr/>
                    <a:lstStyle/>
                    <a:p>
                      <a:pPr indent="0" algn="ctr">
                        <a:buNone/>
                      </a:pPr>
                      <a:r>
                        <a:rPr lang="en-US" sz="1100"/>
                        <a:t>2.44</a:t>
                      </a:r>
                      <a:endParaRPr lang="en-US" altLang="en-US" sz="1100"/>
                    </a:p>
                  </a:txBody>
                  <a:tcPr marL="12700" marR="12700" marT="12700" anchor="ctr"/>
                </a:tc>
                <a:tc>
                  <a:txBody>
                    <a:bodyPr/>
                    <a:lstStyle/>
                    <a:p>
                      <a:pPr indent="0" algn="ctr">
                        <a:buNone/>
                      </a:pPr>
                      <a:r>
                        <a:rPr lang="en-US" sz="1100"/>
                        <a:t>74.56</a:t>
                      </a:r>
                      <a:endParaRPr lang="en-US" altLang="en-US" sz="1100"/>
                    </a:p>
                  </a:txBody>
                  <a:tcPr marL="12700" marR="12700" marT="12700" anchor="ctr"/>
                </a:tc>
                <a:tc>
                  <a:txBody>
                    <a:bodyPr/>
                    <a:lstStyle/>
                    <a:p>
                      <a:pPr indent="0" algn="ctr">
                        <a:buNone/>
                      </a:pPr>
                      <a:r>
                        <a:rPr lang="en-US" altLang="en-US" sz="1100"/>
                        <a:t>59.33</a:t>
                      </a:r>
                      <a:endParaRPr lang="en-US" altLang="en-US" sz="1100"/>
                    </a:p>
                  </a:txBody>
                  <a:tcPr marL="12700" marR="12700" marT="12700" anchor="ctr"/>
                </a:tc>
              </a:tr>
              <a:tr h="734060">
                <a:tc>
                  <a:txBody>
                    <a:bodyPr/>
                    <a:lstStyle/>
                    <a:p>
                      <a:pPr indent="0" algn="ctr">
                        <a:buNone/>
                      </a:pPr>
                      <a:r>
                        <a:rPr lang="en-US" sz="1100"/>
                        <a:t>ChatGLM3-6B</a:t>
                      </a:r>
                      <a:endParaRPr lang="en-US" altLang="en-US" sz="1100"/>
                    </a:p>
                  </a:txBody>
                  <a:tcPr marL="12700" marR="12700" marT="12700" anchor="ctr"/>
                </a:tc>
                <a:tc>
                  <a:txBody>
                    <a:bodyPr/>
                    <a:lstStyle/>
                    <a:p>
                      <a:pPr indent="0" algn="ctr">
                        <a:buNone/>
                      </a:pPr>
                      <a:r>
                        <a:rPr lang="en-US" sz="1100"/>
                        <a:t>51.82</a:t>
                      </a:r>
                      <a:endParaRPr lang="en-US" altLang="en-US" sz="1100"/>
                    </a:p>
                  </a:txBody>
                  <a:tcPr marL="12700" marR="12700" marT="12700" anchor="ctr"/>
                </a:tc>
                <a:tc>
                  <a:txBody>
                    <a:bodyPr/>
                    <a:lstStyle/>
                    <a:p>
                      <a:pPr indent="0" algn="ctr">
                        <a:buNone/>
                      </a:pPr>
                      <a:r>
                        <a:rPr lang="en-US" sz="1100"/>
                        <a:t>72.6</a:t>
                      </a:r>
                      <a:endParaRPr lang="en-US" altLang="en-US" sz="1100"/>
                    </a:p>
                  </a:txBody>
                  <a:tcPr marL="12700" marR="12700" marT="12700" anchor="ctr"/>
                </a:tc>
                <a:tc>
                  <a:txBody>
                    <a:bodyPr/>
                    <a:lstStyle/>
                    <a:p>
                      <a:pPr indent="0" algn="ctr">
                        <a:buNone/>
                      </a:pPr>
                      <a:r>
                        <a:rPr lang="en-US" sz="1100" b="1"/>
                        <a:t>61.59</a:t>
                      </a:r>
                      <a:endParaRPr lang="en-US" altLang="en-US" sz="1100" b="1"/>
                    </a:p>
                  </a:txBody>
                  <a:tcPr marL="12700" marR="12700" marT="12700" anchor="ctr"/>
                </a:tc>
                <a:tc>
                  <a:txBody>
                    <a:bodyPr/>
                    <a:lstStyle/>
                    <a:p>
                      <a:pPr indent="0" algn="ctr">
                        <a:buNone/>
                      </a:pPr>
                      <a:r>
                        <a:rPr lang="en-US" sz="1100"/>
                        <a:t>71.52</a:t>
                      </a:r>
                      <a:endParaRPr lang="en-US" altLang="en-US" sz="1100"/>
                    </a:p>
                  </a:txBody>
                  <a:tcPr marL="12700" marR="12700" marT="12700" anchor="ctr"/>
                </a:tc>
                <a:tc>
                  <a:txBody>
                    <a:bodyPr/>
                    <a:lstStyle/>
                    <a:p>
                      <a:pPr indent="0" algn="ctr">
                        <a:buNone/>
                      </a:pPr>
                      <a:r>
                        <a:rPr lang="en-US" altLang="en-US" sz="1100"/>
                        <a:t>65.24</a:t>
                      </a:r>
                      <a:endParaRPr lang="en-US" altLang="en-US" sz="1100"/>
                    </a:p>
                  </a:txBody>
                  <a:tcPr marL="12700" marR="12700" marT="12700" anchor="ctr"/>
                </a:tc>
              </a:tr>
              <a:tr h="734060">
                <a:tc>
                  <a:txBody>
                    <a:bodyPr/>
                    <a:lstStyle/>
                    <a:p>
                      <a:pPr indent="0" algn="ctr">
                        <a:buNone/>
                      </a:pPr>
                      <a:r>
                        <a:rPr lang="en-US" sz="1100"/>
                        <a:t>LLaMA3-8B</a:t>
                      </a:r>
                      <a:endParaRPr lang="en-US" altLang="en-US" sz="1100"/>
                    </a:p>
                  </a:txBody>
                  <a:tcPr marL="12700" marR="12700" marT="12700" anchor="ctr"/>
                </a:tc>
                <a:tc>
                  <a:txBody>
                    <a:bodyPr/>
                    <a:lstStyle/>
                    <a:p>
                      <a:pPr indent="0" algn="ctr">
                        <a:buNone/>
                      </a:pPr>
                      <a:r>
                        <a:rPr lang="en-US" sz="1100" b="1"/>
                        <a:t>58.34</a:t>
                      </a:r>
                      <a:endParaRPr lang="en-US" altLang="en-US" sz="1100" b="1"/>
                    </a:p>
                  </a:txBody>
                  <a:tcPr marL="12700" marR="12700" marT="12700" anchor="ctr"/>
                </a:tc>
                <a:tc>
                  <a:txBody>
                    <a:bodyPr/>
                    <a:lstStyle/>
                    <a:p>
                      <a:pPr indent="0" algn="ctr">
                        <a:buNone/>
                      </a:pPr>
                      <a:r>
                        <a:rPr lang="en-US" sz="1100" b="1"/>
                        <a:t>83.61</a:t>
                      </a:r>
                      <a:endParaRPr lang="en-US" altLang="en-US" sz="1100" b="1"/>
                    </a:p>
                  </a:txBody>
                  <a:tcPr marL="12700" marR="12700" marT="12700" anchor="ctr"/>
                </a:tc>
                <a:tc>
                  <a:txBody>
                    <a:bodyPr/>
                    <a:lstStyle/>
                    <a:p>
                      <a:pPr indent="0" algn="ctr">
                        <a:buNone/>
                      </a:pPr>
                      <a:r>
                        <a:rPr lang="en-US" sz="1100" b="0"/>
                        <a:t>21.34</a:t>
                      </a:r>
                      <a:endParaRPr lang="en-US" altLang="en-US" sz="1100" b="0"/>
                    </a:p>
                  </a:txBody>
                  <a:tcPr marL="12700" marR="12700" marT="12700" anchor="ctr"/>
                </a:tc>
                <a:tc>
                  <a:txBody>
                    <a:bodyPr/>
                    <a:lstStyle/>
                    <a:p>
                      <a:pPr indent="0" algn="ctr">
                        <a:buNone/>
                      </a:pPr>
                      <a:r>
                        <a:rPr lang="en-US" sz="1100"/>
                        <a:t>76.94</a:t>
                      </a:r>
                      <a:endParaRPr lang="en-US" altLang="en-US" sz="1100"/>
                    </a:p>
                  </a:txBody>
                  <a:tcPr marL="12700" marR="12700" marT="12700" anchor="ctr"/>
                </a:tc>
                <a:tc>
                  <a:txBody>
                    <a:bodyPr/>
                    <a:lstStyle/>
                    <a:p>
                      <a:pPr indent="0" algn="ctr">
                        <a:buNone/>
                      </a:pPr>
                      <a:r>
                        <a:rPr lang="en-US" altLang="en-US" sz="1100">
                          <a:sym typeface="+mn-ea"/>
                        </a:rPr>
                        <a:t>70.03</a:t>
                      </a:r>
                      <a:endParaRPr lang="en-US" altLang="en-US" sz="1100"/>
                    </a:p>
                  </a:txBody>
                  <a:tcPr marL="12700" marR="12700" marT="12700" anchor="ctr"/>
                </a:tc>
              </a:tr>
              <a:tr h="734060">
                <a:tc>
                  <a:txBody>
                    <a:bodyPr/>
                    <a:lstStyle/>
                    <a:p>
                      <a:pPr indent="0" algn="ctr">
                        <a:buNone/>
                      </a:pPr>
                      <a:r>
                        <a:rPr lang="en-US" sz="1100"/>
                        <a:t>Vicuna-7B-v1.5-16k</a:t>
                      </a:r>
                      <a:endParaRPr lang="en-US" altLang="en-US" sz="1100"/>
                    </a:p>
                  </a:txBody>
                  <a:tcPr marL="12700" marR="12700" marT="12700" anchor="ctr"/>
                </a:tc>
                <a:tc>
                  <a:txBody>
                    <a:bodyPr/>
                    <a:lstStyle/>
                    <a:p>
                      <a:pPr indent="0" algn="ctr">
                        <a:buNone/>
                      </a:pPr>
                      <a:r>
                        <a:rPr lang="en-US" sz="1100"/>
                        <a:t>33.03</a:t>
                      </a:r>
                      <a:endParaRPr lang="en-US" altLang="en-US" sz="1100"/>
                    </a:p>
                  </a:txBody>
                  <a:tcPr marL="12700" marR="12700" marT="12700" anchor="ctr"/>
                </a:tc>
                <a:tc>
                  <a:txBody>
                    <a:bodyPr/>
                    <a:lstStyle/>
                    <a:p>
                      <a:pPr indent="0" algn="ctr">
                        <a:buNone/>
                      </a:pPr>
                      <a:r>
                        <a:rPr lang="en-US" sz="1100"/>
                        <a:t>45.81</a:t>
                      </a:r>
                      <a:endParaRPr lang="en-US" altLang="en-US" sz="1100"/>
                    </a:p>
                  </a:txBody>
                  <a:tcPr marL="12700" marR="12700" marT="12700" anchor="ctr"/>
                </a:tc>
                <a:tc>
                  <a:txBody>
                    <a:bodyPr/>
                    <a:lstStyle/>
                    <a:p>
                      <a:pPr indent="0" algn="ctr">
                        <a:buNone/>
                      </a:pPr>
                      <a:r>
                        <a:rPr lang="en-US" sz="1100"/>
                        <a:t>17.07</a:t>
                      </a:r>
                      <a:endParaRPr lang="en-US" altLang="en-US" sz="1100"/>
                    </a:p>
                  </a:txBody>
                  <a:tcPr marL="12700" marR="12700" marT="12700" anchor="ctr"/>
                </a:tc>
                <a:tc>
                  <a:txBody>
                    <a:bodyPr/>
                    <a:lstStyle/>
                    <a:p>
                      <a:pPr indent="0" algn="ctr">
                        <a:buNone/>
                      </a:pPr>
                      <a:r>
                        <a:rPr lang="en-US" sz="1100"/>
                        <a:t>62.67</a:t>
                      </a:r>
                      <a:endParaRPr lang="en-US" altLang="en-US" sz="1100"/>
                    </a:p>
                  </a:txBody>
                  <a:tcPr marL="12700" marR="12700" marT="12700" anchor="ctr"/>
                </a:tc>
                <a:tc>
                  <a:txBody>
                    <a:bodyPr/>
                    <a:lstStyle/>
                    <a:p>
                      <a:pPr indent="0" algn="ctr">
                        <a:buNone/>
                      </a:pPr>
                      <a:r>
                        <a:rPr lang="en-US" altLang="en-US" sz="1100"/>
                        <a:t>41.51</a:t>
                      </a:r>
                      <a:endParaRPr lang="en-US" altLang="en-US" sz="1100"/>
                    </a:p>
                  </a:txBody>
                  <a:tcPr marL="12700" marR="12700" marT="12700" anchor="ctr"/>
                </a:tc>
              </a:tr>
              <a:tr h="734060">
                <a:tc>
                  <a:txBody>
                    <a:bodyPr/>
                    <a:lstStyle/>
                    <a:p>
                      <a:pPr indent="0" algn="ctr">
                        <a:buNone/>
                      </a:pPr>
                      <a:r>
                        <a:rPr lang="en-US" sz="1100"/>
                        <a:t>Xiwu2.0-8B</a:t>
                      </a:r>
                      <a:endParaRPr lang="en-US" altLang="en-US" sz="1100"/>
                    </a:p>
                  </a:txBody>
                  <a:tcPr marL="12700" marR="12700" marT="12700" anchor="ctr">
                    <a:solidFill>
                      <a:srgbClr val="FFFF00"/>
                    </a:solidFill>
                  </a:tcPr>
                </a:tc>
                <a:tc>
                  <a:txBody>
                    <a:bodyPr/>
                    <a:lstStyle/>
                    <a:p>
                      <a:pPr indent="0" algn="ctr">
                        <a:buNone/>
                      </a:pPr>
                      <a:r>
                        <a:rPr lang="en-US" sz="1100"/>
                        <a:t>58.23</a:t>
                      </a:r>
                      <a:endParaRPr lang="en-US" altLang="en-US" sz="1100"/>
                    </a:p>
                  </a:txBody>
                  <a:tcPr marL="12700" marR="12700" marT="12700" anchor="ctr">
                    <a:solidFill>
                      <a:srgbClr val="FFFF00"/>
                    </a:solidFill>
                  </a:tcPr>
                </a:tc>
                <a:tc>
                  <a:txBody>
                    <a:bodyPr/>
                    <a:lstStyle/>
                    <a:p>
                      <a:pPr indent="0" algn="ctr">
                        <a:buNone/>
                      </a:pPr>
                      <a:r>
                        <a:rPr lang="en-US" sz="1100"/>
                        <a:t>83.55</a:t>
                      </a:r>
                      <a:endParaRPr lang="en-US" altLang="en-US" sz="1100"/>
                    </a:p>
                  </a:txBody>
                  <a:tcPr marL="12700" marR="12700" marT="12700" anchor="ctr">
                    <a:solidFill>
                      <a:srgbClr val="FFFF00"/>
                    </a:solidFill>
                  </a:tcPr>
                </a:tc>
                <a:tc>
                  <a:txBody>
                    <a:bodyPr/>
                    <a:lstStyle/>
                    <a:p>
                      <a:pPr indent="0" algn="ctr">
                        <a:buNone/>
                      </a:pPr>
                      <a:r>
                        <a:rPr lang="en-US" sz="1100"/>
                        <a:t>19.51</a:t>
                      </a:r>
                      <a:endParaRPr lang="en-US" altLang="en-US" sz="1100"/>
                    </a:p>
                  </a:txBody>
                  <a:tcPr marL="12700" marR="12700" marT="12700" anchor="ctr">
                    <a:solidFill>
                      <a:srgbClr val="FFFF00"/>
                    </a:solidFill>
                  </a:tcPr>
                </a:tc>
                <a:tc>
                  <a:txBody>
                    <a:bodyPr/>
                    <a:lstStyle/>
                    <a:p>
                      <a:pPr indent="0" algn="ctr">
                        <a:buNone/>
                      </a:pPr>
                      <a:r>
                        <a:rPr lang="en-US" sz="1100" b="1"/>
                        <a:t>78.06</a:t>
                      </a:r>
                      <a:endParaRPr lang="en-US" altLang="en-US" sz="1100" b="1"/>
                    </a:p>
                  </a:txBody>
                  <a:tcPr marL="12700" marR="12700" marT="12700" anchor="ctr">
                    <a:solidFill>
                      <a:srgbClr val="FFFF00"/>
                    </a:solidFill>
                  </a:tcPr>
                </a:tc>
                <a:tc>
                  <a:txBody>
                    <a:bodyPr/>
                    <a:lstStyle/>
                    <a:p>
                      <a:pPr indent="0" algn="ctr">
                        <a:buNone/>
                      </a:pPr>
                      <a:r>
                        <a:rPr lang="en-US" altLang="en-US" sz="1100" b="1"/>
                        <a:t>73.13</a:t>
                      </a:r>
                      <a:endParaRPr lang="en-US" altLang="en-US" sz="1100" b="1"/>
                    </a:p>
                  </a:txBody>
                  <a:tcPr marL="12700" marR="12700" marT="12700" anchor="ctr">
                    <a:solidFill>
                      <a:srgbClr val="FFFF00"/>
                    </a:solidFill>
                  </a:tcPr>
                </a:tc>
              </a:tr>
            </a:tbl>
          </a:graphicData>
        </a:graphic>
      </p:graphicFrame>
    </p:spTree>
    <p:custDataLst>
      <p:tags r:id="rId6"/>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rPr>
              <a:t>Xiwu 2.0: </a:t>
            </a:r>
            <a:r>
              <a:rPr lang="en-US" sz="2800" b="1">
                <a:solidFill>
                  <a:srgbClr val="2E3C63"/>
                </a:solidFill>
                <a:ea typeface="汉仪君黑-75简" panose="00020600040101010101" charset="-122"/>
              </a:rPr>
              <a:t>Experience</a:t>
            </a:r>
            <a:endParaRPr 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28" name="矩形 27"/>
          <p:cNvSpPr/>
          <p:nvPr>
            <p:custDataLst>
              <p:tags r:id="rId5"/>
            </p:custDataLst>
          </p:nvPr>
        </p:nvSpPr>
        <p:spPr>
          <a:xfrm>
            <a:off x="1421130" y="1354455"/>
            <a:ext cx="9952355" cy="1043940"/>
          </a:xfrm>
          <a:prstGeom prst="rect">
            <a:avLst/>
          </a:prstGeom>
          <a:solidFill>
            <a:schemeClr val="accent1">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3730" tIns="135864" rIns="228978" bIns="135864" rtlCol="0" anchor="ctr">
            <a:noAutofit/>
          </a:bodyPr>
          <a:lstStyle/>
          <a:p>
            <a:pPr>
              <a:lnSpc>
                <a:spcPct val="130000"/>
              </a:lnSpc>
            </a:pPr>
            <a:r>
              <a:rPr lang="en-US" sz="2000" b="1" dirty="0">
                <a:solidFill>
                  <a:srgbClr val="2E3C63"/>
                </a:solidFill>
                <a:ea typeface="汉仪君黑-55W" panose="00020600040101010101" charset="-122"/>
                <a:cs typeface="+mn-lt"/>
              </a:rPr>
              <a:t>The primary goal of the fine-tuning phase is to activate the knowledge and capabilities learned during pre-training, rather than to inject new knowledge.</a:t>
            </a:r>
            <a:endParaRPr lang="en-US" sz="2000" b="1" dirty="0">
              <a:solidFill>
                <a:srgbClr val="2E3C63"/>
              </a:solidFill>
              <a:ea typeface="汉仪君黑-55W" panose="00020600040101010101" charset="-122"/>
              <a:cs typeface="+mn-lt"/>
            </a:endParaRPr>
          </a:p>
        </p:txBody>
      </p:sp>
      <p:sp>
        <p:nvSpPr>
          <p:cNvPr id="29" name="矩形 28"/>
          <p:cNvSpPr/>
          <p:nvPr>
            <p:custDataLst>
              <p:tags r:id="rId6"/>
            </p:custDataLst>
          </p:nvPr>
        </p:nvSpPr>
        <p:spPr>
          <a:xfrm>
            <a:off x="1070928" y="1354455"/>
            <a:ext cx="257421" cy="104362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lt1"/>
                </a:solidFill>
              </a:rPr>
              <a:t>1</a:t>
            </a:r>
            <a:endParaRPr lang="en-US" altLang="zh-CN" b="1">
              <a:solidFill>
                <a:schemeClr val="lt1"/>
              </a:solidFill>
            </a:endParaRPr>
          </a:p>
        </p:txBody>
      </p:sp>
      <p:sp>
        <p:nvSpPr>
          <p:cNvPr id="40" name="矩形 39"/>
          <p:cNvSpPr/>
          <p:nvPr>
            <p:custDataLst>
              <p:tags r:id="rId7"/>
            </p:custDataLst>
          </p:nvPr>
        </p:nvSpPr>
        <p:spPr>
          <a:xfrm>
            <a:off x="1421130" y="2593340"/>
            <a:ext cx="9952355" cy="1043940"/>
          </a:xfrm>
          <a:prstGeom prst="rect">
            <a:avLst/>
          </a:prstGeom>
          <a:solidFill>
            <a:schemeClr val="accent1">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3730" tIns="135864" rIns="228978" bIns="135864" rtlCol="0" anchor="ctr">
            <a:noAutofit/>
          </a:bodyPr>
          <a:lstStyle/>
          <a:p>
            <a:pPr>
              <a:lnSpc>
                <a:spcPct val="130000"/>
              </a:lnSpc>
            </a:pPr>
            <a:r>
              <a:rPr lang="en-US" sz="2000" b="1" dirty="0">
                <a:solidFill>
                  <a:srgbClr val="2E3C63"/>
                </a:solidFill>
                <a:ea typeface="汉仪君黑-55W" panose="00020600040101010101" charset="-122"/>
                <a:cs typeface="+mn-lt"/>
              </a:rPr>
              <a:t>If the aim is to introduce entirely new knowledge to the model, it is more effective to use retrieval-augmented generation (RAG) techniques.</a:t>
            </a:r>
            <a:endParaRPr lang="zh-CN" altLang="en-US" sz="2000" dirty="0">
              <a:solidFill>
                <a:schemeClr val="tx1">
                  <a:lumMod val="85000"/>
                  <a:lumOff val="15000"/>
                </a:schemeClr>
              </a:solidFill>
              <a:latin typeface="+mn-ea"/>
              <a:cs typeface="+mn-ea"/>
            </a:endParaRPr>
          </a:p>
        </p:txBody>
      </p:sp>
      <p:sp>
        <p:nvSpPr>
          <p:cNvPr id="30" name="矩形 29"/>
          <p:cNvSpPr/>
          <p:nvPr>
            <p:custDataLst>
              <p:tags r:id="rId8"/>
            </p:custDataLst>
          </p:nvPr>
        </p:nvSpPr>
        <p:spPr>
          <a:xfrm>
            <a:off x="1070928" y="2593340"/>
            <a:ext cx="257421" cy="104362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lt1"/>
                </a:solidFill>
              </a:rPr>
              <a:t>2</a:t>
            </a:r>
            <a:endParaRPr lang="en-US" altLang="zh-CN" b="1" dirty="0">
              <a:solidFill>
                <a:schemeClr val="lt1"/>
              </a:solidFill>
            </a:endParaRPr>
          </a:p>
        </p:txBody>
      </p:sp>
      <p:sp>
        <p:nvSpPr>
          <p:cNvPr id="31" name="矩形 30"/>
          <p:cNvSpPr/>
          <p:nvPr>
            <p:custDataLst>
              <p:tags r:id="rId9"/>
            </p:custDataLst>
          </p:nvPr>
        </p:nvSpPr>
        <p:spPr>
          <a:xfrm>
            <a:off x="1426845" y="3832225"/>
            <a:ext cx="9952355" cy="1043940"/>
          </a:xfrm>
          <a:prstGeom prst="rect">
            <a:avLst/>
          </a:prstGeom>
          <a:solidFill>
            <a:schemeClr val="accent1">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3730" tIns="135864" rIns="228978" bIns="135864" rtlCol="0" anchor="ctr">
            <a:noAutofit/>
          </a:bodyPr>
          <a:lstStyle/>
          <a:p>
            <a:pPr>
              <a:lnSpc>
                <a:spcPct val="130000"/>
              </a:lnSpc>
            </a:pPr>
            <a:r>
              <a:rPr lang="en-US" sz="2000" b="1" dirty="0">
                <a:solidFill>
                  <a:srgbClr val="2E3C63"/>
                </a:solidFill>
                <a:ea typeface="汉仪君黑-55W" panose="00020600040101010101" charset="-122"/>
                <a:cs typeface="+mn-lt"/>
              </a:rPr>
              <a:t>The quality and diversity of fine-tuning data are crucial.</a:t>
            </a:r>
            <a:endParaRPr lang="en-US" sz="2000" b="1" dirty="0">
              <a:solidFill>
                <a:srgbClr val="2E3C63"/>
              </a:solidFill>
              <a:ea typeface="汉仪君黑-55W" panose="00020600040101010101" charset="-122"/>
              <a:cs typeface="+mn-lt"/>
            </a:endParaRPr>
          </a:p>
        </p:txBody>
      </p:sp>
      <p:sp>
        <p:nvSpPr>
          <p:cNvPr id="32" name="矩形 31"/>
          <p:cNvSpPr/>
          <p:nvPr>
            <p:custDataLst>
              <p:tags r:id="rId10"/>
            </p:custDataLst>
          </p:nvPr>
        </p:nvSpPr>
        <p:spPr>
          <a:xfrm>
            <a:off x="1070928" y="3832225"/>
            <a:ext cx="257421" cy="104362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lt1"/>
                </a:solidFill>
              </a:rPr>
              <a:t>3</a:t>
            </a:r>
            <a:endParaRPr lang="en-US" altLang="zh-CN" b="1" dirty="0">
              <a:solidFill>
                <a:schemeClr val="lt1"/>
              </a:solidFill>
            </a:endParaRPr>
          </a:p>
        </p:txBody>
      </p:sp>
      <p:sp>
        <p:nvSpPr>
          <p:cNvPr id="50" name="矩形 49"/>
          <p:cNvSpPr/>
          <p:nvPr>
            <p:custDataLst>
              <p:tags r:id="rId11"/>
            </p:custDataLst>
          </p:nvPr>
        </p:nvSpPr>
        <p:spPr>
          <a:xfrm>
            <a:off x="1421130" y="5070475"/>
            <a:ext cx="9952355" cy="1043940"/>
          </a:xfrm>
          <a:prstGeom prst="rect">
            <a:avLst/>
          </a:prstGeom>
          <a:solidFill>
            <a:schemeClr val="accent1">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3730" tIns="135864" rIns="228978" bIns="135864" rtlCol="0" anchor="ctr">
            <a:noAutofit/>
          </a:bodyPr>
          <a:lstStyle/>
          <a:p>
            <a:pPr>
              <a:lnSpc>
                <a:spcPct val="130000"/>
              </a:lnSpc>
            </a:pPr>
            <a:r>
              <a:rPr lang="en-US" sz="2000" b="1" dirty="0">
                <a:solidFill>
                  <a:srgbClr val="2E3C63"/>
                </a:solidFill>
                <a:ea typeface="汉仪君黑-55W" panose="00020600040101010101" charset="-122"/>
                <a:cs typeface="+mn-lt"/>
              </a:rPr>
              <a:t>Fine-tuning data can be supplemented and constructed using LLMs, but it is essential to conduct further quality checks and modifications.</a:t>
            </a:r>
            <a:endParaRPr lang="en-US" sz="2000" b="1" dirty="0">
              <a:solidFill>
                <a:srgbClr val="2E3C63"/>
              </a:solidFill>
              <a:ea typeface="汉仪君黑-55W" panose="00020600040101010101" charset="-122"/>
              <a:cs typeface="+mn-lt"/>
            </a:endParaRPr>
          </a:p>
        </p:txBody>
      </p:sp>
      <p:sp>
        <p:nvSpPr>
          <p:cNvPr id="33" name="矩形 32"/>
          <p:cNvSpPr/>
          <p:nvPr>
            <p:custDataLst>
              <p:tags r:id="rId12"/>
            </p:custDataLst>
          </p:nvPr>
        </p:nvSpPr>
        <p:spPr>
          <a:xfrm>
            <a:off x="1070928" y="5070475"/>
            <a:ext cx="257421" cy="104362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lt1"/>
                </a:solidFill>
              </a:rPr>
              <a:t>4</a:t>
            </a:r>
            <a:endParaRPr lang="en-US" altLang="zh-CN" b="1" dirty="0">
              <a:solidFill>
                <a:schemeClr val="lt1"/>
              </a:solidFill>
            </a:endParaRPr>
          </a:p>
        </p:txBody>
      </p:sp>
    </p:spTree>
    <p:custDataLst>
      <p:tags r:id="rId1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rPr>
              <a:t>Xiwu 2.0: </a:t>
            </a:r>
            <a:r>
              <a:rPr lang="en-US" sz="2800" b="1">
                <a:solidFill>
                  <a:srgbClr val="2E3C63"/>
                </a:solidFill>
                <a:ea typeface="汉仪君黑-75简" panose="00020600040101010101" charset="-122"/>
              </a:rPr>
              <a:t>Experience</a:t>
            </a:r>
            <a:endParaRPr 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28" name="矩形 27"/>
          <p:cNvSpPr/>
          <p:nvPr>
            <p:custDataLst>
              <p:tags r:id="rId5"/>
            </p:custDataLst>
          </p:nvPr>
        </p:nvSpPr>
        <p:spPr>
          <a:xfrm>
            <a:off x="1421130" y="1354455"/>
            <a:ext cx="9952355" cy="1043940"/>
          </a:xfrm>
          <a:prstGeom prst="rect">
            <a:avLst/>
          </a:prstGeom>
          <a:solidFill>
            <a:schemeClr val="accent1">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3730" tIns="135864" rIns="228978" bIns="135864" rtlCol="0" anchor="ctr">
            <a:noAutofit/>
          </a:bodyPr>
          <a:lstStyle/>
          <a:p>
            <a:pPr>
              <a:lnSpc>
                <a:spcPct val="130000"/>
              </a:lnSpc>
            </a:pPr>
            <a:r>
              <a:rPr lang="en-US" sz="2000" b="1" dirty="0">
                <a:solidFill>
                  <a:srgbClr val="2E3C63"/>
                </a:solidFill>
                <a:ea typeface="汉仪君黑-55W" panose="00020600040101010101" charset="-122"/>
                <a:cs typeface="+mn-lt"/>
                <a:sym typeface="+mn-ea"/>
              </a:rPr>
              <a:t>Avoid using duplicate or conflicting data during fine-tuning, as this can harm the model.</a:t>
            </a:r>
            <a:endParaRPr lang="en-US" sz="2000" b="1" dirty="0">
              <a:solidFill>
                <a:srgbClr val="2E3C63"/>
              </a:solidFill>
              <a:ea typeface="汉仪君黑-55W" panose="00020600040101010101" charset="-122"/>
              <a:cs typeface="+mn-lt"/>
            </a:endParaRPr>
          </a:p>
        </p:txBody>
      </p:sp>
      <p:sp>
        <p:nvSpPr>
          <p:cNvPr id="29" name="矩形 28"/>
          <p:cNvSpPr/>
          <p:nvPr>
            <p:custDataLst>
              <p:tags r:id="rId6"/>
            </p:custDataLst>
          </p:nvPr>
        </p:nvSpPr>
        <p:spPr>
          <a:xfrm>
            <a:off x="1070928" y="1354455"/>
            <a:ext cx="257421" cy="104362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lt1"/>
                </a:solidFill>
              </a:rPr>
              <a:t>5</a:t>
            </a:r>
            <a:endParaRPr lang="en-US" altLang="zh-CN" b="1">
              <a:solidFill>
                <a:schemeClr val="lt1"/>
              </a:solidFill>
            </a:endParaRPr>
          </a:p>
        </p:txBody>
      </p:sp>
      <p:sp>
        <p:nvSpPr>
          <p:cNvPr id="40" name="矩形 39"/>
          <p:cNvSpPr/>
          <p:nvPr>
            <p:custDataLst>
              <p:tags r:id="rId7"/>
            </p:custDataLst>
          </p:nvPr>
        </p:nvSpPr>
        <p:spPr>
          <a:xfrm>
            <a:off x="1421130" y="2593340"/>
            <a:ext cx="9952355" cy="1043940"/>
          </a:xfrm>
          <a:prstGeom prst="rect">
            <a:avLst/>
          </a:prstGeom>
          <a:solidFill>
            <a:schemeClr val="accent1">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3730" tIns="135864" rIns="228978" bIns="135864" rtlCol="0" anchor="ctr">
            <a:noAutofit/>
          </a:bodyPr>
          <a:lstStyle/>
          <a:p>
            <a:pPr>
              <a:lnSpc>
                <a:spcPct val="130000"/>
              </a:lnSpc>
            </a:pPr>
            <a:r>
              <a:rPr lang="en-US" sz="2000" b="1" dirty="0">
                <a:solidFill>
                  <a:srgbClr val="2E3C63"/>
                </a:solidFill>
                <a:ea typeface="汉仪君黑-55W" panose="00020600040101010101" charset="-122"/>
                <a:cs typeface="+mn-lt"/>
              </a:rPr>
              <a:t>When GPU resources are limited, parameter-efficient fine-tuning can still achieve good results.</a:t>
            </a:r>
            <a:endParaRPr lang="en-US" sz="2000" b="1" dirty="0">
              <a:solidFill>
                <a:srgbClr val="2E3C63"/>
              </a:solidFill>
              <a:ea typeface="汉仪君黑-55W" panose="00020600040101010101" charset="-122"/>
              <a:cs typeface="+mn-lt"/>
            </a:endParaRPr>
          </a:p>
        </p:txBody>
      </p:sp>
      <p:sp>
        <p:nvSpPr>
          <p:cNvPr id="30" name="矩形 29"/>
          <p:cNvSpPr/>
          <p:nvPr>
            <p:custDataLst>
              <p:tags r:id="rId8"/>
            </p:custDataLst>
          </p:nvPr>
        </p:nvSpPr>
        <p:spPr>
          <a:xfrm>
            <a:off x="1070928" y="2593340"/>
            <a:ext cx="257421" cy="104362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lt1"/>
                </a:solidFill>
              </a:rPr>
              <a:t>6</a:t>
            </a:r>
            <a:endParaRPr lang="en-US" altLang="zh-CN" b="1" dirty="0">
              <a:solidFill>
                <a:schemeClr val="lt1"/>
              </a:solidFill>
            </a:endParaRPr>
          </a:p>
        </p:txBody>
      </p:sp>
      <p:sp>
        <p:nvSpPr>
          <p:cNvPr id="31" name="矩形 30"/>
          <p:cNvSpPr/>
          <p:nvPr>
            <p:custDataLst>
              <p:tags r:id="rId9"/>
            </p:custDataLst>
          </p:nvPr>
        </p:nvSpPr>
        <p:spPr>
          <a:xfrm>
            <a:off x="1421130" y="3832225"/>
            <a:ext cx="9952355" cy="1043940"/>
          </a:xfrm>
          <a:prstGeom prst="rect">
            <a:avLst/>
          </a:prstGeom>
          <a:solidFill>
            <a:schemeClr val="accent1">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3730" tIns="135864" rIns="228978" bIns="135864" rtlCol="0" anchor="ctr">
            <a:noAutofit/>
          </a:bodyPr>
          <a:lstStyle/>
          <a:p>
            <a:pPr>
              <a:lnSpc>
                <a:spcPct val="130000"/>
              </a:lnSpc>
            </a:pPr>
            <a:r>
              <a:rPr lang="en-US" sz="2000" b="1" dirty="0">
                <a:solidFill>
                  <a:srgbClr val="2E3C63"/>
                </a:solidFill>
                <a:ea typeface="汉仪君黑-55W" panose="00020600040101010101" charset="-122"/>
                <a:cs typeface="+mn-lt"/>
              </a:rPr>
              <a:t>With sufficient GPU resources, full-parameter fine-tuning is preferable for better learning outcomes, although it may lead to more forgetting.</a:t>
            </a:r>
            <a:endParaRPr lang="en-US" sz="2000" b="1" dirty="0">
              <a:solidFill>
                <a:srgbClr val="2E3C63"/>
              </a:solidFill>
              <a:ea typeface="汉仪君黑-55W" panose="00020600040101010101" charset="-122"/>
              <a:cs typeface="+mn-lt"/>
            </a:endParaRPr>
          </a:p>
        </p:txBody>
      </p:sp>
      <p:sp>
        <p:nvSpPr>
          <p:cNvPr id="32" name="矩形 31"/>
          <p:cNvSpPr/>
          <p:nvPr>
            <p:custDataLst>
              <p:tags r:id="rId10"/>
            </p:custDataLst>
          </p:nvPr>
        </p:nvSpPr>
        <p:spPr>
          <a:xfrm>
            <a:off x="1070928" y="3832225"/>
            <a:ext cx="257421" cy="104362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lt1"/>
                </a:solidFill>
              </a:rPr>
              <a:t>7</a:t>
            </a:r>
            <a:endParaRPr lang="en-US" altLang="zh-CN" b="1" dirty="0">
              <a:solidFill>
                <a:schemeClr val="lt1"/>
              </a:solidFill>
            </a:endParaRPr>
          </a:p>
        </p:txBody>
      </p:sp>
      <p:sp>
        <p:nvSpPr>
          <p:cNvPr id="50" name="矩形 49"/>
          <p:cNvSpPr/>
          <p:nvPr>
            <p:custDataLst>
              <p:tags r:id="rId11"/>
            </p:custDataLst>
          </p:nvPr>
        </p:nvSpPr>
        <p:spPr>
          <a:xfrm>
            <a:off x="1421130" y="5070475"/>
            <a:ext cx="9952355" cy="1043940"/>
          </a:xfrm>
          <a:prstGeom prst="rect">
            <a:avLst/>
          </a:prstGeom>
          <a:solidFill>
            <a:schemeClr val="accent1">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3730" tIns="135864" rIns="228978" bIns="135864" rtlCol="0" anchor="ctr">
            <a:noAutofit/>
          </a:bodyPr>
          <a:lstStyle/>
          <a:p>
            <a:pPr>
              <a:lnSpc>
                <a:spcPct val="130000"/>
              </a:lnSpc>
            </a:pPr>
            <a:r>
              <a:rPr lang="en-US" sz="2000" b="1" dirty="0">
                <a:solidFill>
                  <a:srgbClr val="2E3C63"/>
                </a:solidFill>
                <a:ea typeface="汉仪君黑-55W" panose="00020600040101010101" charset="-122"/>
                <a:cs typeface="+mn-lt"/>
                <a:sym typeface="+mn-ea"/>
              </a:rPr>
              <a:t>Long data is not necessarily better, and very short data is usually not ideal. It's important to ensure data length while maintaining content quality.</a:t>
            </a:r>
            <a:endParaRPr lang="en-US" sz="2000" b="1" dirty="0">
              <a:solidFill>
                <a:srgbClr val="2E3C63"/>
              </a:solidFill>
              <a:ea typeface="汉仪君黑-55W" panose="00020600040101010101" charset="-122"/>
              <a:cs typeface="+mn-lt"/>
            </a:endParaRPr>
          </a:p>
        </p:txBody>
      </p:sp>
      <p:sp>
        <p:nvSpPr>
          <p:cNvPr id="33" name="矩形 32"/>
          <p:cNvSpPr/>
          <p:nvPr>
            <p:custDataLst>
              <p:tags r:id="rId12"/>
            </p:custDataLst>
          </p:nvPr>
        </p:nvSpPr>
        <p:spPr>
          <a:xfrm>
            <a:off x="1070928" y="5070475"/>
            <a:ext cx="257421" cy="104362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lt1"/>
                </a:solidFill>
              </a:rPr>
              <a:t>8</a:t>
            </a:r>
            <a:endParaRPr lang="en-US" altLang="zh-CN" b="1" dirty="0">
              <a:solidFill>
                <a:schemeClr val="lt1"/>
              </a:solidFill>
            </a:endParaRPr>
          </a:p>
        </p:txBody>
      </p:sp>
    </p:spTree>
    <p:custDataLst>
      <p:tags r:id="rId1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zh-CN" altLang="en-US" sz="2800" b="1">
                <a:solidFill>
                  <a:srgbClr val="2E3C63"/>
                </a:solidFill>
                <a:ea typeface="汉仪君黑-75简" panose="00020600040101010101" charset="-122"/>
              </a:rPr>
              <a:t>Summary &amp; Next to Do</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灯片编号占位符 1"/>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文本框 6"/>
          <p:cNvSpPr txBox="1"/>
          <p:nvPr>
            <p:custDataLst>
              <p:tags r:id="rId5"/>
            </p:custDataLst>
          </p:nvPr>
        </p:nvSpPr>
        <p:spPr>
          <a:xfrm>
            <a:off x="285115" y="922020"/>
            <a:ext cx="11291570" cy="3139440"/>
          </a:xfrm>
          <a:prstGeom prst="rect">
            <a:avLst/>
          </a:prstGeom>
          <a:noFill/>
        </p:spPr>
        <p:txBody>
          <a:bodyPr wrap="square" rtlCol="0">
            <a:noAutofit/>
          </a:bodyPr>
          <a:lstStyle/>
          <a:p>
            <a:pPr marL="800100" lvl="2" indent="-342900">
              <a:lnSpc>
                <a:spcPct val="110000"/>
              </a:lnSpc>
              <a:spcBef>
                <a:spcPts val="600"/>
              </a:spcBef>
              <a:spcAft>
                <a:spcPts val="600"/>
              </a:spcAft>
              <a:buFont typeface="Arial" panose="020B0604020202020204" pitchFamily="34" charset="0"/>
              <a:buChar char="•"/>
            </a:pPr>
            <a:r>
              <a:rPr lang="en-US" sz="2400"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Summary</a:t>
            </a:r>
            <a:endParaRPr sz="2400"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endParaRPr>
          </a:p>
          <a:p>
            <a:pPr marL="1257300" lvl="3" indent="-342900">
              <a:lnSpc>
                <a:spcPct val="110000"/>
              </a:lnSpc>
              <a:spcBef>
                <a:spcPts val="600"/>
              </a:spcBef>
              <a:spcAft>
                <a:spcPts val="600"/>
              </a:spcAft>
              <a:buFont typeface="Arial" panose="020B0604020202020204" pitchFamily="34" charset="0"/>
              <a:buChar char="•"/>
            </a:pPr>
            <a:r>
              <a:rPr sz="2000" dirty="0">
                <a:solidFill>
                  <a:srgbClr val="2E3C63"/>
                </a:solidFill>
                <a:ea typeface="汉仪君黑-55W" panose="00020600040101010101" charset="-122"/>
                <a:cs typeface="+mn-lt"/>
                <a:sym typeface="+mn-ea"/>
              </a:rPr>
              <a:t>Compared to the XIwu-1.0 model, the Xiwu-2.0 model has achieved advancements in the </a:t>
            </a:r>
            <a:r>
              <a:rPr sz="2000" b="1" dirty="0">
                <a:solidFill>
                  <a:srgbClr val="2E3C63"/>
                </a:solidFill>
                <a:ea typeface="汉仪君黑-55W" panose="00020600040101010101" charset="-122"/>
                <a:cs typeface="+mn-lt"/>
                <a:sym typeface="+mn-ea"/>
              </a:rPr>
              <a:t>HEP field</a:t>
            </a:r>
            <a:r>
              <a:rPr sz="2000" dirty="0">
                <a:solidFill>
                  <a:srgbClr val="2E3C63"/>
                </a:solidFill>
                <a:ea typeface="汉仪君黑-55W" panose="00020600040101010101" charset="-122"/>
                <a:cs typeface="+mn-lt"/>
                <a:sym typeface="+mn-ea"/>
              </a:rPr>
              <a:t>, surpassing the LLaMA3 foundation model and other open-source models.</a:t>
            </a:r>
            <a:endParaRPr sz="2000" dirty="0">
              <a:solidFill>
                <a:srgbClr val="2E3C63"/>
              </a:solidFill>
              <a:ea typeface="汉仪君黑-55W" panose="00020600040101010101" charset="-122"/>
              <a:cs typeface="+mn-lt"/>
              <a:sym typeface="+mn-ea"/>
            </a:endParaRPr>
          </a:p>
          <a:p>
            <a:pPr marL="1257300" lvl="3" indent="-342900">
              <a:lnSpc>
                <a:spcPct val="110000"/>
              </a:lnSpc>
              <a:spcBef>
                <a:spcPts val="600"/>
              </a:spcBef>
              <a:spcAft>
                <a:spcPts val="600"/>
              </a:spcAft>
              <a:buFont typeface="Arial" panose="020B0604020202020204" pitchFamily="34" charset="0"/>
              <a:buChar char="•"/>
            </a:pPr>
            <a:r>
              <a:rPr lang="en-US" sz="2000" dirty="0">
                <a:solidFill>
                  <a:srgbClr val="2E3C63"/>
                </a:solidFill>
                <a:ea typeface="汉仪君黑-55W" panose="00020600040101010101" charset="-122"/>
                <a:cs typeface="+mn-lt"/>
                <a:sym typeface="+mn-ea"/>
              </a:rPr>
              <a:t>Xiwu-2.0 also</a:t>
            </a:r>
            <a:r>
              <a:rPr sz="2000" dirty="0">
                <a:solidFill>
                  <a:srgbClr val="2E3C63"/>
                </a:solidFill>
                <a:ea typeface="汉仪君黑-55W" panose="00020600040101010101" charset="-122"/>
                <a:cs typeface="+mn-lt"/>
                <a:sym typeface="+mn-ea"/>
              </a:rPr>
              <a:t> retains its </a:t>
            </a:r>
            <a:r>
              <a:rPr sz="2000" b="1" dirty="0">
                <a:solidFill>
                  <a:srgbClr val="2E3C63"/>
                </a:solidFill>
                <a:ea typeface="汉仪君黑-55W" panose="00020600040101010101" charset="-122"/>
                <a:cs typeface="+mn-lt"/>
                <a:sym typeface="+mn-ea"/>
              </a:rPr>
              <a:t>general knowledge question-answering capabilities</a:t>
            </a:r>
            <a:r>
              <a:rPr sz="2000" dirty="0">
                <a:solidFill>
                  <a:srgbClr val="2E3C63"/>
                </a:solidFill>
                <a:ea typeface="汉仪君黑-55W" panose="00020600040101010101" charset="-122"/>
                <a:cs typeface="+mn-lt"/>
                <a:sym typeface="+mn-ea"/>
              </a:rPr>
              <a:t>, enabling developers to further fine-tune Xiwu for various downstream tasks.</a:t>
            </a:r>
            <a:endParaRPr sz="2000" dirty="0">
              <a:solidFill>
                <a:srgbClr val="2E3C63"/>
              </a:solidFill>
              <a:ea typeface="汉仪君黑-55W" panose="00020600040101010101" charset="-122"/>
              <a:cs typeface="+mn-lt"/>
              <a:sym typeface="+mn-ea"/>
            </a:endParaRPr>
          </a:p>
          <a:p>
            <a:pPr marL="1257300" lvl="3" indent="-342900">
              <a:lnSpc>
                <a:spcPct val="110000"/>
              </a:lnSpc>
              <a:spcBef>
                <a:spcPts val="600"/>
              </a:spcBef>
              <a:spcAft>
                <a:spcPts val="600"/>
              </a:spcAft>
              <a:buFont typeface="Arial" panose="020B0604020202020204" pitchFamily="34" charset="0"/>
              <a:buChar char="•"/>
            </a:pPr>
            <a:r>
              <a:rPr lang="en-US" sz="2000" dirty="0">
                <a:solidFill>
                  <a:srgbClr val="2E3C63"/>
                </a:solidFill>
                <a:ea typeface="汉仪君黑-55W" panose="00020600040101010101" charset="-122"/>
                <a:cs typeface="+mn-lt"/>
                <a:sym typeface="+mn-ea"/>
              </a:rPr>
              <a:t>More and more</a:t>
            </a:r>
            <a:r>
              <a:rPr sz="2000" dirty="0">
                <a:solidFill>
                  <a:srgbClr val="2E3C63"/>
                </a:solidFill>
                <a:ea typeface="汉仪君黑-55W" panose="00020600040101010101" charset="-122"/>
                <a:cs typeface="+mn-lt"/>
                <a:sym typeface="+mn-ea"/>
              </a:rPr>
              <a:t> high-energy physics data have been incorporated into Xiwu's training.</a:t>
            </a:r>
            <a:endParaRPr sz="2000" dirty="0">
              <a:solidFill>
                <a:srgbClr val="2E3C63"/>
              </a:solidFill>
              <a:ea typeface="汉仪君黑-55W" panose="00020600040101010101" charset="-122"/>
              <a:cs typeface="+mn-lt"/>
              <a:sym typeface="+mn-ea"/>
            </a:endParaRPr>
          </a:p>
        </p:txBody>
      </p:sp>
      <p:sp>
        <p:nvSpPr>
          <p:cNvPr id="5" name="文本框 4"/>
          <p:cNvSpPr txBox="1"/>
          <p:nvPr>
            <p:custDataLst>
              <p:tags r:id="rId6"/>
            </p:custDataLst>
          </p:nvPr>
        </p:nvSpPr>
        <p:spPr>
          <a:xfrm>
            <a:off x="360680" y="3893185"/>
            <a:ext cx="10708005" cy="2638425"/>
          </a:xfrm>
          <a:prstGeom prst="rect">
            <a:avLst/>
          </a:prstGeom>
          <a:noFill/>
        </p:spPr>
        <p:txBody>
          <a:bodyPr wrap="square" rtlCol="0">
            <a:noAutofit/>
          </a:bodyPr>
          <a:lstStyle/>
          <a:p>
            <a:pPr marL="800100" lvl="2" indent="-342900">
              <a:lnSpc>
                <a:spcPct val="110000"/>
              </a:lnSpc>
              <a:spcBef>
                <a:spcPts val="600"/>
              </a:spcBef>
              <a:spcAft>
                <a:spcPts val="600"/>
              </a:spcAft>
              <a:buFont typeface="Arial" panose="020B0604020202020204" pitchFamily="34" charset="0"/>
              <a:buChar char="•"/>
            </a:pPr>
            <a:r>
              <a:rPr lang="en-US" sz="2400"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Next to Do</a:t>
            </a:r>
            <a:endParaRPr sz="2400"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endParaRPr>
          </a:p>
          <a:p>
            <a:pPr marL="1257300" lvl="3" indent="-342900">
              <a:lnSpc>
                <a:spcPct val="110000"/>
              </a:lnSpc>
              <a:spcBef>
                <a:spcPts val="600"/>
              </a:spcBef>
              <a:spcAft>
                <a:spcPts val="600"/>
              </a:spcAft>
              <a:buFont typeface="Arial" panose="020B0604020202020204" pitchFamily="34" charset="0"/>
              <a:buChar char="•"/>
            </a:pPr>
            <a:r>
              <a:rPr sz="2000" dirty="0">
                <a:solidFill>
                  <a:srgbClr val="2E3C63"/>
                </a:solidFill>
                <a:ea typeface="汉仪君黑-55W" panose="00020600040101010101" charset="-122"/>
                <a:cs typeface="+mn-lt"/>
                <a:sym typeface="+mn-ea"/>
              </a:rPr>
              <a:t>Incorporate more BESIII data into Xiwu's training, including information from Indico.</a:t>
            </a:r>
            <a:endParaRPr sz="2000" dirty="0">
              <a:solidFill>
                <a:srgbClr val="2E3C63"/>
              </a:solidFill>
              <a:ea typeface="汉仪君黑-55W" panose="00020600040101010101" charset="-122"/>
              <a:cs typeface="+mn-lt"/>
              <a:sym typeface="+mn-ea"/>
            </a:endParaRPr>
          </a:p>
          <a:p>
            <a:pPr marL="1257300" lvl="3" indent="-342900">
              <a:lnSpc>
                <a:spcPct val="110000"/>
              </a:lnSpc>
              <a:spcBef>
                <a:spcPts val="600"/>
              </a:spcBef>
              <a:spcAft>
                <a:spcPts val="600"/>
              </a:spcAft>
              <a:buFont typeface="Arial" panose="020B0604020202020204" pitchFamily="34" charset="0"/>
              <a:buChar char="•"/>
            </a:pPr>
            <a:r>
              <a:rPr sz="2000" dirty="0">
                <a:solidFill>
                  <a:srgbClr val="2E3C63"/>
                </a:solidFill>
                <a:ea typeface="汉仪君黑-55W" panose="00020600040101010101" charset="-122"/>
                <a:cs typeface="+mn-lt"/>
                <a:sym typeface="+mn-ea"/>
              </a:rPr>
              <a:t>Support a wider range of diverse task applications, beyond just QA.</a:t>
            </a:r>
            <a:endParaRPr sz="2000" dirty="0">
              <a:solidFill>
                <a:srgbClr val="2E3C63"/>
              </a:solidFill>
              <a:ea typeface="汉仪君黑-55W" panose="00020600040101010101" charset="-122"/>
              <a:cs typeface="+mn-lt"/>
              <a:sym typeface="+mn-ea"/>
            </a:endParaRPr>
          </a:p>
          <a:p>
            <a:pPr marL="1257300" lvl="3" indent="-342900">
              <a:lnSpc>
                <a:spcPct val="110000"/>
              </a:lnSpc>
              <a:spcBef>
                <a:spcPts val="600"/>
              </a:spcBef>
              <a:spcAft>
                <a:spcPts val="600"/>
              </a:spcAft>
              <a:buFont typeface="Arial" panose="020B0604020202020204" pitchFamily="34" charset="0"/>
              <a:buChar char="•"/>
            </a:pPr>
            <a:r>
              <a:rPr sz="2000" dirty="0">
                <a:solidFill>
                  <a:srgbClr val="2E3C63"/>
                </a:solidFill>
                <a:ea typeface="汉仪君黑-55W" panose="00020600040101010101" charset="-122"/>
                <a:cs typeface="+mn-lt"/>
                <a:sym typeface="+mn-ea"/>
              </a:rPr>
              <a:t>Implement precise data filtering and cleaning—</a:t>
            </a:r>
            <a:r>
              <a:rPr lang="en-US" sz="2000" dirty="0">
                <a:solidFill>
                  <a:srgbClr val="2E3C63"/>
                </a:solidFill>
                <a:ea typeface="汉仪君黑-55W" panose="00020600040101010101" charset="-122"/>
                <a:cs typeface="+mn-lt"/>
                <a:sym typeface="+mn-ea"/>
              </a:rPr>
              <a:t>L</a:t>
            </a:r>
            <a:r>
              <a:rPr sz="2000" dirty="0">
                <a:solidFill>
                  <a:srgbClr val="2E3C63"/>
                </a:solidFill>
                <a:ea typeface="汉仪君黑-55W" panose="00020600040101010101" charset="-122"/>
                <a:cs typeface="+mn-lt"/>
                <a:sym typeface="+mn-ea"/>
              </a:rPr>
              <a:t>ess is </a:t>
            </a:r>
            <a:r>
              <a:rPr lang="en-US" sz="2000" dirty="0">
                <a:solidFill>
                  <a:srgbClr val="2E3C63"/>
                </a:solidFill>
                <a:ea typeface="汉仪君黑-55W" panose="00020600040101010101" charset="-122"/>
                <a:cs typeface="+mn-lt"/>
                <a:sym typeface="+mn-ea"/>
              </a:rPr>
              <a:t>M</a:t>
            </a:r>
            <a:r>
              <a:rPr sz="2000" dirty="0">
                <a:solidFill>
                  <a:srgbClr val="2E3C63"/>
                </a:solidFill>
                <a:ea typeface="汉仪君黑-55W" panose="00020600040101010101" charset="-122"/>
                <a:cs typeface="+mn-lt"/>
                <a:sym typeface="+mn-ea"/>
              </a:rPr>
              <a:t>ore</a:t>
            </a:r>
            <a:r>
              <a:rPr lang="en-US" sz="2000" dirty="0">
                <a:solidFill>
                  <a:srgbClr val="2E3C63"/>
                </a:solidFill>
                <a:ea typeface="汉仪君黑-55W" panose="00020600040101010101" charset="-122"/>
                <a:cs typeface="+mn-lt"/>
                <a:sym typeface="+mn-ea"/>
              </a:rPr>
              <a:t>.</a:t>
            </a:r>
            <a:endParaRPr sz="2000" dirty="0">
              <a:solidFill>
                <a:srgbClr val="2E3C63"/>
              </a:solidFill>
              <a:ea typeface="汉仪君黑-55W" panose="00020600040101010101" charset="-122"/>
              <a:cs typeface="+mn-lt"/>
              <a:sym typeface="+mn-ea"/>
            </a:endParaRPr>
          </a:p>
          <a:p>
            <a:pPr marL="1257300" lvl="3" indent="-342900">
              <a:lnSpc>
                <a:spcPct val="110000"/>
              </a:lnSpc>
              <a:spcBef>
                <a:spcPts val="600"/>
              </a:spcBef>
              <a:spcAft>
                <a:spcPts val="600"/>
              </a:spcAft>
              <a:buFont typeface="Arial" panose="020B0604020202020204" pitchFamily="34" charset="0"/>
              <a:buChar char="•"/>
            </a:pPr>
            <a:r>
              <a:rPr lang="en-US" sz="2000" dirty="0">
                <a:solidFill>
                  <a:srgbClr val="2E3C63"/>
                </a:solidFill>
                <a:ea typeface="汉仪君黑-55W" panose="00020600040101010101" charset="-122"/>
                <a:cs typeface="+mn-lt"/>
                <a:sym typeface="+mn-ea"/>
              </a:rPr>
              <a:t>Xiwu-2.1 8B and 70B (based LLaMa3.1) are coming soon!</a:t>
            </a:r>
            <a:r>
              <a:rPr sz="2000" dirty="0">
                <a:solidFill>
                  <a:srgbClr val="2E3C63"/>
                </a:solidFill>
                <a:ea typeface="汉仪君黑-55W" panose="00020600040101010101" charset="-122"/>
                <a:cs typeface="+mn-lt"/>
                <a:sym typeface="+mn-ea"/>
              </a:rPr>
              <a:t> </a:t>
            </a:r>
            <a:endParaRPr sz="2000" dirty="0">
              <a:solidFill>
                <a:srgbClr val="2E3C63"/>
              </a:solidFill>
              <a:ea typeface="汉仪君黑-55W" panose="00020600040101010101" charset="-122"/>
              <a:cs typeface="+mn-lt"/>
              <a:sym typeface="+mn-ea"/>
            </a:endParaRPr>
          </a:p>
        </p:txBody>
      </p:sp>
    </p:spTree>
    <p:custDataLst>
      <p:tags r:id="rId7"/>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52" y="1172030"/>
            <a:ext cx="12190495" cy="1903178"/>
          </a:xfrm>
          <a:prstGeom prst="rect">
            <a:avLst/>
          </a:prstGeom>
          <a:gradFill>
            <a:gsLst>
              <a:gs pos="0">
                <a:schemeClr val="bg1"/>
              </a:gs>
              <a:gs pos="50000">
                <a:srgbClr val="5399D4"/>
              </a:gs>
              <a:gs pos="100000">
                <a:srgbClr val="2E3C63"/>
              </a:gs>
            </a:gsLst>
          </a:gradFill>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2051" name="标题 1"/>
          <p:cNvSpPr>
            <a:spLocks noGrp="1"/>
          </p:cNvSpPr>
          <p:nvPr>
            <p:ph type="ctrTitle"/>
            <p:custDataLst>
              <p:tags r:id="rId1"/>
            </p:custDataLst>
          </p:nvPr>
        </p:nvSpPr>
        <p:spPr>
          <a:xfrm>
            <a:off x="1199061" y="1356616"/>
            <a:ext cx="9798534" cy="1536087"/>
          </a:xfrm>
        </p:spPr>
        <p:txBody>
          <a:bodyPr vert="horz" lIns="89988" tIns="46794" rIns="89988" bIns="46794" anchor="b" anchorCtr="0"/>
          <a:lstStyle/>
          <a:p>
            <a:pPr defTabSz="914400">
              <a:buClrTx/>
              <a:buSzTx/>
              <a:buFontTx/>
              <a:buNone/>
            </a:pPr>
            <a:r>
              <a:rPr lang="zh-CN" altLang="zh-CN" sz="5400" b="0" kern="1200" normalizeH="0" baseline="0">
                <a:solidFill>
                  <a:schemeClr val="bg1"/>
                </a:solidFill>
                <a:latin typeface="Arial" panose="020B0604020202020204" pitchFamily="34" charset="0"/>
                <a:ea typeface="汉仪君黑-75简" panose="00020600040101010101" charset="-122"/>
                <a:cs typeface="+mj-cs"/>
              </a:rPr>
              <a:t>感谢观看</a:t>
            </a:r>
            <a:br>
              <a:rPr lang="zh-CN" altLang="zh-CN" sz="5400" b="0" kern="1200" normalizeH="0" baseline="0">
                <a:solidFill>
                  <a:schemeClr val="bg1"/>
                </a:solidFill>
                <a:latin typeface="Arial" panose="020B0604020202020204" pitchFamily="34" charset="0"/>
                <a:ea typeface="汉仪君黑-75简" panose="00020600040101010101" charset="-122"/>
                <a:cs typeface="+mj-cs"/>
              </a:rPr>
            </a:br>
            <a:r>
              <a:rPr lang="zh-CN" altLang="zh-CN" sz="3200" b="0" kern="1200" normalizeH="0" baseline="0">
                <a:ln>
                  <a:solidFill>
                    <a:schemeClr val="bg1"/>
                  </a:solidFill>
                </a:ln>
                <a:noFill/>
                <a:latin typeface="Arial" panose="020B0604020202020204" pitchFamily="34" charset="0"/>
                <a:ea typeface="汉仪君黑-75简" panose="00020600040101010101" charset="-122"/>
                <a:cs typeface="Bauhaus 93" panose="04030905020B02020C02" charset="0"/>
              </a:rPr>
              <a:t>Thank you for watching</a:t>
            </a:r>
            <a:endParaRPr lang="zh-CN" altLang="zh-CN" sz="3200" b="0" kern="1200" normalizeH="0" baseline="0">
              <a:ln>
                <a:solidFill>
                  <a:schemeClr val="bg1"/>
                </a:solidFill>
              </a:ln>
              <a:noFill/>
              <a:latin typeface="Arial" panose="020B0604020202020204" pitchFamily="34" charset="0"/>
              <a:ea typeface="汉仪君黑-75简" panose="00020600040101010101" charset="-122"/>
              <a:cs typeface="Bauhaus 93" panose="04030905020B02020C02" charset="0"/>
            </a:endParaRPr>
          </a:p>
        </p:txBody>
      </p:sp>
      <p:pic>
        <p:nvPicPr>
          <p:cNvPr id="16" name="图片 15" descr="高能所logo"/>
          <p:cNvPicPr>
            <a:picLocks noChangeAspect="1"/>
          </p:cNvPicPr>
          <p:nvPr>
            <p:custDataLst>
              <p:tags r:id="rId2"/>
            </p:custDataLst>
          </p:nvPr>
        </p:nvPicPr>
        <p:blipFill>
          <a:blip r:embed="rId3"/>
          <a:stretch>
            <a:fillRect/>
          </a:stretch>
        </p:blipFill>
        <p:spPr>
          <a:xfrm>
            <a:off x="752" y="15661"/>
            <a:ext cx="3982228" cy="898202"/>
          </a:xfrm>
          <a:prstGeom prst="rect">
            <a:avLst/>
          </a:prstGeom>
        </p:spPr>
      </p:pic>
      <p:pic>
        <p:nvPicPr>
          <p:cNvPr id="2" name="图片 5" descr="剪影居中蓝 低版本"/>
          <p:cNvPicPr>
            <a:picLocks noChangeAspect="1"/>
          </p:cNvPicPr>
          <p:nvPr/>
        </p:nvPicPr>
        <p:blipFill>
          <a:blip r:embed="rId4"/>
          <a:stretch>
            <a:fillRect/>
          </a:stretch>
        </p:blipFill>
        <p:spPr>
          <a:xfrm>
            <a:off x="752" y="4564099"/>
            <a:ext cx="12190495" cy="3776196"/>
          </a:xfrm>
          <a:prstGeom prst="rect">
            <a:avLst/>
          </a:prstGeom>
          <a:noFill/>
          <a:ln w="9525">
            <a:noFill/>
          </a:ln>
        </p:spPr>
      </p:pic>
      <p:pic>
        <p:nvPicPr>
          <p:cNvPr id="10" name="图片 9"/>
          <p:cNvPicPr>
            <a:picLocks noChangeAspect="1"/>
          </p:cNvPicPr>
          <p:nvPr/>
        </p:nvPicPr>
        <p:blipFill>
          <a:blip r:embed="rId5"/>
          <a:stretch>
            <a:fillRect/>
          </a:stretch>
        </p:blipFill>
        <p:spPr>
          <a:xfrm>
            <a:off x="8289290" y="281305"/>
            <a:ext cx="2556510" cy="632460"/>
          </a:xfrm>
          <a:prstGeom prst="rect">
            <a:avLst/>
          </a:prstGeom>
        </p:spPr>
      </p:pic>
      <p:pic>
        <p:nvPicPr>
          <p:cNvPr id="7" name="图片 6" descr="中国科学院院徽"/>
          <p:cNvPicPr>
            <a:picLocks noChangeAspect="1"/>
          </p:cNvPicPr>
          <p:nvPr/>
        </p:nvPicPr>
        <p:blipFill>
          <a:blip r:embed="rId6"/>
          <a:stretch>
            <a:fillRect/>
          </a:stretch>
        </p:blipFill>
        <p:spPr>
          <a:xfrm>
            <a:off x="11067415" y="90805"/>
            <a:ext cx="965200" cy="965200"/>
          </a:xfrm>
          <a:prstGeom prst="rect">
            <a:avLst/>
          </a:prstGeom>
        </p:spPr>
      </p:pic>
      <p:sp>
        <p:nvSpPr>
          <p:cNvPr id="4" name="文本框 3"/>
          <p:cNvSpPr txBox="1"/>
          <p:nvPr/>
        </p:nvSpPr>
        <p:spPr>
          <a:xfrm>
            <a:off x="3048000" y="3267075"/>
            <a:ext cx="6096000" cy="994410"/>
          </a:xfrm>
          <a:prstGeom prst="rect">
            <a:avLst/>
          </a:prstGeom>
          <a:noFill/>
        </p:spPr>
        <p:txBody>
          <a:bodyPr wrap="square" rtlCol="0" anchor="t">
            <a:noAutofit/>
          </a:bodyPr>
          <a:lstStyle/>
          <a:p>
            <a:pPr algn="ctr" defTabSz="914400">
              <a:lnSpc>
                <a:spcPct val="90000"/>
              </a:lnSpc>
              <a:buClrTx/>
              <a:buSzTx/>
            </a:pPr>
            <a:endParaRPr lang="en-US" altLang="zh-CN" sz="2000" b="1" dirty="0">
              <a:effectLst>
                <a:outerShdw blurRad="38100" dist="19050" dir="2700000" algn="tl" rotWithShape="0">
                  <a:schemeClr val="dk1">
                    <a:alpha val="40000"/>
                  </a:schemeClr>
                </a:outerShdw>
              </a:effectLst>
              <a:latin typeface="Arial" panose="020B0604020202020204" pitchFamily="34" charset="0"/>
              <a:ea typeface="汉仪君黑-55W" panose="00020600040101010101" charset="-122"/>
              <a:sym typeface="+mn-ea"/>
            </a:endParaRPr>
          </a:p>
          <a:p>
            <a:pPr algn="ctr" defTabSz="914400">
              <a:lnSpc>
                <a:spcPct val="90000"/>
              </a:lnSpc>
              <a:buClrTx/>
              <a:buSzTx/>
            </a:pPr>
            <a:r>
              <a:rPr lang="en-US" altLang="zh-CN" sz="2000" b="1" dirty="0">
                <a:effectLst>
                  <a:outerShdw blurRad="38100" dist="19050" dir="2700000" algn="tl" rotWithShape="0">
                    <a:schemeClr val="dk1">
                      <a:alpha val="40000"/>
                    </a:schemeClr>
                  </a:outerShdw>
                </a:effectLst>
                <a:latin typeface="Arial" panose="020B0604020202020204" pitchFamily="34" charset="0"/>
                <a:ea typeface="汉仪君黑-55W" panose="00020600040101010101" charset="-122"/>
                <a:sym typeface="+mn-ea"/>
              </a:rPr>
              <a:t>Siyang Chen</a:t>
            </a:r>
            <a:r>
              <a:rPr lang="zh-CN" altLang="en-US" sz="2000" b="1" dirty="0">
                <a:effectLst>
                  <a:outerShdw blurRad="38100" dist="19050" dir="2700000" algn="tl" rotWithShape="0">
                    <a:schemeClr val="dk1">
                      <a:alpha val="40000"/>
                    </a:schemeClr>
                  </a:outerShdw>
                </a:effectLst>
                <a:latin typeface="Arial" panose="020B0604020202020204" pitchFamily="34" charset="0"/>
                <a:ea typeface="汉仪君黑-55W" panose="00020600040101010101" charset="-122"/>
                <a:sym typeface="+mn-ea"/>
              </a:rPr>
              <a:t>（陈思炀）</a:t>
            </a:r>
            <a:endParaRPr lang="zh-CN" altLang="en-US" sz="2000" b="1" dirty="0">
              <a:effectLst>
                <a:outerShdw blurRad="38100" dist="19050" dir="2700000" algn="tl" rotWithShape="0">
                  <a:schemeClr val="dk1">
                    <a:alpha val="40000"/>
                  </a:schemeClr>
                </a:outerShdw>
              </a:effectLst>
              <a:latin typeface="Arial" panose="020B0604020202020204" pitchFamily="34" charset="0"/>
              <a:ea typeface="汉仪君黑-55W" panose="00020600040101010101" charset="-122"/>
              <a:sym typeface="+mn-ea"/>
            </a:endParaRPr>
          </a:p>
          <a:p>
            <a:pPr algn="ctr" defTabSz="914400">
              <a:lnSpc>
                <a:spcPct val="90000"/>
              </a:lnSpc>
              <a:buClrTx/>
              <a:buSzTx/>
            </a:pPr>
            <a:endParaRPr lang="zh-CN" altLang="en-US" sz="1600" dirty="0">
              <a:latin typeface="Arial" panose="020B0604020202020204" pitchFamily="34" charset="0"/>
              <a:ea typeface="汉仪君黑-55W" panose="00020600040101010101" charset="-122"/>
              <a:sym typeface="+mn-ea"/>
            </a:endParaRPr>
          </a:p>
          <a:p>
            <a:pPr algn="ctr" defTabSz="914400">
              <a:lnSpc>
                <a:spcPct val="90000"/>
              </a:lnSpc>
              <a:buClrTx/>
              <a:buSzTx/>
            </a:pPr>
            <a:r>
              <a:rPr lang="en-US" altLang="zh-CN" sz="1600" dirty="0">
                <a:latin typeface="Arial" panose="020B0604020202020204" pitchFamily="34" charset="0"/>
                <a:ea typeface="汉仪君黑-55W" panose="00020600040101010101" charset="-122"/>
                <a:sym typeface="+mn-ea"/>
              </a:rPr>
              <a:t>siyangchen@ihep.ac.cn</a:t>
            </a:r>
            <a:endParaRPr lang="en-US" altLang="zh-CN" sz="1600" dirty="0">
              <a:latin typeface="Arial" panose="020B0604020202020204" pitchFamily="34" charset="0"/>
              <a:ea typeface="汉仪君黑-55W" panose="00020600040101010101" charset="-122"/>
              <a:sym typeface="+mn-ea"/>
            </a:endParaRPr>
          </a:p>
        </p:txBody>
      </p:sp>
    </p:spTree>
    <p:custDataLst>
      <p:tags r:id="rId7"/>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zh-CN" altLang="en-US" sz="2800" b="1">
                <a:solidFill>
                  <a:srgbClr val="2E3C63"/>
                </a:solidFill>
                <a:ea typeface="汉仪君黑-75简" panose="00020600040101010101" charset="-122"/>
              </a:rPr>
              <a:t>What is Large Language Model (LLM) ?</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6" name="文本框 5"/>
          <p:cNvSpPr txBox="1"/>
          <p:nvPr>
            <p:custDataLst>
              <p:tags r:id="rId5"/>
            </p:custDataLst>
          </p:nvPr>
        </p:nvSpPr>
        <p:spPr>
          <a:xfrm>
            <a:off x="477520" y="915670"/>
            <a:ext cx="10661015" cy="5447030"/>
          </a:xfrm>
          <a:prstGeom prst="rect">
            <a:avLst/>
          </a:prstGeom>
          <a:noFill/>
        </p:spPr>
        <p:txBody>
          <a:bodyPr wrap="square" rtlCol="0">
            <a:noAutofit/>
          </a:bodyPr>
          <a:lstStyle/>
          <a:p>
            <a:pPr marL="342900" indent="-342900">
              <a:lnSpc>
                <a:spcPct val="110000"/>
              </a:lnSpc>
              <a:spcBef>
                <a:spcPts val="600"/>
              </a:spcBef>
              <a:spcAft>
                <a:spcPts val="600"/>
              </a:spcAft>
              <a:buFont typeface="Arial" panose="020B0604020202020204" pitchFamily="34" charset="0"/>
              <a:buChar char="•"/>
            </a:pPr>
            <a:r>
              <a:rPr sz="2000" b="1" dirty="0">
                <a:solidFill>
                  <a:srgbClr val="2E3C63"/>
                </a:solidFill>
                <a:ea typeface="汉仪君黑-55W" panose="00020600040101010101" charset="-122"/>
                <a:cs typeface="+mn-lt"/>
                <a:sym typeface="+mn-ea"/>
              </a:rPr>
              <a:t>Large Language Models, typically </a:t>
            </a:r>
            <a:r>
              <a:rPr lang="en-US" sz="2000" b="1" dirty="0">
                <a:solidFill>
                  <a:srgbClr val="2E3C63"/>
                </a:solidFill>
                <a:ea typeface="汉仪君黑-55W" panose="00020600040101010101" charset="-122"/>
                <a:cs typeface="+mn-lt"/>
                <a:sym typeface="+mn-ea"/>
              </a:rPr>
              <a:t>have</a:t>
            </a:r>
            <a:r>
              <a:rPr sz="2000" b="1" dirty="0">
                <a:solidFill>
                  <a:srgbClr val="2E3C63"/>
                </a:solidFill>
                <a:ea typeface="汉仪君黑-55W" panose="00020600040101010101" charset="-122"/>
                <a:cs typeface="+mn-lt"/>
                <a:sym typeface="+mn-ea"/>
              </a:rPr>
              <a:t> hundreds of billions to trillions of parameters, have showcased remarkable performance across numerous domains. </a:t>
            </a:r>
            <a:endParaRPr lang="en-US" sz="2000" b="1" dirty="0">
              <a:solidFill>
                <a:srgbClr val="2E3C63"/>
              </a:solidFill>
              <a:ea typeface="汉仪君黑-55W" panose="00020600040101010101" charset="-122"/>
              <a:cs typeface="+mn-lt"/>
              <a:sym typeface="+mn-ea"/>
            </a:endParaRPr>
          </a:p>
          <a:p>
            <a:pPr marL="800100" lvl="1" indent="-342900">
              <a:lnSpc>
                <a:spcPct val="110000"/>
              </a:lnSpc>
              <a:spcBef>
                <a:spcPts val="600"/>
              </a:spcBef>
              <a:spcAft>
                <a:spcPts val="600"/>
              </a:spcAft>
              <a:buFont typeface="Arial" panose="020B0604020202020204" pitchFamily="34" charset="0"/>
              <a:buChar char="•"/>
            </a:pPr>
            <a:r>
              <a:rPr lang="en-US" sz="2000" b="1" dirty="0">
                <a:solidFill>
                  <a:srgbClr val="2E3C63"/>
                </a:solidFill>
                <a:ea typeface="汉仪君黑-55W" panose="00020600040101010101" charset="-122"/>
                <a:cs typeface="+mn-lt"/>
                <a:sym typeface="+mn-ea"/>
              </a:rPr>
              <a:t>GPT4o, </a:t>
            </a:r>
            <a:r>
              <a:rPr lang="en-US" altLang="zh-CN" sz="2000" b="1" dirty="0">
                <a:solidFill>
                  <a:srgbClr val="2E3C63"/>
                </a:solidFill>
                <a:ea typeface="汉仪君黑-55W" panose="00020600040101010101" charset="-122"/>
                <a:cs typeface="+mn-lt"/>
                <a:sym typeface="+mn-ea"/>
              </a:rPr>
              <a:t>Gemini, LLaMA, QWEN, Baichuan ...</a:t>
            </a:r>
            <a:endParaRPr lang="en-US" altLang="zh-CN" sz="2000" b="1" dirty="0">
              <a:solidFill>
                <a:srgbClr val="2E3C63"/>
              </a:solidFill>
              <a:ea typeface="汉仪君黑-55W" panose="00020600040101010101" charset="-122"/>
              <a:cs typeface="+mn-lt"/>
              <a:sym typeface="+mn-ea"/>
            </a:endParaRPr>
          </a:p>
          <a:p>
            <a:pPr marL="800100" lvl="1" indent="-342900">
              <a:lnSpc>
                <a:spcPct val="110000"/>
              </a:lnSpc>
              <a:spcBef>
                <a:spcPts val="600"/>
              </a:spcBef>
              <a:spcAft>
                <a:spcPts val="600"/>
              </a:spcAft>
              <a:buFont typeface="Arial" panose="020B0604020202020204" pitchFamily="34" charset="0"/>
              <a:buChar char="•"/>
            </a:pPr>
            <a:r>
              <a:rPr lang="en-US" altLang="zh-CN" sz="2000" b="1" dirty="0">
                <a:solidFill>
                  <a:srgbClr val="2E3C63"/>
                </a:solidFill>
                <a:ea typeface="汉仪君黑-55W" panose="00020600040101010101" charset="-122"/>
                <a:cs typeface="+mn-lt"/>
                <a:sym typeface="+mn-ea"/>
              </a:rPr>
              <a:t>Question Answering, Code Generation, </a:t>
            </a:r>
            <a:r>
              <a:rPr lang="zh-CN" altLang="en-US" sz="2000" b="1" dirty="0">
                <a:solidFill>
                  <a:srgbClr val="2E3C63"/>
                </a:solidFill>
                <a:ea typeface="汉仪君黑-55W" panose="00020600040101010101" charset="-122"/>
                <a:cs typeface="+mn-lt"/>
                <a:sym typeface="+mn-ea"/>
              </a:rPr>
              <a:t>Machine Translation</a:t>
            </a:r>
            <a:r>
              <a:rPr lang="en-US" altLang="zh-CN" sz="2000" b="1" dirty="0">
                <a:solidFill>
                  <a:srgbClr val="2E3C63"/>
                </a:solidFill>
                <a:ea typeface="汉仪君黑-55W" panose="00020600040101010101" charset="-122"/>
                <a:cs typeface="+mn-lt"/>
                <a:sym typeface="+mn-ea"/>
              </a:rPr>
              <a:t> ...</a:t>
            </a:r>
            <a:endParaRPr lang="en-US" altLang="zh-CN" sz="2000" b="1" dirty="0">
              <a:solidFill>
                <a:srgbClr val="2E3C63"/>
              </a:solidFill>
              <a:ea typeface="汉仪君黑-55W" panose="00020600040101010101" charset="-122"/>
              <a:cs typeface="+mn-lt"/>
              <a:sym typeface="+mn-ea"/>
            </a:endParaRPr>
          </a:p>
          <a:p>
            <a:pPr lvl="1" indent="0">
              <a:lnSpc>
                <a:spcPct val="110000"/>
              </a:lnSpc>
              <a:spcBef>
                <a:spcPts val="600"/>
              </a:spcBef>
              <a:spcAft>
                <a:spcPts val="600"/>
              </a:spcAft>
              <a:buFont typeface="Arial" panose="020B0604020202020204" pitchFamily="34" charset="0"/>
              <a:buNone/>
            </a:pPr>
            <a:endParaRPr lang="en-US" altLang="zh-CN" sz="2000" b="1" dirty="0">
              <a:solidFill>
                <a:srgbClr val="2E3C63"/>
              </a:solidFill>
              <a:ea typeface="汉仪君黑-55W" panose="00020600040101010101" charset="-122"/>
              <a:cs typeface="+mn-lt"/>
              <a:sym typeface="+mn-ea"/>
            </a:endParaRPr>
          </a:p>
          <a:p>
            <a:pPr marL="800100" lvl="1" indent="-342900">
              <a:lnSpc>
                <a:spcPct val="110000"/>
              </a:lnSpc>
              <a:spcBef>
                <a:spcPts val="600"/>
              </a:spcBef>
              <a:spcAft>
                <a:spcPts val="600"/>
              </a:spcAft>
              <a:buFont typeface="Arial" panose="020B0604020202020204" pitchFamily="34" charset="0"/>
              <a:buChar char="•"/>
            </a:pPr>
            <a:endParaRPr lang="en-US" altLang="zh-CN" sz="2000" b="1" dirty="0">
              <a:solidFill>
                <a:srgbClr val="2E3C63"/>
              </a:solidFill>
              <a:ea typeface="汉仪君黑-55W" panose="00020600040101010101" charset="-122"/>
              <a:cs typeface="+mn-lt"/>
              <a:sym typeface="+mn-ea"/>
            </a:endParaRPr>
          </a:p>
        </p:txBody>
      </p:sp>
      <p:pic>
        <p:nvPicPr>
          <p:cNvPr id="10" name="图片 9"/>
          <p:cNvPicPr>
            <a:picLocks noChangeAspect="1"/>
          </p:cNvPicPr>
          <p:nvPr>
            <p:custDataLst>
              <p:tags r:id="rId6"/>
            </p:custDataLst>
          </p:nvPr>
        </p:nvPicPr>
        <p:blipFill>
          <a:blip r:embed="rId7"/>
          <a:stretch>
            <a:fillRect/>
          </a:stretch>
        </p:blipFill>
        <p:spPr>
          <a:xfrm>
            <a:off x="2712085" y="2979420"/>
            <a:ext cx="6297295" cy="3023235"/>
          </a:xfrm>
          <a:prstGeom prst="rect">
            <a:avLst/>
          </a:prstGeom>
        </p:spPr>
      </p:pic>
      <p:sp>
        <p:nvSpPr>
          <p:cNvPr id="12" name="灯片编号占位符 11"/>
          <p:cNvSpPr>
            <a:spLocks noGrp="1"/>
          </p:cNvSpPr>
          <p:nvPr>
            <p:ph type="sldNum" sz="quarter" idx="12"/>
          </p:nvPr>
        </p:nvSpPr>
        <p:spPr/>
        <p:txBody>
          <a:bodyPr/>
          <a:lstStyle/>
          <a:p>
            <a:fld id="{49AE70B2-8BF9-45C0-BB95-33D1B9D3A854}" type="slidenum">
              <a:rPr lang="zh-CN" altLang="en-US" smtClean="0"/>
            </a:fld>
            <a:endParaRPr lang="zh-CN" altLang="en-US"/>
          </a:p>
        </p:txBody>
      </p:sp>
    </p:spTree>
    <p:custDataLst>
      <p:tags r:id="rId8"/>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zh-CN" altLang="en-US" sz="2800" b="1">
                <a:solidFill>
                  <a:srgbClr val="2E3C63"/>
                </a:solidFill>
                <a:ea typeface="汉仪君黑-75简" panose="00020600040101010101" charset="-122"/>
              </a:rPr>
              <a:t>What is Large Language Model (LLM) ?</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6" name="文本框 5"/>
          <p:cNvSpPr txBox="1"/>
          <p:nvPr>
            <p:custDataLst>
              <p:tags r:id="rId5"/>
            </p:custDataLst>
          </p:nvPr>
        </p:nvSpPr>
        <p:spPr>
          <a:xfrm>
            <a:off x="947420" y="4711700"/>
            <a:ext cx="10586720" cy="1769745"/>
          </a:xfrm>
          <a:prstGeom prst="rect">
            <a:avLst/>
          </a:prstGeom>
          <a:noFill/>
        </p:spPr>
        <p:txBody>
          <a:bodyPr wrap="square" rtlCol="0">
            <a:noAutofit/>
          </a:bodyPr>
          <a:lstStyle/>
          <a:p>
            <a:pPr marL="342900" lvl="1" indent="-342900">
              <a:lnSpc>
                <a:spcPct val="110000"/>
              </a:lnSpc>
              <a:spcBef>
                <a:spcPts val="600"/>
              </a:spcBef>
              <a:spcAft>
                <a:spcPts val="600"/>
              </a:spcAft>
              <a:buFont typeface="Arial" panose="020B0604020202020204" pitchFamily="34" charset="0"/>
              <a:buChar char="•"/>
            </a:pPr>
            <a:r>
              <a:rPr sz="2000" b="1" dirty="0">
                <a:solidFill>
                  <a:srgbClr val="2E3C63"/>
                </a:solidFill>
                <a:ea typeface="汉仪君黑-55W" panose="00020600040101010101" charset="-122"/>
                <a:cs typeface="+mn-lt"/>
                <a:sym typeface="+mn-ea"/>
              </a:rPr>
              <a:t>As the number of model parameters</a:t>
            </a:r>
            <a:r>
              <a:rPr lang="en-US" sz="2000" b="1" dirty="0">
                <a:solidFill>
                  <a:srgbClr val="2E3C63"/>
                </a:solidFill>
                <a:ea typeface="汉仪君黑-55W" panose="00020600040101010101" charset="-122"/>
                <a:cs typeface="+mn-lt"/>
                <a:sym typeface="+mn-ea"/>
              </a:rPr>
              <a:t> and datas </a:t>
            </a:r>
            <a:r>
              <a:rPr sz="2000" b="1" dirty="0">
                <a:solidFill>
                  <a:srgbClr val="2E3C63"/>
                </a:solidFill>
                <a:ea typeface="汉仪君黑-55W" panose="00020600040101010101" charset="-122"/>
                <a:cs typeface="+mn-lt"/>
                <a:sym typeface="+mn-ea"/>
              </a:rPr>
              <a:t>grow, LLMs exhibit what is known as "</a:t>
            </a:r>
            <a:r>
              <a:rPr lang="en-US" sz="2000" b="1" dirty="0">
                <a:solidFill>
                  <a:srgbClr val="2E3C63"/>
                </a:solidFill>
                <a:ea typeface="汉仪君黑-55W" panose="00020600040101010101" charset="-122"/>
                <a:cs typeface="+mn-lt"/>
                <a:sym typeface="+mn-ea"/>
              </a:rPr>
              <a:t>E</a:t>
            </a:r>
            <a:r>
              <a:rPr sz="2000" b="1" dirty="0">
                <a:solidFill>
                  <a:srgbClr val="2E3C63"/>
                </a:solidFill>
                <a:ea typeface="汉仪君黑-55W" panose="00020600040101010101" charset="-122"/>
                <a:cs typeface="+mn-lt"/>
                <a:sym typeface="+mn-ea"/>
              </a:rPr>
              <a:t>mergent </a:t>
            </a:r>
            <a:r>
              <a:rPr lang="en-US" sz="2000" b="1" dirty="0">
                <a:solidFill>
                  <a:srgbClr val="2E3C63"/>
                </a:solidFill>
                <a:ea typeface="汉仪君黑-55W" panose="00020600040101010101" charset="-122"/>
                <a:cs typeface="+mn-lt"/>
                <a:sym typeface="+mn-ea"/>
              </a:rPr>
              <a:t>A</a:t>
            </a:r>
            <a:r>
              <a:rPr sz="2000" b="1" dirty="0">
                <a:solidFill>
                  <a:srgbClr val="2E3C63"/>
                </a:solidFill>
                <a:ea typeface="汉仪君黑-55W" panose="00020600040101010101" charset="-122"/>
                <a:cs typeface="+mn-lt"/>
                <a:sym typeface="+mn-ea"/>
              </a:rPr>
              <a:t>bilities."</a:t>
            </a:r>
            <a:r>
              <a:rPr lang="zh-CN" sz="2000" b="1" dirty="0">
                <a:solidFill>
                  <a:srgbClr val="2E3C63"/>
                </a:solidFill>
                <a:ea typeface="汉仪君黑-55W" panose="00020600040101010101" charset="-122"/>
                <a:cs typeface="+mn-lt"/>
                <a:sym typeface="+mn-ea"/>
              </a:rPr>
              <a:t>（涌现）</a:t>
            </a:r>
            <a:r>
              <a:rPr sz="2000" b="1" dirty="0">
                <a:solidFill>
                  <a:srgbClr val="2E3C63"/>
                </a:solidFill>
                <a:ea typeface="汉仪君黑-55W" panose="00020600040101010101" charset="-122"/>
                <a:cs typeface="+mn-lt"/>
                <a:sym typeface="+mn-ea"/>
              </a:rPr>
              <a:t> </a:t>
            </a:r>
            <a:endParaRPr sz="2000" b="1" dirty="0">
              <a:solidFill>
                <a:srgbClr val="2E3C63"/>
              </a:solidFill>
              <a:ea typeface="汉仪君黑-55W" panose="00020600040101010101" charset="-122"/>
              <a:cs typeface="+mn-lt"/>
              <a:sym typeface="+mn-ea"/>
            </a:endParaRPr>
          </a:p>
          <a:p>
            <a:pPr marL="342900" lvl="1" indent="-342900">
              <a:lnSpc>
                <a:spcPct val="110000"/>
              </a:lnSpc>
              <a:spcBef>
                <a:spcPts val="600"/>
              </a:spcBef>
              <a:spcAft>
                <a:spcPts val="600"/>
              </a:spcAft>
              <a:buFont typeface="Arial" panose="020B0604020202020204" pitchFamily="34" charset="0"/>
              <a:buChar char="•"/>
            </a:pPr>
            <a:r>
              <a:rPr sz="2000" b="1" dirty="0">
                <a:solidFill>
                  <a:srgbClr val="2E3C63"/>
                </a:solidFill>
                <a:ea typeface="汉仪君黑-55W" panose="00020600040101010101" charset="-122"/>
                <a:cs typeface="+mn-lt"/>
                <a:sym typeface="+mn-ea"/>
              </a:rPr>
              <a:t>These abilities enable LLMs to effectively handle a variety of tasks without the need for specific parameter adjustments.</a:t>
            </a:r>
            <a:endParaRPr sz="2000" b="1" dirty="0">
              <a:solidFill>
                <a:srgbClr val="2E3C63"/>
              </a:solidFill>
              <a:ea typeface="汉仪君黑-55W" panose="00020600040101010101" charset="-122"/>
              <a:cs typeface="+mn-lt"/>
              <a:sym typeface="+mn-ea"/>
            </a:endParaRPr>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19253" y="1163811"/>
            <a:ext cx="5113463" cy="3307367"/>
          </a:xfrm>
          <a:prstGeom prst="rect">
            <a:avLst/>
          </a:prstGeom>
        </p:spPr>
      </p:pic>
    </p:spTree>
    <p:custDataLst>
      <p:tags r:id="rId7"/>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rPr>
              <a:t>Why we need a LLM for HEP ?</a:t>
            </a:r>
            <a:endParaRPr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2" name="文本框 1"/>
          <p:cNvSpPr txBox="1"/>
          <p:nvPr/>
        </p:nvSpPr>
        <p:spPr>
          <a:xfrm>
            <a:off x="455295" y="1311275"/>
            <a:ext cx="11281410" cy="1056640"/>
          </a:xfrm>
          <a:prstGeom prst="rect">
            <a:avLst/>
          </a:prstGeom>
          <a:noFill/>
        </p:spPr>
        <p:txBody>
          <a:bodyPr wrap="square" rtlCol="0" anchor="t">
            <a:spAutoFit/>
          </a:bodyPr>
          <a:lstStyle/>
          <a:p>
            <a:pPr marL="800100" lvl="1" indent="-342900">
              <a:lnSpc>
                <a:spcPct val="110000"/>
              </a:lnSpc>
              <a:spcBef>
                <a:spcPts val="600"/>
              </a:spcBef>
              <a:spcAft>
                <a:spcPts val="600"/>
              </a:spcAft>
              <a:buFont typeface="Arial" panose="020B0604020202020204" pitchFamily="34" charset="0"/>
              <a:buChar char="•"/>
            </a:pPr>
            <a:r>
              <a:rPr lang="en-US" sz="2400" b="1" dirty="0">
                <a:solidFill>
                  <a:srgbClr val="2E3C63"/>
                </a:solidFill>
                <a:ea typeface="汉仪君黑-55W" panose="00020600040101010101" charset="-122"/>
                <a:cs typeface="+mn-lt"/>
                <a:sym typeface="+mn-ea"/>
              </a:rPr>
              <a:t>The LLMs can suffer from </a:t>
            </a:r>
            <a:r>
              <a:rPr lang="en-US" sz="2400"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hallucinations</a:t>
            </a:r>
            <a:r>
              <a:rPr lang="en-US" sz="2400" b="1" dirty="0">
                <a:solidFill>
                  <a:srgbClr val="2E3C63"/>
                </a:solidFill>
                <a:ea typeface="汉仪君黑-55W" panose="00020600040101010101" charset="-122"/>
                <a:cs typeface="+mn-lt"/>
                <a:sym typeface="+mn-ea"/>
              </a:rPr>
              <a:t> (幻觉).</a:t>
            </a:r>
            <a:endParaRPr lang="en-US" sz="2400" b="1" dirty="0">
              <a:solidFill>
                <a:srgbClr val="2E3C63"/>
              </a:solidFill>
              <a:ea typeface="汉仪君黑-55W" panose="00020600040101010101" charset="-122"/>
              <a:cs typeface="+mn-lt"/>
              <a:sym typeface="+mn-ea"/>
            </a:endParaRPr>
          </a:p>
          <a:p>
            <a:pPr marL="800100" lvl="1" indent="-342900">
              <a:lnSpc>
                <a:spcPct val="110000"/>
              </a:lnSpc>
              <a:spcBef>
                <a:spcPts val="600"/>
              </a:spcBef>
              <a:spcAft>
                <a:spcPts val="600"/>
              </a:spcAft>
              <a:buFont typeface="Arial" panose="020B0604020202020204" pitchFamily="34" charset="0"/>
              <a:buChar char="•"/>
            </a:pPr>
            <a:r>
              <a:rPr lang="en-US" sz="2400" b="1" dirty="0">
                <a:solidFill>
                  <a:srgbClr val="2E3C63"/>
                </a:solidFill>
                <a:ea typeface="汉仪君黑-55W" panose="00020600040101010101" charset="-122"/>
                <a:cs typeface="+mn-lt"/>
                <a:sym typeface="+mn-ea"/>
              </a:rPr>
              <a:t>The capability of general LLMs for focused areas may be constrained.</a:t>
            </a:r>
            <a:endParaRPr lang="en-US" sz="2400" b="1" dirty="0">
              <a:solidFill>
                <a:srgbClr val="2E3C63"/>
              </a:solidFill>
              <a:ea typeface="汉仪君黑-55W" panose="00020600040101010101" charset="-122"/>
              <a:cs typeface="+mn-lt"/>
              <a:sym typeface="+mn-ea"/>
            </a:endParaRPr>
          </a:p>
        </p:txBody>
      </p:sp>
      <p:grpSp>
        <p:nvGrpSpPr>
          <p:cNvPr id="12" name="组合 11"/>
          <p:cNvGrpSpPr/>
          <p:nvPr/>
        </p:nvGrpSpPr>
        <p:grpSpPr>
          <a:xfrm>
            <a:off x="964565" y="2958465"/>
            <a:ext cx="4568825" cy="2769235"/>
            <a:chOff x="873" y="5031"/>
            <a:chExt cx="7195" cy="4361"/>
          </a:xfrm>
        </p:grpSpPr>
        <p:sp>
          <p:nvSpPr>
            <p:cNvPr id="5" name="圆角矩形 4"/>
            <p:cNvSpPr/>
            <p:nvPr/>
          </p:nvSpPr>
          <p:spPr>
            <a:xfrm>
              <a:off x="873" y="5031"/>
              <a:ext cx="7195" cy="4361"/>
            </a:xfrm>
            <a:prstGeom prst="roundRect">
              <a:avLst/>
            </a:prstGeom>
            <a:solidFill>
              <a:schemeClr val="bg1"/>
            </a:solidFill>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6" name="文本框 5"/>
            <p:cNvSpPr txBox="1"/>
            <p:nvPr/>
          </p:nvSpPr>
          <p:spPr>
            <a:xfrm>
              <a:off x="1072" y="5250"/>
              <a:ext cx="6822" cy="531"/>
            </a:xfrm>
            <a:prstGeom prst="rect">
              <a:avLst/>
            </a:prstGeom>
            <a:noFill/>
          </p:spPr>
          <p:txBody>
            <a:bodyPr wrap="square" rtlCol="0">
              <a:spAutoFit/>
            </a:bodyPr>
            <a:lstStyle/>
            <a:p>
              <a:r>
                <a:rPr lang="en-US" altLang="zh-CN" sz="1600" b="1" dirty="0">
                  <a:latin typeface="Times New Roman Bold" panose="02020603050405020304" charset="0"/>
                  <a:cs typeface="Times New Roman Bold" panose="02020603050405020304" charset="0"/>
                </a:rPr>
                <a:t>Q: What is HEPS?</a:t>
              </a:r>
              <a:endParaRPr lang="en-US" altLang="zh-CN" sz="1600" b="1" dirty="0">
                <a:latin typeface="Times New Roman Bold" panose="02020603050405020304" charset="0"/>
                <a:cs typeface="Times New Roman Bold" panose="02020603050405020304" charset="0"/>
              </a:endParaRPr>
            </a:p>
          </p:txBody>
        </p:sp>
        <p:sp>
          <p:nvSpPr>
            <p:cNvPr id="7" name="文本框 6"/>
            <p:cNvSpPr txBox="1"/>
            <p:nvPr>
              <p:custDataLst>
                <p:tags r:id="rId5"/>
              </p:custDataLst>
            </p:nvPr>
          </p:nvSpPr>
          <p:spPr>
            <a:xfrm>
              <a:off x="1072" y="6030"/>
              <a:ext cx="6822" cy="919"/>
            </a:xfrm>
            <a:prstGeom prst="rect">
              <a:avLst/>
            </a:prstGeom>
            <a:noFill/>
          </p:spPr>
          <p:txBody>
            <a:bodyPr wrap="square" rtlCol="0">
              <a:spAutoFit/>
            </a:bodyPr>
            <a:lstStyle/>
            <a:p>
              <a:pPr algn="l"/>
              <a:r>
                <a:rPr lang="en-US" altLang="zh-CN" sz="1600" b="1" dirty="0">
                  <a:latin typeface="Times New Roman Bold" panose="02020603050405020304" charset="0"/>
                  <a:cs typeface="Times New Roman Bold" panose="02020603050405020304" charset="0"/>
                </a:rPr>
                <a:t>A: </a:t>
              </a:r>
              <a:r>
                <a:rPr lang="en-US" altLang="zh-CN" sz="1600" dirty="0">
                  <a:latin typeface="Times New Roman Regular" panose="02020603050405020304" charset="0"/>
                  <a:cs typeface="Times New Roman Regular" panose="02020603050405020304" charset="0"/>
                </a:rPr>
                <a:t>HEPS stands for Headline Earnings Per Share. It is a </a:t>
              </a:r>
              <a:r>
                <a:rPr lang="en-US" altLang="zh-CN" sz="1600" dirty="0">
                  <a:solidFill>
                    <a:srgbClr val="FF0000"/>
                  </a:solidFill>
                  <a:latin typeface="Times New Roman Regular" panose="02020603050405020304" charset="0"/>
                  <a:cs typeface="Times New Roman Regular" panose="02020603050405020304" charset="0"/>
                </a:rPr>
                <a:t>financial metric</a:t>
              </a:r>
              <a:r>
                <a:rPr lang="en-US" altLang="zh-CN" sz="1600" dirty="0">
                  <a:latin typeface="Times New Roman Regular" panose="02020603050405020304" charset="0"/>
                  <a:cs typeface="Times New Roman Regular" panose="02020603050405020304" charset="0"/>
                </a:rPr>
                <a:t> ... (from </a:t>
              </a:r>
              <a:r>
                <a:rPr lang="en-US" altLang="zh-CN" sz="1600" b="1" i="1" dirty="0">
                  <a:latin typeface="Times New Roman Bold Italic" panose="02020603050405020304" charset="0"/>
                  <a:cs typeface="Times New Roman Bold Italic" panose="02020603050405020304" charset="0"/>
                </a:rPr>
                <a:t>GPT-3.5</a:t>
              </a:r>
              <a:r>
                <a:rPr lang="en-US" altLang="zh-CN" sz="1600" dirty="0">
                  <a:latin typeface="Times New Roman Regular" panose="02020603050405020304" charset="0"/>
                  <a:cs typeface="Times New Roman Regular" panose="02020603050405020304" charset="0"/>
                </a:rPr>
                <a:t>)</a:t>
              </a:r>
              <a:endParaRPr lang="en-US" altLang="zh-CN" sz="1600" dirty="0">
                <a:latin typeface="Times New Roman Regular" panose="02020603050405020304" charset="0"/>
                <a:cs typeface="Times New Roman Regular" panose="02020603050405020304" charset="0"/>
              </a:endParaRPr>
            </a:p>
          </p:txBody>
        </p:sp>
        <p:sp>
          <p:nvSpPr>
            <p:cNvPr id="11" name="文本框 10"/>
            <p:cNvSpPr txBox="1"/>
            <p:nvPr>
              <p:custDataLst>
                <p:tags r:id="rId6"/>
              </p:custDataLst>
            </p:nvPr>
          </p:nvSpPr>
          <p:spPr>
            <a:xfrm>
              <a:off x="1010" y="7046"/>
              <a:ext cx="6822" cy="2082"/>
            </a:xfrm>
            <a:prstGeom prst="rect">
              <a:avLst/>
            </a:prstGeom>
            <a:noFill/>
          </p:spPr>
          <p:txBody>
            <a:bodyPr wrap="square" rtlCol="0">
              <a:spAutoFit/>
            </a:bodyPr>
            <a:lstStyle/>
            <a:p>
              <a:pPr algn="l"/>
              <a:r>
                <a:rPr lang="en-US" altLang="zh-CN" sz="1600" b="1" dirty="0">
                  <a:latin typeface="Times New Roman Bold" panose="02020603050405020304" charset="0"/>
                  <a:cs typeface="Times New Roman Bold" panose="02020603050405020304" charset="0"/>
                </a:rPr>
                <a:t>A: </a:t>
              </a:r>
              <a:r>
                <a:rPr lang="en-US" altLang="zh-CN" sz="1600" dirty="0">
                  <a:latin typeface="Times New Roman Regular" panose="02020603050405020304" charset="0"/>
                  <a:cs typeface="Times New Roman Regular" panose="02020603050405020304" charset="0"/>
                </a:rPr>
                <a:t>HEPS can refer to several different things, depending on the context. Here are a few possibilities: </a:t>
              </a:r>
              <a:r>
                <a:rPr lang="en-US" altLang="zh-CN" sz="1600" dirty="0">
                  <a:solidFill>
                    <a:srgbClr val="FF0000"/>
                  </a:solidFill>
                  <a:latin typeface="Times New Roman Regular" panose="02020603050405020304" charset="0"/>
                  <a:cs typeface="Times New Roman Regular" panose="02020603050405020304" charset="0"/>
                </a:rPr>
                <a:t>High Energy Physics</a:t>
              </a:r>
              <a:r>
                <a:rPr lang="en-US" altLang="zh-CN" sz="1600" dirty="0">
                  <a:latin typeface="Times New Roman Regular" panose="02020603050405020304" charset="0"/>
                  <a:cs typeface="Times New Roman Regular" panose="02020603050405020304" charset="0"/>
                </a:rPr>
                <a:t>, </a:t>
              </a:r>
              <a:r>
                <a:rPr lang="en-US" altLang="zh-CN" sz="1600" b="1" dirty="0">
                  <a:latin typeface="Times New Roman Bold" panose="02020603050405020304" charset="0"/>
                  <a:cs typeface="Times New Roman Bold" panose="02020603050405020304" charset="0"/>
                </a:rPr>
                <a:t>High Energy Photon Source</a:t>
              </a:r>
              <a:r>
                <a:rPr lang="en-US" altLang="zh-CN" sz="1600" dirty="0">
                  <a:latin typeface="Times New Roman Regular" panose="02020603050405020304" charset="0"/>
                  <a:cs typeface="Times New Roman Regular" panose="02020603050405020304" charset="0"/>
                </a:rPr>
                <a:t>, </a:t>
              </a:r>
              <a:r>
                <a:rPr lang="en-US" altLang="zh-CN" sz="1600" dirty="0">
                  <a:solidFill>
                    <a:srgbClr val="FF0000"/>
                  </a:solidFill>
                  <a:latin typeface="Times New Roman Regular" panose="02020603050405020304" charset="0"/>
                  <a:cs typeface="Times New Roman Regular" panose="02020603050405020304" charset="0"/>
                </a:rPr>
                <a:t>Higher Education Price Index (HEPI)</a:t>
              </a:r>
              <a:r>
                <a:rPr lang="en-US" altLang="zh-CN" sz="1600" dirty="0">
                  <a:latin typeface="Times New Roman Regular" panose="02020603050405020304" charset="0"/>
                  <a:cs typeface="Times New Roman Regular" panose="02020603050405020304" charset="0"/>
                </a:rPr>
                <a:t> ... (from GPT-4o)</a:t>
              </a:r>
              <a:endParaRPr lang="en-US" altLang="zh-CN" sz="1600" dirty="0">
                <a:latin typeface="Times New Roman Regular" panose="02020603050405020304" charset="0"/>
                <a:cs typeface="Times New Roman Regular" panose="02020603050405020304" charset="0"/>
              </a:endParaRPr>
            </a:p>
          </p:txBody>
        </p:sp>
      </p:grpSp>
      <p:grpSp>
        <p:nvGrpSpPr>
          <p:cNvPr id="18" name="组合 17"/>
          <p:cNvGrpSpPr/>
          <p:nvPr/>
        </p:nvGrpSpPr>
        <p:grpSpPr>
          <a:xfrm>
            <a:off x="6403340" y="2769236"/>
            <a:ext cx="4674870" cy="3247390"/>
            <a:chOff x="9969" y="4659"/>
            <a:chExt cx="7362" cy="5114"/>
          </a:xfrm>
        </p:grpSpPr>
        <p:sp>
          <p:nvSpPr>
            <p:cNvPr id="14" name="圆角矩形 13"/>
            <p:cNvSpPr/>
            <p:nvPr>
              <p:custDataLst>
                <p:tags r:id="rId7"/>
              </p:custDataLst>
            </p:nvPr>
          </p:nvSpPr>
          <p:spPr>
            <a:xfrm>
              <a:off x="9969" y="4659"/>
              <a:ext cx="7362" cy="5114"/>
            </a:xfrm>
            <a:prstGeom prst="roundRect">
              <a:avLst/>
            </a:prstGeom>
            <a:solidFill>
              <a:schemeClr val="bg1"/>
            </a:solidFill>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15" name="文本框 14"/>
            <p:cNvSpPr txBox="1"/>
            <p:nvPr>
              <p:custDataLst>
                <p:tags r:id="rId8"/>
              </p:custDataLst>
            </p:nvPr>
          </p:nvSpPr>
          <p:spPr>
            <a:xfrm>
              <a:off x="10247" y="4878"/>
              <a:ext cx="7084" cy="919"/>
            </a:xfrm>
            <a:prstGeom prst="rect">
              <a:avLst/>
            </a:prstGeom>
            <a:noFill/>
          </p:spPr>
          <p:txBody>
            <a:bodyPr wrap="square" rtlCol="0">
              <a:spAutoFit/>
            </a:bodyPr>
            <a:lstStyle/>
            <a:p>
              <a:r>
                <a:rPr lang="en-US" altLang="zh-CN" sz="1600" b="1" dirty="0">
                  <a:latin typeface="Times New Roman Bold" panose="02020603050405020304" charset="0"/>
                  <a:cs typeface="Times New Roman Bold" panose="02020603050405020304" charset="0"/>
                </a:rPr>
                <a:t>Q: Please provide an example of simulating particle decay on BOSS?</a:t>
              </a:r>
              <a:endParaRPr lang="en-US" altLang="zh-CN" sz="1600" b="1" dirty="0">
                <a:latin typeface="Times New Roman Bold" panose="02020603050405020304" charset="0"/>
                <a:cs typeface="Times New Roman Bold" panose="02020603050405020304" charset="0"/>
              </a:endParaRPr>
            </a:p>
          </p:txBody>
        </p:sp>
        <p:sp>
          <p:nvSpPr>
            <p:cNvPr id="17" name="文本框 16"/>
            <p:cNvSpPr txBox="1"/>
            <p:nvPr>
              <p:custDataLst>
                <p:tags r:id="rId9"/>
              </p:custDataLst>
            </p:nvPr>
          </p:nvSpPr>
          <p:spPr>
            <a:xfrm>
              <a:off x="10246" y="5797"/>
              <a:ext cx="7083" cy="3744"/>
            </a:xfrm>
            <a:prstGeom prst="rect">
              <a:avLst/>
            </a:prstGeom>
            <a:noFill/>
          </p:spPr>
          <p:txBody>
            <a:bodyPr wrap="square" rtlCol="0">
              <a:noAutofit/>
            </a:bodyPr>
            <a:lstStyle/>
            <a:p>
              <a:pPr algn="l"/>
              <a:r>
                <a:rPr lang="en-US" altLang="zh-CN" sz="1600" b="1" dirty="0">
                  <a:latin typeface="Times New Roman Regular" panose="02020603050405020304" charset="0"/>
                  <a:cs typeface="Times New Roman Regular" panose="02020603050405020304" charset="0"/>
                </a:rPr>
                <a:t>A: </a:t>
              </a:r>
              <a:r>
                <a:rPr lang="en-US" altLang="zh-CN" sz="1600" dirty="0">
                  <a:latin typeface="Times New Roman Regular" panose="02020603050405020304" charset="0"/>
                  <a:cs typeface="Times New Roman Regular" panose="02020603050405020304" charset="0"/>
                </a:rPr>
                <a:t>To simulate particle decay on the </a:t>
              </a:r>
              <a:r>
                <a:rPr lang="en-US" altLang="zh-CN" sz="1600" dirty="0">
                  <a:solidFill>
                    <a:srgbClr val="FF0000"/>
                  </a:solidFill>
                  <a:latin typeface="Times New Roman Regular" panose="02020603050405020304" charset="0"/>
                  <a:cs typeface="Times New Roman Regular" panose="02020603050405020304" charset="0"/>
                </a:rPr>
                <a:t>BigBOSS (BOSS) website</a:t>
              </a:r>
              <a:r>
                <a:rPr lang="en-US" altLang="zh-CN" sz="1600" dirty="0">
                  <a:latin typeface="Times New Roman Regular" panose="02020603050405020304" charset="0"/>
                  <a:cs typeface="Times New Roman Regular" panose="02020603050405020304" charset="0"/>
                </a:rPr>
                <a:t>, you can use the following steps:</a:t>
              </a:r>
              <a:endParaRPr lang="en-US" altLang="zh-CN" sz="1600" dirty="0">
                <a:latin typeface="Times New Roman Regular" panose="02020603050405020304" charset="0"/>
                <a:cs typeface="Times New Roman Regular" panose="02020603050405020304" charset="0"/>
              </a:endParaRPr>
            </a:p>
            <a:p>
              <a:pPr algn="l"/>
              <a:r>
                <a:rPr lang="en-US" altLang="zh-CN" sz="1600" dirty="0">
                  <a:latin typeface="Times New Roman Regular" panose="02020603050405020304" charset="0"/>
                  <a:cs typeface="Times New Roman Regular" panose="02020603050405020304" charset="0"/>
                </a:rPr>
                <a:t>1. Go to the BigBOSS website (https://bigboss.lbl.gov/).</a:t>
              </a:r>
              <a:endParaRPr lang="en-US" altLang="zh-CN" sz="1600" dirty="0">
                <a:latin typeface="Times New Roman Regular" panose="02020603050405020304" charset="0"/>
                <a:cs typeface="Times New Roman Regular" panose="02020603050405020304" charset="0"/>
              </a:endParaRPr>
            </a:p>
            <a:p>
              <a:pPr algn="l"/>
              <a:r>
                <a:rPr lang="en-US" altLang="zh-CN" sz="1600" dirty="0">
                  <a:latin typeface="Times New Roman Regular" panose="02020603050405020304" charset="0"/>
                  <a:cs typeface="Times New Roman Regular" panose="02020603050405020304" charset="0"/>
                </a:rPr>
                <a:t>2. Click on the "Simulation" tab on the top menu.</a:t>
              </a:r>
              <a:endParaRPr lang="en-US" altLang="zh-CN" sz="1600" dirty="0">
                <a:latin typeface="Times New Roman Regular" panose="02020603050405020304" charset="0"/>
                <a:cs typeface="Times New Roman Regular" panose="02020603050405020304" charset="0"/>
              </a:endParaRPr>
            </a:p>
            <a:p>
              <a:pPr algn="l"/>
              <a:r>
                <a:rPr lang="en-US" altLang="zh-CN" sz="1600" dirty="0">
                  <a:latin typeface="Times New Roman Regular" panose="02020603050405020304" charset="0"/>
                  <a:cs typeface="Times New Roman Regular" panose="02020603050405020304" charset="0"/>
                </a:rPr>
                <a:t>3. Select the option for "Particle Decay Simulation" from the drop-down menu.</a:t>
              </a:r>
              <a:endParaRPr lang="en-US" altLang="zh-CN" sz="1600" dirty="0">
                <a:latin typeface="Times New Roman Regular" panose="02020603050405020304" charset="0"/>
                <a:cs typeface="Times New Roman Regular" panose="02020603050405020304" charset="0"/>
              </a:endParaRPr>
            </a:p>
            <a:p>
              <a:pPr algn="l"/>
              <a:r>
                <a:rPr lang="en-US" altLang="zh-CN" sz="1600" dirty="0">
                  <a:latin typeface="Times New Roman Regular" panose="02020603050405020304" charset="0"/>
                  <a:cs typeface="Times New Roman Regular" panose="02020603050405020304" charset="0"/>
                </a:rPr>
                <a:t>4. Choose the type of particle you want to simulate</a:t>
              </a:r>
              <a:endParaRPr lang="en-US" altLang="zh-CN" sz="1600" dirty="0">
                <a:latin typeface="Times New Roman Regular" panose="02020603050405020304" charset="0"/>
                <a:cs typeface="Times New Roman Regular" panose="02020603050405020304" charset="0"/>
              </a:endParaRPr>
            </a:p>
            <a:p>
              <a:pPr algn="l"/>
              <a:r>
                <a:rPr lang="en-US" altLang="zh-CN" sz="1600" dirty="0">
                  <a:latin typeface="Times New Roman Regular" panose="02020603050405020304" charset="0"/>
                  <a:cs typeface="Times New Roman Regular" panose="02020603050405020304" charset="0"/>
                </a:rPr>
                <a:t>... (from </a:t>
              </a:r>
              <a:r>
                <a:rPr lang="en-US" altLang="zh-CN" sz="1600" b="1" i="1" dirty="0">
                  <a:latin typeface="Times New Roman Bold Italic" panose="02020603050405020304" charset="0"/>
                  <a:cs typeface="Times New Roman Bold Italic" panose="02020603050405020304" charset="0"/>
                </a:rPr>
                <a:t>GPT-3.5</a:t>
              </a:r>
              <a:r>
                <a:rPr lang="en-US" altLang="zh-CN" sz="1600" dirty="0">
                  <a:latin typeface="Times New Roman Regular" panose="02020603050405020304" charset="0"/>
                  <a:cs typeface="Times New Roman Regular" panose="02020603050405020304" charset="0"/>
                </a:rPr>
                <a:t>)</a:t>
              </a:r>
              <a:endParaRPr lang="en-US" altLang="zh-CN" sz="1600" dirty="0">
                <a:latin typeface="Times New Roman Regular" panose="02020603050405020304" charset="0"/>
                <a:cs typeface="Times New Roman Regular" panose="02020603050405020304" charset="0"/>
              </a:endParaRPr>
            </a:p>
          </p:txBody>
        </p:sp>
      </p:grpSp>
      <p:sp>
        <p:nvSpPr>
          <p:cNvPr id="8" name="灯片编号占位符 7"/>
          <p:cNvSpPr>
            <a:spLocks noGrp="1"/>
          </p:cNvSpPr>
          <p:nvPr>
            <p:ph type="sldNum" sz="quarter" idx="12"/>
          </p:nvPr>
        </p:nvSpPr>
        <p:spPr/>
        <p:txBody>
          <a:bodyPr/>
          <a:lstStyle/>
          <a:p>
            <a:fld id="{49AE70B2-8BF9-45C0-BB95-33D1B9D3A854}" type="slidenum">
              <a:rPr lang="zh-CN" altLang="en-US" smtClean="0"/>
            </a:fld>
            <a:endParaRPr lang="zh-CN" altLang="en-US"/>
          </a:p>
        </p:txBody>
      </p:sp>
    </p:spTree>
    <p:custDataLst>
      <p:tags r:id="rId10"/>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rPr>
              <a:t>A LLM for HEP: Xiwu (溪悟)</a:t>
            </a:r>
            <a:endParaRPr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9" name="文本框 8"/>
          <p:cNvSpPr txBox="1"/>
          <p:nvPr/>
        </p:nvSpPr>
        <p:spPr>
          <a:xfrm>
            <a:off x="282575" y="1097280"/>
            <a:ext cx="10332720" cy="4723765"/>
          </a:xfrm>
          <a:prstGeom prst="rect">
            <a:avLst/>
          </a:prstGeom>
          <a:noFill/>
        </p:spPr>
        <p:txBody>
          <a:bodyPr wrap="square" rtlCol="0" anchor="t">
            <a:spAutoFit/>
          </a:bodyPr>
          <a:lstStyle/>
          <a:p>
            <a:pPr marL="742950" lvl="1" indent="-285750">
              <a:lnSpc>
                <a:spcPct val="110000"/>
              </a:lnSpc>
              <a:spcBef>
                <a:spcPts val="600"/>
              </a:spcBef>
              <a:spcAft>
                <a:spcPts val="600"/>
              </a:spcAft>
              <a:buFont typeface="Arial" panose="020B0604020202020204" pitchFamily="34" charset="0"/>
              <a:buChar char="•"/>
            </a:pPr>
            <a:r>
              <a:rPr lang="en-US" sz="2200" b="1" dirty="0">
                <a:solidFill>
                  <a:srgbClr val="2E3C63"/>
                </a:solidFill>
                <a:ea typeface="汉仪君黑-55W" panose="00020600040101010101" charset="-122"/>
                <a:cs typeface="+mn-lt"/>
                <a:sym typeface="+mn-ea"/>
              </a:rPr>
              <a:t>Xiwu: A basis flexible and learnable LLM for HEP</a:t>
            </a:r>
            <a:endParaRPr lang="en-US" sz="2200"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Xi(溪): Streamlet → Drops of water</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Wu(悟): Understanding and inferring</a:t>
            </a:r>
            <a:endParaRPr lang="en-US" b="1" dirty="0">
              <a:solidFill>
                <a:srgbClr val="2E3C63"/>
              </a:solidFill>
              <a:ea typeface="汉仪君黑-55W" panose="00020600040101010101" charset="-122"/>
              <a:cs typeface="+mn-lt"/>
              <a:sym typeface="+mn-ea"/>
            </a:endParaRPr>
          </a:p>
          <a:p>
            <a:pPr marL="742950" lvl="1" indent="-285750">
              <a:lnSpc>
                <a:spcPct val="110000"/>
              </a:lnSpc>
              <a:spcBef>
                <a:spcPts val="600"/>
              </a:spcBef>
              <a:spcAft>
                <a:spcPts val="600"/>
              </a:spcAft>
              <a:buFont typeface="Arial" panose="020B0604020202020204" pitchFamily="34" charset="0"/>
              <a:buChar char="•"/>
            </a:pPr>
            <a:r>
              <a:rPr lang="en-US" sz="2200" b="1" dirty="0">
                <a:solidFill>
                  <a:schemeClr val="bg2"/>
                </a:solidFill>
                <a:ea typeface="汉仪君黑-55W" panose="00020600040101010101" charset="-122"/>
                <a:cs typeface="+mn-lt"/>
                <a:sym typeface="+mn-ea"/>
              </a:rPr>
              <a:t>Why consider flexible?</a:t>
            </a:r>
            <a:endParaRPr lang="en-US" sz="2200" b="1" dirty="0">
              <a:solidFill>
                <a:schemeClr val="bg2"/>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chemeClr val="bg2"/>
                </a:solidFill>
                <a:ea typeface="汉仪君黑-55W" panose="00020600040101010101" charset="-122"/>
                <a:cs typeface="+mn-lt"/>
                <a:sym typeface="+mn-ea"/>
              </a:rPr>
              <a:t>Training LLM from scratch is unaffordable</a:t>
            </a:r>
            <a:endParaRPr lang="en-US" b="1" dirty="0">
              <a:solidFill>
                <a:schemeClr val="bg2"/>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chemeClr val="bg2"/>
                </a:solidFill>
                <a:ea typeface="汉仪君黑-55W" panose="00020600040101010101" charset="-122"/>
                <a:cs typeface="+mn-lt"/>
                <a:sym typeface="+mn-ea"/>
              </a:rPr>
              <a:t>Hardly keep up with the pace of development of open-source models</a:t>
            </a:r>
            <a:endParaRPr lang="en-US" b="1" dirty="0">
              <a:solidFill>
                <a:schemeClr val="bg2"/>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chemeClr val="bg2"/>
                </a:solidFill>
                <a:ea typeface="汉仪君黑-55W" panose="00020600040101010101" charset="-122"/>
                <a:cs typeface="+mn-lt"/>
                <a:sym typeface="+mn-ea"/>
              </a:rPr>
              <a:t>Using the strengths of others to improve oneself</a:t>
            </a:r>
            <a:endParaRPr lang="en-US" b="1" dirty="0">
              <a:solidFill>
                <a:schemeClr val="bg2"/>
              </a:solidFill>
              <a:ea typeface="汉仪君黑-55W" panose="00020600040101010101" charset="-122"/>
              <a:cs typeface="+mn-lt"/>
              <a:sym typeface="+mn-ea"/>
            </a:endParaRPr>
          </a:p>
          <a:p>
            <a:pPr marL="742950" lvl="1" indent="-285750">
              <a:lnSpc>
                <a:spcPct val="110000"/>
              </a:lnSpc>
              <a:spcBef>
                <a:spcPts val="600"/>
              </a:spcBef>
              <a:spcAft>
                <a:spcPts val="600"/>
              </a:spcAft>
              <a:buFont typeface="Arial" panose="020B0604020202020204" pitchFamily="34" charset="0"/>
              <a:buChar char="•"/>
            </a:pPr>
            <a:r>
              <a:rPr lang="en-US" sz="2200" b="1" dirty="0">
                <a:solidFill>
                  <a:schemeClr val="bg2"/>
                </a:solidFill>
                <a:ea typeface="汉仪君黑-55W" panose="00020600040101010101" charset="-122"/>
                <a:cs typeface="+mn-lt"/>
                <a:sym typeface="+mn-ea"/>
              </a:rPr>
              <a:t>How to achieve learnable?</a:t>
            </a:r>
            <a:endParaRPr lang="en-US" sz="2200" b="1" dirty="0">
              <a:solidFill>
                <a:schemeClr val="bg2"/>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chemeClr val="bg2"/>
                </a:solidFill>
                <a:ea typeface="汉仪君黑-55W" panose="00020600040101010101" charset="-122"/>
                <a:cs typeface="+mn-lt"/>
                <a:sym typeface="+mn-ea"/>
              </a:rPr>
              <a:t>Construct just-in-time learning system based on RAG</a:t>
            </a:r>
            <a:endParaRPr lang="en-US" b="1" dirty="0">
              <a:solidFill>
                <a:schemeClr val="bg2"/>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chemeClr val="bg2"/>
                </a:solidFill>
                <a:ea typeface="汉仪君黑-55W" panose="00020600040101010101" charset="-122"/>
                <a:cs typeface="+mn-lt"/>
                <a:sym typeface="+mn-ea"/>
              </a:rPr>
              <a:t>Collect and clean usage information, then construct Data Flywheel</a:t>
            </a:r>
            <a:endParaRPr lang="en-US" b="1" dirty="0">
              <a:solidFill>
                <a:schemeClr val="bg2"/>
              </a:solidFill>
              <a:ea typeface="汉仪君黑-55W" panose="00020600040101010101" charset="-122"/>
              <a:cs typeface="+mn-lt"/>
              <a:sym typeface="+mn-ea"/>
            </a:endParaRPr>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ustDataLst>
      <p:tags r:id="rId5"/>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rPr>
              <a:t>A LLM for HEP: Xiwu (溪悟)</a:t>
            </a:r>
            <a:endParaRPr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9" name="文本框 8"/>
          <p:cNvSpPr txBox="1"/>
          <p:nvPr/>
        </p:nvSpPr>
        <p:spPr>
          <a:xfrm>
            <a:off x="282575" y="1097280"/>
            <a:ext cx="10332720" cy="4723765"/>
          </a:xfrm>
          <a:prstGeom prst="rect">
            <a:avLst/>
          </a:prstGeom>
          <a:noFill/>
        </p:spPr>
        <p:txBody>
          <a:bodyPr wrap="square" rtlCol="0" anchor="t">
            <a:spAutoFit/>
          </a:bodyPr>
          <a:lstStyle/>
          <a:p>
            <a:pPr marL="742950" lvl="1" indent="-285750">
              <a:lnSpc>
                <a:spcPct val="110000"/>
              </a:lnSpc>
              <a:spcBef>
                <a:spcPts val="600"/>
              </a:spcBef>
              <a:spcAft>
                <a:spcPts val="600"/>
              </a:spcAft>
              <a:buFont typeface="Arial" panose="020B0604020202020204" pitchFamily="34" charset="0"/>
              <a:buChar char="•"/>
            </a:pPr>
            <a:r>
              <a:rPr lang="en-US" sz="2200" b="1" dirty="0">
                <a:solidFill>
                  <a:srgbClr val="2E3C63"/>
                </a:solidFill>
                <a:ea typeface="汉仪君黑-55W" panose="00020600040101010101" charset="-122"/>
                <a:cs typeface="+mn-lt"/>
                <a:sym typeface="+mn-ea"/>
              </a:rPr>
              <a:t>Xiwu: A basis flexible and learnable LLM for HEP</a:t>
            </a:r>
            <a:endParaRPr lang="en-US" sz="2200"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Xi(溪): Streamlet → Drops of water</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Wu(悟): Understanding and inferring</a:t>
            </a:r>
            <a:endParaRPr lang="en-US" b="1" dirty="0">
              <a:solidFill>
                <a:srgbClr val="2E3C63"/>
              </a:solidFill>
              <a:ea typeface="汉仪君黑-55W" panose="00020600040101010101" charset="-122"/>
              <a:cs typeface="+mn-lt"/>
              <a:sym typeface="+mn-ea"/>
            </a:endParaRPr>
          </a:p>
          <a:p>
            <a:pPr marL="742950" lvl="1" indent="-285750">
              <a:lnSpc>
                <a:spcPct val="110000"/>
              </a:lnSpc>
              <a:spcBef>
                <a:spcPts val="600"/>
              </a:spcBef>
              <a:spcAft>
                <a:spcPts val="600"/>
              </a:spcAft>
              <a:buFont typeface="Arial" panose="020B0604020202020204" pitchFamily="34" charset="0"/>
              <a:buChar char="•"/>
            </a:pPr>
            <a:r>
              <a:rPr lang="en-US" sz="2200" b="1" dirty="0">
                <a:solidFill>
                  <a:srgbClr val="2E3C63"/>
                </a:solidFill>
                <a:ea typeface="汉仪君黑-55W" panose="00020600040101010101" charset="-122"/>
                <a:cs typeface="+mn-lt"/>
                <a:sym typeface="+mn-ea"/>
              </a:rPr>
              <a:t>Why consider flexible?</a:t>
            </a:r>
            <a:endParaRPr lang="en-US" sz="2200"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Training LLM from scratch is unaffordable</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Hardly keep up with the pace of development of open-source models</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Using the strengths of others to improve oneself</a:t>
            </a:r>
            <a:endParaRPr lang="en-US"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endParaRPr>
          </a:p>
          <a:p>
            <a:pPr marL="742950" lvl="1" indent="-285750">
              <a:lnSpc>
                <a:spcPct val="110000"/>
              </a:lnSpc>
              <a:spcBef>
                <a:spcPts val="600"/>
              </a:spcBef>
              <a:spcAft>
                <a:spcPts val="600"/>
              </a:spcAft>
              <a:buFont typeface="Arial" panose="020B0604020202020204" pitchFamily="34" charset="0"/>
              <a:buChar char="•"/>
            </a:pPr>
            <a:r>
              <a:rPr lang="en-US" sz="2200" b="1" dirty="0">
                <a:solidFill>
                  <a:schemeClr val="bg2"/>
                </a:solidFill>
                <a:ea typeface="汉仪君黑-55W" panose="00020600040101010101" charset="-122"/>
                <a:cs typeface="+mn-lt"/>
                <a:sym typeface="+mn-ea"/>
              </a:rPr>
              <a:t>How to achieve learnable?</a:t>
            </a:r>
            <a:endParaRPr lang="en-US" sz="2200" b="1" dirty="0">
              <a:solidFill>
                <a:schemeClr val="bg2"/>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chemeClr val="bg2"/>
                </a:solidFill>
                <a:ea typeface="汉仪君黑-55W" panose="00020600040101010101" charset="-122"/>
                <a:cs typeface="+mn-lt"/>
                <a:sym typeface="+mn-ea"/>
              </a:rPr>
              <a:t>Construct just-in-time learning system based on RAG</a:t>
            </a:r>
            <a:endParaRPr lang="en-US" b="1" dirty="0">
              <a:solidFill>
                <a:schemeClr val="bg2"/>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chemeClr val="bg2"/>
                </a:solidFill>
                <a:ea typeface="汉仪君黑-55W" panose="00020600040101010101" charset="-122"/>
                <a:cs typeface="+mn-lt"/>
                <a:sym typeface="+mn-ea"/>
              </a:rPr>
              <a:t>Collect and clean usage information, then construct Data Flywheel</a:t>
            </a:r>
            <a:endParaRPr lang="en-US" b="1" dirty="0">
              <a:solidFill>
                <a:schemeClr val="bg2"/>
              </a:solidFill>
              <a:ea typeface="汉仪君黑-55W" panose="00020600040101010101" charset="-122"/>
              <a:cs typeface="+mn-lt"/>
              <a:sym typeface="+mn-ea"/>
            </a:endParaRPr>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ustDataLst>
      <p:tags r:id="rId5"/>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sz="2800" b="1">
                <a:solidFill>
                  <a:srgbClr val="2E3C63"/>
                </a:solidFill>
                <a:ea typeface="汉仪君黑-75简" panose="00020600040101010101" charset="-122"/>
              </a:rPr>
              <a:t>A LLM for HEP: Xiwu (溪悟)</a:t>
            </a:r>
            <a:endParaRPr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sp>
        <p:nvSpPr>
          <p:cNvPr id="9" name="文本框 8"/>
          <p:cNvSpPr txBox="1"/>
          <p:nvPr/>
        </p:nvSpPr>
        <p:spPr>
          <a:xfrm>
            <a:off x="282575" y="1097280"/>
            <a:ext cx="10332720" cy="4723765"/>
          </a:xfrm>
          <a:prstGeom prst="rect">
            <a:avLst/>
          </a:prstGeom>
          <a:noFill/>
        </p:spPr>
        <p:txBody>
          <a:bodyPr wrap="square" rtlCol="0" anchor="t">
            <a:spAutoFit/>
          </a:bodyPr>
          <a:lstStyle/>
          <a:p>
            <a:pPr marL="742950" lvl="1" indent="-285750">
              <a:lnSpc>
                <a:spcPct val="110000"/>
              </a:lnSpc>
              <a:spcBef>
                <a:spcPts val="600"/>
              </a:spcBef>
              <a:spcAft>
                <a:spcPts val="600"/>
              </a:spcAft>
              <a:buFont typeface="Arial" panose="020B0604020202020204" pitchFamily="34" charset="0"/>
              <a:buChar char="•"/>
            </a:pPr>
            <a:r>
              <a:rPr lang="en-US" sz="2200" b="1" dirty="0">
                <a:solidFill>
                  <a:srgbClr val="2E3C63"/>
                </a:solidFill>
                <a:ea typeface="汉仪君黑-55W" panose="00020600040101010101" charset="-122"/>
                <a:cs typeface="+mn-lt"/>
                <a:sym typeface="+mn-ea"/>
              </a:rPr>
              <a:t>Xiwu: A basis flexible and learnable LLM for HEP</a:t>
            </a:r>
            <a:endParaRPr lang="en-US" sz="2200"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Xi(溪): Streamlet → Drops of water</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Wu(悟): Understanding and inferring</a:t>
            </a:r>
            <a:endParaRPr lang="en-US" b="1" dirty="0">
              <a:solidFill>
                <a:srgbClr val="2E3C63"/>
              </a:solidFill>
              <a:ea typeface="汉仪君黑-55W" panose="00020600040101010101" charset="-122"/>
              <a:cs typeface="+mn-lt"/>
              <a:sym typeface="+mn-ea"/>
            </a:endParaRPr>
          </a:p>
          <a:p>
            <a:pPr marL="742950" lvl="1" indent="-285750">
              <a:lnSpc>
                <a:spcPct val="110000"/>
              </a:lnSpc>
              <a:spcBef>
                <a:spcPts val="600"/>
              </a:spcBef>
              <a:spcAft>
                <a:spcPts val="600"/>
              </a:spcAft>
              <a:buFont typeface="Arial" panose="020B0604020202020204" pitchFamily="34" charset="0"/>
              <a:buChar char="•"/>
            </a:pPr>
            <a:r>
              <a:rPr lang="en-US" sz="2200" b="1" dirty="0">
                <a:solidFill>
                  <a:srgbClr val="2E3C63"/>
                </a:solidFill>
                <a:ea typeface="汉仪君黑-55W" panose="00020600040101010101" charset="-122"/>
                <a:cs typeface="+mn-lt"/>
                <a:sym typeface="+mn-ea"/>
              </a:rPr>
              <a:t>Why consider flexible?</a:t>
            </a:r>
            <a:endParaRPr lang="en-US" sz="2200"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Training LLM from scratch is unaffordable</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Hardly keep up with the pace of development of open-source models</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chemeClr val="tx1"/>
                </a:solidFill>
                <a:effectLst>
                  <a:outerShdw blurRad="38100" dist="19050" dir="2700000" algn="tl" rotWithShape="0">
                    <a:schemeClr val="dk1">
                      <a:alpha val="40000"/>
                    </a:schemeClr>
                  </a:outerShdw>
                </a:effectLst>
                <a:ea typeface="汉仪君黑-55W" panose="00020600040101010101" charset="-122"/>
                <a:cs typeface="+mn-lt"/>
                <a:sym typeface="+mn-ea"/>
              </a:rPr>
              <a:t>Using the strengths of others to improve oneself</a:t>
            </a:r>
            <a:endParaRPr lang="en-US" b="1" dirty="0">
              <a:solidFill>
                <a:srgbClr val="2E3C63"/>
              </a:solidFill>
              <a:ea typeface="汉仪君黑-55W" panose="00020600040101010101" charset="-122"/>
              <a:cs typeface="+mn-lt"/>
              <a:sym typeface="+mn-ea"/>
            </a:endParaRPr>
          </a:p>
          <a:p>
            <a:pPr marL="742950" lvl="1" indent="-285750">
              <a:lnSpc>
                <a:spcPct val="110000"/>
              </a:lnSpc>
              <a:spcBef>
                <a:spcPts val="600"/>
              </a:spcBef>
              <a:spcAft>
                <a:spcPts val="600"/>
              </a:spcAft>
              <a:buFont typeface="Arial" panose="020B0604020202020204" pitchFamily="34" charset="0"/>
              <a:buChar char="•"/>
            </a:pPr>
            <a:r>
              <a:rPr lang="en-US" sz="2200" b="1" dirty="0">
                <a:solidFill>
                  <a:srgbClr val="2E3C63"/>
                </a:solidFill>
                <a:ea typeface="汉仪君黑-55W" panose="00020600040101010101" charset="-122"/>
                <a:cs typeface="+mn-lt"/>
                <a:sym typeface="+mn-ea"/>
              </a:rPr>
              <a:t>How to achieve learnable?</a:t>
            </a:r>
            <a:endParaRPr lang="en-US" sz="2200"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Construct just-in-time learning system based on RAG</a:t>
            </a:r>
            <a:endParaRPr lang="en-US" b="1" dirty="0">
              <a:solidFill>
                <a:srgbClr val="2E3C63"/>
              </a:solidFill>
              <a:ea typeface="汉仪君黑-55W" panose="00020600040101010101" charset="-122"/>
              <a:cs typeface="+mn-lt"/>
              <a:sym typeface="+mn-ea"/>
            </a:endParaRPr>
          </a:p>
          <a:p>
            <a:pPr marL="1200150" lvl="2" indent="-285750">
              <a:lnSpc>
                <a:spcPct val="110000"/>
              </a:lnSpc>
              <a:spcBef>
                <a:spcPts val="600"/>
              </a:spcBef>
              <a:spcAft>
                <a:spcPts val="600"/>
              </a:spcAft>
              <a:buFont typeface="Arial" panose="020B0604020202020204" pitchFamily="34" charset="0"/>
              <a:buChar char="•"/>
            </a:pPr>
            <a:r>
              <a:rPr lang="en-US" b="1" dirty="0">
                <a:solidFill>
                  <a:srgbClr val="2E3C63"/>
                </a:solidFill>
                <a:ea typeface="汉仪君黑-55W" panose="00020600040101010101" charset="-122"/>
                <a:cs typeface="+mn-lt"/>
                <a:sym typeface="+mn-ea"/>
              </a:rPr>
              <a:t>Collect and clean usage information, then construct Data Flywheel</a:t>
            </a:r>
            <a:endParaRPr lang="en-US" b="1" dirty="0">
              <a:solidFill>
                <a:schemeClr val="bg2"/>
              </a:solidFill>
              <a:ea typeface="汉仪君黑-55W" panose="00020600040101010101" charset="-122"/>
              <a:cs typeface="+mn-lt"/>
              <a:sym typeface="+mn-ea"/>
            </a:endParaRPr>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ustDataLst>
      <p:tags r:id="rId5"/>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752" y="600"/>
            <a:ext cx="12190495" cy="840002"/>
          </a:xfrm>
          <a:prstGeom prst="rect">
            <a:avLst/>
          </a:prstGeom>
          <a:gradFill>
            <a:gsLst>
              <a:gs pos="0">
                <a:schemeClr val="bg1"/>
              </a:gs>
              <a:gs pos="50000">
                <a:srgbClr val="5399D4"/>
              </a:gs>
              <a:gs pos="100000">
                <a:srgbClr val="2E3C63"/>
              </a:gs>
            </a:gsLst>
          </a:gradFill>
          <a:effectLst/>
        </p:spPr>
        <p:style>
          <a:lnRef idx="0">
            <a:srgbClr val="FFFFFF"/>
          </a:lnRef>
          <a:fillRef idx="2">
            <a:schemeClr val="accent1"/>
          </a:fillRef>
          <a:effectRef idx="1">
            <a:schemeClr val="accent1"/>
          </a:effectRef>
          <a:fontRef idx="minor">
            <a:schemeClr val="lt1"/>
          </a:fontRef>
        </p:style>
        <p:txBody>
          <a:bodyPr rtlCol="0" anchor="ctr"/>
          <a:lstStyle/>
          <a:p>
            <a:pPr algn="ctr" fontAlgn="base"/>
            <a:endParaRPr lang="zh-CN" altLang="en-US" sz="100" strike="noStrike" noProof="1"/>
          </a:p>
        </p:txBody>
      </p:sp>
      <p:sp>
        <p:nvSpPr>
          <p:cNvPr id="4" name="文本框 3"/>
          <p:cNvSpPr txBox="1"/>
          <p:nvPr>
            <p:custDataLst>
              <p:tags r:id="rId2"/>
            </p:custDataLst>
          </p:nvPr>
        </p:nvSpPr>
        <p:spPr>
          <a:xfrm>
            <a:off x="180358" y="172029"/>
            <a:ext cx="8441283" cy="537779"/>
          </a:xfrm>
          <a:prstGeom prst="rect">
            <a:avLst/>
          </a:prstGeom>
          <a:noFill/>
        </p:spPr>
        <p:txBody>
          <a:bodyPr wrap="square" rtlCol="0">
            <a:noAutofit/>
          </a:bodyPr>
          <a:lstStyle/>
          <a:p>
            <a:r>
              <a:rPr lang="en-US" sz="2800" b="1">
                <a:solidFill>
                  <a:srgbClr val="2E3C63"/>
                </a:solidFill>
                <a:ea typeface="汉仪君黑-75简" panose="00020600040101010101" charset="-122"/>
              </a:rPr>
              <a:t>How to Train a LLM</a:t>
            </a:r>
            <a:r>
              <a:rPr lang="zh-CN" altLang="en-US" sz="2800" b="1">
                <a:solidFill>
                  <a:srgbClr val="2E3C63"/>
                </a:solidFill>
                <a:ea typeface="汉仪君黑-75简" panose="00020600040101010101" charset="-122"/>
              </a:rPr>
              <a:t>?</a:t>
            </a:r>
            <a:endParaRPr lang="zh-CN" altLang="en-US" sz="2800" b="1">
              <a:solidFill>
                <a:srgbClr val="2E3C63"/>
              </a:solidFill>
              <a:ea typeface="汉仪君黑-75简" panose="00020600040101010101" charset="-122"/>
            </a:endParaRPr>
          </a:p>
        </p:txBody>
      </p:sp>
      <p:pic>
        <p:nvPicPr>
          <p:cNvPr id="16" name="图片 15" descr="高能所logo"/>
          <p:cNvPicPr>
            <a:picLocks noChangeAspect="1"/>
          </p:cNvPicPr>
          <p:nvPr>
            <p:custDataLst>
              <p:tags r:id="rId3"/>
            </p:custDataLst>
          </p:nvPr>
        </p:nvPicPr>
        <p:blipFill>
          <a:blip r:embed="rId4"/>
          <a:stretch>
            <a:fillRect/>
          </a:stretch>
        </p:blipFill>
        <p:spPr>
          <a:xfrm>
            <a:off x="8129866" y="-71111"/>
            <a:ext cx="3982228" cy="898202"/>
          </a:xfrm>
          <a:prstGeom prst="rect">
            <a:avLst/>
          </a:prstGeom>
        </p:spPr>
      </p:pic>
      <p:pic>
        <p:nvPicPr>
          <p:cNvPr id="2" name="图片 1"/>
          <p:cNvPicPr>
            <a:picLocks noChangeAspect="1"/>
          </p:cNvPicPr>
          <p:nvPr/>
        </p:nvPicPr>
        <p:blipFill>
          <a:blip r:embed="rId5"/>
          <a:stretch>
            <a:fillRect/>
          </a:stretch>
        </p:blipFill>
        <p:spPr>
          <a:xfrm>
            <a:off x="1205230" y="1555115"/>
            <a:ext cx="9697085" cy="4512310"/>
          </a:xfrm>
          <a:prstGeom prst="rect">
            <a:avLst/>
          </a:prstGeom>
        </p:spPr>
      </p:pic>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ustDataLst>
      <p:tags r:id="rId6"/>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wm#"/>
  <p:tag name="KSO_WM_TEMPLATE_CATEGORY" val="custom"/>
  <p:tag name="KSO_WM_TEMPLATE_INDEX" val="20205081"/>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wm#"/>
  <p:tag name="KSO_WM_TEMPLATE_CATEGORY" val="custom"/>
  <p:tag name="KSO_WM_TEMPLATE_INDEX" val="20205081"/>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wm#"/>
  <p:tag name="KSO_WM_TEMPLATE_CATEGORY" val="custom"/>
  <p:tag name="KSO_WM_TEMPLATE_INDEX" val="20205081"/>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205081"/>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BEAUTIFY_FLAG" val="#wm#"/>
  <p:tag name="KSO_WM_TEMPLATE_CATEGORY" val="custom"/>
  <p:tag name="KSO_WM_TEMPLATE_INDEX" val="20205081"/>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wm#"/>
  <p:tag name="KSO_WM_TEMPLATE_CATEGORY" val="custom"/>
  <p:tag name="KSO_WM_TEMPLATE_INDEX" val="20205081"/>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wm#"/>
  <p:tag name="KSO_WM_TEMPLATE_CATEGORY" val="custom"/>
  <p:tag name="KSO_WM_TEMPLATE_INDEX" val="20205081"/>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wm#"/>
  <p:tag name="KSO_WM_TEMPLATE_CATEGORY" val="custom"/>
  <p:tag name="KSO_WM_TEMPLATE_INDEX" val="20205081"/>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DIAGRAM_VIRTUALLY_FRAME" val="{&quot;height&quot;:275.85,&quot;left&quot;:297.1,&quot;top&quot;:79.1,&quot;width&quot;:629.75}"/>
</p:tagLst>
</file>

<file path=ppt/tags/tag162.xml><?xml version="1.0" encoding="utf-8"?>
<p:tagLst xmlns:p="http://schemas.openxmlformats.org/presentationml/2006/main">
  <p:tag name="KSO_WM_DIAGRAM_VIRTUALLY_FRAME" val="{&quot;height&quot;:275.85,&quot;left&quot;:297.1,&quot;top&quot;:79.1,&quot;width&quot;:629.75}"/>
</p:tagLst>
</file>

<file path=ppt/tags/tag163.xml><?xml version="1.0" encoding="utf-8"?>
<p:tagLst xmlns:p="http://schemas.openxmlformats.org/presentationml/2006/main">
  <p:tag name="KSO_WM_DIAGRAM_VIRTUALLY_FRAME" val="{&quot;height&quot;:275.85,&quot;left&quot;:297.1,&quot;top&quot;:79.1,&quot;width&quot;:629.75}"/>
</p:tagLst>
</file>

<file path=ppt/tags/tag164.xml><?xml version="1.0" encoding="utf-8"?>
<p:tagLst xmlns:p="http://schemas.openxmlformats.org/presentationml/2006/main">
  <p:tag name="KSO_WM_DIAGRAM_VIRTUALLY_FRAME" val="{&quot;height&quot;:275.85,&quot;left&quot;:297.1,&quot;top&quot;:79.1,&quot;width&quot;:629.75}"/>
</p:tagLst>
</file>

<file path=ppt/tags/tag165.xml><?xml version="1.0" encoding="utf-8"?>
<p:tagLst xmlns:p="http://schemas.openxmlformats.org/presentationml/2006/main">
  <p:tag name="KSO_WM_DIAGRAM_VIRTUALLY_FRAME" val="{&quot;height&quot;:275.85,&quot;left&quot;:297.1,&quot;top&quot;:79.1,&quot;width&quot;:629.75}"/>
</p:tagLst>
</file>

<file path=ppt/tags/tag166.xml><?xml version="1.0" encoding="utf-8"?>
<p:tagLst xmlns:p="http://schemas.openxmlformats.org/presentationml/2006/main">
  <p:tag name="KSO_WM_DIAGRAM_VIRTUALLY_FRAME" val="{&quot;height&quot;:275.85,&quot;left&quot;:297.1,&quot;top&quot;:79.1,&quot;width&quot;:629.75}"/>
</p:tagLst>
</file>

<file path=ppt/tags/tag167.xml><?xml version="1.0" encoding="utf-8"?>
<p:tagLst xmlns:p="http://schemas.openxmlformats.org/presentationml/2006/main">
  <p:tag name="KSO_WM_DIAGRAM_VIRTUALLY_FRAME" val="{&quot;height&quot;:275.85,&quot;left&quot;:297.1,&quot;top&quot;:79.1,&quot;width&quot;:629.75}"/>
</p:tagLst>
</file>

<file path=ppt/tags/tag168.xml><?xml version="1.0" encoding="utf-8"?>
<p:tagLst xmlns:p="http://schemas.openxmlformats.org/presentationml/2006/main">
  <p:tag name="KSO_WM_DIAGRAM_VIRTUALLY_FRAME" val="{&quot;height&quot;:275.85,&quot;left&quot;:297.1,&quot;top&quot;:79.1,&quot;width&quot;:629.75}"/>
</p:tagLst>
</file>

<file path=ppt/tags/tag169.xml><?xml version="1.0" encoding="utf-8"?>
<p:tagLst xmlns:p="http://schemas.openxmlformats.org/presentationml/2006/main">
  <p:tag name="KSO_WM_BEAUTIFY_FLAG" val="#wm#"/>
  <p:tag name="KSO_WM_TEMPLATE_CATEGORY" val="custom"/>
  <p:tag name="KSO_WM_TEMPLATE_INDEX" val="2020508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wm#"/>
  <p:tag name="KSO_WM_TEMPLATE_CATEGORY" val="custom"/>
  <p:tag name="KSO_WM_TEMPLATE_INDEX" val="20205081"/>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wm#"/>
  <p:tag name="KSO_WM_TEMPLATE_CATEGORY" val="custom"/>
  <p:tag name="KSO_WM_TEMPLATE_INDEX" val="20205081"/>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wm#"/>
  <p:tag name="KSO_WM_TEMPLATE_CATEGORY" val="custom"/>
  <p:tag name="KSO_WM_TEMPLATE_INDEX" val="20205081"/>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wm#"/>
  <p:tag name="KSO_WM_TEMPLATE_CATEGORY" val="custom"/>
  <p:tag name="KSO_WM_TEMPLATE_INDEX" val="20205081"/>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TABLE_ENDDRAG_ORIGIN_RECT" val="751*346"/>
  <p:tag name="TABLE_ENDDRAG_RECT" val="107*139*751*346"/>
</p:tagLst>
</file>

<file path=ppt/tags/tag193.xml><?xml version="1.0" encoding="utf-8"?>
<p:tagLst xmlns:p="http://schemas.openxmlformats.org/presentationml/2006/main">
  <p:tag name="KSO_WM_BEAUTIFY_FLAG" val="#wm#"/>
  <p:tag name="KSO_WM_TEMPLATE_CATEGORY" val="custom"/>
  <p:tag name="KSO_WM_TEMPLATE_INDEX" val="20205081"/>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UNIT_COMPATIBLE" val="0"/>
  <p:tag name="KSO_WM_UNIT_DIAGRAM_ISREFERUNIT" val="0"/>
  <p:tag name="KSO_WM_TEMPLATE_INDEX" val="20231320"/>
  <p:tag name="KSO_WM_TAG_VERSION" val="3.0"/>
  <p:tag name="KSO_WM_DIAGRAM_VERSION" val="3"/>
  <p:tag name="KSO_WM_DIAGRAM_MIN_ITEMCNT" val="2"/>
  <p:tag name="KSO_WM_UNIT_SUBTYPE" val="a"/>
  <p:tag name="KSO_WM_UNIT_NOCLEAR" val="0"/>
  <p:tag name="KSO_WM_UNIT_VALUE" val="33"/>
  <p:tag name="KSO_WM_UNIT_HIGHLIGHT" val="0"/>
  <p:tag name="KSO_WM_UNIT_DIAGRAM_ISNUMVISUAL" val="0"/>
  <p:tag name="KSO_WM_DIAGRAM_GROUP_CODE" val="l1-1"/>
  <p:tag name="KSO_WM_UNIT_TYPE" val="l_h_f"/>
  <p:tag name="KSO_WM_UNIT_INDEX" val="1_1_1"/>
  <p:tag name="KSO_WM_UNIT_ID" val="diagram20231320_3*l_h_f*1_1_1"/>
  <p:tag name="KSO_WM_TEMPLATE_CATEGORY" val="diagram"/>
  <p:tag name="KSO_WM_UNIT_LAYERLEVEL" val="1_1_1"/>
  <p:tag name="KSO_WM_BEAUTIFY_FLAG" val="#wm#"/>
  <p:tag name="KSO_WM_DIAGRAM_COLOR_TEXT_CAN_REMOVE" val="n"/>
  <p:tag name="KSO_WM_DIAGRAM_MAX_ITEMCNT" val="6"/>
  <p:tag name="KSO_WM_DIAGRAM_VIRTUALLY_FRAME" val="{&quot;height&quot;:386.2,&quot;left&quot;:51.29554913378142,&quot;top&quot;:106.65,&quot;width&quot;:855.0529174804688}"/>
  <p:tag name="KSO_WM_DIAGRAM_COLOR_MATCH_VALUE" val="{&quot;shape&quot;:{&quot;fill&quot;:{&quot;solid&quot;:{&quot;brightness&quot;:0.800000011920929,&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PRESET_TEXT" val="单击此处输入您的项正文，文字是您思想的提炼，请尽量言简意赅的阐述观点"/>
  <p:tag name="KSO_WM_UNIT_FILL_TYPE" val="1"/>
  <p:tag name="KSO_WM_UNIT_FILL_FORE_SCHEMECOLOR_INDEX" val="5"/>
  <p:tag name="KSO_WM_UNIT_FILL_FORE_SCHEMECOLOR_INDEX_BRIGHTNESS" val="0.8"/>
  <p:tag name="KSO_WM_UNIT_TEXT_FILL_FORE_SCHEMECOLOR_INDEX" val="1"/>
  <p:tag name="KSO_WM_UNIT_TEXT_FILL_TYPE" val="1"/>
  <p:tag name="KSO_WM_DIAGRAM_USE_COLOR_VALUE" val="{&quot;color_scheme&quot;:1,&quot;color_type&quot;:1,&quot;theme_color_indexes&quot;:[5,5,5,5,5,5]}"/>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320_3*l_h_i*1_1_2"/>
  <p:tag name="KSO_WM_TEMPLATE_CATEGORY" val="diagram"/>
  <p:tag name="KSO_WM_TEMPLATE_INDEX" val="20231320"/>
  <p:tag name="KSO_WM_UNIT_LAYERLEVEL" val="1_1_1"/>
  <p:tag name="KSO_WM_TAG_VERSION" val="3.0"/>
  <p:tag name="KSO_WM_BEAUTIFY_FLAG" val="#wm#"/>
  <p:tag name="KSO_WM_DIAGRAM_VERSION" val="3"/>
  <p:tag name="KSO_WM_DIAGRAM_COLOR_TEXT_CAN_REMOVE" val="n"/>
  <p:tag name="KSO_WM_DIAGRAM_MAX_ITEMCNT" val="6"/>
  <p:tag name="KSO_WM_DIAGRAM_MIN_ITEMCNT" val="2"/>
  <p:tag name="KSO_WM_DIAGRAM_VIRTUALLY_FRAME" val="{&quot;height&quot;:386.2,&quot;left&quot;:51.29554913378142,&quot;top&quot;:106.65,&quot;width&quot;:855.0529174804688}"/>
  <p:tag name="KSO_WM_DIAGRAM_COLOR_MATCH_VALUE" val="{&quot;shape&quot;:{&quot;fill&quot;:{&quot;solid&quot;:{&quot;brightness&quot;:0,&quot;colorType&quot;:1,&quot;foreColorIndex&quot;:5,&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FILL_TYPE" val="1"/>
  <p:tag name="KSO_WM_UNIT_FILL_FORE_SCHEMECOLOR_INDEX" val="5"/>
  <p:tag name="KSO_WM_UNIT_FILL_FORE_SCHEMECOLOR_INDEX_BRIGHTNESS" val="0"/>
  <p:tag name="KSO_WM_DIAGRAM_USE_COLOR_VALUE" val="{&quot;color_scheme&quot;:1,&quot;color_type&quot;:1,&quot;theme_color_indexes&quot;:[5,5,5,5,5,5]}"/>
</p:tagLst>
</file>

<file path=ppt/tags/tag199.xml><?xml version="1.0" encoding="utf-8"?>
<p:tagLst xmlns:p="http://schemas.openxmlformats.org/presentationml/2006/main">
  <p:tag name="KSO_WM_UNIT_COMPATIBLE" val="0"/>
  <p:tag name="KSO_WM_UNIT_DIAGRAM_ISREFERUNIT" val="0"/>
  <p:tag name="KSO_WM_TEMPLATE_INDEX" val="20231320"/>
  <p:tag name="KSO_WM_TAG_VERSION" val="3.0"/>
  <p:tag name="KSO_WM_DIAGRAM_VERSION" val="3"/>
  <p:tag name="KSO_WM_DIAGRAM_MIN_ITEMCNT" val="2"/>
  <p:tag name="KSO_WM_UNIT_SUBTYPE" val="a"/>
  <p:tag name="KSO_WM_UNIT_NOCLEAR" val="0"/>
  <p:tag name="KSO_WM_UNIT_VALUE" val="33"/>
  <p:tag name="KSO_WM_UNIT_HIGHLIGHT" val="0"/>
  <p:tag name="KSO_WM_UNIT_DIAGRAM_ISNUMVISUAL" val="0"/>
  <p:tag name="KSO_WM_DIAGRAM_GROUP_CODE" val="l1-1"/>
  <p:tag name="KSO_WM_UNIT_TYPE" val="l_h_f"/>
  <p:tag name="KSO_WM_UNIT_INDEX" val="1_2_1"/>
  <p:tag name="KSO_WM_UNIT_ID" val="diagram20231320_3*l_h_f*1_2_1"/>
  <p:tag name="KSO_WM_TEMPLATE_CATEGORY" val="diagram"/>
  <p:tag name="KSO_WM_UNIT_LAYERLEVEL" val="1_1_1"/>
  <p:tag name="KSO_WM_BEAUTIFY_FLAG" val="#wm#"/>
  <p:tag name="KSO_WM_DIAGRAM_COLOR_TEXT_CAN_REMOVE" val="n"/>
  <p:tag name="KSO_WM_DIAGRAM_MAX_ITEMCNT" val="6"/>
  <p:tag name="KSO_WM_DIAGRAM_VIRTUALLY_FRAME" val="{&quot;height&quot;:386.2,&quot;left&quot;:51.29554913378142,&quot;top&quot;:106.65,&quot;width&quot;:855.0529174804688}"/>
  <p:tag name="KSO_WM_DIAGRAM_COLOR_MATCH_VALUE" val="{&quot;shape&quot;:{&quot;fill&quot;:{&quot;solid&quot;:{&quot;brightness&quot;:0.800000011920929,&quot;colorType&quot;:1,&quot;foreColorIndex&quot;:6,&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PRESET_TEXT" val="单击此处输入您的项正文，文字是您思想的提炼，请尽量言简意赅的阐述观点"/>
  <p:tag name="KSO_WM_UNIT_FILL_TYPE" val="1"/>
  <p:tag name="KSO_WM_UNIT_FILL_FORE_SCHEMECOLOR_INDEX" val="6"/>
  <p:tag name="KSO_WM_UNIT_FILL_FORE_SCHEMECOLOR_INDEX_BRIGHTNESS" val="0.8"/>
  <p:tag name="KSO_WM_UNIT_TEXT_FILL_FORE_SCHEMECOLOR_INDEX" val="1"/>
  <p:tag name="KSO_WM_UNIT_TEXT_FILL_TYPE" val="1"/>
  <p:tag name="KSO_WM_DIAGRAM_USE_COLOR_VALUE" val="{&quot;color_scheme&quot;:1,&quot;color_type&quot;:1,&quot;theme_color_indexes&quot;:[5,5,5,5,5,5]}"/>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320_3*l_h_i*1_2_2"/>
  <p:tag name="KSO_WM_TEMPLATE_CATEGORY" val="diagram"/>
  <p:tag name="KSO_WM_TEMPLATE_INDEX" val="20231320"/>
  <p:tag name="KSO_WM_UNIT_LAYERLEVEL" val="1_1_1"/>
  <p:tag name="KSO_WM_TAG_VERSION" val="3.0"/>
  <p:tag name="KSO_WM_BEAUTIFY_FLAG" val="#wm#"/>
  <p:tag name="KSO_WM_DIAGRAM_VERSION" val="3"/>
  <p:tag name="KSO_WM_DIAGRAM_COLOR_TEXT_CAN_REMOVE" val="n"/>
  <p:tag name="KSO_WM_DIAGRAM_MAX_ITEMCNT" val="6"/>
  <p:tag name="KSO_WM_DIAGRAM_MIN_ITEMCNT" val="2"/>
  <p:tag name="KSO_WM_DIAGRAM_VIRTUALLY_FRAME" val="{&quot;height&quot;:386.2,&quot;left&quot;:51.29554913378142,&quot;top&quot;:106.65,&quot;width&quot;:855.0529174804688}"/>
  <p:tag name="KSO_WM_DIAGRAM_COLOR_MATCH_VALUE" val="{&quot;shape&quot;:{&quot;fill&quot;:{&quot;solid&quot;:{&quot;brightness&quot;:0,&quot;colorType&quot;:1,&quot;foreColorIndex&quot;:6,&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FILL_TYPE" val="1"/>
  <p:tag name="KSO_WM_UNIT_FILL_FORE_SCHEMECOLOR_INDEX" val="6"/>
  <p:tag name="KSO_WM_UNIT_FILL_FORE_SCHEMECOLOR_INDEX_BRIGHTNESS" val="0"/>
  <p:tag name="KSO_WM_DIAGRAM_USE_COLOR_VALUE" val="{&quot;color_scheme&quot;:1,&quot;color_type&quot;:1,&quot;theme_color_indexes&quot;:[5,5,5,5,5,5]}"/>
</p:tagLst>
</file>

<file path=ppt/tags/tag201.xml><?xml version="1.0" encoding="utf-8"?>
<p:tagLst xmlns:p="http://schemas.openxmlformats.org/presentationml/2006/main">
  <p:tag name="KSO_WM_UNIT_COMPATIBLE" val="0"/>
  <p:tag name="KSO_WM_UNIT_DIAGRAM_ISREFERUNIT" val="0"/>
  <p:tag name="KSO_WM_TEMPLATE_INDEX" val="20231320"/>
  <p:tag name="KSO_WM_TAG_VERSION" val="3.0"/>
  <p:tag name="KSO_WM_DIAGRAM_VERSION" val="3"/>
  <p:tag name="KSO_WM_DIAGRAM_MIN_ITEMCNT" val="2"/>
  <p:tag name="KSO_WM_UNIT_SUBTYPE" val="a"/>
  <p:tag name="KSO_WM_UNIT_NOCLEAR" val="0"/>
  <p:tag name="KSO_WM_UNIT_VALUE" val="33"/>
  <p:tag name="KSO_WM_UNIT_HIGHLIGHT" val="0"/>
  <p:tag name="KSO_WM_UNIT_DIAGRAM_ISNUMVISUAL" val="0"/>
  <p:tag name="KSO_WM_DIAGRAM_GROUP_CODE" val="l1-1"/>
  <p:tag name="KSO_WM_UNIT_TYPE" val="l_h_f"/>
  <p:tag name="KSO_WM_UNIT_INDEX" val="1_3_1"/>
  <p:tag name="KSO_WM_UNIT_ID" val="diagram20231320_3*l_h_f*1_3_1"/>
  <p:tag name="KSO_WM_TEMPLATE_CATEGORY" val="diagram"/>
  <p:tag name="KSO_WM_UNIT_LAYERLEVEL" val="1_1_1"/>
  <p:tag name="KSO_WM_BEAUTIFY_FLAG" val="#wm#"/>
  <p:tag name="KSO_WM_DIAGRAM_COLOR_TEXT_CAN_REMOVE" val="n"/>
  <p:tag name="KSO_WM_DIAGRAM_MAX_ITEMCNT" val="6"/>
  <p:tag name="KSO_WM_DIAGRAM_VIRTUALLY_FRAME" val="{&quot;height&quot;:386.2,&quot;left&quot;:51.29554913378142,&quot;top&quot;:106.65,&quot;width&quot;:855.0529174804688}"/>
  <p:tag name="KSO_WM_DIAGRAM_COLOR_MATCH_VALUE" val="{&quot;shape&quot;:{&quot;fill&quot;:{&quot;solid&quot;:{&quot;brightness&quot;:0.800000011920929,&quot;colorType&quot;:1,&quot;foreColorIndex&quot;:7,&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PRESET_TEXT" val="单击此处输入您的项正文，文字是您思想的提炼，请尽量言简意赅的阐述观点"/>
  <p:tag name="KSO_WM_UNIT_FILL_TYPE" val="1"/>
  <p:tag name="KSO_WM_UNIT_FILL_FORE_SCHEMECOLOR_INDEX" val="7"/>
  <p:tag name="KSO_WM_UNIT_FILL_FORE_SCHEMECOLOR_INDEX_BRIGHTNESS" val="0.8"/>
  <p:tag name="KSO_WM_UNIT_TEXT_FILL_FORE_SCHEMECOLOR_INDEX" val="1"/>
  <p:tag name="KSO_WM_UNIT_TEXT_FILL_TYPE" val="1"/>
  <p:tag name="KSO_WM_DIAGRAM_USE_COLOR_VALUE" val="{&quot;color_scheme&quot;:1,&quot;color_type&quot;:1,&quot;theme_color_indexes&quot;:[5,5,5,5,5,5]}"/>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320_3*l_h_i*1_3_2"/>
  <p:tag name="KSO_WM_TEMPLATE_CATEGORY" val="diagram"/>
  <p:tag name="KSO_WM_TEMPLATE_INDEX" val="20231320"/>
  <p:tag name="KSO_WM_UNIT_LAYERLEVEL" val="1_1_1"/>
  <p:tag name="KSO_WM_TAG_VERSION" val="3.0"/>
  <p:tag name="KSO_WM_BEAUTIFY_FLAG" val="#wm#"/>
  <p:tag name="KSO_WM_DIAGRAM_VERSION" val="3"/>
  <p:tag name="KSO_WM_DIAGRAM_COLOR_TEXT_CAN_REMOVE" val="n"/>
  <p:tag name="KSO_WM_DIAGRAM_MAX_ITEMCNT" val="6"/>
  <p:tag name="KSO_WM_DIAGRAM_MIN_ITEMCNT" val="2"/>
  <p:tag name="KSO_WM_DIAGRAM_VIRTUALLY_FRAME" val="{&quot;height&quot;:386.2,&quot;left&quot;:51.29554913378142,&quot;top&quot;:106.65,&quot;width&quot;:855.0529174804688}"/>
  <p:tag name="KSO_WM_DIAGRAM_COLOR_MATCH_VALUE" val="{&quot;shape&quot;:{&quot;fill&quot;:{&quot;solid&quot;:{&quot;brightness&quot;:0,&quot;colorType&quot;:1,&quot;foreColorIndex&quot;:7,&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FILL_TYPE" val="1"/>
  <p:tag name="KSO_WM_UNIT_FILL_FORE_SCHEMECOLOR_INDEX" val="7"/>
  <p:tag name="KSO_WM_UNIT_FILL_FORE_SCHEMECOLOR_INDEX_BRIGHTNESS" val="0"/>
  <p:tag name="KSO_WM_DIAGRAM_USE_COLOR_VALUE" val="{&quot;color_scheme&quot;:1,&quot;color_type&quot;:1,&quot;theme_color_indexes&quot;:[5,5,5,5,5,5]}"/>
</p:tagLst>
</file>

<file path=ppt/tags/tag203.xml><?xml version="1.0" encoding="utf-8"?>
<p:tagLst xmlns:p="http://schemas.openxmlformats.org/presentationml/2006/main">
  <p:tag name="KSO_WM_UNIT_COMPATIBLE" val="0"/>
  <p:tag name="KSO_WM_UNIT_DIAGRAM_ISREFERUNIT" val="0"/>
  <p:tag name="KSO_WM_TEMPLATE_INDEX" val="20231320"/>
  <p:tag name="KSO_WM_TAG_VERSION" val="3.0"/>
  <p:tag name="KSO_WM_DIAGRAM_VERSION" val="3"/>
  <p:tag name="KSO_WM_DIAGRAM_MIN_ITEMCNT" val="2"/>
  <p:tag name="KSO_WM_UNIT_SUBTYPE" val="a"/>
  <p:tag name="KSO_WM_UNIT_NOCLEAR" val="0"/>
  <p:tag name="KSO_WM_UNIT_VALUE" val="33"/>
  <p:tag name="KSO_WM_UNIT_HIGHLIGHT" val="0"/>
  <p:tag name="KSO_WM_UNIT_DIAGRAM_ISNUMVISUAL" val="0"/>
  <p:tag name="KSO_WM_DIAGRAM_GROUP_CODE" val="l1-1"/>
  <p:tag name="KSO_WM_UNIT_TYPE" val="l_h_f"/>
  <p:tag name="KSO_WM_UNIT_INDEX" val="1_4_1"/>
  <p:tag name="KSO_WM_UNIT_ID" val="diagram20231320_3*l_h_f*1_4_1"/>
  <p:tag name="KSO_WM_TEMPLATE_CATEGORY" val="diagram"/>
  <p:tag name="KSO_WM_UNIT_LAYERLEVEL" val="1_1_1"/>
  <p:tag name="KSO_WM_BEAUTIFY_FLAG" val="#wm#"/>
  <p:tag name="KSO_WM_DIAGRAM_COLOR_TEXT_CAN_REMOVE" val="n"/>
  <p:tag name="KSO_WM_DIAGRAM_MAX_ITEMCNT" val="6"/>
  <p:tag name="KSO_WM_DIAGRAM_VIRTUALLY_FRAME" val="{&quot;height&quot;:386.2,&quot;left&quot;:51.29554913378142,&quot;top&quot;:106.65,&quot;width&quot;:855.0529174804688}"/>
  <p:tag name="KSO_WM_DIAGRAM_COLOR_MATCH_VALUE" val="{&quot;shape&quot;:{&quot;fill&quot;:{&quot;solid&quot;:{&quot;brightness&quot;:0.800000011920929,&quot;colorType&quot;:1,&quot;foreColorIndex&quot;:8,&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PRESET_TEXT" val="单击此处输入您的项正文，文字是您思想的提炼，请尽量言简意赅的阐述观点"/>
  <p:tag name="KSO_WM_UNIT_FILL_TYPE" val="1"/>
  <p:tag name="KSO_WM_UNIT_FILL_FORE_SCHEMECOLOR_INDEX" val="8"/>
  <p:tag name="KSO_WM_UNIT_FILL_FORE_SCHEMECOLOR_INDEX_BRIGHTNESS" val="0.8"/>
  <p:tag name="KSO_WM_UNIT_TEXT_FILL_FORE_SCHEMECOLOR_INDEX" val="1"/>
  <p:tag name="KSO_WM_UNIT_TEXT_FILL_TYPE" val="1"/>
  <p:tag name="KSO_WM_DIAGRAM_USE_COLOR_VALUE" val="{&quot;color_scheme&quot;:1,&quot;color_type&quot;:1,&quot;theme_color_indexes&quot;:[5,5,5,5,5,5]}"/>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1320_3*l_h_i*1_4_2"/>
  <p:tag name="KSO_WM_TEMPLATE_CATEGORY" val="diagram"/>
  <p:tag name="KSO_WM_TEMPLATE_INDEX" val="20231320"/>
  <p:tag name="KSO_WM_UNIT_LAYERLEVEL" val="1_1_1"/>
  <p:tag name="KSO_WM_TAG_VERSION" val="3.0"/>
  <p:tag name="KSO_WM_BEAUTIFY_FLAG" val="#wm#"/>
  <p:tag name="KSO_WM_DIAGRAM_VERSION" val="3"/>
  <p:tag name="KSO_WM_DIAGRAM_COLOR_TEXT_CAN_REMOVE" val="n"/>
  <p:tag name="KSO_WM_DIAGRAM_MAX_ITEMCNT" val="6"/>
  <p:tag name="KSO_WM_DIAGRAM_MIN_ITEMCNT" val="2"/>
  <p:tag name="KSO_WM_DIAGRAM_VIRTUALLY_FRAME" val="{&quot;height&quot;:386.2,&quot;left&quot;:51.29554913378142,&quot;top&quot;:106.65,&quot;width&quot;:855.0529174804688}"/>
  <p:tag name="KSO_WM_DIAGRAM_COLOR_MATCH_VALUE" val="{&quot;shape&quot;:{&quot;fill&quot;:{&quot;solid&quot;:{&quot;brightness&quot;:0,&quot;colorType&quot;:1,&quot;foreColorIndex&quot;:8,&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FILL_TYPE" val="1"/>
  <p:tag name="KSO_WM_UNIT_FILL_FORE_SCHEMECOLOR_INDEX" val="8"/>
  <p:tag name="KSO_WM_UNIT_FILL_FORE_SCHEMECOLOR_INDEX_BRIGHTNESS" val="0"/>
  <p:tag name="KSO_WM_DIAGRAM_USE_COLOR_VALUE" val="{&quot;color_scheme&quot;:1,&quot;color_type&quot;:1,&quot;theme_color_indexes&quot;:[5,5,5,5,5,5]}"/>
</p:tagLst>
</file>

<file path=ppt/tags/tag205.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30480,3316114]}"/>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UNIT_COMPATIBLE" val="0"/>
  <p:tag name="KSO_WM_UNIT_DIAGRAM_ISREFERUNIT" val="0"/>
  <p:tag name="KSO_WM_TEMPLATE_INDEX" val="20231320"/>
  <p:tag name="KSO_WM_TAG_VERSION" val="3.0"/>
  <p:tag name="KSO_WM_DIAGRAM_VERSION" val="3"/>
  <p:tag name="KSO_WM_DIAGRAM_MIN_ITEMCNT" val="2"/>
  <p:tag name="KSO_WM_UNIT_SUBTYPE" val="a"/>
  <p:tag name="KSO_WM_UNIT_NOCLEAR" val="0"/>
  <p:tag name="KSO_WM_UNIT_VALUE" val="33"/>
  <p:tag name="KSO_WM_UNIT_HIGHLIGHT" val="0"/>
  <p:tag name="KSO_WM_UNIT_DIAGRAM_ISNUMVISUAL" val="0"/>
  <p:tag name="KSO_WM_DIAGRAM_GROUP_CODE" val="l1-1"/>
  <p:tag name="KSO_WM_UNIT_TYPE" val="l_h_f"/>
  <p:tag name="KSO_WM_UNIT_INDEX" val="1_1_1"/>
  <p:tag name="KSO_WM_UNIT_ID" val="diagram20231320_3*l_h_f*1_1_1"/>
  <p:tag name="KSO_WM_TEMPLATE_CATEGORY" val="diagram"/>
  <p:tag name="KSO_WM_UNIT_LAYERLEVEL" val="1_1_1"/>
  <p:tag name="KSO_WM_BEAUTIFY_FLAG" val="#wm#"/>
  <p:tag name="KSO_WM_DIAGRAM_COLOR_TEXT_CAN_REMOVE" val="n"/>
  <p:tag name="KSO_WM_DIAGRAM_MAX_ITEMCNT" val="6"/>
  <p:tag name="KSO_WM_DIAGRAM_VIRTUALLY_FRAME" val="{&quot;height&quot;:386.2,&quot;left&quot;:51.29554913378142,&quot;top&quot;:106.65,&quot;width&quot;:855.0529174804688}"/>
  <p:tag name="KSO_WM_DIAGRAM_COLOR_MATCH_VALUE" val="{&quot;shape&quot;:{&quot;fill&quot;:{&quot;solid&quot;:{&quot;brightness&quot;:0.800000011920929,&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PRESET_TEXT" val="单击此处输入您的项正文，文字是您思想的提炼，请尽量言简意赅的阐述观点"/>
  <p:tag name="KSO_WM_UNIT_FILL_TYPE" val="1"/>
  <p:tag name="KSO_WM_UNIT_FILL_FORE_SCHEMECOLOR_INDEX" val="5"/>
  <p:tag name="KSO_WM_UNIT_FILL_FORE_SCHEMECOLOR_INDEX_BRIGHTNESS" val="0.8"/>
  <p:tag name="KSO_WM_UNIT_TEXT_FILL_FORE_SCHEMECOLOR_INDEX" val="1"/>
  <p:tag name="KSO_WM_UNIT_TEXT_FILL_TYPE" val="1"/>
  <p:tag name="KSO_WM_DIAGRAM_USE_COLOR_VALUE" val="{&quot;color_scheme&quot;:1,&quot;color_type&quot;:1,&quot;theme_color_indexes&quot;:[5,5,5,5,5,5]}"/>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320_3*l_h_i*1_1_2"/>
  <p:tag name="KSO_WM_TEMPLATE_CATEGORY" val="diagram"/>
  <p:tag name="KSO_WM_TEMPLATE_INDEX" val="20231320"/>
  <p:tag name="KSO_WM_UNIT_LAYERLEVEL" val="1_1_1"/>
  <p:tag name="KSO_WM_TAG_VERSION" val="3.0"/>
  <p:tag name="KSO_WM_BEAUTIFY_FLAG" val="#wm#"/>
  <p:tag name="KSO_WM_DIAGRAM_VERSION" val="3"/>
  <p:tag name="KSO_WM_DIAGRAM_COLOR_TEXT_CAN_REMOVE" val="n"/>
  <p:tag name="KSO_WM_DIAGRAM_MAX_ITEMCNT" val="6"/>
  <p:tag name="KSO_WM_DIAGRAM_MIN_ITEMCNT" val="2"/>
  <p:tag name="KSO_WM_DIAGRAM_VIRTUALLY_FRAME" val="{&quot;height&quot;:386.2,&quot;left&quot;:51.29554913378142,&quot;top&quot;:106.65,&quot;width&quot;:855.0529174804688}"/>
  <p:tag name="KSO_WM_DIAGRAM_COLOR_MATCH_VALUE" val="{&quot;shape&quot;:{&quot;fill&quot;:{&quot;solid&quot;:{&quot;brightness&quot;:0,&quot;colorType&quot;:1,&quot;foreColorIndex&quot;:5,&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FILL_TYPE" val="1"/>
  <p:tag name="KSO_WM_UNIT_FILL_FORE_SCHEMECOLOR_INDEX" val="5"/>
  <p:tag name="KSO_WM_UNIT_FILL_FORE_SCHEMECOLOR_INDEX_BRIGHTNESS" val="0"/>
  <p:tag name="KSO_WM_DIAGRAM_USE_COLOR_VALUE" val="{&quot;color_scheme&quot;:1,&quot;color_type&quot;:1,&quot;theme_color_indexes&quot;:[5,5,5,5,5,5]}"/>
</p:tagLst>
</file>

<file path=ppt/tags/tag211.xml><?xml version="1.0" encoding="utf-8"?>
<p:tagLst xmlns:p="http://schemas.openxmlformats.org/presentationml/2006/main">
  <p:tag name="KSO_WM_UNIT_COMPATIBLE" val="0"/>
  <p:tag name="KSO_WM_UNIT_DIAGRAM_ISREFERUNIT" val="0"/>
  <p:tag name="KSO_WM_TEMPLATE_INDEX" val="20231320"/>
  <p:tag name="KSO_WM_TAG_VERSION" val="3.0"/>
  <p:tag name="KSO_WM_DIAGRAM_VERSION" val="3"/>
  <p:tag name="KSO_WM_DIAGRAM_MIN_ITEMCNT" val="2"/>
  <p:tag name="KSO_WM_UNIT_SUBTYPE" val="a"/>
  <p:tag name="KSO_WM_UNIT_NOCLEAR" val="0"/>
  <p:tag name="KSO_WM_UNIT_VALUE" val="33"/>
  <p:tag name="KSO_WM_UNIT_HIGHLIGHT" val="0"/>
  <p:tag name="KSO_WM_UNIT_DIAGRAM_ISNUMVISUAL" val="0"/>
  <p:tag name="KSO_WM_DIAGRAM_GROUP_CODE" val="l1-1"/>
  <p:tag name="KSO_WM_UNIT_TYPE" val="l_h_f"/>
  <p:tag name="KSO_WM_UNIT_INDEX" val="1_2_1"/>
  <p:tag name="KSO_WM_UNIT_ID" val="diagram20231320_3*l_h_f*1_2_1"/>
  <p:tag name="KSO_WM_TEMPLATE_CATEGORY" val="diagram"/>
  <p:tag name="KSO_WM_UNIT_LAYERLEVEL" val="1_1_1"/>
  <p:tag name="KSO_WM_BEAUTIFY_FLAG" val="#wm#"/>
  <p:tag name="KSO_WM_DIAGRAM_COLOR_TEXT_CAN_REMOVE" val="n"/>
  <p:tag name="KSO_WM_DIAGRAM_MAX_ITEMCNT" val="6"/>
  <p:tag name="KSO_WM_DIAGRAM_VIRTUALLY_FRAME" val="{&quot;height&quot;:386.2,&quot;left&quot;:51.29554913378142,&quot;top&quot;:106.65,&quot;width&quot;:855.0529174804688}"/>
  <p:tag name="KSO_WM_DIAGRAM_COLOR_MATCH_VALUE" val="{&quot;shape&quot;:{&quot;fill&quot;:{&quot;solid&quot;:{&quot;brightness&quot;:0.800000011920929,&quot;colorType&quot;:1,&quot;foreColorIndex&quot;:6,&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PRESET_TEXT" val="单击此处输入您的项正文，文字是您思想的提炼，请尽量言简意赅的阐述观点"/>
  <p:tag name="KSO_WM_UNIT_FILL_TYPE" val="1"/>
  <p:tag name="KSO_WM_UNIT_FILL_FORE_SCHEMECOLOR_INDEX" val="6"/>
  <p:tag name="KSO_WM_UNIT_FILL_FORE_SCHEMECOLOR_INDEX_BRIGHTNESS" val="0.8"/>
  <p:tag name="KSO_WM_UNIT_TEXT_FILL_FORE_SCHEMECOLOR_INDEX" val="1"/>
  <p:tag name="KSO_WM_UNIT_TEXT_FILL_TYPE" val="1"/>
  <p:tag name="KSO_WM_DIAGRAM_USE_COLOR_VALUE" val="{&quot;color_scheme&quot;:1,&quot;color_type&quot;:1,&quot;theme_color_indexes&quot;:[5,5,5,5,5,5]}"/>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320_3*l_h_i*1_2_2"/>
  <p:tag name="KSO_WM_TEMPLATE_CATEGORY" val="diagram"/>
  <p:tag name="KSO_WM_TEMPLATE_INDEX" val="20231320"/>
  <p:tag name="KSO_WM_UNIT_LAYERLEVEL" val="1_1_1"/>
  <p:tag name="KSO_WM_TAG_VERSION" val="3.0"/>
  <p:tag name="KSO_WM_BEAUTIFY_FLAG" val="#wm#"/>
  <p:tag name="KSO_WM_DIAGRAM_VERSION" val="3"/>
  <p:tag name="KSO_WM_DIAGRAM_COLOR_TEXT_CAN_REMOVE" val="n"/>
  <p:tag name="KSO_WM_DIAGRAM_MAX_ITEMCNT" val="6"/>
  <p:tag name="KSO_WM_DIAGRAM_MIN_ITEMCNT" val="2"/>
  <p:tag name="KSO_WM_DIAGRAM_VIRTUALLY_FRAME" val="{&quot;height&quot;:386.2,&quot;left&quot;:51.29554913378142,&quot;top&quot;:106.65,&quot;width&quot;:855.0529174804688}"/>
  <p:tag name="KSO_WM_DIAGRAM_COLOR_MATCH_VALUE" val="{&quot;shape&quot;:{&quot;fill&quot;:{&quot;solid&quot;:{&quot;brightness&quot;:0,&quot;colorType&quot;:1,&quot;foreColorIndex&quot;:6,&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FILL_TYPE" val="1"/>
  <p:tag name="KSO_WM_UNIT_FILL_FORE_SCHEMECOLOR_INDEX" val="6"/>
  <p:tag name="KSO_WM_UNIT_FILL_FORE_SCHEMECOLOR_INDEX_BRIGHTNESS" val="0"/>
  <p:tag name="KSO_WM_DIAGRAM_USE_COLOR_VALUE" val="{&quot;color_scheme&quot;:1,&quot;color_type&quot;:1,&quot;theme_color_indexes&quot;:[5,5,5,5,5,5]}"/>
</p:tagLst>
</file>

<file path=ppt/tags/tag213.xml><?xml version="1.0" encoding="utf-8"?>
<p:tagLst xmlns:p="http://schemas.openxmlformats.org/presentationml/2006/main">
  <p:tag name="KSO_WM_UNIT_COMPATIBLE" val="0"/>
  <p:tag name="KSO_WM_UNIT_DIAGRAM_ISREFERUNIT" val="0"/>
  <p:tag name="KSO_WM_TEMPLATE_INDEX" val="20231320"/>
  <p:tag name="KSO_WM_TAG_VERSION" val="3.0"/>
  <p:tag name="KSO_WM_DIAGRAM_VERSION" val="3"/>
  <p:tag name="KSO_WM_DIAGRAM_MIN_ITEMCNT" val="2"/>
  <p:tag name="KSO_WM_UNIT_SUBTYPE" val="a"/>
  <p:tag name="KSO_WM_UNIT_NOCLEAR" val="0"/>
  <p:tag name="KSO_WM_UNIT_VALUE" val="33"/>
  <p:tag name="KSO_WM_UNIT_HIGHLIGHT" val="0"/>
  <p:tag name="KSO_WM_UNIT_DIAGRAM_ISNUMVISUAL" val="0"/>
  <p:tag name="KSO_WM_DIAGRAM_GROUP_CODE" val="l1-1"/>
  <p:tag name="KSO_WM_UNIT_TYPE" val="l_h_f"/>
  <p:tag name="KSO_WM_UNIT_INDEX" val="1_3_1"/>
  <p:tag name="KSO_WM_UNIT_ID" val="diagram20231320_3*l_h_f*1_3_1"/>
  <p:tag name="KSO_WM_TEMPLATE_CATEGORY" val="diagram"/>
  <p:tag name="KSO_WM_UNIT_LAYERLEVEL" val="1_1_1"/>
  <p:tag name="KSO_WM_BEAUTIFY_FLAG" val="#wm#"/>
  <p:tag name="KSO_WM_DIAGRAM_COLOR_TEXT_CAN_REMOVE" val="n"/>
  <p:tag name="KSO_WM_DIAGRAM_MAX_ITEMCNT" val="6"/>
  <p:tag name="KSO_WM_DIAGRAM_VIRTUALLY_FRAME" val="{&quot;height&quot;:386.2,&quot;left&quot;:51.29554913378142,&quot;top&quot;:106.65,&quot;width&quot;:855.0529174804688}"/>
  <p:tag name="KSO_WM_DIAGRAM_COLOR_MATCH_VALUE" val="{&quot;shape&quot;:{&quot;fill&quot;:{&quot;solid&quot;:{&quot;brightness&quot;:0.800000011920929,&quot;colorType&quot;:1,&quot;foreColorIndex&quot;:7,&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PRESET_TEXT" val="单击此处输入您的项正文，文字是您思想的提炼，请尽量言简意赅的阐述观点"/>
  <p:tag name="KSO_WM_UNIT_FILL_TYPE" val="1"/>
  <p:tag name="KSO_WM_UNIT_FILL_FORE_SCHEMECOLOR_INDEX" val="7"/>
  <p:tag name="KSO_WM_UNIT_FILL_FORE_SCHEMECOLOR_INDEX_BRIGHTNESS" val="0.8"/>
  <p:tag name="KSO_WM_UNIT_TEXT_FILL_FORE_SCHEMECOLOR_INDEX" val="1"/>
  <p:tag name="KSO_WM_UNIT_TEXT_FILL_TYPE" val="1"/>
  <p:tag name="KSO_WM_DIAGRAM_USE_COLOR_VALUE" val="{&quot;color_scheme&quot;:1,&quot;color_type&quot;:1,&quot;theme_color_indexes&quot;:[5,5,5,5,5,5]}"/>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320_3*l_h_i*1_3_2"/>
  <p:tag name="KSO_WM_TEMPLATE_CATEGORY" val="diagram"/>
  <p:tag name="KSO_WM_TEMPLATE_INDEX" val="20231320"/>
  <p:tag name="KSO_WM_UNIT_LAYERLEVEL" val="1_1_1"/>
  <p:tag name="KSO_WM_TAG_VERSION" val="3.0"/>
  <p:tag name="KSO_WM_BEAUTIFY_FLAG" val="#wm#"/>
  <p:tag name="KSO_WM_DIAGRAM_VERSION" val="3"/>
  <p:tag name="KSO_WM_DIAGRAM_COLOR_TEXT_CAN_REMOVE" val="n"/>
  <p:tag name="KSO_WM_DIAGRAM_MAX_ITEMCNT" val="6"/>
  <p:tag name="KSO_WM_DIAGRAM_MIN_ITEMCNT" val="2"/>
  <p:tag name="KSO_WM_DIAGRAM_VIRTUALLY_FRAME" val="{&quot;height&quot;:386.2,&quot;left&quot;:51.29554913378142,&quot;top&quot;:106.65,&quot;width&quot;:855.0529174804688}"/>
  <p:tag name="KSO_WM_DIAGRAM_COLOR_MATCH_VALUE" val="{&quot;shape&quot;:{&quot;fill&quot;:{&quot;solid&quot;:{&quot;brightness&quot;:0,&quot;colorType&quot;:1,&quot;foreColorIndex&quot;:7,&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FILL_TYPE" val="1"/>
  <p:tag name="KSO_WM_UNIT_FILL_FORE_SCHEMECOLOR_INDEX" val="7"/>
  <p:tag name="KSO_WM_UNIT_FILL_FORE_SCHEMECOLOR_INDEX_BRIGHTNESS" val="0"/>
  <p:tag name="KSO_WM_DIAGRAM_USE_COLOR_VALUE" val="{&quot;color_scheme&quot;:1,&quot;color_type&quot;:1,&quot;theme_color_indexes&quot;:[5,5,5,5,5,5]}"/>
</p:tagLst>
</file>

<file path=ppt/tags/tag215.xml><?xml version="1.0" encoding="utf-8"?>
<p:tagLst xmlns:p="http://schemas.openxmlformats.org/presentationml/2006/main">
  <p:tag name="KSO_WM_UNIT_COMPATIBLE" val="0"/>
  <p:tag name="KSO_WM_UNIT_DIAGRAM_ISREFERUNIT" val="0"/>
  <p:tag name="KSO_WM_TEMPLATE_INDEX" val="20231320"/>
  <p:tag name="KSO_WM_TAG_VERSION" val="3.0"/>
  <p:tag name="KSO_WM_DIAGRAM_VERSION" val="3"/>
  <p:tag name="KSO_WM_DIAGRAM_MIN_ITEMCNT" val="2"/>
  <p:tag name="KSO_WM_UNIT_SUBTYPE" val="a"/>
  <p:tag name="KSO_WM_UNIT_NOCLEAR" val="0"/>
  <p:tag name="KSO_WM_UNIT_VALUE" val="33"/>
  <p:tag name="KSO_WM_UNIT_HIGHLIGHT" val="0"/>
  <p:tag name="KSO_WM_UNIT_DIAGRAM_ISNUMVISUAL" val="0"/>
  <p:tag name="KSO_WM_DIAGRAM_GROUP_CODE" val="l1-1"/>
  <p:tag name="KSO_WM_UNIT_TYPE" val="l_h_f"/>
  <p:tag name="KSO_WM_UNIT_INDEX" val="1_4_1"/>
  <p:tag name="KSO_WM_UNIT_ID" val="diagram20231320_3*l_h_f*1_4_1"/>
  <p:tag name="KSO_WM_TEMPLATE_CATEGORY" val="diagram"/>
  <p:tag name="KSO_WM_UNIT_LAYERLEVEL" val="1_1_1"/>
  <p:tag name="KSO_WM_BEAUTIFY_FLAG" val="#wm#"/>
  <p:tag name="KSO_WM_DIAGRAM_COLOR_TEXT_CAN_REMOVE" val="n"/>
  <p:tag name="KSO_WM_DIAGRAM_MAX_ITEMCNT" val="6"/>
  <p:tag name="KSO_WM_DIAGRAM_VIRTUALLY_FRAME" val="{&quot;height&quot;:386.2,&quot;left&quot;:51.29554913378142,&quot;top&quot;:106.65,&quot;width&quot;:855.0529174804688}"/>
  <p:tag name="KSO_WM_DIAGRAM_COLOR_MATCH_VALUE" val="{&quot;shape&quot;:{&quot;fill&quot;:{&quot;solid&quot;:{&quot;brightness&quot;:0.800000011920929,&quot;colorType&quot;:1,&quot;foreColorIndex&quot;:8,&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PRESET_TEXT" val="单击此处输入您的项正文，文字是您思想的提炼，请尽量言简意赅的阐述观点"/>
  <p:tag name="KSO_WM_UNIT_FILL_TYPE" val="1"/>
  <p:tag name="KSO_WM_UNIT_FILL_FORE_SCHEMECOLOR_INDEX" val="8"/>
  <p:tag name="KSO_WM_UNIT_FILL_FORE_SCHEMECOLOR_INDEX_BRIGHTNESS" val="0.8"/>
  <p:tag name="KSO_WM_UNIT_TEXT_FILL_FORE_SCHEMECOLOR_INDEX" val="1"/>
  <p:tag name="KSO_WM_UNIT_TEXT_FILL_TYPE" val="1"/>
  <p:tag name="KSO_WM_DIAGRAM_USE_COLOR_VALUE" val="{&quot;color_scheme&quot;:1,&quot;color_type&quot;:1,&quot;theme_color_indexes&quot;:[5,5,5,5,5,5]}"/>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1320_3*l_h_i*1_4_2"/>
  <p:tag name="KSO_WM_TEMPLATE_CATEGORY" val="diagram"/>
  <p:tag name="KSO_WM_TEMPLATE_INDEX" val="20231320"/>
  <p:tag name="KSO_WM_UNIT_LAYERLEVEL" val="1_1_1"/>
  <p:tag name="KSO_WM_TAG_VERSION" val="3.0"/>
  <p:tag name="KSO_WM_BEAUTIFY_FLAG" val="#wm#"/>
  <p:tag name="KSO_WM_DIAGRAM_VERSION" val="3"/>
  <p:tag name="KSO_WM_DIAGRAM_COLOR_TEXT_CAN_REMOVE" val="n"/>
  <p:tag name="KSO_WM_DIAGRAM_MAX_ITEMCNT" val="6"/>
  <p:tag name="KSO_WM_DIAGRAM_MIN_ITEMCNT" val="2"/>
  <p:tag name="KSO_WM_DIAGRAM_VIRTUALLY_FRAME" val="{&quot;height&quot;:386.2,&quot;left&quot;:51.29554913378142,&quot;top&quot;:106.65,&quot;width&quot;:855.0529174804688}"/>
  <p:tag name="KSO_WM_DIAGRAM_COLOR_MATCH_VALUE" val="{&quot;shape&quot;:{&quot;fill&quot;:{&quot;solid&quot;:{&quot;brightness&quot;:0,&quot;colorType&quot;:1,&quot;foreColorIndex&quot;:8,&quot;transparency&quot;:0.400000005960464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RICK" val="4"/>
  <p:tag name="KSO_WM_UNIT_FILL_TYPE" val="1"/>
  <p:tag name="KSO_WM_UNIT_FILL_FORE_SCHEMECOLOR_INDEX" val="8"/>
  <p:tag name="KSO_WM_UNIT_FILL_FORE_SCHEMECOLOR_INDEX_BRIGHTNESS" val="0"/>
  <p:tag name="KSO_WM_DIAGRAM_USE_COLOR_VALUE" val="{&quot;color_scheme&quot;:1,&quot;color_type&quot;:1,&quot;theme_color_indexes&quot;:[5,5,5,5,5,5]}"/>
</p:tagLst>
</file>

<file path=ppt/tags/tag217.xml><?xml version="1.0" encoding="utf-8"?>
<p:tagLst xmlns:p="http://schemas.openxmlformats.org/presentationml/2006/main">
  <p:tag name="KSO_WM_BEAUTIFY_FLAG" val="#wm#"/>
  <p:tag name="KSO_WM_TEMPLATE_CATEGORY" val="custom"/>
  <p:tag name="KSO_WM_TEMPLATE_INDEX" val="20205081"/>
  <p:tag name="RESOURCE_RECORD_KEY" val="{&quot;65&quot;:[20205081],&quot;70&quot;:[3330480,3316114]}"/>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wm#"/>
  <p:tag name="KSO_WM_TEMPLATE_CATEGORY" val="custom"/>
  <p:tag name="KSO_WM_TEMPLATE_INDEX" val="20205081"/>
</p:tagLst>
</file>

<file path=ppt/tags/tag22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7.xml><?xml version="1.0" encoding="utf-8"?>
<p:tagLst xmlns:p="http://schemas.openxmlformats.org/presentationml/2006/main">
  <p:tag name="COMMONDATA" val="eyJoZGlkIjoiNTk5ZGUxMGRjNjRiMDE2ZjEzNzJkZmQwNTU3Mjg4YWEifQ=="/>
  <p:tag name="RESOURCE_RECORD_KEY" val="{&quot;29&quot;:[20405934,20426264,20405950,20405940,20750925,20426325,20405947],&quot;65&quot;:[20205081],&quot;70&quot;:[3330480,3316114]}"/>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wm#"/>
  <p:tag name="KSO_WM_TEMPLATE_CATEGORY" val="custom"/>
  <p:tag name="KSO_WM_TEMPLATE_INDEX" val="20205081"/>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wm#"/>
  <p:tag name="KSO_WM_TEMPLATE_CATEGORY" val="custom"/>
  <p:tag name="KSO_WM_TEMPLATE_INDEX" val="20205081"/>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wm#"/>
  <p:tag name="KSO_WM_TEMPLATE_CATEGORY" val="custom"/>
  <p:tag name="KSO_WM_TEMPLATE_INDEX" val="20205081"/>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wm#"/>
  <p:tag name="KSO_WM_TEMPLATE_CATEGORY" val="custom"/>
  <p:tag name="KSO_WM_TEMPLATE_INDEX" val="20205081"/>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wm#"/>
  <p:tag name="KSO_WM_TEMPLATE_CATEGORY" val="custom"/>
  <p:tag name="KSO_WM_TEMPLATE_INDEX" val="20205081"/>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9544</Words>
  <Application>WPS 演示</Application>
  <PresentationFormat>宽屏</PresentationFormat>
  <Paragraphs>410</Paragraphs>
  <Slides>29</Slides>
  <Notes>28</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29</vt:i4>
      </vt:variant>
    </vt:vector>
  </HeadingPairs>
  <TitlesOfParts>
    <vt:vector size="45" baseType="lpstr">
      <vt:lpstr>Arial</vt:lpstr>
      <vt:lpstr>宋体</vt:lpstr>
      <vt:lpstr>Wingdings</vt:lpstr>
      <vt:lpstr>Wingdings</vt:lpstr>
      <vt:lpstr>汉仪君黑-75简</vt:lpstr>
      <vt:lpstr>汉仪君黑-55W</vt:lpstr>
      <vt:lpstr>Times New Roman Bold</vt:lpstr>
      <vt:lpstr>Times New Roman</vt:lpstr>
      <vt:lpstr>Times New Roman Regular</vt:lpstr>
      <vt:lpstr>Times New Roman Bold Italic</vt:lpstr>
      <vt:lpstr>微软雅黑</vt:lpstr>
      <vt:lpstr>Arial Unicode MS</vt:lpstr>
      <vt:lpstr>Calibri</vt:lpstr>
      <vt:lpstr>Arial</vt:lpstr>
      <vt:lpstr>Bauhaus 93</vt:lpstr>
      <vt:lpstr>WPS</vt:lpstr>
      <vt:lpstr>LLM model for HEP - Xiwu (溪悟)</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感谢观看 Thank you for watching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sy c</dc:creator>
  <cp:lastModifiedBy>江南扫落花</cp:lastModifiedBy>
  <cp:revision>254</cp:revision>
  <dcterms:created xsi:type="dcterms:W3CDTF">2019-06-19T02:08:00Z</dcterms:created>
  <dcterms:modified xsi:type="dcterms:W3CDTF">2024-08-06T03:59:03Z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2052-12.1.0.17147</vt:lpwstr>
  </property>
  <property fmtid="{D5CDD505-2E9C-101B-9397-08002B2CF9AE}" pid="3" name="ICV">
    <vt:lpwstr>C9032FF8C6CB41DBAB44B956A1C0C030_13</vt:lpwstr>
  </property>
</Properties>
</file>