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99" r:id="rId3"/>
    <p:sldId id="271" r:id="rId4"/>
    <p:sldId id="416" r:id="rId5"/>
    <p:sldId id="413" r:id="rId6"/>
    <p:sldId id="426" r:id="rId7"/>
    <p:sldId id="286" r:id="rId8"/>
    <p:sldId id="403" r:id="rId9"/>
    <p:sldId id="381" r:id="rId10"/>
    <p:sldId id="404" r:id="rId11"/>
    <p:sldId id="415" r:id="rId12"/>
    <p:sldId id="421" r:id="rId13"/>
    <p:sldId id="281" r:id="rId14"/>
    <p:sldId id="417" r:id="rId15"/>
    <p:sldId id="386" r:id="rId16"/>
    <p:sldId id="311" r:id="rId17"/>
    <p:sldId id="406" r:id="rId18"/>
    <p:sldId id="408" r:id="rId19"/>
    <p:sldId id="418" r:id="rId20"/>
    <p:sldId id="390" r:id="rId21"/>
    <p:sldId id="391" r:id="rId22"/>
    <p:sldId id="422" r:id="rId23"/>
    <p:sldId id="420" r:id="rId24"/>
    <p:sldId id="278" r:id="rId25"/>
    <p:sldId id="376" r:id="rId26"/>
    <p:sldId id="377" r:id="rId27"/>
    <p:sldId id="378" r:id="rId28"/>
    <p:sldId id="400" r:id="rId29"/>
    <p:sldId id="379" r:id="rId30"/>
    <p:sldId id="398" r:id="rId31"/>
    <p:sldId id="427" r:id="rId32"/>
    <p:sldId id="397" r:id="rId33"/>
    <p:sldId id="394" r:id="rId34"/>
    <p:sldId id="423" r:id="rId35"/>
    <p:sldId id="395" r:id="rId36"/>
    <p:sldId id="425" r:id="rId37"/>
    <p:sldId id="424" r:id="rId3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1A8"/>
    <a:srgbClr val="F1CFCE"/>
    <a:srgbClr val="B91000"/>
    <a:srgbClr val="0000FF"/>
    <a:srgbClr val="FF0000"/>
    <a:srgbClr val="8AA1E6"/>
    <a:srgbClr val="BFD1BD"/>
    <a:srgbClr val="00FFF0"/>
    <a:srgbClr val="00FF00"/>
    <a:srgbClr val="49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/>
    <p:restoredTop sz="90584"/>
  </p:normalViewPr>
  <p:slideViewPr>
    <p:cSldViewPr snapToGrid="0" snapToObjects="1">
      <p:cViewPr varScale="1">
        <p:scale>
          <a:sx n="133" d="100"/>
          <a:sy n="13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D8104-7EEF-584E-A9ED-27BC85096AC0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0E585-CE67-9446-8E4D-20F4258A7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961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第一个变分量子算法是变分量子本征求解器</a:t>
            </a:r>
            <a:r>
              <a:rPr kumimoji="1" lang="en-US" altLang="zh-CN" dirty="0"/>
              <a:t>VQE</a:t>
            </a:r>
            <a:r>
              <a:rPr kumimoji="1" lang="zh-CN" altLang="en-US" dirty="0"/>
              <a:t>。其目的是制备任意哈密顿量的基态。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任意哈密顿量可以写为泡利串的线性组合</a:t>
            </a:r>
            <a:r>
              <a:rPr kumimoji="1" lang="en-US" altLang="zh-CN" dirty="0"/>
              <a:t>,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VQE</a:t>
            </a:r>
            <a:r>
              <a:rPr kumimoji="1" lang="zh-CN" altLang="en-US" dirty="0"/>
              <a:t>使用变分法优化哈密顿量期望值，这样一个能曲面的全局最小值就是</a:t>
            </a:r>
            <a:r>
              <a:rPr lang="zh-CN" altLang="en-US" dirty="0">
                <a:latin typeface="Georgia" panose="02040502050405020303" pitchFamily="18" charset="0"/>
              </a:rPr>
              <a:t>哈密顿基态本征值的近似。</a:t>
            </a:r>
            <a:endParaRPr lang="en-US" altLang="zh-CN" dirty="0">
              <a:latin typeface="Georgia" panose="02040502050405020303" pitchFamily="18" charset="0"/>
            </a:endParaRPr>
          </a:p>
          <a:p>
            <a:r>
              <a:rPr kumimoji="1" lang="zh-CN" altLang="en-US" dirty="0">
                <a:latin typeface="Georgia" panose="02040502050405020303" pitchFamily="18" charset="0"/>
              </a:rPr>
              <a:t>在</a:t>
            </a:r>
            <a:r>
              <a:rPr kumimoji="1" lang="en-US" altLang="zh-CN" dirty="0">
                <a:latin typeface="Georgia" panose="02040502050405020303" pitchFamily="18" charset="0"/>
              </a:rPr>
              <a:t>VQE</a:t>
            </a:r>
            <a:r>
              <a:rPr kumimoji="1" lang="zh-CN" altLang="en-US" dirty="0">
                <a:latin typeface="Georgia" panose="02040502050405020303" pitchFamily="18" charset="0"/>
              </a:rPr>
              <a:t>中，</a:t>
            </a:r>
            <a:r>
              <a:rPr kumimoji="1" lang="zh-CN" altLang="en-US" dirty="0"/>
              <a:t>量子计算机用于计算能量期望值，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475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513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99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17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98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724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7285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823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</a:t>
            </a:r>
            <a:r>
              <a:rPr kumimoji="1" lang="zh-CN" altLang="en-US" dirty="0"/>
              <a:t>个幺正门对应</a:t>
            </a:r>
            <a:r>
              <a:rPr kumimoji="1" lang="en-US" altLang="zh-CN" dirty="0"/>
              <a:t>U(4)</a:t>
            </a:r>
            <a:r>
              <a:rPr kumimoji="1" lang="zh-CN" altLang="en-US" dirty="0"/>
              <a:t>群的</a:t>
            </a:r>
            <a:r>
              <a:rPr kumimoji="1" lang="en-US" altLang="zh-CN" dirty="0"/>
              <a:t>16</a:t>
            </a:r>
            <a:r>
              <a:rPr kumimoji="1" lang="zh-CN" altLang="en-US" dirty="0"/>
              <a:t>个自由度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390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6431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绝热变分拟设由</a:t>
            </a:r>
            <a:r>
              <a:rPr kumimoji="1" lang="en-US" altLang="zh-CN" dirty="0"/>
              <a:t>L</a:t>
            </a:r>
            <a:r>
              <a:rPr kumimoji="1" lang="zh-CN" altLang="en-US" dirty="0"/>
              <a:t>次重复的层状结构组成，我们成为</a:t>
            </a:r>
            <a:r>
              <a:rPr kumimoji="1" lang="en-US" altLang="zh-CN" dirty="0"/>
              <a:t>L</a:t>
            </a:r>
            <a:r>
              <a:rPr kumimoji="1" lang="zh-CN" altLang="en-US" dirty="0"/>
              <a:t>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83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第一个变分量子算法是变分量子本征求解器</a:t>
            </a:r>
            <a:r>
              <a:rPr kumimoji="1" lang="en-US" altLang="zh-CN" dirty="0"/>
              <a:t>VQE</a:t>
            </a:r>
            <a:r>
              <a:rPr kumimoji="1" lang="zh-CN" altLang="en-US" dirty="0"/>
              <a:t>。其目的是制备任意哈密顿量的基态。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任意哈密顿量可以写为泡利串的线性组合</a:t>
            </a:r>
            <a:r>
              <a:rPr kumimoji="1" lang="en-US" altLang="zh-CN" dirty="0"/>
              <a:t>,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VQE</a:t>
            </a:r>
            <a:r>
              <a:rPr kumimoji="1" lang="zh-CN" altLang="en-US" dirty="0"/>
              <a:t>使用变分法优化哈密顿量期望值，这样一个能曲面的全局最小值就是</a:t>
            </a:r>
            <a:r>
              <a:rPr lang="zh-CN" altLang="en-US" dirty="0">
                <a:latin typeface="Georgia" panose="02040502050405020303" pitchFamily="18" charset="0"/>
              </a:rPr>
              <a:t>哈密顿基态本征值的近似。</a:t>
            </a:r>
            <a:endParaRPr lang="en-US" altLang="zh-CN" dirty="0">
              <a:latin typeface="Georgia" panose="02040502050405020303" pitchFamily="18" charset="0"/>
            </a:endParaRPr>
          </a:p>
          <a:p>
            <a:r>
              <a:rPr kumimoji="1" lang="zh-CN" altLang="en-US" dirty="0">
                <a:latin typeface="Georgia" panose="02040502050405020303" pitchFamily="18" charset="0"/>
              </a:rPr>
              <a:t>在</a:t>
            </a:r>
            <a:r>
              <a:rPr kumimoji="1" lang="en-US" altLang="zh-CN" dirty="0">
                <a:latin typeface="Georgia" panose="02040502050405020303" pitchFamily="18" charset="0"/>
              </a:rPr>
              <a:t>VQE</a:t>
            </a:r>
            <a:r>
              <a:rPr kumimoji="1" lang="zh-CN" altLang="en-US" dirty="0">
                <a:latin typeface="Georgia" panose="02040502050405020303" pitchFamily="18" charset="0"/>
              </a:rPr>
              <a:t>中，</a:t>
            </a:r>
            <a:r>
              <a:rPr kumimoji="1" lang="zh-CN" altLang="en-US" dirty="0"/>
              <a:t>量子计算机用于计算能量期望值，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498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绝热变分拟设由</a:t>
            </a:r>
            <a:r>
              <a:rPr kumimoji="1" lang="en-US" altLang="zh-CN" dirty="0"/>
              <a:t>L</a:t>
            </a:r>
            <a:r>
              <a:rPr kumimoji="1" lang="zh-CN" altLang="en-US" dirty="0"/>
              <a:t>次重复的层状结构组成，我们成为</a:t>
            </a:r>
            <a:r>
              <a:rPr kumimoji="1" lang="en-US" altLang="zh-CN" dirty="0"/>
              <a:t>L</a:t>
            </a:r>
            <a:r>
              <a:rPr kumimoji="1" lang="zh-CN" altLang="en-US" dirty="0"/>
              <a:t>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0454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绝热变分拟设由</a:t>
            </a:r>
            <a:r>
              <a:rPr kumimoji="1" lang="en-US" altLang="zh-CN" dirty="0"/>
              <a:t>L</a:t>
            </a:r>
            <a:r>
              <a:rPr kumimoji="1" lang="zh-CN" altLang="en-US" dirty="0"/>
              <a:t>次重复的层状结构组成，我们成为</a:t>
            </a:r>
            <a:r>
              <a:rPr kumimoji="1" lang="en-US" altLang="zh-CN" dirty="0"/>
              <a:t>L</a:t>
            </a:r>
            <a:r>
              <a:rPr kumimoji="1" lang="zh-CN" altLang="en-US" dirty="0"/>
              <a:t>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0345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绝热变分拟设由</a:t>
            </a:r>
            <a:r>
              <a:rPr kumimoji="1" lang="en-US" altLang="zh-CN" dirty="0"/>
              <a:t>L</a:t>
            </a:r>
            <a:r>
              <a:rPr kumimoji="1" lang="zh-CN" altLang="en-US" dirty="0"/>
              <a:t>次重复的层状结构组成，我们成为</a:t>
            </a:r>
            <a:r>
              <a:rPr kumimoji="1" lang="en-US" altLang="zh-CN" dirty="0"/>
              <a:t>L</a:t>
            </a:r>
            <a:r>
              <a:rPr kumimoji="1" lang="zh-CN" altLang="en-US" dirty="0"/>
              <a:t>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5383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绝热变分拟设由</a:t>
            </a:r>
            <a:r>
              <a:rPr kumimoji="1" lang="en-US" altLang="zh-CN" dirty="0"/>
              <a:t>L</a:t>
            </a:r>
            <a:r>
              <a:rPr kumimoji="1" lang="zh-CN" altLang="en-US" dirty="0"/>
              <a:t>次重复的层状结构组成，我们成为</a:t>
            </a:r>
            <a:r>
              <a:rPr kumimoji="1" lang="en-US" altLang="zh-CN" dirty="0"/>
              <a:t>L</a:t>
            </a:r>
            <a:r>
              <a:rPr kumimoji="1" lang="zh-CN" altLang="en-US" dirty="0"/>
              <a:t>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836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使用</a:t>
            </a:r>
            <a:r>
              <a:rPr kumimoji="1" lang="en-US" altLang="zh-CN" dirty="0" err="1"/>
              <a:t>iHVA-dag</a:t>
            </a:r>
            <a:r>
              <a:rPr kumimoji="1" lang="zh-CN" altLang="en-US" dirty="0"/>
              <a:t>求解</a:t>
            </a:r>
            <a:r>
              <a:rPr kumimoji="1" lang="en-US" altLang="zh-CN" dirty="0" err="1"/>
              <a:t>MaxCut</a:t>
            </a:r>
            <a:r>
              <a:rPr kumimoji="1" lang="zh-CN" altLang="en-US" dirty="0"/>
              <a:t>近似比最高可达到</a:t>
            </a:r>
            <a:r>
              <a:rPr kumimoji="1" lang="en-US" altLang="zh-CN" dirty="0"/>
              <a:t>0.96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E585-CE67-9446-8E4D-20F4258A7D5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4272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使用</a:t>
            </a:r>
            <a:r>
              <a:rPr kumimoji="1" lang="en-US" altLang="zh-CN" dirty="0" err="1"/>
              <a:t>iHVA-dag</a:t>
            </a:r>
            <a:r>
              <a:rPr kumimoji="1" lang="zh-CN" altLang="en-US" dirty="0"/>
              <a:t>求解</a:t>
            </a:r>
            <a:r>
              <a:rPr kumimoji="1" lang="en-US" altLang="zh-CN" dirty="0" err="1"/>
              <a:t>MaxCut</a:t>
            </a:r>
            <a:r>
              <a:rPr kumimoji="1" lang="zh-CN" altLang="en-US" dirty="0"/>
              <a:t>近似比最高可达到</a:t>
            </a:r>
            <a:r>
              <a:rPr kumimoji="1" lang="en-US" altLang="zh-CN" dirty="0"/>
              <a:t>0.96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E585-CE67-9446-8E4D-20F4258A7D5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14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85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905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176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841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097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073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贫瘠高原现象是指从随机初始点开始优化过程制备基态。我们首先要计算梯度。而初始点的梯度会随着系统尺寸增加而指数减小。这导致梯度在量子计算机上</a:t>
            </a:r>
            <a:r>
              <a:rPr kumimoji="1" lang="zh-CN" altLang="en-US"/>
              <a:t>无法精确计算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BA523-AB8C-4040-AF95-D2444E6FB75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72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4396-2E0F-4743-8E10-A31834B22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D616C-B1A0-5043-988D-2F007F342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8983-BEDB-6C44-97D3-4062F0FB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E122-E435-AE48-9293-161BD7C8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A969B-DF54-3444-9654-93847E09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5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8E7D-4820-F446-AE00-B353B45F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421EB-03B2-3B49-834D-EC79E5D42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D5FE6-5E05-5941-8739-AFD0DAD1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A436-73A9-B64D-905A-A49DEAE5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8921E-C7F5-854D-9C25-93E35346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28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B6162-71D0-A346-BBAE-65ED01E67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58D6C-F819-5F41-BD20-213A36980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8395-C931-B74A-AF2E-FEB451D2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0038-E2D8-C940-AEFE-39F7406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715C7-AEB9-3649-BCB3-F32B9B6C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31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ECEB-7AA4-0C4B-878D-0EBFA0DC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F7CF-E524-8A4F-B036-14FF4CD2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02EE-9CF9-F148-9CF7-AC9DE24A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F9C7-4EF8-394A-8686-C3B508BA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FC78-C9E1-D343-9402-FB0389FE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499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F850-C58E-874A-A12F-C09F534E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335E-24FB-934D-868A-71783DB8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77AD8-4E67-BE4C-BB50-F213B06A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FEA1-2141-3146-9C48-6A62E324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4E12-C3E1-4B47-92A0-43E54264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385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ECA1-3876-064B-A7CF-EA33ACE7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15E5-EAC2-0C41-9EFA-E1F2D6B3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DF8D8-8C75-7141-9F79-5D5EABB2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F3337-281B-EE4C-BBAD-EAC842FE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B49B7-C167-9C43-88EA-47856CFC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C8D3E-218E-8044-AC93-71C8A27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806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0ADF-4765-4244-8EF7-19A49BE0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82495-2574-8448-B589-2417863A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86CA9-4B5F-5542-B5A5-D5F037FC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F9E3A-2BF7-6C4B-9490-F8361A7A7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E14C7-CF40-2941-9F46-D3BAB1268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5DBD6-0C36-5F42-8B89-8E01239A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34DF6-3398-1F4B-A5F2-0B450F42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8BE39-A409-2349-A4AA-A5EE3A3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875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A35C-FB66-B34D-BBC5-8636106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67E34-90BF-804B-9BCF-6F5842F9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2A0FC-EA26-7F48-9BAD-0EB0CD74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2D92C-8983-7A4E-9AE0-70C5ED6C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EB3F1-7CAD-1249-BD62-08D35E20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0C1AB-FF4D-7647-8FC1-BF2D9D31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74C5-0BFE-EC4D-AF98-5D3CC30E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56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BBE2-2967-E041-B548-316E0F8F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C4FF6-9DD6-EA4B-8B6D-A9519447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92038-18F4-A74B-BAF9-E8E7CCDE4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F0543-887B-0040-BF3A-D690DEAE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6721F-6585-B94D-9429-DD0F7BDD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4290A-A570-7D49-9E57-212148C2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873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5B79-82ED-7D44-9918-03D71BEF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04F34-71F5-9D49-B683-9844BE99F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C9BC5-27DF-3040-881A-0BB33555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3C77-2E9D-6746-82B9-92B6EB8C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A72C4-19FD-B948-B9B6-D9DD7EBF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00F2D-71A6-0F44-AD20-37A20C4D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432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CE616-4EC8-4748-AD45-0926D013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18DB-A91D-2047-ABCC-DA1B52F73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888C-7DBC-E64D-82A3-5639B950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223E-097C-F64A-9C38-FB57ED5440D4}" type="datetimeFigureOut">
              <a:rPr kumimoji="1" lang="zh-CN" altLang="en-US" smtClean="0"/>
              <a:t>2024/8/7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50B1E-0D4C-B344-B735-4169D882D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86CC9-FAAC-154D-8C9E-99A0FE16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868A-EA1A-8242-A482-367A7D37853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0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60.png"/><Relationship Id="rId3" Type="http://schemas.openxmlformats.org/officeDocument/2006/relationships/image" Target="../media/image29.emf"/><Relationship Id="rId21" Type="http://schemas.openxmlformats.org/officeDocument/2006/relationships/image" Target="../media/image34.png"/><Relationship Id="rId7" Type="http://schemas.openxmlformats.org/officeDocument/2006/relationships/image" Target="../media/image1410.png"/><Relationship Id="rId25" Type="http://schemas.openxmlformats.org/officeDocument/2006/relationships/image" Target="../media/image2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0.png"/><Relationship Id="rId20" Type="http://schemas.openxmlformats.org/officeDocument/2006/relationships/image" Target="../media/image3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1.png"/><Relationship Id="rId5" Type="http://schemas.openxmlformats.org/officeDocument/2006/relationships/image" Target="../media/image391.png"/><Relationship Id="rId23" Type="http://schemas.openxmlformats.org/officeDocument/2006/relationships/image" Target="../media/image411.png"/><Relationship Id="rId15" Type="http://schemas.openxmlformats.org/officeDocument/2006/relationships/image" Target="../media/image280.png"/><Relationship Id="rId28" Type="http://schemas.openxmlformats.org/officeDocument/2006/relationships/image" Target="../media/image31.png"/><Relationship Id="rId10" Type="http://schemas.openxmlformats.org/officeDocument/2006/relationships/image" Target="../media/image230.png"/><Relationship Id="rId19" Type="http://schemas.openxmlformats.org/officeDocument/2006/relationships/image" Target="../media/image32.png"/><Relationship Id="rId4" Type="http://schemas.openxmlformats.org/officeDocument/2006/relationships/image" Target="../media/image381.png"/><Relationship Id="rId9" Type="http://schemas.openxmlformats.org/officeDocument/2006/relationships/image" Target="../media/image210.png"/><Relationship Id="rId27" Type="http://schemas.openxmlformats.org/officeDocument/2006/relationships/image" Target="../media/image44.png"/><Relationship Id="rId14" Type="http://schemas.openxmlformats.org/officeDocument/2006/relationships/image" Target="../media/image270.png"/><Relationship Id="rId22" Type="http://schemas.openxmlformats.org/officeDocument/2006/relationships/image" Target="../media/image35.png"/><Relationship Id="rId30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0.png"/><Relationship Id="rId26" Type="http://schemas.openxmlformats.org/officeDocument/2006/relationships/image" Target="../media/image29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37.png"/><Relationship Id="rId17" Type="http://schemas.openxmlformats.org/officeDocument/2006/relationships/image" Target="../media/image59.png"/><Relationship Id="rId25" Type="http://schemas.openxmlformats.org/officeDocument/2006/relationships/image" Target="../media/image230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10.png"/><Relationship Id="rId32" Type="http://schemas.openxmlformats.org/officeDocument/2006/relationships/image" Target="../media/image35.png"/><Relationship Id="rId23" Type="http://schemas.openxmlformats.org/officeDocument/2006/relationships/image" Target="../media/image28.png"/><Relationship Id="rId15" Type="http://schemas.openxmlformats.org/officeDocument/2006/relationships/image" Target="../media/image280.png"/><Relationship Id="rId28" Type="http://schemas.openxmlformats.org/officeDocument/2006/relationships/image" Target="../media/image31.png"/><Relationship Id="rId19" Type="http://schemas.openxmlformats.org/officeDocument/2006/relationships/image" Target="../media/image61.png"/><Relationship Id="rId31" Type="http://schemas.openxmlformats.org/officeDocument/2006/relationships/image" Target="../media/image34.png"/><Relationship Id="rId4" Type="http://schemas.openxmlformats.org/officeDocument/2006/relationships/image" Target="../media/image46.png"/><Relationship Id="rId22" Type="http://schemas.openxmlformats.org/officeDocument/2006/relationships/image" Target="../media/image64.png"/><Relationship Id="rId14" Type="http://schemas.openxmlformats.org/officeDocument/2006/relationships/image" Target="../media/image270.png"/><Relationship Id="rId27" Type="http://schemas.openxmlformats.org/officeDocument/2006/relationships/image" Target="../media/image300.png"/><Relationship Id="rId30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42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1.emf"/><Relationship Id="rId7" Type="http://schemas.openxmlformats.org/officeDocument/2006/relationships/image" Target="../media/image40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11" Type="http://schemas.openxmlformats.org/officeDocument/2006/relationships/image" Target="../media/image531.png"/><Relationship Id="rId5" Type="http://schemas.openxmlformats.org/officeDocument/2006/relationships/image" Target="../media/image180.png"/><Relationship Id="rId10" Type="http://schemas.openxmlformats.org/officeDocument/2006/relationships/image" Target="../media/image520.png"/><Relationship Id="rId4" Type="http://schemas.openxmlformats.org/officeDocument/2006/relationships/image" Target="../media/image32.emf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9.png"/><Relationship Id="rId10" Type="http://schemas.openxmlformats.org/officeDocument/2006/relationships/image" Target="../media/image87.png"/><Relationship Id="rId4" Type="http://schemas.openxmlformats.org/officeDocument/2006/relationships/image" Target="../media/image610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4.png"/><Relationship Id="rId3" Type="http://schemas.openxmlformats.org/officeDocument/2006/relationships/image" Target="../media/image33.emf"/><Relationship Id="rId7" Type="http://schemas.openxmlformats.org/officeDocument/2006/relationships/image" Target="../media/image650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89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9" Type="http://schemas.openxmlformats.org/officeDocument/2006/relationships/image" Target="../media/image92.pn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84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92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98.pn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90.png"/><Relationship Id="rId5" Type="http://schemas.openxmlformats.org/officeDocument/2006/relationships/image" Target="../media/image96.png"/><Relationship Id="rId10" Type="http://schemas.openxmlformats.org/officeDocument/2006/relationships/image" Target="../media/image860.png"/><Relationship Id="rId4" Type="http://schemas.openxmlformats.org/officeDocument/2006/relationships/image" Target="../media/image35.emf"/><Relationship Id="rId9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34.emf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39.jpe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46.png"/><Relationship Id="rId9" Type="http://schemas.openxmlformats.org/officeDocument/2006/relationships/image" Target="../media/image112.pn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1.png"/><Relationship Id="rId18" Type="http://schemas.openxmlformats.org/officeDocument/2006/relationships/image" Target="../media/image490.png"/><Relationship Id="rId3" Type="http://schemas.openxmlformats.org/officeDocument/2006/relationships/image" Target="../media/image881.png"/><Relationship Id="rId21" Type="http://schemas.openxmlformats.org/officeDocument/2006/relationships/image" Target="../media/image521.png"/><Relationship Id="rId7" Type="http://schemas.openxmlformats.org/officeDocument/2006/relationships/image" Target="../media/image380.png"/><Relationship Id="rId12" Type="http://schemas.openxmlformats.org/officeDocument/2006/relationships/image" Target="../media/image431.png"/><Relationship Id="rId17" Type="http://schemas.openxmlformats.org/officeDocument/2006/relationships/image" Target="../media/image48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8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99.png"/><Relationship Id="rId24" Type="http://schemas.openxmlformats.org/officeDocument/2006/relationships/image" Target="../media/image119.png"/><Relationship Id="rId5" Type="http://schemas.openxmlformats.org/officeDocument/2006/relationships/image" Target="../media/image95.png"/><Relationship Id="rId15" Type="http://schemas.openxmlformats.org/officeDocument/2006/relationships/image" Target="../media/image461.png"/><Relationship Id="rId23" Type="http://schemas.openxmlformats.org/officeDocument/2006/relationships/image" Target="../media/image540.png"/><Relationship Id="rId10" Type="http://schemas.openxmlformats.org/officeDocument/2006/relationships/image" Target="../media/image410.png"/><Relationship Id="rId19" Type="http://schemas.openxmlformats.org/officeDocument/2006/relationships/image" Target="../media/image500.png"/><Relationship Id="rId4" Type="http://schemas.openxmlformats.org/officeDocument/2006/relationships/image" Target="../media/image891.png"/><Relationship Id="rId9" Type="http://schemas.openxmlformats.org/officeDocument/2006/relationships/image" Target="../media/image400.png"/><Relationship Id="rId14" Type="http://schemas.openxmlformats.org/officeDocument/2006/relationships/image" Target="../media/image451.png"/><Relationship Id="rId22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0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9.png"/><Relationship Id="rId10" Type="http://schemas.openxmlformats.org/officeDocument/2006/relationships/image" Target="../media/image124.png"/><Relationship Id="rId4" Type="http://schemas.openxmlformats.org/officeDocument/2006/relationships/image" Target="../media/image21.pn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48.png"/><Relationship Id="rId4" Type="http://schemas.openxmlformats.org/officeDocument/2006/relationships/image" Target="../media/image127.png"/><Relationship Id="rId9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7.png"/><Relationship Id="rId3" Type="http://schemas.openxmlformats.org/officeDocument/2006/relationships/image" Target="../media/image51.png"/><Relationship Id="rId7" Type="http://schemas.openxmlformats.org/officeDocument/2006/relationships/image" Target="../media/image740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0" Type="http://schemas.openxmlformats.org/officeDocument/2006/relationships/image" Target="../media/image53.emf"/><Relationship Id="rId9" Type="http://schemas.openxmlformats.org/officeDocument/2006/relationships/image" Target="../media/image52.emf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3" Type="http://schemas.openxmlformats.org/officeDocument/2006/relationships/image" Target="../media/image56.png"/><Relationship Id="rId7" Type="http://schemas.openxmlformats.org/officeDocument/2006/relationships/image" Target="../media/image10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2.png"/><Relationship Id="rId4" Type="http://schemas.openxmlformats.org/officeDocument/2006/relationships/image" Target="../media/image511.png"/><Relationship Id="rId9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44.png"/><Relationship Id="rId3" Type="http://schemas.openxmlformats.org/officeDocument/2006/relationships/image" Target="../media/image890.png"/><Relationship Id="rId12" Type="http://schemas.openxmlformats.org/officeDocument/2006/relationships/image" Target="../media/image104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020.png"/><Relationship Id="rId5" Type="http://schemas.openxmlformats.org/officeDocument/2006/relationships/image" Target="../media/image910.png"/><Relationship Id="rId10" Type="http://schemas.openxmlformats.org/officeDocument/2006/relationships/image" Target="../media/image1000.png"/><Relationship Id="rId4" Type="http://schemas.openxmlformats.org/officeDocument/2006/relationships/image" Target="../media/image900.png"/><Relationship Id="rId9" Type="http://schemas.openxmlformats.org/officeDocument/2006/relationships/image" Target="../media/image990.png"/><Relationship Id="rId1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210.png"/><Relationship Id="rId18" Type="http://schemas.openxmlformats.org/officeDocument/2006/relationships/image" Target="../media/image81.png"/><Relationship Id="rId3" Type="http://schemas.openxmlformats.org/officeDocument/2006/relationships/image" Target="../media/image1110.png"/><Relationship Id="rId12" Type="http://schemas.openxmlformats.org/officeDocument/2006/relationships/image" Target="../media/image1200.png"/><Relationship Id="rId17" Type="http://schemas.openxmlformats.org/officeDocument/2006/relationships/image" Target="../media/image144.png"/><Relationship Id="rId2" Type="http://schemas.openxmlformats.org/officeDocument/2006/relationships/image" Target="../media/image1100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190.png"/><Relationship Id="rId5" Type="http://schemas.openxmlformats.org/officeDocument/2006/relationships/image" Target="../media/image91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4" Type="http://schemas.openxmlformats.org/officeDocument/2006/relationships/image" Target="../media/image900.png"/><Relationship Id="rId9" Type="http://schemas.openxmlformats.org/officeDocument/2006/relationships/image" Target="../media/image990.png"/><Relationship Id="rId14" Type="http://schemas.openxmlformats.org/officeDocument/2006/relationships/image" Target="../media/image12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1.png"/><Relationship Id="rId12" Type="http://schemas.openxmlformats.org/officeDocument/2006/relationships/image" Target="../media/image152.png"/><Relationship Id="rId2" Type="http://schemas.openxmlformats.org/officeDocument/2006/relationships/image" Target="../media/image14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3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2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6.gif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1.pn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0.png"/><Relationship Id="rId18" Type="http://schemas.openxmlformats.org/officeDocument/2006/relationships/image" Target="../media/image31.png"/><Relationship Id="rId26" Type="http://schemas.openxmlformats.org/officeDocument/2006/relationships/image" Target="../media/image372.png"/><Relationship Id="rId21" Type="http://schemas.openxmlformats.org/officeDocument/2006/relationships/image" Target="../media/image34.png"/><Relationship Id="rId7" Type="http://schemas.openxmlformats.org/officeDocument/2006/relationships/image" Target="../media/image2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0.png"/><Relationship Id="rId20" Type="http://schemas.openxmlformats.org/officeDocument/2006/relationships/image" Target="../media/image33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30.png"/><Relationship Id="rId24" Type="http://schemas.openxmlformats.org/officeDocument/2006/relationships/image" Target="../media/image37.png"/><Relationship Id="rId32" Type="http://schemas.openxmlformats.org/officeDocument/2006/relationships/image" Target="../media/image43.png"/><Relationship Id="rId5" Type="http://schemas.openxmlformats.org/officeDocument/2006/relationships/image" Target="../media/image1410.png"/><Relationship Id="rId15" Type="http://schemas.openxmlformats.org/officeDocument/2006/relationships/image" Target="../media/image280.png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10" Type="http://schemas.openxmlformats.org/officeDocument/2006/relationships/image" Target="../media/image230.png"/><Relationship Id="rId19" Type="http://schemas.openxmlformats.org/officeDocument/2006/relationships/image" Target="../media/image32.png"/><Relationship Id="rId31" Type="http://schemas.openxmlformats.org/officeDocument/2006/relationships/image" Target="../media/image42.png"/><Relationship Id="rId9" Type="http://schemas.openxmlformats.org/officeDocument/2006/relationships/image" Target="../media/image210.png"/><Relationship Id="rId14" Type="http://schemas.openxmlformats.org/officeDocument/2006/relationships/image" Target="../media/image270.png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60.png"/><Relationship Id="rId18" Type="http://schemas.openxmlformats.org/officeDocument/2006/relationships/image" Target="../media/image31.png"/><Relationship Id="rId3" Type="http://schemas.openxmlformats.org/officeDocument/2006/relationships/image" Target="../media/image29.emf"/><Relationship Id="rId21" Type="http://schemas.openxmlformats.org/officeDocument/2006/relationships/image" Target="../media/image34.png"/><Relationship Id="rId7" Type="http://schemas.openxmlformats.org/officeDocument/2006/relationships/image" Target="../media/image45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30.png"/><Relationship Id="rId24" Type="http://schemas.openxmlformats.org/officeDocument/2006/relationships/image" Target="../media/image37.png"/><Relationship Id="rId5" Type="http://schemas.openxmlformats.org/officeDocument/2006/relationships/image" Target="../media/image391.png"/><Relationship Id="rId15" Type="http://schemas.openxmlformats.org/officeDocument/2006/relationships/image" Target="../media/image280.png"/><Relationship Id="rId23" Type="http://schemas.openxmlformats.org/officeDocument/2006/relationships/image" Target="../media/image36.png"/><Relationship Id="rId10" Type="http://schemas.openxmlformats.org/officeDocument/2006/relationships/image" Target="../media/image210.png"/><Relationship Id="rId19" Type="http://schemas.openxmlformats.org/officeDocument/2006/relationships/image" Target="../media/image32.png"/><Relationship Id="rId4" Type="http://schemas.openxmlformats.org/officeDocument/2006/relationships/image" Target="../media/image381.png"/><Relationship Id="rId9" Type="http://schemas.openxmlformats.org/officeDocument/2006/relationships/image" Target="../media/image28.png"/><Relationship Id="rId14" Type="http://schemas.openxmlformats.org/officeDocument/2006/relationships/image" Target="../media/image270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65C4EF-7545-334B-8E11-4C7ED53F448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292087"/>
                <a:ext cx="9144000" cy="176151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Imaginary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Hamiltonian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Variational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Ansatz(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HVA)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65C4EF-7545-334B-8E11-4C7ED53F4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292087"/>
                <a:ext cx="9144000" cy="1761516"/>
              </a:xfrm>
              <a:blipFill>
                <a:blip r:embed="rId2"/>
                <a:stretch>
                  <a:fillRect t="-13571" b="-2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2F26B145-FB1B-9B45-B99A-2BAA78A9F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Xiao-yang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Wang</a:t>
            </a:r>
            <a:r>
              <a:rPr kumimoji="1" lang="zh-CN" altLang="en-US" dirty="0"/>
              <a:t>（王啸洋）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611B7-1433-D940-B667-AB554230D860}"/>
              </a:ext>
            </a:extLst>
          </p:cNvPr>
          <p:cNvSpPr txBox="1">
            <a:spLocks/>
          </p:cNvSpPr>
          <p:nvPr/>
        </p:nvSpPr>
        <p:spPr>
          <a:xfrm>
            <a:off x="2371215" y="4933854"/>
            <a:ext cx="6154572" cy="141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dirty="0"/>
              <a:t>collaborate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with</a:t>
            </a:r>
          </a:p>
          <a:p>
            <a:r>
              <a:rPr lang="en-US" altLang="zh-CN" sz="2000" dirty="0" err="1"/>
              <a:t>Yahui</a:t>
            </a:r>
            <a:r>
              <a:rPr lang="zh-CN" altLang="en-US" sz="2000" dirty="0"/>
              <a:t> </a:t>
            </a:r>
            <a:r>
              <a:rPr lang="en-US" altLang="zh-CN" sz="2000" dirty="0"/>
              <a:t>Chai</a:t>
            </a:r>
            <a:r>
              <a:rPr lang="zh-CN" altLang="en-US" sz="2000" dirty="0"/>
              <a:t>（柴雅卉）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Xu</a:t>
            </a:r>
            <a:r>
              <a:rPr lang="zh-CN" altLang="en-US" sz="2000" dirty="0"/>
              <a:t> </a:t>
            </a:r>
            <a:r>
              <a:rPr lang="en-US" altLang="zh-CN" sz="2000" dirty="0"/>
              <a:t>Feng</a:t>
            </a:r>
            <a:r>
              <a:rPr lang="zh-CN" altLang="en-US" sz="2000" dirty="0"/>
              <a:t>（冯旭）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 err="1"/>
              <a:t>Yibin</a:t>
            </a:r>
            <a:r>
              <a:rPr lang="zh-CN" altLang="en-US" sz="2000" dirty="0"/>
              <a:t> </a:t>
            </a:r>
            <a:r>
              <a:rPr lang="en-US" altLang="zh-CN" sz="2000" dirty="0"/>
              <a:t>Guo</a:t>
            </a:r>
            <a:r>
              <a:rPr lang="zh-CN" altLang="en-US" sz="2000" dirty="0"/>
              <a:t>（郭奕斌）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Karl</a:t>
            </a:r>
            <a:r>
              <a:rPr lang="zh-CN" altLang="en-US" sz="2000" dirty="0"/>
              <a:t> </a:t>
            </a:r>
            <a:r>
              <a:rPr lang="en-US" altLang="zh-CN" sz="2000" dirty="0"/>
              <a:t>Jansen,</a:t>
            </a:r>
            <a:r>
              <a:rPr lang="zh-CN" altLang="en-US" sz="2000" dirty="0"/>
              <a:t> </a:t>
            </a:r>
            <a:r>
              <a:rPr lang="en-US" altLang="zh-CN" sz="2000" dirty="0"/>
              <a:t>Cenk</a:t>
            </a:r>
            <a:r>
              <a:rPr lang="zh-CN" altLang="en-US" sz="2000" dirty="0"/>
              <a:t> </a:t>
            </a:r>
            <a:r>
              <a:rPr lang="en-US" altLang="zh-CN" sz="2000" dirty="0" err="1"/>
              <a:t>Tüysüz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C2857-FD48-D646-96F6-DBB7813D48E7}"/>
              </a:ext>
            </a:extLst>
          </p:cNvPr>
          <p:cNvSpPr txBox="1"/>
          <p:nvPr/>
        </p:nvSpPr>
        <p:spPr>
          <a:xfrm>
            <a:off x="8525787" y="5726660"/>
            <a:ext cx="416560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[</a:t>
            </a:r>
            <a:r>
              <a:rPr lang="en-US" sz="2000" dirty="0">
                <a:effectLst/>
                <a:latin typeface="TeXGyreTermes-Regular-Identity-H"/>
              </a:rPr>
              <a:t>Phys. Rev. A </a:t>
            </a:r>
            <a:r>
              <a:rPr lang="en-US" sz="2000" b="1" dirty="0">
                <a:effectLst/>
                <a:latin typeface="TeXGyreTermes-Regular-Identity-H"/>
              </a:rPr>
              <a:t>108</a:t>
            </a:r>
            <a:r>
              <a:rPr lang="en-US" sz="2000" dirty="0">
                <a:effectLst/>
                <a:latin typeface="TeXGyreTermes-Regular-Identity-H"/>
              </a:rPr>
              <a:t>, 022612(2023</a:t>
            </a:r>
            <a:r>
              <a:rPr lang="en-US" altLang="zh-CN" sz="2000" dirty="0">
                <a:effectLst/>
                <a:latin typeface="TeXGyreTermes-Regular-Identity-H"/>
              </a:rPr>
              <a:t>)</a:t>
            </a:r>
            <a:r>
              <a:rPr lang="en-US" altLang="zh-CN" sz="2000" dirty="0"/>
              <a:t>]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[</a:t>
            </a:r>
            <a:r>
              <a:rPr lang="en-US" sz="2000" dirty="0" err="1"/>
              <a:t>arXiv</a:t>
            </a:r>
            <a:r>
              <a:rPr lang="en-US" sz="2000" dirty="0"/>
              <a:t>:</a:t>
            </a:r>
            <a:r>
              <a:rPr lang="en-CN" sz="2000" i="0" dirty="0">
                <a:effectLst/>
              </a:rPr>
              <a:t>2307.13598]</a:t>
            </a:r>
            <a:endParaRPr lang="en-CN" sz="2000" dirty="0"/>
          </a:p>
        </p:txBody>
      </p:sp>
      <p:pic>
        <p:nvPicPr>
          <p:cNvPr id="6" name="Picture 6" descr="Peking University - Wikipedia">
            <a:extLst>
              <a:ext uri="{FF2B5EF4-FFF2-40B4-BE49-F238E27FC236}">
                <a16:creationId xmlns:a16="http://schemas.microsoft.com/office/drawing/2014/main" id="{F8CC196C-3030-E14C-A421-150C4FE3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23" y="163383"/>
            <a:ext cx="1642179" cy="16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07AEF-E2A4-4243-B7A3-226E06A0CE31}"/>
              </a:ext>
            </a:extLst>
          </p:cNvPr>
          <p:cNvSpPr txBox="1"/>
          <p:nvPr/>
        </p:nvSpPr>
        <p:spPr>
          <a:xfrm>
            <a:off x="5198767" y="4060587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Peking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University</a:t>
            </a:r>
            <a:endParaRPr kumimoji="1"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DB7F5-9695-804E-8B63-62235B4FC962}"/>
              </a:ext>
            </a:extLst>
          </p:cNvPr>
          <p:cNvSpPr txBox="1"/>
          <p:nvPr/>
        </p:nvSpPr>
        <p:spPr>
          <a:xfrm>
            <a:off x="0" y="6509951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2024-8-7</a:t>
            </a:r>
            <a:r>
              <a:rPr kumimoji="1" lang="zh-CN" altLang="en-US" dirty="0"/>
              <a:t> </a:t>
            </a:r>
            <a:r>
              <a:rPr kumimoji="1" lang="en-US" altLang="zh-CN" dirty="0"/>
              <a:t>QCML</a:t>
            </a:r>
            <a:r>
              <a:rPr kumimoji="1" lang="zh-CN" altLang="en-US" dirty="0"/>
              <a:t> 吉林长春</a:t>
            </a:r>
          </a:p>
        </p:txBody>
      </p:sp>
    </p:spTree>
    <p:extLst>
      <p:ext uri="{BB962C8B-B14F-4D97-AF65-F5344CB8AC3E}">
        <p14:creationId xmlns:p14="http://schemas.microsoft.com/office/powerpoint/2010/main" val="394783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72CCA9-D66B-C744-AA76-3800500DE48C}"/>
              </a:ext>
            </a:extLst>
          </p:cNvPr>
          <p:cNvCxnSpPr>
            <a:cxnSpLocks/>
          </p:cNvCxnSpPr>
          <p:nvPr/>
        </p:nvCxnSpPr>
        <p:spPr>
          <a:xfrm>
            <a:off x="5530323" y="1290332"/>
            <a:ext cx="0" cy="441909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BA92FB61-CA22-5940-BBD7-C673B4FD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2" y="3848820"/>
            <a:ext cx="4269605" cy="2846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33E768-EFEC-8646-8A64-17C2A542D204}"/>
                  </a:ext>
                </a:extLst>
              </p:cNvPr>
              <p:cNvSpPr txBox="1"/>
              <p:nvPr/>
            </p:nvSpPr>
            <p:spPr>
              <a:xfrm>
                <a:off x="5234994" y="5859271"/>
                <a:ext cx="29156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rgbClr val="0000FF"/>
                    </a:solidFill>
                  </a:rPr>
                  <a:t>BP comes if the circuit rounds grows linearly to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zh-CN" sz="16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kumimoji="1" lang="en-US" altLang="zh-CN" sz="1600" dirty="0" err="1">
                    <a:solidFill>
                      <a:schemeClr val="accent1">
                        <a:lumMod val="75000"/>
                      </a:schemeClr>
                    </a:solidFill>
                  </a:rPr>
                  <a:t>Cerezo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kumimoji="1" lang="zh-CN" alt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1600" dirty="0" err="1">
                    <a:solidFill>
                      <a:schemeClr val="accent1">
                        <a:lumMod val="75000"/>
                      </a:schemeClr>
                    </a:solidFill>
                  </a:rPr>
                  <a:t>et.al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kumimoji="1" lang="zh-CN" alt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2021]</a:t>
                </a:r>
                <a:endParaRPr kumimoji="1" lang="zh-CN" alt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33E768-EFEC-8646-8A64-17C2A542D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994" y="5859271"/>
                <a:ext cx="2915628" cy="830997"/>
              </a:xfrm>
              <a:prstGeom prst="rect">
                <a:avLst/>
              </a:prstGeom>
              <a:blipFill>
                <a:blip r:embed="rId4"/>
                <a:stretch>
                  <a:fillRect l="-1304" t="-3030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78177-AE21-AD40-8299-AF00900BF056}"/>
                  </a:ext>
                </a:extLst>
              </p:cNvPr>
              <p:cNvSpPr txBox="1"/>
              <p:nvPr/>
            </p:nvSpPr>
            <p:spPr>
              <a:xfrm>
                <a:off x="1075569" y="3424529"/>
                <a:ext cx="3637848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Real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2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78177-AE21-AD40-8299-AF00900B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69" y="3424529"/>
                <a:ext cx="3637848" cy="47891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>
            <a:extLst>
              <a:ext uri="{FF2B5EF4-FFF2-40B4-BE49-F238E27FC236}">
                <a16:creationId xmlns:a16="http://schemas.microsoft.com/office/drawing/2014/main" id="{1522E03E-F905-4442-8D2E-A6A9DF5EF87E}"/>
              </a:ext>
            </a:extLst>
          </p:cNvPr>
          <p:cNvSpPr/>
          <p:nvPr/>
        </p:nvSpPr>
        <p:spPr>
          <a:xfrm rot="11444066" flipH="1" flipV="1">
            <a:off x="3803900" y="5989413"/>
            <a:ext cx="1412240" cy="157534"/>
          </a:xfrm>
          <a:custGeom>
            <a:avLst/>
            <a:gdLst>
              <a:gd name="connsiteX0" fmla="*/ 1412240 w 1412240"/>
              <a:gd name="connsiteY0" fmla="*/ 20320 h 182980"/>
              <a:gd name="connsiteX1" fmla="*/ 650240 w 1412240"/>
              <a:gd name="connsiteY1" fmla="*/ 182880 h 182980"/>
              <a:gd name="connsiteX2" fmla="*/ 0 w 1412240"/>
              <a:gd name="connsiteY2" fmla="*/ 0 h 1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240" h="182980">
                <a:moveTo>
                  <a:pt x="1412240" y="20320"/>
                </a:moveTo>
                <a:cubicBezTo>
                  <a:pt x="1148926" y="103293"/>
                  <a:pt x="885613" y="186267"/>
                  <a:pt x="650240" y="182880"/>
                </a:cubicBezTo>
                <a:cubicBezTo>
                  <a:pt x="414867" y="179493"/>
                  <a:pt x="207433" y="89746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/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blipFill>
                <a:blip r:embed="rId7"/>
                <a:stretch>
                  <a:fillRect t="-4255" r="-847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6EFCE073-FFD1-694D-BCBD-DB955358D2E5}"/>
              </a:ext>
            </a:extLst>
          </p:cNvPr>
          <p:cNvSpPr txBox="1"/>
          <p:nvPr/>
        </p:nvSpPr>
        <p:spPr>
          <a:xfrm>
            <a:off x="5911143" y="4292275"/>
            <a:ext cx="189346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/>
              <a:t>vanishing gradient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/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zh-CN" altLang="en-US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No theoretical guarantees to surpass the classical 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Barak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2022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。</a:t>
                </a:r>
                <a:endParaRPr kumimoji="1"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blipFill>
                <a:blip r:embed="rId8"/>
                <a:stretch>
                  <a:fillRect l="-591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A26B02-A8B0-AC40-A42C-95035842EE18}"/>
                  </a:ext>
                </a:extLst>
              </p:cNvPr>
              <p:cNvSpPr txBox="1"/>
              <p:nvPr/>
            </p:nvSpPr>
            <p:spPr>
              <a:xfrm>
                <a:off x="924383" y="1758169"/>
                <a:ext cx="3973075" cy="381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QITE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A26B02-A8B0-AC40-A42C-95035842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83" y="1758169"/>
                <a:ext cx="3973075" cy="381836"/>
              </a:xfrm>
              <a:prstGeom prst="rect">
                <a:avLst/>
              </a:prstGeom>
              <a:blipFill>
                <a:blip r:embed="rId23"/>
                <a:stretch>
                  <a:fillRect l="-318" t="-3226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A2824-C64C-1441-A696-BF3652BE2194}"/>
                  </a:ext>
                </a:extLst>
              </p:cNvPr>
              <p:cNvSpPr txBox="1"/>
              <p:nvPr/>
            </p:nvSpPr>
            <p:spPr>
              <a:xfrm>
                <a:off x="1104217" y="2196965"/>
                <a:ext cx="3793241" cy="517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Imag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QITE</m:t>
                          </m:r>
                        </m:sub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A2824-C64C-1441-A696-BF3652BE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17" y="2196965"/>
                <a:ext cx="3793241" cy="517321"/>
              </a:xfrm>
              <a:prstGeom prst="rect">
                <a:avLst/>
              </a:prstGeom>
              <a:blipFill>
                <a:blip r:embed="rId2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38CA4283-60BA-D845-A1E1-60C15FE380ED}"/>
              </a:ext>
            </a:extLst>
          </p:cNvPr>
          <p:cNvSpPr txBox="1"/>
          <p:nvPr/>
        </p:nvSpPr>
        <p:spPr>
          <a:xfrm>
            <a:off x="262704" y="1016055"/>
            <a:ext cx="48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In contrast, imaginary time evolution requires </a:t>
            </a:r>
            <a:r>
              <a:rPr kumimoji="1" lang="en-US" altLang="zh-CN" i="1" dirty="0"/>
              <a:t>constant</a:t>
            </a:r>
            <a:r>
              <a:rPr kumimoji="1" lang="en-US" altLang="zh-CN" dirty="0"/>
              <a:t> time.</a:t>
            </a:r>
            <a:endParaRPr kumimoji="1" lang="zh-CN" alt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F1D6E21-6E85-B741-A1B3-FB34E92BCC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66478B-875B-124B-A6A5-1D8EA0A63962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10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4B2841-049D-154D-8495-7FA013AE71D5}"/>
              </a:ext>
            </a:extLst>
          </p:cNvPr>
          <p:cNvGrpSpPr/>
          <p:nvPr/>
        </p:nvGrpSpPr>
        <p:grpSpPr>
          <a:xfrm>
            <a:off x="7855287" y="4281612"/>
            <a:ext cx="4242059" cy="2138853"/>
            <a:chOff x="5049423" y="4375977"/>
            <a:chExt cx="4242059" cy="213885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5C7A25-B647-CE4A-AE69-3325557911C7}"/>
                </a:ext>
              </a:extLst>
            </p:cNvPr>
            <p:cNvGrpSpPr/>
            <p:nvPr/>
          </p:nvGrpSpPr>
          <p:grpSpPr>
            <a:xfrm>
              <a:off x="5049423" y="4375977"/>
              <a:ext cx="4242059" cy="2138853"/>
              <a:chOff x="128866" y="4686602"/>
              <a:chExt cx="3871201" cy="1951866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5FDF550B-20DF-974E-AE41-EC66681D7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866" y="4686602"/>
                <a:ext cx="3871201" cy="1951866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7F0A958-9038-4948-9C0E-FF609A373C2A}"/>
                  </a:ext>
                </a:extLst>
              </p:cNvPr>
              <p:cNvGrpSpPr/>
              <p:nvPr/>
            </p:nvGrpSpPr>
            <p:grpSpPr>
              <a:xfrm>
                <a:off x="2932687" y="5597497"/>
                <a:ext cx="636697" cy="665957"/>
                <a:chOff x="5021430" y="2374043"/>
                <a:chExt cx="733300" cy="76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E84AC33B-67E4-7E45-9848-DC91809949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7E83C4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7E83C4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F7C489A2-38D3-8146-AF5A-3A41C0F7BC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4762"/>
                      </a:stretch>
                    </a:blipFill>
                    <a:ln>
                      <a:solidFill>
                        <a:srgbClr val="7E83C4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52DDFB0C-C5E8-904B-9E12-03A76C2415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E38D69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E38D6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03DFF7E-E300-C043-BEBE-528AC57F48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7143" r="-7143"/>
                      </a:stretch>
                    </a:blipFill>
                    <a:ln>
                      <a:solidFill>
                        <a:srgbClr val="E38D69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C3B7B9E2-C204-2944-9F00-20154848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0872" y="4865974"/>
                <a:ext cx="897939" cy="954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25F58B2-4FDF-A64A-88BB-67E1419E321E}"/>
                  </a:ext>
                </a:extLst>
              </p:cNvPr>
              <p:cNvSpPr/>
              <p:nvPr/>
            </p:nvSpPr>
            <p:spPr>
              <a:xfrm>
                <a:off x="2994885" y="4740229"/>
                <a:ext cx="221169" cy="2211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366A43A-375E-F340-BEC2-AAAE0F5A0AF7}"/>
                </a:ext>
              </a:extLst>
            </p:cNvPr>
            <p:cNvSpPr/>
            <p:nvPr/>
          </p:nvSpPr>
          <p:spPr>
            <a:xfrm>
              <a:off x="7230573" y="4557853"/>
              <a:ext cx="1088021" cy="1270643"/>
            </a:xfrm>
            <a:custGeom>
              <a:avLst/>
              <a:gdLst>
                <a:gd name="connsiteX0" fmla="*/ 1088021 w 1088021"/>
                <a:gd name="connsiteY0" fmla="*/ 0 h 1270643"/>
                <a:gd name="connsiteX1" fmla="*/ 549798 w 1088021"/>
                <a:gd name="connsiteY1" fmla="*/ 115747 h 1270643"/>
                <a:gd name="connsiteX2" fmla="*/ 410902 w 1088021"/>
                <a:gd name="connsiteY2" fmla="*/ 248856 h 1270643"/>
                <a:gd name="connsiteX3" fmla="*/ 266218 w 1088021"/>
                <a:gd name="connsiteY3" fmla="*/ 572947 h 1270643"/>
                <a:gd name="connsiteX4" fmla="*/ 63661 w 1088021"/>
                <a:gd name="connsiteY4" fmla="*/ 1180618 h 1270643"/>
                <a:gd name="connsiteX5" fmla="*/ 0 w 1088021"/>
                <a:gd name="connsiteY5" fmla="*/ 1267428 h 1270643"/>
                <a:gd name="connsiteX6" fmla="*/ 0 w 1088021"/>
                <a:gd name="connsiteY6" fmla="*/ 1267428 h 12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021" h="1270643">
                  <a:moveTo>
                    <a:pt x="1088021" y="0"/>
                  </a:moveTo>
                  <a:cubicBezTo>
                    <a:pt x="875336" y="37135"/>
                    <a:pt x="662651" y="74271"/>
                    <a:pt x="549798" y="115747"/>
                  </a:cubicBezTo>
                  <a:cubicBezTo>
                    <a:pt x="436945" y="157223"/>
                    <a:pt x="458165" y="172656"/>
                    <a:pt x="410902" y="248856"/>
                  </a:cubicBezTo>
                  <a:cubicBezTo>
                    <a:pt x="363639" y="325056"/>
                    <a:pt x="324091" y="417653"/>
                    <a:pt x="266218" y="572947"/>
                  </a:cubicBezTo>
                  <a:cubicBezTo>
                    <a:pt x="208345" y="728241"/>
                    <a:pt x="108031" y="1064871"/>
                    <a:pt x="63661" y="1180618"/>
                  </a:cubicBezTo>
                  <a:cubicBezTo>
                    <a:pt x="19291" y="1296365"/>
                    <a:pt x="0" y="1267428"/>
                    <a:pt x="0" y="1267428"/>
                  </a:cubicBezTo>
                  <a:lnTo>
                    <a:pt x="0" y="126742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AEFEAC-7CE4-044D-A419-A5BD505C4CA1}"/>
                </a:ext>
              </a:extLst>
            </p:cNvPr>
            <p:cNvSpPr txBox="1"/>
            <p:nvPr/>
          </p:nvSpPr>
          <p:spPr>
            <a:xfrm>
              <a:off x="6538126" y="5879086"/>
              <a:ext cx="1406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</a:rPr>
                <a:t>Ground state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8E7DBC-6E80-BC4B-AE4B-BB62C449AEA8}"/>
                  </a:ext>
                </a:extLst>
              </p:cNvPr>
              <p:cNvSpPr txBox="1"/>
              <p:nvPr/>
            </p:nvSpPr>
            <p:spPr>
              <a:xfrm>
                <a:off x="352921" y="2867701"/>
                <a:ext cx="52438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QAOA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circuit rounds should grow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linearly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high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accuracy.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8E7DBC-6E80-BC4B-AE4B-BB62C449A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1" y="2867701"/>
                <a:ext cx="5243808" cy="646331"/>
              </a:xfrm>
              <a:prstGeom prst="rect">
                <a:avLst/>
              </a:prstGeom>
              <a:blipFill>
                <a:blip r:embed="rId27"/>
                <a:stretch>
                  <a:fillRect l="-72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4023509-B0F0-6F43-9D4E-B130E2AF19B3}"/>
              </a:ext>
            </a:extLst>
          </p:cNvPr>
          <p:cNvGrpSpPr/>
          <p:nvPr/>
        </p:nvGrpSpPr>
        <p:grpSpPr>
          <a:xfrm>
            <a:off x="5635153" y="2086025"/>
            <a:ext cx="6613615" cy="1417043"/>
            <a:chOff x="5646729" y="1844877"/>
            <a:chExt cx="6613615" cy="14170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71D4AFB-95E6-1847-A43C-E1DD94C7B75B}"/>
                </a:ext>
              </a:extLst>
            </p:cNvPr>
            <p:cNvCxnSpPr/>
            <p:nvPr/>
          </p:nvCxnSpPr>
          <p:spPr>
            <a:xfrm>
              <a:off x="5926841" y="2307523"/>
              <a:ext cx="565996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09EDF88-AD7E-C643-9B56-18E3E50CF545}"/>
                    </a:ext>
                  </a:extLst>
                </p:cNvPr>
                <p:cNvSpPr txBox="1"/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053C9DF-60D2-BF4B-B47F-4274137B3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12000" r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638C77-84A8-1044-8C82-59B1CAF7969F}"/>
                </a:ext>
              </a:extLst>
            </p:cNvPr>
            <p:cNvCxnSpPr>
              <a:cxnSpLocks/>
            </p:cNvCxnSpPr>
            <p:nvPr/>
          </p:nvCxnSpPr>
          <p:spPr>
            <a:xfrm>
              <a:off x="6111698" y="2197080"/>
              <a:ext cx="0" cy="22088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E88D782-C172-034C-9903-780319133A64}"/>
                    </a:ext>
                  </a:extLst>
                </p:cNvPr>
                <p:cNvSpPr txBox="1"/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27266-6152-AA42-AEF4-E7C0AC7E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793" r="-13793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DCF3972-638A-6A4E-A782-A5F87BA71A6B}"/>
                </a:ext>
              </a:extLst>
            </p:cNvPr>
            <p:cNvCxnSpPr>
              <a:cxnSpLocks/>
            </p:cNvCxnSpPr>
            <p:nvPr/>
          </p:nvCxnSpPr>
          <p:spPr>
            <a:xfrm>
              <a:off x="7080831" y="2197080"/>
              <a:ext cx="0" cy="22088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057EE4-5AF6-1648-9820-BBCEAB11C9AF}"/>
                    </a:ext>
                  </a:extLst>
                </p:cNvPr>
                <p:cNvSpPr txBox="1"/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0.6925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E972439-EDCC-2F48-A05B-6BB4E42B7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6780" r="-8475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0A16A80-19A1-3C4B-8B97-462A3047113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817" y="2197080"/>
              <a:ext cx="0" cy="22088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EF11D68-0C2F-6C4E-9512-E1556722133D}"/>
                    </a:ext>
                  </a:extLst>
                </p:cNvPr>
                <p:cNvSpPr txBox="1"/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6339A0-C7D0-8D4C-A234-3322D1C63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4B86D7C-BD82-4B47-85A6-A287CB33C4F8}"/>
                </a:ext>
              </a:extLst>
            </p:cNvPr>
            <p:cNvSpPr txBox="1"/>
            <p:nvPr/>
          </p:nvSpPr>
          <p:spPr>
            <a:xfrm>
              <a:off x="5646729" y="2892588"/>
              <a:ext cx="20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92D050"/>
                  </a:solidFill>
                </a:rPr>
                <a:t>[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E.Farhi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,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.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2014]</a:t>
              </a:r>
              <a:endParaRPr kumimoji="1" lang="zh-CN" altLang="en-US" dirty="0">
                <a:solidFill>
                  <a:srgbClr val="92D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FD1168C-2285-E844-BFEF-975948FB7C66}"/>
                    </a:ext>
                  </a:extLst>
                </p:cNvPr>
                <p:cNvSpPr txBox="1"/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Hardness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under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3AFE2-7949-454E-B8C8-EBFC9D003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030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9559A40-6491-0749-A55B-2BD141916A6C}"/>
                    </a:ext>
                  </a:extLst>
                </p:cNvPr>
                <p:cNvSpPr txBox="1"/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0.9412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9559A40-6491-0749-A55B-2BD141916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6667" r="-6667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633308-BC49-9441-B398-6062101060B2}"/>
                </a:ext>
              </a:extLst>
            </p:cNvPr>
            <p:cNvCxnSpPr>
              <a:cxnSpLocks/>
            </p:cNvCxnSpPr>
            <p:nvPr/>
          </p:nvCxnSpPr>
          <p:spPr>
            <a:xfrm>
              <a:off x="8030538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EE33714-1591-5A41-9358-90C15D8D13F6}"/>
                    </a:ext>
                  </a:extLst>
                </p:cNvPr>
                <p:cNvSpPr txBox="1"/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0.7559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5353D7C-99D9-904F-9B6F-C02418D6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6780" r="-678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E849ECA-A142-9045-A12C-BC189F5A8603}"/>
                    </a:ext>
                  </a:extLst>
                </p:cNvPr>
                <p:cNvSpPr txBox="1"/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489F59B-1EDE-EE4F-9ACC-CA5B0066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705AD97-1600-3B4C-80A3-1FE50EBB78D6}"/>
                </a:ext>
              </a:extLst>
            </p:cNvPr>
            <p:cNvCxnSpPr>
              <a:cxnSpLocks/>
            </p:cNvCxnSpPr>
            <p:nvPr/>
          </p:nvCxnSpPr>
          <p:spPr>
            <a:xfrm>
              <a:off x="8737892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848DBEF-4DA4-BC4A-8A3C-26ACAFBBFCAD}"/>
                    </a:ext>
                  </a:extLst>
                </p:cNvPr>
                <p:cNvSpPr txBox="1"/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0.7924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F1C5F90-D7F0-9A40-8043-06404CCDE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8475" r="-5085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C3B1C34-2169-EA45-88B3-5191D5B66225}"/>
                    </a:ext>
                  </a:extLst>
                </p:cNvPr>
                <p:cNvSpPr txBox="1"/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09B1AC5-6B83-F44B-9DD6-B588AEF67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882D7F2-1EF0-5748-80D3-8C50E7138394}"/>
                    </a:ext>
                  </a:extLst>
                </p:cNvPr>
                <p:cNvSpPr txBox="1"/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89E0B9-4ADA-804A-8C82-CC3E50A81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195E1C3-0565-1C46-AB7D-26F656A14AF7}"/>
                </a:ext>
              </a:extLst>
            </p:cNvPr>
            <p:cNvSpPr txBox="1"/>
            <p:nvPr/>
          </p:nvSpPr>
          <p:spPr>
            <a:xfrm>
              <a:off x="7869007" y="2892588"/>
              <a:ext cx="2178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F0"/>
                  </a:solidFill>
                </a:rPr>
                <a:t>[J.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Wurtz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,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2021]</a:t>
              </a:r>
              <a:endParaRPr kumimoji="1" lang="zh-CN" altLang="en-US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D357750-90F5-5A47-BE2F-48878B5E2354}"/>
                  </a:ext>
                </a:extLst>
              </p:cNvPr>
              <p:cNvSpPr txBox="1"/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Barren Plateaus(BP) exist.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optimization is hard to perform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[McClean,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2018]</a:t>
                </a:r>
                <a:r>
                  <a:rPr kumimoji="1" lang="en-US" altLang="zh-CN" dirty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D357750-90F5-5A47-BE2F-48878B5E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blipFill>
                <a:blip r:embed="rId30"/>
                <a:stretch>
                  <a:fillRect l="-602" t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6BD2697D-2D7C-754E-960B-13B95F472074}"/>
              </a:ext>
            </a:extLst>
          </p:cNvPr>
          <p:cNvSpPr txBox="1"/>
          <p:nvPr/>
        </p:nvSpPr>
        <p:spPr>
          <a:xfrm>
            <a:off x="5827015" y="1612755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[For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3-regular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graph]</a:t>
            </a:r>
            <a:endParaRPr kumimoji="1" lang="zh-CN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0D8A6D-1587-5B4D-B668-5870D898EEEF}"/>
              </a:ext>
            </a:extLst>
          </p:cNvPr>
          <p:cNvSpPr txBox="1"/>
          <p:nvPr/>
        </p:nvSpPr>
        <p:spPr>
          <a:xfrm>
            <a:off x="9844929" y="3067373"/>
            <a:ext cx="231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(Quantum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Advantage)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1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72CCA9-D66B-C744-AA76-3800500DE48C}"/>
              </a:ext>
            </a:extLst>
          </p:cNvPr>
          <p:cNvCxnSpPr>
            <a:cxnSpLocks/>
          </p:cNvCxnSpPr>
          <p:nvPr/>
        </p:nvCxnSpPr>
        <p:spPr>
          <a:xfrm>
            <a:off x="5530323" y="1290332"/>
            <a:ext cx="0" cy="441909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/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blipFill>
                <a:blip r:embed="rId3"/>
                <a:stretch>
                  <a:fillRect t="-4255" r="-847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6EFCE073-FFD1-694D-BCBD-DB955358D2E5}"/>
              </a:ext>
            </a:extLst>
          </p:cNvPr>
          <p:cNvSpPr txBox="1"/>
          <p:nvPr/>
        </p:nvSpPr>
        <p:spPr>
          <a:xfrm>
            <a:off x="5911143" y="4292275"/>
            <a:ext cx="189346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/>
              <a:t>vanishing gradient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/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zh-CN" altLang="en-US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No theoretical guarantees to surpass the classical 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Barak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2022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。</a:t>
                </a:r>
                <a:endParaRPr kumimoji="1"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blipFill>
                <a:blip r:embed="rId4"/>
                <a:stretch>
                  <a:fillRect l="-591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A26B02-A8B0-AC40-A42C-95035842EE18}"/>
                  </a:ext>
                </a:extLst>
              </p:cNvPr>
              <p:cNvSpPr txBox="1"/>
              <p:nvPr/>
            </p:nvSpPr>
            <p:spPr>
              <a:xfrm>
                <a:off x="924383" y="1758169"/>
                <a:ext cx="3973075" cy="381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QITE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A26B02-A8B0-AC40-A42C-95035842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83" y="1758169"/>
                <a:ext cx="3973075" cy="381836"/>
              </a:xfrm>
              <a:prstGeom prst="rect">
                <a:avLst/>
              </a:prstGeom>
              <a:blipFill>
                <a:blip r:embed="rId16"/>
                <a:stretch>
                  <a:fillRect l="-318" t="-3226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A2824-C64C-1441-A696-BF3652BE2194}"/>
                  </a:ext>
                </a:extLst>
              </p:cNvPr>
              <p:cNvSpPr txBox="1"/>
              <p:nvPr/>
            </p:nvSpPr>
            <p:spPr>
              <a:xfrm>
                <a:off x="1104217" y="2196965"/>
                <a:ext cx="3793241" cy="517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Imag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QITE</m:t>
                          </m:r>
                        </m:sub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A2824-C64C-1441-A696-BF3652BE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17" y="2196965"/>
                <a:ext cx="3793241" cy="517321"/>
              </a:xfrm>
              <a:prstGeom prst="rect">
                <a:avLst/>
              </a:prstGeom>
              <a:blipFill>
                <a:blip r:embed="rId1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38CA4283-60BA-D845-A1E1-60C15FE380ED}"/>
              </a:ext>
            </a:extLst>
          </p:cNvPr>
          <p:cNvSpPr txBox="1"/>
          <p:nvPr/>
        </p:nvSpPr>
        <p:spPr>
          <a:xfrm>
            <a:off x="262704" y="1016055"/>
            <a:ext cx="48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In contrast, imaginary time evolution requires </a:t>
            </a:r>
            <a:r>
              <a:rPr kumimoji="1" lang="en-US" altLang="zh-CN" i="1" dirty="0"/>
              <a:t>constant</a:t>
            </a:r>
            <a:r>
              <a:rPr kumimoji="1" lang="en-US" altLang="zh-CN" dirty="0"/>
              <a:t> time.</a:t>
            </a:r>
            <a:endParaRPr kumimoji="1" lang="zh-CN" altLang="en-US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439066C-BD24-D94F-A851-5CB61FB1BE21}"/>
              </a:ext>
            </a:extLst>
          </p:cNvPr>
          <p:cNvSpPr/>
          <p:nvPr/>
        </p:nvSpPr>
        <p:spPr>
          <a:xfrm>
            <a:off x="968227" y="3587198"/>
            <a:ext cx="1646352" cy="149743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39C25D-54BA-264B-A0C1-2263D26626C4}"/>
              </a:ext>
            </a:extLst>
          </p:cNvPr>
          <p:cNvCxnSpPr/>
          <p:nvPr/>
        </p:nvCxnSpPr>
        <p:spPr>
          <a:xfrm>
            <a:off x="716739" y="3746443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CFC73C-9493-6C4E-A79E-673CC2981699}"/>
                  </a:ext>
                </a:extLst>
              </p:cNvPr>
              <p:cNvSpPr txBox="1"/>
              <p:nvPr/>
            </p:nvSpPr>
            <p:spPr>
              <a:xfrm>
                <a:off x="326094" y="3626073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CFC73C-9493-6C4E-A79E-673CC2981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4" y="3626073"/>
                <a:ext cx="339837" cy="246221"/>
              </a:xfrm>
              <a:prstGeom prst="rect">
                <a:avLst/>
              </a:prstGeom>
              <a:blipFill>
                <a:blip r:embed="rId19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903F3C-8C07-4144-89F0-25CFF788491C}"/>
              </a:ext>
            </a:extLst>
          </p:cNvPr>
          <p:cNvCxnSpPr/>
          <p:nvPr/>
        </p:nvCxnSpPr>
        <p:spPr>
          <a:xfrm>
            <a:off x="716739" y="4153273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984A25-C326-6A41-9A84-EB3A697903B4}"/>
                  </a:ext>
                </a:extLst>
              </p:cNvPr>
              <p:cNvSpPr txBox="1"/>
              <p:nvPr/>
            </p:nvSpPr>
            <p:spPr>
              <a:xfrm>
                <a:off x="326094" y="4032903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984A25-C326-6A41-9A84-EB3A69790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4" y="4032903"/>
                <a:ext cx="339837" cy="246221"/>
              </a:xfrm>
              <a:prstGeom prst="rect">
                <a:avLst/>
              </a:prstGeom>
              <a:blipFill>
                <a:blip r:embed="rId19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6F3BAC-209E-CA4F-9A3E-4F184DA4C317}"/>
              </a:ext>
            </a:extLst>
          </p:cNvPr>
          <p:cNvCxnSpPr/>
          <p:nvPr/>
        </p:nvCxnSpPr>
        <p:spPr>
          <a:xfrm>
            <a:off x="716739" y="4557438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831D810-0F23-E042-929F-EAEC22154F27}"/>
                  </a:ext>
                </a:extLst>
              </p:cNvPr>
              <p:cNvSpPr txBox="1"/>
              <p:nvPr/>
            </p:nvSpPr>
            <p:spPr>
              <a:xfrm>
                <a:off x="326094" y="4437068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831D810-0F23-E042-929F-EAEC2215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4" y="4437068"/>
                <a:ext cx="339837" cy="246221"/>
              </a:xfrm>
              <a:prstGeom prst="rect">
                <a:avLst/>
              </a:prstGeom>
              <a:blipFill>
                <a:blip r:embed="rId19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EFC55B-CCA1-DF42-B961-D55AE6671B3F}"/>
              </a:ext>
            </a:extLst>
          </p:cNvPr>
          <p:cNvCxnSpPr/>
          <p:nvPr/>
        </p:nvCxnSpPr>
        <p:spPr>
          <a:xfrm>
            <a:off x="716739" y="4964269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7A9A797-AF51-A244-9ED1-D1DB2D3D5736}"/>
                  </a:ext>
                </a:extLst>
              </p:cNvPr>
              <p:cNvSpPr txBox="1"/>
              <p:nvPr/>
            </p:nvSpPr>
            <p:spPr>
              <a:xfrm>
                <a:off x="326094" y="4843899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7A9A797-AF51-A244-9ED1-D1DB2D3D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4" y="4843899"/>
                <a:ext cx="339837" cy="246221"/>
              </a:xfrm>
              <a:prstGeom prst="rect">
                <a:avLst/>
              </a:prstGeom>
              <a:blipFill>
                <a:blip r:embed="rId19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2C0099F-888E-8C4A-A79D-DE71B099035A}"/>
                  </a:ext>
                </a:extLst>
              </p:cNvPr>
              <p:cNvSpPr txBox="1"/>
              <p:nvPr/>
            </p:nvSpPr>
            <p:spPr>
              <a:xfrm>
                <a:off x="1149769" y="4156395"/>
                <a:ext cx="133709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2C0099F-888E-8C4A-A79D-DE71B0990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69" y="4156395"/>
                <a:ext cx="1337097" cy="384657"/>
              </a:xfrm>
              <a:prstGeom prst="rect">
                <a:avLst/>
              </a:prstGeom>
              <a:blipFill>
                <a:blip r:embed="rId20"/>
                <a:stretch>
                  <a:fillRect l="-2830" t="-9677" r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FC60979-B5A2-7A45-8AC0-BC2235F65783}"/>
              </a:ext>
            </a:extLst>
          </p:cNvPr>
          <p:cNvCxnSpPr>
            <a:cxnSpLocks/>
          </p:cNvCxnSpPr>
          <p:nvPr/>
        </p:nvCxnSpPr>
        <p:spPr>
          <a:xfrm>
            <a:off x="2618328" y="3751942"/>
            <a:ext cx="50935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8AD054-BF12-C549-96B0-183D60659492}"/>
              </a:ext>
            </a:extLst>
          </p:cNvPr>
          <p:cNvCxnSpPr>
            <a:cxnSpLocks/>
          </p:cNvCxnSpPr>
          <p:nvPr/>
        </p:nvCxnSpPr>
        <p:spPr>
          <a:xfrm>
            <a:off x="2618328" y="4158773"/>
            <a:ext cx="49882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AE97F02-3F06-3B44-9F00-AA8C4ADFCD0F}"/>
              </a:ext>
            </a:extLst>
          </p:cNvPr>
          <p:cNvCxnSpPr>
            <a:cxnSpLocks/>
          </p:cNvCxnSpPr>
          <p:nvPr/>
        </p:nvCxnSpPr>
        <p:spPr>
          <a:xfrm>
            <a:off x="2618328" y="4562938"/>
            <a:ext cx="49882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59541C-DF4A-604F-954C-077B2D937813}"/>
              </a:ext>
            </a:extLst>
          </p:cNvPr>
          <p:cNvCxnSpPr>
            <a:cxnSpLocks/>
          </p:cNvCxnSpPr>
          <p:nvPr/>
        </p:nvCxnSpPr>
        <p:spPr>
          <a:xfrm>
            <a:off x="2618328" y="4969768"/>
            <a:ext cx="49882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DA0EAAA-A443-5E45-9344-C2DBCC6BF09A}"/>
              </a:ext>
            </a:extLst>
          </p:cNvPr>
          <p:cNvCxnSpPr/>
          <p:nvPr/>
        </p:nvCxnSpPr>
        <p:spPr>
          <a:xfrm>
            <a:off x="4799389" y="3729148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0F00771-DF78-5448-973D-F1915D0D432F}"/>
              </a:ext>
            </a:extLst>
          </p:cNvPr>
          <p:cNvCxnSpPr/>
          <p:nvPr/>
        </p:nvCxnSpPr>
        <p:spPr>
          <a:xfrm>
            <a:off x="4799389" y="4135979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2B9E7CB-660E-8F41-93B8-07056F9A067E}"/>
              </a:ext>
            </a:extLst>
          </p:cNvPr>
          <p:cNvCxnSpPr/>
          <p:nvPr/>
        </p:nvCxnSpPr>
        <p:spPr>
          <a:xfrm>
            <a:off x="4799389" y="4540144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60F37E2-92D6-7043-A827-FFE8562E1573}"/>
              </a:ext>
            </a:extLst>
          </p:cNvPr>
          <p:cNvCxnSpPr/>
          <p:nvPr/>
        </p:nvCxnSpPr>
        <p:spPr>
          <a:xfrm>
            <a:off x="4799389" y="4946975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1D3948CC-3C93-8A4E-A1C3-D258E0B312D3}"/>
              </a:ext>
            </a:extLst>
          </p:cNvPr>
          <p:cNvSpPr/>
          <p:nvPr/>
        </p:nvSpPr>
        <p:spPr>
          <a:xfrm rot="16200000">
            <a:off x="2789887" y="1579650"/>
            <a:ext cx="178540" cy="3840462"/>
          </a:xfrm>
          <a:prstGeom prst="rightBrace">
            <a:avLst>
              <a:gd name="adj1" fmla="val 690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942D0B2-B0F5-5243-B8BA-69C0D4C9CFCD}"/>
                  </a:ext>
                </a:extLst>
              </p:cNvPr>
              <p:cNvSpPr txBox="1"/>
              <p:nvPr/>
            </p:nvSpPr>
            <p:spPr>
              <a:xfrm>
                <a:off x="2394706" y="2987167"/>
                <a:ext cx="1575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rounds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942D0B2-B0F5-5243-B8BA-69C0D4C9C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06" y="2987167"/>
                <a:ext cx="1575036" cy="369332"/>
              </a:xfrm>
              <a:prstGeom prst="rect">
                <a:avLst/>
              </a:prstGeom>
              <a:blipFill>
                <a:blip r:embed="rId21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600E696D-320D-3843-A343-D99716E825FC}"/>
              </a:ext>
            </a:extLst>
          </p:cNvPr>
          <p:cNvSpPr/>
          <p:nvPr/>
        </p:nvSpPr>
        <p:spPr>
          <a:xfrm>
            <a:off x="3139160" y="3587197"/>
            <a:ext cx="1646352" cy="149743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AF5C6F5-BBEE-654C-A6BB-E045AAD145DD}"/>
                  </a:ext>
                </a:extLst>
              </p:cNvPr>
              <p:cNvSpPr txBox="1"/>
              <p:nvPr/>
            </p:nvSpPr>
            <p:spPr>
              <a:xfrm>
                <a:off x="3308308" y="4157464"/>
                <a:ext cx="1353126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AF5C6F5-BBEE-654C-A6BB-E045AAD14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08" y="4157464"/>
                <a:ext cx="1353126" cy="391967"/>
              </a:xfrm>
              <a:prstGeom prst="rect">
                <a:avLst/>
              </a:prstGeom>
              <a:blipFill>
                <a:blip r:embed="rId22"/>
                <a:stretch>
                  <a:fillRect l="-2778" t="-6250" r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32B2D2C-EFA6-BD4D-BD9B-C27FAEEE82A5}"/>
              </a:ext>
            </a:extLst>
          </p:cNvPr>
          <p:cNvSpPr txBox="1"/>
          <p:nvPr/>
        </p:nvSpPr>
        <p:spPr>
          <a:xfrm>
            <a:off x="231559" y="5568891"/>
            <a:ext cx="504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imaginary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Hamiltonian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Variation?</a:t>
            </a:r>
            <a:endParaRPr kumimoji="1" lang="zh-CN" altLang="en-US" sz="2800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4BC662BB-5523-804B-BB2A-90D01A041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D2E883B-FC82-4C46-AB86-9A1B962EE844}"/>
              </a:ext>
            </a:extLst>
          </p:cNvPr>
          <p:cNvGrpSpPr/>
          <p:nvPr/>
        </p:nvGrpSpPr>
        <p:grpSpPr>
          <a:xfrm>
            <a:off x="7855287" y="4281612"/>
            <a:ext cx="4242059" cy="2138853"/>
            <a:chOff x="5049423" y="4375977"/>
            <a:chExt cx="4242059" cy="2138853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745EF16-4854-2D4D-A6F3-FB9EE0D64FF2}"/>
                </a:ext>
              </a:extLst>
            </p:cNvPr>
            <p:cNvGrpSpPr/>
            <p:nvPr/>
          </p:nvGrpSpPr>
          <p:grpSpPr>
            <a:xfrm>
              <a:off x="5049423" y="4375977"/>
              <a:ext cx="4242059" cy="2138853"/>
              <a:chOff x="128866" y="4686602"/>
              <a:chExt cx="3871201" cy="1951866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1ED70092-2689-2B48-9BE5-D649C61A7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866" y="4686602"/>
                <a:ext cx="3871201" cy="1951866"/>
              </a:xfrm>
              <a:prstGeom prst="rect">
                <a:avLst/>
              </a:prstGeom>
            </p:spPr>
          </p:pic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B6A5474-9B8F-854A-BFC7-F2B7278BDC63}"/>
                  </a:ext>
                </a:extLst>
              </p:cNvPr>
              <p:cNvGrpSpPr/>
              <p:nvPr/>
            </p:nvGrpSpPr>
            <p:grpSpPr>
              <a:xfrm>
                <a:off x="2932687" y="5597497"/>
                <a:ext cx="636697" cy="665957"/>
                <a:chOff x="5021430" y="2374043"/>
                <a:chExt cx="733300" cy="76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7EE815A-2FEB-7143-A11B-86EFB91A93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7E83C4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7E83C4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F7C489A2-38D3-8146-AF5A-3A41C0F7BC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4762"/>
                      </a:stretch>
                    </a:blipFill>
                    <a:ln>
                      <a:solidFill>
                        <a:srgbClr val="7E83C4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24EBF031-E60E-174B-872B-3D6302091E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E38D69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E38D6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03DFF7E-E300-C043-BEBE-528AC57F48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7143" r="-7143"/>
                      </a:stretch>
                    </a:blipFill>
                    <a:ln>
                      <a:solidFill>
                        <a:srgbClr val="E38D69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434220D2-5794-0F47-9B67-B395E5343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0872" y="4865974"/>
                <a:ext cx="897939" cy="954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BA603ED-59CF-E647-969C-22A8793EE4CF}"/>
                  </a:ext>
                </a:extLst>
              </p:cNvPr>
              <p:cNvSpPr/>
              <p:nvPr/>
            </p:nvSpPr>
            <p:spPr>
              <a:xfrm>
                <a:off x="2994885" y="4740229"/>
                <a:ext cx="221169" cy="2211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0856075-3B91-FF47-892F-6D2032D192E6}"/>
                </a:ext>
              </a:extLst>
            </p:cNvPr>
            <p:cNvSpPr/>
            <p:nvPr/>
          </p:nvSpPr>
          <p:spPr>
            <a:xfrm>
              <a:off x="7230573" y="4557853"/>
              <a:ext cx="1088021" cy="1270643"/>
            </a:xfrm>
            <a:custGeom>
              <a:avLst/>
              <a:gdLst>
                <a:gd name="connsiteX0" fmla="*/ 1088021 w 1088021"/>
                <a:gd name="connsiteY0" fmla="*/ 0 h 1270643"/>
                <a:gd name="connsiteX1" fmla="*/ 549798 w 1088021"/>
                <a:gd name="connsiteY1" fmla="*/ 115747 h 1270643"/>
                <a:gd name="connsiteX2" fmla="*/ 410902 w 1088021"/>
                <a:gd name="connsiteY2" fmla="*/ 248856 h 1270643"/>
                <a:gd name="connsiteX3" fmla="*/ 266218 w 1088021"/>
                <a:gd name="connsiteY3" fmla="*/ 572947 h 1270643"/>
                <a:gd name="connsiteX4" fmla="*/ 63661 w 1088021"/>
                <a:gd name="connsiteY4" fmla="*/ 1180618 h 1270643"/>
                <a:gd name="connsiteX5" fmla="*/ 0 w 1088021"/>
                <a:gd name="connsiteY5" fmla="*/ 1267428 h 1270643"/>
                <a:gd name="connsiteX6" fmla="*/ 0 w 1088021"/>
                <a:gd name="connsiteY6" fmla="*/ 1267428 h 12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021" h="1270643">
                  <a:moveTo>
                    <a:pt x="1088021" y="0"/>
                  </a:moveTo>
                  <a:cubicBezTo>
                    <a:pt x="875336" y="37135"/>
                    <a:pt x="662651" y="74271"/>
                    <a:pt x="549798" y="115747"/>
                  </a:cubicBezTo>
                  <a:cubicBezTo>
                    <a:pt x="436945" y="157223"/>
                    <a:pt x="458165" y="172656"/>
                    <a:pt x="410902" y="248856"/>
                  </a:cubicBezTo>
                  <a:cubicBezTo>
                    <a:pt x="363639" y="325056"/>
                    <a:pt x="324091" y="417653"/>
                    <a:pt x="266218" y="572947"/>
                  </a:cubicBezTo>
                  <a:cubicBezTo>
                    <a:pt x="208345" y="728241"/>
                    <a:pt x="108031" y="1064871"/>
                    <a:pt x="63661" y="1180618"/>
                  </a:cubicBezTo>
                  <a:cubicBezTo>
                    <a:pt x="19291" y="1296365"/>
                    <a:pt x="0" y="1267428"/>
                    <a:pt x="0" y="1267428"/>
                  </a:cubicBezTo>
                  <a:lnTo>
                    <a:pt x="0" y="126742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2043571-A1CD-A64F-BAAD-48DE2B58F433}"/>
                </a:ext>
              </a:extLst>
            </p:cNvPr>
            <p:cNvSpPr txBox="1"/>
            <p:nvPr/>
          </p:nvSpPr>
          <p:spPr>
            <a:xfrm>
              <a:off x="6538126" y="5879086"/>
              <a:ext cx="1406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</a:rPr>
                <a:t>Ground state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C0E34E8-6EDC-894D-916D-9311D7522BDA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11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EDF8CE-6EEF-D94E-9FEE-78A4F8DCE182}"/>
              </a:ext>
            </a:extLst>
          </p:cNvPr>
          <p:cNvGrpSpPr/>
          <p:nvPr/>
        </p:nvGrpSpPr>
        <p:grpSpPr>
          <a:xfrm>
            <a:off x="5635153" y="2086025"/>
            <a:ext cx="6613615" cy="1417043"/>
            <a:chOff x="5646729" y="1844877"/>
            <a:chExt cx="6613615" cy="141704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B469C5F-0466-AC4B-B67C-AC499F7A0C99}"/>
                </a:ext>
              </a:extLst>
            </p:cNvPr>
            <p:cNvCxnSpPr/>
            <p:nvPr/>
          </p:nvCxnSpPr>
          <p:spPr>
            <a:xfrm>
              <a:off x="5926841" y="2307523"/>
              <a:ext cx="565996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CEE355E-1B50-8F4D-A8D9-46B782105F55}"/>
                    </a:ext>
                  </a:extLst>
                </p:cNvPr>
                <p:cNvSpPr txBox="1"/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053C9DF-60D2-BF4B-B47F-4274137B3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12000" r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CFF931-55F5-4E4E-9F0A-AAFD86642569}"/>
                </a:ext>
              </a:extLst>
            </p:cNvPr>
            <p:cNvCxnSpPr>
              <a:cxnSpLocks/>
            </p:cNvCxnSpPr>
            <p:nvPr/>
          </p:nvCxnSpPr>
          <p:spPr>
            <a:xfrm>
              <a:off x="6111698" y="2197080"/>
              <a:ext cx="0" cy="22088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E509DAB-9B9D-6D4B-969F-6A32EE30865E}"/>
                    </a:ext>
                  </a:extLst>
                </p:cNvPr>
                <p:cNvSpPr txBox="1"/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27266-6152-AA42-AEF4-E7C0AC7E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793" r="-13793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40C65B6-7FB0-584C-8E4B-8F1D42BC3CAC}"/>
                </a:ext>
              </a:extLst>
            </p:cNvPr>
            <p:cNvCxnSpPr>
              <a:cxnSpLocks/>
            </p:cNvCxnSpPr>
            <p:nvPr/>
          </p:nvCxnSpPr>
          <p:spPr>
            <a:xfrm>
              <a:off x="7080831" y="2197080"/>
              <a:ext cx="0" cy="22088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24A0F1A-CB49-6649-96C1-3244A55D7983}"/>
                    </a:ext>
                  </a:extLst>
                </p:cNvPr>
                <p:cNvSpPr txBox="1"/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0.6925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E972439-EDCC-2F48-A05B-6BB4E42B7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6780" r="-8475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305748C-AA97-6D4B-8FE4-0FEC3BCF79E4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817" y="2197080"/>
              <a:ext cx="0" cy="22088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E1DB0B-943B-6740-B009-8B42F92C69AB}"/>
                    </a:ext>
                  </a:extLst>
                </p:cNvPr>
                <p:cNvSpPr txBox="1"/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6339A0-C7D0-8D4C-A234-3322D1C63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C906D4-028B-9341-97C6-B33B651B3E3E}"/>
                </a:ext>
              </a:extLst>
            </p:cNvPr>
            <p:cNvSpPr txBox="1"/>
            <p:nvPr/>
          </p:nvSpPr>
          <p:spPr>
            <a:xfrm>
              <a:off x="5646729" y="2892588"/>
              <a:ext cx="20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92D050"/>
                  </a:solidFill>
                </a:rPr>
                <a:t>[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E.Farhi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,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.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2014]</a:t>
              </a:r>
              <a:endParaRPr kumimoji="1" lang="zh-CN" altLang="en-US" dirty="0">
                <a:solidFill>
                  <a:srgbClr val="92D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04D37F4-4B9F-304B-8DB0-1D1F97D7FB57}"/>
                    </a:ext>
                  </a:extLst>
                </p:cNvPr>
                <p:cNvSpPr txBox="1"/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Hardness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under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3AFE2-7949-454E-B8C8-EBFC9D003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2030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1E3C39D-8D83-FD47-855D-5A5D40222089}"/>
                    </a:ext>
                  </a:extLst>
                </p:cNvPr>
                <p:cNvSpPr txBox="1"/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0.9412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1E3C39D-8D83-FD47-855D-5A5D40222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6667" r="-6667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D8198CC-1D3D-AB4D-A661-4435E2F46F88}"/>
                </a:ext>
              </a:extLst>
            </p:cNvPr>
            <p:cNvCxnSpPr>
              <a:cxnSpLocks/>
            </p:cNvCxnSpPr>
            <p:nvPr/>
          </p:nvCxnSpPr>
          <p:spPr>
            <a:xfrm>
              <a:off x="8030538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256817F-CD48-1A46-BB46-0DEFBDEA4707}"/>
                    </a:ext>
                  </a:extLst>
                </p:cNvPr>
                <p:cNvSpPr txBox="1"/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0.7559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5353D7C-99D9-904F-9B6F-C02418D6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6780" r="-678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23A4671-5D50-FD49-9309-495C991B59B3}"/>
                    </a:ext>
                  </a:extLst>
                </p:cNvPr>
                <p:cNvSpPr txBox="1"/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489F59B-1EDE-EE4F-9ACC-CA5B0066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blipFill>
                  <a:blip r:embed="rId3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E2E1A03-BF53-8C48-9E55-E2895313CF6C}"/>
                </a:ext>
              </a:extLst>
            </p:cNvPr>
            <p:cNvCxnSpPr>
              <a:cxnSpLocks/>
            </p:cNvCxnSpPr>
            <p:nvPr/>
          </p:nvCxnSpPr>
          <p:spPr>
            <a:xfrm>
              <a:off x="8737892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D3437BDB-038F-F141-B777-C92ECFD93AEB}"/>
                    </a:ext>
                  </a:extLst>
                </p:cNvPr>
                <p:cNvSpPr txBox="1"/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0.7924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F1C5F90-D7F0-9A40-8043-06404CCDE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8475" r="-5085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F5540C-F3B8-9E48-A390-5EE66985D380}"/>
                    </a:ext>
                  </a:extLst>
                </p:cNvPr>
                <p:cNvSpPr txBox="1"/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09B1AC5-6B83-F44B-9DD6-B588AEF67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blipFill>
                  <a:blip r:embed="rId3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7835B811-1364-C549-9A27-289B0478C104}"/>
                    </a:ext>
                  </a:extLst>
                </p:cNvPr>
                <p:cNvSpPr txBox="1"/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89E0B9-4ADA-804A-8C82-CC3E50A81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blipFill>
                  <a:blip r:embed="rId3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F61C4F4-59FC-074D-AD3C-B9BC79A6DD53}"/>
                </a:ext>
              </a:extLst>
            </p:cNvPr>
            <p:cNvSpPr txBox="1"/>
            <p:nvPr/>
          </p:nvSpPr>
          <p:spPr>
            <a:xfrm>
              <a:off x="7869007" y="2892588"/>
              <a:ext cx="2178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F0"/>
                  </a:solidFill>
                </a:rPr>
                <a:t>[J.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Wurtz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,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2021]</a:t>
              </a:r>
              <a:endParaRPr kumimoji="1" lang="zh-CN" altLang="en-US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351093C-0353-934E-946D-27FB3E9BD330}"/>
                  </a:ext>
                </a:extLst>
              </p:cNvPr>
              <p:cNvSpPr txBox="1"/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Barren Plateaus(BP) exist.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optimization is hard to perform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[McClean,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2018]</a:t>
                </a:r>
                <a:r>
                  <a:rPr kumimoji="1" lang="en-US" altLang="zh-CN" dirty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351093C-0353-934E-946D-27FB3E9BD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blipFill>
                <a:blip r:embed="rId34"/>
                <a:stretch>
                  <a:fillRect l="-602" t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DD5FECF0-0BF9-0641-AA4F-D9DA2D0A4017}"/>
              </a:ext>
            </a:extLst>
          </p:cNvPr>
          <p:cNvSpPr txBox="1"/>
          <p:nvPr/>
        </p:nvSpPr>
        <p:spPr>
          <a:xfrm>
            <a:off x="5827015" y="1612755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[For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3-regular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graph]</a:t>
            </a:r>
            <a:endParaRPr kumimoji="1" lang="zh-CN" alt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CBEDF5B-6CB7-6D42-8DDB-684D0C8575E3}"/>
              </a:ext>
            </a:extLst>
          </p:cNvPr>
          <p:cNvSpPr txBox="1"/>
          <p:nvPr/>
        </p:nvSpPr>
        <p:spPr>
          <a:xfrm>
            <a:off x="9844929" y="3067373"/>
            <a:ext cx="231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(Quantum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Advantage)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Variational quantum algorithm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tx1"/>
                    </a:solidFill>
                  </a:rPr>
                  <a:t>Imaginary Hamiltonian Variational Ansatz (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HVA)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kumimoji="1" lang="en-US" altLang="zh-CN" sz="320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 arranged by directed acyclic graph(DAG)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Conclusion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and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Outlook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3B21FB1-DD8C-BC44-964C-97FDB8DCD966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3179323" cy="947771"/>
          </a:xfrm>
          <a:prstGeom prst="roundRect">
            <a:avLst/>
          </a:prstGeom>
          <a:solidFill>
            <a:srgbClr val="B91000">
              <a:alpha val="20000"/>
            </a:srgb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dirty="0"/>
              <a:t>Main Content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2282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DCEBD5A-5D56-6E4F-89F5-F389263E73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imaginary time evolution by unitary quantum gates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439C0E-9720-4C42-B68C-FFEF1B6E4687}"/>
                  </a:ext>
                </a:extLst>
              </p:cNvPr>
              <p:cNvSpPr txBox="1"/>
              <p:nvPr/>
            </p:nvSpPr>
            <p:spPr>
              <a:xfrm>
                <a:off x="1482128" y="1631411"/>
                <a:ext cx="2190792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439C0E-9720-4C42-B68C-FFEF1B6E4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28" y="1631411"/>
                <a:ext cx="2190792" cy="461921"/>
              </a:xfrm>
              <a:prstGeom prst="rect">
                <a:avLst/>
              </a:prstGeom>
              <a:blipFill>
                <a:blip r:embed="rId3"/>
                <a:stretch>
                  <a:fillRect t="-27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114661-91ED-0945-9A2C-D11359BCBB7D}"/>
              </a:ext>
            </a:extLst>
          </p:cNvPr>
          <p:cNvSpPr txBox="1"/>
          <p:nvPr/>
        </p:nvSpPr>
        <p:spPr>
          <a:xfrm>
            <a:off x="534256" y="1107256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Consider the following Hamiltonian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26326-1299-734D-B03D-8C680508ACC2}"/>
                  </a:ext>
                </a:extLst>
              </p:cNvPr>
              <p:cNvSpPr txBox="1"/>
              <p:nvPr/>
            </p:nvSpPr>
            <p:spPr>
              <a:xfrm>
                <a:off x="1667064" y="2629767"/>
                <a:ext cx="135626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26326-1299-734D-B03D-8C680508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64" y="2629767"/>
                <a:ext cx="1356269" cy="572273"/>
              </a:xfrm>
              <a:prstGeom prst="rect">
                <a:avLst/>
              </a:prstGeom>
              <a:blipFill>
                <a:blip r:embed="rId5"/>
                <a:stretch>
                  <a:fillRect t="-4255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7238DE-ED7C-8247-BDC6-11D52FCA5B9B}"/>
              </a:ext>
            </a:extLst>
          </p:cNvPr>
          <p:cNvSpPr txBox="1"/>
          <p:nvPr/>
        </p:nvSpPr>
        <p:spPr>
          <a:xfrm>
            <a:off x="534256" y="2260435"/>
            <a:ext cx="33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initial state of the evolution is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8F6D79-F8C0-C94A-B15D-96050E7BCBB2}"/>
                  </a:ext>
                </a:extLst>
              </p:cNvPr>
              <p:cNvSpPr txBox="1"/>
              <p:nvPr/>
            </p:nvSpPr>
            <p:spPr>
              <a:xfrm>
                <a:off x="1203670" y="3966677"/>
                <a:ext cx="5092613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8F6D79-F8C0-C94A-B15D-96050E7B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70" y="3966677"/>
                <a:ext cx="5092613" cy="572273"/>
              </a:xfrm>
              <a:prstGeom prst="rect">
                <a:avLst/>
              </a:prstGeom>
              <a:blipFill>
                <a:blip r:embed="rId6"/>
                <a:stretch>
                  <a:fillRect t="-43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CE1736-D751-CB42-A495-03C7CC30BE74}"/>
                  </a:ext>
                </a:extLst>
              </p:cNvPr>
              <p:cNvSpPr txBox="1"/>
              <p:nvPr/>
            </p:nvSpPr>
            <p:spPr>
              <a:xfrm>
                <a:off x="1203670" y="5464607"/>
                <a:ext cx="5332935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CE1736-D751-CB42-A495-03C7CC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70" y="5464607"/>
                <a:ext cx="5332935" cy="572273"/>
              </a:xfrm>
              <a:prstGeom prst="rect">
                <a:avLst/>
              </a:prstGeom>
              <a:blipFill>
                <a:blip r:embed="rId7"/>
                <a:stretch>
                  <a:fillRect t="-43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49A9A856-57B0-3D47-A486-52E5EF50B526}"/>
              </a:ext>
            </a:extLst>
          </p:cNvPr>
          <p:cNvSpPr/>
          <p:nvPr/>
        </p:nvSpPr>
        <p:spPr>
          <a:xfrm>
            <a:off x="6536605" y="3559278"/>
            <a:ext cx="277402" cy="2516472"/>
          </a:xfrm>
          <a:prstGeom prst="rightBrace">
            <a:avLst>
              <a:gd name="adj1" fmla="val 56481"/>
              <a:gd name="adj2" fmla="val 4424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9852-B0F4-A64E-A460-36546C2F68D4}"/>
                  </a:ext>
                </a:extLst>
              </p:cNvPr>
              <p:cNvSpPr txBox="1"/>
              <p:nvPr/>
            </p:nvSpPr>
            <p:spPr>
              <a:xfrm>
                <a:off x="7290635" y="4404443"/>
                <a:ext cx="351198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9852-B0F4-A64E-A460-36546C2F6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35" y="4404443"/>
                <a:ext cx="3511987" cy="525913"/>
              </a:xfrm>
              <a:prstGeom prst="rect">
                <a:avLst/>
              </a:prstGeom>
              <a:blipFill>
                <a:blip r:embed="rId8"/>
                <a:stretch>
                  <a:fillRect l="-1083" t="-238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4A7F608-7C87-544F-AA8C-B9E172D72CBB}"/>
              </a:ext>
            </a:extLst>
          </p:cNvPr>
          <p:cNvSpPr txBox="1"/>
          <p:nvPr/>
        </p:nvSpPr>
        <p:spPr>
          <a:xfrm>
            <a:off x="534256" y="3471295"/>
            <a:ext cx="425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imaginary time evolution of the state is</a:t>
            </a:r>
            <a:endParaRPr kumimoji="1"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40713-A4D6-2848-8D0E-7812A6DEFB6C}"/>
              </a:ext>
            </a:extLst>
          </p:cNvPr>
          <p:cNvSpPr txBox="1"/>
          <p:nvPr/>
        </p:nvSpPr>
        <p:spPr>
          <a:xfrm>
            <a:off x="534256" y="4930356"/>
            <a:ext cx="533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evolution can be realized by a single-qubit rotation</a:t>
            </a:r>
            <a:endParaRPr kumimoji="1"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D7765-8A80-3446-9B62-90B2E33A5035}"/>
              </a:ext>
            </a:extLst>
          </p:cNvPr>
          <p:cNvSpPr txBox="1"/>
          <p:nvPr/>
        </p:nvSpPr>
        <p:spPr>
          <a:xfrm>
            <a:off x="7411181" y="4955063"/>
            <a:ext cx="339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800" i="1" dirty="0">
                <a:solidFill>
                  <a:schemeClr val="accent1">
                    <a:lumMod val="75000"/>
                  </a:schemeClr>
                </a:solidFill>
              </a:rPr>
              <a:t>[M. Motta et al.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Nat. Phys. (</a:t>
            </a:r>
            <a:r>
              <a:rPr lang="en-CN" sz="1800" i="1" dirty="0">
                <a:solidFill>
                  <a:schemeClr val="accent1">
                    <a:lumMod val="75000"/>
                  </a:schemeClr>
                </a:solidFill>
              </a:rPr>
              <a:t>2020)]</a:t>
            </a:r>
            <a:endParaRPr lang="en-CN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610763-02AF-8449-81CA-F54DB2FAAA84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13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67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DCEBD5A-5D56-6E4F-89F5-F389263E73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imaginary time evolution by unitary quantum gates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8F6D79-F8C0-C94A-B15D-96050E7BCBB2}"/>
                  </a:ext>
                </a:extLst>
              </p:cNvPr>
              <p:cNvSpPr txBox="1"/>
              <p:nvPr/>
            </p:nvSpPr>
            <p:spPr>
              <a:xfrm>
                <a:off x="1203670" y="3966677"/>
                <a:ext cx="5092613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8F6D79-F8C0-C94A-B15D-96050E7B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70" y="3966677"/>
                <a:ext cx="5092613" cy="572273"/>
              </a:xfrm>
              <a:prstGeom prst="rect">
                <a:avLst/>
              </a:prstGeom>
              <a:blipFill>
                <a:blip r:embed="rId3"/>
                <a:stretch>
                  <a:fillRect t="-43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CE1736-D751-CB42-A495-03C7CC30BE74}"/>
                  </a:ext>
                </a:extLst>
              </p:cNvPr>
              <p:cNvSpPr txBox="1"/>
              <p:nvPr/>
            </p:nvSpPr>
            <p:spPr>
              <a:xfrm>
                <a:off x="1203670" y="5464607"/>
                <a:ext cx="5332935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CE1736-D751-CB42-A495-03C7CC3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70" y="5464607"/>
                <a:ext cx="5332935" cy="572273"/>
              </a:xfrm>
              <a:prstGeom prst="rect">
                <a:avLst/>
              </a:prstGeom>
              <a:blipFill>
                <a:blip r:embed="rId4"/>
                <a:stretch>
                  <a:fillRect t="-434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E9ED0-BC11-8441-AD55-953C8EFF3922}"/>
              </a:ext>
            </a:extLst>
          </p:cNvPr>
          <p:cNvGrpSpPr/>
          <p:nvPr/>
        </p:nvGrpSpPr>
        <p:grpSpPr>
          <a:xfrm>
            <a:off x="1672533" y="2531082"/>
            <a:ext cx="7772001" cy="480926"/>
            <a:chOff x="4162616" y="2740375"/>
            <a:chExt cx="7772001" cy="480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279D9B8-0EAD-8047-94DE-638269B850BE}"/>
                    </a:ext>
                  </a:extLst>
                </p:cNvPr>
                <p:cNvSpPr txBox="1"/>
                <p:nvPr/>
              </p:nvSpPr>
              <p:spPr>
                <a:xfrm>
                  <a:off x="4162616" y="2759636"/>
                  <a:ext cx="38954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/>
                    <a:t>imaginary time evolution of </a:t>
                  </a:r>
                  <a14:m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279D9B8-0EAD-8047-94DE-638269B85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616" y="2759636"/>
                  <a:ext cx="389542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273" t="-7895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70C70BA-483A-A248-8154-5AE9FF9C37BF}"/>
                    </a:ext>
                  </a:extLst>
                </p:cNvPr>
                <p:cNvSpPr txBox="1"/>
                <p:nvPr/>
              </p:nvSpPr>
              <p:spPr>
                <a:xfrm>
                  <a:off x="8796514" y="2740375"/>
                  <a:ext cx="31381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b="0" dirty="0"/>
                    <a:t>real time evolution of </a:t>
                  </a:r>
                  <a14:m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70C70BA-483A-A248-8154-5AE9FF9C3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514" y="2740375"/>
                  <a:ext cx="313810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823" t="-8108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E9344FB5-2249-A749-A639-4624F52FD607}"/>
                </a:ext>
              </a:extLst>
            </p:cNvPr>
            <p:cNvSpPr/>
            <p:nvPr/>
          </p:nvSpPr>
          <p:spPr>
            <a:xfrm>
              <a:off x="8212124" y="2785333"/>
              <a:ext cx="430306" cy="3717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4A7F608-7C87-544F-AA8C-B9E172D72CBB}"/>
              </a:ext>
            </a:extLst>
          </p:cNvPr>
          <p:cNvSpPr txBox="1"/>
          <p:nvPr/>
        </p:nvSpPr>
        <p:spPr>
          <a:xfrm>
            <a:off x="534256" y="3471295"/>
            <a:ext cx="425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imaginary time evolution of the state is</a:t>
            </a:r>
            <a:endParaRPr kumimoji="1"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40713-A4D6-2848-8D0E-7812A6DEFB6C}"/>
              </a:ext>
            </a:extLst>
          </p:cNvPr>
          <p:cNvSpPr txBox="1"/>
          <p:nvPr/>
        </p:nvSpPr>
        <p:spPr>
          <a:xfrm>
            <a:off x="534256" y="4930356"/>
            <a:ext cx="533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evolution can be realized by a single-qubit rotation</a:t>
            </a:r>
            <a:endParaRPr kumimoji="1" lang="zh-CN" alt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5086AA6-2744-144A-AF05-4A2816DC5CE4}"/>
              </a:ext>
            </a:extLst>
          </p:cNvPr>
          <p:cNvSpPr/>
          <p:nvPr/>
        </p:nvSpPr>
        <p:spPr>
          <a:xfrm>
            <a:off x="3385001" y="1281718"/>
            <a:ext cx="1307152" cy="108005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222FA8-74FA-074D-BE1D-82C1BC2CE263}"/>
                  </a:ext>
                </a:extLst>
              </p:cNvPr>
              <p:cNvSpPr txBox="1"/>
              <p:nvPr/>
            </p:nvSpPr>
            <p:spPr>
              <a:xfrm>
                <a:off x="3374316" y="1637972"/>
                <a:ext cx="1307153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𝑖𝑍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222FA8-74FA-074D-BE1D-82C1BC2CE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316" y="1637972"/>
                <a:ext cx="1307153" cy="384657"/>
              </a:xfrm>
              <a:prstGeom prst="rect">
                <a:avLst/>
              </a:prstGeom>
              <a:blipFill>
                <a:blip r:embed="rId7"/>
                <a:stretch>
                  <a:fillRect l="-1923" t="-9677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14A0C1-4D3B-CE41-A698-E4A63CBA2D65}"/>
              </a:ext>
            </a:extLst>
          </p:cNvPr>
          <p:cNvCxnSpPr/>
          <p:nvPr/>
        </p:nvCxnSpPr>
        <p:spPr>
          <a:xfrm>
            <a:off x="3133513" y="1871897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B5299C-80BB-AC4B-8B09-1AD2B990C870}"/>
                  </a:ext>
                </a:extLst>
              </p:cNvPr>
              <p:cNvSpPr txBox="1"/>
              <p:nvPr/>
            </p:nvSpPr>
            <p:spPr>
              <a:xfrm>
                <a:off x="2736279" y="1748786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B5299C-80BB-AC4B-8B09-1AD2B990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79" y="1748786"/>
                <a:ext cx="339837" cy="246221"/>
              </a:xfrm>
              <a:prstGeom prst="rect">
                <a:avLst/>
              </a:prstGeom>
              <a:blipFill>
                <a:blip r:embed="rId8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4FE13B-E086-CC40-814E-9ABD7B1E2A96}"/>
              </a:ext>
            </a:extLst>
          </p:cNvPr>
          <p:cNvCxnSpPr/>
          <p:nvPr/>
        </p:nvCxnSpPr>
        <p:spPr>
          <a:xfrm>
            <a:off x="4692153" y="1832940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C88F293-1219-C945-92AC-755B53CF2FE9}"/>
              </a:ext>
            </a:extLst>
          </p:cNvPr>
          <p:cNvSpPr/>
          <p:nvPr/>
        </p:nvSpPr>
        <p:spPr>
          <a:xfrm>
            <a:off x="7351118" y="1281718"/>
            <a:ext cx="1307152" cy="108005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C59DE0-4E23-724D-8F8C-76612DFEAE0F}"/>
                  </a:ext>
                </a:extLst>
              </p:cNvPr>
              <p:cNvSpPr txBox="1"/>
              <p:nvPr/>
            </p:nvSpPr>
            <p:spPr>
              <a:xfrm>
                <a:off x="7602606" y="1647570"/>
                <a:ext cx="88075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C59DE0-4E23-724D-8F8C-76612DFEA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06" y="1647570"/>
                <a:ext cx="880754" cy="381258"/>
              </a:xfrm>
              <a:prstGeom prst="rect">
                <a:avLst/>
              </a:prstGeom>
              <a:blipFill>
                <a:blip r:embed="rId9"/>
                <a:stretch>
                  <a:fillRect l="-4225" r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74F443-4F4C-5745-8D7C-ACDA9B45BC56}"/>
              </a:ext>
            </a:extLst>
          </p:cNvPr>
          <p:cNvCxnSpPr/>
          <p:nvPr/>
        </p:nvCxnSpPr>
        <p:spPr>
          <a:xfrm>
            <a:off x="7099630" y="1871897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01B563-413E-384B-B066-C026DBCAB0F7}"/>
                  </a:ext>
                </a:extLst>
              </p:cNvPr>
              <p:cNvSpPr txBox="1"/>
              <p:nvPr/>
            </p:nvSpPr>
            <p:spPr>
              <a:xfrm>
                <a:off x="6702396" y="1748786"/>
                <a:ext cx="3398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01B563-413E-384B-B066-C026DBCAB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96" y="1748786"/>
                <a:ext cx="339837" cy="246221"/>
              </a:xfrm>
              <a:prstGeom prst="rect">
                <a:avLst/>
              </a:prstGeom>
              <a:blipFill>
                <a:blip r:embed="rId10"/>
                <a:stretch>
                  <a:fillRect l="-17857" r="-1785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1172E8-19CF-C940-874E-22B2284C25F4}"/>
              </a:ext>
            </a:extLst>
          </p:cNvPr>
          <p:cNvCxnSpPr/>
          <p:nvPr/>
        </p:nvCxnSpPr>
        <p:spPr>
          <a:xfrm>
            <a:off x="8658270" y="1832940"/>
            <a:ext cx="25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8E5C1E-3FDE-484F-9BAD-7522D3D5A60C}"/>
                  </a:ext>
                </a:extLst>
              </p:cNvPr>
              <p:cNvSpPr txBox="1"/>
              <p:nvPr/>
            </p:nvSpPr>
            <p:spPr>
              <a:xfrm>
                <a:off x="2810042" y="1599337"/>
                <a:ext cx="60997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8E5C1E-3FDE-484F-9BAD-7522D3D5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42" y="1599337"/>
                <a:ext cx="609971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CD684-0166-BF44-B25B-143C5AB1D840}"/>
                  </a:ext>
                </a:extLst>
              </p:cNvPr>
              <p:cNvSpPr txBox="1"/>
              <p:nvPr/>
            </p:nvSpPr>
            <p:spPr>
              <a:xfrm>
                <a:off x="9381958" y="1507134"/>
                <a:ext cx="2672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B91000"/>
                    </a:solidFill>
                  </a:rPr>
                  <a:t>imaginary</a:t>
                </a:r>
                <a:r>
                  <a:rPr kumimoji="1" lang="zh-CN" altLang="en-US" dirty="0">
                    <a:solidFill>
                      <a:srgbClr val="B91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B91000"/>
                    </a:solidFill>
                  </a:rPr>
                  <a:t>Hamiltonian</a:t>
                </a:r>
                <a:r>
                  <a:rPr kumimoji="1" lang="zh-CN" altLang="en-US" dirty="0">
                    <a:solidFill>
                      <a:srgbClr val="B91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B91000"/>
                    </a:solidFill>
                  </a:rPr>
                  <a:t>Variational</a:t>
                </a:r>
                <a:r>
                  <a:rPr kumimoji="1" lang="zh-CN" altLang="en-US" dirty="0">
                    <a:solidFill>
                      <a:srgbClr val="B91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B91000"/>
                    </a:solidFill>
                  </a:rPr>
                  <a:t>Ansatz</a:t>
                </a:r>
                <a:r>
                  <a:rPr kumimoji="1" lang="zh-CN" altLang="en-US" dirty="0">
                    <a:solidFill>
                      <a:srgbClr val="B91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B91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1800" dirty="0">
                    <a:solidFill>
                      <a:srgbClr val="B91000"/>
                    </a:solidFill>
                  </a:rPr>
                  <a:t>HVA</a:t>
                </a:r>
                <a:r>
                  <a:rPr kumimoji="1" lang="en-US" altLang="zh-CN" dirty="0">
                    <a:solidFill>
                      <a:srgbClr val="B91000"/>
                    </a:solidFill>
                  </a:rPr>
                  <a:t>)</a:t>
                </a:r>
                <a:r>
                  <a:rPr kumimoji="1" lang="zh-CN" altLang="en-US" dirty="0">
                    <a:solidFill>
                      <a:srgbClr val="B91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CD684-0166-BF44-B25B-143C5AB1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958" y="1507134"/>
                <a:ext cx="2672510" cy="646331"/>
              </a:xfrm>
              <a:prstGeom prst="rect">
                <a:avLst/>
              </a:prstGeom>
              <a:blipFill>
                <a:blip r:embed="rId12"/>
                <a:stretch>
                  <a:fillRect l="-1896"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24322725-F0DC-BA46-ACF6-FE4176E180A6}"/>
              </a:ext>
            </a:extLst>
          </p:cNvPr>
          <p:cNvSpPr/>
          <p:nvPr/>
        </p:nvSpPr>
        <p:spPr>
          <a:xfrm>
            <a:off x="6536605" y="3559278"/>
            <a:ext cx="277402" cy="2516472"/>
          </a:xfrm>
          <a:prstGeom prst="rightBrace">
            <a:avLst>
              <a:gd name="adj1" fmla="val 56481"/>
              <a:gd name="adj2" fmla="val 4424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BC9DC4-E988-544A-A0BA-7FE419A6D1B9}"/>
                  </a:ext>
                </a:extLst>
              </p:cNvPr>
              <p:cNvSpPr txBox="1"/>
              <p:nvPr/>
            </p:nvSpPr>
            <p:spPr>
              <a:xfrm>
                <a:off x="7290635" y="4404443"/>
                <a:ext cx="351198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BC9DC4-E988-544A-A0BA-7FE419A6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35" y="4404443"/>
                <a:ext cx="3511987" cy="525913"/>
              </a:xfrm>
              <a:prstGeom prst="rect">
                <a:avLst/>
              </a:prstGeom>
              <a:blipFill>
                <a:blip r:embed="rId13"/>
                <a:stretch>
                  <a:fillRect l="-1083" t="-238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14014FB-D95C-984E-B127-96A88C049D57}"/>
              </a:ext>
            </a:extLst>
          </p:cNvPr>
          <p:cNvSpPr txBox="1"/>
          <p:nvPr/>
        </p:nvSpPr>
        <p:spPr>
          <a:xfrm>
            <a:off x="7411181" y="4955063"/>
            <a:ext cx="339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800" i="1" dirty="0">
                <a:solidFill>
                  <a:schemeClr val="accent1">
                    <a:lumMod val="75000"/>
                  </a:schemeClr>
                </a:solidFill>
              </a:rPr>
              <a:t>[M. Motta et al.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Nat. Phys. (</a:t>
            </a:r>
            <a:r>
              <a:rPr lang="en-CN" sz="1800" i="1" dirty="0">
                <a:solidFill>
                  <a:schemeClr val="accent1">
                    <a:lumMod val="75000"/>
                  </a:schemeClr>
                </a:solidFill>
              </a:rPr>
              <a:t>2020)]</a:t>
            </a:r>
            <a:endParaRPr lang="en-CN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F5DE23-FE70-134D-A20E-AA9530400D20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14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75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26937-C33D-AA42-9693-17D659E81D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imaginary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Hamiltonian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Variational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Ansatz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toy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models</a:t>
            </a:r>
            <a:endParaRPr kumimoji="1" lang="zh-CN" alt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79C8A-3475-504A-BB2E-A06CA90B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1" r="69782" b="5971"/>
          <a:stretch/>
        </p:blipFill>
        <p:spPr>
          <a:xfrm>
            <a:off x="877917" y="2863239"/>
            <a:ext cx="3101613" cy="3001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367A1-B565-994C-9D4B-6EC842622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99" b="23240"/>
          <a:stretch/>
        </p:blipFill>
        <p:spPr>
          <a:xfrm>
            <a:off x="1524840" y="1720353"/>
            <a:ext cx="3946878" cy="646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307D1-6C3E-5C48-B72D-043167243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3" t="2136" r="14892" b="70088"/>
          <a:stretch/>
        </p:blipFill>
        <p:spPr>
          <a:xfrm>
            <a:off x="5549073" y="2120989"/>
            <a:ext cx="2781531" cy="869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DB705-1FD9-EE46-8FF7-5B3080F49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92" b="39975"/>
          <a:stretch/>
        </p:blipFill>
        <p:spPr>
          <a:xfrm>
            <a:off x="8458039" y="2129207"/>
            <a:ext cx="3451273" cy="893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81DB1-E30C-514D-B9F7-B47F4E5FC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33" t="26165" r="-1" b="5971"/>
          <a:stretch/>
        </p:blipFill>
        <p:spPr>
          <a:xfrm>
            <a:off x="8235140" y="3022880"/>
            <a:ext cx="3897067" cy="2898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E465F-9FC8-9F41-AEA2-4D51BA3AA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61" b="6178"/>
          <a:stretch/>
        </p:blipFill>
        <p:spPr>
          <a:xfrm>
            <a:off x="1799627" y="2216317"/>
            <a:ext cx="3946876" cy="646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42580-7CF7-0C43-86E2-7083FCEAEA60}"/>
                  </a:ext>
                </a:extLst>
              </p:cNvPr>
              <p:cNvSpPr txBox="1"/>
              <p:nvPr/>
            </p:nvSpPr>
            <p:spPr>
              <a:xfrm>
                <a:off x="459110" y="1052930"/>
                <a:ext cx="4570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dirty="0"/>
                  <a:t>To prepare the ground state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42580-7CF7-0C43-86E2-7083FCEAE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10" y="1052930"/>
                <a:ext cx="4570224" cy="369332"/>
              </a:xfrm>
              <a:prstGeom prst="rect">
                <a:avLst/>
              </a:prstGeom>
              <a:blipFill>
                <a:blip r:embed="rId5"/>
                <a:stretch>
                  <a:fillRect l="-833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2787ACB3-4F6A-5843-9C25-60EFA564D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17" t="26165" r="39209" b="5971"/>
          <a:stretch/>
        </p:blipFill>
        <p:spPr>
          <a:xfrm>
            <a:off x="5192440" y="3041643"/>
            <a:ext cx="3138164" cy="2898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5CC07F-E2E7-224E-90C9-334DB5B3A78C}"/>
                  </a:ext>
                </a:extLst>
              </p:cNvPr>
              <p:cNvSpPr txBox="1"/>
              <p:nvPr/>
            </p:nvSpPr>
            <p:spPr>
              <a:xfrm>
                <a:off x="9851851" y="1759875"/>
                <a:ext cx="663643" cy="369332"/>
              </a:xfrm>
              <a:prstGeom prst="rect">
                <a:avLst/>
              </a:prstGeom>
              <a:noFill/>
              <a:ln>
                <a:solidFill>
                  <a:srgbClr val="A8222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A82221"/>
                    </a:solidFill>
                  </a:rPr>
                  <a:t>HVA</a:t>
                </a:r>
                <a:endParaRPr kumimoji="1" lang="zh-CN" altLang="en-US" dirty="0">
                  <a:solidFill>
                    <a:srgbClr val="A8222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5CC07F-E2E7-224E-90C9-334DB5B3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851" y="1759875"/>
                <a:ext cx="663643" cy="369332"/>
              </a:xfrm>
              <a:prstGeom prst="rect">
                <a:avLst/>
              </a:prstGeom>
              <a:blipFill>
                <a:blip r:embed="rId6"/>
                <a:stretch>
                  <a:fillRect t="-6667" r="-5556" b="-26667"/>
                </a:stretch>
              </a:blipFill>
              <a:ln>
                <a:solidFill>
                  <a:srgbClr val="A8222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C3CE645-0D64-9946-9157-D1B7820E0880}"/>
              </a:ext>
            </a:extLst>
          </p:cNvPr>
          <p:cNvSpPr txBox="1"/>
          <p:nvPr/>
        </p:nvSpPr>
        <p:spPr>
          <a:xfrm>
            <a:off x="6695118" y="1759875"/>
            <a:ext cx="753411" cy="369332"/>
          </a:xfrm>
          <a:prstGeom prst="rect">
            <a:avLst/>
          </a:prstGeom>
          <a:noFill/>
          <a:ln>
            <a:solidFill>
              <a:srgbClr val="2271A8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2271A8"/>
                </a:solidFill>
              </a:rPr>
              <a:t>QAOA</a:t>
            </a:r>
            <a:endParaRPr kumimoji="1" lang="zh-CN" altLang="en-US" dirty="0">
              <a:solidFill>
                <a:srgbClr val="2271A8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19F711-D639-E549-80D5-BBA65D84E04F}"/>
              </a:ext>
            </a:extLst>
          </p:cNvPr>
          <p:cNvSpPr txBox="1"/>
          <p:nvPr/>
        </p:nvSpPr>
        <p:spPr>
          <a:xfrm>
            <a:off x="952961" y="1865786"/>
            <a:ext cx="691408" cy="338554"/>
          </a:xfrm>
          <a:prstGeom prst="rect">
            <a:avLst/>
          </a:prstGeom>
          <a:noFill/>
          <a:ln>
            <a:solidFill>
              <a:srgbClr val="2271A8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2271A8"/>
                </a:solidFill>
              </a:rPr>
              <a:t>QAOA</a:t>
            </a:r>
            <a:endParaRPr kumimoji="1" lang="zh-CN" altLang="en-US" sz="1600" dirty="0">
              <a:solidFill>
                <a:srgbClr val="2271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6F03A6-646C-E84D-8CA5-379BCCADA71E}"/>
                  </a:ext>
                </a:extLst>
              </p:cNvPr>
              <p:cNvSpPr txBox="1"/>
              <p:nvPr/>
            </p:nvSpPr>
            <p:spPr>
              <a:xfrm>
                <a:off x="1033176" y="2382726"/>
                <a:ext cx="611193" cy="338554"/>
              </a:xfrm>
              <a:prstGeom prst="rect">
                <a:avLst/>
              </a:prstGeom>
              <a:noFill/>
              <a:ln>
                <a:solidFill>
                  <a:srgbClr val="A8222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1600" dirty="0">
                    <a:solidFill>
                      <a:srgbClr val="A82221"/>
                    </a:solidFill>
                  </a:rPr>
                  <a:t>HVA</a:t>
                </a:r>
                <a:endParaRPr kumimoji="1" lang="zh-CN" altLang="en-US" sz="1600" dirty="0">
                  <a:solidFill>
                    <a:srgbClr val="A8222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6F03A6-646C-E84D-8CA5-379BCCAD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" y="2382726"/>
                <a:ext cx="611193" cy="338554"/>
              </a:xfrm>
              <a:prstGeom prst="rect">
                <a:avLst/>
              </a:prstGeom>
              <a:blipFill>
                <a:blip r:embed="rId7"/>
                <a:stretch>
                  <a:fillRect t="-3571" r="-1961" b="-17857"/>
                </a:stretch>
              </a:blipFill>
              <a:ln>
                <a:solidFill>
                  <a:srgbClr val="A8222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C41070-0B02-584D-AE00-01C0921C6EA4}"/>
                  </a:ext>
                </a:extLst>
              </p:cNvPr>
              <p:cNvSpPr txBox="1"/>
              <p:nvPr/>
            </p:nvSpPr>
            <p:spPr>
              <a:xfrm>
                <a:off x="423816" y="5766683"/>
                <a:ext cx="44597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dirty="0"/>
                  <a:t>The variational optimization path on Bloch sphere. The</a:t>
                </a:r>
                <a:r>
                  <a:rPr kumimoji="1" lang="en-US" altLang="zh-CN" b="0" dirty="0">
                    <a:solidFill>
                      <a:srgbClr val="A822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A82221"/>
                    </a:solidFill>
                  </a:rPr>
                  <a:t>HVA</a:t>
                </a:r>
                <a:r>
                  <a:rPr kumimoji="1" lang="zh-CN" altLang="en-US" dirty="0">
                    <a:solidFill>
                      <a:srgbClr val="A82221"/>
                    </a:solidFill>
                  </a:rPr>
                  <a:t> </a:t>
                </a:r>
                <a:r>
                  <a:rPr kumimoji="1" lang="en-US" altLang="zh-CN" dirty="0"/>
                  <a:t>path is geodesic.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 optimization steps is </a:t>
                </a:r>
                <a:r>
                  <a:rPr kumimoji="1" lang="en-US" altLang="zh-CN" b="1" dirty="0"/>
                  <a:t>less</a:t>
                </a:r>
                <a:r>
                  <a:rPr kumimoji="1" lang="en-US" altLang="zh-CN" dirty="0"/>
                  <a:t> than </a:t>
                </a:r>
                <a:r>
                  <a:rPr kumimoji="1" lang="en-US" altLang="zh-CN" dirty="0">
                    <a:solidFill>
                      <a:srgbClr val="2271A8"/>
                    </a:solidFill>
                  </a:rPr>
                  <a:t>QAOA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C41070-0B02-584D-AE00-01C0921C6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16" y="5766683"/>
                <a:ext cx="4459798" cy="923330"/>
              </a:xfrm>
              <a:prstGeom prst="rect">
                <a:avLst/>
              </a:prstGeom>
              <a:blipFill>
                <a:blip r:embed="rId8"/>
                <a:stretch>
                  <a:fillRect l="-852" t="-2740" r="-1136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8B65F7-2925-954D-B0CE-1C896D9F2560}"/>
                  </a:ext>
                </a:extLst>
              </p:cNvPr>
              <p:cNvSpPr txBox="1"/>
              <p:nvPr/>
            </p:nvSpPr>
            <p:spPr>
              <a:xfrm>
                <a:off x="5767170" y="5805070"/>
                <a:ext cx="5840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dirty="0"/>
                  <a:t>The energy landscape of two </a:t>
                </a:r>
                <a:r>
                  <a:rPr kumimoji="1" lang="en-US" altLang="zh-CN" dirty="0" err="1"/>
                  <a:t>ansätze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landscape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2271A8"/>
                    </a:solidFill>
                  </a:rPr>
                  <a:t>QAOA</a:t>
                </a:r>
                <a:r>
                  <a:rPr kumimoji="1" lang="zh-CN" altLang="en-US" dirty="0">
                    <a:solidFill>
                      <a:srgbClr val="2271A8"/>
                    </a:solidFill>
                  </a:rPr>
                  <a:t> </a:t>
                </a:r>
                <a:r>
                  <a:rPr kumimoji="1" lang="en-US" altLang="zh-CN" dirty="0"/>
                  <a:t>has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saddle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point,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challenges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optimization.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A82221"/>
                    </a:solidFill>
                  </a:rPr>
                  <a:t>HVA</a:t>
                </a:r>
                <a:r>
                  <a:rPr kumimoji="1" lang="zh-CN" altLang="en-US" dirty="0">
                    <a:solidFill>
                      <a:srgbClr val="A82221"/>
                    </a:solidFill>
                  </a:rPr>
                  <a:t> </a:t>
                </a:r>
                <a:r>
                  <a:rPr kumimoji="1" lang="en-US" altLang="zh-CN" dirty="0"/>
                  <a:t>does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problem.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8B65F7-2925-954D-B0CE-1C896D9F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70" y="5805070"/>
                <a:ext cx="5840133" cy="923330"/>
              </a:xfrm>
              <a:prstGeom prst="rect">
                <a:avLst/>
              </a:prstGeom>
              <a:blipFill>
                <a:blip r:embed="rId9"/>
                <a:stretch>
                  <a:fillRect l="-652" t="-1351"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D0233-2F4C-FE44-9721-D3074BEC4996}"/>
              </a:ext>
            </a:extLst>
          </p:cNvPr>
          <p:cNvCxnSpPr>
            <a:cxnSpLocks/>
          </p:cNvCxnSpPr>
          <p:nvPr/>
        </p:nvCxnSpPr>
        <p:spPr>
          <a:xfrm>
            <a:off x="5240246" y="1223410"/>
            <a:ext cx="0" cy="5145117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778B5B-88E8-4E4D-94EC-DCBFE4A1AACF}"/>
                  </a:ext>
                </a:extLst>
              </p:cNvPr>
              <p:cNvSpPr txBox="1"/>
              <p:nvPr/>
            </p:nvSpPr>
            <p:spPr>
              <a:xfrm>
                <a:off x="3243411" y="3130594"/>
                <a:ext cx="822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A82221"/>
                    </a:solidFill>
                  </a:rPr>
                  <a:t>HVA</a:t>
                </a:r>
                <a:r>
                  <a:rPr kumimoji="1" lang="zh-CN" altLang="en-US" dirty="0">
                    <a:solidFill>
                      <a:srgbClr val="A82221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778B5B-88E8-4E4D-94EC-DCBFE4A1A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411" y="3130594"/>
                <a:ext cx="822960" cy="369332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ABA5F93-6E78-2540-B410-75BF83E26FBC}"/>
              </a:ext>
            </a:extLst>
          </p:cNvPr>
          <p:cNvSpPr txBox="1"/>
          <p:nvPr/>
        </p:nvSpPr>
        <p:spPr>
          <a:xfrm>
            <a:off x="2434078" y="4179189"/>
            <a:ext cx="82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2271A8"/>
                </a:solidFill>
              </a:rPr>
              <a:t>QAOA</a:t>
            </a:r>
            <a:r>
              <a:rPr kumimoji="1" lang="zh-CN" altLang="en-US" dirty="0">
                <a:solidFill>
                  <a:srgbClr val="2271A8"/>
                </a:solidFill>
              </a:rPr>
              <a:t> </a:t>
            </a:r>
            <a:endParaRPr lang="zh-CN" altLang="en-US" dirty="0">
              <a:solidFill>
                <a:srgbClr val="2271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387816-EF46-5C4A-A0D0-FF53553C84DF}"/>
                  </a:ext>
                </a:extLst>
              </p:cNvPr>
              <p:cNvSpPr txBox="1"/>
              <p:nvPr/>
            </p:nvSpPr>
            <p:spPr>
              <a:xfrm>
                <a:off x="5506641" y="1052930"/>
                <a:ext cx="4570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dirty="0"/>
                  <a:t>To prepare the ground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𝑍𝑍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387816-EF46-5C4A-A0D0-FF53553C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641" y="1052930"/>
                <a:ext cx="4570224" cy="369332"/>
              </a:xfrm>
              <a:prstGeom prst="rect">
                <a:avLst/>
              </a:prstGeom>
              <a:blipFill>
                <a:blip r:embed="rId11"/>
                <a:stretch>
                  <a:fillRect l="-831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02A377A-8B26-1A49-B954-DDB61733A03E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15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78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AA10968-2B4F-BC4A-A66B-87762FAD5AD7}"/>
              </a:ext>
            </a:extLst>
          </p:cNvPr>
          <p:cNvSpPr txBox="1"/>
          <p:nvPr/>
        </p:nvSpPr>
        <p:spPr>
          <a:xfrm>
            <a:off x="2755181" y="6422982"/>
            <a:ext cx="668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X. Wang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Y. Chai, M. Demidik, X. Feng, K. Jansen, C.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Tu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ys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CN" sz="1600" i="0" dirty="0">
                <a:solidFill>
                  <a:schemeClr val="accent1">
                    <a:lumMod val="75000"/>
                  </a:schemeClr>
                </a:solidFill>
                <a:effectLst/>
              </a:rPr>
              <a:t>2307.13598]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EFAD9601-9607-9245-948D-A2DB3BFC8F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/>
                  <a:t>for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arbitrary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quantum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system</a:t>
                </a:r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EFAD9601-9607-9245-948D-A2DB3BFC8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3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809745-EBD2-B843-909A-F76F262A0F94}"/>
                  </a:ext>
                </a:extLst>
              </p:cNvPr>
              <p:cNvSpPr txBox="1"/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809745-EBD2-B843-909A-F76F262A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blipFill>
                <a:blip r:embed="rId4"/>
                <a:stretch>
                  <a:fillRect l="-31683" t="-138095" r="-20792" b="-18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BAC37-B352-6849-BE1C-42C5CE9769A7}"/>
                  </a:ext>
                </a:extLst>
              </p:cNvPr>
              <p:cNvSpPr txBox="1"/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𝕊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BAC37-B352-6849-BE1C-42C5CE97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blipFill>
                <a:blip r:embed="rId5"/>
                <a:stretch>
                  <a:fillRect t="-129268" b="-165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F599B30-2FBC-2646-89D1-1DEB04F520E6}"/>
              </a:ext>
            </a:extLst>
          </p:cNvPr>
          <p:cNvSpPr txBox="1"/>
          <p:nvPr/>
        </p:nvSpPr>
        <p:spPr>
          <a:xfrm>
            <a:off x="419547" y="2624903"/>
            <a:ext cx="46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expanded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7F1410-825E-C34E-BE47-5E166362474B}"/>
                  </a:ext>
                </a:extLst>
              </p:cNvPr>
              <p:cNvSpPr txBox="1"/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7F1410-825E-C34E-BE47-5E166362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DB3ECD-BDBB-7F42-9FF2-8227CC9D3C03}"/>
                  </a:ext>
                </a:extLst>
              </p:cNvPr>
              <p:cNvSpPr txBox="1"/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derived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symmetries</a:t>
                </a:r>
                <a:r>
                  <a:rPr kumimoji="1" lang="zh-CN" altLang="en-US" dirty="0"/>
                  <a:t>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DB3ECD-BDBB-7F42-9FF2-8227CC9D3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blipFill>
                <a:blip r:embed="rId7"/>
                <a:stretch>
                  <a:fillRect l="-1294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E21D-9D56-F34A-81D3-B40E4F17DB3D}"/>
                  </a:ext>
                </a:extLst>
              </p:cNvPr>
              <p:cNvSpPr txBox="1"/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E21D-9D56-F34A-81D3-B40E4F17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blipFill>
                <a:blip r:embed="rId8"/>
                <a:stretch>
                  <a:fillRect r="-3125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D31082-584E-9246-9BB6-75DCAB5C4C61}"/>
                  </a:ext>
                </a:extLst>
              </p:cNvPr>
              <p:cNvSpPr txBox="1"/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D31082-584E-9246-9BB6-75DCAB5C4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6A753FE-11BC-B445-9B93-D95EBE6DE03D}"/>
              </a:ext>
            </a:extLst>
          </p:cNvPr>
          <p:cNvSpPr txBox="1"/>
          <p:nvPr/>
        </p:nvSpPr>
        <p:spPr>
          <a:xfrm>
            <a:off x="419547" y="1111630"/>
            <a:ext cx="497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r>
              <a:rPr kumimoji="1" lang="zh-CN" alt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C53C12-02ED-064C-8495-D10597C807B1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16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12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AA10968-2B4F-BC4A-A66B-87762FAD5AD7}"/>
              </a:ext>
            </a:extLst>
          </p:cNvPr>
          <p:cNvSpPr txBox="1"/>
          <p:nvPr/>
        </p:nvSpPr>
        <p:spPr>
          <a:xfrm>
            <a:off x="2755181" y="6422982"/>
            <a:ext cx="668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X. Wang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Y. Chai, M. Demidik, X. Feng, K. Jansen, C.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Tu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ys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CN" sz="1600" i="0" dirty="0">
                <a:solidFill>
                  <a:schemeClr val="accent1">
                    <a:lumMod val="75000"/>
                  </a:schemeClr>
                </a:solidFill>
                <a:effectLst/>
              </a:rPr>
              <a:t>2307.13598]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33426B-41A0-0446-8464-F8F14F1B2B05}"/>
                  </a:ext>
                </a:extLst>
              </p:cNvPr>
              <p:cNvSpPr txBox="1"/>
              <p:nvPr/>
            </p:nvSpPr>
            <p:spPr>
              <a:xfrm>
                <a:off x="5144989" y="2212757"/>
                <a:ext cx="5410071" cy="185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𝑍𝑍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𝐼𝑋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𝐼𝑌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𝐼𝑍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algn="r">
                  <a:lnSpc>
                    <a:spcPct val="150000"/>
                  </a:lnSpc>
                </a:pPr>
                <a:r>
                  <a:rPr lang="en-US" sz="2000" b="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𝑋𝐼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𝑋𝑋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𝑋𝑍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algn="r">
                  <a:lnSpc>
                    <a:spcPct val="150000"/>
                  </a:lnSpc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𝑌𝐼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𝑌𝑋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𝑌𝑌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𝑌𝑍</m:t>
                        </m:r>
                      </m:sup>
                    </m:sSup>
                  </m:oMath>
                </a14:m>
                <a:endParaRPr lang="en-CN" sz="2000" dirty="0"/>
              </a:p>
              <a:p>
                <a:pPr algn="r">
                  <a:lnSpc>
                    <a:spcPct val="150000"/>
                  </a:lnSpc>
                </a:pPr>
                <a:r>
                  <a:rPr lang="en-US" sz="2000" b="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𝑍𝐼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𝑍𝑋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𝑍𝑌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𝑍𝑍</m:t>
                        </m:r>
                      </m:sup>
                    </m:sSup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33426B-41A0-0446-8464-F8F14F1B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89" y="2212757"/>
                <a:ext cx="5410071" cy="1853071"/>
              </a:xfrm>
              <a:prstGeom prst="rect">
                <a:avLst/>
              </a:prstGeom>
              <a:blipFill>
                <a:blip r:embed="rId4"/>
                <a:stretch>
                  <a:fillRect r="-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0550AA-8448-F442-9105-199D04D0629F}"/>
                  </a:ext>
                </a:extLst>
              </p:cNvPr>
              <p:cNvSpPr txBox="1"/>
              <p:nvPr/>
            </p:nvSpPr>
            <p:spPr>
              <a:xfrm>
                <a:off x="7336691" y="1155153"/>
                <a:ext cx="2107948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MaxCut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0550AA-8448-F442-9105-199D04D0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91" y="1155153"/>
                <a:ext cx="2107948" cy="704745"/>
              </a:xfrm>
              <a:prstGeom prst="rect">
                <a:avLst/>
              </a:prstGeom>
              <a:blipFill>
                <a:blip r:embed="rId5"/>
                <a:stretch>
                  <a:fillRect l="-1796" t="-136842" r="-1198" b="-18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81745-BBD0-6445-9FCB-C9FC4F8EAAC5}"/>
                  </a:ext>
                </a:extLst>
              </p:cNvPr>
              <p:cNvSpPr txBox="1"/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81745-BBD0-6445-9FCB-C9FC4F8EA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blipFill>
                <a:blip r:embed="rId6"/>
                <a:stretch>
                  <a:fillRect l="-31683" t="-138095" r="-20792" b="-18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40659B-03AA-2D4A-AC16-8D52E70C349E}"/>
                  </a:ext>
                </a:extLst>
              </p:cNvPr>
              <p:cNvSpPr txBox="1"/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𝕊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40659B-03AA-2D4A-AC16-8D52E70C3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blipFill>
                <a:blip r:embed="rId7"/>
                <a:stretch>
                  <a:fillRect t="-129268" b="-165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E57E032-BD99-174A-8D12-56DFB3DB507A}"/>
              </a:ext>
            </a:extLst>
          </p:cNvPr>
          <p:cNvSpPr txBox="1"/>
          <p:nvPr/>
        </p:nvSpPr>
        <p:spPr>
          <a:xfrm>
            <a:off x="419547" y="2624903"/>
            <a:ext cx="46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expanded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3071FF-771F-E04A-AD48-5ADD5B997DC5}"/>
                  </a:ext>
                </a:extLst>
              </p:cNvPr>
              <p:cNvSpPr txBox="1"/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3071FF-771F-E04A-AD48-5ADD5B99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blipFill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35CB25-7E19-214F-A3DD-36EC677C4536}"/>
                  </a:ext>
                </a:extLst>
              </p:cNvPr>
              <p:cNvSpPr txBox="1"/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derived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symmetries</a:t>
                </a:r>
                <a:r>
                  <a:rPr kumimoji="1" lang="zh-CN" altLang="en-US" dirty="0"/>
                  <a:t>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35CB25-7E19-214F-A3DD-36EC677C4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blipFill>
                <a:blip r:embed="rId9"/>
                <a:stretch>
                  <a:fillRect l="-1294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8734E-CEDF-BB4B-A3BC-8B4CE0815E65}"/>
                  </a:ext>
                </a:extLst>
              </p:cNvPr>
              <p:cNvSpPr txBox="1"/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8734E-CEDF-BB4B-A3BC-8B4CE0815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blipFill>
                <a:blip r:embed="rId10"/>
                <a:stretch>
                  <a:fillRect r="-3125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FEABFB-8121-3F4F-A98F-9A96EB8A2E93}"/>
                  </a:ext>
                </a:extLst>
              </p:cNvPr>
              <p:cNvSpPr txBox="1"/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FEABFB-8121-3F4F-A98F-9A96EB8A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6C217D1-2D0C-2E48-9859-9E1F58770927}"/>
              </a:ext>
            </a:extLst>
          </p:cNvPr>
          <p:cNvSpPr txBox="1"/>
          <p:nvPr/>
        </p:nvSpPr>
        <p:spPr>
          <a:xfrm>
            <a:off x="419547" y="1111630"/>
            <a:ext cx="497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r>
              <a:rPr kumimoji="1" lang="zh-CN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675C7D3B-8FA9-DE47-B99D-6BBA11E621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/>
                  <a:t>for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arbitrary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quantum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system</a:t>
                </a:r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675C7D3B-8FA9-DE47-B99D-6BBA11E6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12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EB48876-5BD0-5F4A-8238-FDA90E675763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17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40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AA10968-2B4F-BC4A-A66B-87762FAD5AD7}"/>
              </a:ext>
            </a:extLst>
          </p:cNvPr>
          <p:cNvSpPr txBox="1"/>
          <p:nvPr/>
        </p:nvSpPr>
        <p:spPr>
          <a:xfrm>
            <a:off x="2755181" y="6422982"/>
            <a:ext cx="668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X. Wang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Y. Chai, M. Demidik, X. Feng, K. Jansen, C.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Tu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ys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CN" sz="1600" i="0" dirty="0">
                <a:solidFill>
                  <a:schemeClr val="accent1">
                    <a:lumMod val="75000"/>
                  </a:schemeClr>
                </a:solidFill>
                <a:effectLst/>
              </a:rPr>
              <a:t>2307.13598]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93A617-9AED-204D-B023-BC98FD7C6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75"/>
          <a:stretch/>
        </p:blipFill>
        <p:spPr>
          <a:xfrm>
            <a:off x="5556657" y="2093524"/>
            <a:ext cx="5160704" cy="2099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67EDCE-83B9-884A-8EEA-00E1AB6D923A}"/>
                  </a:ext>
                </a:extLst>
              </p:cNvPr>
              <p:cNvSpPr txBox="1"/>
              <p:nvPr/>
            </p:nvSpPr>
            <p:spPr>
              <a:xfrm>
                <a:off x="9830858" y="4833655"/>
                <a:ext cx="91582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𝑋𝑋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67EDCE-83B9-884A-8EEA-00E1AB6D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858" y="4833655"/>
                <a:ext cx="915828" cy="299569"/>
              </a:xfrm>
              <a:prstGeom prst="rect">
                <a:avLst/>
              </a:prstGeom>
              <a:blipFill>
                <a:blip r:embed="rId6"/>
                <a:stretch>
                  <a:fillRect l="-5479" r="-4110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157775-E214-D44D-BAFD-EAC5475FD4E0}"/>
                  </a:ext>
                </a:extLst>
              </p:cNvPr>
              <p:cNvSpPr txBox="1"/>
              <p:nvPr/>
            </p:nvSpPr>
            <p:spPr>
              <a:xfrm>
                <a:off x="9818676" y="4346354"/>
                <a:ext cx="78091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157775-E214-D44D-BAFD-EAC5475FD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76" y="4346354"/>
                <a:ext cx="780918" cy="299569"/>
              </a:xfrm>
              <a:prstGeom prst="rect">
                <a:avLst/>
              </a:prstGeom>
              <a:blipFill>
                <a:blip r:embed="rId7"/>
                <a:stretch>
                  <a:fillRect l="-8065" r="-6452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981E6-A35D-764E-A642-EC577BC2AC04}"/>
                  </a:ext>
                </a:extLst>
              </p:cNvPr>
              <p:cNvSpPr txBox="1"/>
              <p:nvPr/>
            </p:nvSpPr>
            <p:spPr>
              <a:xfrm>
                <a:off x="7610112" y="5438348"/>
                <a:ext cx="1826706" cy="4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981E6-A35D-764E-A642-EC577BC2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112" y="5438348"/>
                <a:ext cx="1826706" cy="478336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874118-E031-984A-8C1D-480A7C13D737}"/>
                  </a:ext>
                </a:extLst>
              </p:cNvPr>
              <p:cNvSpPr txBox="1"/>
              <p:nvPr/>
            </p:nvSpPr>
            <p:spPr>
              <a:xfrm>
                <a:off x="9210302" y="5433327"/>
                <a:ext cx="1826706" cy="4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874118-E031-984A-8C1D-480A7C13D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302" y="5433327"/>
                <a:ext cx="1826706" cy="478336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9F6A26D8-95C8-2C47-AD12-F2DFF2351616}"/>
              </a:ext>
            </a:extLst>
          </p:cNvPr>
          <p:cNvSpPr/>
          <p:nvPr/>
        </p:nvSpPr>
        <p:spPr>
          <a:xfrm>
            <a:off x="6864219" y="5478344"/>
            <a:ext cx="580073" cy="4472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6A1ACF7-45B7-A64B-A960-98F7CD2D3674}"/>
              </a:ext>
            </a:extLst>
          </p:cNvPr>
          <p:cNvSpPr/>
          <p:nvPr/>
        </p:nvSpPr>
        <p:spPr>
          <a:xfrm>
            <a:off x="8542385" y="3571466"/>
            <a:ext cx="1013580" cy="4948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97E808E-131B-3C43-A671-B0BC77276AFC}"/>
              </a:ext>
            </a:extLst>
          </p:cNvPr>
          <p:cNvSpPr/>
          <p:nvPr/>
        </p:nvSpPr>
        <p:spPr>
          <a:xfrm>
            <a:off x="9637918" y="3096523"/>
            <a:ext cx="1013580" cy="4948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15AF39-4FDF-194D-9B5D-8B4474BD8AFF}"/>
              </a:ext>
            </a:extLst>
          </p:cNvPr>
          <p:cNvSpPr/>
          <p:nvPr/>
        </p:nvSpPr>
        <p:spPr>
          <a:xfrm>
            <a:off x="6864219" y="4351172"/>
            <a:ext cx="457811" cy="2995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CE9C9-B50A-5049-9A4B-0BFCE264F0B3}"/>
              </a:ext>
            </a:extLst>
          </p:cNvPr>
          <p:cNvSpPr txBox="1"/>
          <p:nvPr/>
        </p:nvSpPr>
        <p:spPr>
          <a:xfrm>
            <a:off x="7322030" y="4335016"/>
            <a:ext cx="250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time-reversal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symmetry</a:t>
            </a:r>
            <a:endParaRPr kumimoji="1" lang="zh-CN" alt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FABA2A0-AFAF-2A44-BE28-7C67BF7C00ED}"/>
              </a:ext>
            </a:extLst>
          </p:cNvPr>
          <p:cNvSpPr/>
          <p:nvPr/>
        </p:nvSpPr>
        <p:spPr>
          <a:xfrm>
            <a:off x="6864219" y="4833532"/>
            <a:ext cx="457811" cy="29956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8510DC-1D3C-1C40-92E8-F08A254C2D6C}"/>
              </a:ext>
            </a:extLst>
          </p:cNvPr>
          <p:cNvSpPr txBox="1"/>
          <p:nvPr/>
        </p:nvSpPr>
        <p:spPr>
          <a:xfrm>
            <a:off x="7322030" y="4817376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spin-flip</a:t>
            </a:r>
            <a:r>
              <a:rPr kumimoji="1" lang="zh-CN" altLang="en-US" dirty="0"/>
              <a:t> </a:t>
            </a:r>
            <a:r>
              <a:rPr kumimoji="1" lang="en-US" altLang="zh-CN" dirty="0"/>
              <a:t>symmetry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67DB03F9-09F7-7E4F-A5D4-7DBDBC5FA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/>
                  <a:t>for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arbitrary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quantum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system</a:t>
                </a:r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67DB03F9-09F7-7E4F-A5D4-7DBDBC5FA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10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B6D0CD-D6E2-3343-A8CD-2237BE635038}"/>
                  </a:ext>
                </a:extLst>
              </p:cNvPr>
              <p:cNvSpPr txBox="1"/>
              <p:nvPr/>
            </p:nvSpPr>
            <p:spPr>
              <a:xfrm>
                <a:off x="7336691" y="1155153"/>
                <a:ext cx="2107948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MaxCut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B6D0CD-D6E2-3343-A8CD-2237BE63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91" y="1155153"/>
                <a:ext cx="2107948" cy="704745"/>
              </a:xfrm>
              <a:prstGeom prst="rect">
                <a:avLst/>
              </a:prstGeom>
              <a:blipFill>
                <a:blip r:embed="rId11"/>
                <a:stretch>
                  <a:fillRect l="-1796" t="-136842" r="-1198" b="-18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ED26C-587E-B54C-A98F-6A6F765B49F4}"/>
                  </a:ext>
                </a:extLst>
              </p:cNvPr>
              <p:cNvSpPr txBox="1"/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ED26C-587E-B54C-A98F-6A6F765B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blipFill>
                <a:blip r:embed="rId12"/>
                <a:stretch>
                  <a:fillRect l="-31683" t="-138095" r="-20792" b="-18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9F949-6188-6B42-B0A8-95CE870C5B6E}"/>
                  </a:ext>
                </a:extLst>
              </p:cNvPr>
              <p:cNvSpPr txBox="1"/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𝕊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9F949-6188-6B42-B0A8-95CE870C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blipFill>
                <a:blip r:embed="rId13"/>
                <a:stretch>
                  <a:fillRect t="-129268" b="-165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AADBCCC-EDB8-D742-A914-68095A731FA1}"/>
              </a:ext>
            </a:extLst>
          </p:cNvPr>
          <p:cNvSpPr txBox="1"/>
          <p:nvPr/>
        </p:nvSpPr>
        <p:spPr>
          <a:xfrm>
            <a:off x="419547" y="2624903"/>
            <a:ext cx="46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expanded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5EBCFA-CE46-FC4D-A625-0C9E9660715D}"/>
                  </a:ext>
                </a:extLst>
              </p:cNvPr>
              <p:cNvSpPr txBox="1"/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5EBCFA-CE46-FC4D-A625-0C9E96607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blipFill>
                <a:blip r:embed="rId1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A3297F-6749-734C-9163-A4DD72DE1067}"/>
                  </a:ext>
                </a:extLst>
              </p:cNvPr>
              <p:cNvSpPr txBox="1"/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derived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symmetries</a:t>
                </a:r>
                <a:r>
                  <a:rPr kumimoji="1" lang="zh-CN" altLang="en-US" dirty="0"/>
                  <a:t> 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A3297F-6749-734C-9163-A4DD72DE1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blipFill>
                <a:blip r:embed="rId15"/>
                <a:stretch>
                  <a:fillRect l="-1294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7D002A-A9AE-C64B-AC59-E37B7C82E1E3}"/>
                  </a:ext>
                </a:extLst>
              </p:cNvPr>
              <p:cNvSpPr txBox="1"/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7D002A-A9AE-C64B-AC59-E37B7C82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blipFill>
                <a:blip r:embed="rId16"/>
                <a:stretch>
                  <a:fillRect r="-3125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F422C-9981-1348-9A3B-767600279F52}"/>
                  </a:ext>
                </a:extLst>
              </p:cNvPr>
              <p:cNvSpPr txBox="1"/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F422C-9981-1348-9A3B-76760027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blipFill>
                <a:blip r:embed="rId1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F3C1410-3D8F-A84A-988B-7628C3546D16}"/>
              </a:ext>
            </a:extLst>
          </p:cNvPr>
          <p:cNvSpPr txBox="1"/>
          <p:nvPr/>
        </p:nvSpPr>
        <p:spPr>
          <a:xfrm>
            <a:off x="419547" y="1111630"/>
            <a:ext cx="497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r>
              <a:rPr kumimoji="1" lang="zh-CN" altLang="en-US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8AA6DD-56AE-4448-9702-6DC0E1924D92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18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50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AA10968-2B4F-BC4A-A66B-87762FAD5AD7}"/>
              </a:ext>
            </a:extLst>
          </p:cNvPr>
          <p:cNvSpPr txBox="1"/>
          <p:nvPr/>
        </p:nvSpPr>
        <p:spPr>
          <a:xfrm>
            <a:off x="2755181" y="6422982"/>
            <a:ext cx="668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X. Wang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Y. Chai, M. Demidik, X. Feng, K. Jansen, C.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Tu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ys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CN" sz="1600" i="0" dirty="0">
                <a:solidFill>
                  <a:schemeClr val="accent1">
                    <a:lumMod val="75000"/>
                  </a:schemeClr>
                </a:solidFill>
                <a:effectLst/>
              </a:rPr>
              <a:t>2307.13598]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981E6-A35D-764E-A642-EC577BC2AC04}"/>
                  </a:ext>
                </a:extLst>
              </p:cNvPr>
              <p:cNvSpPr txBox="1"/>
              <p:nvPr/>
            </p:nvSpPr>
            <p:spPr>
              <a:xfrm>
                <a:off x="7610112" y="5438348"/>
                <a:ext cx="1826706" cy="4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981E6-A35D-764E-A642-EC577BC2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112" y="5438348"/>
                <a:ext cx="1826706" cy="478336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874118-E031-984A-8C1D-480A7C13D737}"/>
                  </a:ext>
                </a:extLst>
              </p:cNvPr>
              <p:cNvSpPr txBox="1"/>
              <p:nvPr/>
            </p:nvSpPr>
            <p:spPr>
              <a:xfrm>
                <a:off x="9210302" y="5433327"/>
                <a:ext cx="1826706" cy="4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874118-E031-984A-8C1D-480A7C13D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302" y="5433327"/>
                <a:ext cx="1826706" cy="478336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9F6A26D8-95C8-2C47-AD12-F2DFF2351616}"/>
              </a:ext>
            </a:extLst>
          </p:cNvPr>
          <p:cNvSpPr/>
          <p:nvPr/>
        </p:nvSpPr>
        <p:spPr>
          <a:xfrm>
            <a:off x="6864219" y="5478344"/>
            <a:ext cx="580073" cy="4472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67DB03F9-09F7-7E4F-A5D4-7DBDBC5FA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/>
                  <a:t>for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arbitrary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quantum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system</a:t>
                </a:r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67DB03F9-09F7-7E4F-A5D4-7DBDBC5FA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5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ED26C-587E-B54C-A98F-6A6F765B49F4}"/>
                  </a:ext>
                </a:extLst>
              </p:cNvPr>
              <p:cNvSpPr txBox="1"/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ED26C-587E-B54C-A98F-6A6F765B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5" y="1738833"/>
                <a:ext cx="1267142" cy="781752"/>
              </a:xfrm>
              <a:prstGeom prst="rect">
                <a:avLst/>
              </a:prstGeom>
              <a:blipFill>
                <a:blip r:embed="rId6"/>
                <a:stretch>
                  <a:fillRect l="-31683" t="-138095" r="-20792" b="-18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9F949-6188-6B42-B0A8-95CE870C5B6E}"/>
                  </a:ext>
                </a:extLst>
              </p:cNvPr>
              <p:cNvSpPr txBox="1"/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𝕊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9F949-6188-6B42-B0A8-95CE870C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57" y="3074226"/>
                <a:ext cx="3516091" cy="1013804"/>
              </a:xfrm>
              <a:prstGeom prst="rect">
                <a:avLst/>
              </a:prstGeom>
              <a:blipFill>
                <a:blip r:embed="rId7"/>
                <a:stretch>
                  <a:fillRect t="-129268" b="-165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AADBCCC-EDB8-D742-A914-68095A731FA1}"/>
              </a:ext>
            </a:extLst>
          </p:cNvPr>
          <p:cNvSpPr txBox="1"/>
          <p:nvPr/>
        </p:nvSpPr>
        <p:spPr>
          <a:xfrm>
            <a:off x="419547" y="2624903"/>
            <a:ext cx="46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expanded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5EBCFA-CE46-FC4D-A625-0C9E9660715D}"/>
                  </a:ext>
                </a:extLst>
              </p:cNvPr>
              <p:cNvSpPr txBox="1"/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5EBCFA-CE46-FC4D-A625-0C9E96607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70" y="4129740"/>
                <a:ext cx="2866913" cy="455638"/>
              </a:xfrm>
              <a:prstGeom prst="rect">
                <a:avLst/>
              </a:prstGeom>
              <a:blipFill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A3297F-6749-734C-9163-A4DD72DE1067}"/>
                  </a:ext>
                </a:extLst>
              </p:cNvPr>
              <p:cNvSpPr txBox="1"/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derived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symmetries</a:t>
                </a:r>
                <a:r>
                  <a:rPr kumimoji="1" lang="zh-CN" altLang="en-US" dirty="0"/>
                  <a:t> 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A3297F-6749-734C-9163-A4DD72DE1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7" y="4692301"/>
                <a:ext cx="3919535" cy="455638"/>
              </a:xfrm>
              <a:prstGeom prst="rect">
                <a:avLst/>
              </a:prstGeom>
              <a:blipFill>
                <a:blip r:embed="rId9"/>
                <a:stretch>
                  <a:fillRect l="-1294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7D002A-A9AE-C64B-AC59-E37B7C82E1E3}"/>
                  </a:ext>
                </a:extLst>
              </p:cNvPr>
              <p:cNvSpPr txBox="1"/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7D002A-A9AE-C64B-AC59-E37B7C82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12" y="5288557"/>
                <a:ext cx="1614994" cy="458395"/>
              </a:xfrm>
              <a:prstGeom prst="rect">
                <a:avLst/>
              </a:prstGeom>
              <a:blipFill>
                <a:blip r:embed="rId10"/>
                <a:stretch>
                  <a:fillRect r="-3125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F422C-9981-1348-9A3B-767600279F52}"/>
                  </a:ext>
                </a:extLst>
              </p:cNvPr>
              <p:cNvSpPr txBox="1"/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F422C-9981-1348-9A3B-76760027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3" y="5340333"/>
                <a:ext cx="1629292" cy="354841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F3C1410-3D8F-A84A-988B-7628C3546D16}"/>
              </a:ext>
            </a:extLst>
          </p:cNvPr>
          <p:cNvSpPr txBox="1"/>
          <p:nvPr/>
        </p:nvSpPr>
        <p:spPr>
          <a:xfrm>
            <a:off x="419547" y="1111630"/>
            <a:ext cx="497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r>
              <a:rPr kumimoji="1" lang="zh-CN" altLang="en-US" dirty="0"/>
              <a:t>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ACB0C25-FE26-294A-929D-9E869FBECF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445" y="2275426"/>
            <a:ext cx="3564543" cy="2307147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66CBA-F013-304B-857E-CA5EB69ED750}"/>
              </a:ext>
            </a:extLst>
          </p:cNvPr>
          <p:cNvGrpSpPr/>
          <p:nvPr/>
        </p:nvGrpSpPr>
        <p:grpSpPr>
          <a:xfrm>
            <a:off x="6096000" y="2720634"/>
            <a:ext cx="1443966" cy="1434661"/>
            <a:chOff x="428668" y="943695"/>
            <a:chExt cx="1667769" cy="165702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79D8084-8704-6B40-A6D6-B670B7FF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063" y="1066160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BAD0D09-9D1E-AB46-9B84-58EF52F4092B}"/>
                </a:ext>
              </a:extLst>
            </p:cNvPr>
            <p:cNvCxnSpPr>
              <a:cxnSpLocks/>
            </p:cNvCxnSpPr>
            <p:nvPr/>
          </p:nvCxnSpPr>
          <p:spPr>
            <a:xfrm>
              <a:off x="1957687" y="1400741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562F3D-D009-3942-A8C2-7377D562D6A0}"/>
                </a:ext>
              </a:extLst>
            </p:cNvPr>
            <p:cNvCxnSpPr>
              <a:cxnSpLocks/>
            </p:cNvCxnSpPr>
            <p:nvPr/>
          </p:nvCxnSpPr>
          <p:spPr>
            <a:xfrm>
              <a:off x="552132" y="1400741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1C7A24-68C4-C041-BE47-591429B66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132" y="1400741"/>
              <a:ext cx="1426382" cy="3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B37984-07A1-4A4A-AF7C-FF03282B88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063" y="1066160"/>
              <a:ext cx="71945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DED974-F3F4-BF46-B3AD-787A58495469}"/>
                </a:ext>
              </a:extLst>
            </p:cNvPr>
            <p:cNvCxnSpPr/>
            <p:nvPr/>
          </p:nvCxnSpPr>
          <p:spPr>
            <a:xfrm flipV="1">
              <a:off x="552132" y="1066160"/>
              <a:ext cx="70693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47A6C2-0B16-E346-ADD3-FA5BD0FF0C31}"/>
                </a:ext>
              </a:extLst>
            </p:cNvPr>
            <p:cNvSpPr/>
            <p:nvPr/>
          </p:nvSpPr>
          <p:spPr>
            <a:xfrm>
              <a:off x="1141140" y="943695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0</a:t>
              </a:r>
              <a:endParaRPr lang="en-CN" sz="14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39685B4-A789-274F-A478-195708D9E019}"/>
                </a:ext>
              </a:extLst>
            </p:cNvPr>
            <p:cNvSpPr/>
            <p:nvPr/>
          </p:nvSpPr>
          <p:spPr>
            <a:xfrm>
              <a:off x="428668" y="1281467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</a:t>
              </a:r>
              <a:endParaRPr lang="en-CN" sz="14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4EB18E-6925-B840-8136-AC1794F5BDFE}"/>
                </a:ext>
              </a:extLst>
            </p:cNvPr>
            <p:cNvSpPr/>
            <p:nvPr/>
          </p:nvSpPr>
          <p:spPr>
            <a:xfrm>
              <a:off x="1854698" y="1282653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3</a:t>
              </a:r>
              <a:endParaRPr lang="en-CN" sz="1400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ABA8641-347B-314D-9EFE-DD34039A1C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132" y="2477066"/>
              <a:ext cx="1426382" cy="3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C46C60A-A1B9-7A4D-A32E-656FA37700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063" y="2142485"/>
              <a:ext cx="71945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41DFB60-64A0-8C4D-AF33-5AF079223306}"/>
                </a:ext>
              </a:extLst>
            </p:cNvPr>
            <p:cNvCxnSpPr/>
            <p:nvPr/>
          </p:nvCxnSpPr>
          <p:spPr>
            <a:xfrm flipV="1">
              <a:off x="552132" y="2142485"/>
              <a:ext cx="70693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AE1EB5-2465-D146-B9F9-90E9E66EC8FC}"/>
                </a:ext>
              </a:extLst>
            </p:cNvPr>
            <p:cNvSpPr/>
            <p:nvPr/>
          </p:nvSpPr>
          <p:spPr>
            <a:xfrm>
              <a:off x="1141140" y="2020020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2</a:t>
              </a:r>
              <a:endParaRPr lang="en-CN" sz="14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851A8B6-8312-7A46-8101-3DE98B2D0D6E}"/>
                </a:ext>
              </a:extLst>
            </p:cNvPr>
            <p:cNvSpPr/>
            <p:nvPr/>
          </p:nvSpPr>
          <p:spPr>
            <a:xfrm>
              <a:off x="428668" y="2357792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4</a:t>
              </a:r>
              <a:endParaRPr lang="en-CN" sz="14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B5B9A1-DCEC-B642-9032-1CBAD1D676C2}"/>
                </a:ext>
              </a:extLst>
            </p:cNvPr>
            <p:cNvSpPr/>
            <p:nvPr/>
          </p:nvSpPr>
          <p:spPr>
            <a:xfrm>
              <a:off x="1854698" y="2358978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/>
                <a:t>5</a:t>
              </a: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D78E17A-AC95-F742-8AEA-4F48628A81FA}"/>
              </a:ext>
            </a:extLst>
          </p:cNvPr>
          <p:cNvSpPr/>
          <p:nvPr/>
        </p:nvSpPr>
        <p:spPr>
          <a:xfrm>
            <a:off x="7899104" y="3188240"/>
            <a:ext cx="447239" cy="4815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C05B40-5FEF-5E42-A5A2-FA29257D4A4E}"/>
                  </a:ext>
                </a:extLst>
              </p:cNvPr>
              <p:cNvSpPr txBox="1"/>
              <p:nvPr/>
            </p:nvSpPr>
            <p:spPr>
              <a:xfrm>
                <a:off x="8122723" y="1133473"/>
                <a:ext cx="1826706" cy="620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3200" b="0" i="1" smtClean="0">
                                  <a:solidFill>
                                    <a:srgbClr val="8AA1E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solidFill>
                                    <a:srgbClr val="8AA1E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rgbClr val="8AA1E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C05B40-5FEF-5E42-A5A2-FA29257D4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723" y="1133473"/>
                <a:ext cx="1826706" cy="620363"/>
              </a:xfrm>
              <a:prstGeom prst="rect">
                <a:avLst/>
              </a:prstGeom>
              <a:blipFill>
                <a:blip r:embed="rId13"/>
                <a:stretch>
                  <a:fillRect l="-6207" r="-32414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99ED11-1891-784B-82A4-C56DB8B512D5}"/>
              </a:ext>
            </a:extLst>
          </p:cNvPr>
          <p:cNvCxnSpPr/>
          <p:nvPr/>
        </p:nvCxnSpPr>
        <p:spPr>
          <a:xfrm flipV="1">
            <a:off x="9198545" y="1738833"/>
            <a:ext cx="0" cy="536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C0AACA3-127B-EE4E-B489-90709AE41C74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19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2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/>
                  <a:t>Variational quantum </a:t>
                </a:r>
                <a:r>
                  <a:rPr kumimoji="1" lang="en-US" altLang="zh-CN" sz="3200" dirty="0" err="1"/>
                  <a:t>eigensolver</a:t>
                </a:r>
                <a:r>
                  <a:rPr kumimoji="1" lang="en-US" altLang="zh-CN" sz="3200" dirty="0"/>
                  <a:t>(VQE)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Imaginary Hamiltonian Variational Ansatz (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kumimoji="1" lang="en-US" altLang="zh-CN" sz="320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 arranged by directed acyclic graph(DAG)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Conclusion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and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Outlook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3B21FB1-DD8C-BC44-964C-97FDB8DCD966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3179323" cy="947771"/>
          </a:xfrm>
          <a:prstGeom prst="roundRect">
            <a:avLst/>
          </a:prstGeom>
          <a:solidFill>
            <a:srgbClr val="B91000">
              <a:alpha val="20000"/>
            </a:srgb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dirty="0"/>
              <a:t>Main Content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7075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F90D03-4418-BA48-A664-2BB4818E8D96}"/>
                  </a:ext>
                </a:extLst>
              </p:cNvPr>
              <p:cNvSpPr txBox="1"/>
              <p:nvPr/>
            </p:nvSpPr>
            <p:spPr>
              <a:xfrm>
                <a:off x="6203287" y="1106213"/>
                <a:ext cx="2781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local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gauge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invariance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F90D03-4418-BA48-A664-2BB4818E8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87" y="1106213"/>
                <a:ext cx="2781852" cy="369332"/>
              </a:xfrm>
              <a:prstGeom prst="rect">
                <a:avLst/>
              </a:prstGeom>
              <a:blipFill>
                <a:blip r:embed="rId3"/>
                <a:stretch>
                  <a:fillRect l="-1818" t="-6452" r="-909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4F40F1FA-0CDF-CA47-B3A0-12691870E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71"/>
          <a:stretch/>
        </p:blipFill>
        <p:spPr>
          <a:xfrm>
            <a:off x="1521589" y="4313843"/>
            <a:ext cx="3678855" cy="2371850"/>
          </a:xfrm>
          <a:prstGeom prst="rect">
            <a:avLst/>
          </a:prstGeom>
          <a:ln>
            <a:solidFill>
              <a:srgbClr val="2271A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0B38A6B7-7E81-5549-A0BA-5EC325619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 </a:t>
                </a:r>
                <a:r>
                  <a:rPr kumimoji="1" lang="en-US" altLang="zh-CN" sz="4000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sz="4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dirty="0"/>
                  <a:t>Schwinger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model</a:t>
                </a:r>
                <a:endParaRPr kumimoji="1" lang="zh-CN" altLang="en-US" sz="4000" dirty="0"/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0B38A6B7-7E81-5549-A0BA-5EC325619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5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ED8B33-EABF-0A47-AE41-3ED97A35D55D}"/>
                  </a:ext>
                </a:extLst>
              </p:cNvPr>
              <p:cNvSpPr txBox="1"/>
              <p:nvPr/>
            </p:nvSpPr>
            <p:spPr>
              <a:xfrm>
                <a:off x="24859" y="952859"/>
                <a:ext cx="6097836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QED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𝑖𝑔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altLang="zh-CN" sz="1800" i="1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800" i="1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ED8B33-EABF-0A47-AE41-3ED97A35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" y="952859"/>
                <a:ext cx="6097836" cy="818814"/>
              </a:xfrm>
              <a:prstGeom prst="rect">
                <a:avLst/>
              </a:prstGeom>
              <a:blipFill>
                <a:blip r:embed="rId6"/>
                <a:stretch>
                  <a:fillRect t="-128788" b="-187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815964-F8C7-B248-8C9F-A94192C33C22}"/>
                  </a:ext>
                </a:extLst>
              </p:cNvPr>
              <p:cNvSpPr txBox="1"/>
              <p:nvPr/>
            </p:nvSpPr>
            <p:spPr>
              <a:xfrm>
                <a:off x="8985139" y="1120869"/>
                <a:ext cx="1597104" cy="317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QED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815964-F8C7-B248-8C9F-A94192C3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139" y="1120869"/>
                <a:ext cx="1597104" cy="317459"/>
              </a:xfrm>
              <a:prstGeom prst="rect">
                <a:avLst/>
              </a:prstGeom>
              <a:blipFill>
                <a:blip r:embed="rId7"/>
                <a:stretch>
                  <a:fillRect t="-15385" r="-5512"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979842-1D4E-4F49-B7A9-F2E07A396A3B}"/>
                  </a:ext>
                </a:extLst>
              </p:cNvPr>
              <p:cNvSpPr txBox="1"/>
              <p:nvPr/>
            </p:nvSpPr>
            <p:spPr>
              <a:xfrm>
                <a:off x="7241335" y="1568901"/>
                <a:ext cx="2759337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979842-1D4E-4F49-B7A9-F2E07A39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35" y="1568901"/>
                <a:ext cx="2759337" cy="378630"/>
              </a:xfrm>
              <a:prstGeom prst="rect">
                <a:avLst/>
              </a:prstGeom>
              <a:blipFill>
                <a:blip r:embed="rId8"/>
                <a:stretch>
                  <a:fillRect t="-3226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91EDA2CE-3B59-0C42-87F5-F016BF4FEA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18" r="2418"/>
          <a:stretch/>
        </p:blipFill>
        <p:spPr>
          <a:xfrm>
            <a:off x="1521589" y="1819464"/>
            <a:ext cx="3678855" cy="2371850"/>
          </a:xfrm>
          <a:prstGeom prst="rect">
            <a:avLst/>
          </a:prstGeom>
          <a:ln>
            <a:solidFill>
              <a:srgbClr val="A8222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504648-1CB0-E540-9CFD-1F2F35097197}"/>
                  </a:ext>
                </a:extLst>
              </p:cNvPr>
              <p:cNvSpPr txBox="1"/>
              <p:nvPr/>
            </p:nvSpPr>
            <p:spPr>
              <a:xfrm>
                <a:off x="469829" y="1771673"/>
                <a:ext cx="12483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800" dirty="0">
                    <a:solidFill>
                      <a:srgbClr val="A82221"/>
                    </a:solidFill>
                  </a:rPr>
                  <a:t>HVA</a:t>
                </a:r>
                <a:endParaRPr lang="zh-CN" altLang="en-US" sz="2800" dirty="0">
                  <a:solidFill>
                    <a:srgbClr val="A8222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504648-1CB0-E540-9CFD-1F2F35097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9" y="1771673"/>
                <a:ext cx="1248325" cy="523220"/>
              </a:xfrm>
              <a:prstGeom prst="rect">
                <a:avLst/>
              </a:prstGeom>
              <a:blipFill>
                <a:blip r:embed="rId10"/>
                <a:stretch>
                  <a:fillRect l="-1000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619ABAE-E067-6547-8A9B-7BB49790823E}"/>
              </a:ext>
            </a:extLst>
          </p:cNvPr>
          <p:cNvSpPr txBox="1"/>
          <p:nvPr/>
        </p:nvSpPr>
        <p:spPr>
          <a:xfrm>
            <a:off x="344548" y="4282031"/>
            <a:ext cx="1248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rgbClr val="2271A8"/>
                </a:solidFill>
              </a:rPr>
              <a:t>QAOA</a:t>
            </a:r>
            <a:endParaRPr lang="zh-CN" altLang="en-US" sz="2800" dirty="0">
              <a:solidFill>
                <a:srgbClr val="2271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270507-1B74-D846-BA5F-8039EE5838AA}"/>
                  </a:ext>
                </a:extLst>
              </p:cNvPr>
              <p:cNvSpPr txBox="1"/>
              <p:nvPr/>
            </p:nvSpPr>
            <p:spPr>
              <a:xfrm>
                <a:off x="5995089" y="5670030"/>
                <a:ext cx="54864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000" dirty="0"/>
                  <a:t>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preparation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Schwinger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using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000" dirty="0">
                    <a:solidFill>
                      <a:srgbClr val="A82221"/>
                    </a:solidFill>
                  </a:rPr>
                  <a:t>HVA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2271A8"/>
                    </a:solidFill>
                  </a:rPr>
                  <a:t>QAOA</a:t>
                </a:r>
                <a:r>
                  <a:rPr lang="en-US" altLang="zh-CN" sz="2000" dirty="0"/>
                  <a:t>.</a:t>
                </a:r>
                <a:r>
                  <a:rPr kumimoji="1" lang="en-US" altLang="zh-CN" sz="2000" dirty="0">
                    <a:solidFill>
                      <a:srgbClr val="A822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A822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000" dirty="0">
                    <a:solidFill>
                      <a:srgbClr val="A82221"/>
                    </a:solidFill>
                  </a:rPr>
                  <a:t>HVA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converges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faster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than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2271A8"/>
                    </a:solidFill>
                  </a:rPr>
                  <a:t>QAOA</a:t>
                </a:r>
                <a:r>
                  <a:rPr lang="en-US" altLang="zh-CN" sz="2000" dirty="0"/>
                  <a:t>.</a:t>
                </a:r>
                <a:endParaRPr lang="en-CN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270507-1B74-D846-BA5F-8039EE58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89" y="5670030"/>
                <a:ext cx="5486400" cy="1015663"/>
              </a:xfrm>
              <a:prstGeom prst="rect">
                <a:avLst/>
              </a:prstGeom>
              <a:blipFill>
                <a:blip r:embed="rId11"/>
                <a:stretch>
                  <a:fillRect l="-693" t="-2469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C83B2FE-286C-0D4C-A7B9-C76C13B25B4F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20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A0D54-C759-CA43-A36B-51C603D1D2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3322" y="205246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E822E-2638-A147-AF15-891E2C39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940" y="2222696"/>
            <a:ext cx="3150816" cy="2064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6DCEBD5A-5D56-6E4F-89F5-F389263E7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sz="4000" dirty="0"/>
                  <a:t>Different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arrangements</a:t>
                </a:r>
                <a:r>
                  <a:rPr kumimoji="1" lang="zh-CN" altLang="en-US" sz="4000" dirty="0"/>
                  <a:t> </a:t>
                </a:r>
                <a:r>
                  <a:rPr kumimoji="1" lang="en-US" altLang="zh-CN" sz="4000" dirty="0"/>
                  <a:t>in</a:t>
                </a:r>
                <a:r>
                  <a:rPr kumimoji="1" lang="zh-CN" altLang="en-US" sz="4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dirty="0">
                    <a:solidFill>
                      <a:schemeClr val="tx1"/>
                    </a:solidFill>
                  </a:rPr>
                  <a:t>HVA</a:t>
                </a:r>
                <a:r>
                  <a:rPr kumimoji="1" lang="zh-CN" altLang="en-US" sz="4000" dirty="0"/>
                  <a:t> 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6DCEBD5A-5D56-6E4F-89F5-F389263E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4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DF139C7-B724-4C48-9FAA-3241672EC272}"/>
              </a:ext>
            </a:extLst>
          </p:cNvPr>
          <p:cNvSpPr txBox="1"/>
          <p:nvPr/>
        </p:nvSpPr>
        <p:spPr>
          <a:xfrm>
            <a:off x="1055926" y="4999177"/>
            <a:ext cx="1026521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Numerically,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arrangement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larger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depth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gets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accurate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How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choose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appropriate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arrangement?</a:t>
            </a:r>
            <a:endParaRPr kumimoji="1" lang="zh-CN" alt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C84D100-0642-3F4B-8D2C-AB2111134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423" y="2257464"/>
            <a:ext cx="3041506" cy="1968612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7D2A59BA-33CC-1F47-BB5E-4ABC65D4641D}"/>
              </a:ext>
            </a:extLst>
          </p:cNvPr>
          <p:cNvSpPr/>
          <p:nvPr/>
        </p:nvSpPr>
        <p:spPr>
          <a:xfrm rot="16200000">
            <a:off x="6018300" y="3085082"/>
            <a:ext cx="286300" cy="2472137"/>
          </a:xfrm>
          <a:prstGeom prst="leftBrace">
            <a:avLst>
              <a:gd name="adj1" fmla="val 6269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C5AA68-E3C5-884F-8F5D-6A3775AD8C9E}"/>
                  </a:ext>
                </a:extLst>
              </p:cNvPr>
              <p:cNvSpPr txBox="1"/>
              <p:nvPr/>
            </p:nvSpPr>
            <p:spPr>
              <a:xfrm>
                <a:off x="5540927" y="4477841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depth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C5AA68-E3C5-884F-8F5D-6A3775AD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27" y="4477841"/>
                <a:ext cx="124104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eft Brace 31">
            <a:extLst>
              <a:ext uri="{FF2B5EF4-FFF2-40B4-BE49-F238E27FC236}">
                <a16:creationId xmlns:a16="http://schemas.microsoft.com/office/drawing/2014/main" id="{FC738907-8AE3-0846-8571-A71B00245506}"/>
              </a:ext>
            </a:extLst>
          </p:cNvPr>
          <p:cNvSpPr/>
          <p:nvPr/>
        </p:nvSpPr>
        <p:spPr>
          <a:xfrm rot="16200000">
            <a:off x="9133232" y="3085081"/>
            <a:ext cx="286300" cy="2472137"/>
          </a:xfrm>
          <a:prstGeom prst="leftBrace">
            <a:avLst>
              <a:gd name="adj1" fmla="val 6269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DF80D2-9E12-DD4C-BC24-354B0B12E025}"/>
                  </a:ext>
                </a:extLst>
              </p:cNvPr>
              <p:cNvSpPr txBox="1"/>
              <p:nvPr/>
            </p:nvSpPr>
            <p:spPr>
              <a:xfrm>
                <a:off x="8660491" y="4495445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depth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DF80D2-9E12-DD4C-BC24-354B0B12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91" y="4495445"/>
                <a:ext cx="1241045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B91568D-4C74-5340-A414-316C8E2288B5}"/>
              </a:ext>
            </a:extLst>
          </p:cNvPr>
          <p:cNvGrpSpPr/>
          <p:nvPr/>
        </p:nvGrpSpPr>
        <p:grpSpPr>
          <a:xfrm>
            <a:off x="1894025" y="2585246"/>
            <a:ext cx="1443966" cy="1434661"/>
            <a:chOff x="428668" y="943695"/>
            <a:chExt cx="1667769" cy="165702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E6C8BE-9D34-BD4A-86FF-4BA96C1EF0EA}"/>
                </a:ext>
              </a:extLst>
            </p:cNvPr>
            <p:cNvCxnSpPr>
              <a:cxnSpLocks/>
            </p:cNvCxnSpPr>
            <p:nvPr/>
          </p:nvCxnSpPr>
          <p:spPr>
            <a:xfrm>
              <a:off x="1259063" y="1066160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33EA1F-0FCF-B54F-B55B-CA1D8C1C19E1}"/>
                </a:ext>
              </a:extLst>
            </p:cNvPr>
            <p:cNvCxnSpPr>
              <a:cxnSpLocks/>
            </p:cNvCxnSpPr>
            <p:nvPr/>
          </p:nvCxnSpPr>
          <p:spPr>
            <a:xfrm>
              <a:off x="1957687" y="1400741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5050AA-3D94-E74C-96B8-B1F3D0D1ADF4}"/>
                </a:ext>
              </a:extLst>
            </p:cNvPr>
            <p:cNvCxnSpPr>
              <a:cxnSpLocks/>
            </p:cNvCxnSpPr>
            <p:nvPr/>
          </p:nvCxnSpPr>
          <p:spPr>
            <a:xfrm>
              <a:off x="552132" y="1400741"/>
              <a:ext cx="0" cy="10763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E4583A-E47D-9946-BE80-425FD0530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132" y="1400741"/>
              <a:ext cx="1426382" cy="3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695356-ADEA-5346-A6BE-A32C78B1D9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063" y="1066160"/>
              <a:ext cx="71945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39CFEE-E7DF-A840-9C7F-BC9136278ECC}"/>
                </a:ext>
              </a:extLst>
            </p:cNvPr>
            <p:cNvCxnSpPr/>
            <p:nvPr/>
          </p:nvCxnSpPr>
          <p:spPr>
            <a:xfrm flipV="1">
              <a:off x="552132" y="1066160"/>
              <a:ext cx="70693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0884947-DE9D-504D-9DFC-26176CDBCD03}"/>
                </a:ext>
              </a:extLst>
            </p:cNvPr>
            <p:cNvSpPr/>
            <p:nvPr/>
          </p:nvSpPr>
          <p:spPr>
            <a:xfrm>
              <a:off x="1141140" y="943695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0</a:t>
              </a:r>
              <a:endParaRPr lang="en-CN" sz="14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D093191-4C3A-024C-A94D-65237F19386F}"/>
                </a:ext>
              </a:extLst>
            </p:cNvPr>
            <p:cNvSpPr/>
            <p:nvPr/>
          </p:nvSpPr>
          <p:spPr>
            <a:xfrm>
              <a:off x="428668" y="1281467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</a:t>
              </a:r>
              <a:endParaRPr lang="en-CN" sz="14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BEC460-145F-A94B-9016-23DC5E1DF004}"/>
                </a:ext>
              </a:extLst>
            </p:cNvPr>
            <p:cNvSpPr/>
            <p:nvPr/>
          </p:nvSpPr>
          <p:spPr>
            <a:xfrm>
              <a:off x="1854698" y="1282653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3</a:t>
              </a:r>
              <a:endParaRPr lang="en-CN" sz="14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535CA0-ECB6-E149-ACC2-B5E05C0C5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132" y="2477066"/>
              <a:ext cx="1426382" cy="3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C5C2BD6-8C93-034C-8A34-45D5DEB36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063" y="2142485"/>
              <a:ext cx="71945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B8F752-F612-C543-9E23-35B9363D2045}"/>
                </a:ext>
              </a:extLst>
            </p:cNvPr>
            <p:cNvCxnSpPr/>
            <p:nvPr/>
          </p:nvCxnSpPr>
          <p:spPr>
            <a:xfrm flipV="1">
              <a:off x="552132" y="2142485"/>
              <a:ext cx="706931" cy="338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24EC32-86A2-814D-9177-DAC58F8B85CD}"/>
                </a:ext>
              </a:extLst>
            </p:cNvPr>
            <p:cNvSpPr/>
            <p:nvPr/>
          </p:nvSpPr>
          <p:spPr>
            <a:xfrm>
              <a:off x="1141140" y="2020020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2</a:t>
              </a:r>
              <a:endParaRPr lang="en-CN" sz="1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9A260A1-C2C3-8B47-ADD8-35FEA97B14C7}"/>
                </a:ext>
              </a:extLst>
            </p:cNvPr>
            <p:cNvSpPr/>
            <p:nvPr/>
          </p:nvSpPr>
          <p:spPr>
            <a:xfrm>
              <a:off x="428668" y="2357792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4</a:t>
              </a:r>
              <a:endParaRPr lang="en-CN" sz="14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21FEFD-01A1-E54A-B5E9-A273D9394DB3}"/>
                </a:ext>
              </a:extLst>
            </p:cNvPr>
            <p:cNvSpPr/>
            <p:nvPr/>
          </p:nvSpPr>
          <p:spPr>
            <a:xfrm>
              <a:off x="1854698" y="2358978"/>
              <a:ext cx="241739" cy="24173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/>
                <a:t>5</a:t>
              </a:r>
            </a:p>
          </p:txBody>
        </p:sp>
      </p:grpSp>
      <p:sp>
        <p:nvSpPr>
          <p:cNvPr id="51" name="Right Arrow 50">
            <a:extLst>
              <a:ext uri="{FF2B5EF4-FFF2-40B4-BE49-F238E27FC236}">
                <a16:creationId xmlns:a16="http://schemas.microsoft.com/office/drawing/2014/main" id="{1255F41E-5C7D-6345-BE40-161FCC87373B}"/>
              </a:ext>
            </a:extLst>
          </p:cNvPr>
          <p:cNvSpPr/>
          <p:nvPr/>
        </p:nvSpPr>
        <p:spPr>
          <a:xfrm>
            <a:off x="3697129" y="3052852"/>
            <a:ext cx="447239" cy="4815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034057A-80CE-7A4E-A2EA-E18E24DF90BB}"/>
              </a:ext>
            </a:extLst>
          </p:cNvPr>
          <p:cNvSpPr/>
          <p:nvPr/>
        </p:nvSpPr>
        <p:spPr>
          <a:xfrm>
            <a:off x="6150429" y="1719932"/>
            <a:ext cx="2667000" cy="457210"/>
          </a:xfrm>
          <a:custGeom>
            <a:avLst/>
            <a:gdLst>
              <a:gd name="connsiteX0" fmla="*/ 0 w 2667000"/>
              <a:gd name="connsiteY0" fmla="*/ 457210 h 457210"/>
              <a:gd name="connsiteX1" fmla="*/ 1371600 w 2667000"/>
              <a:gd name="connsiteY1" fmla="*/ 10 h 457210"/>
              <a:gd name="connsiteX2" fmla="*/ 2667000 w 2667000"/>
              <a:gd name="connsiteY2" fmla="*/ 446324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457210">
                <a:moveTo>
                  <a:pt x="0" y="457210"/>
                </a:moveTo>
                <a:cubicBezTo>
                  <a:pt x="463550" y="229517"/>
                  <a:pt x="927100" y="1824"/>
                  <a:pt x="1371600" y="10"/>
                </a:cubicBezTo>
                <a:cubicBezTo>
                  <a:pt x="1816100" y="-1804"/>
                  <a:pt x="2241550" y="222260"/>
                  <a:pt x="2667000" y="446324"/>
                </a:cubicBezTo>
              </a:path>
            </a:pathLst>
          </a:custGeom>
          <a:noFill/>
          <a:ln w="28575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E6BBEC-50F0-9D46-8144-E587A5A954CF}"/>
              </a:ext>
            </a:extLst>
          </p:cNvPr>
          <p:cNvSpPr txBox="1"/>
          <p:nvPr/>
        </p:nvSpPr>
        <p:spPr>
          <a:xfrm>
            <a:off x="6237539" y="1191067"/>
            <a:ext cx="361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Different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arrangements</a:t>
            </a:r>
            <a:r>
              <a:rPr kumimoji="1" lang="zh-CN" altLang="en-US" sz="2400" dirty="0"/>
              <a:t> </a:t>
            </a:r>
            <a:endParaRPr lang="zh-CN" altLang="en-US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BB0B1D-ED78-D243-85F5-25EB88F45966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21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063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Variational quantum algorithm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Imaginary Hamiltonian Variational Ansatz (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kumimoji="1" lang="en-US" altLang="zh-C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tx1"/>
                    </a:solidFill>
                  </a:rPr>
                  <a:t>HVA arranged by directed acyclic graph(DAG)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Conclusion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and</a:t>
                </a:r>
                <a:r>
                  <a:rPr kumimoji="1" lang="zh-CN" altLang="en-US" sz="320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Outlook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3B21FB1-DD8C-BC44-964C-97FDB8DCD966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3179323" cy="947771"/>
          </a:xfrm>
          <a:prstGeom prst="roundRect">
            <a:avLst/>
          </a:prstGeom>
          <a:solidFill>
            <a:srgbClr val="B91000">
              <a:alpha val="20000"/>
            </a:srgb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dirty="0"/>
              <a:t>Main Content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1805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>
            <a:extLst>
              <a:ext uri="{FF2B5EF4-FFF2-40B4-BE49-F238E27FC236}">
                <a16:creationId xmlns:a16="http://schemas.microsoft.com/office/drawing/2014/main" id="{5F3A7277-BC19-5642-9AB0-CD7F5C6B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0864" y="4779947"/>
            <a:ext cx="2794363" cy="19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2F696F7-0AFE-154F-B352-0BC52A3965B6}"/>
              </a:ext>
            </a:extLst>
          </p:cNvPr>
          <p:cNvCxnSpPr/>
          <p:nvPr/>
        </p:nvCxnSpPr>
        <p:spPr>
          <a:xfrm flipH="1" flipV="1">
            <a:off x="9454294" y="5318032"/>
            <a:ext cx="783640" cy="44547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9F5A5C0-029B-F041-97FD-BCC229F4336B}"/>
              </a:ext>
            </a:extLst>
          </p:cNvPr>
          <p:cNvCxnSpPr>
            <a:cxnSpLocks/>
          </p:cNvCxnSpPr>
          <p:nvPr/>
        </p:nvCxnSpPr>
        <p:spPr>
          <a:xfrm flipH="1" flipV="1">
            <a:off x="7555373" y="5085535"/>
            <a:ext cx="859815" cy="548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6DCEBD5A-5D56-6E4F-89F5-F389263E73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F57FC-73E5-A348-BA36-FF5312F6898D}"/>
                  </a:ext>
                </a:extLst>
              </p:cNvPr>
              <p:cNvSpPr txBox="1"/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zh-CN" altLang="en-US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No theoretical guarantees to surpass the classical 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Barak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2022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。</a:t>
                </a:r>
                <a:endParaRPr kumimoji="1"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F57FC-73E5-A348-BA36-FF5312F6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blipFill>
                <a:blip r:embed="rId4"/>
                <a:stretch>
                  <a:fillRect l="-591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F29AA6-A9E9-6B40-8528-D17614DC48CC}"/>
                  </a:ext>
                </a:extLst>
              </p:cNvPr>
              <p:cNvSpPr txBox="1"/>
              <p:nvPr/>
            </p:nvSpPr>
            <p:spPr>
              <a:xfrm>
                <a:off x="5660831" y="3867605"/>
                <a:ext cx="63097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Barren Plateaus(BP) exist.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optimization is hard to perform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[McClean,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2018]</a:t>
                </a:r>
                <a:r>
                  <a:rPr kumimoji="1" lang="en-US" altLang="zh-CN" dirty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F29AA6-A9E9-6B40-8528-D17614DC4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31" y="3867605"/>
                <a:ext cx="6309709" cy="923330"/>
              </a:xfrm>
              <a:prstGeom prst="rect">
                <a:avLst/>
              </a:prstGeom>
              <a:blipFill>
                <a:blip r:embed="rId5"/>
                <a:stretch>
                  <a:fillRect l="-602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B7E93EA-26A9-EC4F-8D06-EFFEEE311F0B}"/>
              </a:ext>
            </a:extLst>
          </p:cNvPr>
          <p:cNvGrpSpPr/>
          <p:nvPr/>
        </p:nvGrpSpPr>
        <p:grpSpPr>
          <a:xfrm>
            <a:off x="94654" y="2959938"/>
            <a:ext cx="4724783" cy="1464062"/>
            <a:chOff x="1473278" y="4611329"/>
            <a:chExt cx="5436422" cy="168457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AE46C62-E657-7E48-86D3-A8B50493E7F5}"/>
                </a:ext>
              </a:extLst>
            </p:cNvPr>
            <p:cNvSpPr/>
            <p:nvPr/>
          </p:nvSpPr>
          <p:spPr>
            <a:xfrm>
              <a:off x="2212128" y="4632452"/>
              <a:ext cx="864348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A486B71-2B16-304F-B039-97D7545B12F2}"/>
                </a:ext>
              </a:extLst>
            </p:cNvPr>
            <p:cNvCxnSpPr/>
            <p:nvPr/>
          </p:nvCxnSpPr>
          <p:spPr>
            <a:xfrm>
              <a:off x="1922761" y="474982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3D8ADBF-6A14-0243-88EB-C04D629AE769}"/>
                    </a:ext>
                  </a:extLst>
                </p:cNvPr>
                <p:cNvSpPr txBox="1"/>
                <p:nvPr/>
              </p:nvSpPr>
              <p:spPr>
                <a:xfrm>
                  <a:off x="1473278" y="4611329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3D8ADBF-6A14-0243-88EB-C04D629AE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4611329"/>
                  <a:ext cx="391023" cy="283306"/>
                </a:xfrm>
                <a:prstGeom prst="rect">
                  <a:avLst/>
                </a:prstGeom>
                <a:blipFill>
                  <a:blip r:embed="rId6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98610FB-45A6-FD4D-9F17-A83BB954139B}"/>
                </a:ext>
              </a:extLst>
            </p:cNvPr>
            <p:cNvCxnSpPr/>
            <p:nvPr/>
          </p:nvCxnSpPr>
          <p:spPr>
            <a:xfrm>
              <a:off x="1922761" y="521793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81BFB2-531A-8945-B9DD-7C438D88339A}"/>
                    </a:ext>
                  </a:extLst>
                </p:cNvPr>
                <p:cNvSpPr txBox="1"/>
                <p:nvPr/>
              </p:nvSpPr>
              <p:spPr>
                <a:xfrm>
                  <a:off x="1473278" y="5079435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81BFB2-531A-8945-B9DD-7C438D883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079435"/>
                  <a:ext cx="391023" cy="283306"/>
                </a:xfrm>
                <a:prstGeom prst="rect">
                  <a:avLst/>
                </a:prstGeom>
                <a:blipFill>
                  <a:blip r:embed="rId7"/>
                  <a:stretch>
                    <a:fillRect l="-21429" r="-17857" b="-2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57A0E0-F431-4042-9B06-D8A6AE1DC5C8}"/>
                </a:ext>
              </a:extLst>
            </p:cNvPr>
            <p:cNvCxnSpPr/>
            <p:nvPr/>
          </p:nvCxnSpPr>
          <p:spPr>
            <a:xfrm>
              <a:off x="1922761" y="5682974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913D6DF-B737-6543-8823-A4ED1A09039E}"/>
                    </a:ext>
                  </a:extLst>
                </p:cNvPr>
                <p:cNvSpPr txBox="1"/>
                <p:nvPr/>
              </p:nvSpPr>
              <p:spPr>
                <a:xfrm>
                  <a:off x="1473278" y="5544474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913D6DF-B737-6543-8823-A4ED1A090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544474"/>
                  <a:ext cx="391023" cy="283306"/>
                </a:xfrm>
                <a:prstGeom prst="rect">
                  <a:avLst/>
                </a:prstGeom>
                <a:blipFill>
                  <a:blip r:embed="rId6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190BB2B-E355-1447-AA0E-F8FB093A7AB2}"/>
                </a:ext>
              </a:extLst>
            </p:cNvPr>
            <p:cNvCxnSpPr/>
            <p:nvPr/>
          </p:nvCxnSpPr>
          <p:spPr>
            <a:xfrm>
              <a:off x="1922761" y="6151081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DCC8C8-3E1D-8B41-B2C0-69F0DAB01D55}"/>
                    </a:ext>
                  </a:extLst>
                </p:cNvPr>
                <p:cNvSpPr txBox="1"/>
                <p:nvPr/>
              </p:nvSpPr>
              <p:spPr>
                <a:xfrm>
                  <a:off x="1473278" y="6012581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DCC8C8-3E1D-8B41-B2C0-69F0DAB01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6012581"/>
                  <a:ext cx="391023" cy="283306"/>
                </a:xfrm>
                <a:prstGeom prst="rect">
                  <a:avLst/>
                </a:prstGeom>
                <a:blipFill>
                  <a:blip r:embed="rId8"/>
                  <a:stretch>
                    <a:fillRect l="-21429" r="-17857" b="-2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B764261-5A7F-5E47-B333-A8ADCC11AAC3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B9A2ECC-609B-2146-98A3-980C23E6E1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A80F630-6C84-D849-B046-3F289CF16EF2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29467C-DBEE-AE4E-A0B4-4D335274E9D4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EA028088-ABF8-4747-B52C-AB1BD60D5B59}"/>
                </a:ext>
              </a:extLst>
            </p:cNvPr>
            <p:cNvSpPr/>
            <p:nvPr/>
          </p:nvSpPr>
          <p:spPr>
            <a:xfrm>
              <a:off x="3295181" y="4638779"/>
              <a:ext cx="805982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6B97469-8FA7-2B45-ABBE-2A2C9E415872}"/>
                    </a:ext>
                  </a:extLst>
                </p:cNvPr>
                <p:cNvSpPr txBox="1"/>
                <p:nvPr/>
              </p:nvSpPr>
              <p:spPr>
                <a:xfrm>
                  <a:off x="2315665" y="5367630"/>
                  <a:ext cx="699340" cy="2925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6B97469-8FA7-2B45-ABBE-2A2C9E415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665" y="5367630"/>
                  <a:ext cx="699340" cy="292530"/>
                </a:xfrm>
                <a:prstGeom prst="rect">
                  <a:avLst/>
                </a:prstGeom>
                <a:blipFill>
                  <a:blip r:embed="rId9"/>
                  <a:stretch>
                    <a:fillRect l="-6250" r="-4167" b="-47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634988-B621-B54E-935D-526C1E80120A}"/>
                    </a:ext>
                  </a:extLst>
                </p:cNvPr>
                <p:cNvSpPr txBox="1"/>
                <p:nvPr/>
              </p:nvSpPr>
              <p:spPr>
                <a:xfrm>
                  <a:off x="3297599" y="5362762"/>
                  <a:ext cx="831770" cy="2966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634988-B621-B54E-935D-526C1E801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599" y="5362762"/>
                  <a:ext cx="831770" cy="296660"/>
                </a:xfrm>
                <a:prstGeom prst="rect">
                  <a:avLst/>
                </a:prstGeom>
                <a:blipFill>
                  <a:blip r:embed="rId10"/>
                  <a:stretch>
                    <a:fillRect l="-3448" t="-4762" r="-17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6155EC4-16CC-7F4A-A771-876E419D40C9}"/>
                </a:ext>
              </a:extLst>
            </p:cNvPr>
            <p:cNvSpPr/>
            <p:nvPr/>
          </p:nvSpPr>
          <p:spPr>
            <a:xfrm>
              <a:off x="4696832" y="4638780"/>
              <a:ext cx="86434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56158E-CA18-264C-B33A-DE73C4A1AA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4756156"/>
              <a:ext cx="586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885CF00-CDAE-584F-8318-47FF45076BC6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224263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4095107-CA8E-AF44-A9DF-4E75EE720211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689302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BC67A28-5CB3-2044-A197-DDF19F621DE9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6157409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AD306E5-4DEC-5646-BBB2-EFF8BD04990C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18E4A7-5AF9-A249-8E33-4ECAAC07493F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72E02D0-19BF-C841-AC5C-84FCCF9CF330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03B4A2A-987F-E242-A340-15B31FFB4174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C20F5EAD-50D5-524C-B94E-A05B73F67E49}"/>
                </a:ext>
              </a:extLst>
            </p:cNvPr>
            <p:cNvSpPr/>
            <p:nvPr/>
          </p:nvSpPr>
          <p:spPr>
            <a:xfrm>
              <a:off x="5769406" y="4638779"/>
              <a:ext cx="85092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9DE736E-349F-B540-9765-D78E70D71E44}"/>
                    </a:ext>
                  </a:extLst>
                </p:cNvPr>
                <p:cNvSpPr txBox="1"/>
                <p:nvPr/>
              </p:nvSpPr>
              <p:spPr>
                <a:xfrm>
                  <a:off x="4773996" y="5362741"/>
                  <a:ext cx="710407" cy="2981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9DE736E-349F-B540-9765-D78E70D71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96" y="5362741"/>
                  <a:ext cx="710407" cy="298137"/>
                </a:xfrm>
                <a:prstGeom prst="rect">
                  <a:avLst/>
                </a:prstGeom>
                <a:blipFill>
                  <a:blip r:embed="rId11"/>
                  <a:stretch>
                    <a:fillRect l="-6122" r="-20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295BD0A-9088-CE4B-9C48-4899BA966E5B}"/>
                    </a:ext>
                  </a:extLst>
                </p:cNvPr>
                <p:cNvSpPr txBox="1"/>
                <p:nvPr/>
              </p:nvSpPr>
              <p:spPr>
                <a:xfrm>
                  <a:off x="5771825" y="5362762"/>
                  <a:ext cx="842837" cy="3022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295BD0A-9088-CE4B-9C48-4899BA966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25" y="5362762"/>
                  <a:ext cx="842837" cy="302269"/>
                </a:xfrm>
                <a:prstGeom prst="rect">
                  <a:avLst/>
                </a:prstGeom>
                <a:blipFill>
                  <a:blip r:embed="rId12"/>
                  <a:stretch>
                    <a:fillRect l="-3390" t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656A348-714E-9F49-B373-2768DD7EE559}"/>
                </a:ext>
              </a:extLst>
            </p:cNvPr>
            <p:cNvCxnSpPr/>
            <p:nvPr/>
          </p:nvCxnSpPr>
          <p:spPr>
            <a:xfrm>
              <a:off x="6620333" y="472992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0616372-137F-DB43-ACCB-6E99D04A9812}"/>
                </a:ext>
              </a:extLst>
            </p:cNvPr>
            <p:cNvCxnSpPr/>
            <p:nvPr/>
          </p:nvCxnSpPr>
          <p:spPr>
            <a:xfrm>
              <a:off x="6620333" y="519803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C92EFC-5E4A-4341-8B75-263E754DCA32}"/>
                </a:ext>
              </a:extLst>
            </p:cNvPr>
            <p:cNvCxnSpPr/>
            <p:nvPr/>
          </p:nvCxnSpPr>
          <p:spPr>
            <a:xfrm>
              <a:off x="6620333" y="566307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166990-690B-F443-AC98-BB371B71331A}"/>
                </a:ext>
              </a:extLst>
            </p:cNvPr>
            <p:cNvCxnSpPr/>
            <p:nvPr/>
          </p:nvCxnSpPr>
          <p:spPr>
            <a:xfrm>
              <a:off x="6620333" y="613118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eft Brace 3">
            <a:extLst>
              <a:ext uri="{FF2B5EF4-FFF2-40B4-BE49-F238E27FC236}">
                <a16:creationId xmlns:a16="http://schemas.microsoft.com/office/drawing/2014/main" id="{1E160057-82BC-524F-B1EE-BA7AEF8E7392}"/>
              </a:ext>
            </a:extLst>
          </p:cNvPr>
          <p:cNvSpPr/>
          <p:nvPr/>
        </p:nvSpPr>
        <p:spPr>
          <a:xfrm>
            <a:off x="5034116" y="963474"/>
            <a:ext cx="562617" cy="5456991"/>
          </a:xfrm>
          <a:prstGeom prst="leftBrace">
            <a:avLst>
              <a:gd name="adj1" fmla="val 111441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121E9B-5E50-444E-97E3-E6616F7E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80" y="1842156"/>
            <a:ext cx="2794363" cy="19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0089A6-0829-4F43-BD4D-D576CC10B349}"/>
              </a:ext>
            </a:extLst>
          </p:cNvPr>
          <p:cNvCxnSpPr/>
          <p:nvPr/>
        </p:nvCxnSpPr>
        <p:spPr>
          <a:xfrm flipV="1">
            <a:off x="7302873" y="2380241"/>
            <a:ext cx="783640" cy="4454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A14DA6-FCF5-6E4E-A7B9-DF68E68BEBA9}"/>
              </a:ext>
            </a:extLst>
          </p:cNvPr>
          <p:cNvCxnSpPr>
            <a:cxnSpLocks/>
          </p:cNvCxnSpPr>
          <p:nvPr/>
        </p:nvCxnSpPr>
        <p:spPr>
          <a:xfrm flipV="1">
            <a:off x="9125619" y="2147744"/>
            <a:ext cx="859815" cy="5487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4E9AF8-BD85-3E4B-B590-E3B104E757F0}"/>
              </a:ext>
            </a:extLst>
          </p:cNvPr>
          <p:cNvSpPr txBox="1"/>
          <p:nvPr/>
        </p:nvSpPr>
        <p:spPr>
          <a:xfrm>
            <a:off x="6033815" y="3199689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endParaRPr kumimoji="1" lang="zh-CN" alt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AC964B-74FD-7A4A-A99D-18DA640A4FCC}"/>
              </a:ext>
            </a:extLst>
          </p:cNvPr>
          <p:cNvSpPr txBox="1"/>
          <p:nvPr/>
        </p:nvSpPr>
        <p:spPr>
          <a:xfrm>
            <a:off x="10128606" y="2256977"/>
            <a:ext cx="16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trainability</a:t>
            </a:r>
            <a:endParaRPr kumimoji="1" lang="zh-CN" alt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574600-CDBC-A344-9E0F-E51551024D26}"/>
              </a:ext>
            </a:extLst>
          </p:cNvPr>
          <p:cNvSpPr txBox="1"/>
          <p:nvPr/>
        </p:nvSpPr>
        <p:spPr>
          <a:xfrm>
            <a:off x="6062900" y="5140409"/>
            <a:ext cx="14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endParaRPr kumimoji="1" lang="zh-CN" alt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8C701DF-1D9B-9040-B13C-C1B42A7AAFE6}"/>
              </a:ext>
            </a:extLst>
          </p:cNvPr>
          <p:cNvSpPr txBox="1"/>
          <p:nvPr/>
        </p:nvSpPr>
        <p:spPr>
          <a:xfrm>
            <a:off x="10195227" y="5966499"/>
            <a:ext cx="158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trainability</a:t>
            </a:r>
            <a:endParaRPr kumimoji="1" lang="zh-CN" altLang="en-US" dirty="0"/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14C3356E-05B2-6747-81AD-C155965922DB}"/>
              </a:ext>
            </a:extLst>
          </p:cNvPr>
          <p:cNvSpPr/>
          <p:nvPr/>
        </p:nvSpPr>
        <p:spPr>
          <a:xfrm rot="16200000">
            <a:off x="2558448" y="849460"/>
            <a:ext cx="178540" cy="3840462"/>
          </a:xfrm>
          <a:prstGeom prst="rightBrace">
            <a:avLst>
              <a:gd name="adj1" fmla="val 690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218EDD-04C0-314A-9063-7D85FF62A7C3}"/>
                  </a:ext>
                </a:extLst>
              </p:cNvPr>
              <p:cNvSpPr txBox="1"/>
              <p:nvPr/>
            </p:nvSpPr>
            <p:spPr>
              <a:xfrm>
                <a:off x="2163267" y="2256977"/>
                <a:ext cx="1575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rounds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218EDD-04C0-314A-9063-7D85FF62A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267" y="2256977"/>
                <a:ext cx="1575036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>
            <a:extLst>
              <a:ext uri="{FF2B5EF4-FFF2-40B4-BE49-F238E27FC236}">
                <a16:creationId xmlns:a16="http://schemas.microsoft.com/office/drawing/2014/main" id="{E0B9A4A4-DA3A-3446-B3D4-32E325CE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48" y="4895545"/>
            <a:ext cx="2799875" cy="17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4C3B5D-D769-C64B-8EEB-39715EA83E45}"/>
              </a:ext>
            </a:extLst>
          </p:cNvPr>
          <p:cNvSpPr txBox="1"/>
          <p:nvPr/>
        </p:nvSpPr>
        <p:spPr>
          <a:xfrm>
            <a:off x="1543525" y="6089843"/>
            <a:ext cx="311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We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need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them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all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!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436AF8-091C-164D-8A3A-CCFDC7D02F3F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23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167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188BD-D709-E547-8DB2-E45206CBB105}"/>
                  </a:ext>
                </a:extLst>
              </p:cNvPr>
              <p:cNvSpPr txBox="1"/>
              <p:nvPr/>
            </p:nvSpPr>
            <p:spPr>
              <a:xfrm>
                <a:off x="3835094" y="996891"/>
                <a:ext cx="1261344" cy="36933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188BD-D709-E547-8DB2-E45206CB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94" y="996891"/>
                <a:ext cx="1261344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161E9CB-94E4-E648-9066-2059A30BBB68}"/>
              </a:ext>
            </a:extLst>
          </p:cNvPr>
          <p:cNvSpPr txBox="1"/>
          <p:nvPr/>
        </p:nvSpPr>
        <p:spPr>
          <a:xfrm>
            <a:off x="249241" y="1353679"/>
            <a:ext cx="344129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Classically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simulatable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impossible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surpass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DDAE5C-DF8C-614B-B00C-4C4F3E7DCF86}"/>
                  </a:ext>
                </a:extLst>
              </p:cNvPr>
              <p:cNvSpPr txBox="1"/>
              <p:nvPr/>
            </p:nvSpPr>
            <p:spPr>
              <a:xfrm>
                <a:off x="319668" y="996891"/>
                <a:ext cx="1261344" cy="36933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DDAE5C-DF8C-614B-B00C-4C4F3E7DC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8" y="996891"/>
                <a:ext cx="1261344" cy="369332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78389E-541F-1847-A7E5-2CCA42F42F0A}"/>
                  </a:ext>
                </a:extLst>
              </p:cNvPr>
              <p:cNvSpPr txBox="1"/>
              <p:nvPr/>
            </p:nvSpPr>
            <p:spPr>
              <a:xfrm>
                <a:off x="3700040" y="1407421"/>
                <a:ext cx="4791920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Have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BPs.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sinusoidal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expectation.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78389E-541F-1847-A7E5-2CCA42F4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040" y="1407421"/>
                <a:ext cx="4791920" cy="880369"/>
              </a:xfrm>
              <a:prstGeom prst="rect">
                <a:avLst/>
              </a:prstGeom>
              <a:blipFill>
                <a:blip r:embed="rId5"/>
                <a:stretch>
                  <a:fillRect l="-794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947C8FE-AC80-7E4B-9194-7C17AF4E0C33}"/>
              </a:ext>
            </a:extLst>
          </p:cNvPr>
          <p:cNvGrpSpPr/>
          <p:nvPr/>
        </p:nvGrpSpPr>
        <p:grpSpPr>
          <a:xfrm>
            <a:off x="978435" y="2800558"/>
            <a:ext cx="2333812" cy="3552648"/>
            <a:chOff x="744597" y="2251100"/>
            <a:chExt cx="2333812" cy="355264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6B34356-D7FA-3E44-B5E8-4C5D54330322}"/>
                </a:ext>
              </a:extLst>
            </p:cNvPr>
            <p:cNvSpPr/>
            <p:nvPr/>
          </p:nvSpPr>
          <p:spPr>
            <a:xfrm>
              <a:off x="1483447" y="2276373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02B8B3-47F1-6042-9E6B-7754879712BD}"/>
                </a:ext>
              </a:extLst>
            </p:cNvPr>
            <p:cNvCxnSpPr/>
            <p:nvPr/>
          </p:nvCxnSpPr>
          <p:spPr>
            <a:xfrm>
              <a:off x="1194080" y="239374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FD1B19-67B2-9F40-82EB-2FA6581EDF20}"/>
                    </a:ext>
                  </a:extLst>
                </p:cNvPr>
                <p:cNvSpPr txBox="1"/>
                <p:nvPr/>
              </p:nvSpPr>
              <p:spPr>
                <a:xfrm>
                  <a:off x="744597" y="2255249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FD1B19-67B2-9F40-82EB-2FA6581ED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2255249"/>
                  <a:ext cx="3831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770B9D-0A3E-FF46-80C0-36EED92A2D93}"/>
                </a:ext>
              </a:extLst>
            </p:cNvPr>
            <p:cNvCxnSpPr/>
            <p:nvPr/>
          </p:nvCxnSpPr>
          <p:spPr>
            <a:xfrm>
              <a:off x="1194080" y="286185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D387946-0C8A-AA40-8E0F-18BDFFB42F8E}"/>
                    </a:ext>
                  </a:extLst>
                </p:cNvPr>
                <p:cNvSpPr txBox="1"/>
                <p:nvPr/>
              </p:nvSpPr>
              <p:spPr>
                <a:xfrm>
                  <a:off x="744597" y="2723356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D387946-0C8A-AA40-8E0F-18BDFFB42F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2723356"/>
                  <a:ext cx="3831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E358B7-A77E-D843-9AE5-6409482DF38E}"/>
                </a:ext>
              </a:extLst>
            </p:cNvPr>
            <p:cNvCxnSpPr/>
            <p:nvPr/>
          </p:nvCxnSpPr>
          <p:spPr>
            <a:xfrm>
              <a:off x="1194080" y="332689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E93663B-EED5-FC41-A5F3-17378D11BA5F}"/>
                    </a:ext>
                  </a:extLst>
                </p:cNvPr>
                <p:cNvSpPr txBox="1"/>
                <p:nvPr/>
              </p:nvSpPr>
              <p:spPr>
                <a:xfrm>
                  <a:off x="744597" y="3188395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E93663B-EED5-FC41-A5F3-17378D11BA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3188395"/>
                  <a:ext cx="3831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t="-4348" r="-19355"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5C8DAF-DC7D-1643-8B56-472BE8F013EE}"/>
                </a:ext>
              </a:extLst>
            </p:cNvPr>
            <p:cNvCxnSpPr/>
            <p:nvPr/>
          </p:nvCxnSpPr>
          <p:spPr>
            <a:xfrm>
              <a:off x="1194080" y="379500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C80CE-9809-894E-BB50-B331A97967C9}"/>
                    </a:ext>
                  </a:extLst>
                </p:cNvPr>
                <p:cNvSpPr txBox="1"/>
                <p:nvPr/>
              </p:nvSpPr>
              <p:spPr>
                <a:xfrm>
                  <a:off x="744597" y="3656502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C80CE-9809-894E-BB50-B331A9796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3656502"/>
                  <a:ext cx="3831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t="-4545" r="-1935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FE67F30F-BA6D-B64B-96ED-7E6149BB4F00}"/>
                </a:ext>
              </a:extLst>
            </p:cNvPr>
            <p:cNvSpPr/>
            <p:nvPr/>
          </p:nvSpPr>
          <p:spPr>
            <a:xfrm>
              <a:off x="1483447" y="321117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8DC777F-1288-A048-8DB0-9E7F9E854C24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239162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E30C767-A31B-8F47-86C1-B2724406B24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28597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00F9B1-8686-344C-B029-DCD4FABBA79C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332477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B8D9324-50D8-B941-9B72-32D42B16FEAF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37928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EE792CE8-7AB6-3B4D-967A-D819FC0247F5}"/>
                </a:ext>
              </a:extLst>
            </p:cNvPr>
            <p:cNvSpPr/>
            <p:nvPr/>
          </p:nvSpPr>
          <p:spPr>
            <a:xfrm>
              <a:off x="1993450" y="2739872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4153EE82-1A0C-EA4A-AA99-3D020705E151}"/>
                </a:ext>
              </a:extLst>
            </p:cNvPr>
            <p:cNvSpPr/>
            <p:nvPr/>
          </p:nvSpPr>
          <p:spPr>
            <a:xfrm>
              <a:off x="1483447" y="4146620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477484A-185A-0C49-AC0D-1D75F95DB1C4}"/>
                </a:ext>
              </a:extLst>
            </p:cNvPr>
            <p:cNvCxnSpPr/>
            <p:nvPr/>
          </p:nvCxnSpPr>
          <p:spPr>
            <a:xfrm>
              <a:off x="1194080" y="426399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0DB889-5D7A-454D-A44E-68AEDE1CABA1}"/>
                    </a:ext>
                  </a:extLst>
                </p:cNvPr>
                <p:cNvSpPr txBox="1"/>
                <p:nvPr/>
              </p:nvSpPr>
              <p:spPr>
                <a:xfrm>
                  <a:off x="744597" y="4125496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0DB889-5D7A-454D-A44E-68AEDE1CA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4125496"/>
                  <a:ext cx="3831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t="-4545" r="-1935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06FC19C-10D3-9645-89A9-47E42F288312}"/>
                </a:ext>
              </a:extLst>
            </p:cNvPr>
            <p:cNvCxnSpPr/>
            <p:nvPr/>
          </p:nvCxnSpPr>
          <p:spPr>
            <a:xfrm>
              <a:off x="1194080" y="4732103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B3F2448-BD69-1E41-853E-D3605EB13922}"/>
                    </a:ext>
                  </a:extLst>
                </p:cNvPr>
                <p:cNvSpPr txBox="1"/>
                <p:nvPr/>
              </p:nvSpPr>
              <p:spPr>
                <a:xfrm>
                  <a:off x="744597" y="4593603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B3F2448-BD69-1E41-853E-D3605EB13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4593603"/>
                  <a:ext cx="3831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581" t="-4545" r="-1935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9B7DFE6-6A66-AC40-8032-C6E7E77D3D47}"/>
                </a:ext>
              </a:extLst>
            </p:cNvPr>
            <p:cNvCxnSpPr/>
            <p:nvPr/>
          </p:nvCxnSpPr>
          <p:spPr>
            <a:xfrm>
              <a:off x="1194080" y="519714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FB51345-DC77-7F42-9159-73312D59BF30}"/>
                    </a:ext>
                  </a:extLst>
                </p:cNvPr>
                <p:cNvSpPr txBox="1"/>
                <p:nvPr/>
              </p:nvSpPr>
              <p:spPr>
                <a:xfrm>
                  <a:off x="744597" y="5058642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FB51345-DC77-7F42-9159-73312D59B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5058642"/>
                  <a:ext cx="3831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264167-3FA3-DB42-B13B-7DE528841A19}"/>
                </a:ext>
              </a:extLst>
            </p:cNvPr>
            <p:cNvCxnSpPr/>
            <p:nvPr/>
          </p:nvCxnSpPr>
          <p:spPr>
            <a:xfrm>
              <a:off x="1194080" y="566524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310548F1-6390-B34E-BD5F-F21DFF0E380D}"/>
                    </a:ext>
                  </a:extLst>
                </p:cNvPr>
                <p:cNvSpPr txBox="1"/>
                <p:nvPr/>
              </p:nvSpPr>
              <p:spPr>
                <a:xfrm>
                  <a:off x="744597" y="5526749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310548F1-6390-B34E-BD5F-F21DFF0E3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97" y="5526749"/>
                  <a:ext cx="38311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8FFE7909-19B4-074C-B400-384955226ED6}"/>
                </a:ext>
              </a:extLst>
            </p:cNvPr>
            <p:cNvSpPr/>
            <p:nvPr/>
          </p:nvSpPr>
          <p:spPr>
            <a:xfrm>
              <a:off x="1483447" y="5081422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7EA87D3-BA67-4D42-A19D-F607F9607E0D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426187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54C25A2-118A-A844-8579-C48C9AE7AB3E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472997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F85BDC-617E-B641-8CFB-55AE6660B67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519501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AF4EFC7-D1AE-AF4B-8D07-D20A85A21DBD}"/>
                </a:ext>
              </a:extLst>
            </p:cNvPr>
            <p:cNvCxnSpPr>
              <a:cxnSpLocks/>
            </p:cNvCxnSpPr>
            <p:nvPr/>
          </p:nvCxnSpPr>
          <p:spPr>
            <a:xfrm>
              <a:off x="1772814" y="566312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BBBEA6F3-D2B6-E345-BA44-6EB1DA211594}"/>
                </a:ext>
              </a:extLst>
            </p:cNvPr>
            <p:cNvSpPr/>
            <p:nvPr/>
          </p:nvSpPr>
          <p:spPr>
            <a:xfrm>
              <a:off x="1993450" y="4610119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3A2F3B6-0D45-984C-B9AE-FD01EBE4296B}"/>
                </a:ext>
              </a:extLst>
            </p:cNvPr>
            <p:cNvSpPr/>
            <p:nvPr/>
          </p:nvSpPr>
          <p:spPr>
            <a:xfrm>
              <a:off x="1993450" y="3691692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18D2C014-0590-824F-A3C2-6641ECEA8685}"/>
                </a:ext>
              </a:extLst>
            </p:cNvPr>
            <p:cNvSpPr/>
            <p:nvPr/>
          </p:nvSpPr>
          <p:spPr>
            <a:xfrm>
              <a:off x="1993450" y="2251100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B79D0003-B46A-DD4A-8BCA-A00D04B8F80A}"/>
                </a:ext>
              </a:extLst>
            </p:cNvPr>
            <p:cNvSpPr/>
            <p:nvPr/>
          </p:nvSpPr>
          <p:spPr>
            <a:xfrm>
              <a:off x="1995082" y="5526749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2CE799C-D9BA-464E-818F-F41FA7686FEC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239162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D843EEE-1FB4-8243-9E60-8784FAAA7285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28597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39C78A-2EEE-E74E-A7A5-2B3C1BBBB393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332477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F9B0CC-345E-424D-9F52-4C639957BCB2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37928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4A026CD-9E53-D843-A078-D9E198ECD245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426187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F1EC430-BB07-E54B-A8CF-1EF13316AF27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472997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0CD3062-1A0C-D34B-8516-532EA31F0A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519501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BE8DDE0-619E-2B4E-90CB-299D16D3BAEA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16" y="566312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7D45324-94CB-B944-9F6B-65997561184E}"/>
                    </a:ext>
                  </a:extLst>
                </p:cNvPr>
                <p:cNvSpPr txBox="1"/>
                <p:nvPr/>
              </p:nvSpPr>
              <p:spPr>
                <a:xfrm>
                  <a:off x="2601320" y="3660458"/>
                  <a:ext cx="2570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7D45324-94CB-B944-9F6B-659975611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320" y="3660458"/>
                  <a:ext cx="25705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810" r="-4762" b="-17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2837410-FA41-5C48-8665-4F11034A7AFC}"/>
                    </a:ext>
                  </a:extLst>
                </p:cNvPr>
                <p:cNvSpPr txBox="1"/>
                <p:nvPr/>
              </p:nvSpPr>
              <p:spPr>
                <a:xfrm>
                  <a:off x="2601740" y="4125496"/>
                  <a:ext cx="4766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2837410-FA41-5C48-8665-4F11034A7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740" y="4125496"/>
                  <a:ext cx="47666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0526" r="-5263" b="-181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B620005-9C77-3543-BD37-71F8C6A19F34}"/>
                </a:ext>
              </a:extLst>
            </p:cNvPr>
            <p:cNvSpPr/>
            <p:nvPr/>
          </p:nvSpPr>
          <p:spPr>
            <a:xfrm>
              <a:off x="1143956" y="2984058"/>
              <a:ext cx="1394616" cy="2095018"/>
            </a:xfrm>
            <a:custGeom>
              <a:avLst/>
              <a:gdLst>
                <a:gd name="connsiteX0" fmla="*/ 1354238 w 1400537"/>
                <a:gd name="connsiteY0" fmla="*/ 717630 h 2095018"/>
                <a:gd name="connsiteX1" fmla="*/ 0 w 1400537"/>
                <a:gd name="connsiteY1" fmla="*/ 0 h 2095018"/>
                <a:gd name="connsiteX2" fmla="*/ 11575 w 1400537"/>
                <a:gd name="connsiteY2" fmla="*/ 2095018 h 2095018"/>
                <a:gd name="connsiteX3" fmla="*/ 1400537 w 1400537"/>
                <a:gd name="connsiteY3" fmla="*/ 1365812 h 2095018"/>
                <a:gd name="connsiteX4" fmla="*/ 1354238 w 1400537"/>
                <a:gd name="connsiteY4" fmla="*/ 717630 h 2095018"/>
                <a:gd name="connsiteX0" fmla="*/ 1402365 w 1402365"/>
                <a:gd name="connsiteY0" fmla="*/ 717630 h 2095018"/>
                <a:gd name="connsiteX1" fmla="*/ 0 w 1402365"/>
                <a:gd name="connsiteY1" fmla="*/ 0 h 2095018"/>
                <a:gd name="connsiteX2" fmla="*/ 11575 w 1402365"/>
                <a:gd name="connsiteY2" fmla="*/ 2095018 h 2095018"/>
                <a:gd name="connsiteX3" fmla="*/ 1400537 w 1402365"/>
                <a:gd name="connsiteY3" fmla="*/ 1365812 h 2095018"/>
                <a:gd name="connsiteX4" fmla="*/ 1402365 w 1402365"/>
                <a:gd name="connsiteY4" fmla="*/ 717630 h 2095018"/>
                <a:gd name="connsiteX0" fmla="*/ 1394616 w 1394616"/>
                <a:gd name="connsiteY0" fmla="*/ 717630 h 2095018"/>
                <a:gd name="connsiteX1" fmla="*/ 0 w 1394616"/>
                <a:gd name="connsiteY1" fmla="*/ 0 h 2095018"/>
                <a:gd name="connsiteX2" fmla="*/ 3826 w 1394616"/>
                <a:gd name="connsiteY2" fmla="*/ 2095018 h 2095018"/>
                <a:gd name="connsiteX3" fmla="*/ 1392788 w 1394616"/>
                <a:gd name="connsiteY3" fmla="*/ 1365812 h 2095018"/>
                <a:gd name="connsiteX4" fmla="*/ 1394616 w 1394616"/>
                <a:gd name="connsiteY4" fmla="*/ 717630 h 209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616" h="2095018">
                  <a:moveTo>
                    <a:pt x="1394616" y="717630"/>
                  </a:moveTo>
                  <a:cubicBezTo>
                    <a:pt x="943203" y="478420"/>
                    <a:pt x="451413" y="239210"/>
                    <a:pt x="0" y="0"/>
                  </a:cubicBezTo>
                  <a:cubicBezTo>
                    <a:pt x="3858" y="698339"/>
                    <a:pt x="-32" y="1396679"/>
                    <a:pt x="3826" y="2095018"/>
                  </a:cubicBezTo>
                  <a:lnTo>
                    <a:pt x="1392788" y="1365812"/>
                  </a:lnTo>
                  <a:cubicBezTo>
                    <a:pt x="1393397" y="1149751"/>
                    <a:pt x="1394007" y="933691"/>
                    <a:pt x="1394616" y="717630"/>
                  </a:cubicBez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147F7AB-14FE-774C-BA19-759A41286966}"/>
                </a:ext>
              </a:extLst>
            </p:cNvPr>
            <p:cNvSpPr/>
            <p:nvPr/>
          </p:nvSpPr>
          <p:spPr>
            <a:xfrm>
              <a:off x="2523032" y="3656502"/>
              <a:ext cx="62748" cy="745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90C4F5A-8578-8442-AD95-5F66D18CCBA5}"/>
                </a:ext>
              </a:extLst>
            </p:cNvPr>
            <p:cNvSpPr/>
            <p:nvPr/>
          </p:nvSpPr>
          <p:spPr>
            <a:xfrm>
              <a:off x="1113677" y="2917705"/>
              <a:ext cx="59811" cy="2234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96EEB396-3743-E144-AC9E-2BFD6D3CF55D}"/>
                  </a:ext>
                </a:extLst>
              </p:cNvPr>
              <p:cNvSpPr txBox="1"/>
              <p:nvPr/>
            </p:nvSpPr>
            <p:spPr>
              <a:xfrm>
                <a:off x="8035852" y="3010501"/>
                <a:ext cx="4088876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𝑋𝐼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𝑍𝑍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𝑋𝐼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𝑍𝑍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𝑌𝑍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96EEB396-3743-E144-AC9E-2BFD6D3CF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52" y="3010501"/>
                <a:ext cx="4088876" cy="289118"/>
              </a:xfrm>
              <a:prstGeom prst="rect">
                <a:avLst/>
              </a:prstGeom>
              <a:blipFill>
                <a:blip r:embed="rId11"/>
                <a:stretch>
                  <a:fillRect t="-8696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53FB5ABF-2446-7B45-952A-81B3D22953F1}"/>
              </a:ext>
            </a:extLst>
          </p:cNvPr>
          <p:cNvSpPr/>
          <p:nvPr/>
        </p:nvSpPr>
        <p:spPr>
          <a:xfrm>
            <a:off x="9581770" y="1755380"/>
            <a:ext cx="380166" cy="3758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3F670930-120C-A640-B3CE-18E2ECC6DD67}"/>
              </a:ext>
            </a:extLst>
          </p:cNvPr>
          <p:cNvCxnSpPr>
            <a:cxnSpLocks/>
          </p:cNvCxnSpPr>
          <p:nvPr/>
        </p:nvCxnSpPr>
        <p:spPr>
          <a:xfrm>
            <a:off x="9343134" y="191671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128DE784-1C89-2F47-A556-93F5829AAB27}"/>
              </a:ext>
            </a:extLst>
          </p:cNvPr>
          <p:cNvCxnSpPr>
            <a:cxnSpLocks/>
          </p:cNvCxnSpPr>
          <p:nvPr/>
        </p:nvCxnSpPr>
        <p:spPr>
          <a:xfrm>
            <a:off x="9961936" y="192686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6CF3371-A81D-F146-BFC1-D2207B272990}"/>
                  </a:ext>
                </a:extLst>
              </p:cNvPr>
              <p:cNvSpPr txBox="1"/>
              <p:nvPr/>
            </p:nvSpPr>
            <p:spPr>
              <a:xfrm>
                <a:off x="10213573" y="1794718"/>
                <a:ext cx="257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6CF3371-A81D-F146-BFC1-D2207B272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573" y="1794718"/>
                <a:ext cx="257057" cy="276999"/>
              </a:xfrm>
              <a:prstGeom prst="rect">
                <a:avLst/>
              </a:prstGeom>
              <a:blipFill>
                <a:blip r:embed="rId12"/>
                <a:stretch>
                  <a:fillRect l="-19048" r="-4762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477888EA-3DA8-C84A-800D-33490581B80E}"/>
                  </a:ext>
                </a:extLst>
              </p:cNvPr>
              <p:cNvSpPr txBox="1"/>
              <p:nvPr/>
            </p:nvSpPr>
            <p:spPr>
              <a:xfrm>
                <a:off x="10214289" y="2332987"/>
                <a:ext cx="476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477888EA-3DA8-C84A-800D-33490581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89" y="2332987"/>
                <a:ext cx="476669" cy="276999"/>
              </a:xfrm>
              <a:prstGeom prst="rect">
                <a:avLst/>
              </a:prstGeom>
              <a:blipFill>
                <a:blip r:embed="rId13"/>
                <a:stretch>
                  <a:fillRect l="-10526" r="-2632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3B2F25E3-1BCA-EA42-9356-DC917C2B3716}"/>
                  </a:ext>
                </a:extLst>
              </p:cNvPr>
              <p:cNvSpPr txBox="1"/>
              <p:nvPr/>
            </p:nvSpPr>
            <p:spPr>
              <a:xfrm>
                <a:off x="9502756" y="1755380"/>
                <a:ext cx="5381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3B2F25E3-1BCA-EA42-9356-DC917C2B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56" y="1755380"/>
                <a:ext cx="53819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58210A02-A7FA-DB40-8872-22A26B30CC2A}"/>
              </a:ext>
            </a:extLst>
          </p:cNvPr>
          <p:cNvSpPr/>
          <p:nvPr/>
        </p:nvSpPr>
        <p:spPr>
          <a:xfrm>
            <a:off x="9583750" y="2342834"/>
            <a:ext cx="380166" cy="3758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8501F2A-8E5B-974F-B317-6DAC6DD15DC3}"/>
              </a:ext>
            </a:extLst>
          </p:cNvPr>
          <p:cNvCxnSpPr>
            <a:cxnSpLocks/>
          </p:cNvCxnSpPr>
          <p:nvPr/>
        </p:nvCxnSpPr>
        <p:spPr>
          <a:xfrm>
            <a:off x="9345114" y="250417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54BC2FC9-AC6B-FE48-B20E-4A7FCD3C5E34}"/>
              </a:ext>
            </a:extLst>
          </p:cNvPr>
          <p:cNvCxnSpPr>
            <a:cxnSpLocks/>
          </p:cNvCxnSpPr>
          <p:nvPr/>
        </p:nvCxnSpPr>
        <p:spPr>
          <a:xfrm>
            <a:off x="9963916" y="251432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8C4D706D-7552-4F48-B2B8-96AF1CAF7E97}"/>
                  </a:ext>
                </a:extLst>
              </p:cNvPr>
              <p:cNvSpPr txBox="1"/>
              <p:nvPr/>
            </p:nvSpPr>
            <p:spPr>
              <a:xfrm>
                <a:off x="9504736" y="2342834"/>
                <a:ext cx="5381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8C4D706D-7552-4F48-B2B8-96AF1CAF7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736" y="2342834"/>
                <a:ext cx="53819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E6E13FAA-8B1C-7943-862B-8A714791FDFE}"/>
              </a:ext>
            </a:extLst>
          </p:cNvPr>
          <p:cNvCxnSpPr/>
          <p:nvPr/>
        </p:nvCxnSpPr>
        <p:spPr>
          <a:xfrm flipH="1">
            <a:off x="9325118" y="1847606"/>
            <a:ext cx="83842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2D26AA4-066C-6344-9DFF-AC018EA70888}"/>
              </a:ext>
            </a:extLst>
          </p:cNvPr>
          <p:cNvCxnSpPr/>
          <p:nvPr/>
        </p:nvCxnSpPr>
        <p:spPr>
          <a:xfrm flipH="1">
            <a:off x="9325214" y="2598416"/>
            <a:ext cx="83842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D3C319BE-6630-284A-8377-6E17E32126FD}"/>
                  </a:ext>
                </a:extLst>
              </p:cNvPr>
              <p:cNvSpPr txBox="1"/>
              <p:nvPr/>
            </p:nvSpPr>
            <p:spPr>
              <a:xfrm>
                <a:off x="8663229" y="4326952"/>
                <a:ext cx="3029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|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𝑍𝑍</m:t>
                      </m:r>
                      <m:r>
                        <a:rPr kumimoji="1"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D3C319BE-6630-284A-8377-6E17E3212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29" y="4326952"/>
                <a:ext cx="3029226" cy="518604"/>
              </a:xfrm>
              <a:prstGeom prst="rect">
                <a:avLst/>
              </a:prstGeom>
              <a:blipFill>
                <a:blip r:embed="rId1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ECF549A-06E4-EC45-8E60-DC34F3C29B06}"/>
              </a:ext>
            </a:extLst>
          </p:cNvPr>
          <p:cNvGrpSpPr/>
          <p:nvPr/>
        </p:nvGrpSpPr>
        <p:grpSpPr>
          <a:xfrm>
            <a:off x="3947916" y="2554091"/>
            <a:ext cx="4245490" cy="3799115"/>
            <a:chOff x="3937627" y="1893321"/>
            <a:chExt cx="4245490" cy="3799115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F45B93E-1533-164C-BA9F-2F025B31D926}"/>
                </a:ext>
              </a:extLst>
            </p:cNvPr>
            <p:cNvSpPr/>
            <p:nvPr/>
          </p:nvSpPr>
          <p:spPr>
            <a:xfrm>
              <a:off x="4333751" y="1893321"/>
              <a:ext cx="3322655" cy="3799115"/>
            </a:xfrm>
            <a:custGeom>
              <a:avLst/>
              <a:gdLst>
                <a:gd name="connsiteX0" fmla="*/ 163286 w 2068286"/>
                <a:gd name="connsiteY0" fmla="*/ 0 h 3810000"/>
                <a:gd name="connsiteX1" fmla="*/ 2068286 w 2068286"/>
                <a:gd name="connsiteY1" fmla="*/ 1589314 h 3810000"/>
                <a:gd name="connsiteX2" fmla="*/ 2068286 w 2068286"/>
                <a:gd name="connsiteY2" fmla="*/ 2286000 h 3810000"/>
                <a:gd name="connsiteX3" fmla="*/ 293915 w 2068286"/>
                <a:gd name="connsiteY3" fmla="*/ 3810000 h 3810000"/>
                <a:gd name="connsiteX4" fmla="*/ 10886 w 2068286"/>
                <a:gd name="connsiteY4" fmla="*/ 3810000 h 3810000"/>
                <a:gd name="connsiteX5" fmla="*/ 0 w 2068286"/>
                <a:gd name="connsiteY5" fmla="*/ 10885 h 3810000"/>
                <a:gd name="connsiteX6" fmla="*/ 163286 w 2068286"/>
                <a:gd name="connsiteY6" fmla="*/ 0 h 3810000"/>
                <a:gd name="connsiteX0" fmla="*/ 228601 w 2068286"/>
                <a:gd name="connsiteY0" fmla="*/ 32658 h 3799115"/>
                <a:gd name="connsiteX1" fmla="*/ 2068286 w 2068286"/>
                <a:gd name="connsiteY1" fmla="*/ 1578429 h 3799115"/>
                <a:gd name="connsiteX2" fmla="*/ 2068286 w 2068286"/>
                <a:gd name="connsiteY2" fmla="*/ 2275115 h 3799115"/>
                <a:gd name="connsiteX3" fmla="*/ 293915 w 2068286"/>
                <a:gd name="connsiteY3" fmla="*/ 3799115 h 3799115"/>
                <a:gd name="connsiteX4" fmla="*/ 10886 w 2068286"/>
                <a:gd name="connsiteY4" fmla="*/ 3799115 h 3799115"/>
                <a:gd name="connsiteX5" fmla="*/ 0 w 2068286"/>
                <a:gd name="connsiteY5" fmla="*/ 0 h 3799115"/>
                <a:gd name="connsiteX6" fmla="*/ 228601 w 2068286"/>
                <a:gd name="connsiteY6" fmla="*/ 32658 h 3799115"/>
                <a:gd name="connsiteX0" fmla="*/ 215901 w 2068286"/>
                <a:gd name="connsiteY0" fmla="*/ 908 h 3799115"/>
                <a:gd name="connsiteX1" fmla="*/ 2068286 w 2068286"/>
                <a:gd name="connsiteY1" fmla="*/ 1578429 h 3799115"/>
                <a:gd name="connsiteX2" fmla="*/ 2068286 w 2068286"/>
                <a:gd name="connsiteY2" fmla="*/ 2275115 h 3799115"/>
                <a:gd name="connsiteX3" fmla="*/ 293915 w 2068286"/>
                <a:gd name="connsiteY3" fmla="*/ 3799115 h 3799115"/>
                <a:gd name="connsiteX4" fmla="*/ 10886 w 2068286"/>
                <a:gd name="connsiteY4" fmla="*/ 3799115 h 3799115"/>
                <a:gd name="connsiteX5" fmla="*/ 0 w 2068286"/>
                <a:gd name="connsiteY5" fmla="*/ 0 h 3799115"/>
                <a:gd name="connsiteX6" fmla="*/ 215901 w 2068286"/>
                <a:gd name="connsiteY6" fmla="*/ 908 h 3799115"/>
                <a:gd name="connsiteX0" fmla="*/ 1470270 w 3322655"/>
                <a:gd name="connsiteY0" fmla="*/ 908 h 3799115"/>
                <a:gd name="connsiteX1" fmla="*/ 3322655 w 3322655"/>
                <a:gd name="connsiteY1" fmla="*/ 1578429 h 3799115"/>
                <a:gd name="connsiteX2" fmla="*/ 3322655 w 3322655"/>
                <a:gd name="connsiteY2" fmla="*/ 2275115 h 3799115"/>
                <a:gd name="connsiteX3" fmla="*/ 1548284 w 3322655"/>
                <a:gd name="connsiteY3" fmla="*/ 3799115 h 3799115"/>
                <a:gd name="connsiteX4" fmla="*/ 1265255 w 3322655"/>
                <a:gd name="connsiteY4" fmla="*/ 3799115 h 3799115"/>
                <a:gd name="connsiteX5" fmla="*/ 0 w 3322655"/>
                <a:gd name="connsiteY5" fmla="*/ 0 h 3799115"/>
                <a:gd name="connsiteX6" fmla="*/ 1470270 w 3322655"/>
                <a:gd name="connsiteY6" fmla="*/ 908 h 3799115"/>
                <a:gd name="connsiteX0" fmla="*/ 1470270 w 3322655"/>
                <a:gd name="connsiteY0" fmla="*/ 908 h 3799115"/>
                <a:gd name="connsiteX1" fmla="*/ 3322655 w 3322655"/>
                <a:gd name="connsiteY1" fmla="*/ 1578429 h 3799115"/>
                <a:gd name="connsiteX2" fmla="*/ 3322655 w 3322655"/>
                <a:gd name="connsiteY2" fmla="*/ 2275115 h 3799115"/>
                <a:gd name="connsiteX3" fmla="*/ 1548284 w 3322655"/>
                <a:gd name="connsiteY3" fmla="*/ 3799115 h 3799115"/>
                <a:gd name="connsiteX4" fmla="*/ 10886 w 3322655"/>
                <a:gd name="connsiteY4" fmla="*/ 3787392 h 3799115"/>
                <a:gd name="connsiteX5" fmla="*/ 0 w 3322655"/>
                <a:gd name="connsiteY5" fmla="*/ 0 h 3799115"/>
                <a:gd name="connsiteX6" fmla="*/ 1470270 w 3322655"/>
                <a:gd name="connsiteY6" fmla="*/ 908 h 379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2655" h="3799115">
                  <a:moveTo>
                    <a:pt x="1470270" y="908"/>
                  </a:moveTo>
                  <a:lnTo>
                    <a:pt x="3322655" y="1578429"/>
                  </a:lnTo>
                  <a:lnTo>
                    <a:pt x="3322655" y="2275115"/>
                  </a:lnTo>
                  <a:lnTo>
                    <a:pt x="1548284" y="3799115"/>
                  </a:lnTo>
                  <a:lnTo>
                    <a:pt x="10886" y="3787392"/>
                  </a:lnTo>
                  <a:cubicBezTo>
                    <a:pt x="7257" y="2521020"/>
                    <a:pt x="3629" y="1266372"/>
                    <a:pt x="0" y="0"/>
                  </a:cubicBezTo>
                  <a:lnTo>
                    <a:pt x="1470270" y="908"/>
                  </a:ln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F1BEBA6C-1722-D544-BF9B-B34C6DD818C1}"/>
                </a:ext>
              </a:extLst>
            </p:cNvPr>
            <p:cNvSpPr/>
            <p:nvPr/>
          </p:nvSpPr>
          <p:spPr>
            <a:xfrm>
              <a:off x="4676477" y="2076576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19561B7-75EC-C245-A5CA-FE24FF89B500}"/>
                </a:ext>
              </a:extLst>
            </p:cNvPr>
            <p:cNvCxnSpPr/>
            <p:nvPr/>
          </p:nvCxnSpPr>
          <p:spPr>
            <a:xfrm>
              <a:off x="4387110" y="219395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2CBB227-7996-6644-95F2-5BAF52018DD7}"/>
                    </a:ext>
                  </a:extLst>
                </p:cNvPr>
                <p:cNvSpPr txBox="1"/>
                <p:nvPr/>
              </p:nvSpPr>
              <p:spPr>
                <a:xfrm>
                  <a:off x="3937627" y="2055452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2CBB227-7996-6644-95F2-5BAF52018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2055452"/>
                  <a:ext cx="383118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3333" t="-4545" r="-23333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981A702-82A9-E541-B314-DF5CEAB63582}"/>
                </a:ext>
              </a:extLst>
            </p:cNvPr>
            <p:cNvCxnSpPr/>
            <p:nvPr/>
          </p:nvCxnSpPr>
          <p:spPr>
            <a:xfrm>
              <a:off x="4387110" y="266205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432DCB07-2B55-D241-A617-2C3A909484F5}"/>
                    </a:ext>
                  </a:extLst>
                </p:cNvPr>
                <p:cNvSpPr txBox="1"/>
                <p:nvPr/>
              </p:nvSpPr>
              <p:spPr>
                <a:xfrm>
                  <a:off x="3937627" y="2523559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432DCB07-2B55-D241-A617-2C3A90948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2523559"/>
                  <a:ext cx="383118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3333" r="-23333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C78A193-40D1-574B-9FC8-0FF8B609E927}"/>
                </a:ext>
              </a:extLst>
            </p:cNvPr>
            <p:cNvCxnSpPr/>
            <p:nvPr/>
          </p:nvCxnSpPr>
          <p:spPr>
            <a:xfrm>
              <a:off x="4387110" y="312709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2A6ECD2-6CE3-C949-B3B5-8092DBC48265}"/>
                    </a:ext>
                  </a:extLst>
                </p:cNvPr>
                <p:cNvSpPr txBox="1"/>
                <p:nvPr/>
              </p:nvSpPr>
              <p:spPr>
                <a:xfrm>
                  <a:off x="3937627" y="2988598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2A6ECD2-6CE3-C949-B3B5-8092DBC48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2988598"/>
                  <a:ext cx="38311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3333" r="-23333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67C6FA0-6F76-D848-87FE-E4D558E5FFEF}"/>
                </a:ext>
              </a:extLst>
            </p:cNvPr>
            <p:cNvCxnSpPr/>
            <p:nvPr/>
          </p:nvCxnSpPr>
          <p:spPr>
            <a:xfrm>
              <a:off x="4387110" y="359520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318793-0297-214A-92BC-30B49362025E}"/>
                    </a:ext>
                  </a:extLst>
                </p:cNvPr>
                <p:cNvSpPr txBox="1"/>
                <p:nvPr/>
              </p:nvSpPr>
              <p:spPr>
                <a:xfrm>
                  <a:off x="3937627" y="3456705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318793-0297-214A-92BC-30B493620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3456705"/>
                  <a:ext cx="38311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3333" t="-4348" r="-23333"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31C6618D-E2AB-AE45-B18E-122C08AEC149}"/>
                </a:ext>
              </a:extLst>
            </p:cNvPr>
            <p:cNvSpPr/>
            <p:nvPr/>
          </p:nvSpPr>
          <p:spPr>
            <a:xfrm>
              <a:off x="4676477" y="301137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28FBFD5-675C-4243-B99F-5EFC6F861C76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21918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77FA518-35B0-7A4F-ADCC-0C77A4CEBA4C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265993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A02D1AE-C211-B947-B95D-172C9878269F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312497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5A13CA9-8BD3-4A4E-9C7F-DE6CCCC912C6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359308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7D6054DE-0D4B-7A46-ADDE-29609E851CAB}"/>
                </a:ext>
              </a:extLst>
            </p:cNvPr>
            <p:cNvSpPr/>
            <p:nvPr/>
          </p:nvSpPr>
          <p:spPr>
            <a:xfrm>
              <a:off x="5186480" y="254007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771594C6-01D1-1144-96C9-4D45DEC07861}"/>
                </a:ext>
              </a:extLst>
            </p:cNvPr>
            <p:cNvSpPr/>
            <p:nvPr/>
          </p:nvSpPr>
          <p:spPr>
            <a:xfrm>
              <a:off x="4676477" y="3946823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8C1EF70-7475-B84A-B3F4-38E55BA0EA38}"/>
                </a:ext>
              </a:extLst>
            </p:cNvPr>
            <p:cNvCxnSpPr/>
            <p:nvPr/>
          </p:nvCxnSpPr>
          <p:spPr>
            <a:xfrm>
              <a:off x="4387110" y="406419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6B0DA04-7B3D-0642-8FCB-8DCA83C53266}"/>
                    </a:ext>
                  </a:extLst>
                </p:cNvPr>
                <p:cNvSpPr txBox="1"/>
                <p:nvPr/>
              </p:nvSpPr>
              <p:spPr>
                <a:xfrm>
                  <a:off x="3937627" y="3925699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6B0DA04-7B3D-0642-8FCB-8DCA83C53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3925699"/>
                  <a:ext cx="38311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3333" r="-23333" b="-29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55F419A-E0AE-994B-9A6E-5C356F03D37D}"/>
                </a:ext>
              </a:extLst>
            </p:cNvPr>
            <p:cNvCxnSpPr/>
            <p:nvPr/>
          </p:nvCxnSpPr>
          <p:spPr>
            <a:xfrm>
              <a:off x="4387110" y="453230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C093298-8FEB-E64E-AB67-84FB24D71AC0}"/>
                    </a:ext>
                  </a:extLst>
                </p:cNvPr>
                <p:cNvSpPr txBox="1"/>
                <p:nvPr/>
              </p:nvSpPr>
              <p:spPr>
                <a:xfrm>
                  <a:off x="3937627" y="4393806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C093298-8FEB-E64E-AB67-84FB24D71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4393806"/>
                  <a:ext cx="383118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3333" r="-23333" b="-29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B83ACB-DD05-994A-8EEF-6D853DB401E9}"/>
                </a:ext>
              </a:extLst>
            </p:cNvPr>
            <p:cNvCxnSpPr/>
            <p:nvPr/>
          </p:nvCxnSpPr>
          <p:spPr>
            <a:xfrm>
              <a:off x="4387110" y="499734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02EB082-576D-D945-8CDC-41AC853AEB65}"/>
                    </a:ext>
                  </a:extLst>
                </p:cNvPr>
                <p:cNvSpPr txBox="1"/>
                <p:nvPr/>
              </p:nvSpPr>
              <p:spPr>
                <a:xfrm>
                  <a:off x="3937627" y="4858845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02EB082-576D-D945-8CDC-41AC853AE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4858845"/>
                  <a:ext cx="38311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3333" t="-4348" r="-23333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46741A0-B6A7-2449-BB6E-C8E3AA06EE9D}"/>
                </a:ext>
              </a:extLst>
            </p:cNvPr>
            <p:cNvCxnSpPr/>
            <p:nvPr/>
          </p:nvCxnSpPr>
          <p:spPr>
            <a:xfrm>
              <a:off x="4387110" y="546545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6E3D9EF-5E83-3345-8B63-E268B6D7512E}"/>
                    </a:ext>
                  </a:extLst>
                </p:cNvPr>
                <p:cNvSpPr txBox="1"/>
                <p:nvPr/>
              </p:nvSpPr>
              <p:spPr>
                <a:xfrm>
                  <a:off x="3937627" y="5326952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6E3D9EF-5E83-3345-8B63-E268B6D75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627" y="5326952"/>
                  <a:ext cx="383118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3333" t="-4348" r="-23333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AC9EDCE8-8444-674C-BC04-26547BDD5991}"/>
                </a:ext>
              </a:extLst>
            </p:cNvPr>
            <p:cNvSpPr/>
            <p:nvPr/>
          </p:nvSpPr>
          <p:spPr>
            <a:xfrm>
              <a:off x="4676477" y="488162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F0BD6A1-7C1A-104C-B1DA-FE66EFA7B5A9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406207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5F3A26D-A5E0-1147-8681-B4DB8E5FA922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453018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46D90CD-2B55-8847-B7FE-20C9ED891E66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49952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30CE5C5-6F0F-BA42-B359-B6D1D2FFD518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44" y="54633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39503CF9-47E0-6844-84A4-03DFA76D2380}"/>
                </a:ext>
              </a:extLst>
            </p:cNvPr>
            <p:cNvSpPr/>
            <p:nvPr/>
          </p:nvSpPr>
          <p:spPr>
            <a:xfrm>
              <a:off x="5186480" y="4410322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90145183-E73B-7C4A-B09A-6BEA23942328}"/>
                </a:ext>
              </a:extLst>
            </p:cNvPr>
            <p:cNvSpPr/>
            <p:nvPr/>
          </p:nvSpPr>
          <p:spPr>
            <a:xfrm>
              <a:off x="5186480" y="349189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925B3794-DD13-E54F-9715-182C18098BC7}"/>
                </a:ext>
              </a:extLst>
            </p:cNvPr>
            <p:cNvSpPr/>
            <p:nvPr/>
          </p:nvSpPr>
          <p:spPr>
            <a:xfrm>
              <a:off x="5186480" y="2051303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226467E3-04D7-B44A-BE05-BA9D4206204E}"/>
                </a:ext>
              </a:extLst>
            </p:cNvPr>
            <p:cNvSpPr/>
            <p:nvPr/>
          </p:nvSpPr>
          <p:spPr>
            <a:xfrm>
              <a:off x="5188112" y="5326952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E378FDA-290C-D54E-B51D-BF8025D6D15C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21918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81F79DD-6E1F-6C40-893C-67A4B3828525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265993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E88AA71-21AF-AA43-8AC0-D7CE130935F8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312497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C54774-A27A-EE45-B479-AABD99F8B73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359308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3906061-FE03-764D-86A8-B8C13B735174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406207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00115E7-8BD3-ED47-89CF-44A91C8E7185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453018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6F26A1F-522D-D74C-8B18-CEF9B3E9F88B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49952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8EEC6EE-8D1C-D747-9B42-1CEE18D726E5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46" y="54633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67A5E05C-A1AD-BE4C-8BBB-86BD4E4BB2FD}"/>
                </a:ext>
              </a:extLst>
            </p:cNvPr>
            <p:cNvSpPr/>
            <p:nvPr/>
          </p:nvSpPr>
          <p:spPr>
            <a:xfrm>
              <a:off x="5695470" y="2076576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07E329FE-93BB-754C-9A9A-5882B58F4E19}"/>
                </a:ext>
              </a:extLst>
            </p:cNvPr>
            <p:cNvSpPr/>
            <p:nvPr/>
          </p:nvSpPr>
          <p:spPr>
            <a:xfrm>
              <a:off x="5695470" y="301137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16D4DC4C-4369-954D-9AC7-BABDD960085B}"/>
                </a:ext>
              </a:extLst>
            </p:cNvPr>
            <p:cNvSpPr/>
            <p:nvPr/>
          </p:nvSpPr>
          <p:spPr>
            <a:xfrm>
              <a:off x="5695470" y="3946823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95F68476-69F4-9249-B825-086BDDB9B94A}"/>
                </a:ext>
              </a:extLst>
            </p:cNvPr>
            <p:cNvSpPr/>
            <p:nvPr/>
          </p:nvSpPr>
          <p:spPr>
            <a:xfrm>
              <a:off x="5695470" y="488162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B9892A5-5539-9240-AA07-520E771D9A83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21895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9C52A6D-F6B2-DA44-A24B-249C82F9FE94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26576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863B688-2435-6A47-8EBE-DCB62B6B9238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3122667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45790DF-B2E5-B342-BE87-77F23D554816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359077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0BB08023-4AD8-6249-AB8A-7145406A31E2}"/>
                </a:ext>
              </a:extLst>
            </p:cNvPr>
            <p:cNvSpPr/>
            <p:nvPr/>
          </p:nvSpPr>
          <p:spPr>
            <a:xfrm>
              <a:off x="6202828" y="253776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B05B4FB-A07A-E545-9233-5292D942E304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405976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45A08A0-8493-1848-B217-AD6CA2A65FD2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452787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683189B-83D4-2945-8574-82F39459AF9C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499291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E614810-DFCE-7A41-AAF8-37861F9EBCB6}"/>
                </a:ext>
              </a:extLst>
            </p:cNvPr>
            <p:cNvCxnSpPr>
              <a:cxnSpLocks/>
            </p:cNvCxnSpPr>
            <p:nvPr/>
          </p:nvCxnSpPr>
          <p:spPr>
            <a:xfrm>
              <a:off x="5982192" y="54610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1E3E0FBA-0DCF-E04E-8CCC-978824C0F900}"/>
                </a:ext>
              </a:extLst>
            </p:cNvPr>
            <p:cNvSpPr/>
            <p:nvPr/>
          </p:nvSpPr>
          <p:spPr>
            <a:xfrm>
              <a:off x="6202828" y="440801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EDFAC1E6-912F-0845-BFD8-788DD6F7D720}"/>
                </a:ext>
              </a:extLst>
            </p:cNvPr>
            <p:cNvSpPr/>
            <p:nvPr/>
          </p:nvSpPr>
          <p:spPr>
            <a:xfrm>
              <a:off x="6202828" y="348958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4A90475E-2A65-AE41-816A-B6FB0B9FEEBF}"/>
                </a:ext>
              </a:extLst>
            </p:cNvPr>
            <p:cNvSpPr/>
            <p:nvPr/>
          </p:nvSpPr>
          <p:spPr>
            <a:xfrm>
              <a:off x="6202828" y="2048996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B4A0C698-59B2-054C-A637-278A2AF043B2}"/>
                </a:ext>
              </a:extLst>
            </p:cNvPr>
            <p:cNvSpPr/>
            <p:nvPr/>
          </p:nvSpPr>
          <p:spPr>
            <a:xfrm>
              <a:off x="6204460" y="5324645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2E28E9B-6FC3-2846-9109-F4DBF3067A34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21918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6C1BAC5-9F5D-E749-BA5F-0829F115A8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265993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1EEB711-BA4E-F046-AB7C-039611A2757D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312497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92B0D30-9BEB-1740-9938-F0368A498F48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359308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44CDB98-721A-9141-A036-2796072DFEB1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406207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2E3FF22-F7BD-B44B-8375-CEE103D99CBA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453018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831AB03-2B75-7C4C-883F-B70C67B4C1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49952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7834F81-DBA0-7646-B5F9-00A788634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05748" y="54633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1232B052-56CC-B64D-A7EB-CE6CE7622180}"/>
                </a:ext>
              </a:extLst>
            </p:cNvPr>
            <p:cNvSpPr/>
            <p:nvPr/>
          </p:nvSpPr>
          <p:spPr>
            <a:xfrm>
              <a:off x="6725372" y="2076576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B5EEE26C-411E-A244-9DD7-A7A0EF726660}"/>
                </a:ext>
              </a:extLst>
            </p:cNvPr>
            <p:cNvSpPr/>
            <p:nvPr/>
          </p:nvSpPr>
          <p:spPr>
            <a:xfrm>
              <a:off x="6725372" y="301137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BE9FD3FE-5DBB-E443-83C9-F7B1721A8A87}"/>
                </a:ext>
              </a:extLst>
            </p:cNvPr>
            <p:cNvSpPr/>
            <p:nvPr/>
          </p:nvSpPr>
          <p:spPr>
            <a:xfrm>
              <a:off x="6725372" y="3946823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E84A97C9-2D3E-7341-847E-CAA6BAE130A2}"/>
                </a:ext>
              </a:extLst>
            </p:cNvPr>
            <p:cNvSpPr/>
            <p:nvPr/>
          </p:nvSpPr>
          <p:spPr>
            <a:xfrm>
              <a:off x="6725372" y="488162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DDA8AAF-28C2-4C47-95DD-DEB18F6EB6DF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21895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B0C86C5-E037-D54A-9DE3-3CF08480CC33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265762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8BC3009-4884-3F41-AF49-3FCEAD1F2995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3122667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57C9AEC-C4C5-7F42-8F3E-83D5CA05596B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359077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0B939A3D-005C-D04B-A6F4-C939476D7C5E}"/>
                </a:ext>
              </a:extLst>
            </p:cNvPr>
            <p:cNvSpPr/>
            <p:nvPr/>
          </p:nvSpPr>
          <p:spPr>
            <a:xfrm>
              <a:off x="7232730" y="253776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FE46713-3E76-3C41-8436-701930D3CE01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405976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C45D585-7B15-7D4F-B510-2CF97CBE0C67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452787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BCD59F2-07C8-5440-A81E-4593576E60E3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4992914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DB2D9E6-AAD3-6642-A84E-9D3896C84D98}"/>
                </a:ext>
              </a:extLst>
            </p:cNvPr>
            <p:cNvCxnSpPr>
              <a:cxnSpLocks/>
            </p:cNvCxnSpPr>
            <p:nvPr/>
          </p:nvCxnSpPr>
          <p:spPr>
            <a:xfrm>
              <a:off x="7012094" y="5461021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>
              <a:extLst>
                <a:ext uri="{FF2B5EF4-FFF2-40B4-BE49-F238E27FC236}">
                  <a16:creationId xmlns:a16="http://schemas.microsoft.com/office/drawing/2014/main" id="{95284C31-AE18-7D4C-ABDB-14C143311350}"/>
                </a:ext>
              </a:extLst>
            </p:cNvPr>
            <p:cNvSpPr/>
            <p:nvPr/>
          </p:nvSpPr>
          <p:spPr>
            <a:xfrm>
              <a:off x="7232730" y="4408015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8" name="Rounded Rectangle 207">
              <a:extLst>
                <a:ext uri="{FF2B5EF4-FFF2-40B4-BE49-F238E27FC236}">
                  <a16:creationId xmlns:a16="http://schemas.microsoft.com/office/drawing/2014/main" id="{69CA334B-4E5E-A247-A086-570A356C1175}"/>
                </a:ext>
              </a:extLst>
            </p:cNvPr>
            <p:cNvSpPr/>
            <p:nvPr/>
          </p:nvSpPr>
          <p:spPr>
            <a:xfrm>
              <a:off x="7232730" y="3489588"/>
              <a:ext cx="289366" cy="67534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EB50E3C7-2425-E34F-8352-5719441A10F3}"/>
                </a:ext>
              </a:extLst>
            </p:cNvPr>
            <p:cNvSpPr/>
            <p:nvPr/>
          </p:nvSpPr>
          <p:spPr>
            <a:xfrm>
              <a:off x="7232730" y="2048996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0" name="Rounded Rectangle 209">
              <a:extLst>
                <a:ext uri="{FF2B5EF4-FFF2-40B4-BE49-F238E27FC236}">
                  <a16:creationId xmlns:a16="http://schemas.microsoft.com/office/drawing/2014/main" id="{93D62F99-0C21-3343-ABC5-663BBB685B5A}"/>
                </a:ext>
              </a:extLst>
            </p:cNvPr>
            <p:cNvSpPr/>
            <p:nvPr/>
          </p:nvSpPr>
          <p:spPr>
            <a:xfrm>
              <a:off x="7234362" y="5324645"/>
              <a:ext cx="289366" cy="2769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25BE639D-597E-5643-B358-01F83C82258D}"/>
                </a:ext>
              </a:extLst>
            </p:cNvPr>
            <p:cNvGrpSpPr/>
            <p:nvPr/>
          </p:nvGrpSpPr>
          <p:grpSpPr>
            <a:xfrm>
              <a:off x="7522096" y="2189521"/>
              <a:ext cx="110643" cy="3271500"/>
              <a:chOff x="8781089" y="2375371"/>
              <a:chExt cx="289367" cy="3271500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5D2E56B7-9956-814B-9B17-BECEAEAFECA4}"/>
                  </a:ext>
                </a:extLst>
              </p:cNvPr>
              <p:cNvCxnSpPr/>
              <p:nvPr/>
            </p:nvCxnSpPr>
            <p:spPr>
              <a:xfrm>
                <a:off x="8781089" y="2375371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08B1A7F-62C0-6C45-9FF1-46A7B19560AD}"/>
                  </a:ext>
                </a:extLst>
              </p:cNvPr>
              <p:cNvCxnSpPr/>
              <p:nvPr/>
            </p:nvCxnSpPr>
            <p:spPr>
              <a:xfrm>
                <a:off x="8781089" y="2843478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57631D3-E644-7C49-B3B2-A8DA43B77364}"/>
                  </a:ext>
                </a:extLst>
              </p:cNvPr>
              <p:cNvCxnSpPr/>
              <p:nvPr/>
            </p:nvCxnSpPr>
            <p:spPr>
              <a:xfrm>
                <a:off x="8781089" y="3308517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7FE5AC2-BFD2-1549-8F36-87115CDCE265}"/>
                  </a:ext>
                </a:extLst>
              </p:cNvPr>
              <p:cNvCxnSpPr/>
              <p:nvPr/>
            </p:nvCxnSpPr>
            <p:spPr>
              <a:xfrm>
                <a:off x="8781089" y="3776624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E831ECD-BE8E-6A44-A5C8-773D50D75C7C}"/>
                  </a:ext>
                </a:extLst>
              </p:cNvPr>
              <p:cNvCxnSpPr/>
              <p:nvPr/>
            </p:nvCxnSpPr>
            <p:spPr>
              <a:xfrm>
                <a:off x="8781089" y="4245618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CF659551-3EF1-9D48-A69E-3B2D3E824B16}"/>
                  </a:ext>
                </a:extLst>
              </p:cNvPr>
              <p:cNvCxnSpPr/>
              <p:nvPr/>
            </p:nvCxnSpPr>
            <p:spPr>
              <a:xfrm>
                <a:off x="8781089" y="4713725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5BA5FA68-BA43-6C4B-8563-0078F2ECEABC}"/>
                  </a:ext>
                </a:extLst>
              </p:cNvPr>
              <p:cNvCxnSpPr/>
              <p:nvPr/>
            </p:nvCxnSpPr>
            <p:spPr>
              <a:xfrm>
                <a:off x="8781089" y="5178764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3DE9650C-0C08-9441-9EB4-1E8459BB2501}"/>
                  </a:ext>
                </a:extLst>
              </p:cNvPr>
              <p:cNvCxnSpPr/>
              <p:nvPr/>
            </p:nvCxnSpPr>
            <p:spPr>
              <a:xfrm>
                <a:off x="8781089" y="5646871"/>
                <a:ext cx="2893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B5A4A2F-0F1C-6642-81AE-5992E918C847}"/>
                    </a:ext>
                  </a:extLst>
                </p:cNvPr>
                <p:cNvSpPr txBox="1"/>
                <p:nvPr/>
              </p:nvSpPr>
              <p:spPr>
                <a:xfrm>
                  <a:off x="7706028" y="3456705"/>
                  <a:ext cx="2570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B5A4A2F-0F1C-6642-81AE-5992E918C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028" y="3456705"/>
                  <a:ext cx="257057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9048" r="-952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9954A245-09F9-304D-97E9-D6DEB42E87F2}"/>
                    </a:ext>
                  </a:extLst>
                </p:cNvPr>
                <p:cNvSpPr txBox="1"/>
                <p:nvPr/>
              </p:nvSpPr>
              <p:spPr>
                <a:xfrm>
                  <a:off x="7706448" y="3921743"/>
                  <a:ext cx="4766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9954A245-09F9-304D-97E9-D6DEB42E8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448" y="3921743"/>
                  <a:ext cx="476669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0256" r="-2564" b="-17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93D00C7-7C3F-F94A-AEDA-92B566E01ACB}"/>
                </a:ext>
              </a:extLst>
            </p:cNvPr>
            <p:cNvSpPr/>
            <p:nvPr/>
          </p:nvSpPr>
          <p:spPr>
            <a:xfrm>
              <a:off x="7639364" y="3418938"/>
              <a:ext cx="45719" cy="864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072DDE6-FCDF-5148-A799-E37BB9BC3B71}"/>
                </a:ext>
              </a:extLst>
            </p:cNvPr>
            <p:cNvCxnSpPr>
              <a:cxnSpLocks/>
              <a:stCxn id="247" idx="1"/>
            </p:cNvCxnSpPr>
            <p:nvPr/>
          </p:nvCxnSpPr>
          <p:spPr>
            <a:xfrm flipH="1">
              <a:off x="4387110" y="3471750"/>
              <a:ext cx="326929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8949257-4B54-2E4A-B57E-127CD27E0C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0108" y="4202698"/>
              <a:ext cx="326929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A86489A5-5BF9-1547-AEFA-A2EC9B19B8B0}"/>
                  </a:ext>
                </a:extLst>
              </p:cNvPr>
              <p:cNvSpPr txBox="1"/>
              <p:nvPr/>
            </p:nvSpPr>
            <p:spPr>
              <a:xfrm>
                <a:off x="8137122" y="3438215"/>
                <a:ext cx="408887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After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conjugating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observable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𝑍𝑍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rounds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QAOA,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magnitude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A86489A5-5BF9-1547-AEFA-A2EC9B19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22" y="3438215"/>
                <a:ext cx="4088876" cy="655629"/>
              </a:xfrm>
              <a:prstGeom prst="rect">
                <a:avLst/>
              </a:prstGeom>
              <a:blipFill>
                <a:blip r:embed="rId24"/>
                <a:stretch>
                  <a:fillRect l="-929" t="-1887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TextBox 278">
            <a:extLst>
              <a:ext uri="{FF2B5EF4-FFF2-40B4-BE49-F238E27FC236}">
                <a16:creationId xmlns:a16="http://schemas.microsoft.com/office/drawing/2014/main" id="{115A3503-0A71-F940-8293-A5263B19BD4C}"/>
              </a:ext>
            </a:extLst>
          </p:cNvPr>
          <p:cNvSpPr txBox="1"/>
          <p:nvPr/>
        </p:nvSpPr>
        <p:spPr>
          <a:xfrm>
            <a:off x="9416854" y="5164561"/>
            <a:ext cx="2377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Barren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Plateau</a:t>
            </a:r>
            <a:endParaRPr kumimoji="1" lang="zh-CN" altLang="en-US" sz="2400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09F85EEF-DFA9-484A-B8ED-438066911E92}"/>
              </a:ext>
            </a:extLst>
          </p:cNvPr>
          <p:cNvSpPr/>
          <p:nvPr/>
        </p:nvSpPr>
        <p:spPr>
          <a:xfrm>
            <a:off x="8907167" y="5303941"/>
            <a:ext cx="468924" cy="244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86EDEAC-CEC4-A642-9431-1C6B1195B072}"/>
              </a:ext>
            </a:extLst>
          </p:cNvPr>
          <p:cNvSpPr/>
          <p:nvPr/>
        </p:nvSpPr>
        <p:spPr>
          <a:xfrm>
            <a:off x="4294043" y="2504173"/>
            <a:ext cx="95979" cy="408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A29F4D94-9901-8446-BAAD-9F44ACDD872E}"/>
              </a:ext>
            </a:extLst>
          </p:cNvPr>
          <p:cNvCxnSpPr>
            <a:cxnSpLocks/>
          </p:cNvCxnSpPr>
          <p:nvPr/>
        </p:nvCxnSpPr>
        <p:spPr>
          <a:xfrm>
            <a:off x="3619243" y="1181557"/>
            <a:ext cx="0" cy="547971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8E557DD3-D0A2-DB4A-AE38-72C58DEB310D}"/>
              </a:ext>
            </a:extLst>
          </p:cNvPr>
          <p:cNvSpPr txBox="1"/>
          <p:nvPr/>
        </p:nvSpPr>
        <p:spPr>
          <a:xfrm>
            <a:off x="786107" y="6455431"/>
            <a:ext cx="223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</a:rPr>
              <a:t>classically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</a:rPr>
              <a:t>simulatable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8E18083-9134-FA44-BFF1-6F308C6382EA}"/>
              </a:ext>
            </a:extLst>
          </p:cNvPr>
          <p:cNvSpPr txBox="1"/>
          <p:nvPr/>
        </p:nvSpPr>
        <p:spPr>
          <a:xfrm>
            <a:off x="4465766" y="6461684"/>
            <a:ext cx="26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</a:rPr>
              <a:t>non-classically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</a:rPr>
              <a:t>simulatable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sp>
        <p:nvSpPr>
          <p:cNvPr id="212" name="Title 1">
            <a:extLst>
              <a:ext uri="{FF2B5EF4-FFF2-40B4-BE49-F238E27FC236}">
                <a16:creationId xmlns:a16="http://schemas.microsoft.com/office/drawing/2014/main" id="{8CFF4DA4-044C-F944-8488-41D98DB348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1CA5BB3-F7D0-2840-9259-10210CD9D3F8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24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502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F1BEBA6C-1722-D544-BF9B-B34C6DD818C1}"/>
              </a:ext>
            </a:extLst>
          </p:cNvPr>
          <p:cNvSpPr/>
          <p:nvPr/>
        </p:nvSpPr>
        <p:spPr>
          <a:xfrm>
            <a:off x="903653" y="1264641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19561B7-75EC-C245-A5CA-FE24FF89B500}"/>
              </a:ext>
            </a:extLst>
          </p:cNvPr>
          <p:cNvCxnSpPr/>
          <p:nvPr/>
        </p:nvCxnSpPr>
        <p:spPr>
          <a:xfrm>
            <a:off x="614286" y="1382017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2CBB227-7996-6644-95F2-5BAF52018DD7}"/>
                  </a:ext>
                </a:extLst>
              </p:cNvPr>
              <p:cNvSpPr txBox="1"/>
              <p:nvPr/>
            </p:nvSpPr>
            <p:spPr>
              <a:xfrm>
                <a:off x="164803" y="1243517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2CBB227-7996-6644-95F2-5BAF5201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1243517"/>
                <a:ext cx="38311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981A702-82A9-E541-B314-DF5CEAB63582}"/>
              </a:ext>
            </a:extLst>
          </p:cNvPr>
          <p:cNvCxnSpPr/>
          <p:nvPr/>
        </p:nvCxnSpPr>
        <p:spPr>
          <a:xfrm>
            <a:off x="614286" y="1850124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32DCB07-2B55-D241-A617-2C3A909484F5}"/>
                  </a:ext>
                </a:extLst>
              </p:cNvPr>
              <p:cNvSpPr txBox="1"/>
              <p:nvPr/>
            </p:nvSpPr>
            <p:spPr>
              <a:xfrm>
                <a:off x="164803" y="1711624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32DCB07-2B55-D241-A617-2C3A9094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1711624"/>
                <a:ext cx="38311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C78A193-40D1-574B-9FC8-0FF8B609E927}"/>
              </a:ext>
            </a:extLst>
          </p:cNvPr>
          <p:cNvCxnSpPr/>
          <p:nvPr/>
        </p:nvCxnSpPr>
        <p:spPr>
          <a:xfrm>
            <a:off x="614286" y="2315163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2A6ECD2-6CE3-C949-B3B5-8092DBC48265}"/>
                  </a:ext>
                </a:extLst>
              </p:cNvPr>
              <p:cNvSpPr txBox="1"/>
              <p:nvPr/>
            </p:nvSpPr>
            <p:spPr>
              <a:xfrm>
                <a:off x="164803" y="2176663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2A6ECD2-6CE3-C949-B3B5-8092DBC48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2176663"/>
                <a:ext cx="383118" cy="276999"/>
              </a:xfrm>
              <a:prstGeom prst="rect">
                <a:avLst/>
              </a:prstGeom>
              <a:blipFill>
                <a:blip r:embed="rId4"/>
                <a:stretch>
                  <a:fillRect l="-18750" t="-4348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67C6FA0-6F76-D848-87FE-E4D558E5FFEF}"/>
              </a:ext>
            </a:extLst>
          </p:cNvPr>
          <p:cNvCxnSpPr/>
          <p:nvPr/>
        </p:nvCxnSpPr>
        <p:spPr>
          <a:xfrm>
            <a:off x="614286" y="2783270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318793-0297-214A-92BC-30B49362025E}"/>
                  </a:ext>
                </a:extLst>
              </p:cNvPr>
              <p:cNvSpPr txBox="1"/>
              <p:nvPr/>
            </p:nvSpPr>
            <p:spPr>
              <a:xfrm>
                <a:off x="164803" y="264477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0318793-0297-214A-92BC-30B49362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2644770"/>
                <a:ext cx="383118" cy="276999"/>
              </a:xfrm>
              <a:prstGeom prst="rect">
                <a:avLst/>
              </a:prstGeom>
              <a:blipFill>
                <a:blip r:embed="rId4"/>
                <a:stretch>
                  <a:fillRect l="-18750" t="-4545" r="-18750" b="-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1C6618D-E2AB-AE45-B18E-122C08AEC149}"/>
              </a:ext>
            </a:extLst>
          </p:cNvPr>
          <p:cNvSpPr/>
          <p:nvPr/>
        </p:nvSpPr>
        <p:spPr>
          <a:xfrm>
            <a:off x="903653" y="219944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28FBFD5-675C-4243-B99F-5EFC6F861C76}"/>
              </a:ext>
            </a:extLst>
          </p:cNvPr>
          <p:cNvCxnSpPr>
            <a:cxnSpLocks/>
          </p:cNvCxnSpPr>
          <p:nvPr/>
        </p:nvCxnSpPr>
        <p:spPr>
          <a:xfrm>
            <a:off x="1193020" y="13798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77FA518-35B0-7A4F-ADCC-0C77A4CEBA4C}"/>
              </a:ext>
            </a:extLst>
          </p:cNvPr>
          <p:cNvCxnSpPr>
            <a:cxnSpLocks/>
          </p:cNvCxnSpPr>
          <p:nvPr/>
        </p:nvCxnSpPr>
        <p:spPr>
          <a:xfrm>
            <a:off x="1193020" y="184800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02D1AE-C211-B947-B95D-172C9878269F}"/>
              </a:ext>
            </a:extLst>
          </p:cNvPr>
          <p:cNvCxnSpPr>
            <a:cxnSpLocks/>
          </p:cNvCxnSpPr>
          <p:nvPr/>
        </p:nvCxnSpPr>
        <p:spPr>
          <a:xfrm>
            <a:off x="1193020" y="231303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5A13CA9-8BD3-4A4E-9C7F-DE6CCCC912C6}"/>
              </a:ext>
            </a:extLst>
          </p:cNvPr>
          <p:cNvCxnSpPr>
            <a:cxnSpLocks/>
          </p:cNvCxnSpPr>
          <p:nvPr/>
        </p:nvCxnSpPr>
        <p:spPr>
          <a:xfrm>
            <a:off x="1193020" y="278114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7D6054DE-0D4B-7A46-ADDE-29609E851CAB}"/>
              </a:ext>
            </a:extLst>
          </p:cNvPr>
          <p:cNvSpPr/>
          <p:nvPr/>
        </p:nvSpPr>
        <p:spPr>
          <a:xfrm>
            <a:off x="1413656" y="172814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771594C6-01D1-1144-96C9-4D45DEC07861}"/>
              </a:ext>
            </a:extLst>
          </p:cNvPr>
          <p:cNvSpPr/>
          <p:nvPr/>
        </p:nvSpPr>
        <p:spPr>
          <a:xfrm>
            <a:off x="903653" y="3134888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8C1EF70-7475-B84A-B3F4-38E55BA0EA38}"/>
              </a:ext>
            </a:extLst>
          </p:cNvPr>
          <p:cNvCxnSpPr/>
          <p:nvPr/>
        </p:nvCxnSpPr>
        <p:spPr>
          <a:xfrm>
            <a:off x="614286" y="3252264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6B0DA04-7B3D-0642-8FCB-8DCA83C53266}"/>
                  </a:ext>
                </a:extLst>
              </p:cNvPr>
              <p:cNvSpPr txBox="1"/>
              <p:nvPr/>
            </p:nvSpPr>
            <p:spPr>
              <a:xfrm>
                <a:off x="164803" y="3113764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6B0DA04-7B3D-0642-8FCB-8DCA83C5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3113764"/>
                <a:ext cx="383118" cy="276999"/>
              </a:xfrm>
              <a:prstGeom prst="rect">
                <a:avLst/>
              </a:prstGeom>
              <a:blipFill>
                <a:blip r:embed="rId4"/>
                <a:stretch>
                  <a:fillRect l="-18750" t="-4545" r="-18750" b="-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55F419A-E0AE-994B-9A6E-5C356F03D37D}"/>
              </a:ext>
            </a:extLst>
          </p:cNvPr>
          <p:cNvCxnSpPr/>
          <p:nvPr/>
        </p:nvCxnSpPr>
        <p:spPr>
          <a:xfrm>
            <a:off x="614286" y="3720371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C093298-8FEB-E64E-AB67-84FB24D71AC0}"/>
                  </a:ext>
                </a:extLst>
              </p:cNvPr>
              <p:cNvSpPr txBox="1"/>
              <p:nvPr/>
            </p:nvSpPr>
            <p:spPr>
              <a:xfrm>
                <a:off x="164803" y="3581871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C093298-8FEB-E64E-AB67-84FB24D7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3581871"/>
                <a:ext cx="383118" cy="276999"/>
              </a:xfrm>
              <a:prstGeom prst="rect">
                <a:avLst/>
              </a:prstGeom>
              <a:blipFill>
                <a:blip r:embed="rId5"/>
                <a:stretch>
                  <a:fillRect l="-18750" t="-4545" r="-18750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BB83ACB-DD05-994A-8EEF-6D853DB401E9}"/>
              </a:ext>
            </a:extLst>
          </p:cNvPr>
          <p:cNvCxnSpPr/>
          <p:nvPr/>
        </p:nvCxnSpPr>
        <p:spPr>
          <a:xfrm>
            <a:off x="614286" y="4185410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02EB082-576D-D945-8CDC-41AC853AEB65}"/>
                  </a:ext>
                </a:extLst>
              </p:cNvPr>
              <p:cNvSpPr txBox="1"/>
              <p:nvPr/>
            </p:nvSpPr>
            <p:spPr>
              <a:xfrm>
                <a:off x="164803" y="404691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02EB082-576D-D945-8CDC-41AC853AE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4046910"/>
                <a:ext cx="38311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46741A0-B6A7-2449-BB6E-C8E3AA06EE9D}"/>
              </a:ext>
            </a:extLst>
          </p:cNvPr>
          <p:cNvCxnSpPr/>
          <p:nvPr/>
        </p:nvCxnSpPr>
        <p:spPr>
          <a:xfrm>
            <a:off x="614286" y="4653517"/>
            <a:ext cx="28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6E3D9EF-5E83-3345-8B63-E268B6D7512E}"/>
                  </a:ext>
                </a:extLst>
              </p:cNvPr>
              <p:cNvSpPr txBox="1"/>
              <p:nvPr/>
            </p:nvSpPr>
            <p:spPr>
              <a:xfrm>
                <a:off x="164803" y="4515017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6E3D9EF-5E83-3345-8B63-E268B6D75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3" y="4515017"/>
                <a:ext cx="383118" cy="276999"/>
              </a:xfrm>
              <a:prstGeom prst="rect">
                <a:avLst/>
              </a:prstGeom>
              <a:blipFill>
                <a:blip r:embed="rId6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AC9EDCE8-8444-674C-BC04-26547BDD5991}"/>
              </a:ext>
            </a:extLst>
          </p:cNvPr>
          <p:cNvSpPr/>
          <p:nvPr/>
        </p:nvSpPr>
        <p:spPr>
          <a:xfrm>
            <a:off x="903653" y="406969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0BD6A1-7C1A-104C-B1DA-FE66EFA7B5A9}"/>
              </a:ext>
            </a:extLst>
          </p:cNvPr>
          <p:cNvCxnSpPr>
            <a:cxnSpLocks/>
          </p:cNvCxnSpPr>
          <p:nvPr/>
        </p:nvCxnSpPr>
        <p:spPr>
          <a:xfrm>
            <a:off x="1193020" y="325014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5F3A26D-A5E0-1147-8681-B4DB8E5FA922}"/>
              </a:ext>
            </a:extLst>
          </p:cNvPr>
          <p:cNvCxnSpPr>
            <a:cxnSpLocks/>
          </p:cNvCxnSpPr>
          <p:nvPr/>
        </p:nvCxnSpPr>
        <p:spPr>
          <a:xfrm>
            <a:off x="1193020" y="3718247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46D90CD-2B55-8847-B7FE-20C9ED891E66}"/>
              </a:ext>
            </a:extLst>
          </p:cNvPr>
          <p:cNvCxnSpPr>
            <a:cxnSpLocks/>
          </p:cNvCxnSpPr>
          <p:nvPr/>
        </p:nvCxnSpPr>
        <p:spPr>
          <a:xfrm>
            <a:off x="1193020" y="41832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30CE5C5-6F0F-BA42-B359-B6D1D2FFD518}"/>
              </a:ext>
            </a:extLst>
          </p:cNvPr>
          <p:cNvCxnSpPr>
            <a:cxnSpLocks/>
          </p:cNvCxnSpPr>
          <p:nvPr/>
        </p:nvCxnSpPr>
        <p:spPr>
          <a:xfrm>
            <a:off x="1193020" y="46513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39503CF9-47E0-6844-84A4-03DFA76D2380}"/>
              </a:ext>
            </a:extLst>
          </p:cNvPr>
          <p:cNvSpPr/>
          <p:nvPr/>
        </p:nvSpPr>
        <p:spPr>
          <a:xfrm>
            <a:off x="1413656" y="3598387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90145183-E73B-7C4A-B09A-6BEA23942328}"/>
              </a:ext>
            </a:extLst>
          </p:cNvPr>
          <p:cNvSpPr/>
          <p:nvPr/>
        </p:nvSpPr>
        <p:spPr>
          <a:xfrm>
            <a:off x="1413656" y="267996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925B3794-DD13-E54F-9715-182C18098BC7}"/>
              </a:ext>
            </a:extLst>
          </p:cNvPr>
          <p:cNvSpPr/>
          <p:nvPr/>
        </p:nvSpPr>
        <p:spPr>
          <a:xfrm>
            <a:off x="1413656" y="1239368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226467E3-04D7-B44A-BE05-BA9D4206204E}"/>
              </a:ext>
            </a:extLst>
          </p:cNvPr>
          <p:cNvSpPr/>
          <p:nvPr/>
        </p:nvSpPr>
        <p:spPr>
          <a:xfrm>
            <a:off x="1415288" y="4515017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E378FDA-290C-D54E-B51D-BF8025D6D15C}"/>
              </a:ext>
            </a:extLst>
          </p:cNvPr>
          <p:cNvCxnSpPr>
            <a:cxnSpLocks/>
          </p:cNvCxnSpPr>
          <p:nvPr/>
        </p:nvCxnSpPr>
        <p:spPr>
          <a:xfrm>
            <a:off x="1703022" y="13798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81F79DD-6E1F-6C40-893C-67A4B3828525}"/>
              </a:ext>
            </a:extLst>
          </p:cNvPr>
          <p:cNvCxnSpPr>
            <a:cxnSpLocks/>
          </p:cNvCxnSpPr>
          <p:nvPr/>
        </p:nvCxnSpPr>
        <p:spPr>
          <a:xfrm>
            <a:off x="1703022" y="184800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E88AA71-21AF-AA43-8AC0-D7CE130935F8}"/>
              </a:ext>
            </a:extLst>
          </p:cNvPr>
          <p:cNvCxnSpPr>
            <a:cxnSpLocks/>
          </p:cNvCxnSpPr>
          <p:nvPr/>
        </p:nvCxnSpPr>
        <p:spPr>
          <a:xfrm>
            <a:off x="1703022" y="231303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8C54774-A27A-EE45-B479-AABD99F8B73D}"/>
              </a:ext>
            </a:extLst>
          </p:cNvPr>
          <p:cNvCxnSpPr>
            <a:cxnSpLocks/>
          </p:cNvCxnSpPr>
          <p:nvPr/>
        </p:nvCxnSpPr>
        <p:spPr>
          <a:xfrm>
            <a:off x="1703022" y="278114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3906061-FE03-764D-86A8-B8C13B735174}"/>
              </a:ext>
            </a:extLst>
          </p:cNvPr>
          <p:cNvCxnSpPr>
            <a:cxnSpLocks/>
          </p:cNvCxnSpPr>
          <p:nvPr/>
        </p:nvCxnSpPr>
        <p:spPr>
          <a:xfrm>
            <a:off x="1703022" y="325014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00115E7-8BD3-ED47-89CF-44A91C8E7185}"/>
              </a:ext>
            </a:extLst>
          </p:cNvPr>
          <p:cNvCxnSpPr>
            <a:cxnSpLocks/>
          </p:cNvCxnSpPr>
          <p:nvPr/>
        </p:nvCxnSpPr>
        <p:spPr>
          <a:xfrm>
            <a:off x="1703022" y="3718247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6F26A1F-522D-D74C-8B18-CEF9B3E9F88B}"/>
              </a:ext>
            </a:extLst>
          </p:cNvPr>
          <p:cNvCxnSpPr>
            <a:cxnSpLocks/>
          </p:cNvCxnSpPr>
          <p:nvPr/>
        </p:nvCxnSpPr>
        <p:spPr>
          <a:xfrm>
            <a:off x="1703022" y="41832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8EEC6EE-8D1C-D747-9B42-1CEE18D726E5}"/>
              </a:ext>
            </a:extLst>
          </p:cNvPr>
          <p:cNvCxnSpPr>
            <a:cxnSpLocks/>
          </p:cNvCxnSpPr>
          <p:nvPr/>
        </p:nvCxnSpPr>
        <p:spPr>
          <a:xfrm>
            <a:off x="1703022" y="46513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67A5E05C-A1AD-BE4C-8BBB-86BD4E4BB2FD}"/>
              </a:ext>
            </a:extLst>
          </p:cNvPr>
          <p:cNvSpPr/>
          <p:nvPr/>
        </p:nvSpPr>
        <p:spPr>
          <a:xfrm>
            <a:off x="1922646" y="1264641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07E329FE-93BB-754C-9A9A-5882B58F4E19}"/>
              </a:ext>
            </a:extLst>
          </p:cNvPr>
          <p:cNvSpPr/>
          <p:nvPr/>
        </p:nvSpPr>
        <p:spPr>
          <a:xfrm>
            <a:off x="1922646" y="219944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16D4DC4C-4369-954D-9AC7-BABDD960085B}"/>
              </a:ext>
            </a:extLst>
          </p:cNvPr>
          <p:cNvSpPr/>
          <p:nvPr/>
        </p:nvSpPr>
        <p:spPr>
          <a:xfrm>
            <a:off x="1922646" y="3134888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95F68476-69F4-9249-B825-086BDDB9B94A}"/>
              </a:ext>
            </a:extLst>
          </p:cNvPr>
          <p:cNvSpPr/>
          <p:nvPr/>
        </p:nvSpPr>
        <p:spPr>
          <a:xfrm>
            <a:off x="1922646" y="406969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B9892A5-5539-9240-AA07-520E771D9A83}"/>
              </a:ext>
            </a:extLst>
          </p:cNvPr>
          <p:cNvCxnSpPr>
            <a:cxnSpLocks/>
          </p:cNvCxnSpPr>
          <p:nvPr/>
        </p:nvCxnSpPr>
        <p:spPr>
          <a:xfrm>
            <a:off x="2209368" y="13775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9C52A6D-F6B2-DA44-A24B-249C82F9FE94}"/>
              </a:ext>
            </a:extLst>
          </p:cNvPr>
          <p:cNvCxnSpPr>
            <a:cxnSpLocks/>
          </p:cNvCxnSpPr>
          <p:nvPr/>
        </p:nvCxnSpPr>
        <p:spPr>
          <a:xfrm>
            <a:off x="2209368" y="18456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863B688-2435-6A47-8EBE-DCB62B6B9238}"/>
              </a:ext>
            </a:extLst>
          </p:cNvPr>
          <p:cNvCxnSpPr>
            <a:cxnSpLocks/>
          </p:cNvCxnSpPr>
          <p:nvPr/>
        </p:nvCxnSpPr>
        <p:spPr>
          <a:xfrm>
            <a:off x="2209368" y="2310732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45790DF-B2E5-B342-BE87-77F23D554816}"/>
              </a:ext>
            </a:extLst>
          </p:cNvPr>
          <p:cNvCxnSpPr>
            <a:cxnSpLocks/>
          </p:cNvCxnSpPr>
          <p:nvPr/>
        </p:nvCxnSpPr>
        <p:spPr>
          <a:xfrm>
            <a:off x="2209368" y="277883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0BB08023-4AD8-6249-AB8A-7145406A31E2}"/>
              </a:ext>
            </a:extLst>
          </p:cNvPr>
          <p:cNvSpPr/>
          <p:nvPr/>
        </p:nvSpPr>
        <p:spPr>
          <a:xfrm>
            <a:off x="2430004" y="172583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B05B4FB-A07A-E545-9233-5292D942E304}"/>
              </a:ext>
            </a:extLst>
          </p:cNvPr>
          <p:cNvCxnSpPr>
            <a:cxnSpLocks/>
          </p:cNvCxnSpPr>
          <p:nvPr/>
        </p:nvCxnSpPr>
        <p:spPr>
          <a:xfrm>
            <a:off x="2209368" y="324783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45A08A0-8493-1848-B217-AD6CA2A65FD2}"/>
              </a:ext>
            </a:extLst>
          </p:cNvPr>
          <p:cNvCxnSpPr>
            <a:cxnSpLocks/>
          </p:cNvCxnSpPr>
          <p:nvPr/>
        </p:nvCxnSpPr>
        <p:spPr>
          <a:xfrm>
            <a:off x="2209368" y="371594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683189B-83D4-2945-8574-82F39459AF9C}"/>
              </a:ext>
            </a:extLst>
          </p:cNvPr>
          <p:cNvCxnSpPr>
            <a:cxnSpLocks/>
          </p:cNvCxnSpPr>
          <p:nvPr/>
        </p:nvCxnSpPr>
        <p:spPr>
          <a:xfrm>
            <a:off x="2209368" y="418097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E614810-DFCE-7A41-AAF8-37861F9EBCB6}"/>
              </a:ext>
            </a:extLst>
          </p:cNvPr>
          <p:cNvCxnSpPr>
            <a:cxnSpLocks/>
          </p:cNvCxnSpPr>
          <p:nvPr/>
        </p:nvCxnSpPr>
        <p:spPr>
          <a:xfrm>
            <a:off x="2209368" y="46490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1E3E0FBA-0DCF-E04E-8CCC-978824C0F900}"/>
              </a:ext>
            </a:extLst>
          </p:cNvPr>
          <p:cNvSpPr/>
          <p:nvPr/>
        </p:nvSpPr>
        <p:spPr>
          <a:xfrm>
            <a:off x="2430004" y="359608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EDFAC1E6-912F-0845-BFD8-788DD6F7D720}"/>
              </a:ext>
            </a:extLst>
          </p:cNvPr>
          <p:cNvSpPr/>
          <p:nvPr/>
        </p:nvSpPr>
        <p:spPr>
          <a:xfrm>
            <a:off x="2430004" y="267765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4A90475E-2A65-AE41-816A-B6FB0B9FEEBF}"/>
              </a:ext>
            </a:extLst>
          </p:cNvPr>
          <p:cNvSpPr/>
          <p:nvPr/>
        </p:nvSpPr>
        <p:spPr>
          <a:xfrm>
            <a:off x="2430004" y="1237061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B4A0C698-59B2-054C-A637-278A2AF043B2}"/>
              </a:ext>
            </a:extLst>
          </p:cNvPr>
          <p:cNvSpPr/>
          <p:nvPr/>
        </p:nvSpPr>
        <p:spPr>
          <a:xfrm>
            <a:off x="2431636" y="4512710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B2E28E9B-6FC3-2846-9109-F4DBF3067A34}"/>
              </a:ext>
            </a:extLst>
          </p:cNvPr>
          <p:cNvCxnSpPr>
            <a:cxnSpLocks/>
          </p:cNvCxnSpPr>
          <p:nvPr/>
        </p:nvCxnSpPr>
        <p:spPr>
          <a:xfrm>
            <a:off x="2732924" y="13798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46C1BAC5-9F5D-E749-BA5F-0829F115A864}"/>
              </a:ext>
            </a:extLst>
          </p:cNvPr>
          <p:cNvCxnSpPr>
            <a:cxnSpLocks/>
          </p:cNvCxnSpPr>
          <p:nvPr/>
        </p:nvCxnSpPr>
        <p:spPr>
          <a:xfrm>
            <a:off x="2732924" y="184800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1EEB711-BA4E-F046-AB7C-039611A2757D}"/>
              </a:ext>
            </a:extLst>
          </p:cNvPr>
          <p:cNvCxnSpPr>
            <a:cxnSpLocks/>
          </p:cNvCxnSpPr>
          <p:nvPr/>
        </p:nvCxnSpPr>
        <p:spPr>
          <a:xfrm>
            <a:off x="2732924" y="231303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92B0D30-9BEB-1740-9938-F0368A498F48}"/>
              </a:ext>
            </a:extLst>
          </p:cNvPr>
          <p:cNvCxnSpPr>
            <a:cxnSpLocks/>
          </p:cNvCxnSpPr>
          <p:nvPr/>
        </p:nvCxnSpPr>
        <p:spPr>
          <a:xfrm>
            <a:off x="2732924" y="278114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44CDB98-721A-9141-A036-2796072DFEB1}"/>
              </a:ext>
            </a:extLst>
          </p:cNvPr>
          <p:cNvCxnSpPr>
            <a:cxnSpLocks/>
          </p:cNvCxnSpPr>
          <p:nvPr/>
        </p:nvCxnSpPr>
        <p:spPr>
          <a:xfrm>
            <a:off x="2732924" y="325014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2E3FF22-F7BD-B44B-8375-CEE103D99CBA}"/>
              </a:ext>
            </a:extLst>
          </p:cNvPr>
          <p:cNvCxnSpPr>
            <a:cxnSpLocks/>
          </p:cNvCxnSpPr>
          <p:nvPr/>
        </p:nvCxnSpPr>
        <p:spPr>
          <a:xfrm>
            <a:off x="2732924" y="3718247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831AB03-2B75-7C4C-883F-B70C67B4C1E2}"/>
              </a:ext>
            </a:extLst>
          </p:cNvPr>
          <p:cNvCxnSpPr>
            <a:cxnSpLocks/>
          </p:cNvCxnSpPr>
          <p:nvPr/>
        </p:nvCxnSpPr>
        <p:spPr>
          <a:xfrm>
            <a:off x="2732924" y="41832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7834F81-DBA0-7646-B5F9-00A78863464B}"/>
              </a:ext>
            </a:extLst>
          </p:cNvPr>
          <p:cNvCxnSpPr>
            <a:cxnSpLocks/>
          </p:cNvCxnSpPr>
          <p:nvPr/>
        </p:nvCxnSpPr>
        <p:spPr>
          <a:xfrm>
            <a:off x="2732924" y="46513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1232B052-56CC-B64D-A7EB-CE6CE7622180}"/>
              </a:ext>
            </a:extLst>
          </p:cNvPr>
          <p:cNvSpPr/>
          <p:nvPr/>
        </p:nvSpPr>
        <p:spPr>
          <a:xfrm>
            <a:off x="2952548" y="1264641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B5EEE26C-411E-A244-9DD7-A7A0EF726660}"/>
              </a:ext>
            </a:extLst>
          </p:cNvPr>
          <p:cNvSpPr/>
          <p:nvPr/>
        </p:nvSpPr>
        <p:spPr>
          <a:xfrm>
            <a:off x="2952548" y="219944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BE9FD3FE-5DBB-E443-83C9-F7B1721A8A87}"/>
              </a:ext>
            </a:extLst>
          </p:cNvPr>
          <p:cNvSpPr/>
          <p:nvPr/>
        </p:nvSpPr>
        <p:spPr>
          <a:xfrm>
            <a:off x="2952548" y="3134888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E84A97C9-2D3E-7341-847E-CAA6BAE130A2}"/>
              </a:ext>
            </a:extLst>
          </p:cNvPr>
          <p:cNvSpPr/>
          <p:nvPr/>
        </p:nvSpPr>
        <p:spPr>
          <a:xfrm>
            <a:off x="2952548" y="406969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DDA8AAF-28C2-4C47-95DD-DEB18F6EB6DF}"/>
              </a:ext>
            </a:extLst>
          </p:cNvPr>
          <p:cNvCxnSpPr>
            <a:cxnSpLocks/>
          </p:cNvCxnSpPr>
          <p:nvPr/>
        </p:nvCxnSpPr>
        <p:spPr>
          <a:xfrm>
            <a:off x="3239270" y="13775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FB0C86C5-E037-D54A-9DE3-3CF08480CC33}"/>
              </a:ext>
            </a:extLst>
          </p:cNvPr>
          <p:cNvCxnSpPr>
            <a:cxnSpLocks/>
          </p:cNvCxnSpPr>
          <p:nvPr/>
        </p:nvCxnSpPr>
        <p:spPr>
          <a:xfrm>
            <a:off x="3239270" y="184569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8BC3009-4884-3F41-AF49-3FCEAD1F2995}"/>
              </a:ext>
            </a:extLst>
          </p:cNvPr>
          <p:cNvCxnSpPr>
            <a:cxnSpLocks/>
          </p:cNvCxnSpPr>
          <p:nvPr/>
        </p:nvCxnSpPr>
        <p:spPr>
          <a:xfrm>
            <a:off x="3239270" y="2310732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57C9AEC-C4C5-7F42-8F3E-83D5CA05596B}"/>
              </a:ext>
            </a:extLst>
          </p:cNvPr>
          <p:cNvCxnSpPr>
            <a:cxnSpLocks/>
          </p:cNvCxnSpPr>
          <p:nvPr/>
        </p:nvCxnSpPr>
        <p:spPr>
          <a:xfrm>
            <a:off x="3239270" y="277883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0B939A3D-005C-D04B-A6F4-C939476D7C5E}"/>
              </a:ext>
            </a:extLst>
          </p:cNvPr>
          <p:cNvSpPr/>
          <p:nvPr/>
        </p:nvSpPr>
        <p:spPr>
          <a:xfrm>
            <a:off x="3459906" y="172583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FE46713-3E76-3C41-8436-701930D3CE01}"/>
              </a:ext>
            </a:extLst>
          </p:cNvPr>
          <p:cNvCxnSpPr>
            <a:cxnSpLocks/>
          </p:cNvCxnSpPr>
          <p:nvPr/>
        </p:nvCxnSpPr>
        <p:spPr>
          <a:xfrm>
            <a:off x="3239270" y="324783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C45D585-7B15-7D4F-B510-2CF97CBE0C67}"/>
              </a:ext>
            </a:extLst>
          </p:cNvPr>
          <p:cNvCxnSpPr>
            <a:cxnSpLocks/>
          </p:cNvCxnSpPr>
          <p:nvPr/>
        </p:nvCxnSpPr>
        <p:spPr>
          <a:xfrm>
            <a:off x="3239270" y="3715940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BCD59F2-07C8-5440-A81E-4593576E60E3}"/>
              </a:ext>
            </a:extLst>
          </p:cNvPr>
          <p:cNvCxnSpPr>
            <a:cxnSpLocks/>
          </p:cNvCxnSpPr>
          <p:nvPr/>
        </p:nvCxnSpPr>
        <p:spPr>
          <a:xfrm>
            <a:off x="3239270" y="418097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DB2D9E6-AAD3-6642-A84E-9D3896C84D98}"/>
              </a:ext>
            </a:extLst>
          </p:cNvPr>
          <p:cNvCxnSpPr>
            <a:cxnSpLocks/>
          </p:cNvCxnSpPr>
          <p:nvPr/>
        </p:nvCxnSpPr>
        <p:spPr>
          <a:xfrm>
            <a:off x="3239270" y="4649086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95284C31-AE18-7D4C-ABDB-14C143311350}"/>
              </a:ext>
            </a:extLst>
          </p:cNvPr>
          <p:cNvSpPr/>
          <p:nvPr/>
        </p:nvSpPr>
        <p:spPr>
          <a:xfrm>
            <a:off x="3459906" y="3596080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69CA334B-4E5E-A247-A086-570A356C1175}"/>
              </a:ext>
            </a:extLst>
          </p:cNvPr>
          <p:cNvSpPr/>
          <p:nvPr/>
        </p:nvSpPr>
        <p:spPr>
          <a:xfrm>
            <a:off x="3459906" y="2677653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EB50E3C7-2425-E34F-8352-5719441A10F3}"/>
              </a:ext>
            </a:extLst>
          </p:cNvPr>
          <p:cNvSpPr/>
          <p:nvPr/>
        </p:nvSpPr>
        <p:spPr>
          <a:xfrm>
            <a:off x="3459906" y="1237061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93D62F99-0C21-3343-ABC5-663BBB685B5A}"/>
              </a:ext>
            </a:extLst>
          </p:cNvPr>
          <p:cNvSpPr/>
          <p:nvPr/>
        </p:nvSpPr>
        <p:spPr>
          <a:xfrm>
            <a:off x="3461538" y="4512710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5BE639D-597E-5643-B358-01F83C82258D}"/>
              </a:ext>
            </a:extLst>
          </p:cNvPr>
          <p:cNvGrpSpPr/>
          <p:nvPr/>
        </p:nvGrpSpPr>
        <p:grpSpPr>
          <a:xfrm>
            <a:off x="3749272" y="1377586"/>
            <a:ext cx="110643" cy="3271500"/>
            <a:chOff x="8781089" y="2375371"/>
            <a:chExt cx="289367" cy="3271500"/>
          </a:xfrm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D2E56B7-9956-814B-9B17-BECEAEAFECA4}"/>
                </a:ext>
              </a:extLst>
            </p:cNvPr>
            <p:cNvCxnSpPr/>
            <p:nvPr/>
          </p:nvCxnSpPr>
          <p:spPr>
            <a:xfrm>
              <a:off x="8781089" y="2375371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08B1A7F-62C0-6C45-9FF1-46A7B19560AD}"/>
                </a:ext>
              </a:extLst>
            </p:cNvPr>
            <p:cNvCxnSpPr/>
            <p:nvPr/>
          </p:nvCxnSpPr>
          <p:spPr>
            <a:xfrm>
              <a:off x="8781089" y="284347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357631D3-E644-7C49-B3B2-A8DA43B77364}"/>
                </a:ext>
              </a:extLst>
            </p:cNvPr>
            <p:cNvCxnSpPr/>
            <p:nvPr/>
          </p:nvCxnSpPr>
          <p:spPr>
            <a:xfrm>
              <a:off x="8781089" y="3308517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7FE5AC2-BFD2-1549-8F36-87115CDCE265}"/>
                </a:ext>
              </a:extLst>
            </p:cNvPr>
            <p:cNvCxnSpPr/>
            <p:nvPr/>
          </p:nvCxnSpPr>
          <p:spPr>
            <a:xfrm>
              <a:off x="8781089" y="3776624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E831ECD-BE8E-6A44-A5C8-773D50D75C7C}"/>
                </a:ext>
              </a:extLst>
            </p:cNvPr>
            <p:cNvCxnSpPr/>
            <p:nvPr/>
          </p:nvCxnSpPr>
          <p:spPr>
            <a:xfrm>
              <a:off x="8781089" y="424561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CF659551-3EF1-9D48-A69E-3B2D3E824B16}"/>
                </a:ext>
              </a:extLst>
            </p:cNvPr>
            <p:cNvCxnSpPr/>
            <p:nvPr/>
          </p:nvCxnSpPr>
          <p:spPr>
            <a:xfrm>
              <a:off x="8781089" y="471372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BA5FA68-BA43-6C4B-8563-0078F2ECEABC}"/>
                </a:ext>
              </a:extLst>
            </p:cNvPr>
            <p:cNvCxnSpPr/>
            <p:nvPr/>
          </p:nvCxnSpPr>
          <p:spPr>
            <a:xfrm>
              <a:off x="8781089" y="5178764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3DE9650C-0C08-9441-9EB4-1E8459BB2501}"/>
                </a:ext>
              </a:extLst>
            </p:cNvPr>
            <p:cNvCxnSpPr/>
            <p:nvPr/>
          </p:nvCxnSpPr>
          <p:spPr>
            <a:xfrm>
              <a:off x="8781089" y="5646871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BB5A4A2F-0F1C-6642-81AE-5992E918C847}"/>
                  </a:ext>
                </a:extLst>
              </p:cNvPr>
              <p:cNvSpPr txBox="1"/>
              <p:nvPr/>
            </p:nvSpPr>
            <p:spPr>
              <a:xfrm>
                <a:off x="3933204" y="2644770"/>
                <a:ext cx="257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BB5A4A2F-0F1C-6642-81AE-5992E918C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04" y="2644770"/>
                <a:ext cx="257057" cy="276999"/>
              </a:xfrm>
              <a:prstGeom prst="rect">
                <a:avLst/>
              </a:prstGeom>
              <a:blipFill>
                <a:blip r:embed="rId7"/>
                <a:stretch>
                  <a:fillRect l="-19048" r="-9524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9954A245-09F9-304D-97E9-D6DEB42E87F2}"/>
                  </a:ext>
                </a:extLst>
              </p:cNvPr>
              <p:cNvSpPr txBox="1"/>
              <p:nvPr/>
            </p:nvSpPr>
            <p:spPr>
              <a:xfrm>
                <a:off x="3933624" y="3109808"/>
                <a:ext cx="476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9954A245-09F9-304D-97E9-D6DEB42E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24" y="3109808"/>
                <a:ext cx="476669" cy="276999"/>
              </a:xfrm>
              <a:prstGeom prst="rect">
                <a:avLst/>
              </a:prstGeom>
              <a:blipFill>
                <a:blip r:embed="rId8"/>
                <a:stretch>
                  <a:fillRect l="-10256" r="-2564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Rectangle 248">
            <a:extLst>
              <a:ext uri="{FF2B5EF4-FFF2-40B4-BE49-F238E27FC236}">
                <a16:creationId xmlns:a16="http://schemas.microsoft.com/office/drawing/2014/main" id="{C93D00C7-7C3F-F94A-AEDA-92B566E01ACB}"/>
              </a:ext>
            </a:extLst>
          </p:cNvPr>
          <p:cNvSpPr/>
          <p:nvPr/>
        </p:nvSpPr>
        <p:spPr>
          <a:xfrm>
            <a:off x="3866540" y="2607003"/>
            <a:ext cx="45719" cy="86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15A3503-0A71-F940-8293-A5263B19BD4C}"/>
              </a:ext>
            </a:extLst>
          </p:cNvPr>
          <p:cNvSpPr txBox="1"/>
          <p:nvPr/>
        </p:nvSpPr>
        <p:spPr>
          <a:xfrm>
            <a:off x="4551559" y="3645923"/>
            <a:ext cx="2377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Barren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Plateau</a:t>
            </a:r>
            <a:endParaRPr kumimoji="1" lang="zh-CN" altLang="en-US" sz="2400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09F85EEF-DFA9-484A-B8ED-438066911E92}"/>
              </a:ext>
            </a:extLst>
          </p:cNvPr>
          <p:cNvSpPr/>
          <p:nvPr/>
        </p:nvSpPr>
        <p:spPr>
          <a:xfrm rot="1621781">
            <a:off x="3851456" y="3447610"/>
            <a:ext cx="762145" cy="396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86EDEAC-CEC4-A642-9431-1C6B1195B072}"/>
              </a:ext>
            </a:extLst>
          </p:cNvPr>
          <p:cNvSpPr/>
          <p:nvPr/>
        </p:nvSpPr>
        <p:spPr>
          <a:xfrm>
            <a:off x="510930" y="1031468"/>
            <a:ext cx="95979" cy="408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A56197-5F71-7D44-A5AD-334089F2CA6B}"/>
              </a:ext>
            </a:extLst>
          </p:cNvPr>
          <p:cNvSpPr/>
          <p:nvPr/>
        </p:nvSpPr>
        <p:spPr>
          <a:xfrm>
            <a:off x="614286" y="2644770"/>
            <a:ext cx="3252254" cy="742037"/>
          </a:xfrm>
          <a:prstGeom prst="rect">
            <a:avLst/>
          </a:prstGeom>
          <a:solidFill>
            <a:srgbClr val="FF0000">
              <a:alpha val="2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39AACC-B000-614A-8EC4-1A76070CABBB}"/>
              </a:ext>
            </a:extLst>
          </p:cNvPr>
          <p:cNvSpPr/>
          <p:nvPr/>
        </p:nvSpPr>
        <p:spPr>
          <a:xfrm>
            <a:off x="1064378" y="1174801"/>
            <a:ext cx="2684584" cy="3681046"/>
          </a:xfrm>
          <a:custGeom>
            <a:avLst/>
            <a:gdLst>
              <a:gd name="connsiteX0" fmla="*/ 2684584 w 2684584"/>
              <a:gd name="connsiteY0" fmla="*/ 1500554 h 3681046"/>
              <a:gd name="connsiteX1" fmla="*/ 961292 w 2684584"/>
              <a:gd name="connsiteY1" fmla="*/ 0 h 3681046"/>
              <a:gd name="connsiteX2" fmla="*/ 70338 w 2684584"/>
              <a:gd name="connsiteY2" fmla="*/ 0 h 3681046"/>
              <a:gd name="connsiteX3" fmla="*/ 2039815 w 2684584"/>
              <a:gd name="connsiteY3" fmla="*/ 1852246 h 3681046"/>
              <a:gd name="connsiteX4" fmla="*/ 0 w 2684584"/>
              <a:gd name="connsiteY4" fmla="*/ 3681046 h 3681046"/>
              <a:gd name="connsiteX5" fmla="*/ 973015 w 2684584"/>
              <a:gd name="connsiteY5" fmla="*/ 3681046 h 3681046"/>
              <a:gd name="connsiteX6" fmla="*/ 2672861 w 2684584"/>
              <a:gd name="connsiteY6" fmla="*/ 2227385 h 3681046"/>
              <a:gd name="connsiteX7" fmla="*/ 2684584 w 2684584"/>
              <a:gd name="connsiteY7" fmla="*/ 1500554 h 36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584" h="3681046">
                <a:moveTo>
                  <a:pt x="2684584" y="1500554"/>
                </a:moveTo>
                <a:lnTo>
                  <a:pt x="961292" y="0"/>
                </a:lnTo>
                <a:lnTo>
                  <a:pt x="70338" y="0"/>
                </a:lnTo>
                <a:lnTo>
                  <a:pt x="2039815" y="1852246"/>
                </a:lnTo>
                <a:lnTo>
                  <a:pt x="0" y="3681046"/>
                </a:lnTo>
                <a:lnTo>
                  <a:pt x="973015" y="3681046"/>
                </a:lnTo>
                <a:lnTo>
                  <a:pt x="2672861" y="2227385"/>
                </a:lnTo>
                <a:lnTo>
                  <a:pt x="2684584" y="1500554"/>
                </a:lnTo>
                <a:close/>
              </a:path>
            </a:pathLst>
          </a:custGeom>
          <a:solidFill>
            <a:srgbClr val="00B0F0">
              <a:alpha val="2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Right Arrow 210">
            <a:extLst>
              <a:ext uri="{FF2B5EF4-FFF2-40B4-BE49-F238E27FC236}">
                <a16:creationId xmlns:a16="http://schemas.microsoft.com/office/drawing/2014/main" id="{8AC94BB8-6607-6D4A-8089-5C16D9530797}"/>
              </a:ext>
            </a:extLst>
          </p:cNvPr>
          <p:cNvSpPr/>
          <p:nvPr/>
        </p:nvSpPr>
        <p:spPr>
          <a:xfrm rot="19978219" flipV="1">
            <a:off x="3910067" y="2149330"/>
            <a:ext cx="762145" cy="39662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605EB2-55C2-1F41-9BA4-B1F146C7B80F}"/>
              </a:ext>
            </a:extLst>
          </p:cNvPr>
          <p:cNvSpPr txBox="1"/>
          <p:nvPr/>
        </p:nvSpPr>
        <p:spPr>
          <a:xfrm>
            <a:off x="4608928" y="1909133"/>
            <a:ext cx="2175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Non-classicality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68DCB058-C770-904B-A667-C6A62DE65C64}"/>
                  </a:ext>
                </a:extLst>
              </p:cNvPr>
              <p:cNvSpPr txBox="1"/>
              <p:nvPr/>
            </p:nvSpPr>
            <p:spPr>
              <a:xfrm>
                <a:off x="7225467" y="1575413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68DCB058-C770-904B-A667-C6A62DE6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1575413"/>
                <a:ext cx="383118" cy="276999"/>
              </a:xfrm>
              <a:prstGeom prst="rect">
                <a:avLst/>
              </a:prstGeom>
              <a:blipFill>
                <a:blip r:embed="rId9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3BA25AE7-60D5-4840-A2E7-D5695BBDBEFA}"/>
                  </a:ext>
                </a:extLst>
              </p:cNvPr>
              <p:cNvSpPr txBox="1"/>
              <p:nvPr/>
            </p:nvSpPr>
            <p:spPr>
              <a:xfrm>
                <a:off x="7225467" y="204352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3BA25AE7-60D5-4840-A2E7-D5695BBD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2043520"/>
                <a:ext cx="383118" cy="276999"/>
              </a:xfrm>
              <a:prstGeom prst="rect">
                <a:avLst/>
              </a:prstGeom>
              <a:blipFill>
                <a:blip r:embed="rId10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B1CDCB40-B2AD-1648-AA83-C5EDAA079A29}"/>
                  </a:ext>
                </a:extLst>
              </p:cNvPr>
              <p:cNvSpPr txBox="1"/>
              <p:nvPr/>
            </p:nvSpPr>
            <p:spPr>
              <a:xfrm>
                <a:off x="7225467" y="2508559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B1CDCB40-B2AD-1648-AA83-C5EDAA079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2508559"/>
                <a:ext cx="383118" cy="276999"/>
              </a:xfrm>
              <a:prstGeom prst="rect">
                <a:avLst/>
              </a:prstGeom>
              <a:blipFill>
                <a:blip r:embed="rId11"/>
                <a:stretch>
                  <a:fillRect l="-18750" t="-4348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ECD639A-82F7-4147-B78E-66D61EAF48CF}"/>
                  </a:ext>
                </a:extLst>
              </p:cNvPr>
              <p:cNvSpPr txBox="1"/>
              <p:nvPr/>
            </p:nvSpPr>
            <p:spPr>
              <a:xfrm>
                <a:off x="7225467" y="2976666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ECD639A-82F7-4147-B78E-66D61EAF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2976666"/>
                <a:ext cx="383118" cy="276999"/>
              </a:xfrm>
              <a:prstGeom prst="rect">
                <a:avLst/>
              </a:prstGeom>
              <a:blipFill>
                <a:blip r:embed="rId9"/>
                <a:stretch>
                  <a:fillRect l="-18750" t="-4348" r="-18750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845D197-5663-4840-84FB-6968218287DA}"/>
              </a:ext>
            </a:extLst>
          </p:cNvPr>
          <p:cNvCxnSpPr>
            <a:cxnSpLocks/>
          </p:cNvCxnSpPr>
          <p:nvPr/>
        </p:nvCxnSpPr>
        <p:spPr>
          <a:xfrm>
            <a:off x="7751667" y="1711789"/>
            <a:ext cx="7216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2163A1CA-9DD5-8E4D-A994-E0D33C911B58}"/>
                  </a:ext>
                </a:extLst>
              </p:cNvPr>
              <p:cNvSpPr txBox="1"/>
              <p:nvPr/>
            </p:nvSpPr>
            <p:spPr>
              <a:xfrm>
                <a:off x="7225467" y="344566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2163A1CA-9DD5-8E4D-A994-E0D33C911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3445660"/>
                <a:ext cx="383118" cy="276999"/>
              </a:xfrm>
              <a:prstGeom prst="rect">
                <a:avLst/>
              </a:prstGeom>
              <a:blipFill>
                <a:blip r:embed="rId9"/>
                <a:stretch>
                  <a:fillRect l="-18750" t="-4348" r="-18750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B493469-46C6-8C4E-9A53-433287B0DCA9}"/>
                  </a:ext>
                </a:extLst>
              </p:cNvPr>
              <p:cNvSpPr txBox="1"/>
              <p:nvPr/>
            </p:nvSpPr>
            <p:spPr>
              <a:xfrm>
                <a:off x="7225467" y="3913767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B493469-46C6-8C4E-9A53-433287B0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3913767"/>
                <a:ext cx="383118" cy="276999"/>
              </a:xfrm>
              <a:prstGeom prst="rect">
                <a:avLst/>
              </a:prstGeom>
              <a:blipFill>
                <a:blip r:embed="rId9"/>
                <a:stretch>
                  <a:fillRect l="-18750" t="-4545" r="-18750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9AB0474-D09B-A945-93D8-B99DC58F6661}"/>
                  </a:ext>
                </a:extLst>
              </p:cNvPr>
              <p:cNvSpPr txBox="1"/>
              <p:nvPr/>
            </p:nvSpPr>
            <p:spPr>
              <a:xfrm>
                <a:off x="7225467" y="4378806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9AB0474-D09B-A945-93D8-B99DC58F6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4378806"/>
                <a:ext cx="383118" cy="276999"/>
              </a:xfrm>
              <a:prstGeom prst="rect">
                <a:avLst/>
              </a:prstGeom>
              <a:blipFill>
                <a:blip r:embed="rId10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F7F581E6-93BF-6246-BC09-693EAF2F08DF}"/>
                  </a:ext>
                </a:extLst>
              </p:cNvPr>
              <p:cNvSpPr txBox="1"/>
              <p:nvPr/>
            </p:nvSpPr>
            <p:spPr>
              <a:xfrm>
                <a:off x="7225467" y="4846913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F7F581E6-93BF-6246-BC09-693EAF2F0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67" y="4846913"/>
                <a:ext cx="383118" cy="276999"/>
              </a:xfrm>
              <a:prstGeom prst="rect">
                <a:avLst/>
              </a:prstGeom>
              <a:blipFill>
                <a:blip r:embed="rId10"/>
                <a:stretch>
                  <a:fillRect l="-18750" r="-18750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3BCB717-AF26-1846-ADFB-77C35449AC08}"/>
              </a:ext>
            </a:extLst>
          </p:cNvPr>
          <p:cNvCxnSpPr>
            <a:cxnSpLocks/>
          </p:cNvCxnSpPr>
          <p:nvPr/>
        </p:nvCxnSpPr>
        <p:spPr>
          <a:xfrm>
            <a:off x="7751667" y="4983289"/>
            <a:ext cx="7216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EC810598-A134-8147-92A8-AE016EEC8962}"/>
              </a:ext>
            </a:extLst>
          </p:cNvPr>
          <p:cNvSpPr/>
          <p:nvPr/>
        </p:nvSpPr>
        <p:spPr>
          <a:xfrm>
            <a:off x="8474320" y="1571264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EFE52407-86EC-5F48-B3E7-94133EB9720B}"/>
              </a:ext>
            </a:extLst>
          </p:cNvPr>
          <p:cNvSpPr/>
          <p:nvPr/>
        </p:nvSpPr>
        <p:spPr>
          <a:xfrm>
            <a:off x="8475952" y="4846913"/>
            <a:ext cx="289366" cy="2769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98C06FAF-EEF2-984A-9784-4ABA48D6CAAB}"/>
              </a:ext>
            </a:extLst>
          </p:cNvPr>
          <p:cNvCxnSpPr>
            <a:cxnSpLocks/>
          </p:cNvCxnSpPr>
          <p:nvPr/>
        </p:nvCxnSpPr>
        <p:spPr>
          <a:xfrm>
            <a:off x="8763686" y="171178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DAFEB6A1-C5B1-C847-BF19-579762C1998F}"/>
              </a:ext>
            </a:extLst>
          </p:cNvPr>
          <p:cNvCxnSpPr>
            <a:cxnSpLocks/>
          </p:cNvCxnSpPr>
          <p:nvPr/>
        </p:nvCxnSpPr>
        <p:spPr>
          <a:xfrm>
            <a:off x="7751667" y="2179896"/>
            <a:ext cx="1231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33D02CB-0893-ED44-B6D7-89C5A1EF91A6}"/>
              </a:ext>
            </a:extLst>
          </p:cNvPr>
          <p:cNvCxnSpPr>
            <a:cxnSpLocks/>
          </p:cNvCxnSpPr>
          <p:nvPr/>
        </p:nvCxnSpPr>
        <p:spPr>
          <a:xfrm>
            <a:off x="7751667" y="4515182"/>
            <a:ext cx="1231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BD3D8191-362A-F94F-81D1-16308C3955DE}"/>
              </a:ext>
            </a:extLst>
          </p:cNvPr>
          <p:cNvCxnSpPr>
            <a:cxnSpLocks/>
          </p:cNvCxnSpPr>
          <p:nvPr/>
        </p:nvCxnSpPr>
        <p:spPr>
          <a:xfrm>
            <a:off x="8763686" y="498328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ounded Rectangle 290">
            <a:extLst>
              <a:ext uri="{FF2B5EF4-FFF2-40B4-BE49-F238E27FC236}">
                <a16:creationId xmlns:a16="http://schemas.microsoft.com/office/drawing/2014/main" id="{BFECEFF5-6427-A941-B9C6-1637061292C6}"/>
              </a:ext>
            </a:extLst>
          </p:cNvPr>
          <p:cNvSpPr/>
          <p:nvPr/>
        </p:nvSpPr>
        <p:spPr>
          <a:xfrm>
            <a:off x="8983310" y="1596537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4" name="Rounded Rectangle 293">
            <a:extLst>
              <a:ext uri="{FF2B5EF4-FFF2-40B4-BE49-F238E27FC236}">
                <a16:creationId xmlns:a16="http://schemas.microsoft.com/office/drawing/2014/main" id="{3C05CDFA-3700-614A-A667-A9F4C3097525}"/>
              </a:ext>
            </a:extLst>
          </p:cNvPr>
          <p:cNvSpPr/>
          <p:nvPr/>
        </p:nvSpPr>
        <p:spPr>
          <a:xfrm>
            <a:off x="8983310" y="4401586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3246652-5A1F-A84A-8AF7-96D546A83607}"/>
              </a:ext>
            </a:extLst>
          </p:cNvPr>
          <p:cNvCxnSpPr>
            <a:cxnSpLocks/>
          </p:cNvCxnSpPr>
          <p:nvPr/>
        </p:nvCxnSpPr>
        <p:spPr>
          <a:xfrm>
            <a:off x="9270032" y="1709482"/>
            <a:ext cx="1662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3805743-6C40-D44F-AA23-97BE44DD7F29}"/>
              </a:ext>
            </a:extLst>
          </p:cNvPr>
          <p:cNvCxnSpPr>
            <a:cxnSpLocks/>
          </p:cNvCxnSpPr>
          <p:nvPr/>
        </p:nvCxnSpPr>
        <p:spPr>
          <a:xfrm>
            <a:off x="9270032" y="217758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5450FD0-D98D-1244-AC0C-C384F8767F7A}"/>
              </a:ext>
            </a:extLst>
          </p:cNvPr>
          <p:cNvCxnSpPr>
            <a:cxnSpLocks/>
          </p:cNvCxnSpPr>
          <p:nvPr/>
        </p:nvCxnSpPr>
        <p:spPr>
          <a:xfrm>
            <a:off x="7751667" y="2642628"/>
            <a:ext cx="17379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60FAA2BA-80DC-664D-AA06-07638A9CFA08}"/>
              </a:ext>
            </a:extLst>
          </p:cNvPr>
          <p:cNvSpPr/>
          <p:nvPr/>
        </p:nvSpPr>
        <p:spPr>
          <a:xfrm>
            <a:off x="9490668" y="2057729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898A72B-F0BF-514D-BEE3-811D9524CEA1}"/>
              </a:ext>
            </a:extLst>
          </p:cNvPr>
          <p:cNvCxnSpPr>
            <a:cxnSpLocks/>
          </p:cNvCxnSpPr>
          <p:nvPr/>
        </p:nvCxnSpPr>
        <p:spPr>
          <a:xfrm>
            <a:off x="7751667" y="4047836"/>
            <a:ext cx="17379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B3211159-1BD1-EA4D-ABC9-ED1EE85B9D6F}"/>
              </a:ext>
            </a:extLst>
          </p:cNvPr>
          <p:cNvCxnSpPr>
            <a:cxnSpLocks/>
          </p:cNvCxnSpPr>
          <p:nvPr/>
        </p:nvCxnSpPr>
        <p:spPr>
          <a:xfrm>
            <a:off x="9270032" y="4512875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D8E3B0DE-48C3-9D4A-BFE7-68865C8C2BCE}"/>
              </a:ext>
            </a:extLst>
          </p:cNvPr>
          <p:cNvCxnSpPr>
            <a:cxnSpLocks/>
          </p:cNvCxnSpPr>
          <p:nvPr/>
        </p:nvCxnSpPr>
        <p:spPr>
          <a:xfrm>
            <a:off x="9270032" y="4980982"/>
            <a:ext cx="1662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B13AF6E9-2B7E-8A4D-A036-AC7F51A3667F}"/>
              </a:ext>
            </a:extLst>
          </p:cNvPr>
          <p:cNvSpPr/>
          <p:nvPr/>
        </p:nvSpPr>
        <p:spPr>
          <a:xfrm>
            <a:off x="9490668" y="3927976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6686D0C-65A2-5444-B11B-370D4F27D708}"/>
              </a:ext>
            </a:extLst>
          </p:cNvPr>
          <p:cNvCxnSpPr>
            <a:cxnSpLocks/>
          </p:cNvCxnSpPr>
          <p:nvPr/>
        </p:nvCxnSpPr>
        <p:spPr>
          <a:xfrm>
            <a:off x="9793588" y="2179896"/>
            <a:ext cx="1139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C4C0C0D8-32FB-1C43-8B1C-980E7AAF841C}"/>
              </a:ext>
            </a:extLst>
          </p:cNvPr>
          <p:cNvCxnSpPr>
            <a:cxnSpLocks/>
          </p:cNvCxnSpPr>
          <p:nvPr/>
        </p:nvCxnSpPr>
        <p:spPr>
          <a:xfrm>
            <a:off x="9793588" y="2644935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A0528A61-6BA3-904D-9E6B-7CBCA7029AA2}"/>
              </a:ext>
            </a:extLst>
          </p:cNvPr>
          <p:cNvCxnSpPr>
            <a:cxnSpLocks/>
          </p:cNvCxnSpPr>
          <p:nvPr/>
        </p:nvCxnSpPr>
        <p:spPr>
          <a:xfrm>
            <a:off x="7751667" y="3113042"/>
            <a:ext cx="2261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BE308A93-959A-5C48-A498-7ADD79E82566}"/>
              </a:ext>
            </a:extLst>
          </p:cNvPr>
          <p:cNvCxnSpPr>
            <a:cxnSpLocks/>
          </p:cNvCxnSpPr>
          <p:nvPr/>
        </p:nvCxnSpPr>
        <p:spPr>
          <a:xfrm>
            <a:off x="7751667" y="3582036"/>
            <a:ext cx="2261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92B4D8B-D8AE-3840-9C30-7D5322E8733E}"/>
              </a:ext>
            </a:extLst>
          </p:cNvPr>
          <p:cNvCxnSpPr>
            <a:cxnSpLocks/>
          </p:cNvCxnSpPr>
          <p:nvPr/>
        </p:nvCxnSpPr>
        <p:spPr>
          <a:xfrm>
            <a:off x="9793588" y="4050143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5777C8A6-4A59-3E4D-909D-1E9E7910BA1B}"/>
              </a:ext>
            </a:extLst>
          </p:cNvPr>
          <p:cNvCxnSpPr>
            <a:cxnSpLocks/>
          </p:cNvCxnSpPr>
          <p:nvPr/>
        </p:nvCxnSpPr>
        <p:spPr>
          <a:xfrm>
            <a:off x="9793588" y="4515182"/>
            <a:ext cx="1139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ounded Rectangle 316">
            <a:extLst>
              <a:ext uri="{FF2B5EF4-FFF2-40B4-BE49-F238E27FC236}">
                <a16:creationId xmlns:a16="http://schemas.microsoft.com/office/drawing/2014/main" id="{D7BA2E15-44CD-B844-9733-C9B155A253C4}"/>
              </a:ext>
            </a:extLst>
          </p:cNvPr>
          <p:cNvSpPr/>
          <p:nvPr/>
        </p:nvSpPr>
        <p:spPr>
          <a:xfrm>
            <a:off x="10013212" y="2531339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8" name="Rounded Rectangle 317">
            <a:extLst>
              <a:ext uri="{FF2B5EF4-FFF2-40B4-BE49-F238E27FC236}">
                <a16:creationId xmlns:a16="http://schemas.microsoft.com/office/drawing/2014/main" id="{35A73B79-6236-4E44-92DB-097CA1F22B57}"/>
              </a:ext>
            </a:extLst>
          </p:cNvPr>
          <p:cNvSpPr/>
          <p:nvPr/>
        </p:nvSpPr>
        <p:spPr>
          <a:xfrm>
            <a:off x="10013212" y="3466784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08B89866-E762-2C47-8A8D-5C55FB63CDD1}"/>
              </a:ext>
            </a:extLst>
          </p:cNvPr>
          <p:cNvCxnSpPr>
            <a:cxnSpLocks/>
          </p:cNvCxnSpPr>
          <p:nvPr/>
        </p:nvCxnSpPr>
        <p:spPr>
          <a:xfrm>
            <a:off x="10299934" y="2642628"/>
            <a:ext cx="63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B81EC766-A33E-804C-90D9-0509E77E5781}"/>
              </a:ext>
            </a:extLst>
          </p:cNvPr>
          <p:cNvCxnSpPr>
            <a:cxnSpLocks/>
          </p:cNvCxnSpPr>
          <p:nvPr/>
        </p:nvCxnSpPr>
        <p:spPr>
          <a:xfrm>
            <a:off x="10299934" y="3110735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CCEE6421-9043-9F47-A50C-64FCBB16AE52}"/>
              </a:ext>
            </a:extLst>
          </p:cNvPr>
          <p:cNvCxnSpPr>
            <a:cxnSpLocks/>
          </p:cNvCxnSpPr>
          <p:nvPr/>
        </p:nvCxnSpPr>
        <p:spPr>
          <a:xfrm>
            <a:off x="10299934" y="3579729"/>
            <a:ext cx="219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DD3C75EB-A266-C144-B95F-7336EDDC72DD}"/>
              </a:ext>
            </a:extLst>
          </p:cNvPr>
          <p:cNvCxnSpPr>
            <a:cxnSpLocks/>
          </p:cNvCxnSpPr>
          <p:nvPr/>
        </p:nvCxnSpPr>
        <p:spPr>
          <a:xfrm>
            <a:off x="10299934" y="4047836"/>
            <a:ext cx="632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ounded Rectangle 329">
            <a:extLst>
              <a:ext uri="{FF2B5EF4-FFF2-40B4-BE49-F238E27FC236}">
                <a16:creationId xmlns:a16="http://schemas.microsoft.com/office/drawing/2014/main" id="{26FFE05C-B8B5-854A-9FB3-81D95D5BD5D1}"/>
              </a:ext>
            </a:extLst>
          </p:cNvPr>
          <p:cNvSpPr/>
          <p:nvPr/>
        </p:nvSpPr>
        <p:spPr>
          <a:xfrm>
            <a:off x="10520570" y="3009549"/>
            <a:ext cx="289366" cy="675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70ECC12-B4B4-DC42-9444-F8D724AA9FE4}"/>
              </a:ext>
            </a:extLst>
          </p:cNvPr>
          <p:cNvCxnSpPr/>
          <p:nvPr/>
        </p:nvCxnSpPr>
        <p:spPr>
          <a:xfrm>
            <a:off x="10809936" y="3110735"/>
            <a:ext cx="110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CFDF569D-8FD5-6A42-92CD-779938FAB7E1}"/>
              </a:ext>
            </a:extLst>
          </p:cNvPr>
          <p:cNvCxnSpPr/>
          <p:nvPr/>
        </p:nvCxnSpPr>
        <p:spPr>
          <a:xfrm>
            <a:off x="10809936" y="3579729"/>
            <a:ext cx="110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Rectangle 341">
            <a:extLst>
              <a:ext uri="{FF2B5EF4-FFF2-40B4-BE49-F238E27FC236}">
                <a16:creationId xmlns:a16="http://schemas.microsoft.com/office/drawing/2014/main" id="{C84E0693-CDD1-E84E-AB81-74076D0D7BF4}"/>
              </a:ext>
            </a:extLst>
          </p:cNvPr>
          <p:cNvSpPr/>
          <p:nvPr/>
        </p:nvSpPr>
        <p:spPr>
          <a:xfrm>
            <a:off x="10927204" y="2938899"/>
            <a:ext cx="45719" cy="86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1F924-EC2F-BA4D-90D3-A546A41E47B7}"/>
              </a:ext>
            </a:extLst>
          </p:cNvPr>
          <p:cNvSpPr txBox="1"/>
          <p:nvPr/>
        </p:nvSpPr>
        <p:spPr>
          <a:xfrm>
            <a:off x="2319180" y="5708155"/>
            <a:ext cx="8893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00B0F0"/>
                </a:solidFill>
              </a:rPr>
              <a:t>Non-classical</a:t>
            </a:r>
            <a:r>
              <a:rPr kumimoji="1" lang="zh-CN" altLang="en-US" sz="2800" dirty="0">
                <a:solidFill>
                  <a:srgbClr val="00B0F0"/>
                </a:solidFill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</a:rPr>
              <a:t>(necessary</a:t>
            </a:r>
            <a:r>
              <a:rPr kumimoji="1" lang="zh-CN" altLang="en-US" sz="2800" dirty="0">
                <a:solidFill>
                  <a:srgbClr val="00B0F0"/>
                </a:solidFill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</a:rPr>
              <a:t>for</a:t>
            </a:r>
            <a:r>
              <a:rPr kumimoji="1" lang="zh-CN" altLang="en-US" sz="2800" dirty="0">
                <a:solidFill>
                  <a:srgbClr val="00B0F0"/>
                </a:solidFill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</a:rPr>
              <a:t>high</a:t>
            </a:r>
            <a:r>
              <a:rPr kumimoji="1" lang="zh-CN" altLang="en-US" sz="2800" dirty="0">
                <a:solidFill>
                  <a:srgbClr val="00B0F0"/>
                </a:solidFill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</a:rPr>
              <a:t>accuracy</a:t>
            </a:r>
            <a:r>
              <a:rPr kumimoji="1" lang="zh-CN" altLang="en-US" sz="2800" dirty="0">
                <a:solidFill>
                  <a:srgbClr val="00B0F0"/>
                </a:solidFill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FF0000"/>
                </a:solidFill>
              </a:rPr>
              <a:t>Barren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Plateau-free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(high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trainability)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H</a:t>
            </a:r>
            <a:r>
              <a:rPr lang="en-US" altLang="zh-CN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.</a:t>
            </a:r>
            <a:r>
              <a:rPr 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 Zhang</a:t>
            </a:r>
            <a:r>
              <a:rPr lang="en-US" altLang="zh-CN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,</a:t>
            </a:r>
            <a:r>
              <a:rPr lang="zh-CN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b="0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et.al</a:t>
            </a:r>
            <a:r>
              <a:rPr lang="en-US" altLang="zh-CN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.</a:t>
            </a:r>
            <a:r>
              <a:rPr lang="zh-CN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PRL</a:t>
            </a:r>
            <a:r>
              <a:rPr lang="zh-CN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Lucida Grande" panose="020B0600040502020204" pitchFamily="34" charset="0"/>
              </a:rPr>
              <a:t>2024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5" name="Freeform 344">
            <a:extLst>
              <a:ext uri="{FF2B5EF4-FFF2-40B4-BE49-F238E27FC236}">
                <a16:creationId xmlns:a16="http://schemas.microsoft.com/office/drawing/2014/main" id="{804FA356-3FB0-8E44-AAE5-DB874CBEF140}"/>
              </a:ext>
            </a:extLst>
          </p:cNvPr>
          <p:cNvSpPr/>
          <p:nvPr/>
        </p:nvSpPr>
        <p:spPr>
          <a:xfrm>
            <a:off x="8123925" y="1485160"/>
            <a:ext cx="2684584" cy="3681046"/>
          </a:xfrm>
          <a:custGeom>
            <a:avLst/>
            <a:gdLst>
              <a:gd name="connsiteX0" fmla="*/ 2684584 w 2684584"/>
              <a:gd name="connsiteY0" fmla="*/ 1500554 h 3681046"/>
              <a:gd name="connsiteX1" fmla="*/ 961292 w 2684584"/>
              <a:gd name="connsiteY1" fmla="*/ 0 h 3681046"/>
              <a:gd name="connsiteX2" fmla="*/ 70338 w 2684584"/>
              <a:gd name="connsiteY2" fmla="*/ 0 h 3681046"/>
              <a:gd name="connsiteX3" fmla="*/ 2039815 w 2684584"/>
              <a:gd name="connsiteY3" fmla="*/ 1852246 h 3681046"/>
              <a:gd name="connsiteX4" fmla="*/ 0 w 2684584"/>
              <a:gd name="connsiteY4" fmla="*/ 3681046 h 3681046"/>
              <a:gd name="connsiteX5" fmla="*/ 973015 w 2684584"/>
              <a:gd name="connsiteY5" fmla="*/ 3681046 h 3681046"/>
              <a:gd name="connsiteX6" fmla="*/ 2672861 w 2684584"/>
              <a:gd name="connsiteY6" fmla="*/ 2227385 h 3681046"/>
              <a:gd name="connsiteX7" fmla="*/ 2684584 w 2684584"/>
              <a:gd name="connsiteY7" fmla="*/ 1500554 h 36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584" h="3681046">
                <a:moveTo>
                  <a:pt x="2684584" y="1500554"/>
                </a:moveTo>
                <a:lnTo>
                  <a:pt x="961292" y="0"/>
                </a:lnTo>
                <a:lnTo>
                  <a:pt x="70338" y="0"/>
                </a:lnTo>
                <a:lnTo>
                  <a:pt x="2039815" y="1852246"/>
                </a:lnTo>
                <a:lnTo>
                  <a:pt x="0" y="3681046"/>
                </a:lnTo>
                <a:lnTo>
                  <a:pt x="973015" y="3681046"/>
                </a:lnTo>
                <a:lnTo>
                  <a:pt x="2672861" y="2227385"/>
                </a:lnTo>
                <a:lnTo>
                  <a:pt x="2684584" y="1500554"/>
                </a:lnTo>
                <a:close/>
              </a:path>
            </a:pathLst>
          </a:custGeom>
          <a:solidFill>
            <a:srgbClr val="00B0F0">
              <a:alpha val="2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Title 1">
            <a:extLst>
              <a:ext uri="{FF2B5EF4-FFF2-40B4-BE49-F238E27FC236}">
                <a16:creationId xmlns:a16="http://schemas.microsoft.com/office/drawing/2014/main" id="{31A5F147-0063-E941-81E4-082ED24417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Gates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deletion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in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variational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ansatz</a:t>
            </a:r>
            <a:endParaRPr kumimoji="1" lang="zh-CN" altLang="en-US" sz="4000" b="1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DD6E7F4-6A02-D049-9737-CDC818F5A491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25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025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8701B-077E-4841-A899-2B69A81B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67" y="1031993"/>
            <a:ext cx="7330121" cy="4310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11D59A-22A2-5746-B236-02104F01E515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26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259E1B9-49D6-7D44-83BB-1DB942BCFA14}"/>
              </a:ext>
            </a:extLst>
          </p:cNvPr>
          <p:cNvCxnSpPr>
            <a:cxnSpLocks/>
          </p:cNvCxnSpPr>
          <p:nvPr/>
        </p:nvCxnSpPr>
        <p:spPr>
          <a:xfrm rot="5400000" flipV="1">
            <a:off x="2385761" y="3183221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Oval 252">
            <a:extLst>
              <a:ext uri="{FF2B5EF4-FFF2-40B4-BE49-F238E27FC236}">
                <a16:creationId xmlns:a16="http://schemas.microsoft.com/office/drawing/2014/main" id="{83386867-1208-0745-917E-1100634596D3}"/>
              </a:ext>
            </a:extLst>
          </p:cNvPr>
          <p:cNvSpPr/>
          <p:nvPr/>
        </p:nvSpPr>
        <p:spPr>
          <a:xfrm rot="5400000">
            <a:off x="2704951" y="3605742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F2671A67-CFD9-4549-93E5-D030AB2C4D36}"/>
              </a:ext>
            </a:extLst>
          </p:cNvPr>
          <p:cNvSpPr/>
          <p:nvPr/>
        </p:nvSpPr>
        <p:spPr>
          <a:xfrm rot="5400000">
            <a:off x="2251111" y="2711669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1E27132-9741-CF42-B67D-113659B9C00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85761" y="4096854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Oval 255">
            <a:extLst>
              <a:ext uri="{FF2B5EF4-FFF2-40B4-BE49-F238E27FC236}">
                <a16:creationId xmlns:a16="http://schemas.microsoft.com/office/drawing/2014/main" id="{0CBDA130-6850-5948-AE3B-E4B7D9F19BF9}"/>
              </a:ext>
            </a:extLst>
          </p:cNvPr>
          <p:cNvSpPr/>
          <p:nvPr/>
        </p:nvSpPr>
        <p:spPr>
          <a:xfrm rot="5400000">
            <a:off x="2251112" y="4506667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52248BF-BF82-2444-8CB8-C15262A40DA8}"/>
              </a:ext>
            </a:extLst>
          </p:cNvPr>
          <p:cNvCxnSpPr>
            <a:cxnSpLocks/>
            <a:stCxn id="254" idx="6"/>
            <a:endCxn id="256" idx="2"/>
          </p:cNvCxnSpPr>
          <p:nvPr/>
        </p:nvCxnSpPr>
        <p:spPr>
          <a:xfrm rot="5400000" flipV="1">
            <a:off x="1713269" y="3788996"/>
            <a:ext cx="1435341" cy="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D66A33F-8E7A-5B46-91FC-982532303927}"/>
              </a:ext>
            </a:extLst>
          </p:cNvPr>
          <p:cNvCxnSpPr>
            <a:cxnSpLocks/>
            <a:stCxn id="260" idx="5"/>
            <a:endCxn id="259" idx="1"/>
          </p:cNvCxnSpPr>
          <p:nvPr/>
        </p:nvCxnSpPr>
        <p:spPr>
          <a:xfrm flipH="1">
            <a:off x="723992" y="3018655"/>
            <a:ext cx="335136" cy="66111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520E6F73-C390-AB4E-9252-D64CF97E6977}"/>
              </a:ext>
            </a:extLst>
          </p:cNvPr>
          <p:cNvSpPr/>
          <p:nvPr/>
        </p:nvSpPr>
        <p:spPr>
          <a:xfrm rot="5400000">
            <a:off x="417006" y="3627103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D2CB8BE-A372-D641-ABEE-F49491325B1A}"/>
              </a:ext>
            </a:extLst>
          </p:cNvPr>
          <p:cNvSpPr/>
          <p:nvPr/>
        </p:nvSpPr>
        <p:spPr>
          <a:xfrm rot="5400000">
            <a:off x="1006457" y="2711669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48B831FB-80E4-034C-8D32-7A61504C3F0B}"/>
              </a:ext>
            </a:extLst>
          </p:cNvPr>
          <p:cNvCxnSpPr>
            <a:cxnSpLocks/>
            <a:stCxn id="262" idx="3"/>
            <a:endCxn id="259" idx="7"/>
          </p:cNvCxnSpPr>
          <p:nvPr/>
        </p:nvCxnSpPr>
        <p:spPr>
          <a:xfrm flipH="1" flipV="1">
            <a:off x="723992" y="3934089"/>
            <a:ext cx="335137" cy="62524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002C7B69-4112-104C-809E-5EB394EFEFA0}"/>
              </a:ext>
            </a:extLst>
          </p:cNvPr>
          <p:cNvSpPr/>
          <p:nvPr/>
        </p:nvSpPr>
        <p:spPr>
          <a:xfrm rot="5400000">
            <a:off x="1006458" y="4506667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E111EEAC-E9F4-AC41-9CBD-7845D4AF038F}"/>
              </a:ext>
            </a:extLst>
          </p:cNvPr>
          <p:cNvCxnSpPr>
            <a:cxnSpLocks/>
            <a:stCxn id="260" idx="6"/>
            <a:endCxn id="262" idx="2"/>
          </p:cNvCxnSpPr>
          <p:nvPr/>
        </p:nvCxnSpPr>
        <p:spPr>
          <a:xfrm rot="5400000" flipV="1">
            <a:off x="468615" y="3788996"/>
            <a:ext cx="1435341" cy="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FD0695C-1F24-8646-A61C-E9E916C1ACE0}"/>
              </a:ext>
            </a:extLst>
          </p:cNvPr>
          <p:cNvCxnSpPr>
            <a:cxnSpLocks/>
            <a:stCxn id="254" idx="4"/>
            <a:endCxn id="260" idx="0"/>
          </p:cNvCxnSpPr>
          <p:nvPr/>
        </p:nvCxnSpPr>
        <p:spPr>
          <a:xfrm rot="5400000">
            <a:off x="1808613" y="2449000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314F8DB-2E51-494A-B30D-B74ED8B58673}"/>
              </a:ext>
            </a:extLst>
          </p:cNvPr>
          <p:cNvCxnSpPr>
            <a:cxnSpLocks/>
            <a:stCxn id="256" idx="4"/>
            <a:endCxn id="262" idx="0"/>
          </p:cNvCxnSpPr>
          <p:nvPr/>
        </p:nvCxnSpPr>
        <p:spPr>
          <a:xfrm rot="5400000">
            <a:off x="1808614" y="4243998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5DEC11F4-7798-F04A-8244-049BCFB3AA4D}"/>
              </a:ext>
            </a:extLst>
          </p:cNvPr>
          <p:cNvCxnSpPr>
            <a:cxnSpLocks/>
            <a:stCxn id="253" idx="4"/>
            <a:endCxn id="259" idx="0"/>
          </p:cNvCxnSpPr>
          <p:nvPr/>
        </p:nvCxnSpPr>
        <p:spPr>
          <a:xfrm flipH="1">
            <a:off x="776663" y="3785571"/>
            <a:ext cx="1928288" cy="2136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Left Arrow 51">
            <a:extLst>
              <a:ext uri="{FF2B5EF4-FFF2-40B4-BE49-F238E27FC236}">
                <a16:creationId xmlns:a16="http://schemas.microsoft.com/office/drawing/2014/main" id="{DE3407DF-1E18-5145-ACA1-487D64844FA4}"/>
              </a:ext>
            </a:extLst>
          </p:cNvPr>
          <p:cNvSpPr/>
          <p:nvPr/>
        </p:nvSpPr>
        <p:spPr>
          <a:xfrm>
            <a:off x="3539684" y="3368934"/>
            <a:ext cx="1106256" cy="832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CCFF0F-7876-C54A-A36D-B0C74A21C802}"/>
              </a:ext>
            </a:extLst>
          </p:cNvPr>
          <p:cNvSpPr txBox="1"/>
          <p:nvPr/>
        </p:nvSpPr>
        <p:spPr>
          <a:xfrm>
            <a:off x="5789316" y="5342104"/>
            <a:ext cx="468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light-cone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15A7D3E7-4533-1F4B-8A68-384366B7E2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b="1" dirty="0"/>
                  <a:t>HVA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arranged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by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DAG</a:t>
                </a:r>
                <a:endParaRPr kumimoji="1" lang="zh-CN" altLang="en-US" sz="4000" b="1" dirty="0"/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15A7D3E7-4533-1F4B-8A68-384366B7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4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E8434E-85FB-2140-9F24-2555A1D1800F}"/>
                  </a:ext>
                </a:extLst>
              </p:cNvPr>
              <p:cNvSpPr txBox="1"/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DAG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arbitrary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constructed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E8434E-85FB-2140-9F24-2555A1D18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blipFill>
                <a:blip r:embed="rId5"/>
                <a:stretch>
                  <a:fillRect l="-1083" t="-2632" r="-361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A155CB9-1DC8-7243-A64D-25D54CC18A0B}"/>
              </a:ext>
            </a:extLst>
          </p:cNvPr>
          <p:cNvSpPr txBox="1"/>
          <p:nvPr/>
        </p:nvSpPr>
        <p:spPr>
          <a:xfrm>
            <a:off x="409228" y="1217552"/>
            <a:ext cx="423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arbitrary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graph,</a:t>
            </a:r>
            <a:r>
              <a:rPr kumimoji="1" lang="zh-CN" altLang="en-US" sz="2000" dirty="0"/>
              <a:t>  </a:t>
            </a:r>
            <a:r>
              <a:rPr kumimoji="1" lang="en-US" altLang="zh-CN" sz="2000" dirty="0"/>
              <a:t>ansatz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constructed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directed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acyclic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graph(DAG)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0467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259E1B9-49D6-7D44-83BB-1DB942BCFA14}"/>
              </a:ext>
            </a:extLst>
          </p:cNvPr>
          <p:cNvCxnSpPr>
            <a:cxnSpLocks/>
          </p:cNvCxnSpPr>
          <p:nvPr/>
        </p:nvCxnSpPr>
        <p:spPr>
          <a:xfrm rot="5400000" flipV="1">
            <a:off x="3089550" y="3210242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Oval 252">
            <a:extLst>
              <a:ext uri="{FF2B5EF4-FFF2-40B4-BE49-F238E27FC236}">
                <a16:creationId xmlns:a16="http://schemas.microsoft.com/office/drawing/2014/main" id="{83386867-1208-0745-917E-1100634596D3}"/>
              </a:ext>
            </a:extLst>
          </p:cNvPr>
          <p:cNvSpPr/>
          <p:nvPr/>
        </p:nvSpPr>
        <p:spPr>
          <a:xfrm rot="5400000">
            <a:off x="3408740" y="3632763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F2671A67-CFD9-4549-93E5-D030AB2C4D36}"/>
              </a:ext>
            </a:extLst>
          </p:cNvPr>
          <p:cNvSpPr/>
          <p:nvPr/>
        </p:nvSpPr>
        <p:spPr>
          <a:xfrm rot="5400000">
            <a:off x="2954900" y="2738690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1E27132-9741-CF42-B67D-113659B9C00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89550" y="4123875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Oval 255">
            <a:extLst>
              <a:ext uri="{FF2B5EF4-FFF2-40B4-BE49-F238E27FC236}">
                <a16:creationId xmlns:a16="http://schemas.microsoft.com/office/drawing/2014/main" id="{0CBDA130-6850-5948-AE3B-E4B7D9F19BF9}"/>
              </a:ext>
            </a:extLst>
          </p:cNvPr>
          <p:cNvSpPr/>
          <p:nvPr/>
        </p:nvSpPr>
        <p:spPr>
          <a:xfrm rot="5400000">
            <a:off x="2954901" y="4533688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52248BF-BF82-2444-8CB8-C15262A40DA8}"/>
              </a:ext>
            </a:extLst>
          </p:cNvPr>
          <p:cNvCxnSpPr>
            <a:cxnSpLocks/>
            <a:stCxn id="254" idx="6"/>
            <a:endCxn id="256" idx="2"/>
          </p:cNvCxnSpPr>
          <p:nvPr/>
        </p:nvCxnSpPr>
        <p:spPr>
          <a:xfrm rot="5400000" flipV="1">
            <a:off x="2417058" y="3816017"/>
            <a:ext cx="1435341" cy="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D66A33F-8E7A-5B46-91FC-982532303927}"/>
              </a:ext>
            </a:extLst>
          </p:cNvPr>
          <p:cNvCxnSpPr>
            <a:cxnSpLocks/>
            <a:stCxn id="260" idx="5"/>
            <a:endCxn id="259" idx="1"/>
          </p:cNvCxnSpPr>
          <p:nvPr/>
        </p:nvCxnSpPr>
        <p:spPr>
          <a:xfrm flipH="1">
            <a:off x="1427781" y="3045676"/>
            <a:ext cx="335136" cy="66111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520E6F73-C390-AB4E-9252-D64CF97E6977}"/>
              </a:ext>
            </a:extLst>
          </p:cNvPr>
          <p:cNvSpPr/>
          <p:nvPr/>
        </p:nvSpPr>
        <p:spPr>
          <a:xfrm rot="5400000">
            <a:off x="1120795" y="3654124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D2CB8BE-A372-D641-ABEE-F49491325B1A}"/>
              </a:ext>
            </a:extLst>
          </p:cNvPr>
          <p:cNvSpPr/>
          <p:nvPr/>
        </p:nvSpPr>
        <p:spPr>
          <a:xfrm rot="5400000">
            <a:off x="1710246" y="2738690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48B831FB-80E4-034C-8D32-7A61504C3F0B}"/>
              </a:ext>
            </a:extLst>
          </p:cNvPr>
          <p:cNvCxnSpPr>
            <a:cxnSpLocks/>
            <a:stCxn id="262" idx="3"/>
            <a:endCxn id="259" idx="7"/>
          </p:cNvCxnSpPr>
          <p:nvPr/>
        </p:nvCxnSpPr>
        <p:spPr>
          <a:xfrm flipH="1" flipV="1">
            <a:off x="1427781" y="3961110"/>
            <a:ext cx="335137" cy="62524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002C7B69-4112-104C-809E-5EB394EFEFA0}"/>
              </a:ext>
            </a:extLst>
          </p:cNvPr>
          <p:cNvSpPr/>
          <p:nvPr/>
        </p:nvSpPr>
        <p:spPr>
          <a:xfrm rot="5400000">
            <a:off x="1710247" y="4533688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E111EEAC-E9F4-AC41-9CBD-7845D4AF038F}"/>
              </a:ext>
            </a:extLst>
          </p:cNvPr>
          <p:cNvCxnSpPr>
            <a:cxnSpLocks/>
            <a:stCxn id="260" idx="6"/>
            <a:endCxn id="262" idx="2"/>
          </p:cNvCxnSpPr>
          <p:nvPr/>
        </p:nvCxnSpPr>
        <p:spPr>
          <a:xfrm rot="5400000" flipV="1">
            <a:off x="1172404" y="3816017"/>
            <a:ext cx="1435341" cy="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FD0695C-1F24-8646-A61C-E9E916C1ACE0}"/>
              </a:ext>
            </a:extLst>
          </p:cNvPr>
          <p:cNvCxnSpPr>
            <a:cxnSpLocks/>
            <a:stCxn id="254" idx="4"/>
            <a:endCxn id="260" idx="0"/>
          </p:cNvCxnSpPr>
          <p:nvPr/>
        </p:nvCxnSpPr>
        <p:spPr>
          <a:xfrm rot="5400000">
            <a:off x="2512402" y="2476021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314F8DB-2E51-494A-B30D-B74ED8B58673}"/>
              </a:ext>
            </a:extLst>
          </p:cNvPr>
          <p:cNvCxnSpPr>
            <a:cxnSpLocks/>
            <a:stCxn id="256" idx="4"/>
            <a:endCxn id="262" idx="0"/>
          </p:cNvCxnSpPr>
          <p:nvPr/>
        </p:nvCxnSpPr>
        <p:spPr>
          <a:xfrm rot="5400000">
            <a:off x="2512403" y="4271019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5DEC11F4-7798-F04A-8244-049BCFB3AA4D}"/>
              </a:ext>
            </a:extLst>
          </p:cNvPr>
          <p:cNvCxnSpPr>
            <a:cxnSpLocks/>
            <a:stCxn id="253" idx="4"/>
            <a:endCxn id="259" idx="0"/>
          </p:cNvCxnSpPr>
          <p:nvPr/>
        </p:nvCxnSpPr>
        <p:spPr>
          <a:xfrm flipH="1">
            <a:off x="1480452" y="3812592"/>
            <a:ext cx="1928288" cy="2136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F442986-5F92-E042-8FB7-44450C91D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7" t="61524" r="11774" b="-237"/>
          <a:stretch/>
        </p:blipFill>
        <p:spPr>
          <a:xfrm>
            <a:off x="7366707" y="5671768"/>
            <a:ext cx="423947" cy="1047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076B030-9C99-454D-BC9F-58A25415D701}"/>
                  </a:ext>
                </a:extLst>
              </p:cNvPr>
              <p:cNvSpPr txBox="1"/>
              <p:nvPr/>
            </p:nvSpPr>
            <p:spPr>
              <a:xfrm>
                <a:off x="7012003" y="5606270"/>
                <a:ext cx="206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076B030-9C99-454D-BC9F-58A25415D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003" y="5606270"/>
                <a:ext cx="206980" cy="430887"/>
              </a:xfrm>
              <a:prstGeom prst="rect">
                <a:avLst/>
              </a:prstGeom>
              <a:blipFill>
                <a:blip r:embed="rId4"/>
                <a:stretch>
                  <a:fillRect l="-35294" r="-29412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79F3CBD-EF05-CE44-B62B-FAE9797A0763}"/>
                  </a:ext>
                </a:extLst>
              </p:cNvPr>
              <p:cNvSpPr txBox="1"/>
              <p:nvPr/>
            </p:nvSpPr>
            <p:spPr>
              <a:xfrm>
                <a:off x="7012003" y="6294837"/>
                <a:ext cx="2177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79F3CBD-EF05-CE44-B62B-FAE9797A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003" y="6294837"/>
                <a:ext cx="217752" cy="430887"/>
              </a:xfrm>
              <a:prstGeom prst="rect">
                <a:avLst/>
              </a:prstGeom>
              <a:blipFill>
                <a:blip r:embed="rId5"/>
                <a:stretch>
                  <a:fillRect l="-50000" r="-44444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10D584A-F6CC-4B4D-92AA-FCDC05C4555A}"/>
                  </a:ext>
                </a:extLst>
              </p:cNvPr>
              <p:cNvSpPr txBox="1"/>
              <p:nvPr/>
            </p:nvSpPr>
            <p:spPr>
              <a:xfrm>
                <a:off x="7846935" y="5792822"/>
                <a:ext cx="2579489" cy="594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sz="3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zh-CN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sz="3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kumimoji="1" lang="zh-CN" altLang="en-US" sz="36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10D584A-F6CC-4B4D-92AA-FCDC05C4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935" y="5792822"/>
                <a:ext cx="2579489" cy="594073"/>
              </a:xfrm>
              <a:prstGeom prst="rect">
                <a:avLst/>
              </a:prstGeom>
              <a:blipFill>
                <a:blip r:embed="rId6"/>
                <a:stretch>
                  <a:fillRect l="-1471" t="-4167" r="-98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0D05AF94-65E8-0F4C-9151-8DF413419F53}"/>
              </a:ext>
            </a:extLst>
          </p:cNvPr>
          <p:cNvSpPr txBox="1"/>
          <p:nvPr/>
        </p:nvSpPr>
        <p:spPr>
          <a:xfrm>
            <a:off x="3425947" y="3627926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sz="1800" dirty="0"/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18A680A-90B2-F94F-AB60-1160B11D8EDD}"/>
              </a:ext>
            </a:extLst>
          </p:cNvPr>
          <p:cNvSpPr txBox="1"/>
          <p:nvPr/>
        </p:nvSpPr>
        <p:spPr>
          <a:xfrm>
            <a:off x="1140274" y="3649287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en-CN" sz="1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8B61CC-DB40-3F45-A6A2-522E56269A52}"/>
              </a:ext>
            </a:extLst>
          </p:cNvPr>
          <p:cNvSpPr txBox="1"/>
          <p:nvPr/>
        </p:nvSpPr>
        <p:spPr>
          <a:xfrm>
            <a:off x="2983447" y="2731368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1</a:t>
            </a:r>
            <a:endParaRPr lang="en-CN" sz="1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B8E3930-1B38-644B-92BF-C5CAF79F1549}"/>
              </a:ext>
            </a:extLst>
          </p:cNvPr>
          <p:cNvSpPr txBox="1"/>
          <p:nvPr/>
        </p:nvSpPr>
        <p:spPr>
          <a:xfrm>
            <a:off x="2976425" y="4528851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</a:t>
            </a:r>
            <a:endParaRPr lang="en-CN" sz="18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141262-3BCE-194F-BED4-E6CB62F36FCB}"/>
              </a:ext>
            </a:extLst>
          </p:cNvPr>
          <p:cNvSpPr txBox="1"/>
          <p:nvPr/>
        </p:nvSpPr>
        <p:spPr>
          <a:xfrm>
            <a:off x="1731469" y="4524013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en-CN" sz="1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96A0985-406F-8F43-AF26-D0C6857F7A0B}"/>
              </a:ext>
            </a:extLst>
          </p:cNvPr>
          <p:cNvSpPr txBox="1"/>
          <p:nvPr/>
        </p:nvSpPr>
        <p:spPr>
          <a:xfrm>
            <a:off x="1731469" y="2735033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4</a:t>
            </a:r>
            <a:endParaRPr lang="en-CN" sz="1800" dirty="0"/>
          </a:p>
        </p:txBody>
      </p:sp>
      <p:sp>
        <p:nvSpPr>
          <p:cNvPr id="116" name="Left Arrow 115">
            <a:extLst>
              <a:ext uri="{FF2B5EF4-FFF2-40B4-BE49-F238E27FC236}">
                <a16:creationId xmlns:a16="http://schemas.microsoft.com/office/drawing/2014/main" id="{71E9FF56-DA53-E74C-8C20-D954645A81E3}"/>
              </a:ext>
            </a:extLst>
          </p:cNvPr>
          <p:cNvSpPr/>
          <p:nvPr/>
        </p:nvSpPr>
        <p:spPr>
          <a:xfrm rot="10800000">
            <a:off x="4649655" y="3358522"/>
            <a:ext cx="1106256" cy="832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0F2862A8-ED20-9A49-A359-D4EE836DB4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b="1" dirty="0"/>
                  <a:t>HVA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arranged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by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DAG</a:t>
                </a:r>
                <a:endParaRPr kumimoji="1" lang="zh-CN" altLang="en-US" sz="4000" b="1" dirty="0"/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0F2862A8-ED20-9A49-A359-D4EE836D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8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53DA835-D2E9-A54E-AEE9-C15E8A480B5D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27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79C14-0DAB-BB43-BC04-1DE734F9A754}"/>
              </a:ext>
            </a:extLst>
          </p:cNvPr>
          <p:cNvSpPr txBox="1"/>
          <p:nvPr/>
        </p:nvSpPr>
        <p:spPr>
          <a:xfrm>
            <a:off x="5561790" y="1217314"/>
            <a:ext cx="578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DAG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provides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natural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time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order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edges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nodes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(called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topological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order).</a:t>
            </a:r>
            <a:endParaRPr kumimoji="1" lang="zh-CN" altLang="en-US" sz="2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20351A7-E111-B942-A985-E141F59D3D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589" y="1870585"/>
            <a:ext cx="5738531" cy="36611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DCE7C8-5D93-1C4A-84D3-4FDEE6A82BA7}"/>
              </a:ext>
            </a:extLst>
          </p:cNvPr>
          <p:cNvSpPr txBox="1"/>
          <p:nvPr/>
        </p:nvSpPr>
        <p:spPr>
          <a:xfrm>
            <a:off x="409228" y="1217552"/>
            <a:ext cx="423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arbitrary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graph,</a:t>
            </a:r>
            <a:r>
              <a:rPr kumimoji="1" lang="zh-CN" altLang="en-US" sz="2000" dirty="0"/>
              <a:t>  </a:t>
            </a:r>
            <a:r>
              <a:rPr kumimoji="1" lang="en-US" altLang="zh-CN" sz="2000" dirty="0"/>
              <a:t>ansatz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constructed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directed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acyclic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graph(DAG)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C422E8-F915-2742-BC3C-332FB4756705}"/>
                  </a:ext>
                </a:extLst>
              </p:cNvPr>
              <p:cNvSpPr txBox="1"/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DAG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arbitrary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constructed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C422E8-F915-2742-BC3C-332FB4756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blipFill>
                <a:blip r:embed="rId10"/>
                <a:stretch>
                  <a:fillRect l="-1083" t="-2632" r="-361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73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B053D-0DA7-6145-BE7D-2E38EF12BD44}"/>
                  </a:ext>
                </a:extLst>
              </p:cNvPr>
              <p:cNvSpPr txBox="1"/>
              <p:nvPr/>
            </p:nvSpPr>
            <p:spPr>
              <a:xfrm>
                <a:off x="4861142" y="1639849"/>
                <a:ext cx="24697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rgbClr val="B91000"/>
                    </a:solidFill>
                  </a:rPr>
                  <a:t>HVA-DAG</a:t>
                </a:r>
                <a:r>
                  <a:rPr kumimoji="1" lang="zh-CN" altLang="en-US" sz="2400" dirty="0">
                    <a:solidFill>
                      <a:srgbClr val="B91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B91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en-US" altLang="zh-CN" sz="2400" dirty="0">
                    <a:solidFill>
                      <a:srgbClr val="B91000"/>
                    </a:solidFill>
                  </a:rPr>
                  <a:t>)</a:t>
                </a:r>
                <a:endParaRPr kumimoji="1" lang="zh-CN" altLang="en-US" sz="2400" dirty="0">
                  <a:solidFill>
                    <a:srgbClr val="B91000"/>
                  </a:solidFill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B053D-0DA7-6145-BE7D-2E38EF12B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42" y="1639849"/>
                <a:ext cx="2469715" cy="461665"/>
              </a:xfrm>
              <a:prstGeom prst="rect">
                <a:avLst/>
              </a:prstGeom>
              <a:blipFill>
                <a:blip r:embed="rId3"/>
                <a:stretch>
                  <a:fillRect l="-510" t="-8108" r="-255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C393D04-AAD8-054B-893C-084FC0AD43E6}"/>
                  </a:ext>
                </a:extLst>
              </p:cNvPr>
              <p:cNvSpPr txBox="1"/>
              <p:nvPr/>
            </p:nvSpPr>
            <p:spPr>
              <a:xfrm>
                <a:off x="6312127" y="5964425"/>
                <a:ext cx="3357586" cy="661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𝐷𝑁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+1)−1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C393D04-AAD8-054B-893C-084FC0AD4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127" y="5964425"/>
                <a:ext cx="3357586" cy="661976"/>
              </a:xfrm>
              <a:prstGeom prst="rect">
                <a:avLst/>
              </a:prstGeom>
              <a:blipFill>
                <a:blip r:embed="rId6"/>
                <a:stretch>
                  <a:fillRect t="-3774" r="-376"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EC52BF-9A22-E04C-B4C3-14482127438A}"/>
                  </a:ext>
                </a:extLst>
              </p:cNvPr>
              <p:cNvSpPr txBox="1"/>
              <p:nvPr/>
            </p:nvSpPr>
            <p:spPr>
              <a:xfrm>
                <a:off x="4645940" y="5130822"/>
                <a:ext cx="6188630" cy="7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u="sng" dirty="0"/>
                  <a:t>Trainability:</a:t>
                </a:r>
              </a:p>
              <a:p>
                <a:r>
                  <a:rPr lang="zh-CN" altLang="en-US" sz="2000" b="1" dirty="0"/>
                  <a:t>       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 err="1"/>
                  <a:t>HVA</a:t>
                </a:r>
                <a:r>
                  <a:rPr lang="en-US" altLang="zh-CN" sz="2000" dirty="0"/>
                  <a:t>-DAG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constant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Barren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Plateau-free.</a:t>
                </a:r>
                <a:endParaRPr lang="en-C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EC52BF-9A22-E04C-B4C3-14482127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40" y="5130822"/>
                <a:ext cx="6188630" cy="707886"/>
              </a:xfrm>
              <a:prstGeom prst="rect">
                <a:avLst/>
              </a:prstGeom>
              <a:blipFill>
                <a:blip r:embed="rId7"/>
                <a:stretch>
                  <a:fillRect l="-1025" t="-5357" b="-16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C4A5CD0B-FDB1-D843-BC45-D2408958D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4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4000" b="1" dirty="0"/>
                  <a:t>HVA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arranged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by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/>
                  <a:t>DAG</a:t>
                </a:r>
                <a:endParaRPr kumimoji="1" lang="zh-CN" altLang="en-US" sz="4000" b="1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C4A5CD0B-FDB1-D843-BC45-D2408958D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8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02861E69-DF73-0D41-9855-C1C5D0CDF75C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28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25E8E2-EDAE-5B46-828A-556F8E4BFE7A}"/>
              </a:ext>
            </a:extLst>
          </p:cNvPr>
          <p:cNvGrpSpPr/>
          <p:nvPr/>
        </p:nvGrpSpPr>
        <p:grpSpPr>
          <a:xfrm>
            <a:off x="5890593" y="1914763"/>
            <a:ext cx="6397975" cy="3469047"/>
            <a:chOff x="4901456" y="1795518"/>
            <a:chExt cx="6397975" cy="3469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7EEE12-2D3E-364E-9FE3-ECEC8C9F8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4765" y="2098046"/>
              <a:ext cx="3705702" cy="290705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C634C04-D999-D646-9F99-031A885F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7427" y="1795518"/>
              <a:ext cx="4392004" cy="34690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1910BC-071F-6946-9220-6A1C097627BB}"/>
                    </a:ext>
                  </a:extLst>
                </p:cNvPr>
                <p:cNvSpPr txBox="1"/>
                <p:nvPr/>
              </p:nvSpPr>
              <p:spPr>
                <a:xfrm>
                  <a:off x="4901456" y="2189046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1910BC-071F-6946-9220-6A1C09762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2189046"/>
                  <a:ext cx="3831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9355" r="-22581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E1C3E12-3527-234D-9F22-09BF50169E30}"/>
                    </a:ext>
                  </a:extLst>
                </p:cNvPr>
                <p:cNvSpPr txBox="1"/>
                <p:nvPr/>
              </p:nvSpPr>
              <p:spPr>
                <a:xfrm>
                  <a:off x="4901456" y="2657153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E1C3E12-3527-234D-9F22-09BF50169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2657153"/>
                  <a:ext cx="3831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9355" r="-22581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5A9B569-E74D-044E-A591-202E1E8C8173}"/>
                    </a:ext>
                  </a:extLst>
                </p:cNvPr>
                <p:cNvSpPr txBox="1"/>
                <p:nvPr/>
              </p:nvSpPr>
              <p:spPr>
                <a:xfrm>
                  <a:off x="4901456" y="3122192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5A9B569-E74D-044E-A591-202E1E8C8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3122192"/>
                  <a:ext cx="3831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9355" t="-4545" r="-22581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CFFF6C-62BE-D943-BAC1-16C861054BB9}"/>
                    </a:ext>
                  </a:extLst>
                </p:cNvPr>
                <p:cNvSpPr txBox="1"/>
                <p:nvPr/>
              </p:nvSpPr>
              <p:spPr>
                <a:xfrm>
                  <a:off x="4901456" y="3590299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CFFF6C-62BE-D943-BAC1-16C861054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3590299"/>
                  <a:ext cx="3831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9355" t="-4545" r="-22581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6CC1D4F-1717-0D48-906F-5D88FE85BE8C}"/>
                    </a:ext>
                  </a:extLst>
                </p:cNvPr>
                <p:cNvSpPr txBox="1"/>
                <p:nvPr/>
              </p:nvSpPr>
              <p:spPr>
                <a:xfrm>
                  <a:off x="4901456" y="4059293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6CC1D4F-1717-0D48-906F-5D88FE85B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4059293"/>
                  <a:ext cx="3831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9355" t="-4545" r="-22581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1676611-FF6A-8C49-A605-CDD1006C4452}"/>
                    </a:ext>
                  </a:extLst>
                </p:cNvPr>
                <p:cNvSpPr txBox="1"/>
                <p:nvPr/>
              </p:nvSpPr>
              <p:spPr>
                <a:xfrm>
                  <a:off x="4901456" y="4527400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1676611-FF6A-8C49-A605-CDD1006C4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456" y="4527400"/>
                  <a:ext cx="3831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9355" t="-4545" r="-22581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A64A85-AD94-5049-8E5F-89555D37712E}"/>
              </a:ext>
            </a:extLst>
          </p:cNvPr>
          <p:cNvCxnSpPr>
            <a:cxnSpLocks/>
          </p:cNvCxnSpPr>
          <p:nvPr/>
        </p:nvCxnSpPr>
        <p:spPr>
          <a:xfrm rot="5400000" flipV="1">
            <a:off x="3089550" y="3210242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54A26EB-9E55-754E-9B48-3BF28975D9A1}"/>
              </a:ext>
            </a:extLst>
          </p:cNvPr>
          <p:cNvSpPr/>
          <p:nvPr/>
        </p:nvSpPr>
        <p:spPr>
          <a:xfrm rot="5400000">
            <a:off x="3408740" y="3632763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1B17BD6-555C-AB4C-BF25-8EB248A3F2B4}"/>
              </a:ext>
            </a:extLst>
          </p:cNvPr>
          <p:cNvSpPr/>
          <p:nvPr/>
        </p:nvSpPr>
        <p:spPr>
          <a:xfrm rot="5400000">
            <a:off x="2954900" y="2738690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D7628EC-35FA-F740-97AA-23318A2140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89550" y="4123875"/>
            <a:ext cx="584887" cy="29656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F4677C4F-1F51-3B49-A7B0-AFE974DC7394}"/>
              </a:ext>
            </a:extLst>
          </p:cNvPr>
          <p:cNvSpPr/>
          <p:nvPr/>
        </p:nvSpPr>
        <p:spPr>
          <a:xfrm rot="5400000">
            <a:off x="2954901" y="4533688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7A6834-C0BB-3640-B3FD-BD9E93593D33}"/>
              </a:ext>
            </a:extLst>
          </p:cNvPr>
          <p:cNvCxnSpPr>
            <a:cxnSpLocks/>
            <a:stCxn id="66" idx="6"/>
            <a:endCxn id="68" idx="2"/>
          </p:cNvCxnSpPr>
          <p:nvPr/>
        </p:nvCxnSpPr>
        <p:spPr>
          <a:xfrm rot="5400000" flipV="1">
            <a:off x="2417058" y="3816017"/>
            <a:ext cx="1435341" cy="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0D397A8-436B-3745-92BB-074ED31E8B64}"/>
              </a:ext>
            </a:extLst>
          </p:cNvPr>
          <p:cNvCxnSpPr>
            <a:cxnSpLocks/>
            <a:stCxn id="72" idx="5"/>
            <a:endCxn id="71" idx="1"/>
          </p:cNvCxnSpPr>
          <p:nvPr/>
        </p:nvCxnSpPr>
        <p:spPr>
          <a:xfrm flipH="1">
            <a:off x="1427781" y="3045676"/>
            <a:ext cx="335136" cy="66111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16F710CC-C2F8-2D42-A1CF-0D912061799D}"/>
              </a:ext>
            </a:extLst>
          </p:cNvPr>
          <p:cNvSpPr/>
          <p:nvPr/>
        </p:nvSpPr>
        <p:spPr>
          <a:xfrm rot="5400000">
            <a:off x="1120795" y="3654124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ECD4347-4F01-B04C-AD08-3B76A63461F5}"/>
              </a:ext>
            </a:extLst>
          </p:cNvPr>
          <p:cNvSpPr/>
          <p:nvPr/>
        </p:nvSpPr>
        <p:spPr>
          <a:xfrm rot="5400000">
            <a:off x="1710246" y="2738690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75101F-686F-D142-93ED-29880574F100}"/>
              </a:ext>
            </a:extLst>
          </p:cNvPr>
          <p:cNvCxnSpPr>
            <a:cxnSpLocks/>
            <a:stCxn id="74" idx="3"/>
            <a:endCxn id="71" idx="7"/>
          </p:cNvCxnSpPr>
          <p:nvPr/>
        </p:nvCxnSpPr>
        <p:spPr>
          <a:xfrm flipH="1" flipV="1">
            <a:off x="1427781" y="3961110"/>
            <a:ext cx="335137" cy="62524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EB441FA8-AF92-E44C-A401-4A5B0CDE1649}"/>
              </a:ext>
            </a:extLst>
          </p:cNvPr>
          <p:cNvSpPr/>
          <p:nvPr/>
        </p:nvSpPr>
        <p:spPr>
          <a:xfrm rot="5400000">
            <a:off x="1710247" y="4533688"/>
            <a:ext cx="359657" cy="35965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E088C2C-E037-D641-BC3C-BF2C2E24123D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>
          <a:xfrm rot="5400000" flipV="1">
            <a:off x="1172404" y="3816017"/>
            <a:ext cx="1435341" cy="1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70B8352-E828-904B-9A65-A7224B81A2DD}"/>
              </a:ext>
            </a:extLst>
          </p:cNvPr>
          <p:cNvCxnSpPr>
            <a:cxnSpLocks/>
            <a:stCxn id="66" idx="4"/>
            <a:endCxn id="72" idx="0"/>
          </p:cNvCxnSpPr>
          <p:nvPr/>
        </p:nvCxnSpPr>
        <p:spPr>
          <a:xfrm rot="5400000">
            <a:off x="2512402" y="2476021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6876A82-26D5-B84F-922A-9131D0F45DAF}"/>
              </a:ext>
            </a:extLst>
          </p:cNvPr>
          <p:cNvCxnSpPr>
            <a:cxnSpLocks/>
            <a:stCxn id="68" idx="4"/>
            <a:endCxn id="74" idx="0"/>
          </p:cNvCxnSpPr>
          <p:nvPr/>
        </p:nvCxnSpPr>
        <p:spPr>
          <a:xfrm rot="5400000">
            <a:off x="2512403" y="4271019"/>
            <a:ext cx="0" cy="88499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48A490-FB22-DC43-9F40-099ADBC7F533}"/>
              </a:ext>
            </a:extLst>
          </p:cNvPr>
          <p:cNvCxnSpPr>
            <a:cxnSpLocks/>
            <a:stCxn id="65" idx="4"/>
            <a:endCxn id="71" idx="0"/>
          </p:cNvCxnSpPr>
          <p:nvPr/>
        </p:nvCxnSpPr>
        <p:spPr>
          <a:xfrm flipH="1">
            <a:off x="1480452" y="3812592"/>
            <a:ext cx="1928288" cy="2136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DDCC684-F999-274C-8360-50130FD19AA0}"/>
              </a:ext>
            </a:extLst>
          </p:cNvPr>
          <p:cNvSpPr txBox="1"/>
          <p:nvPr/>
        </p:nvSpPr>
        <p:spPr>
          <a:xfrm>
            <a:off x="3425947" y="3627926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sz="1800" dirty="0"/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A11E97-AABF-C345-A92A-40156645E858}"/>
              </a:ext>
            </a:extLst>
          </p:cNvPr>
          <p:cNvSpPr txBox="1"/>
          <p:nvPr/>
        </p:nvSpPr>
        <p:spPr>
          <a:xfrm>
            <a:off x="1140274" y="3649287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en-CN" sz="1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3F771B-CC40-1742-B0F1-687E8843C790}"/>
              </a:ext>
            </a:extLst>
          </p:cNvPr>
          <p:cNvSpPr txBox="1"/>
          <p:nvPr/>
        </p:nvSpPr>
        <p:spPr>
          <a:xfrm>
            <a:off x="2983447" y="2731368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1</a:t>
            </a:r>
            <a:endParaRPr lang="en-CN" sz="1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8CD6256-EDFF-9641-B49D-7B71AE2874F0}"/>
              </a:ext>
            </a:extLst>
          </p:cNvPr>
          <p:cNvSpPr txBox="1"/>
          <p:nvPr/>
        </p:nvSpPr>
        <p:spPr>
          <a:xfrm>
            <a:off x="2976425" y="4528851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2</a:t>
            </a:r>
            <a:endParaRPr lang="en-CN" sz="1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A8B2BD-95F5-944C-86C9-5F094EBD870D}"/>
              </a:ext>
            </a:extLst>
          </p:cNvPr>
          <p:cNvSpPr txBox="1"/>
          <p:nvPr/>
        </p:nvSpPr>
        <p:spPr>
          <a:xfrm>
            <a:off x="1731469" y="4524013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en-CN" sz="1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7353B5-7E0A-8F4D-80BA-5E4FAF885F83}"/>
              </a:ext>
            </a:extLst>
          </p:cNvPr>
          <p:cNvSpPr txBox="1"/>
          <p:nvPr/>
        </p:nvSpPr>
        <p:spPr>
          <a:xfrm>
            <a:off x="1731469" y="2735033"/>
            <a:ext cx="32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4</a:t>
            </a:r>
            <a:endParaRPr lang="en-CN" sz="1800" dirty="0"/>
          </a:p>
        </p:txBody>
      </p:sp>
      <p:sp>
        <p:nvSpPr>
          <p:cNvPr id="88" name="Left Arrow 87">
            <a:extLst>
              <a:ext uri="{FF2B5EF4-FFF2-40B4-BE49-F238E27FC236}">
                <a16:creationId xmlns:a16="http://schemas.microsoft.com/office/drawing/2014/main" id="{63A8409B-B4AB-C24D-B3D0-4CD03B8BC590}"/>
              </a:ext>
            </a:extLst>
          </p:cNvPr>
          <p:cNvSpPr/>
          <p:nvPr/>
        </p:nvSpPr>
        <p:spPr>
          <a:xfrm rot="10800000">
            <a:off x="4649655" y="3358522"/>
            <a:ext cx="1106256" cy="832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A3E4BA-E723-704E-903E-DA8C22496F6D}"/>
              </a:ext>
            </a:extLst>
          </p:cNvPr>
          <p:cNvSpPr txBox="1"/>
          <p:nvPr/>
        </p:nvSpPr>
        <p:spPr>
          <a:xfrm>
            <a:off x="409228" y="1217552"/>
            <a:ext cx="423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arbitrary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graph,</a:t>
            </a:r>
            <a:r>
              <a:rPr kumimoji="1" lang="zh-CN" altLang="en-US" sz="2000" dirty="0"/>
              <a:t>  </a:t>
            </a:r>
            <a:r>
              <a:rPr kumimoji="1" lang="en-US" altLang="zh-CN" sz="2000" dirty="0"/>
              <a:t>ansatz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constructed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directed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acyclic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graph(DAG)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5324AF-3199-6742-AC00-BFB14787B144}"/>
                  </a:ext>
                </a:extLst>
              </p:cNvPr>
              <p:cNvSpPr txBox="1"/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DAG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arbitrary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constructed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5324AF-3199-6742-AC00-BFB14787B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3" y="5354660"/>
                <a:ext cx="3498089" cy="946991"/>
              </a:xfrm>
              <a:prstGeom prst="rect">
                <a:avLst/>
              </a:prstGeom>
              <a:blipFill>
                <a:blip r:embed="rId14"/>
                <a:stretch>
                  <a:fillRect l="-1083" t="-2632" r="-361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038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E37CC-8A19-C040-A6E9-912C0C30B00B}"/>
                  </a:ext>
                </a:extLst>
              </p:cNvPr>
              <p:cNvSpPr txBox="1"/>
              <p:nvPr/>
            </p:nvSpPr>
            <p:spPr>
              <a:xfrm>
                <a:off x="8749145" y="4248472"/>
                <a:ext cx="284928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dirty="0"/>
                  <a:t>Up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24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nodes.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HVA-DAG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solves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MaxCut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random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dirty="0"/>
                  <a:t>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exactly.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contrast,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classical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algorithm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derive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approximate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solutions.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E37CC-8A19-C040-A6E9-912C0C30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45" y="4248472"/>
                <a:ext cx="2849286" cy="2031325"/>
              </a:xfrm>
              <a:prstGeom prst="rect">
                <a:avLst/>
              </a:prstGeom>
              <a:blipFill>
                <a:blip r:embed="rId2"/>
                <a:stretch>
                  <a:fillRect l="-1327" t="-1242" r="-885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69A39D4D-5531-914F-AFA5-8C8306284E97}"/>
              </a:ext>
            </a:extLst>
          </p:cNvPr>
          <p:cNvSpPr txBox="1"/>
          <p:nvPr/>
        </p:nvSpPr>
        <p:spPr>
          <a:xfrm>
            <a:off x="124690" y="913925"/>
            <a:ext cx="225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/>
              <a:t>Compared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with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QAOA</a:t>
            </a:r>
            <a:endParaRPr kumimoji="1" lang="zh-CN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F00FCCF-44BF-2A4A-AABB-BB58EAE63F01}"/>
                  </a:ext>
                </a:extLst>
              </p:cNvPr>
              <p:cNvSpPr txBox="1"/>
              <p:nvPr/>
            </p:nvSpPr>
            <p:spPr>
              <a:xfrm>
                <a:off x="8749145" y="1491032"/>
                <a:ext cx="32305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HVA-DAG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exactly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solve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MaxCut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randomly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generated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-US" altLang="zh-CN" dirty="0"/>
                  <a:t>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graphs.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QAOA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requires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increasing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(almost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linearly).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F00FCCF-44BF-2A4A-AABB-BB58EAE63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45" y="1491032"/>
                <a:ext cx="3230522" cy="1754326"/>
              </a:xfrm>
              <a:prstGeom prst="rect">
                <a:avLst/>
              </a:prstGeom>
              <a:blipFill>
                <a:blip r:embed="rId3"/>
                <a:stretch>
                  <a:fillRect l="-1172" t="-1439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77E8683-9674-9C4D-8334-856D45F902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Numerical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results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simulator</a:t>
            </a:r>
            <a:endParaRPr kumimoji="1" lang="zh-CN" alt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224DB-8686-8646-8DF5-9897AA8DC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07" y="4209936"/>
            <a:ext cx="8180747" cy="266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A8D54-F22C-3E42-9C86-423DBEAE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07" y="1283257"/>
            <a:ext cx="8180747" cy="2661936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E207FE4E-9704-404C-9E5E-25AD2E336725}"/>
              </a:ext>
            </a:extLst>
          </p:cNvPr>
          <p:cNvSpPr txBox="1"/>
          <p:nvPr/>
        </p:nvSpPr>
        <p:spPr>
          <a:xfrm>
            <a:off x="124690" y="3879140"/>
            <a:ext cx="559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/>
              <a:t>Compared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with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classical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algorithm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(</a:t>
            </a:r>
            <a:r>
              <a:rPr kumimoji="1" lang="en-US" altLang="zh-CN" u="sng" dirty="0" err="1"/>
              <a:t>Goemans</a:t>
            </a:r>
            <a:r>
              <a:rPr kumimoji="1" lang="en-US" altLang="zh-CN" u="sng" dirty="0"/>
              <a:t>-Williamson)</a:t>
            </a:r>
            <a:endParaRPr kumimoji="1" lang="zh-CN" alt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2B1F1-9111-6D43-BE6B-B606877513F3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29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8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863C94-9F95-9F43-969A-E4D1FB4FC3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Variational quantum </a:t>
            </a:r>
            <a:r>
              <a:rPr kumimoji="1" lang="en-US" altLang="zh-CN" sz="4000" b="1" dirty="0" err="1"/>
              <a:t>eigensolver</a:t>
            </a:r>
            <a:r>
              <a:rPr kumimoji="1" lang="en-US" altLang="zh-CN" sz="4000" b="1" dirty="0"/>
              <a:t>(VQE)</a:t>
            </a:r>
            <a:endParaRPr kumimoji="1" lang="zh-CN" alt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8E9B2-618A-5F40-84B7-AB6AE242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0" y="1719252"/>
            <a:ext cx="6588918" cy="3827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28E09C-8F7F-1648-83D3-52843BB3DF19}"/>
                  </a:ext>
                </a:extLst>
              </p:cNvPr>
              <p:cNvSpPr txBox="1"/>
              <p:nvPr/>
            </p:nvSpPr>
            <p:spPr>
              <a:xfrm>
                <a:off x="8281189" y="1954222"/>
                <a:ext cx="1270156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28E09C-8F7F-1648-83D3-52843BB3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89" y="1954222"/>
                <a:ext cx="1270156" cy="672235"/>
              </a:xfrm>
              <a:prstGeom prst="rect">
                <a:avLst/>
              </a:prstGeom>
              <a:blipFill>
                <a:blip r:embed="rId4"/>
                <a:stretch>
                  <a:fillRect l="-27451" t="-149057" r="-7843" b="-20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1475895-1C7F-3B42-903F-07480912A34F}"/>
              </a:ext>
            </a:extLst>
          </p:cNvPr>
          <p:cNvSpPr txBox="1"/>
          <p:nvPr/>
        </p:nvSpPr>
        <p:spPr>
          <a:xfrm>
            <a:off x="7409453" y="2837095"/>
            <a:ext cx="46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Hamiltonian expectation is minimized variationally.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885D42-F177-FE40-BA8D-890A09379294}"/>
                  </a:ext>
                </a:extLst>
              </p:cNvPr>
              <p:cNvSpPr txBox="1"/>
              <p:nvPr/>
            </p:nvSpPr>
            <p:spPr>
              <a:xfrm>
                <a:off x="8486054" y="3574525"/>
                <a:ext cx="2130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885D42-F177-FE40-BA8D-890A09379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54" y="3574525"/>
                <a:ext cx="2130583" cy="276999"/>
              </a:xfrm>
              <a:prstGeom prst="rect">
                <a:avLst/>
              </a:prstGeom>
              <a:blipFill>
                <a:blip r:embed="rId5"/>
                <a:stretch>
                  <a:fillRect l="-4142" t="-8696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5F73AB7-0F86-CB4F-A5A1-381A8E994E33}"/>
              </a:ext>
            </a:extLst>
          </p:cNvPr>
          <p:cNvSpPr txBox="1"/>
          <p:nvPr/>
        </p:nvSpPr>
        <p:spPr>
          <a:xfrm>
            <a:off x="8065749" y="3932266"/>
            <a:ext cx="401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global minimum of the energy landscape is an approximation to the Hamiltonian ground state energy.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211E5-E931-244A-B77C-42D52EC41462}"/>
              </a:ext>
            </a:extLst>
          </p:cNvPr>
          <p:cNvSpPr txBox="1"/>
          <p:nvPr/>
        </p:nvSpPr>
        <p:spPr>
          <a:xfrm>
            <a:off x="3846786" y="1393323"/>
            <a:ext cx="2249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Peruzzo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et.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al.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2014]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21E5D-FC06-4943-993B-BD6FE7276EEF}"/>
              </a:ext>
            </a:extLst>
          </p:cNvPr>
          <p:cNvSpPr txBox="1"/>
          <p:nvPr/>
        </p:nvSpPr>
        <p:spPr>
          <a:xfrm>
            <a:off x="7409453" y="1293757"/>
            <a:ext cx="449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B1AAA-AFDF-AE4A-9963-142158022C6E}"/>
                  </a:ext>
                </a:extLst>
              </p:cNvPr>
              <p:cNvSpPr txBox="1"/>
              <p:nvPr/>
            </p:nvSpPr>
            <p:spPr>
              <a:xfrm>
                <a:off x="9873342" y="1937101"/>
                <a:ext cx="2032031" cy="706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eg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Ising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B1AAA-AFDF-AE4A-9963-14215802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342" y="1937101"/>
                <a:ext cx="2032031" cy="706475"/>
              </a:xfrm>
              <a:prstGeom prst="rect">
                <a:avLst/>
              </a:prstGeom>
              <a:blipFill>
                <a:blip r:embed="rId6"/>
                <a:stretch>
                  <a:fillRect l="-2484" t="-136842" r="-4348" b="-182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E8636B-C0B8-5643-8D10-DA0604E11D07}"/>
              </a:ext>
            </a:extLst>
          </p:cNvPr>
          <p:cNvSpPr txBox="1"/>
          <p:nvPr/>
        </p:nvSpPr>
        <p:spPr>
          <a:xfrm>
            <a:off x="1683974" y="1383617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VQE optimization loop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BEDA-3C6F-244A-B394-C7C2A7A72781}"/>
              </a:ext>
            </a:extLst>
          </p:cNvPr>
          <p:cNvSpPr txBox="1"/>
          <p:nvPr/>
        </p:nvSpPr>
        <p:spPr>
          <a:xfrm>
            <a:off x="871294" y="5645539"/>
            <a:ext cx="284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1B75BC"/>
                </a:solidFill>
              </a:rPr>
              <a:t>Hamiltonian</a:t>
            </a:r>
            <a:r>
              <a:rPr kumimoji="1" lang="zh-CN" altLang="en-US" sz="2000" dirty="0">
                <a:solidFill>
                  <a:srgbClr val="1B75BC"/>
                </a:solidFill>
              </a:rPr>
              <a:t> </a:t>
            </a:r>
            <a:r>
              <a:rPr kumimoji="1" lang="en-US" altLang="zh-CN" sz="2000" dirty="0">
                <a:solidFill>
                  <a:srgbClr val="1B75BC"/>
                </a:solidFill>
              </a:rPr>
              <a:t>expectation</a:t>
            </a:r>
            <a:r>
              <a:rPr kumimoji="1" lang="zh-CN" altLang="en-US" sz="2000" dirty="0">
                <a:solidFill>
                  <a:srgbClr val="1B75BC"/>
                </a:solidFill>
              </a:rPr>
              <a:t> </a:t>
            </a:r>
            <a:r>
              <a:rPr kumimoji="1" lang="en-US" altLang="zh-CN" sz="2000" dirty="0">
                <a:solidFill>
                  <a:srgbClr val="1B75BC"/>
                </a:solidFill>
              </a:rPr>
              <a:t>on quantum computers</a:t>
            </a:r>
            <a:endParaRPr kumimoji="1" lang="zh-CN" altLang="en-US" sz="2000" dirty="0">
              <a:solidFill>
                <a:srgbClr val="1B75B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289A9-3DD1-D84D-82F3-096ADB2683F6}"/>
              </a:ext>
            </a:extLst>
          </p:cNvPr>
          <p:cNvSpPr txBox="1"/>
          <p:nvPr/>
        </p:nvSpPr>
        <p:spPr>
          <a:xfrm>
            <a:off x="4140373" y="5645539"/>
            <a:ext cx="284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BAF3F"/>
                </a:solidFill>
              </a:rPr>
              <a:t>optimization performed on classical computers</a:t>
            </a:r>
            <a:endParaRPr kumimoji="1" lang="zh-CN" altLang="en-US" sz="2000" dirty="0">
              <a:solidFill>
                <a:srgbClr val="FBAF3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C4DD27-3064-1E41-867F-E836848383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84"/>
          <a:stretch/>
        </p:blipFill>
        <p:spPr>
          <a:xfrm>
            <a:off x="7467614" y="4916515"/>
            <a:ext cx="3219307" cy="188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093E38-3CF7-F346-8018-E38492438C29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52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85102B-9E73-364B-998E-2831C4AE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56" y="4088615"/>
            <a:ext cx="2685935" cy="2324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C24BC-6E22-6047-86BB-8DDD6B9ED8AE}"/>
                  </a:ext>
                </a:extLst>
              </p:cNvPr>
              <p:cNvSpPr txBox="1"/>
              <p:nvPr/>
            </p:nvSpPr>
            <p:spPr>
              <a:xfrm>
                <a:off x="663185" y="1451922"/>
                <a:ext cx="2962093" cy="79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C24BC-6E22-6047-86BB-8DDD6B9E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" y="1451922"/>
                <a:ext cx="2962093" cy="797078"/>
              </a:xfrm>
              <a:prstGeom prst="rect">
                <a:avLst/>
              </a:prstGeom>
              <a:blipFill>
                <a:blip r:embed="rId4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4DAEC-6F20-C749-9634-F4481203D818}"/>
                  </a:ext>
                </a:extLst>
              </p:cNvPr>
              <p:cNvSpPr txBox="1"/>
              <p:nvPr/>
            </p:nvSpPr>
            <p:spPr>
              <a:xfrm>
                <a:off x="3564777" y="1619635"/>
                <a:ext cx="186840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=±1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4DAEC-6F20-C749-9634-F4481203D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77" y="1619635"/>
                <a:ext cx="1868408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F55454-6B31-3A46-9505-401FC54EF5A0}"/>
              </a:ext>
            </a:extLst>
          </p:cNvPr>
          <p:cNvSpPr txBox="1"/>
          <p:nvPr/>
        </p:nvSpPr>
        <p:spPr>
          <a:xfrm>
            <a:off x="555969" y="5026950"/>
            <a:ext cx="11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985AFD"/>
                </a:solidFill>
              </a:rPr>
              <a:t>ibm_kyoto</a:t>
            </a:r>
            <a:endParaRPr kumimoji="1" lang="zh-CN" altLang="en-US" dirty="0">
              <a:solidFill>
                <a:srgbClr val="985AF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A5DF8-BFE0-4143-8A12-2FD9C6A5B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273" y="1917220"/>
            <a:ext cx="6743753" cy="48169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5931EA-1312-3F48-8BA6-C0367EFEE941}"/>
              </a:ext>
            </a:extLst>
          </p:cNvPr>
          <p:cNvSpPr txBox="1"/>
          <p:nvPr/>
        </p:nvSpPr>
        <p:spPr>
          <a:xfrm>
            <a:off x="84693" y="1038387"/>
            <a:ext cx="3540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u="sng" dirty="0" err="1"/>
              <a:t>MaxCut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experiment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(63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Qubits)</a:t>
            </a:r>
            <a:endParaRPr kumimoji="1" lang="zh-CN" alt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225E09-69B8-2946-9AFF-54E2A08B2B81}"/>
                  </a:ext>
                </a:extLst>
              </p:cNvPr>
              <p:cNvSpPr txBox="1"/>
              <p:nvPr/>
            </p:nvSpPr>
            <p:spPr>
              <a:xfrm>
                <a:off x="418479" y="2264278"/>
                <a:ext cx="3538213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225E09-69B8-2946-9AFF-54E2A08B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9" y="2264278"/>
                <a:ext cx="3538213" cy="704745"/>
              </a:xfrm>
              <a:prstGeom prst="rect">
                <a:avLst/>
              </a:prstGeom>
              <a:blipFill>
                <a:blip r:embed="rId7"/>
                <a:stretch>
                  <a:fillRect t="-141071" b="-1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54FB02-6E9F-C540-A209-232257D3BADA}"/>
                  </a:ext>
                </a:extLst>
              </p:cNvPr>
              <p:cNvSpPr txBox="1"/>
              <p:nvPr/>
            </p:nvSpPr>
            <p:spPr>
              <a:xfrm>
                <a:off x="418479" y="2984301"/>
                <a:ext cx="5014706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solidFill>
                            <a:srgbClr val="2271A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i="1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2271A8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54FB02-6E9F-C540-A209-232257D3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9" y="2984301"/>
                <a:ext cx="5014706" cy="704745"/>
              </a:xfrm>
              <a:prstGeom prst="rect">
                <a:avLst/>
              </a:prstGeom>
              <a:blipFill>
                <a:blip r:embed="rId8"/>
                <a:stretch>
                  <a:fillRect t="-141071" b="-1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37225288-4E80-3044-8BD1-2C0325F9A5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Numerical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results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hardware</a:t>
            </a:r>
            <a:endParaRPr kumimoji="1" lang="zh-CN" altLang="en-US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C0B41-3DB0-DF44-A27B-4C2A7F2C0E9C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30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316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85102B-9E73-364B-998E-2831C4AE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56" y="4088615"/>
            <a:ext cx="2685935" cy="2324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C24BC-6E22-6047-86BB-8DDD6B9ED8AE}"/>
                  </a:ext>
                </a:extLst>
              </p:cNvPr>
              <p:cNvSpPr txBox="1"/>
              <p:nvPr/>
            </p:nvSpPr>
            <p:spPr>
              <a:xfrm>
                <a:off x="663185" y="1451922"/>
                <a:ext cx="2962093" cy="79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C24BC-6E22-6047-86BB-8DDD6B9E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" y="1451922"/>
                <a:ext cx="2962093" cy="797078"/>
              </a:xfrm>
              <a:prstGeom prst="rect">
                <a:avLst/>
              </a:prstGeom>
              <a:blipFill>
                <a:blip r:embed="rId4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4DAEC-6F20-C749-9634-F4481203D818}"/>
                  </a:ext>
                </a:extLst>
              </p:cNvPr>
              <p:cNvSpPr txBox="1"/>
              <p:nvPr/>
            </p:nvSpPr>
            <p:spPr>
              <a:xfrm>
                <a:off x="3564777" y="1619635"/>
                <a:ext cx="186840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=±1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4DAEC-6F20-C749-9634-F4481203D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77" y="1619635"/>
                <a:ext cx="1868408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F55454-6B31-3A46-9505-401FC54EF5A0}"/>
              </a:ext>
            </a:extLst>
          </p:cNvPr>
          <p:cNvSpPr txBox="1"/>
          <p:nvPr/>
        </p:nvSpPr>
        <p:spPr>
          <a:xfrm>
            <a:off x="555969" y="5026950"/>
            <a:ext cx="11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985AFD"/>
                </a:solidFill>
              </a:rPr>
              <a:t>ibm_kyoto</a:t>
            </a:r>
            <a:endParaRPr kumimoji="1" lang="zh-CN" altLang="en-US" dirty="0">
              <a:solidFill>
                <a:srgbClr val="985AF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A5DF8-BFE0-4143-8A12-2FD9C6A5B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273" y="1917220"/>
            <a:ext cx="6743753" cy="48169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5931EA-1312-3F48-8BA6-C0367EFEE941}"/>
              </a:ext>
            </a:extLst>
          </p:cNvPr>
          <p:cNvSpPr txBox="1"/>
          <p:nvPr/>
        </p:nvSpPr>
        <p:spPr>
          <a:xfrm>
            <a:off x="84693" y="1038387"/>
            <a:ext cx="3540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u="sng" dirty="0" err="1"/>
              <a:t>MaxCut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experiment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(63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Qubits)</a:t>
            </a:r>
            <a:endParaRPr kumimoji="1" lang="zh-CN" alt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225E09-69B8-2946-9AFF-54E2A08B2B81}"/>
                  </a:ext>
                </a:extLst>
              </p:cNvPr>
              <p:cNvSpPr txBox="1"/>
              <p:nvPr/>
            </p:nvSpPr>
            <p:spPr>
              <a:xfrm>
                <a:off x="418479" y="2264278"/>
                <a:ext cx="3538213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225E09-69B8-2946-9AFF-54E2A08B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9" y="2264278"/>
                <a:ext cx="3538213" cy="704745"/>
              </a:xfrm>
              <a:prstGeom prst="rect">
                <a:avLst/>
              </a:prstGeom>
              <a:blipFill>
                <a:blip r:embed="rId7"/>
                <a:stretch>
                  <a:fillRect t="-141071" b="-1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54FB02-6E9F-C540-A209-232257D3BADA}"/>
                  </a:ext>
                </a:extLst>
              </p:cNvPr>
              <p:cNvSpPr txBox="1"/>
              <p:nvPr/>
            </p:nvSpPr>
            <p:spPr>
              <a:xfrm>
                <a:off x="418479" y="2984301"/>
                <a:ext cx="5014706" cy="70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solidFill>
                            <a:srgbClr val="2271A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1" lang="en-US" altLang="zh-CN" i="1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2271A8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2271A8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solidFill>
                                <a:srgbClr val="2271A8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2271A8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54FB02-6E9F-C540-A209-232257D3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9" y="2984301"/>
                <a:ext cx="5014706" cy="704745"/>
              </a:xfrm>
              <a:prstGeom prst="rect">
                <a:avLst/>
              </a:prstGeom>
              <a:blipFill>
                <a:blip r:embed="rId8"/>
                <a:stretch>
                  <a:fillRect t="-141071" b="-1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37225288-4E80-3044-8BD1-2C0325F9A5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Numerical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results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hardware</a:t>
            </a:r>
            <a:endParaRPr kumimoji="1" lang="zh-CN" altLang="en-US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C0B41-3DB0-DF44-A27B-4C2A7F2C0E9C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31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F900AD-1D09-454E-86A1-166F6FA71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72" y="2866646"/>
            <a:ext cx="11911254" cy="3757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8547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45A02724-95D3-2B4B-B047-1BA3B0674C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Theoretical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performance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guarantees</a:t>
            </a:r>
            <a:r>
              <a:rPr kumimoji="1" lang="zh-CN" altLang="en-US" sz="4000" b="1" dirty="0"/>
              <a:t>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51AA8F-0FEF-B94A-91D8-9869509B8989}"/>
              </a:ext>
            </a:extLst>
          </p:cNvPr>
          <p:cNvCxnSpPr>
            <a:cxnSpLocks/>
          </p:cNvCxnSpPr>
          <p:nvPr/>
        </p:nvCxnSpPr>
        <p:spPr>
          <a:xfrm>
            <a:off x="9446545" y="3509029"/>
            <a:ext cx="212988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BDA5A1-61DD-1041-94E7-99EE65634C47}"/>
                  </a:ext>
                </a:extLst>
              </p:cNvPr>
              <p:cNvSpPr txBox="1"/>
              <p:nvPr/>
            </p:nvSpPr>
            <p:spPr>
              <a:xfrm>
                <a:off x="11430658" y="3022863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BDA5A1-61DD-1041-94E7-99EE6563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658" y="3022863"/>
                <a:ext cx="307456" cy="430887"/>
              </a:xfrm>
              <a:prstGeom prst="rect">
                <a:avLst/>
              </a:prstGeom>
              <a:blipFill>
                <a:blip r:embed="rId2"/>
                <a:stretch>
                  <a:fillRect l="-16000" r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195A38-2B66-504A-BD41-9257FCACDF13}"/>
              </a:ext>
            </a:extLst>
          </p:cNvPr>
          <p:cNvCxnSpPr>
            <a:cxnSpLocks/>
          </p:cNvCxnSpPr>
          <p:nvPr/>
        </p:nvCxnSpPr>
        <p:spPr>
          <a:xfrm>
            <a:off x="1347727" y="3401698"/>
            <a:ext cx="0" cy="22088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DD82D6-6F0A-FB45-ABBB-8F476CE778A7}"/>
                  </a:ext>
                </a:extLst>
              </p:cNvPr>
              <p:cNvSpPr txBox="1"/>
              <p:nvPr/>
            </p:nvSpPr>
            <p:spPr>
              <a:xfrm>
                <a:off x="1168992" y="3049495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DD82D6-6F0A-FB45-ABBB-8F476CE7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92" y="3049495"/>
                <a:ext cx="357470" cy="276999"/>
              </a:xfrm>
              <a:prstGeom prst="rect">
                <a:avLst/>
              </a:prstGeom>
              <a:blipFill>
                <a:blip r:embed="rId3"/>
                <a:stretch>
                  <a:fillRect l="-17241" r="-1379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8AF4574-C8C0-CF46-81B0-4550C2221F89}"/>
              </a:ext>
            </a:extLst>
          </p:cNvPr>
          <p:cNvCxnSpPr>
            <a:cxnSpLocks/>
          </p:cNvCxnSpPr>
          <p:nvPr/>
        </p:nvCxnSpPr>
        <p:spPr>
          <a:xfrm>
            <a:off x="2316860" y="3401698"/>
            <a:ext cx="0" cy="2208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0D53B0C-7461-3C43-BA47-444C21FE9B4D}"/>
                  </a:ext>
                </a:extLst>
              </p:cNvPr>
              <p:cNvSpPr txBox="1"/>
              <p:nvPr/>
            </p:nvSpPr>
            <p:spPr>
              <a:xfrm>
                <a:off x="1945764" y="3049495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0.6925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0D53B0C-7461-3C43-BA47-444C21FE9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64" y="3049495"/>
                <a:ext cx="742191" cy="276999"/>
              </a:xfrm>
              <a:prstGeom prst="rect">
                <a:avLst/>
              </a:prstGeom>
              <a:blipFill>
                <a:blip r:embed="rId4"/>
                <a:stretch>
                  <a:fillRect l="-6780" r="-8475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BEFF73-29C4-424D-9CD0-2CF0BA866444}"/>
              </a:ext>
            </a:extLst>
          </p:cNvPr>
          <p:cNvCxnSpPr>
            <a:cxnSpLocks/>
          </p:cNvCxnSpPr>
          <p:nvPr/>
        </p:nvCxnSpPr>
        <p:spPr>
          <a:xfrm>
            <a:off x="10660100" y="3387552"/>
            <a:ext cx="0" cy="22088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1FFA7C-9267-A04D-A93B-80023A67F104}"/>
                  </a:ext>
                </a:extLst>
              </p:cNvPr>
              <p:cNvSpPr txBox="1"/>
              <p:nvPr/>
            </p:nvSpPr>
            <p:spPr>
              <a:xfrm>
                <a:off x="1913938" y="3626265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1FFA7C-9267-A04D-A93B-80023A67F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38" y="3626265"/>
                <a:ext cx="7982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1C8D2928-19DA-A44F-A5D7-BB2E75E124A6}"/>
              </a:ext>
            </a:extLst>
          </p:cNvPr>
          <p:cNvSpPr txBox="1"/>
          <p:nvPr/>
        </p:nvSpPr>
        <p:spPr>
          <a:xfrm>
            <a:off x="914584" y="4094094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92D050"/>
                </a:solidFill>
              </a:rPr>
              <a:t>[</a:t>
            </a:r>
            <a:r>
              <a:rPr kumimoji="1" lang="en-US" altLang="zh-CN" dirty="0" err="1">
                <a:solidFill>
                  <a:srgbClr val="92D050"/>
                </a:solidFill>
              </a:rPr>
              <a:t>E.Farhi</a:t>
            </a:r>
            <a:r>
              <a:rPr kumimoji="1" lang="en-US" altLang="zh-CN" dirty="0">
                <a:solidFill>
                  <a:srgbClr val="92D050"/>
                </a:solidFill>
              </a:rPr>
              <a:t>,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 err="1">
                <a:solidFill>
                  <a:srgbClr val="92D050"/>
                </a:solidFill>
              </a:rPr>
              <a:t>et.al</a:t>
            </a:r>
            <a:r>
              <a:rPr kumimoji="1" lang="en-US" altLang="zh-CN" dirty="0">
                <a:solidFill>
                  <a:srgbClr val="92D050"/>
                </a:solidFill>
              </a:rPr>
              <a:t>.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>
                <a:solidFill>
                  <a:srgbClr val="92D050"/>
                </a:solidFill>
              </a:rPr>
              <a:t>2014]</a:t>
            </a:r>
            <a:endParaRPr kumimoji="1" lang="zh-CN" alt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B69D8B-29C5-3243-8FCB-2804FB4E9879}"/>
                  </a:ext>
                </a:extLst>
              </p:cNvPr>
              <p:cNvSpPr txBox="1"/>
              <p:nvPr/>
            </p:nvSpPr>
            <p:spPr>
              <a:xfrm>
                <a:off x="9365317" y="3633321"/>
                <a:ext cx="2488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under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B69D8B-29C5-3243-8FCB-2804FB4E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317" y="3633321"/>
                <a:ext cx="2488310" cy="369332"/>
              </a:xfrm>
              <a:prstGeom prst="rect">
                <a:avLst/>
              </a:prstGeom>
              <a:blipFill>
                <a:blip r:embed="rId6"/>
                <a:stretch>
                  <a:fillRect l="-2030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4095C8F-73B9-BD48-87B7-1E80FAD8E2CB}"/>
              </a:ext>
            </a:extLst>
          </p:cNvPr>
          <p:cNvCxnSpPr>
            <a:cxnSpLocks/>
          </p:cNvCxnSpPr>
          <p:nvPr/>
        </p:nvCxnSpPr>
        <p:spPr>
          <a:xfrm>
            <a:off x="3266567" y="3401583"/>
            <a:ext cx="0" cy="22088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FAFC77-BD9E-A14C-952E-4DED62D960FA}"/>
                  </a:ext>
                </a:extLst>
              </p:cNvPr>
              <p:cNvSpPr txBox="1"/>
              <p:nvPr/>
            </p:nvSpPr>
            <p:spPr>
              <a:xfrm>
                <a:off x="2859551" y="3056740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0.7559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FAFC77-BD9E-A14C-952E-4DED62D9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51" y="3056740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6780" r="-678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461698-CE06-0745-9AC1-D16265AD4597}"/>
                  </a:ext>
                </a:extLst>
              </p:cNvPr>
              <p:cNvSpPr txBox="1"/>
              <p:nvPr/>
            </p:nvSpPr>
            <p:spPr>
              <a:xfrm>
                <a:off x="2834491" y="3631199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461698-CE06-0745-9AC1-D16265AD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91" y="3631199"/>
                <a:ext cx="798232" cy="369332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E5C484-58DD-4447-9D50-2C021D00F0FA}"/>
              </a:ext>
            </a:extLst>
          </p:cNvPr>
          <p:cNvCxnSpPr>
            <a:cxnSpLocks/>
          </p:cNvCxnSpPr>
          <p:nvPr/>
        </p:nvCxnSpPr>
        <p:spPr>
          <a:xfrm>
            <a:off x="5979427" y="3398471"/>
            <a:ext cx="0" cy="2208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149AABF-54BA-8944-AB51-3A72BE4C149E}"/>
                  </a:ext>
                </a:extLst>
              </p:cNvPr>
              <p:cNvSpPr txBox="1"/>
              <p:nvPr/>
            </p:nvSpPr>
            <p:spPr>
              <a:xfrm>
                <a:off x="5608331" y="3060253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0.7924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149AABF-54BA-8944-AB51-3A72BE4C1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31" y="3060253"/>
                <a:ext cx="742191" cy="276999"/>
              </a:xfrm>
              <a:prstGeom prst="rect">
                <a:avLst/>
              </a:prstGeom>
              <a:blipFill>
                <a:blip r:embed="rId10"/>
                <a:stretch>
                  <a:fillRect l="-6667" r="-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9A9C252-8845-B741-921C-831AA0A97890}"/>
                  </a:ext>
                </a:extLst>
              </p:cNvPr>
              <p:cNvSpPr txBox="1"/>
              <p:nvPr/>
            </p:nvSpPr>
            <p:spPr>
              <a:xfrm>
                <a:off x="5607248" y="3624119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9A9C252-8845-B741-921C-831AA0A9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248" y="3624119"/>
                <a:ext cx="798232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8E3A4EB-4309-4449-AFF0-C880B8D7080C}"/>
                  </a:ext>
                </a:extLst>
              </p:cNvPr>
              <p:cNvSpPr txBox="1"/>
              <p:nvPr/>
            </p:nvSpPr>
            <p:spPr>
              <a:xfrm>
                <a:off x="946214" y="3624513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8E3A4EB-4309-4449-AFF0-C880B8D70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14" y="3624513"/>
                <a:ext cx="798232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F2C2A481-F1D1-004E-BB66-EC3E4EA6E1C5}"/>
              </a:ext>
            </a:extLst>
          </p:cNvPr>
          <p:cNvSpPr txBox="1"/>
          <p:nvPr/>
        </p:nvSpPr>
        <p:spPr>
          <a:xfrm>
            <a:off x="4227063" y="4094094"/>
            <a:ext cx="21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</a:rPr>
              <a:t>[J.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Wurtz</a:t>
            </a:r>
            <a:r>
              <a:rPr kumimoji="1" lang="en-US" altLang="zh-CN" dirty="0">
                <a:solidFill>
                  <a:srgbClr val="00B0F0"/>
                </a:solidFill>
              </a:rPr>
              <a:t>,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et.al</a:t>
            </a:r>
            <a:r>
              <a:rPr kumimoji="1" lang="en-US" altLang="zh-CN" dirty="0">
                <a:solidFill>
                  <a:srgbClr val="00B0F0"/>
                </a:solidFill>
              </a:rPr>
              <a:t>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</a:rPr>
              <a:t>2021]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79AE43D-CD5A-C147-AA78-5534E4824A68}"/>
              </a:ext>
            </a:extLst>
          </p:cNvPr>
          <p:cNvCxnSpPr>
            <a:cxnSpLocks/>
          </p:cNvCxnSpPr>
          <p:nvPr/>
        </p:nvCxnSpPr>
        <p:spPr>
          <a:xfrm flipV="1">
            <a:off x="880821" y="3508914"/>
            <a:ext cx="2751902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9CBC337-845D-C244-A777-56C9DB43C84B}"/>
              </a:ext>
            </a:extLst>
          </p:cNvPr>
          <p:cNvCxnSpPr>
            <a:cxnSpLocks/>
          </p:cNvCxnSpPr>
          <p:nvPr/>
        </p:nvCxnSpPr>
        <p:spPr>
          <a:xfrm flipV="1">
            <a:off x="5358566" y="3502211"/>
            <a:ext cx="2093828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39DEC91-F194-454B-B97C-48E2ED8E9E33}"/>
              </a:ext>
            </a:extLst>
          </p:cNvPr>
          <p:cNvGrpSpPr/>
          <p:nvPr/>
        </p:nvGrpSpPr>
        <p:grpSpPr>
          <a:xfrm>
            <a:off x="4188605" y="3472015"/>
            <a:ext cx="507268" cy="62814"/>
            <a:chOff x="4243419" y="3156366"/>
            <a:chExt cx="507268" cy="6281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DE04ED4-CCD8-B943-BFD4-9F0C5F09BAF6}"/>
                </a:ext>
              </a:extLst>
            </p:cNvPr>
            <p:cNvSpPr/>
            <p:nvPr/>
          </p:nvSpPr>
          <p:spPr>
            <a:xfrm>
              <a:off x="4243419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EEE5A4F-A733-1448-82EA-BEFC3995F9D4}"/>
                </a:ext>
              </a:extLst>
            </p:cNvPr>
            <p:cNvSpPr/>
            <p:nvPr/>
          </p:nvSpPr>
          <p:spPr>
            <a:xfrm>
              <a:off x="4469845" y="31563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1FDD04D-62D0-3F47-AC82-070B208F7FDB}"/>
                </a:ext>
              </a:extLst>
            </p:cNvPr>
            <p:cNvSpPr/>
            <p:nvPr/>
          </p:nvSpPr>
          <p:spPr>
            <a:xfrm>
              <a:off x="4698792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9B2A41E-08C7-8D4C-8901-E6C6A6300346}"/>
              </a:ext>
            </a:extLst>
          </p:cNvPr>
          <p:cNvGrpSpPr/>
          <p:nvPr/>
        </p:nvGrpSpPr>
        <p:grpSpPr>
          <a:xfrm>
            <a:off x="8205591" y="3453750"/>
            <a:ext cx="507268" cy="62814"/>
            <a:chOff x="4395819" y="3308766"/>
            <a:chExt cx="507268" cy="62814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D78468C-E386-A740-B68F-31D7ABB47F95}"/>
                </a:ext>
              </a:extLst>
            </p:cNvPr>
            <p:cNvSpPr/>
            <p:nvPr/>
          </p:nvSpPr>
          <p:spPr>
            <a:xfrm>
              <a:off x="4395819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7B274DB-FAB1-F743-A281-80EAF2829C87}"/>
                </a:ext>
              </a:extLst>
            </p:cNvPr>
            <p:cNvSpPr/>
            <p:nvPr/>
          </p:nvSpPr>
          <p:spPr>
            <a:xfrm>
              <a:off x="4622245" y="33087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AE392B1-11B4-5F47-94F3-28FD6A46A0DD}"/>
                </a:ext>
              </a:extLst>
            </p:cNvPr>
            <p:cNvSpPr/>
            <p:nvPr/>
          </p:nvSpPr>
          <p:spPr>
            <a:xfrm>
              <a:off x="4851192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6" name="Left Brace 135">
            <a:extLst>
              <a:ext uri="{FF2B5EF4-FFF2-40B4-BE49-F238E27FC236}">
                <a16:creationId xmlns:a16="http://schemas.microsoft.com/office/drawing/2014/main" id="{8B1D3351-9161-BA47-85AF-D5F2D861536D}"/>
              </a:ext>
            </a:extLst>
          </p:cNvPr>
          <p:cNvSpPr/>
          <p:nvPr/>
        </p:nvSpPr>
        <p:spPr>
          <a:xfrm rot="5400000">
            <a:off x="4002706" y="701679"/>
            <a:ext cx="259047" cy="4436584"/>
          </a:xfrm>
          <a:prstGeom prst="leftBrace">
            <a:avLst>
              <a:gd name="adj1" fmla="val 64755"/>
              <a:gd name="adj2" fmla="val 50000"/>
            </a:avLst>
          </a:prstGeom>
          <a:ln w="12700">
            <a:solidFill>
              <a:srgbClr val="2271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197BC8E-59E4-8A41-8977-A798A3E95DED}"/>
              </a:ext>
            </a:extLst>
          </p:cNvPr>
          <p:cNvSpPr txBox="1"/>
          <p:nvPr/>
        </p:nvSpPr>
        <p:spPr>
          <a:xfrm>
            <a:off x="3632723" y="2405104"/>
            <a:ext cx="9439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2271A8"/>
                </a:solidFill>
              </a:rPr>
              <a:t>QAOA</a:t>
            </a:r>
            <a:endParaRPr kumimoji="1" lang="zh-CN" altLang="en-US" sz="2400" dirty="0">
              <a:solidFill>
                <a:srgbClr val="2271A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FF61-EBD9-BF49-B657-C8481AA936CF}"/>
              </a:ext>
            </a:extLst>
          </p:cNvPr>
          <p:cNvSpPr txBox="1"/>
          <p:nvPr/>
        </p:nvSpPr>
        <p:spPr>
          <a:xfrm>
            <a:off x="178639" y="1005793"/>
            <a:ext cx="20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/>
              <a:t>For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3-regular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graphs</a:t>
            </a:r>
            <a:endParaRPr kumimoji="1" lang="zh-CN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303FAA-95DC-E944-96A0-22E4F67174DA}"/>
                  </a:ext>
                </a:extLst>
              </p:cNvPr>
              <p:cNvSpPr txBox="1"/>
              <p:nvPr/>
            </p:nvSpPr>
            <p:spPr>
              <a:xfrm>
                <a:off x="4077919" y="4579428"/>
                <a:ext cx="30586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zh-CN" altLang="en-US" sz="2400" dirty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B0F0"/>
                    </a:solidFill>
                  </a:rPr>
                  <a:t>variational</a:t>
                </a:r>
                <a:r>
                  <a:rPr kumimoji="1" lang="zh-CN" altLang="en-US" sz="2400" dirty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B0F0"/>
                    </a:solidFill>
                  </a:rPr>
                  <a:t>parameters</a:t>
                </a:r>
                <a:endParaRPr kumimoji="1"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303FAA-95DC-E944-96A0-22E4F6717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19" y="4579428"/>
                <a:ext cx="3058658" cy="369332"/>
              </a:xfrm>
              <a:prstGeom prst="rect">
                <a:avLst/>
              </a:prstGeom>
              <a:blipFill>
                <a:blip r:embed="rId13"/>
                <a:stretch>
                  <a:fillRect l="-3719" t="-20000" r="-4959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10822408-71D7-A146-86B5-887214307FA4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32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4511EC-9AE9-0D48-8F46-AFDB93865001}"/>
                  </a:ext>
                </a:extLst>
              </p:cNvPr>
              <p:cNvSpPr txBox="1"/>
              <p:nvPr/>
            </p:nvSpPr>
            <p:spPr>
              <a:xfrm>
                <a:off x="10246236" y="3056740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0.9412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4511EC-9AE9-0D48-8F46-AFDB9386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236" y="3056740"/>
                <a:ext cx="742191" cy="276999"/>
              </a:xfrm>
              <a:prstGeom prst="rect">
                <a:avLst/>
              </a:prstGeom>
              <a:blipFill>
                <a:blip r:embed="rId14"/>
                <a:stretch>
                  <a:fillRect l="-5000" r="-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407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429BAA-02CD-F948-BF35-9A542C71F9CA}"/>
              </a:ext>
            </a:extLst>
          </p:cNvPr>
          <p:cNvCxnSpPr>
            <a:cxnSpLocks/>
          </p:cNvCxnSpPr>
          <p:nvPr/>
        </p:nvCxnSpPr>
        <p:spPr>
          <a:xfrm>
            <a:off x="9446545" y="3509029"/>
            <a:ext cx="212988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27AA2-D0BD-074F-8CBF-92949665827B}"/>
                  </a:ext>
                </a:extLst>
              </p:cNvPr>
              <p:cNvSpPr txBox="1"/>
              <p:nvPr/>
            </p:nvSpPr>
            <p:spPr>
              <a:xfrm>
                <a:off x="11430658" y="3022863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27AA2-D0BD-074F-8CBF-929496658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658" y="3022863"/>
                <a:ext cx="307456" cy="430887"/>
              </a:xfrm>
              <a:prstGeom prst="rect">
                <a:avLst/>
              </a:prstGeom>
              <a:blipFill>
                <a:blip r:embed="rId2"/>
                <a:stretch>
                  <a:fillRect l="-16000" r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D19A41-457C-424E-ABF0-E0B0C900624A}"/>
              </a:ext>
            </a:extLst>
          </p:cNvPr>
          <p:cNvCxnSpPr>
            <a:cxnSpLocks/>
          </p:cNvCxnSpPr>
          <p:nvPr/>
        </p:nvCxnSpPr>
        <p:spPr>
          <a:xfrm>
            <a:off x="1347727" y="3401698"/>
            <a:ext cx="0" cy="22088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5AA956-25C1-3645-B9EC-AC4B62A1F4D5}"/>
                  </a:ext>
                </a:extLst>
              </p:cNvPr>
              <p:cNvSpPr txBox="1"/>
              <p:nvPr/>
            </p:nvSpPr>
            <p:spPr>
              <a:xfrm>
                <a:off x="1168992" y="3049495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5AA956-25C1-3645-B9EC-AC4B62A1F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92" y="3049495"/>
                <a:ext cx="357470" cy="276999"/>
              </a:xfrm>
              <a:prstGeom prst="rect">
                <a:avLst/>
              </a:prstGeom>
              <a:blipFill>
                <a:blip r:embed="rId3"/>
                <a:stretch>
                  <a:fillRect l="-17241" r="-1379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37B614-25D2-C848-AF7B-DC7458F4279B}"/>
              </a:ext>
            </a:extLst>
          </p:cNvPr>
          <p:cNvCxnSpPr>
            <a:cxnSpLocks/>
          </p:cNvCxnSpPr>
          <p:nvPr/>
        </p:nvCxnSpPr>
        <p:spPr>
          <a:xfrm>
            <a:off x="2316860" y="3401698"/>
            <a:ext cx="0" cy="2208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AA46F-5F99-DE4B-BB67-D87CD203BAF5}"/>
                  </a:ext>
                </a:extLst>
              </p:cNvPr>
              <p:cNvSpPr txBox="1"/>
              <p:nvPr/>
            </p:nvSpPr>
            <p:spPr>
              <a:xfrm>
                <a:off x="1945764" y="3049495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0.6925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AA46F-5F99-DE4B-BB67-D87CD203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64" y="3049495"/>
                <a:ext cx="742191" cy="276999"/>
              </a:xfrm>
              <a:prstGeom prst="rect">
                <a:avLst/>
              </a:prstGeom>
              <a:blipFill>
                <a:blip r:embed="rId4"/>
                <a:stretch>
                  <a:fillRect l="-6780" r="-8475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9FCBB0-13EA-6343-B0B1-7A3CF9317F0C}"/>
              </a:ext>
            </a:extLst>
          </p:cNvPr>
          <p:cNvCxnSpPr>
            <a:cxnSpLocks/>
          </p:cNvCxnSpPr>
          <p:nvPr/>
        </p:nvCxnSpPr>
        <p:spPr>
          <a:xfrm>
            <a:off x="10660100" y="3387552"/>
            <a:ext cx="0" cy="22088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DA1089-F21E-D946-91B8-76C097780A41}"/>
                  </a:ext>
                </a:extLst>
              </p:cNvPr>
              <p:cNvSpPr txBox="1"/>
              <p:nvPr/>
            </p:nvSpPr>
            <p:spPr>
              <a:xfrm>
                <a:off x="1913938" y="3626265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DA1089-F21E-D946-91B8-76C09778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38" y="3626265"/>
                <a:ext cx="7982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6A67FD1-76BC-F04F-B2DA-DB43F706A218}"/>
              </a:ext>
            </a:extLst>
          </p:cNvPr>
          <p:cNvSpPr txBox="1"/>
          <p:nvPr/>
        </p:nvSpPr>
        <p:spPr>
          <a:xfrm>
            <a:off x="914584" y="4094094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92D050"/>
                </a:solidFill>
              </a:rPr>
              <a:t>[</a:t>
            </a:r>
            <a:r>
              <a:rPr kumimoji="1" lang="en-US" altLang="zh-CN" dirty="0" err="1">
                <a:solidFill>
                  <a:srgbClr val="92D050"/>
                </a:solidFill>
              </a:rPr>
              <a:t>E.Farhi</a:t>
            </a:r>
            <a:r>
              <a:rPr kumimoji="1" lang="en-US" altLang="zh-CN" dirty="0">
                <a:solidFill>
                  <a:srgbClr val="92D050"/>
                </a:solidFill>
              </a:rPr>
              <a:t>,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 err="1">
                <a:solidFill>
                  <a:srgbClr val="92D050"/>
                </a:solidFill>
              </a:rPr>
              <a:t>et.al</a:t>
            </a:r>
            <a:r>
              <a:rPr kumimoji="1" lang="en-US" altLang="zh-CN" dirty="0">
                <a:solidFill>
                  <a:srgbClr val="92D050"/>
                </a:solidFill>
              </a:rPr>
              <a:t>.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>
                <a:solidFill>
                  <a:srgbClr val="92D050"/>
                </a:solidFill>
              </a:rPr>
              <a:t>2014]</a:t>
            </a:r>
            <a:endParaRPr kumimoji="1" lang="zh-CN" alt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648DA4-B735-8741-BB04-A4395B783BCA}"/>
                  </a:ext>
                </a:extLst>
              </p:cNvPr>
              <p:cNvSpPr txBox="1"/>
              <p:nvPr/>
            </p:nvSpPr>
            <p:spPr>
              <a:xfrm>
                <a:off x="9365317" y="3633321"/>
                <a:ext cx="2488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under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648DA4-B735-8741-BB04-A4395B78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317" y="3633321"/>
                <a:ext cx="2488310" cy="369332"/>
              </a:xfrm>
              <a:prstGeom prst="rect">
                <a:avLst/>
              </a:prstGeom>
              <a:blipFill>
                <a:blip r:embed="rId6"/>
                <a:stretch>
                  <a:fillRect l="-2030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042C1-506C-0A44-901B-B5E803DD8C38}"/>
              </a:ext>
            </a:extLst>
          </p:cNvPr>
          <p:cNvCxnSpPr>
            <a:cxnSpLocks/>
          </p:cNvCxnSpPr>
          <p:nvPr/>
        </p:nvCxnSpPr>
        <p:spPr>
          <a:xfrm>
            <a:off x="3266567" y="3401583"/>
            <a:ext cx="0" cy="22088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322A48-6776-D14D-BF1F-A41E5A7DADA5}"/>
                  </a:ext>
                </a:extLst>
              </p:cNvPr>
              <p:cNvSpPr txBox="1"/>
              <p:nvPr/>
            </p:nvSpPr>
            <p:spPr>
              <a:xfrm>
                <a:off x="2859551" y="3056740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0.7559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322A48-6776-D14D-BF1F-A41E5A7DA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51" y="3056740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6780" r="-678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79B1A-33D5-E640-A4C3-11EDF0BDC41F}"/>
                  </a:ext>
                </a:extLst>
              </p:cNvPr>
              <p:cNvSpPr txBox="1"/>
              <p:nvPr/>
            </p:nvSpPr>
            <p:spPr>
              <a:xfrm>
                <a:off x="2834491" y="3631199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79B1A-33D5-E640-A4C3-11EDF0BDC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91" y="3631199"/>
                <a:ext cx="798232" cy="369332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7BCD70-BE7B-9448-8D07-DB103315A689}"/>
              </a:ext>
            </a:extLst>
          </p:cNvPr>
          <p:cNvCxnSpPr>
            <a:cxnSpLocks/>
          </p:cNvCxnSpPr>
          <p:nvPr/>
        </p:nvCxnSpPr>
        <p:spPr>
          <a:xfrm>
            <a:off x="5979427" y="3398471"/>
            <a:ext cx="0" cy="2208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4BA7D5-999E-1A4C-BCB2-6EC9DA8457C6}"/>
                  </a:ext>
                </a:extLst>
              </p:cNvPr>
              <p:cNvSpPr txBox="1"/>
              <p:nvPr/>
            </p:nvSpPr>
            <p:spPr>
              <a:xfrm>
                <a:off x="5608331" y="3060253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0.7924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4BA7D5-999E-1A4C-BCB2-6EC9DA8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31" y="3060253"/>
                <a:ext cx="742191" cy="276999"/>
              </a:xfrm>
              <a:prstGeom prst="rect">
                <a:avLst/>
              </a:prstGeom>
              <a:blipFill>
                <a:blip r:embed="rId10"/>
                <a:stretch>
                  <a:fillRect l="-6667" r="-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D2A65D-6749-ED48-8631-4E4CFD172C01}"/>
                  </a:ext>
                </a:extLst>
              </p:cNvPr>
              <p:cNvSpPr txBox="1"/>
              <p:nvPr/>
            </p:nvSpPr>
            <p:spPr>
              <a:xfrm>
                <a:off x="5607248" y="3624119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D2A65D-6749-ED48-8631-4E4CFD172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248" y="3624119"/>
                <a:ext cx="798232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D78DE6-12C4-6845-8B4A-6B271C6F0F59}"/>
                  </a:ext>
                </a:extLst>
              </p:cNvPr>
              <p:cNvSpPr txBox="1"/>
              <p:nvPr/>
            </p:nvSpPr>
            <p:spPr>
              <a:xfrm>
                <a:off x="946214" y="3624513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D78DE6-12C4-6845-8B4A-6B271C6F0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14" y="3624513"/>
                <a:ext cx="798232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5C01CBB-081C-244C-A933-3E119B0F06D0}"/>
              </a:ext>
            </a:extLst>
          </p:cNvPr>
          <p:cNvSpPr txBox="1"/>
          <p:nvPr/>
        </p:nvSpPr>
        <p:spPr>
          <a:xfrm>
            <a:off x="4227063" y="4094094"/>
            <a:ext cx="21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</a:rPr>
              <a:t>[J.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Wurtz</a:t>
            </a:r>
            <a:r>
              <a:rPr kumimoji="1" lang="en-US" altLang="zh-CN" dirty="0">
                <a:solidFill>
                  <a:srgbClr val="00B0F0"/>
                </a:solidFill>
              </a:rPr>
              <a:t>,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et.al</a:t>
            </a:r>
            <a:r>
              <a:rPr kumimoji="1" lang="en-US" altLang="zh-CN" dirty="0">
                <a:solidFill>
                  <a:srgbClr val="00B0F0"/>
                </a:solidFill>
              </a:rPr>
              <a:t>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</a:rPr>
              <a:t>2021]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376141-8BF9-6346-A203-3B2831E3EF03}"/>
              </a:ext>
            </a:extLst>
          </p:cNvPr>
          <p:cNvCxnSpPr>
            <a:cxnSpLocks/>
          </p:cNvCxnSpPr>
          <p:nvPr/>
        </p:nvCxnSpPr>
        <p:spPr>
          <a:xfrm flipV="1">
            <a:off x="880821" y="3508914"/>
            <a:ext cx="2751902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B58FEB-735D-F24D-AE68-3B0C02DDFB7C}"/>
              </a:ext>
            </a:extLst>
          </p:cNvPr>
          <p:cNvCxnSpPr>
            <a:cxnSpLocks/>
          </p:cNvCxnSpPr>
          <p:nvPr/>
        </p:nvCxnSpPr>
        <p:spPr>
          <a:xfrm flipV="1">
            <a:off x="5358566" y="3502211"/>
            <a:ext cx="2093828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56BDA9-14D7-7940-B585-737873E48F60}"/>
              </a:ext>
            </a:extLst>
          </p:cNvPr>
          <p:cNvGrpSpPr/>
          <p:nvPr/>
        </p:nvGrpSpPr>
        <p:grpSpPr>
          <a:xfrm>
            <a:off x="4188605" y="3472015"/>
            <a:ext cx="507268" cy="62814"/>
            <a:chOff x="4243419" y="3156366"/>
            <a:chExt cx="507268" cy="6281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E5EB0DA-F4F3-254C-A2FD-A311A8A466CB}"/>
                </a:ext>
              </a:extLst>
            </p:cNvPr>
            <p:cNvSpPr/>
            <p:nvPr/>
          </p:nvSpPr>
          <p:spPr>
            <a:xfrm>
              <a:off x="4243419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18C9834-E286-E849-BD16-E4AC5E25FB68}"/>
                </a:ext>
              </a:extLst>
            </p:cNvPr>
            <p:cNvSpPr/>
            <p:nvPr/>
          </p:nvSpPr>
          <p:spPr>
            <a:xfrm>
              <a:off x="4469845" y="31563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55C4695-6595-7A47-B4AD-441FA3786BBD}"/>
                </a:ext>
              </a:extLst>
            </p:cNvPr>
            <p:cNvSpPr/>
            <p:nvPr/>
          </p:nvSpPr>
          <p:spPr>
            <a:xfrm>
              <a:off x="4698792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987FEE-481C-884E-83D8-0080BD9A940F}"/>
              </a:ext>
            </a:extLst>
          </p:cNvPr>
          <p:cNvGrpSpPr/>
          <p:nvPr/>
        </p:nvGrpSpPr>
        <p:grpSpPr>
          <a:xfrm>
            <a:off x="8205591" y="3453750"/>
            <a:ext cx="507268" cy="62814"/>
            <a:chOff x="4395819" y="3308766"/>
            <a:chExt cx="507268" cy="6281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88F1E07-C3FE-5342-A1B4-3C8E153BD516}"/>
                </a:ext>
              </a:extLst>
            </p:cNvPr>
            <p:cNvSpPr/>
            <p:nvPr/>
          </p:nvSpPr>
          <p:spPr>
            <a:xfrm>
              <a:off x="4395819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F47DCB-1443-0B42-94EC-59DC7AA4DEA2}"/>
                </a:ext>
              </a:extLst>
            </p:cNvPr>
            <p:cNvSpPr/>
            <p:nvPr/>
          </p:nvSpPr>
          <p:spPr>
            <a:xfrm>
              <a:off x="4622245" y="33087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B91A96-8970-0240-9713-F5B74C67A901}"/>
                </a:ext>
              </a:extLst>
            </p:cNvPr>
            <p:cNvSpPr/>
            <p:nvPr/>
          </p:nvSpPr>
          <p:spPr>
            <a:xfrm>
              <a:off x="4851192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6F8040A-A86F-7D49-AAE4-A1A43C284555}"/>
              </a:ext>
            </a:extLst>
          </p:cNvPr>
          <p:cNvCxnSpPr>
            <a:cxnSpLocks/>
          </p:cNvCxnSpPr>
          <p:nvPr/>
        </p:nvCxnSpPr>
        <p:spPr>
          <a:xfrm>
            <a:off x="6405480" y="3387552"/>
            <a:ext cx="0" cy="220886"/>
          </a:xfrm>
          <a:prstGeom prst="line">
            <a:avLst/>
          </a:prstGeom>
          <a:ln w="19050">
            <a:solidFill>
              <a:srgbClr val="B9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80A650D-DCA7-EA49-9576-34F68D216296}"/>
                  </a:ext>
                </a:extLst>
              </p:cNvPr>
              <p:cNvSpPr txBox="1"/>
              <p:nvPr/>
            </p:nvSpPr>
            <p:spPr>
              <a:xfrm>
                <a:off x="6373081" y="3040831"/>
                <a:ext cx="2003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0.7933</m:t>
                      </m:r>
                      <m:r>
                        <a:rPr kumimoji="1" lang="zh-CN" altLang="en-US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preliminary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80A650D-DCA7-EA49-9576-34F68D216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1" y="3040831"/>
                <a:ext cx="2003754" cy="276999"/>
              </a:xfrm>
              <a:prstGeom prst="rect">
                <a:avLst/>
              </a:prstGeom>
              <a:blipFill>
                <a:blip r:embed="rId13"/>
                <a:stretch>
                  <a:fillRect l="-1887" t="-8696" r="-3145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3815AA-0421-7D4E-8953-F0BA13D23A73}"/>
                  </a:ext>
                </a:extLst>
              </p:cNvPr>
              <p:cNvSpPr txBox="1"/>
              <p:nvPr/>
            </p:nvSpPr>
            <p:spPr>
              <a:xfrm>
                <a:off x="6268550" y="3602583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3815AA-0421-7D4E-8953-F0BA13D23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50" y="3602583"/>
                <a:ext cx="798232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E9DD17C-2167-A74F-BF64-0529D78D7DB0}"/>
                  </a:ext>
                </a:extLst>
              </p:cNvPr>
              <p:cNvSpPr txBox="1"/>
              <p:nvPr/>
            </p:nvSpPr>
            <p:spPr>
              <a:xfrm>
                <a:off x="6350522" y="2452063"/>
                <a:ext cx="1469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rgbClr val="B91000"/>
                    </a:solidFill>
                  </a:rPr>
                  <a:t>HVA-DAG</a:t>
                </a:r>
                <a:endParaRPr kumimoji="1" lang="zh-CN" altLang="en-US" sz="2400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E9DD17C-2167-A74F-BF64-0529D78D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522" y="2452063"/>
                <a:ext cx="1469441" cy="461665"/>
              </a:xfrm>
              <a:prstGeom prst="rect">
                <a:avLst/>
              </a:prstGeom>
              <a:blipFill>
                <a:blip r:embed="rId15"/>
                <a:stretch>
                  <a:fillRect l="-862" t="-5263" r="-603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5B4CAC9A-D85F-5D47-8FF0-4B8D0732EDD9}"/>
              </a:ext>
            </a:extLst>
          </p:cNvPr>
          <p:cNvSpPr txBox="1"/>
          <p:nvPr/>
        </p:nvSpPr>
        <p:spPr>
          <a:xfrm>
            <a:off x="6373081" y="4097527"/>
            <a:ext cx="125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B91000"/>
                </a:solidFill>
              </a:rPr>
              <a:t>[This</a:t>
            </a:r>
            <a:r>
              <a:rPr kumimoji="1" lang="zh-CN" altLang="en-US" b="1" dirty="0">
                <a:solidFill>
                  <a:srgbClr val="B91000"/>
                </a:solidFill>
              </a:rPr>
              <a:t> </a:t>
            </a:r>
            <a:r>
              <a:rPr kumimoji="1" lang="en-US" altLang="zh-CN" b="1" dirty="0">
                <a:solidFill>
                  <a:srgbClr val="B91000"/>
                </a:solidFill>
              </a:rPr>
              <a:t>work]</a:t>
            </a:r>
            <a:endParaRPr kumimoji="1" lang="zh-CN" altLang="en-US" i="1" dirty="0">
              <a:solidFill>
                <a:srgbClr val="B91000"/>
              </a:solidFill>
            </a:endParaRPr>
          </a:p>
        </p:txBody>
      </p:sp>
      <p:sp>
        <p:nvSpPr>
          <p:cNvPr id="161" name="Left Brace 160">
            <a:extLst>
              <a:ext uri="{FF2B5EF4-FFF2-40B4-BE49-F238E27FC236}">
                <a16:creationId xmlns:a16="http://schemas.microsoft.com/office/drawing/2014/main" id="{5EC25C54-0A1A-2246-9643-39636D2EDF1B}"/>
              </a:ext>
            </a:extLst>
          </p:cNvPr>
          <p:cNvSpPr/>
          <p:nvPr/>
        </p:nvSpPr>
        <p:spPr>
          <a:xfrm rot="5400000">
            <a:off x="4002706" y="701679"/>
            <a:ext cx="259047" cy="4436584"/>
          </a:xfrm>
          <a:prstGeom prst="leftBrace">
            <a:avLst>
              <a:gd name="adj1" fmla="val 64755"/>
              <a:gd name="adj2" fmla="val 50000"/>
            </a:avLst>
          </a:prstGeom>
          <a:ln w="12700">
            <a:solidFill>
              <a:srgbClr val="2271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C20068D-1E97-0F47-BD3D-22C67A8A813A}"/>
              </a:ext>
            </a:extLst>
          </p:cNvPr>
          <p:cNvSpPr txBox="1"/>
          <p:nvPr/>
        </p:nvSpPr>
        <p:spPr>
          <a:xfrm>
            <a:off x="3632723" y="2405104"/>
            <a:ext cx="9439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2271A8"/>
                </a:solidFill>
              </a:rPr>
              <a:t>QAOA</a:t>
            </a:r>
            <a:endParaRPr kumimoji="1" lang="zh-CN" altLang="en-US" sz="2400" dirty="0">
              <a:solidFill>
                <a:srgbClr val="2271A8"/>
              </a:solidFill>
            </a:endParaRP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2D951889-83AD-6E4E-960F-7124F19C75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Theoretical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performance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guarantees</a:t>
            </a:r>
            <a:r>
              <a:rPr kumimoji="1" lang="zh-CN" altLang="en-US" sz="4000" b="1" dirty="0"/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43C7AE3-9239-CB4A-92FF-469A3869E41B}"/>
              </a:ext>
            </a:extLst>
          </p:cNvPr>
          <p:cNvSpPr txBox="1"/>
          <p:nvPr/>
        </p:nvSpPr>
        <p:spPr>
          <a:xfrm>
            <a:off x="178639" y="1005793"/>
            <a:ext cx="20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/>
              <a:t>For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3-regular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graphs</a:t>
            </a:r>
            <a:endParaRPr kumimoji="1" lang="zh-CN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3389C3D-B99D-F94A-B52A-6A6B09763B6E}"/>
                  </a:ext>
                </a:extLst>
              </p:cNvPr>
              <p:cNvSpPr txBox="1"/>
              <p:nvPr/>
            </p:nvSpPr>
            <p:spPr>
              <a:xfrm>
                <a:off x="5728053" y="5134191"/>
                <a:ext cx="2943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C00000"/>
                    </a:solidFill>
                  </a:rPr>
                  <a:t>variational</a:t>
                </a:r>
                <a:r>
                  <a:rPr kumimoji="1"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C00000"/>
                    </a:solidFill>
                  </a:rPr>
                  <a:t>parameter</a:t>
                </a:r>
                <a:endParaRPr kumimoji="1"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3389C3D-B99D-F94A-B52A-6A6B09763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53" y="5134191"/>
                <a:ext cx="2943691" cy="369332"/>
              </a:xfrm>
              <a:prstGeom prst="rect">
                <a:avLst/>
              </a:prstGeom>
              <a:blipFill>
                <a:blip r:embed="rId16"/>
                <a:stretch>
                  <a:fillRect l="-3863" t="-23333" r="-5150" b="-4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584643D-A0C0-6B46-AF74-6F3BCC6F96E4}"/>
                  </a:ext>
                </a:extLst>
              </p:cNvPr>
              <p:cNvSpPr txBox="1"/>
              <p:nvPr/>
            </p:nvSpPr>
            <p:spPr>
              <a:xfrm>
                <a:off x="4077919" y="4579428"/>
                <a:ext cx="30586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zh-CN" altLang="en-US" sz="2400" dirty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B0F0"/>
                    </a:solidFill>
                  </a:rPr>
                  <a:t>variational</a:t>
                </a:r>
                <a:r>
                  <a:rPr kumimoji="1" lang="zh-CN" altLang="en-US" sz="2400" dirty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B0F0"/>
                    </a:solidFill>
                  </a:rPr>
                  <a:t>parameters</a:t>
                </a:r>
                <a:endParaRPr kumimoji="1"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584643D-A0C0-6B46-AF74-6F3BCC6F9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19" y="4579428"/>
                <a:ext cx="3058658" cy="369332"/>
              </a:xfrm>
              <a:prstGeom prst="rect">
                <a:avLst/>
              </a:prstGeom>
              <a:blipFill>
                <a:blip r:embed="rId17"/>
                <a:stretch>
                  <a:fillRect l="-3719" t="-20000" r="-4959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77AA792F-60EB-C94E-B816-20EC31C0E7A0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33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5CC933-CB15-8444-9E69-9270641637FD}"/>
              </a:ext>
            </a:extLst>
          </p:cNvPr>
          <p:cNvSpPr txBox="1"/>
          <p:nvPr/>
        </p:nvSpPr>
        <p:spPr>
          <a:xfrm>
            <a:off x="9365317" y="3971915"/>
            <a:ext cx="231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(Quantum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Advantage)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3C7621-BCBE-5743-8768-0040079B5687}"/>
                  </a:ext>
                </a:extLst>
              </p:cNvPr>
              <p:cNvSpPr txBox="1"/>
              <p:nvPr/>
            </p:nvSpPr>
            <p:spPr>
              <a:xfrm>
                <a:off x="10246236" y="3056740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0.9412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3C7621-BCBE-5743-8768-0040079B5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236" y="3056740"/>
                <a:ext cx="742191" cy="276999"/>
              </a:xfrm>
              <a:prstGeom prst="rect">
                <a:avLst/>
              </a:prstGeom>
              <a:blipFill>
                <a:blip r:embed="rId18"/>
                <a:stretch>
                  <a:fillRect l="-5000" r="-6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74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Variational quantum algorithm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Imaginary Hamiltonian Variational Ansatz (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kumimoji="1" lang="en-US" altLang="zh-CN" sz="320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3200" dirty="0">
                    <a:solidFill>
                      <a:schemeClr val="bg2">
                        <a:lumMod val="90000"/>
                      </a:schemeClr>
                    </a:solidFill>
                  </a:rPr>
                  <a:t>HVA arranged by directed acyclic graph(DAG)</a:t>
                </a:r>
              </a:p>
              <a:p>
                <a:pPr>
                  <a:lnSpc>
                    <a:spcPct val="150000"/>
                  </a:lnSpc>
                  <a:buClr>
                    <a:srgbClr val="B91000"/>
                  </a:buClr>
                  <a:buFont typeface="Wingdings" pitchFamily="2" charset="2"/>
                  <a:buChar char="q"/>
                </a:pPr>
                <a:r>
                  <a:rPr kumimoji="1" lang="en-US" altLang="zh-CN" sz="3200" dirty="0"/>
                  <a:t>Conclusion</a:t>
                </a:r>
                <a:r>
                  <a:rPr kumimoji="1" lang="zh-CN" altLang="en-US" sz="3200" dirty="0"/>
                  <a:t> </a:t>
                </a:r>
                <a:r>
                  <a:rPr kumimoji="1" lang="en-US" altLang="zh-CN" sz="3200" dirty="0"/>
                  <a:t>and</a:t>
                </a:r>
                <a:r>
                  <a:rPr kumimoji="1" lang="zh-CN" altLang="en-US" sz="3200" dirty="0"/>
                  <a:t> </a:t>
                </a:r>
                <a:r>
                  <a:rPr kumimoji="1" lang="en-US" altLang="zh-CN" sz="3200" dirty="0"/>
                  <a:t>Outlook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3CE21A-835C-C54A-89B4-0D4B202D0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9915"/>
                <a:ext cx="10798629" cy="4715056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3B21FB1-DD8C-BC44-964C-97FDB8DCD966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3179323" cy="947771"/>
          </a:xfrm>
          <a:prstGeom prst="roundRect">
            <a:avLst/>
          </a:prstGeom>
          <a:solidFill>
            <a:srgbClr val="B91000">
              <a:alpha val="20000"/>
            </a:srgb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dirty="0"/>
              <a:t>Main Content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17194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2A74B9-E4E6-7C40-8B37-1A7092B334DC}"/>
              </a:ext>
            </a:extLst>
          </p:cNvPr>
          <p:cNvSpPr txBox="1"/>
          <p:nvPr/>
        </p:nvSpPr>
        <p:spPr>
          <a:xfrm>
            <a:off x="315252" y="4212613"/>
            <a:ext cx="938190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Numerically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ground-state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larger-scale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complicated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Theoretically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theoretical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beat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38901C-A57F-3C4D-90FF-9AD3F242F3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Conclusion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and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Outlook</a:t>
            </a:r>
            <a:endParaRPr kumimoji="1" lang="zh-CN" altLang="en-US" sz="40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8A6F3-8806-5E4A-B3F6-FFDCAB825D83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35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6BDE2-6F53-E74D-849A-10DE03C2CBD0}"/>
              </a:ext>
            </a:extLst>
          </p:cNvPr>
          <p:cNvSpPr txBox="1"/>
          <p:nvPr/>
        </p:nvSpPr>
        <p:spPr>
          <a:xfrm>
            <a:off x="181437" y="1117445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u="sng" dirty="0"/>
              <a:t>Conclusion</a:t>
            </a:r>
            <a:endParaRPr kumimoji="1" lang="zh-CN" alt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D0843B-4730-764C-A7E6-CE02E2CB45CD}"/>
                  </a:ext>
                </a:extLst>
              </p:cNvPr>
              <p:cNvSpPr txBox="1"/>
              <p:nvPr/>
            </p:nvSpPr>
            <p:spPr>
              <a:xfrm>
                <a:off x="1039068" y="1627059"/>
                <a:ext cx="9444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systematic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method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construct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imaginary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Hamiltonian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Variational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Ansatz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1800" dirty="0"/>
                  <a:t>HVA</a:t>
                </a:r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D0843B-4730-764C-A7E6-CE02E2C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8" y="1627059"/>
                <a:ext cx="9444445" cy="369332"/>
              </a:xfrm>
              <a:prstGeom prst="rect">
                <a:avLst/>
              </a:prstGeom>
              <a:blipFill>
                <a:blip r:embed="rId2"/>
                <a:stretch>
                  <a:fillRect l="-403" t="-10345" r="-13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D369C07-5E72-474F-A361-2658D6C416C6}"/>
              </a:ext>
            </a:extLst>
          </p:cNvPr>
          <p:cNvSpPr txBox="1"/>
          <p:nvPr/>
        </p:nvSpPr>
        <p:spPr>
          <a:xfrm>
            <a:off x="2075835" y="2366090"/>
            <a:ext cx="2551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Compared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QAOA: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D09072-F53F-D342-B427-092521B8EA51}"/>
                  </a:ext>
                </a:extLst>
              </p:cNvPr>
              <p:cNvSpPr txBox="1"/>
              <p:nvPr/>
            </p:nvSpPr>
            <p:spPr>
              <a:xfrm>
                <a:off x="3351409" y="2768792"/>
                <a:ext cx="61714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000" dirty="0"/>
                  <a:t>HVA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converges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faster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ground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000" dirty="0"/>
                  <a:t>HVA-DAG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has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both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high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accuracy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high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trainability.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D09072-F53F-D342-B427-092521B8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09" y="2768792"/>
                <a:ext cx="6171498" cy="707886"/>
              </a:xfrm>
              <a:prstGeom prst="rect">
                <a:avLst/>
              </a:prstGeom>
              <a:blipFill>
                <a:blip r:embed="rId3"/>
                <a:stretch>
                  <a:fillRect l="-1029" t="-3509" r="-206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E405BFB1-FD0A-4E46-870E-21892678F9D6}"/>
              </a:ext>
            </a:extLst>
          </p:cNvPr>
          <p:cNvSpPr txBox="1"/>
          <p:nvPr/>
        </p:nvSpPr>
        <p:spPr>
          <a:xfrm>
            <a:off x="181437" y="3889219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u="sng" dirty="0"/>
              <a:t>Outlook</a:t>
            </a:r>
            <a:endParaRPr kumimoji="1" lang="zh-CN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27871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38901C-A57F-3C4D-90FF-9AD3F242F3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Conclusion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and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Outlook</a:t>
            </a:r>
            <a:endParaRPr kumimoji="1" lang="zh-CN" altLang="en-US" sz="4000" b="1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2D3810A-4C85-BB49-B38F-51C4905A9218}"/>
              </a:ext>
            </a:extLst>
          </p:cNvPr>
          <p:cNvSpPr/>
          <p:nvPr/>
        </p:nvSpPr>
        <p:spPr>
          <a:xfrm>
            <a:off x="9591740" y="4263364"/>
            <a:ext cx="222739" cy="1125416"/>
          </a:xfrm>
          <a:prstGeom prst="rightBrace">
            <a:avLst>
              <a:gd name="adj1" fmla="val 4444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05C77-A579-7C4D-9F3E-59CE5949D74A}"/>
              </a:ext>
            </a:extLst>
          </p:cNvPr>
          <p:cNvSpPr txBox="1"/>
          <p:nvPr/>
        </p:nvSpPr>
        <p:spPr>
          <a:xfrm>
            <a:off x="10003239" y="4375066"/>
            <a:ext cx="211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quantum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advantage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real-world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13BE5-FEB7-184B-8D84-91C88F144477}"/>
              </a:ext>
            </a:extLst>
          </p:cNvPr>
          <p:cNvSpPr txBox="1"/>
          <p:nvPr/>
        </p:nvSpPr>
        <p:spPr>
          <a:xfrm>
            <a:off x="4431891" y="6102382"/>
            <a:ext cx="330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i="1" dirty="0"/>
              <a:t>Thanks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for</a:t>
            </a:r>
            <a:r>
              <a:rPr kumimoji="1" lang="zh-CN" altLang="en-US" sz="2800" i="1" dirty="0"/>
              <a:t> </a:t>
            </a:r>
            <a:r>
              <a:rPr kumimoji="1" lang="en-US" altLang="zh-CN" sz="2800" i="1" dirty="0"/>
              <a:t>watching!</a:t>
            </a:r>
            <a:r>
              <a:rPr kumimoji="1" lang="zh-CN" altLang="en-US" sz="2800" i="1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2B7264-3AFF-9143-9560-B98BC00A7E4C}"/>
              </a:ext>
            </a:extLst>
          </p:cNvPr>
          <p:cNvCxnSpPr>
            <a:cxnSpLocks/>
          </p:cNvCxnSpPr>
          <p:nvPr/>
        </p:nvCxnSpPr>
        <p:spPr>
          <a:xfrm>
            <a:off x="9192024" y="2397044"/>
            <a:ext cx="212988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78205E-3BED-364A-8CC3-4401115ED5F6}"/>
                  </a:ext>
                </a:extLst>
              </p:cNvPr>
              <p:cNvSpPr txBox="1"/>
              <p:nvPr/>
            </p:nvSpPr>
            <p:spPr>
              <a:xfrm>
                <a:off x="11176137" y="1910878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78205E-3BED-364A-8CC3-4401115E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137" y="1910878"/>
                <a:ext cx="307456" cy="430887"/>
              </a:xfrm>
              <a:prstGeom prst="rect">
                <a:avLst/>
              </a:prstGeom>
              <a:blipFill>
                <a:blip r:embed="rId2"/>
                <a:stretch>
                  <a:fillRect l="-11538" r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B2F92F-3AF7-2E45-A910-A53F13B2382D}"/>
              </a:ext>
            </a:extLst>
          </p:cNvPr>
          <p:cNvCxnSpPr>
            <a:cxnSpLocks/>
          </p:cNvCxnSpPr>
          <p:nvPr/>
        </p:nvCxnSpPr>
        <p:spPr>
          <a:xfrm>
            <a:off x="1093206" y="2289713"/>
            <a:ext cx="0" cy="22088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7B3707-3218-5F45-A7DE-139FCF5012CD}"/>
                  </a:ext>
                </a:extLst>
              </p:cNvPr>
              <p:cNvSpPr txBox="1"/>
              <p:nvPr/>
            </p:nvSpPr>
            <p:spPr>
              <a:xfrm>
                <a:off x="914471" y="1937510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7B3707-3218-5F45-A7DE-139FCF50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71" y="1937510"/>
                <a:ext cx="357470" cy="276999"/>
              </a:xfrm>
              <a:prstGeom prst="rect">
                <a:avLst/>
              </a:prstGeom>
              <a:blipFill>
                <a:blip r:embed="rId3"/>
                <a:stretch>
                  <a:fillRect l="-13793" r="-13793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DCDFFA-A24B-0F44-87F6-37C05BCB31B9}"/>
              </a:ext>
            </a:extLst>
          </p:cNvPr>
          <p:cNvCxnSpPr>
            <a:cxnSpLocks/>
          </p:cNvCxnSpPr>
          <p:nvPr/>
        </p:nvCxnSpPr>
        <p:spPr>
          <a:xfrm>
            <a:off x="2062339" y="2289713"/>
            <a:ext cx="0" cy="2208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3336BD-DD57-8F47-A072-99DBE8678B27}"/>
                  </a:ext>
                </a:extLst>
              </p:cNvPr>
              <p:cNvSpPr txBox="1"/>
              <p:nvPr/>
            </p:nvSpPr>
            <p:spPr>
              <a:xfrm>
                <a:off x="1691243" y="1937510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0.6925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3336BD-DD57-8F47-A072-99DBE8678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43" y="1937510"/>
                <a:ext cx="742191" cy="276999"/>
              </a:xfrm>
              <a:prstGeom prst="rect">
                <a:avLst/>
              </a:prstGeom>
              <a:blipFill>
                <a:blip r:embed="rId4"/>
                <a:stretch>
                  <a:fillRect l="-5000" r="-666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2908E-AD37-DB4D-9674-82C15A337C3C}"/>
              </a:ext>
            </a:extLst>
          </p:cNvPr>
          <p:cNvCxnSpPr>
            <a:cxnSpLocks/>
          </p:cNvCxnSpPr>
          <p:nvPr/>
        </p:nvCxnSpPr>
        <p:spPr>
          <a:xfrm>
            <a:off x="10405579" y="2275567"/>
            <a:ext cx="0" cy="22088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8B5CB5-B2F3-BB4C-933C-BC000455DEC0}"/>
                  </a:ext>
                </a:extLst>
              </p:cNvPr>
              <p:cNvSpPr txBox="1"/>
              <p:nvPr/>
            </p:nvSpPr>
            <p:spPr>
              <a:xfrm>
                <a:off x="1659417" y="2514280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8B5CB5-B2F3-BB4C-933C-BC000455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17" y="2514280"/>
                <a:ext cx="798232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806AD49-BEBA-884F-B6B9-23778A35969B}"/>
              </a:ext>
            </a:extLst>
          </p:cNvPr>
          <p:cNvSpPr txBox="1"/>
          <p:nvPr/>
        </p:nvSpPr>
        <p:spPr>
          <a:xfrm>
            <a:off x="660063" y="2982109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92D050"/>
                </a:solidFill>
              </a:rPr>
              <a:t>[</a:t>
            </a:r>
            <a:r>
              <a:rPr kumimoji="1" lang="en-US" altLang="zh-CN" dirty="0" err="1">
                <a:solidFill>
                  <a:srgbClr val="92D050"/>
                </a:solidFill>
              </a:rPr>
              <a:t>E.Farhi</a:t>
            </a:r>
            <a:r>
              <a:rPr kumimoji="1" lang="en-US" altLang="zh-CN" dirty="0">
                <a:solidFill>
                  <a:srgbClr val="92D050"/>
                </a:solidFill>
              </a:rPr>
              <a:t>,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 err="1">
                <a:solidFill>
                  <a:srgbClr val="92D050"/>
                </a:solidFill>
              </a:rPr>
              <a:t>et.al</a:t>
            </a:r>
            <a:r>
              <a:rPr kumimoji="1" lang="en-US" altLang="zh-CN" dirty="0">
                <a:solidFill>
                  <a:srgbClr val="92D050"/>
                </a:solidFill>
              </a:rPr>
              <a:t>.</a:t>
            </a:r>
            <a:r>
              <a:rPr kumimoji="1" lang="zh-CN" altLang="en-US" dirty="0">
                <a:solidFill>
                  <a:srgbClr val="92D050"/>
                </a:solidFill>
              </a:rPr>
              <a:t> </a:t>
            </a:r>
            <a:r>
              <a:rPr kumimoji="1" lang="en-US" altLang="zh-CN" dirty="0">
                <a:solidFill>
                  <a:srgbClr val="92D050"/>
                </a:solidFill>
              </a:rPr>
              <a:t>2014]</a:t>
            </a:r>
            <a:endParaRPr kumimoji="1" lang="zh-CN" alt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C27345-12AE-E34E-AB62-32F9AA8AEC6C}"/>
                  </a:ext>
                </a:extLst>
              </p:cNvPr>
              <p:cNvSpPr txBox="1"/>
              <p:nvPr/>
            </p:nvSpPr>
            <p:spPr>
              <a:xfrm>
                <a:off x="9110796" y="2521336"/>
                <a:ext cx="24883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under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</a:endParaRPr>
              </a:p>
              <a:p>
                <a:pPr algn="ctr"/>
                <a:endParaRPr kumimoji="1"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C27345-12AE-E34E-AB62-32F9AA8A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796" y="2521336"/>
                <a:ext cx="2488310" cy="646331"/>
              </a:xfrm>
              <a:prstGeom prst="rect">
                <a:avLst/>
              </a:prstGeom>
              <a:blipFill>
                <a:blip r:embed="rId6"/>
                <a:stretch>
                  <a:fillRect l="-1523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7D3F02-4D42-7C44-8FE0-625CA4C4278F}"/>
              </a:ext>
            </a:extLst>
          </p:cNvPr>
          <p:cNvCxnSpPr>
            <a:cxnSpLocks/>
          </p:cNvCxnSpPr>
          <p:nvPr/>
        </p:nvCxnSpPr>
        <p:spPr>
          <a:xfrm>
            <a:off x="3012046" y="2289598"/>
            <a:ext cx="0" cy="22088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F002DE-E5DA-8746-9FAD-8FB4A9F28E6A}"/>
                  </a:ext>
                </a:extLst>
              </p:cNvPr>
              <p:cNvSpPr txBox="1"/>
              <p:nvPr/>
            </p:nvSpPr>
            <p:spPr>
              <a:xfrm>
                <a:off x="2605030" y="1944755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0.7559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F002DE-E5DA-8746-9FAD-8FB4A9F28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30" y="1944755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5000" r="-6667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8C6101-6ACD-3B46-8198-1D3FE9A095D4}"/>
                  </a:ext>
                </a:extLst>
              </p:cNvPr>
              <p:cNvSpPr txBox="1"/>
              <p:nvPr/>
            </p:nvSpPr>
            <p:spPr>
              <a:xfrm>
                <a:off x="2579970" y="2519214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8C6101-6ACD-3B46-8198-1D3FE9A09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70" y="2519214"/>
                <a:ext cx="798232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A8D778-48B6-7542-9487-BC1F713CFCEB}"/>
              </a:ext>
            </a:extLst>
          </p:cNvPr>
          <p:cNvCxnSpPr>
            <a:cxnSpLocks/>
          </p:cNvCxnSpPr>
          <p:nvPr/>
        </p:nvCxnSpPr>
        <p:spPr>
          <a:xfrm>
            <a:off x="5724906" y="2286486"/>
            <a:ext cx="0" cy="2208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B43433-89C8-9640-BAD5-9B056F0D965C}"/>
                  </a:ext>
                </a:extLst>
              </p:cNvPr>
              <p:cNvSpPr txBox="1"/>
              <p:nvPr/>
            </p:nvSpPr>
            <p:spPr>
              <a:xfrm>
                <a:off x="5353810" y="1948268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0.7924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B43433-89C8-9640-BAD5-9B056F0D9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10" y="1948268"/>
                <a:ext cx="742191" cy="276999"/>
              </a:xfrm>
              <a:prstGeom prst="rect">
                <a:avLst/>
              </a:prstGeom>
              <a:blipFill>
                <a:blip r:embed="rId10"/>
                <a:stretch>
                  <a:fillRect l="-6667" r="-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BBC44D-0FBB-3E47-B1C2-AC6D4FD78AA4}"/>
                  </a:ext>
                </a:extLst>
              </p:cNvPr>
              <p:cNvSpPr txBox="1"/>
              <p:nvPr/>
            </p:nvSpPr>
            <p:spPr>
              <a:xfrm>
                <a:off x="5352727" y="2512134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BBC44D-0FBB-3E47-B1C2-AC6D4FD7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27" y="2512134"/>
                <a:ext cx="798232" cy="369332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CE4E8-ECAE-C643-8FE2-AAF6FC66D262}"/>
                  </a:ext>
                </a:extLst>
              </p:cNvPr>
              <p:cNvSpPr txBox="1"/>
              <p:nvPr/>
            </p:nvSpPr>
            <p:spPr>
              <a:xfrm>
                <a:off x="691693" y="2512528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CE4E8-ECAE-C643-8FE2-AAF6FC66D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93" y="2512528"/>
                <a:ext cx="798232" cy="369332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3C08BA3-AEA9-7341-BD4B-D4794A3A9720}"/>
              </a:ext>
            </a:extLst>
          </p:cNvPr>
          <p:cNvSpPr txBox="1"/>
          <p:nvPr/>
        </p:nvSpPr>
        <p:spPr>
          <a:xfrm>
            <a:off x="3972542" y="2982109"/>
            <a:ext cx="21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</a:rPr>
              <a:t>[J.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Wurtz</a:t>
            </a:r>
            <a:r>
              <a:rPr kumimoji="1" lang="en-US" altLang="zh-CN" dirty="0">
                <a:solidFill>
                  <a:srgbClr val="00B0F0"/>
                </a:solidFill>
              </a:rPr>
              <a:t>,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 err="1">
                <a:solidFill>
                  <a:srgbClr val="00B0F0"/>
                </a:solidFill>
              </a:rPr>
              <a:t>et.al</a:t>
            </a:r>
            <a:r>
              <a:rPr kumimoji="1" lang="en-US" altLang="zh-CN" dirty="0">
                <a:solidFill>
                  <a:srgbClr val="00B0F0"/>
                </a:solidFill>
              </a:rPr>
              <a:t>.</a:t>
            </a:r>
            <a:r>
              <a:rPr kumimoji="1" lang="zh-CN" altLang="en-US" dirty="0">
                <a:solidFill>
                  <a:srgbClr val="00B0F0"/>
                </a:solidFill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</a:rPr>
              <a:t>2021]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CE6709-78CA-7249-93FD-E790A174D4CC}"/>
              </a:ext>
            </a:extLst>
          </p:cNvPr>
          <p:cNvCxnSpPr>
            <a:cxnSpLocks/>
          </p:cNvCxnSpPr>
          <p:nvPr/>
        </p:nvCxnSpPr>
        <p:spPr>
          <a:xfrm flipV="1">
            <a:off x="626300" y="2396929"/>
            <a:ext cx="2751902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40C506-A11B-A448-B71E-61224F506430}"/>
              </a:ext>
            </a:extLst>
          </p:cNvPr>
          <p:cNvCxnSpPr>
            <a:cxnSpLocks/>
          </p:cNvCxnSpPr>
          <p:nvPr/>
        </p:nvCxnSpPr>
        <p:spPr>
          <a:xfrm flipV="1">
            <a:off x="5104045" y="2390226"/>
            <a:ext cx="2093828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3796CF-6598-0840-A7EB-D0A6B3C21A28}"/>
              </a:ext>
            </a:extLst>
          </p:cNvPr>
          <p:cNvGrpSpPr/>
          <p:nvPr/>
        </p:nvGrpSpPr>
        <p:grpSpPr>
          <a:xfrm>
            <a:off x="3934084" y="2360030"/>
            <a:ext cx="507268" cy="62814"/>
            <a:chOff x="4243419" y="3156366"/>
            <a:chExt cx="507268" cy="6281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72DA021-78AD-7F49-A1C1-CA70F2937C9E}"/>
                </a:ext>
              </a:extLst>
            </p:cNvPr>
            <p:cNvSpPr/>
            <p:nvPr/>
          </p:nvSpPr>
          <p:spPr>
            <a:xfrm>
              <a:off x="4243419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A2B6FBE-0A5E-104A-AE8B-DD5A286EDE53}"/>
                </a:ext>
              </a:extLst>
            </p:cNvPr>
            <p:cNvSpPr/>
            <p:nvPr/>
          </p:nvSpPr>
          <p:spPr>
            <a:xfrm>
              <a:off x="4469845" y="31563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54F0D8-93B2-3041-875F-1B928C496089}"/>
                </a:ext>
              </a:extLst>
            </p:cNvPr>
            <p:cNvSpPr/>
            <p:nvPr/>
          </p:nvSpPr>
          <p:spPr>
            <a:xfrm>
              <a:off x="4698792" y="31672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6D9655-C10B-E642-9A78-75080D9E4B4C}"/>
              </a:ext>
            </a:extLst>
          </p:cNvPr>
          <p:cNvGrpSpPr/>
          <p:nvPr/>
        </p:nvGrpSpPr>
        <p:grpSpPr>
          <a:xfrm>
            <a:off x="7951070" y="2341765"/>
            <a:ext cx="507268" cy="62814"/>
            <a:chOff x="4395819" y="3308766"/>
            <a:chExt cx="507268" cy="6281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212069-3D9D-1745-9DEE-F7DB4A68EEA6}"/>
                </a:ext>
              </a:extLst>
            </p:cNvPr>
            <p:cNvSpPr/>
            <p:nvPr/>
          </p:nvSpPr>
          <p:spPr>
            <a:xfrm>
              <a:off x="4395819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85A156-4279-034D-8F65-D1A7C09108AF}"/>
                </a:ext>
              </a:extLst>
            </p:cNvPr>
            <p:cNvSpPr/>
            <p:nvPr/>
          </p:nvSpPr>
          <p:spPr>
            <a:xfrm>
              <a:off x="4622245" y="3308766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EEEC9A-B8C2-C34D-ADB3-EF43CD1958F8}"/>
                </a:ext>
              </a:extLst>
            </p:cNvPr>
            <p:cNvSpPr/>
            <p:nvPr/>
          </p:nvSpPr>
          <p:spPr>
            <a:xfrm>
              <a:off x="4851192" y="3319685"/>
              <a:ext cx="51895" cy="51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11338C-12B0-6A48-B1F6-83D7325F5B60}"/>
              </a:ext>
            </a:extLst>
          </p:cNvPr>
          <p:cNvCxnSpPr>
            <a:cxnSpLocks/>
          </p:cNvCxnSpPr>
          <p:nvPr/>
        </p:nvCxnSpPr>
        <p:spPr>
          <a:xfrm>
            <a:off x="6150959" y="2275567"/>
            <a:ext cx="0" cy="220886"/>
          </a:xfrm>
          <a:prstGeom prst="line">
            <a:avLst/>
          </a:prstGeom>
          <a:ln w="19050">
            <a:solidFill>
              <a:srgbClr val="B9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10637B-B31A-B241-AA10-D23C63DFBC55}"/>
                  </a:ext>
                </a:extLst>
              </p:cNvPr>
              <p:cNvSpPr txBox="1"/>
              <p:nvPr/>
            </p:nvSpPr>
            <p:spPr>
              <a:xfrm>
                <a:off x="6118560" y="1928846"/>
                <a:ext cx="2003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0.7933</m:t>
                      </m:r>
                      <m:r>
                        <a:rPr kumimoji="1" lang="zh-CN" altLang="en-US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preliminary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B91000"/>
                          </a:solidFill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10637B-B31A-B241-AA10-D23C63DFB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60" y="1928846"/>
                <a:ext cx="2003754" cy="276999"/>
              </a:xfrm>
              <a:prstGeom prst="rect">
                <a:avLst/>
              </a:prstGeom>
              <a:blipFill>
                <a:blip r:embed="rId13"/>
                <a:stretch>
                  <a:fillRect l="-1887" t="-4348" r="-3145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3A55CD-6D79-2D40-8B4D-661E81D6D9C6}"/>
                  </a:ext>
                </a:extLst>
              </p:cNvPr>
              <p:cNvSpPr txBox="1"/>
              <p:nvPr/>
            </p:nvSpPr>
            <p:spPr>
              <a:xfrm>
                <a:off x="6014029" y="2490598"/>
                <a:ext cx="79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b="0" i="1" smtClean="0">
                          <a:solidFill>
                            <a:srgbClr val="B91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3A55CD-6D79-2D40-8B4D-661E81D6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029" y="2490598"/>
                <a:ext cx="798232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46FC87-9C05-794D-A836-62C7FE4AAD88}"/>
                  </a:ext>
                </a:extLst>
              </p:cNvPr>
              <p:cNvSpPr txBox="1"/>
              <p:nvPr/>
            </p:nvSpPr>
            <p:spPr>
              <a:xfrm>
                <a:off x="6096001" y="1340078"/>
                <a:ext cx="1469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B91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rgbClr val="B91000"/>
                    </a:solidFill>
                  </a:rPr>
                  <a:t>HVA-DAG</a:t>
                </a:r>
                <a:endParaRPr kumimoji="1" lang="zh-CN" altLang="en-US" sz="2400" dirty="0">
                  <a:solidFill>
                    <a:srgbClr val="B91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46FC87-9C05-794D-A836-62C7FE4AA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1340078"/>
                <a:ext cx="1469441" cy="461665"/>
              </a:xfrm>
              <a:prstGeom prst="rect">
                <a:avLst/>
              </a:prstGeom>
              <a:blipFill>
                <a:blip r:embed="rId15"/>
                <a:stretch>
                  <a:fillRect l="-862" t="-7895" r="-5172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9A51C551-B637-8841-A351-B956AF979CE3}"/>
              </a:ext>
            </a:extLst>
          </p:cNvPr>
          <p:cNvSpPr txBox="1"/>
          <p:nvPr/>
        </p:nvSpPr>
        <p:spPr>
          <a:xfrm>
            <a:off x="6118560" y="2985542"/>
            <a:ext cx="125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B91000"/>
                </a:solidFill>
              </a:rPr>
              <a:t>[This</a:t>
            </a:r>
            <a:r>
              <a:rPr kumimoji="1" lang="zh-CN" altLang="en-US" b="1" dirty="0">
                <a:solidFill>
                  <a:srgbClr val="B91000"/>
                </a:solidFill>
              </a:rPr>
              <a:t> </a:t>
            </a:r>
            <a:r>
              <a:rPr kumimoji="1" lang="en-US" altLang="zh-CN" b="1" dirty="0">
                <a:solidFill>
                  <a:srgbClr val="B91000"/>
                </a:solidFill>
              </a:rPr>
              <a:t>work]</a:t>
            </a:r>
            <a:endParaRPr kumimoji="1" lang="zh-CN" altLang="en-US" i="1" dirty="0">
              <a:solidFill>
                <a:srgbClr val="B91000"/>
              </a:solidFill>
            </a:endParaRP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4077A4F4-A88A-6946-8F6B-9E93D564DB80}"/>
              </a:ext>
            </a:extLst>
          </p:cNvPr>
          <p:cNvSpPr/>
          <p:nvPr/>
        </p:nvSpPr>
        <p:spPr>
          <a:xfrm rot="5400000">
            <a:off x="3748185" y="-410306"/>
            <a:ext cx="259047" cy="4436584"/>
          </a:xfrm>
          <a:prstGeom prst="leftBrace">
            <a:avLst>
              <a:gd name="adj1" fmla="val 64755"/>
              <a:gd name="adj2" fmla="val 50000"/>
            </a:avLst>
          </a:prstGeom>
          <a:ln w="12700">
            <a:solidFill>
              <a:srgbClr val="2271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0326CD-F270-904C-8897-5EEF226565BD}"/>
              </a:ext>
            </a:extLst>
          </p:cNvPr>
          <p:cNvSpPr txBox="1"/>
          <p:nvPr/>
        </p:nvSpPr>
        <p:spPr>
          <a:xfrm>
            <a:off x="3378202" y="1293119"/>
            <a:ext cx="9439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2271A8"/>
                </a:solidFill>
              </a:rPr>
              <a:t>QAOA</a:t>
            </a:r>
            <a:endParaRPr kumimoji="1" lang="zh-CN" altLang="en-US" sz="2400" dirty="0">
              <a:solidFill>
                <a:srgbClr val="2271A8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EB6891-0B85-B543-A1DB-2872A6F91799}"/>
              </a:ext>
            </a:extLst>
          </p:cNvPr>
          <p:cNvSpPr txBox="1"/>
          <p:nvPr/>
        </p:nvSpPr>
        <p:spPr>
          <a:xfrm>
            <a:off x="9245894" y="2967245"/>
            <a:ext cx="231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(Quantum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Advantage)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BAA945-80CF-954D-91ED-0014C4FDEC14}"/>
              </a:ext>
            </a:extLst>
          </p:cNvPr>
          <p:cNvCxnSpPr>
            <a:cxnSpLocks/>
          </p:cNvCxnSpPr>
          <p:nvPr/>
        </p:nvCxnSpPr>
        <p:spPr>
          <a:xfrm>
            <a:off x="8661116" y="3174123"/>
            <a:ext cx="6186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0D097C-931D-6D4A-A422-FF80CF3DAC96}"/>
              </a:ext>
            </a:extLst>
          </p:cNvPr>
          <p:cNvSpPr txBox="1"/>
          <p:nvPr/>
        </p:nvSpPr>
        <p:spPr>
          <a:xfrm>
            <a:off x="7355956" y="3352560"/>
            <a:ext cx="169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long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way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to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go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28C3D-8A4D-9B47-BBFA-4935B197D0A1}"/>
              </a:ext>
            </a:extLst>
          </p:cNvPr>
          <p:cNvGrpSpPr/>
          <p:nvPr/>
        </p:nvGrpSpPr>
        <p:grpSpPr>
          <a:xfrm>
            <a:off x="7949809" y="3151911"/>
            <a:ext cx="507268" cy="62814"/>
            <a:chOff x="4395819" y="3308766"/>
            <a:chExt cx="507268" cy="62814"/>
          </a:xfrm>
          <a:solidFill>
            <a:srgbClr val="FF0000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D19225D-36C7-DA4E-A77E-5784B48BC48F}"/>
                </a:ext>
              </a:extLst>
            </p:cNvPr>
            <p:cNvSpPr/>
            <p:nvPr/>
          </p:nvSpPr>
          <p:spPr>
            <a:xfrm>
              <a:off x="4395819" y="3319685"/>
              <a:ext cx="51895" cy="5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BFAE28C-D587-304D-A03B-FA90776E4DF2}"/>
                </a:ext>
              </a:extLst>
            </p:cNvPr>
            <p:cNvSpPr/>
            <p:nvPr/>
          </p:nvSpPr>
          <p:spPr>
            <a:xfrm>
              <a:off x="4622245" y="3308766"/>
              <a:ext cx="51895" cy="5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3EA409-F584-9C4A-A9F1-105B966F2220}"/>
                </a:ext>
              </a:extLst>
            </p:cNvPr>
            <p:cNvSpPr/>
            <p:nvPr/>
          </p:nvSpPr>
          <p:spPr>
            <a:xfrm>
              <a:off x="4851192" y="3319685"/>
              <a:ext cx="51895" cy="518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C08A6F3-8806-5E4A-B3F6-FFDCAB825D83}"/>
              </a:ext>
            </a:extLst>
          </p:cNvPr>
          <p:cNvSpPr txBox="1"/>
          <p:nvPr/>
        </p:nvSpPr>
        <p:spPr>
          <a:xfrm>
            <a:off x="11168743" y="62919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36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55B22-B47F-6A4E-B08A-E3E091B15DDF}"/>
              </a:ext>
            </a:extLst>
          </p:cNvPr>
          <p:cNvSpPr txBox="1"/>
          <p:nvPr/>
        </p:nvSpPr>
        <p:spPr>
          <a:xfrm>
            <a:off x="315252" y="4212613"/>
            <a:ext cx="938190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Numerically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ground-state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larger-scale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complicated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Theoretically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theoretical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could</a:t>
            </a:r>
            <a:r>
              <a:rPr kumimoji="1" lang="zh-CN" altLang="en-US" dirty="0"/>
              <a:t> </a:t>
            </a:r>
            <a:r>
              <a:rPr kumimoji="1" lang="en-US" altLang="zh-CN" dirty="0"/>
              <a:t>beat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BB32A65-711A-D44B-8D38-F5D865BAAD58}"/>
                  </a:ext>
                </a:extLst>
              </p:cNvPr>
              <p:cNvSpPr txBox="1"/>
              <p:nvPr/>
            </p:nvSpPr>
            <p:spPr>
              <a:xfrm>
                <a:off x="10034481" y="1908782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0.9412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BB32A65-711A-D44B-8D38-F5D865BAA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481" y="1908782"/>
                <a:ext cx="742191" cy="276999"/>
              </a:xfrm>
              <a:prstGeom prst="rect">
                <a:avLst/>
              </a:prstGeom>
              <a:blipFill>
                <a:blip r:embed="rId16"/>
                <a:stretch>
                  <a:fillRect l="-6780" r="-678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180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758AA2C-36E3-CD4A-BC28-C7BBE09D83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solidFill>
                <a:srgbClr val="F1CFCE"/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sz="4000" b="1" dirty="0"/>
                  <a:t>Depth</a:t>
                </a:r>
                <a:r>
                  <a:rPr kumimoji="1" lang="zh-CN" altLang="en-US" sz="4000" b="1" dirty="0"/>
                  <a:t> </a:t>
                </a:r>
                <a:r>
                  <a:rPr kumimoji="1" lang="en-US" altLang="zh-CN" sz="4000" b="1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CN" alt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4000" b="1" dirty="0">
                    <a:solidFill>
                      <a:schemeClr val="tx1"/>
                    </a:solidFill>
                  </a:rPr>
                  <a:t>HVA-DAG</a:t>
                </a:r>
                <a:r>
                  <a:rPr kumimoji="1" lang="zh-CN" altLang="en-US" sz="4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b="1" dirty="0"/>
                  <a:t>for</a:t>
                </a:r>
                <a:r>
                  <a:rPr kumimoji="1" lang="zh-CN" altLang="en-US" sz="4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b="1" dirty="0">
                    <a:solidFill>
                      <a:schemeClr val="tx1"/>
                    </a:solidFill>
                  </a:rPr>
                  <a:t>regular</a:t>
                </a:r>
                <a:r>
                  <a:rPr kumimoji="1" lang="zh-CN" altLang="en-US" sz="4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4000" b="1" dirty="0">
                    <a:solidFill>
                      <a:schemeClr val="tx1"/>
                    </a:solidFill>
                  </a:rPr>
                  <a:t>graphs</a:t>
                </a:r>
                <a:r>
                  <a:rPr kumimoji="1" lang="zh-CN" altLang="en-US" sz="4000" b="1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sz="40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758AA2C-36E3-CD4A-BC28-C7BBE09D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57250"/>
              </a:xfrm>
              <a:prstGeom prst="rect">
                <a:avLst/>
              </a:prstGeom>
              <a:blipFill>
                <a:blip r:embed="rId2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3EF4164-979B-C94D-88D4-F32296992C4E}"/>
              </a:ext>
            </a:extLst>
          </p:cNvPr>
          <p:cNvSpPr txBox="1"/>
          <p:nvPr/>
        </p:nvSpPr>
        <p:spPr>
          <a:xfrm>
            <a:off x="256854" y="1183284"/>
            <a:ext cx="218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Depth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QAOA: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5087B1-5F91-E14D-A236-4EB7F7DF11FA}"/>
                  </a:ext>
                </a:extLst>
              </p:cNvPr>
              <p:cNvSpPr txBox="1"/>
              <p:nvPr/>
            </p:nvSpPr>
            <p:spPr>
              <a:xfrm>
                <a:off x="2157131" y="1824898"/>
                <a:ext cx="2209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5087B1-5F91-E14D-A236-4EB7F7DF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31" y="1824898"/>
                <a:ext cx="2209772" cy="369332"/>
              </a:xfrm>
              <a:prstGeom prst="rect">
                <a:avLst/>
              </a:prstGeom>
              <a:blipFill>
                <a:blip r:embed="rId4"/>
                <a:stretch>
                  <a:fillRect l="-2857" r="-457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8ACB23-92E1-7644-94DA-713F4CDBF51B}"/>
                  </a:ext>
                </a:extLst>
              </p:cNvPr>
              <p:cNvSpPr txBox="1"/>
              <p:nvPr/>
            </p:nvSpPr>
            <p:spPr>
              <a:xfrm>
                <a:off x="256854" y="2928178"/>
                <a:ext cx="2813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Depth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HVA-DAG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/>
                  <a:t>: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8ACB23-92E1-7644-94DA-713F4CDBF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2928178"/>
                <a:ext cx="2813142" cy="461665"/>
              </a:xfrm>
              <a:prstGeom prst="rect">
                <a:avLst/>
              </a:prstGeom>
              <a:blipFill>
                <a:blip r:embed="rId5"/>
                <a:stretch>
                  <a:fillRect l="-3604" t="-8108" r="-135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7A5754-9612-174C-9566-D0251642BEFC}"/>
                  </a:ext>
                </a:extLst>
              </p:cNvPr>
              <p:cNvSpPr txBox="1"/>
              <p:nvPr/>
            </p:nvSpPr>
            <p:spPr>
              <a:xfrm>
                <a:off x="2190270" y="4172377"/>
                <a:ext cx="2400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7A5754-9612-174C-9566-D0251642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70" y="4172377"/>
                <a:ext cx="2400016" cy="369332"/>
              </a:xfrm>
              <a:prstGeom prst="rect">
                <a:avLst/>
              </a:prstGeom>
              <a:blipFill>
                <a:blip r:embed="rId6"/>
                <a:stretch>
                  <a:fillRect l="-2632" r="-421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D3AE5-1283-394A-9BD9-6F496BED2F83}"/>
                  </a:ext>
                </a:extLst>
              </p:cNvPr>
              <p:cNvSpPr txBox="1"/>
              <p:nvPr/>
            </p:nvSpPr>
            <p:spPr>
              <a:xfrm>
                <a:off x="2190269" y="5293706"/>
                <a:ext cx="27991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D3AE5-1283-394A-9BD9-6F496BED2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69" y="5293706"/>
                <a:ext cx="2799164" cy="369332"/>
              </a:xfrm>
              <a:prstGeom prst="rect">
                <a:avLst/>
              </a:prstGeom>
              <a:blipFill>
                <a:blip r:embed="rId7"/>
                <a:stretch>
                  <a:fillRect l="-2262" r="-3620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0BC11FF-DA7D-2744-B949-604F1B1A02E8}"/>
              </a:ext>
            </a:extLst>
          </p:cNvPr>
          <p:cNvSpPr txBox="1"/>
          <p:nvPr/>
        </p:nvSpPr>
        <p:spPr>
          <a:xfrm>
            <a:off x="805563" y="3618336"/>
            <a:ext cx="219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Upper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bounded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DA7A2-02DF-0447-BD39-395B6D989EB4}"/>
              </a:ext>
            </a:extLst>
          </p:cNvPr>
          <p:cNvSpPr txBox="1"/>
          <p:nvPr/>
        </p:nvSpPr>
        <p:spPr>
          <a:xfrm>
            <a:off x="805562" y="4770443"/>
            <a:ext cx="218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Lower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bounded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D0F08-0926-114D-9E18-D17E6B1C5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793" y="1644949"/>
            <a:ext cx="6203063" cy="46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863C94-9F95-9F43-969A-E4D1FB4FC3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Variational quantum </a:t>
            </a:r>
            <a:r>
              <a:rPr kumimoji="1" lang="en-US" altLang="zh-CN" sz="4000" b="1" dirty="0" err="1"/>
              <a:t>eigensolver</a:t>
            </a:r>
            <a:r>
              <a:rPr kumimoji="1" lang="en-US" altLang="zh-CN" sz="4000" b="1" dirty="0"/>
              <a:t>(VQE)</a:t>
            </a:r>
            <a:endParaRPr kumimoji="1" lang="zh-CN" alt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8E9B2-618A-5F40-84B7-AB6AE242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0" y="1719252"/>
            <a:ext cx="6588918" cy="3827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28E09C-8F7F-1648-83D3-52843BB3DF19}"/>
                  </a:ext>
                </a:extLst>
              </p:cNvPr>
              <p:cNvSpPr txBox="1"/>
              <p:nvPr/>
            </p:nvSpPr>
            <p:spPr>
              <a:xfrm>
                <a:off x="8281189" y="2114452"/>
                <a:ext cx="1270156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28E09C-8F7F-1648-83D3-52843BB3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89" y="2114452"/>
                <a:ext cx="1270156" cy="672235"/>
              </a:xfrm>
              <a:prstGeom prst="rect">
                <a:avLst/>
              </a:prstGeom>
              <a:blipFill>
                <a:blip r:embed="rId4"/>
                <a:stretch>
                  <a:fillRect l="-27451" t="-144444" r="-7843" b="-198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1475895-1C7F-3B42-903F-07480912A34F}"/>
              </a:ext>
            </a:extLst>
          </p:cNvPr>
          <p:cNvSpPr txBox="1"/>
          <p:nvPr/>
        </p:nvSpPr>
        <p:spPr>
          <a:xfrm>
            <a:off x="7409453" y="2837095"/>
            <a:ext cx="46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Hamiltonian expectation is minimized variationally.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885D42-F177-FE40-BA8D-890A09379294}"/>
                  </a:ext>
                </a:extLst>
              </p:cNvPr>
              <p:cNvSpPr txBox="1"/>
              <p:nvPr/>
            </p:nvSpPr>
            <p:spPr>
              <a:xfrm>
                <a:off x="8486054" y="3574525"/>
                <a:ext cx="2130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885D42-F177-FE40-BA8D-890A09379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54" y="3574525"/>
                <a:ext cx="2130583" cy="276999"/>
              </a:xfrm>
              <a:prstGeom prst="rect">
                <a:avLst/>
              </a:prstGeom>
              <a:blipFill>
                <a:blip r:embed="rId5"/>
                <a:stretch>
                  <a:fillRect l="-4142" t="-8696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5F73AB7-0F86-CB4F-A5A1-381A8E994E33}"/>
              </a:ext>
            </a:extLst>
          </p:cNvPr>
          <p:cNvSpPr txBox="1"/>
          <p:nvPr/>
        </p:nvSpPr>
        <p:spPr>
          <a:xfrm>
            <a:off x="8065749" y="3932266"/>
            <a:ext cx="401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global minimum of the energy landscape is an approximation to the Hamiltonian ground state energy.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211E5-E931-244A-B77C-42D52EC41462}"/>
              </a:ext>
            </a:extLst>
          </p:cNvPr>
          <p:cNvSpPr txBox="1"/>
          <p:nvPr/>
        </p:nvSpPr>
        <p:spPr>
          <a:xfrm>
            <a:off x="3846786" y="1393323"/>
            <a:ext cx="2249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Peruzzo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et.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al.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2014]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B1AAA-AFDF-AE4A-9963-142158022C6E}"/>
                  </a:ext>
                </a:extLst>
              </p:cNvPr>
              <p:cNvSpPr txBox="1"/>
              <p:nvPr/>
            </p:nvSpPr>
            <p:spPr>
              <a:xfrm>
                <a:off x="9873342" y="2097331"/>
                <a:ext cx="2032031" cy="706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eg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Ising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B1AAA-AFDF-AE4A-9963-14215802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342" y="2097331"/>
                <a:ext cx="2032031" cy="706475"/>
              </a:xfrm>
              <a:prstGeom prst="rect">
                <a:avLst/>
              </a:prstGeom>
              <a:blipFill>
                <a:blip r:embed="rId6"/>
                <a:stretch>
                  <a:fillRect l="-2484" t="-141071" r="-4348" b="-1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E8636B-C0B8-5643-8D10-DA0604E11D07}"/>
              </a:ext>
            </a:extLst>
          </p:cNvPr>
          <p:cNvSpPr txBox="1"/>
          <p:nvPr/>
        </p:nvSpPr>
        <p:spPr>
          <a:xfrm>
            <a:off x="1683974" y="1383617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VQE optimization loop</a:t>
            </a:r>
            <a:endParaRPr kumimoji="1" lang="zh-CN" alt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DAAC50-AE21-3645-82AB-BAECCD50D4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275"/>
          <a:stretch/>
        </p:blipFill>
        <p:spPr>
          <a:xfrm>
            <a:off x="526925" y="1474381"/>
            <a:ext cx="4144770" cy="179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B45E-AC43-EC47-9AB8-C4E145581449}"/>
              </a:ext>
            </a:extLst>
          </p:cNvPr>
          <p:cNvSpPr txBox="1"/>
          <p:nvPr/>
        </p:nvSpPr>
        <p:spPr>
          <a:xfrm>
            <a:off x="7409453" y="4936338"/>
            <a:ext cx="30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Key to the success of VQE: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8EAC51-3132-614C-BE8F-595CB921EA6B}"/>
                  </a:ext>
                </a:extLst>
              </p:cNvPr>
              <p:cNvSpPr txBox="1"/>
              <p:nvPr/>
            </p:nvSpPr>
            <p:spPr>
              <a:xfrm>
                <a:off x="7889570" y="5655957"/>
                <a:ext cx="3843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Variational ansatz</a:t>
                </a:r>
                <a:r>
                  <a:rPr kumimoji="1" lang="zh-CN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8EAC51-3132-614C-BE8F-595CB921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570" y="5655957"/>
                <a:ext cx="3843681" cy="369332"/>
              </a:xfrm>
              <a:prstGeom prst="rect">
                <a:avLst/>
              </a:prstGeom>
              <a:blipFill>
                <a:blip r:embed="rId8"/>
                <a:stretch>
                  <a:fillRect l="-1316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091F68C-D453-E947-B4C1-6113679F0248}"/>
              </a:ext>
            </a:extLst>
          </p:cNvPr>
          <p:cNvSpPr txBox="1"/>
          <p:nvPr/>
        </p:nvSpPr>
        <p:spPr>
          <a:xfrm>
            <a:off x="1205175" y="1075116"/>
            <a:ext cx="2949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/>
              <a:t>Variational ansatz (quantum)</a:t>
            </a:r>
            <a:endParaRPr lang="zh-CN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E133E-AB42-314A-8883-D03691216665}"/>
              </a:ext>
            </a:extLst>
          </p:cNvPr>
          <p:cNvSpPr txBox="1"/>
          <p:nvPr/>
        </p:nvSpPr>
        <p:spPr>
          <a:xfrm>
            <a:off x="7409453" y="1293757"/>
            <a:ext cx="449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Hamiltonian</a:t>
            </a:r>
            <a:endParaRPr kumimoji="1" lang="zh-CN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2415D4-2469-D348-99AF-C2999FB86058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4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60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66D3802-1188-974D-8069-F7825425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98" y="873475"/>
            <a:ext cx="3687823" cy="36878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C9AA55-C991-4441-9770-71960514E25D}"/>
              </a:ext>
            </a:extLst>
          </p:cNvPr>
          <p:cNvSpPr txBox="1"/>
          <p:nvPr/>
        </p:nvSpPr>
        <p:spPr>
          <a:xfrm>
            <a:off x="624326" y="1297795"/>
            <a:ext cx="55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 err="1"/>
              <a:t>MaxCut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lang="en-CN" sz="1800" dirty="0"/>
              <a:t>Find a way to cut the maximum number of edges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graph.</a:t>
            </a:r>
            <a:endParaRPr lang="en-CN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17CDDD8-DF31-AB45-A0D8-D825A452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90" y="4968926"/>
            <a:ext cx="1643509" cy="9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2CFFC-DE04-DF46-B008-D2FCF3435BDB}"/>
              </a:ext>
            </a:extLst>
          </p:cNvPr>
          <p:cNvSpPr txBox="1"/>
          <p:nvPr/>
        </p:nvSpPr>
        <p:spPr>
          <a:xfrm>
            <a:off x="3390312" y="602645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integer</a:t>
            </a:r>
            <a:r>
              <a:rPr lang="zh-CN" altLang="en-US" dirty="0"/>
              <a:t> </a:t>
            </a:r>
            <a:r>
              <a:rPr lang="en-US" altLang="zh-CN" dirty="0"/>
              <a:t>factorization</a:t>
            </a:r>
            <a:endParaRPr lang="en-CN" dirty="0"/>
          </a:p>
        </p:txBody>
      </p:sp>
      <p:pic>
        <p:nvPicPr>
          <p:cNvPr id="20" name="Picture 4" descr="A Brief Introduction to Unsupervised Learning | by Aidan ...">
            <a:extLst>
              <a:ext uri="{FF2B5EF4-FFF2-40B4-BE49-F238E27FC236}">
                <a16:creationId xmlns:a16="http://schemas.microsoft.com/office/drawing/2014/main" id="{9DACA100-804E-CF46-A8F2-D2BFE02FF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3360" r="53024"/>
          <a:stretch/>
        </p:blipFill>
        <p:spPr bwMode="auto">
          <a:xfrm>
            <a:off x="1101188" y="4806516"/>
            <a:ext cx="1262843" cy="13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CDB280-7054-E04B-A9E7-5535011B9E98}"/>
              </a:ext>
            </a:extLst>
          </p:cNvPr>
          <p:cNvSpPr txBox="1"/>
          <p:nvPr/>
        </p:nvSpPr>
        <p:spPr>
          <a:xfrm>
            <a:off x="987443" y="5991105"/>
            <a:ext cx="224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unsupervised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C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FDFCB-36DC-364C-A8F0-74D39E674962}"/>
              </a:ext>
            </a:extLst>
          </p:cNvPr>
          <p:cNvSpPr txBox="1"/>
          <p:nvPr/>
        </p:nvSpPr>
        <p:spPr>
          <a:xfrm>
            <a:off x="624326" y="4191966"/>
            <a:ext cx="553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Applications: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CC8B9-7F58-0F46-935C-C10138B3C73D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5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50AA5-3BFE-F14B-A776-FF93939DD212}"/>
                  </a:ext>
                </a:extLst>
              </p:cNvPr>
              <p:cNvSpPr txBox="1"/>
              <p:nvPr/>
            </p:nvSpPr>
            <p:spPr>
              <a:xfrm>
                <a:off x="1421475" y="3623244"/>
                <a:ext cx="4239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dirty="0"/>
                  <a:t>3-regular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50AA5-3BFE-F14B-A776-FF93939D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75" y="3623244"/>
                <a:ext cx="4239430" cy="276999"/>
              </a:xfrm>
              <a:prstGeom prst="rect">
                <a:avLst/>
              </a:prstGeom>
              <a:blipFill>
                <a:blip r:embed="rId6"/>
                <a:stretch>
                  <a:fillRect l="-3284" t="-26087" r="-896" b="-4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9D505E-5DAF-BE47-A583-A70C8006704E}"/>
                  </a:ext>
                </a:extLst>
              </p:cNvPr>
              <p:cNvSpPr txBox="1"/>
              <p:nvPr/>
            </p:nvSpPr>
            <p:spPr>
              <a:xfrm>
                <a:off x="1291219" y="3913920"/>
                <a:ext cx="5553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[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dirty="0"/>
                  <a:t>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edges.]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9D505E-5DAF-BE47-A583-A70C8006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19" y="3913920"/>
                <a:ext cx="5553690" cy="369332"/>
              </a:xfrm>
              <a:prstGeom prst="rect">
                <a:avLst/>
              </a:prstGeom>
              <a:blipFill>
                <a:blip r:embed="rId7"/>
                <a:stretch>
                  <a:fillRect l="-91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9795665D-BD51-B341-BE9B-3D1CEA939E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QAOA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ansatz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for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 err="1"/>
              <a:t>MaxCut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981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66D3802-1188-974D-8069-F7825425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98" y="873475"/>
            <a:ext cx="3687823" cy="36878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C9AA55-C991-4441-9770-71960514E25D}"/>
              </a:ext>
            </a:extLst>
          </p:cNvPr>
          <p:cNvSpPr txBox="1"/>
          <p:nvPr/>
        </p:nvSpPr>
        <p:spPr>
          <a:xfrm>
            <a:off x="624326" y="1297795"/>
            <a:ext cx="55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 err="1"/>
              <a:t>MaxCut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lang="en-CN" sz="1800" dirty="0"/>
              <a:t>Find a way to cut the maximum number of edges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graph.</a:t>
            </a:r>
            <a:endParaRPr lang="en-CN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17CDDD8-DF31-AB45-A0D8-D825A452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90" y="4968926"/>
            <a:ext cx="1643509" cy="9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2CFFC-DE04-DF46-B008-D2FCF3435BDB}"/>
              </a:ext>
            </a:extLst>
          </p:cNvPr>
          <p:cNvSpPr txBox="1"/>
          <p:nvPr/>
        </p:nvSpPr>
        <p:spPr>
          <a:xfrm>
            <a:off x="3390312" y="602645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integer</a:t>
            </a:r>
            <a:r>
              <a:rPr lang="zh-CN" altLang="en-US" dirty="0"/>
              <a:t> </a:t>
            </a:r>
            <a:r>
              <a:rPr lang="en-US" altLang="zh-CN" dirty="0"/>
              <a:t>factorization</a:t>
            </a:r>
            <a:endParaRPr lang="en-CN" dirty="0"/>
          </a:p>
        </p:txBody>
      </p:sp>
      <p:pic>
        <p:nvPicPr>
          <p:cNvPr id="20" name="Picture 4" descr="A Brief Introduction to Unsupervised Learning | by Aidan ...">
            <a:extLst>
              <a:ext uri="{FF2B5EF4-FFF2-40B4-BE49-F238E27FC236}">
                <a16:creationId xmlns:a16="http://schemas.microsoft.com/office/drawing/2014/main" id="{9DACA100-804E-CF46-A8F2-D2BFE02FF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3360" r="53024"/>
          <a:stretch/>
        </p:blipFill>
        <p:spPr bwMode="auto">
          <a:xfrm>
            <a:off x="1101188" y="4806516"/>
            <a:ext cx="1262843" cy="13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CDB280-7054-E04B-A9E7-5535011B9E98}"/>
              </a:ext>
            </a:extLst>
          </p:cNvPr>
          <p:cNvSpPr txBox="1"/>
          <p:nvPr/>
        </p:nvSpPr>
        <p:spPr>
          <a:xfrm>
            <a:off x="987443" y="5991105"/>
            <a:ext cx="224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unsupervised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C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FDFCB-36DC-364C-A8F0-74D39E674962}"/>
              </a:ext>
            </a:extLst>
          </p:cNvPr>
          <p:cNvSpPr txBox="1"/>
          <p:nvPr/>
        </p:nvSpPr>
        <p:spPr>
          <a:xfrm>
            <a:off x="624326" y="4191966"/>
            <a:ext cx="553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Applications: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CC8B9-7F58-0F46-935C-C10138B3C73D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6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50AA5-3BFE-F14B-A776-FF93939DD212}"/>
                  </a:ext>
                </a:extLst>
              </p:cNvPr>
              <p:cNvSpPr txBox="1"/>
              <p:nvPr/>
            </p:nvSpPr>
            <p:spPr>
              <a:xfrm>
                <a:off x="1421475" y="3623244"/>
                <a:ext cx="4239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dirty="0"/>
                  <a:t>3-regular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50AA5-3BFE-F14B-A776-FF93939D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75" y="3623244"/>
                <a:ext cx="4239430" cy="276999"/>
              </a:xfrm>
              <a:prstGeom prst="rect">
                <a:avLst/>
              </a:prstGeom>
              <a:blipFill>
                <a:blip r:embed="rId6"/>
                <a:stretch>
                  <a:fillRect l="-3284" t="-26087" r="-896" b="-4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9D505E-5DAF-BE47-A583-A70C8006704E}"/>
                  </a:ext>
                </a:extLst>
              </p:cNvPr>
              <p:cNvSpPr txBox="1"/>
              <p:nvPr/>
            </p:nvSpPr>
            <p:spPr>
              <a:xfrm>
                <a:off x="1291219" y="3913920"/>
                <a:ext cx="5553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/>
                  <a:t>[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dirty="0"/>
                  <a:t>-regular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graph: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every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edges]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9D505E-5DAF-BE47-A583-A70C8006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19" y="3913920"/>
                <a:ext cx="5553690" cy="369332"/>
              </a:xfrm>
              <a:prstGeom prst="rect">
                <a:avLst/>
              </a:prstGeom>
              <a:blipFill>
                <a:blip r:embed="rId7"/>
                <a:stretch>
                  <a:fillRect l="-91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43BCD82-8CC3-E243-B88A-E1FAE629CC3C}"/>
              </a:ext>
            </a:extLst>
          </p:cNvPr>
          <p:cNvSpPr txBox="1"/>
          <p:nvPr/>
        </p:nvSpPr>
        <p:spPr>
          <a:xfrm>
            <a:off x="6326373" y="1682885"/>
            <a:ext cx="58262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Satisfiability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0-1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integer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Clique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Set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packing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Vertex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cover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Set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cover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Feedback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node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Feedback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arc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Directed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Hamiltonian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cycle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Undirected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Hamiltonian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3-SAT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Chromatic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number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Clique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cover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Exact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cover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Hitting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Steiner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tree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3-d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matching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Knapsack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Job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sequencing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/>
              <a:t>Partition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kumimoji="1" lang="en-US" altLang="zh-CN" b="1" dirty="0" err="1">
                <a:solidFill>
                  <a:srgbClr val="FF0000"/>
                </a:solidFill>
              </a:rPr>
              <a:t>MaxCut</a:t>
            </a:r>
            <a:endParaRPr kumimoji="1"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CBC47C-A7D7-924D-9810-9B436DD70AF9}"/>
              </a:ext>
            </a:extLst>
          </p:cNvPr>
          <p:cNvSpPr txBox="1"/>
          <p:nvPr/>
        </p:nvSpPr>
        <p:spPr>
          <a:xfrm>
            <a:off x="6191760" y="1196523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Karp’s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21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NP-complete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problems</a:t>
            </a:r>
            <a:r>
              <a:rPr kumimoji="1" lang="zh-CN" altLang="en-US" i="1" dirty="0"/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[R.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M.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Karp,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1972]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795665D-BD51-B341-BE9B-3D1CEA939E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QAOA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ansatz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for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 err="1"/>
              <a:t>MaxCut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03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C7317CBD-F87A-AE46-B403-A0055E7A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63" y="745792"/>
            <a:ext cx="3687823" cy="36878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2E754-4C3A-384D-87F9-0AD9E493804A}"/>
              </a:ext>
            </a:extLst>
          </p:cNvPr>
          <p:cNvSpPr txBox="1"/>
          <p:nvPr/>
        </p:nvSpPr>
        <p:spPr>
          <a:xfrm>
            <a:off x="624326" y="1297795"/>
            <a:ext cx="55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 err="1"/>
              <a:t>MaxCut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lang="en-CN" sz="1800" dirty="0"/>
              <a:t>Find a way to cut the maximum number of edges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graph.</a:t>
            </a:r>
            <a:endParaRPr lang="en-CN" dirty="0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F0354E07-23DC-6B47-BD5B-7F472AAF47B2}"/>
              </a:ext>
            </a:extLst>
          </p:cNvPr>
          <p:cNvSpPr/>
          <p:nvPr/>
        </p:nvSpPr>
        <p:spPr>
          <a:xfrm>
            <a:off x="4985296" y="2335020"/>
            <a:ext cx="1523488" cy="64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4BAD3-6357-C743-A80E-ADF7A192154F}"/>
              </a:ext>
            </a:extLst>
          </p:cNvPr>
          <p:cNvSpPr txBox="1"/>
          <p:nvPr/>
        </p:nvSpPr>
        <p:spPr>
          <a:xfrm>
            <a:off x="6517818" y="1749642"/>
            <a:ext cx="28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6A7A60-1F8A-1046-AEAA-E518EFA57ADE}"/>
                  </a:ext>
                </a:extLst>
              </p:cNvPr>
              <p:cNvSpPr txBox="1"/>
              <p:nvPr/>
            </p:nvSpPr>
            <p:spPr>
              <a:xfrm>
                <a:off x="7201278" y="2305699"/>
                <a:ext cx="2044977" cy="7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6A7A60-1F8A-1046-AEAA-E518EFA5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78" y="2305699"/>
                <a:ext cx="2044977" cy="798808"/>
              </a:xfrm>
              <a:prstGeom prst="rect">
                <a:avLst/>
              </a:prstGeom>
              <a:blipFill>
                <a:blip r:embed="rId4"/>
                <a:stretch>
                  <a:fillRect t="-115625" b="-15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84B32CC9-0B26-834E-8BF2-FDF6A807E8DE}"/>
              </a:ext>
            </a:extLst>
          </p:cNvPr>
          <p:cNvSpPr txBox="1"/>
          <p:nvPr/>
        </p:nvSpPr>
        <p:spPr>
          <a:xfrm>
            <a:off x="624326" y="3515107"/>
            <a:ext cx="770650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QAOA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ansatz</a:t>
            </a:r>
            <a:r>
              <a:rPr kumimoji="1" lang="en-US" altLang="zh-CN" dirty="0"/>
              <a:t>(or Hamiltonian Variational Ansatz</a:t>
            </a:r>
            <a:r>
              <a:rPr kumimoji="1" lang="zh-CN" altLang="en-US" dirty="0"/>
              <a:t> </a:t>
            </a:r>
            <a:r>
              <a:rPr kumimoji="1" lang="en-US" altLang="zh-CN" dirty="0"/>
              <a:t>(HVA)):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30104E-A762-714A-A321-94B87AADFD17}"/>
                  </a:ext>
                </a:extLst>
              </p:cNvPr>
              <p:cNvSpPr txBox="1"/>
              <p:nvPr/>
            </p:nvSpPr>
            <p:spPr>
              <a:xfrm>
                <a:off x="4037566" y="4044364"/>
                <a:ext cx="1575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rounds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30104E-A762-714A-A321-94B87AAD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66" y="4044364"/>
                <a:ext cx="1575036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2F0374F-C159-B449-8F9C-ED0DA554DE67}"/>
              </a:ext>
            </a:extLst>
          </p:cNvPr>
          <p:cNvGrpSpPr/>
          <p:nvPr/>
        </p:nvGrpSpPr>
        <p:grpSpPr>
          <a:xfrm>
            <a:off x="1473278" y="4363414"/>
            <a:ext cx="5436422" cy="1932491"/>
            <a:chOff x="1473278" y="4363414"/>
            <a:chExt cx="5436422" cy="1932491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51CD61A-301B-9B46-B6E1-7BFFA5DEE0CF}"/>
                </a:ext>
              </a:extLst>
            </p:cNvPr>
            <p:cNvSpPr/>
            <p:nvPr/>
          </p:nvSpPr>
          <p:spPr>
            <a:xfrm>
              <a:off x="2212128" y="4632452"/>
              <a:ext cx="864348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253EE6-532A-3046-85C0-F7B18270A1AB}"/>
                </a:ext>
              </a:extLst>
            </p:cNvPr>
            <p:cNvCxnSpPr/>
            <p:nvPr/>
          </p:nvCxnSpPr>
          <p:spPr>
            <a:xfrm>
              <a:off x="1922761" y="474982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B0FFFF-0A74-6D41-BB16-DF31983A58F3}"/>
                    </a:ext>
                  </a:extLst>
                </p:cNvPr>
                <p:cNvSpPr txBox="1"/>
                <p:nvPr/>
              </p:nvSpPr>
              <p:spPr>
                <a:xfrm>
                  <a:off x="1473278" y="4611328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B0FFFF-0A74-6D41-BB16-DF31983A5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4611328"/>
                  <a:ext cx="3831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2008DA-B594-F14E-97F9-0E1C747FEFB6}"/>
                </a:ext>
              </a:extLst>
            </p:cNvPr>
            <p:cNvCxnSpPr/>
            <p:nvPr/>
          </p:nvCxnSpPr>
          <p:spPr>
            <a:xfrm>
              <a:off x="1922761" y="521793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3FD1F8C-3BEC-2840-8FC6-BDA873833AC8}"/>
                    </a:ext>
                  </a:extLst>
                </p:cNvPr>
                <p:cNvSpPr txBox="1"/>
                <p:nvPr/>
              </p:nvSpPr>
              <p:spPr>
                <a:xfrm>
                  <a:off x="1473278" y="5079435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3FD1F8C-3BEC-2840-8FC6-BDA873833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079435"/>
                  <a:ext cx="3831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070AEEA-6443-4442-AB61-3FB640D99DBD}"/>
                </a:ext>
              </a:extLst>
            </p:cNvPr>
            <p:cNvCxnSpPr/>
            <p:nvPr/>
          </p:nvCxnSpPr>
          <p:spPr>
            <a:xfrm>
              <a:off x="1922761" y="5682974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3EE5E3-3CCF-AD48-8BCD-F6275F347C71}"/>
                    </a:ext>
                  </a:extLst>
                </p:cNvPr>
                <p:cNvSpPr txBox="1"/>
                <p:nvPr/>
              </p:nvSpPr>
              <p:spPr>
                <a:xfrm>
                  <a:off x="1473278" y="5544474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3EE5E3-3CCF-AD48-8BCD-F6275F347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544474"/>
                  <a:ext cx="3831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581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158020-4461-7449-89F7-244B30374443}"/>
                </a:ext>
              </a:extLst>
            </p:cNvPr>
            <p:cNvCxnSpPr/>
            <p:nvPr/>
          </p:nvCxnSpPr>
          <p:spPr>
            <a:xfrm>
              <a:off x="1922761" y="6151081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4450B95-8603-AC4B-9DA6-28D8B7293768}"/>
                    </a:ext>
                  </a:extLst>
                </p:cNvPr>
                <p:cNvSpPr txBox="1"/>
                <p:nvPr/>
              </p:nvSpPr>
              <p:spPr>
                <a:xfrm>
                  <a:off x="1473278" y="6012581"/>
                  <a:ext cx="383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4450B95-8603-AC4B-9DA6-28D8B7293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6012581"/>
                  <a:ext cx="38311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581" t="-4348" r="-19355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341DE7E-318A-A140-A268-CA849F98218E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1F281E-EF7B-3B43-8EFC-B62A32372D1D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295F81-222B-134B-A48B-203508D40E30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B65703-5D63-3449-993C-00B5D38A9DA5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7F2DB9A-8BF1-6948-89CE-4042AAA4ED25}"/>
                </a:ext>
              </a:extLst>
            </p:cNvPr>
            <p:cNvSpPr/>
            <p:nvPr/>
          </p:nvSpPr>
          <p:spPr>
            <a:xfrm>
              <a:off x="3295181" y="4638779"/>
              <a:ext cx="805982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D493D0-8198-B44B-85E3-BF6F3EA624F2}"/>
                    </a:ext>
                  </a:extLst>
                </p:cNvPr>
                <p:cNvSpPr txBox="1"/>
                <p:nvPr/>
              </p:nvSpPr>
              <p:spPr>
                <a:xfrm>
                  <a:off x="2303792" y="5356434"/>
                  <a:ext cx="681019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ED493D0-8198-B44B-85E3-BF6F3EA62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92" y="5356434"/>
                  <a:ext cx="681019" cy="285912"/>
                </a:xfrm>
                <a:prstGeom prst="rect">
                  <a:avLst/>
                </a:prstGeom>
                <a:blipFill>
                  <a:blip r:embed="rId9"/>
                  <a:stretch>
                    <a:fillRect l="-3636" r="-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5CA3E25-F66F-504F-B7A9-919172682072}"/>
                    </a:ext>
                  </a:extLst>
                </p:cNvPr>
                <p:cNvSpPr txBox="1"/>
                <p:nvPr/>
              </p:nvSpPr>
              <p:spPr>
                <a:xfrm>
                  <a:off x="3297600" y="5362762"/>
                  <a:ext cx="809581" cy="2899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5CA3E25-F66F-504F-B7A9-919172682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600" y="5362762"/>
                  <a:ext cx="809581" cy="289951"/>
                </a:xfrm>
                <a:prstGeom prst="rect">
                  <a:avLst/>
                </a:prstGeom>
                <a:blipFill>
                  <a:blip r:embed="rId10"/>
                  <a:stretch>
                    <a:fillRect l="-3077" t="-8696" r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5EA4C232-C176-1F48-A50A-F697EB0D63C5}"/>
                </a:ext>
              </a:extLst>
            </p:cNvPr>
            <p:cNvSpPr/>
            <p:nvPr/>
          </p:nvSpPr>
          <p:spPr>
            <a:xfrm>
              <a:off x="4696832" y="4638780"/>
              <a:ext cx="86434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5C52DB4-89FD-5B43-BB66-1587492D8BE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4756156"/>
              <a:ext cx="586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0C7688-0DF8-D14D-B90C-25E5AA93945B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224263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1DBA47-C7B7-2C4C-B1EF-2C69925277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689302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6DD938-D67E-6546-9EA7-2AF981662C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6157409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B59A2B-5CCB-A543-BB3A-1FC98603633D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EC8FD9-BEEB-684B-B69B-76FB2939D0FE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8C5244F-5CC8-0F45-88AC-1D50622DF504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254B46B-1D52-684E-B360-5474FBC14764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C95F698-2486-034C-8837-E7715BE12686}"/>
                </a:ext>
              </a:extLst>
            </p:cNvPr>
            <p:cNvSpPr/>
            <p:nvPr/>
          </p:nvSpPr>
          <p:spPr>
            <a:xfrm>
              <a:off x="5769406" y="4638779"/>
              <a:ext cx="85092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974B8E-7A7C-9A4E-A101-9450DD695A85}"/>
                    </a:ext>
                  </a:extLst>
                </p:cNvPr>
                <p:cNvSpPr txBox="1"/>
                <p:nvPr/>
              </p:nvSpPr>
              <p:spPr>
                <a:xfrm>
                  <a:off x="4782083" y="5371713"/>
                  <a:ext cx="693843" cy="291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974B8E-7A7C-9A4E-A101-9450DD695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083" y="5371713"/>
                  <a:ext cx="693843" cy="291362"/>
                </a:xfrm>
                <a:prstGeom prst="rect">
                  <a:avLst/>
                </a:prstGeom>
                <a:blipFill>
                  <a:blip r:embed="rId11"/>
                  <a:stretch>
                    <a:fillRect l="-5357" r="-17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FC2E501-D972-F844-8BE3-BA999E77521C}"/>
                    </a:ext>
                  </a:extLst>
                </p:cNvPr>
                <p:cNvSpPr txBox="1"/>
                <p:nvPr/>
              </p:nvSpPr>
              <p:spPr>
                <a:xfrm>
                  <a:off x="5771825" y="5362762"/>
                  <a:ext cx="822405" cy="2954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FC2E501-D972-F844-8BE3-BA999E7752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25" y="5362762"/>
                  <a:ext cx="822405" cy="295402"/>
                </a:xfrm>
                <a:prstGeom prst="rect">
                  <a:avLst/>
                </a:prstGeom>
                <a:blipFill>
                  <a:blip r:embed="rId12"/>
                  <a:stretch>
                    <a:fillRect l="-3030" t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3D90D0-08AF-A34A-913C-FE41DBE04B7D}"/>
                </a:ext>
              </a:extLst>
            </p:cNvPr>
            <p:cNvCxnSpPr/>
            <p:nvPr/>
          </p:nvCxnSpPr>
          <p:spPr>
            <a:xfrm>
              <a:off x="6620333" y="472992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550D07-3524-474F-BFA6-A12434F83F2D}"/>
                </a:ext>
              </a:extLst>
            </p:cNvPr>
            <p:cNvCxnSpPr/>
            <p:nvPr/>
          </p:nvCxnSpPr>
          <p:spPr>
            <a:xfrm>
              <a:off x="6620333" y="519803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3295A54-E27B-F041-BBAC-B287E64A89DE}"/>
                </a:ext>
              </a:extLst>
            </p:cNvPr>
            <p:cNvCxnSpPr/>
            <p:nvPr/>
          </p:nvCxnSpPr>
          <p:spPr>
            <a:xfrm>
              <a:off x="6620333" y="566307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3E08DC5-4720-9D4A-AE12-3ADDCBB0A002}"/>
                </a:ext>
              </a:extLst>
            </p:cNvPr>
            <p:cNvCxnSpPr/>
            <p:nvPr/>
          </p:nvCxnSpPr>
          <p:spPr>
            <a:xfrm>
              <a:off x="6620333" y="613118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ight Brace 72">
              <a:extLst>
                <a:ext uri="{FF2B5EF4-FFF2-40B4-BE49-F238E27FC236}">
                  <a16:creationId xmlns:a16="http://schemas.microsoft.com/office/drawing/2014/main" id="{312F3E4E-4CE5-1E47-AF34-527DA3A79647}"/>
                </a:ext>
              </a:extLst>
            </p:cNvPr>
            <p:cNvSpPr/>
            <p:nvPr/>
          </p:nvSpPr>
          <p:spPr>
            <a:xfrm rot="16200000">
              <a:off x="4308164" y="2256677"/>
              <a:ext cx="205431" cy="4418906"/>
            </a:xfrm>
            <a:prstGeom prst="rightBrace">
              <a:avLst>
                <a:gd name="adj1" fmla="val 69048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4" name="Title 1">
            <a:extLst>
              <a:ext uri="{FF2B5EF4-FFF2-40B4-BE49-F238E27FC236}">
                <a16:creationId xmlns:a16="http://schemas.microsoft.com/office/drawing/2014/main" id="{B6504035-FF53-5B4E-8770-C23BA35427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QAOA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ansatz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for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 err="1"/>
              <a:t>MaxCut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D49EC67-943C-984B-BA87-66EA5A38564A}"/>
                  </a:ext>
                </a:extLst>
              </p:cNvPr>
              <p:cNvSpPr txBox="1"/>
              <p:nvPr/>
            </p:nvSpPr>
            <p:spPr>
              <a:xfrm>
                <a:off x="7036015" y="5195041"/>
                <a:ext cx="5016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Retrieve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adiabatic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evolution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D49EC67-943C-984B-BA87-66EA5A385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15" y="5195041"/>
                <a:ext cx="5016566" cy="461665"/>
              </a:xfrm>
              <a:prstGeom prst="rect">
                <a:avLst/>
              </a:prstGeom>
              <a:blipFill>
                <a:blip r:embed="rId13"/>
                <a:stretch>
                  <a:fillRect l="-1768"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reeform 77">
            <a:extLst>
              <a:ext uri="{FF2B5EF4-FFF2-40B4-BE49-F238E27FC236}">
                <a16:creationId xmlns:a16="http://schemas.microsoft.com/office/drawing/2014/main" id="{24B05B76-7799-0241-B670-387B7D788E1B}"/>
              </a:ext>
            </a:extLst>
          </p:cNvPr>
          <p:cNvSpPr/>
          <p:nvPr/>
        </p:nvSpPr>
        <p:spPr>
          <a:xfrm>
            <a:off x="5519854" y="3178098"/>
            <a:ext cx="2364058" cy="1438507"/>
          </a:xfrm>
          <a:custGeom>
            <a:avLst/>
            <a:gdLst>
              <a:gd name="connsiteX0" fmla="*/ 2364058 w 2364058"/>
              <a:gd name="connsiteY0" fmla="*/ 0 h 1438507"/>
              <a:gd name="connsiteX1" fmla="*/ 970156 w 2364058"/>
              <a:gd name="connsiteY1" fmla="*/ 1048214 h 1438507"/>
              <a:gd name="connsiteX2" fmla="*/ 0 w 2364058"/>
              <a:gd name="connsiteY2" fmla="*/ 1438507 h 14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4058" h="1438507">
                <a:moveTo>
                  <a:pt x="2364058" y="0"/>
                </a:moveTo>
                <a:cubicBezTo>
                  <a:pt x="1864112" y="404231"/>
                  <a:pt x="1364166" y="808463"/>
                  <a:pt x="970156" y="1048214"/>
                </a:cubicBezTo>
                <a:cubicBezTo>
                  <a:pt x="576146" y="1287965"/>
                  <a:pt x="288073" y="1363236"/>
                  <a:pt x="0" y="143850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CF9E59E-5BE8-6C40-A4F7-7E8879A7D421}"/>
                  </a:ext>
                </a:extLst>
              </p:cNvPr>
              <p:cNvSpPr txBox="1"/>
              <p:nvPr/>
            </p:nvSpPr>
            <p:spPr>
              <a:xfrm>
                <a:off x="7328326" y="3541368"/>
                <a:ext cx="1265608" cy="727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4000" b="0" i="1" smtClea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zh-CN" altLang="en-US" sz="40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CF9E59E-5BE8-6C40-A4F7-7E8879A7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326" y="3541368"/>
                <a:ext cx="1265608" cy="727828"/>
              </a:xfrm>
              <a:prstGeom prst="rect">
                <a:avLst/>
              </a:prstGeom>
              <a:blipFill>
                <a:blip r:embed="rId14"/>
                <a:stretch>
                  <a:fillRect l="-1980" r="-5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C57F5564-114F-904F-B645-B24DBCBD7FE7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7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207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DCEBD5A-5D56-6E4F-89F5-F389263E73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DBFE08-D74C-0841-BFF7-E7337EBB6AC0}"/>
                  </a:ext>
                </a:extLst>
              </p:cNvPr>
              <p:cNvSpPr txBox="1"/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DBFE08-D74C-0841-BFF7-E7337EBB6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blipFill>
                <a:blip r:embed="rId5"/>
                <a:stretch>
                  <a:fillRect t="-4255" r="-847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F57FC-73E5-A348-BA36-FF5312F6898D}"/>
                  </a:ext>
                </a:extLst>
              </p:cNvPr>
              <p:cNvSpPr txBox="1"/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zh-CN" altLang="en-US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No theoretical guarantees to surpass the classical 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Barak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2022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。</a:t>
                </a:r>
                <a:endParaRPr kumimoji="1"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F57FC-73E5-A348-BA36-FF5312F68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blipFill>
                <a:blip r:embed="rId6"/>
                <a:stretch>
                  <a:fillRect l="-591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BD00EEB-77C6-094C-B35B-759E648259FC}"/>
              </a:ext>
            </a:extLst>
          </p:cNvPr>
          <p:cNvGrpSpPr/>
          <p:nvPr/>
        </p:nvGrpSpPr>
        <p:grpSpPr>
          <a:xfrm>
            <a:off x="7855287" y="4281612"/>
            <a:ext cx="4242059" cy="2138853"/>
            <a:chOff x="5049423" y="4375977"/>
            <a:chExt cx="4242059" cy="21388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E1D781-CB1A-864E-AC02-53F7C22DC2F9}"/>
                </a:ext>
              </a:extLst>
            </p:cNvPr>
            <p:cNvGrpSpPr/>
            <p:nvPr/>
          </p:nvGrpSpPr>
          <p:grpSpPr>
            <a:xfrm>
              <a:off x="5049423" y="4375977"/>
              <a:ext cx="4242059" cy="2138853"/>
              <a:chOff x="128866" y="4686602"/>
              <a:chExt cx="3871201" cy="1951866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7F55568-2F61-B14B-A8CC-8425738BA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66" y="4686602"/>
                <a:ext cx="3871201" cy="1951866"/>
              </a:xfrm>
              <a:prstGeom prst="rect">
                <a:avLst/>
              </a:prstGeom>
            </p:spPr>
          </p:pic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7445D07-AECD-A74F-8B86-1466DB42CF19}"/>
                  </a:ext>
                </a:extLst>
              </p:cNvPr>
              <p:cNvGrpSpPr/>
              <p:nvPr/>
            </p:nvGrpSpPr>
            <p:grpSpPr>
              <a:xfrm>
                <a:off x="2932687" y="5597497"/>
                <a:ext cx="636697" cy="665957"/>
                <a:chOff x="5021430" y="2374043"/>
                <a:chExt cx="733300" cy="76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F7C489A2-38D3-8146-AF5A-3A41C0F7BC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7E83C4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7E83C4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F7C489A2-38D3-8146-AF5A-3A41C0F7BC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4762"/>
                      </a:stretch>
                    </a:blipFill>
                    <a:ln>
                      <a:solidFill>
                        <a:srgbClr val="7E83C4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03DFF7E-E300-C043-BEBE-528AC57F48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E38D69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E38D6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03DFF7E-E300-C043-BEBE-528AC57F48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7143" r="-7143"/>
                      </a:stretch>
                    </a:blipFill>
                    <a:ln>
                      <a:solidFill>
                        <a:srgbClr val="E38D69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7931560-C56D-0E4E-9CC5-F23AF00940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0872" y="4865974"/>
                <a:ext cx="897939" cy="954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4D626F4-1A0B-5448-815E-7CA27686FCB7}"/>
                  </a:ext>
                </a:extLst>
              </p:cNvPr>
              <p:cNvSpPr/>
              <p:nvPr/>
            </p:nvSpPr>
            <p:spPr>
              <a:xfrm>
                <a:off x="2994885" y="4740229"/>
                <a:ext cx="221169" cy="2211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684CFCE-B00A-0F42-83B0-A37774BDE30F}"/>
                </a:ext>
              </a:extLst>
            </p:cNvPr>
            <p:cNvSpPr/>
            <p:nvPr/>
          </p:nvSpPr>
          <p:spPr>
            <a:xfrm>
              <a:off x="7230573" y="4557853"/>
              <a:ext cx="1088021" cy="1270643"/>
            </a:xfrm>
            <a:custGeom>
              <a:avLst/>
              <a:gdLst>
                <a:gd name="connsiteX0" fmla="*/ 1088021 w 1088021"/>
                <a:gd name="connsiteY0" fmla="*/ 0 h 1270643"/>
                <a:gd name="connsiteX1" fmla="*/ 549798 w 1088021"/>
                <a:gd name="connsiteY1" fmla="*/ 115747 h 1270643"/>
                <a:gd name="connsiteX2" fmla="*/ 410902 w 1088021"/>
                <a:gd name="connsiteY2" fmla="*/ 248856 h 1270643"/>
                <a:gd name="connsiteX3" fmla="*/ 266218 w 1088021"/>
                <a:gd name="connsiteY3" fmla="*/ 572947 h 1270643"/>
                <a:gd name="connsiteX4" fmla="*/ 63661 w 1088021"/>
                <a:gd name="connsiteY4" fmla="*/ 1180618 h 1270643"/>
                <a:gd name="connsiteX5" fmla="*/ 0 w 1088021"/>
                <a:gd name="connsiteY5" fmla="*/ 1267428 h 1270643"/>
                <a:gd name="connsiteX6" fmla="*/ 0 w 1088021"/>
                <a:gd name="connsiteY6" fmla="*/ 1267428 h 12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021" h="1270643">
                  <a:moveTo>
                    <a:pt x="1088021" y="0"/>
                  </a:moveTo>
                  <a:cubicBezTo>
                    <a:pt x="875336" y="37135"/>
                    <a:pt x="662651" y="74271"/>
                    <a:pt x="549798" y="115747"/>
                  </a:cubicBezTo>
                  <a:cubicBezTo>
                    <a:pt x="436945" y="157223"/>
                    <a:pt x="458165" y="172656"/>
                    <a:pt x="410902" y="248856"/>
                  </a:cubicBezTo>
                  <a:cubicBezTo>
                    <a:pt x="363639" y="325056"/>
                    <a:pt x="324091" y="417653"/>
                    <a:pt x="266218" y="572947"/>
                  </a:cubicBezTo>
                  <a:cubicBezTo>
                    <a:pt x="208345" y="728241"/>
                    <a:pt x="108031" y="1064871"/>
                    <a:pt x="63661" y="1180618"/>
                  </a:cubicBezTo>
                  <a:cubicBezTo>
                    <a:pt x="19291" y="1296365"/>
                    <a:pt x="0" y="1267428"/>
                    <a:pt x="0" y="1267428"/>
                  </a:cubicBezTo>
                  <a:lnTo>
                    <a:pt x="0" y="126742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0AE0CA-3D60-304D-BAB4-ED38CABE7A08}"/>
                </a:ext>
              </a:extLst>
            </p:cNvPr>
            <p:cNvSpPr txBox="1"/>
            <p:nvPr/>
          </p:nvSpPr>
          <p:spPr>
            <a:xfrm>
              <a:off x="6538126" y="5879086"/>
              <a:ext cx="1406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</a:rPr>
                <a:t>Ground state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3353A1-2049-E44B-B5FF-E31BBF3AF30B}"/>
                  </a:ext>
                </a:extLst>
              </p:cNvPr>
              <p:cNvSpPr txBox="1"/>
              <p:nvPr/>
            </p:nvSpPr>
            <p:spPr>
              <a:xfrm>
                <a:off x="1483386" y="1654720"/>
                <a:ext cx="2816990" cy="836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cut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cut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3353A1-2049-E44B-B5FF-E31BBF3AF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86" y="1654720"/>
                <a:ext cx="2816990" cy="836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5044CD0-3A96-9A4A-B38C-A64464A0B320}"/>
              </a:ext>
            </a:extLst>
          </p:cNvPr>
          <p:cNvGrpSpPr/>
          <p:nvPr/>
        </p:nvGrpSpPr>
        <p:grpSpPr>
          <a:xfrm>
            <a:off x="5635153" y="2086025"/>
            <a:ext cx="6613615" cy="1417043"/>
            <a:chOff x="5646729" y="1844877"/>
            <a:chExt cx="6613615" cy="141704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7844EB-3026-4846-96DD-895E39B78DC2}"/>
                </a:ext>
              </a:extLst>
            </p:cNvPr>
            <p:cNvCxnSpPr/>
            <p:nvPr/>
          </p:nvCxnSpPr>
          <p:spPr>
            <a:xfrm>
              <a:off x="5926841" y="2307523"/>
              <a:ext cx="565996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053C9DF-60D2-BF4B-B47F-4274137B319C}"/>
                    </a:ext>
                  </a:extLst>
                </p:cNvPr>
                <p:cNvSpPr txBox="1"/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053C9DF-60D2-BF4B-B47F-4274137B3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12000" r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577E02-DF44-F245-8A5B-7F0E5E9FB2E9}"/>
                </a:ext>
              </a:extLst>
            </p:cNvPr>
            <p:cNvCxnSpPr>
              <a:cxnSpLocks/>
            </p:cNvCxnSpPr>
            <p:nvPr/>
          </p:nvCxnSpPr>
          <p:spPr>
            <a:xfrm>
              <a:off x="6111698" y="2197080"/>
              <a:ext cx="0" cy="22088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27266-6152-AA42-AEF4-E7C0AC7E80D2}"/>
                    </a:ext>
                  </a:extLst>
                </p:cNvPr>
                <p:cNvSpPr txBox="1"/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27266-6152-AA42-AEF4-E7C0AC7E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793" r="-13793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70BEFD-1DAC-194A-9585-A77954E35B3B}"/>
                </a:ext>
              </a:extLst>
            </p:cNvPr>
            <p:cNvCxnSpPr>
              <a:cxnSpLocks/>
            </p:cNvCxnSpPr>
            <p:nvPr/>
          </p:nvCxnSpPr>
          <p:spPr>
            <a:xfrm>
              <a:off x="7080831" y="2197080"/>
              <a:ext cx="0" cy="22088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E972439-EDCC-2F48-A05B-6BB4E42B79CF}"/>
                    </a:ext>
                  </a:extLst>
                </p:cNvPr>
                <p:cNvSpPr txBox="1"/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0.6925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E972439-EDCC-2F48-A05B-6BB4E42B7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6780" r="-8475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20DDF6F-DC5A-EB4B-AD2B-F82D13487DF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817" y="2197080"/>
              <a:ext cx="0" cy="22088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6339A0-C7D0-8D4C-A234-3322D1C63826}"/>
                    </a:ext>
                  </a:extLst>
                </p:cNvPr>
                <p:cNvSpPr txBox="1"/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6339A0-C7D0-8D4C-A234-3322D1C63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19F171-9F92-5640-AC01-FFD246020D66}"/>
                </a:ext>
              </a:extLst>
            </p:cNvPr>
            <p:cNvSpPr txBox="1"/>
            <p:nvPr/>
          </p:nvSpPr>
          <p:spPr>
            <a:xfrm>
              <a:off x="5646729" y="2892588"/>
              <a:ext cx="20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92D050"/>
                  </a:solidFill>
                </a:rPr>
                <a:t>[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E.Farhi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,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.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2014]</a:t>
              </a:r>
              <a:endParaRPr kumimoji="1" lang="zh-CN" altLang="en-US" dirty="0">
                <a:solidFill>
                  <a:srgbClr val="92D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3AFE2-7949-454E-B8C8-EBFC9D003CF5}"/>
                    </a:ext>
                  </a:extLst>
                </p:cNvPr>
                <p:cNvSpPr txBox="1"/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Hardness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under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3AFE2-7949-454E-B8C8-EBFC9D003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030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7A82350-C012-694D-8E8B-297DEA2B2ADA}"/>
                    </a:ext>
                  </a:extLst>
                </p:cNvPr>
                <p:cNvSpPr txBox="1"/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0.9412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7A82350-C012-694D-8E8B-297DEA2B2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6667" r="-6667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04FFE0F-8038-564D-8BA6-543CAD3769AB}"/>
                </a:ext>
              </a:extLst>
            </p:cNvPr>
            <p:cNvCxnSpPr>
              <a:cxnSpLocks/>
            </p:cNvCxnSpPr>
            <p:nvPr/>
          </p:nvCxnSpPr>
          <p:spPr>
            <a:xfrm>
              <a:off x="8030538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5353D7C-99D9-904F-9B6F-C02418D68791}"/>
                    </a:ext>
                  </a:extLst>
                </p:cNvPr>
                <p:cNvSpPr txBox="1"/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0.7559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5353D7C-99D9-904F-9B6F-C02418D6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6780" r="-678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489F59B-1EDE-EE4F-9ACC-CA5B00669BB9}"/>
                    </a:ext>
                  </a:extLst>
                </p:cNvPr>
                <p:cNvSpPr txBox="1"/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489F59B-1EDE-EE4F-9ACC-CA5B0066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52A5E1B-16F1-884A-AA5A-791429C91AFC}"/>
                </a:ext>
              </a:extLst>
            </p:cNvPr>
            <p:cNvCxnSpPr>
              <a:cxnSpLocks/>
            </p:cNvCxnSpPr>
            <p:nvPr/>
          </p:nvCxnSpPr>
          <p:spPr>
            <a:xfrm>
              <a:off x="8737892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F1C5F90-D7F0-9A40-8043-06404CCDE3B6}"/>
                    </a:ext>
                  </a:extLst>
                </p:cNvPr>
                <p:cNvSpPr txBox="1"/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0.7924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F1C5F90-D7F0-9A40-8043-06404CCDE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8475" r="-5085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09B1AC5-6B83-F44B-9DD6-B588AEF67F32}"/>
                    </a:ext>
                  </a:extLst>
                </p:cNvPr>
                <p:cNvSpPr txBox="1"/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09B1AC5-6B83-F44B-9DD6-B588AEF67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89E0B9-4ADA-804A-8C82-CC3E50A81077}"/>
                    </a:ext>
                  </a:extLst>
                </p:cNvPr>
                <p:cNvSpPr txBox="1"/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89E0B9-4ADA-804A-8C82-CC3E50A81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F3E715C-52D5-1544-B3D5-63C2005AE9DE}"/>
                </a:ext>
              </a:extLst>
            </p:cNvPr>
            <p:cNvSpPr txBox="1"/>
            <p:nvPr/>
          </p:nvSpPr>
          <p:spPr>
            <a:xfrm>
              <a:off x="7869007" y="2892588"/>
              <a:ext cx="2178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F0"/>
                  </a:solidFill>
                </a:rPr>
                <a:t>[J.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Wurtz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,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2021]</a:t>
              </a:r>
              <a:endParaRPr kumimoji="1" lang="zh-CN" alt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257BF9B-9604-624C-84FD-B5F2680B92BA}"/>
              </a:ext>
            </a:extLst>
          </p:cNvPr>
          <p:cNvSpPr txBox="1"/>
          <p:nvPr/>
        </p:nvSpPr>
        <p:spPr>
          <a:xfrm>
            <a:off x="5911143" y="4292275"/>
            <a:ext cx="189346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/>
              <a:t>vanishing gradient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F29AA6-A9E9-6B40-8528-D17614DC48CC}"/>
                  </a:ext>
                </a:extLst>
              </p:cNvPr>
              <p:cNvSpPr txBox="1"/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Barren Plateaus(BP) exist.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optimization is hard to perform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[McClean,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2018]</a:t>
                </a:r>
                <a:r>
                  <a:rPr kumimoji="1" lang="en-US" altLang="zh-CN" dirty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F29AA6-A9E9-6B40-8528-D17614DC4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blipFill>
                <a:blip r:embed="rId24"/>
                <a:stretch>
                  <a:fillRect l="-602" t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9388B7D-291E-F146-B114-BE63B15DFCF6}"/>
              </a:ext>
            </a:extLst>
          </p:cNvPr>
          <p:cNvSpPr txBox="1"/>
          <p:nvPr/>
        </p:nvSpPr>
        <p:spPr>
          <a:xfrm>
            <a:off x="64761" y="934301"/>
            <a:ext cx="553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Evaluate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MaxCut</a:t>
            </a:r>
            <a:r>
              <a:rPr kumimoji="1" lang="en-US" altLang="zh-CN" dirty="0"/>
              <a:t> 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endParaRPr lang="en-CN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7E93EA-26A9-EC4F-8D06-EFFEEE311F0B}"/>
              </a:ext>
            </a:extLst>
          </p:cNvPr>
          <p:cNvGrpSpPr/>
          <p:nvPr/>
        </p:nvGrpSpPr>
        <p:grpSpPr>
          <a:xfrm>
            <a:off x="104780" y="3190617"/>
            <a:ext cx="4724783" cy="1679524"/>
            <a:chOff x="1473278" y="4363414"/>
            <a:chExt cx="5436422" cy="1932491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AE46C62-E657-7E48-86D3-A8B50493E7F5}"/>
                </a:ext>
              </a:extLst>
            </p:cNvPr>
            <p:cNvSpPr/>
            <p:nvPr/>
          </p:nvSpPr>
          <p:spPr>
            <a:xfrm>
              <a:off x="2212128" y="4632452"/>
              <a:ext cx="864348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A486B71-2B16-304F-B039-97D7545B12F2}"/>
                </a:ext>
              </a:extLst>
            </p:cNvPr>
            <p:cNvCxnSpPr/>
            <p:nvPr/>
          </p:nvCxnSpPr>
          <p:spPr>
            <a:xfrm>
              <a:off x="1922761" y="4749828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3D8ADBF-6A14-0243-88EB-C04D629AE769}"/>
                    </a:ext>
                  </a:extLst>
                </p:cNvPr>
                <p:cNvSpPr txBox="1"/>
                <p:nvPr/>
              </p:nvSpPr>
              <p:spPr>
                <a:xfrm>
                  <a:off x="1473278" y="4611329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3D8ADBF-6A14-0243-88EB-C04D629AE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4611329"/>
                  <a:ext cx="391023" cy="283306"/>
                </a:xfrm>
                <a:prstGeom prst="rect">
                  <a:avLst/>
                </a:prstGeom>
                <a:blipFill>
                  <a:blip r:embed="rId26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98610FB-45A6-FD4D-9F17-A83BB954139B}"/>
                </a:ext>
              </a:extLst>
            </p:cNvPr>
            <p:cNvCxnSpPr/>
            <p:nvPr/>
          </p:nvCxnSpPr>
          <p:spPr>
            <a:xfrm>
              <a:off x="1922761" y="521793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81BFB2-531A-8945-B9DD-7C438D88339A}"/>
                    </a:ext>
                  </a:extLst>
                </p:cNvPr>
                <p:cNvSpPr txBox="1"/>
                <p:nvPr/>
              </p:nvSpPr>
              <p:spPr>
                <a:xfrm>
                  <a:off x="1473278" y="5079435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81BFB2-531A-8945-B9DD-7C438D883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079435"/>
                  <a:ext cx="391023" cy="283306"/>
                </a:xfrm>
                <a:prstGeom prst="rect">
                  <a:avLst/>
                </a:prstGeom>
                <a:blipFill>
                  <a:blip r:embed="rId26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57A0E0-F431-4042-9B06-D8A6AE1DC5C8}"/>
                </a:ext>
              </a:extLst>
            </p:cNvPr>
            <p:cNvCxnSpPr/>
            <p:nvPr/>
          </p:nvCxnSpPr>
          <p:spPr>
            <a:xfrm>
              <a:off x="1922761" y="5682974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913D6DF-B737-6543-8823-A4ED1A09039E}"/>
                    </a:ext>
                  </a:extLst>
                </p:cNvPr>
                <p:cNvSpPr txBox="1"/>
                <p:nvPr/>
              </p:nvSpPr>
              <p:spPr>
                <a:xfrm>
                  <a:off x="1473278" y="5544474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913D6DF-B737-6543-8823-A4ED1A090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5544474"/>
                  <a:ext cx="391023" cy="283306"/>
                </a:xfrm>
                <a:prstGeom prst="rect">
                  <a:avLst/>
                </a:prstGeom>
                <a:blipFill>
                  <a:blip r:embed="rId27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190BB2B-E355-1447-AA0E-F8FB093A7AB2}"/>
                </a:ext>
              </a:extLst>
            </p:cNvPr>
            <p:cNvCxnSpPr/>
            <p:nvPr/>
          </p:nvCxnSpPr>
          <p:spPr>
            <a:xfrm>
              <a:off x="1922761" y="6151081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DCC8C8-3E1D-8B41-B2C0-69F0DAB01D55}"/>
                    </a:ext>
                  </a:extLst>
                </p:cNvPr>
                <p:cNvSpPr txBox="1"/>
                <p:nvPr/>
              </p:nvSpPr>
              <p:spPr>
                <a:xfrm>
                  <a:off x="1473278" y="6012581"/>
                  <a:ext cx="391023" cy="2833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|+⟩</m:t>
                        </m:r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DCC8C8-3E1D-8B41-B2C0-69F0DAB01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78" y="6012581"/>
                  <a:ext cx="391023" cy="283306"/>
                </a:xfrm>
                <a:prstGeom prst="rect">
                  <a:avLst/>
                </a:prstGeom>
                <a:blipFill>
                  <a:blip r:embed="rId27"/>
                  <a:stretch>
                    <a:fillRect l="-21429" r="-17857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B764261-5A7F-5E47-B333-A8ADCC11AAC3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B9A2ECC-609B-2146-98A3-980C23E6E1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A80F630-6C84-D849-B046-3F289CF16EF2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29467C-DBEE-AE4E-A0B4-4D335274E9D4}"/>
                </a:ext>
              </a:extLst>
            </p:cNvPr>
            <p:cNvCxnSpPr>
              <a:cxnSpLocks/>
            </p:cNvCxnSpPr>
            <p:nvPr/>
          </p:nvCxnSpPr>
          <p:spPr>
            <a:xfrm>
              <a:off x="3074546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EA028088-ABF8-4747-B52C-AB1BD60D5B59}"/>
                </a:ext>
              </a:extLst>
            </p:cNvPr>
            <p:cNvSpPr/>
            <p:nvPr/>
          </p:nvSpPr>
          <p:spPr>
            <a:xfrm>
              <a:off x="3295181" y="4638779"/>
              <a:ext cx="805982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6B97469-8FA7-2B45-ABBE-2A2C9E415872}"/>
                    </a:ext>
                  </a:extLst>
                </p:cNvPr>
                <p:cNvSpPr txBox="1"/>
                <p:nvPr/>
              </p:nvSpPr>
              <p:spPr>
                <a:xfrm>
                  <a:off x="2315665" y="5367630"/>
                  <a:ext cx="699340" cy="2925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6B97469-8FA7-2B45-ABBE-2A2C9E415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665" y="5367630"/>
                  <a:ext cx="699340" cy="292530"/>
                </a:xfrm>
                <a:prstGeom prst="rect">
                  <a:avLst/>
                </a:prstGeom>
                <a:blipFill>
                  <a:blip r:embed="rId28"/>
                  <a:stretch>
                    <a:fillRect l="-4082" t="-5000" r="-2041"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634988-B621-B54E-935D-526C1E80120A}"/>
                    </a:ext>
                  </a:extLst>
                </p:cNvPr>
                <p:cNvSpPr txBox="1"/>
                <p:nvPr/>
              </p:nvSpPr>
              <p:spPr>
                <a:xfrm>
                  <a:off x="3297599" y="5362762"/>
                  <a:ext cx="831770" cy="2966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634988-B621-B54E-935D-526C1E801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599" y="5362762"/>
                  <a:ext cx="831770" cy="296660"/>
                </a:xfrm>
                <a:prstGeom prst="rect">
                  <a:avLst/>
                </a:prstGeom>
                <a:blipFill>
                  <a:blip r:embed="rId29"/>
                  <a:stretch>
                    <a:fillRect l="-1695" r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6155EC4-16CC-7F4A-A771-876E419D40C9}"/>
                </a:ext>
              </a:extLst>
            </p:cNvPr>
            <p:cNvSpPr/>
            <p:nvPr/>
          </p:nvSpPr>
          <p:spPr>
            <a:xfrm>
              <a:off x="4696832" y="4638780"/>
              <a:ext cx="86434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56158E-CA18-264C-B33A-DE73C4A1AA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4756156"/>
              <a:ext cx="586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885CF00-CDAE-584F-8318-47FF45076BC6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224263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4095107-CA8E-AF44-A9DF-4E75EE720211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5689302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BC67A28-5CB3-2044-A197-DDF19F621DE9}"/>
                </a:ext>
              </a:extLst>
            </p:cNvPr>
            <p:cNvCxnSpPr>
              <a:cxnSpLocks/>
            </p:cNvCxnSpPr>
            <p:nvPr/>
          </p:nvCxnSpPr>
          <p:spPr>
            <a:xfrm>
              <a:off x="4110765" y="6157409"/>
              <a:ext cx="5739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AD306E5-4DEC-5646-BBB2-EFF8BD04990C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4754032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18E4A7-5AF9-A249-8E33-4ECAAC07493F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222139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72E02D0-19BF-C841-AC5C-84FCCF9CF330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5687178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03B4A2A-987F-E242-A340-15B31FFB4174}"/>
                </a:ext>
              </a:extLst>
            </p:cNvPr>
            <p:cNvCxnSpPr>
              <a:cxnSpLocks/>
            </p:cNvCxnSpPr>
            <p:nvPr/>
          </p:nvCxnSpPr>
          <p:spPr>
            <a:xfrm>
              <a:off x="5548771" y="6155285"/>
              <a:ext cx="219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C20F5EAD-50D5-524C-B94E-A05B73F67E49}"/>
                </a:ext>
              </a:extLst>
            </p:cNvPr>
            <p:cNvSpPr/>
            <p:nvPr/>
          </p:nvSpPr>
          <p:spPr>
            <a:xfrm>
              <a:off x="5769406" y="4638779"/>
              <a:ext cx="850927" cy="16571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9DE736E-349F-B540-9765-D78E70D71E44}"/>
                    </a:ext>
                  </a:extLst>
                </p:cNvPr>
                <p:cNvSpPr txBox="1"/>
                <p:nvPr/>
              </p:nvSpPr>
              <p:spPr>
                <a:xfrm>
                  <a:off x="4773996" y="5362741"/>
                  <a:ext cx="710407" cy="2981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9DE736E-349F-B540-9765-D78E70D71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96" y="5362741"/>
                  <a:ext cx="710407" cy="298137"/>
                </a:xfrm>
                <a:prstGeom prst="rect">
                  <a:avLst/>
                </a:prstGeom>
                <a:blipFill>
                  <a:blip r:embed="rId30"/>
                  <a:stretch>
                    <a:fillRect l="-6122" r="-20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295BD0A-9088-CE4B-9C48-4899BA966E5B}"/>
                    </a:ext>
                  </a:extLst>
                </p:cNvPr>
                <p:cNvSpPr txBox="1"/>
                <p:nvPr/>
              </p:nvSpPr>
              <p:spPr>
                <a:xfrm>
                  <a:off x="5771825" y="5362762"/>
                  <a:ext cx="842837" cy="3022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295BD0A-9088-CE4B-9C48-4899BA966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25" y="5362762"/>
                  <a:ext cx="842837" cy="302269"/>
                </a:xfrm>
                <a:prstGeom prst="rect">
                  <a:avLst/>
                </a:prstGeom>
                <a:blipFill>
                  <a:blip r:embed="rId31"/>
                  <a:stretch>
                    <a:fillRect l="-3448" t="-4545" r="-17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656A348-714E-9F49-B373-2768DD7EE559}"/>
                </a:ext>
              </a:extLst>
            </p:cNvPr>
            <p:cNvCxnSpPr/>
            <p:nvPr/>
          </p:nvCxnSpPr>
          <p:spPr>
            <a:xfrm>
              <a:off x="6620333" y="4729929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0616372-137F-DB43-ACCB-6E99D04A9812}"/>
                </a:ext>
              </a:extLst>
            </p:cNvPr>
            <p:cNvCxnSpPr/>
            <p:nvPr/>
          </p:nvCxnSpPr>
          <p:spPr>
            <a:xfrm>
              <a:off x="6620333" y="5198036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C92EFC-5E4A-4341-8B75-263E754DCA32}"/>
                </a:ext>
              </a:extLst>
            </p:cNvPr>
            <p:cNvCxnSpPr/>
            <p:nvPr/>
          </p:nvCxnSpPr>
          <p:spPr>
            <a:xfrm>
              <a:off x="6620333" y="5663075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166990-690B-F443-AC98-BB371B71331A}"/>
                </a:ext>
              </a:extLst>
            </p:cNvPr>
            <p:cNvCxnSpPr/>
            <p:nvPr/>
          </p:nvCxnSpPr>
          <p:spPr>
            <a:xfrm>
              <a:off x="6620333" y="6131182"/>
              <a:ext cx="289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ight Brace 104">
              <a:extLst>
                <a:ext uri="{FF2B5EF4-FFF2-40B4-BE49-F238E27FC236}">
                  <a16:creationId xmlns:a16="http://schemas.microsoft.com/office/drawing/2014/main" id="{A3AEE70E-67B3-4E45-A2A5-D4BBB96E6F73}"/>
                </a:ext>
              </a:extLst>
            </p:cNvPr>
            <p:cNvSpPr/>
            <p:nvPr/>
          </p:nvSpPr>
          <p:spPr>
            <a:xfrm rot="16200000">
              <a:off x="4308164" y="2256677"/>
              <a:ext cx="205431" cy="4418906"/>
            </a:xfrm>
            <a:prstGeom prst="rightBrace">
              <a:avLst>
                <a:gd name="adj1" fmla="val 69048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B4353E-A1F6-B94B-A60F-9343133C031A}"/>
                  </a:ext>
                </a:extLst>
              </p:cNvPr>
              <p:cNvSpPr txBox="1"/>
              <p:nvPr/>
            </p:nvSpPr>
            <p:spPr>
              <a:xfrm>
                <a:off x="2173392" y="2767173"/>
                <a:ext cx="1575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rounds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B4353E-A1F6-B94B-A60F-9343133C0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92" y="2767173"/>
                <a:ext cx="1575036" cy="369332"/>
              </a:xfrm>
              <a:prstGeom prst="rect">
                <a:avLst/>
              </a:prstGeom>
              <a:blipFill>
                <a:blip r:embed="rId3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1E160057-82BC-524F-B1EE-BA7AEF8E7392}"/>
              </a:ext>
            </a:extLst>
          </p:cNvPr>
          <p:cNvSpPr/>
          <p:nvPr/>
        </p:nvSpPr>
        <p:spPr>
          <a:xfrm>
            <a:off x="5034116" y="963474"/>
            <a:ext cx="562617" cy="5456991"/>
          </a:xfrm>
          <a:prstGeom prst="leftBrace">
            <a:avLst>
              <a:gd name="adj1" fmla="val 111441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8F0CC4-141C-9948-A459-2B7624351563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8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8EC39-2875-EC47-8990-BFC0272166DA}"/>
              </a:ext>
            </a:extLst>
          </p:cNvPr>
          <p:cNvSpPr txBox="1"/>
          <p:nvPr/>
        </p:nvSpPr>
        <p:spPr>
          <a:xfrm>
            <a:off x="5827015" y="1612755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[For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3-regular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graph]</a:t>
            </a:r>
            <a:endParaRPr kumimoji="1" lang="zh-CN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1ECA982-F026-694D-AEB7-2069FD746D05}"/>
              </a:ext>
            </a:extLst>
          </p:cNvPr>
          <p:cNvSpPr txBox="1"/>
          <p:nvPr/>
        </p:nvSpPr>
        <p:spPr>
          <a:xfrm>
            <a:off x="9844929" y="3067373"/>
            <a:ext cx="231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(Quantum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Advantage)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72CCA9-D66B-C744-AA76-3800500DE48C}"/>
              </a:ext>
            </a:extLst>
          </p:cNvPr>
          <p:cNvCxnSpPr>
            <a:cxnSpLocks/>
          </p:cNvCxnSpPr>
          <p:nvPr/>
        </p:nvCxnSpPr>
        <p:spPr>
          <a:xfrm>
            <a:off x="5530323" y="1290332"/>
            <a:ext cx="0" cy="441909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BA92FB61-CA22-5940-BBD7-C673B4FD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2" y="3848820"/>
            <a:ext cx="4269605" cy="2846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33E768-EFEC-8646-8A64-17C2A542D204}"/>
                  </a:ext>
                </a:extLst>
              </p:cNvPr>
              <p:cNvSpPr txBox="1"/>
              <p:nvPr/>
            </p:nvSpPr>
            <p:spPr>
              <a:xfrm>
                <a:off x="5234994" y="5859271"/>
                <a:ext cx="29156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rgbClr val="0000FF"/>
                    </a:solidFill>
                  </a:rPr>
                  <a:t>BP comes if the circuit rounds grows linearly to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zh-CN" sz="16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kumimoji="1" lang="en-US" altLang="zh-CN" sz="1600" dirty="0" err="1">
                    <a:solidFill>
                      <a:schemeClr val="accent1">
                        <a:lumMod val="75000"/>
                      </a:schemeClr>
                    </a:solidFill>
                  </a:rPr>
                  <a:t>Cerezo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kumimoji="1" lang="zh-CN" alt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1600" dirty="0" err="1">
                    <a:solidFill>
                      <a:schemeClr val="accent1">
                        <a:lumMod val="75000"/>
                      </a:schemeClr>
                    </a:solidFill>
                  </a:rPr>
                  <a:t>et.al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kumimoji="1" lang="zh-CN" alt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</a:rPr>
                  <a:t>2021]</a:t>
                </a:r>
                <a:endParaRPr kumimoji="1" lang="zh-CN" alt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33E768-EFEC-8646-8A64-17C2A542D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994" y="5859271"/>
                <a:ext cx="2915628" cy="830997"/>
              </a:xfrm>
              <a:prstGeom prst="rect">
                <a:avLst/>
              </a:prstGeom>
              <a:blipFill>
                <a:blip r:embed="rId4"/>
                <a:stretch>
                  <a:fillRect l="-1304" t="-3030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78177-AE21-AD40-8299-AF00900BF056}"/>
                  </a:ext>
                </a:extLst>
              </p:cNvPr>
              <p:cNvSpPr txBox="1"/>
              <p:nvPr/>
            </p:nvSpPr>
            <p:spPr>
              <a:xfrm>
                <a:off x="1075569" y="3424529"/>
                <a:ext cx="3637848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Real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2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78177-AE21-AD40-8299-AF00900B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69" y="3424529"/>
                <a:ext cx="3637848" cy="47891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0CCAB0-4E06-4A40-BF68-6F0D39AED4FA}"/>
                  </a:ext>
                </a:extLst>
              </p:cNvPr>
              <p:cNvSpPr txBox="1"/>
              <p:nvPr/>
            </p:nvSpPr>
            <p:spPr>
              <a:xfrm>
                <a:off x="352921" y="2867701"/>
                <a:ext cx="52438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QAOA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circuit rounds should grow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linearly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high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accuracy.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0CCAB0-4E06-4A40-BF68-6F0D39AED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1" y="2867701"/>
                <a:ext cx="5243808" cy="646331"/>
              </a:xfrm>
              <a:prstGeom prst="rect">
                <a:avLst/>
              </a:prstGeom>
              <a:blipFill>
                <a:blip r:embed="rId6"/>
                <a:stretch>
                  <a:fillRect l="-72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>
            <a:extLst>
              <a:ext uri="{FF2B5EF4-FFF2-40B4-BE49-F238E27FC236}">
                <a16:creationId xmlns:a16="http://schemas.microsoft.com/office/drawing/2014/main" id="{1522E03E-F905-4442-8D2E-A6A9DF5EF87E}"/>
              </a:ext>
            </a:extLst>
          </p:cNvPr>
          <p:cNvSpPr/>
          <p:nvPr/>
        </p:nvSpPr>
        <p:spPr>
          <a:xfrm rot="11444066" flipH="1" flipV="1">
            <a:off x="3803900" y="5989413"/>
            <a:ext cx="1412240" cy="157534"/>
          </a:xfrm>
          <a:custGeom>
            <a:avLst/>
            <a:gdLst>
              <a:gd name="connsiteX0" fmla="*/ 1412240 w 1412240"/>
              <a:gd name="connsiteY0" fmla="*/ 20320 h 182980"/>
              <a:gd name="connsiteX1" fmla="*/ 650240 w 1412240"/>
              <a:gd name="connsiteY1" fmla="*/ 182880 h 182980"/>
              <a:gd name="connsiteX2" fmla="*/ 0 w 1412240"/>
              <a:gd name="connsiteY2" fmla="*/ 0 h 1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240" h="182980">
                <a:moveTo>
                  <a:pt x="1412240" y="20320"/>
                </a:moveTo>
                <a:cubicBezTo>
                  <a:pt x="1148926" y="103293"/>
                  <a:pt x="885613" y="186267"/>
                  <a:pt x="650240" y="182880"/>
                </a:cubicBezTo>
                <a:cubicBezTo>
                  <a:pt x="414867" y="179493"/>
                  <a:pt x="207433" y="89746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/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012AAB-8403-6740-915F-1A5E47BE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59" y="4836312"/>
                <a:ext cx="1478032" cy="574453"/>
              </a:xfrm>
              <a:prstGeom prst="rect">
                <a:avLst/>
              </a:prstGeom>
              <a:blipFill>
                <a:blip r:embed="rId7"/>
                <a:stretch>
                  <a:fillRect t="-4255" r="-847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6EFCE073-FFD1-694D-BCBD-DB955358D2E5}"/>
              </a:ext>
            </a:extLst>
          </p:cNvPr>
          <p:cNvSpPr txBox="1"/>
          <p:nvPr/>
        </p:nvSpPr>
        <p:spPr>
          <a:xfrm>
            <a:off x="5911143" y="4292275"/>
            <a:ext cx="189346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/>
              <a:t>vanishing gradient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/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zh-CN" altLang="en-US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No theoretical guarantees to surpass the classical 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Barak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2022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。</a:t>
                </a:r>
                <a:endParaRPr kumimoji="1"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7BC3-1D93-2D40-A60E-98BCAC6B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3" y="963474"/>
                <a:ext cx="6437906" cy="923330"/>
              </a:xfrm>
              <a:prstGeom prst="rect">
                <a:avLst/>
              </a:prstGeom>
              <a:blipFill>
                <a:blip r:embed="rId8"/>
                <a:stretch>
                  <a:fillRect l="-591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>
            <a:extLst>
              <a:ext uri="{FF2B5EF4-FFF2-40B4-BE49-F238E27FC236}">
                <a16:creationId xmlns:a16="http://schemas.microsoft.com/office/drawing/2014/main" id="{2A00C1FB-34BF-9049-88E8-17E283A122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F1CFC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/>
              <a:t>Challenges to QAOA</a:t>
            </a:r>
            <a:endParaRPr kumimoji="1" lang="zh-CN" altLang="en-US" sz="4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CE5B7D-6581-1F41-B84F-2DE982EBD1E5}"/>
              </a:ext>
            </a:extLst>
          </p:cNvPr>
          <p:cNvSpPr txBox="1"/>
          <p:nvPr/>
        </p:nvSpPr>
        <p:spPr>
          <a:xfrm>
            <a:off x="11168743" y="62919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9</a:t>
            </a:fld>
            <a:r>
              <a:rPr kumimoji="1" lang="en-US" altLang="zh-CN" dirty="0"/>
              <a:t>/35</a:t>
            </a:r>
            <a:endParaRPr kumimoji="1" lang="zh-CN" alt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89E257D-CCAF-F848-9FBF-8EF0EE2EB9F6}"/>
              </a:ext>
            </a:extLst>
          </p:cNvPr>
          <p:cNvGrpSpPr/>
          <p:nvPr/>
        </p:nvGrpSpPr>
        <p:grpSpPr>
          <a:xfrm>
            <a:off x="7855287" y="4281612"/>
            <a:ext cx="4242059" cy="2138853"/>
            <a:chOff x="5049423" y="4375977"/>
            <a:chExt cx="4242059" cy="21388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19B83C-095C-FD42-AB05-4DB0C7E2600E}"/>
                </a:ext>
              </a:extLst>
            </p:cNvPr>
            <p:cNvGrpSpPr/>
            <p:nvPr/>
          </p:nvGrpSpPr>
          <p:grpSpPr>
            <a:xfrm>
              <a:off x="5049423" y="4375977"/>
              <a:ext cx="4242059" cy="2138853"/>
              <a:chOff x="128866" y="4686602"/>
              <a:chExt cx="3871201" cy="195186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D437107-3D0B-6046-87DE-3F5B5C626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866" y="4686602"/>
                <a:ext cx="3871201" cy="1951866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620500A-71E7-2048-9F71-08304BF4A0B2}"/>
                  </a:ext>
                </a:extLst>
              </p:cNvPr>
              <p:cNvGrpSpPr/>
              <p:nvPr/>
            </p:nvGrpSpPr>
            <p:grpSpPr>
              <a:xfrm>
                <a:off x="2932687" y="5597497"/>
                <a:ext cx="636697" cy="665957"/>
                <a:chOff x="5021430" y="2374043"/>
                <a:chExt cx="733300" cy="76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D46A7A54-6E12-C74E-BE4C-97DAC9C4D6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7E83C4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7E83C4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7E83C4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F7C489A2-38D3-8146-AF5A-3A41C0F7BC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882255"/>
                      <a:ext cx="733300" cy="25878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4762"/>
                      </a:stretch>
                    </a:blipFill>
                    <a:ln>
                      <a:solidFill>
                        <a:srgbClr val="7E83C4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6138D8ED-FF91-D24C-B8C1-AEE3FA95B7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E38D69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rgbClr val="E38D6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CN" sz="1600" dirty="0">
                        <a:solidFill>
                          <a:srgbClr val="E38D6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03DFF7E-E300-C043-BEBE-528AC57F48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1430" y="2374043"/>
                      <a:ext cx="733300" cy="25878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7143" r="-7143"/>
                      </a:stretch>
                    </a:blipFill>
                    <a:ln>
                      <a:solidFill>
                        <a:srgbClr val="E38D69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AA2AFE3-A70B-8D4E-9A67-E28A879D27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0872" y="4865974"/>
                <a:ext cx="897939" cy="954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61BB09D-9E3A-9146-9302-D14A6B327760}"/>
                  </a:ext>
                </a:extLst>
              </p:cNvPr>
              <p:cNvSpPr/>
              <p:nvPr/>
            </p:nvSpPr>
            <p:spPr>
              <a:xfrm>
                <a:off x="2994885" y="4740229"/>
                <a:ext cx="221169" cy="2211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4D9602C-CA10-F54E-BE8C-BF105C50374F}"/>
                </a:ext>
              </a:extLst>
            </p:cNvPr>
            <p:cNvSpPr/>
            <p:nvPr/>
          </p:nvSpPr>
          <p:spPr>
            <a:xfrm>
              <a:off x="7230573" y="4557853"/>
              <a:ext cx="1088021" cy="1270643"/>
            </a:xfrm>
            <a:custGeom>
              <a:avLst/>
              <a:gdLst>
                <a:gd name="connsiteX0" fmla="*/ 1088021 w 1088021"/>
                <a:gd name="connsiteY0" fmla="*/ 0 h 1270643"/>
                <a:gd name="connsiteX1" fmla="*/ 549798 w 1088021"/>
                <a:gd name="connsiteY1" fmla="*/ 115747 h 1270643"/>
                <a:gd name="connsiteX2" fmla="*/ 410902 w 1088021"/>
                <a:gd name="connsiteY2" fmla="*/ 248856 h 1270643"/>
                <a:gd name="connsiteX3" fmla="*/ 266218 w 1088021"/>
                <a:gd name="connsiteY3" fmla="*/ 572947 h 1270643"/>
                <a:gd name="connsiteX4" fmla="*/ 63661 w 1088021"/>
                <a:gd name="connsiteY4" fmla="*/ 1180618 h 1270643"/>
                <a:gd name="connsiteX5" fmla="*/ 0 w 1088021"/>
                <a:gd name="connsiteY5" fmla="*/ 1267428 h 1270643"/>
                <a:gd name="connsiteX6" fmla="*/ 0 w 1088021"/>
                <a:gd name="connsiteY6" fmla="*/ 1267428 h 12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021" h="1270643">
                  <a:moveTo>
                    <a:pt x="1088021" y="0"/>
                  </a:moveTo>
                  <a:cubicBezTo>
                    <a:pt x="875336" y="37135"/>
                    <a:pt x="662651" y="74271"/>
                    <a:pt x="549798" y="115747"/>
                  </a:cubicBezTo>
                  <a:cubicBezTo>
                    <a:pt x="436945" y="157223"/>
                    <a:pt x="458165" y="172656"/>
                    <a:pt x="410902" y="248856"/>
                  </a:cubicBezTo>
                  <a:cubicBezTo>
                    <a:pt x="363639" y="325056"/>
                    <a:pt x="324091" y="417653"/>
                    <a:pt x="266218" y="572947"/>
                  </a:cubicBezTo>
                  <a:cubicBezTo>
                    <a:pt x="208345" y="728241"/>
                    <a:pt x="108031" y="1064871"/>
                    <a:pt x="63661" y="1180618"/>
                  </a:cubicBezTo>
                  <a:cubicBezTo>
                    <a:pt x="19291" y="1296365"/>
                    <a:pt x="0" y="1267428"/>
                    <a:pt x="0" y="1267428"/>
                  </a:cubicBezTo>
                  <a:lnTo>
                    <a:pt x="0" y="126742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7A20D3-6396-A44D-8C9A-4949D9B418F1}"/>
                </a:ext>
              </a:extLst>
            </p:cNvPr>
            <p:cNvSpPr txBox="1"/>
            <p:nvPr/>
          </p:nvSpPr>
          <p:spPr>
            <a:xfrm>
              <a:off x="6538126" y="5879086"/>
              <a:ext cx="1406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</a:rPr>
                <a:t>Ground state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33E5473-5452-9447-906E-6E4BA7793A7C}"/>
              </a:ext>
            </a:extLst>
          </p:cNvPr>
          <p:cNvSpPr txBox="1"/>
          <p:nvPr/>
        </p:nvSpPr>
        <p:spPr>
          <a:xfrm>
            <a:off x="9844929" y="3067373"/>
            <a:ext cx="231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</a:rPr>
              <a:t>(Quantum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Advantage)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6FD1D-BF74-7B4A-BE21-EDFC31F2EC55}"/>
              </a:ext>
            </a:extLst>
          </p:cNvPr>
          <p:cNvGrpSpPr/>
          <p:nvPr/>
        </p:nvGrpSpPr>
        <p:grpSpPr>
          <a:xfrm>
            <a:off x="5635153" y="2086025"/>
            <a:ext cx="6613615" cy="1417043"/>
            <a:chOff x="5646729" y="1844877"/>
            <a:chExt cx="6613615" cy="1417043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16AEB89-FEC7-584A-AF23-7674F76B08F8}"/>
                </a:ext>
              </a:extLst>
            </p:cNvPr>
            <p:cNvCxnSpPr/>
            <p:nvPr/>
          </p:nvCxnSpPr>
          <p:spPr>
            <a:xfrm>
              <a:off x="5926841" y="2307523"/>
              <a:ext cx="565996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EF2870E-7158-2B4D-84CC-A297DB365388}"/>
                    </a:ext>
                  </a:extLst>
                </p:cNvPr>
                <p:cNvSpPr txBox="1"/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053C9DF-60D2-BF4B-B47F-4274137B3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7050" y="1844877"/>
                  <a:ext cx="307456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12000" r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165FAB-1D93-7A4B-A03B-6E56613672A1}"/>
                </a:ext>
              </a:extLst>
            </p:cNvPr>
            <p:cNvCxnSpPr>
              <a:cxnSpLocks/>
            </p:cNvCxnSpPr>
            <p:nvPr/>
          </p:nvCxnSpPr>
          <p:spPr>
            <a:xfrm>
              <a:off x="6111698" y="2197080"/>
              <a:ext cx="0" cy="22088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59C85AF-7B47-934B-BDB0-517EA8E656A2}"/>
                    </a:ext>
                  </a:extLst>
                </p:cNvPr>
                <p:cNvSpPr txBox="1"/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27266-6152-AA42-AEF4-E7C0AC7E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963" y="1844877"/>
                  <a:ext cx="35747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793" r="-13793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E915FB1-9D12-594C-B487-29F02675AAA2}"/>
                </a:ext>
              </a:extLst>
            </p:cNvPr>
            <p:cNvCxnSpPr>
              <a:cxnSpLocks/>
            </p:cNvCxnSpPr>
            <p:nvPr/>
          </p:nvCxnSpPr>
          <p:spPr>
            <a:xfrm>
              <a:off x="7080831" y="2197080"/>
              <a:ext cx="0" cy="22088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35046AC-EB12-0344-92F4-EB31D62A260C}"/>
                    </a:ext>
                  </a:extLst>
                </p:cNvPr>
                <p:cNvSpPr txBox="1"/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0.6925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E972439-EDCC-2F48-A05B-6BB4E42B7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735" y="1844877"/>
                  <a:ext cx="74219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6780" r="-8475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733F460-F470-DC47-94DC-8F83471A7A64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817" y="2197080"/>
              <a:ext cx="0" cy="22088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DE363B50-3E36-9244-856F-0DC04DC3DAEF}"/>
                    </a:ext>
                  </a:extLst>
                </p:cNvPr>
                <p:cNvSpPr txBox="1"/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6339A0-C7D0-8D4C-A234-3322D1C63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09" y="2421647"/>
                  <a:ext cx="79823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13277DA-4A17-6648-B8A2-9911F811DAAC}"/>
                </a:ext>
              </a:extLst>
            </p:cNvPr>
            <p:cNvSpPr txBox="1"/>
            <p:nvPr/>
          </p:nvSpPr>
          <p:spPr>
            <a:xfrm>
              <a:off x="5646729" y="2892588"/>
              <a:ext cx="20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92D050"/>
                  </a:solidFill>
                </a:rPr>
                <a:t>[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E.Farhi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,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92D05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.</a:t>
              </a:r>
              <a:r>
                <a:rPr kumimoji="1" lang="zh-CN" altLang="en-US" dirty="0">
                  <a:solidFill>
                    <a:srgbClr val="92D050"/>
                  </a:solidFill>
                </a:rPr>
                <a:t> </a:t>
              </a:r>
              <a:r>
                <a:rPr kumimoji="1" lang="en-US" altLang="zh-CN" dirty="0">
                  <a:solidFill>
                    <a:srgbClr val="92D050"/>
                  </a:solidFill>
                </a:rPr>
                <a:t>2014]</a:t>
              </a:r>
              <a:endParaRPr kumimoji="1" lang="zh-CN" altLang="en-US" dirty="0">
                <a:solidFill>
                  <a:srgbClr val="92D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C5BEE9A-63FC-894E-83C0-37CDF2BC247B}"/>
                    </a:ext>
                  </a:extLst>
                </p:cNvPr>
                <p:cNvSpPr txBox="1"/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Hardness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rgbClr val="FF0000"/>
                      </a:solidFill>
                    </a:rPr>
                    <a:t>under</a:t>
                  </a:r>
                  <a:r>
                    <a:rPr kumimoji="1" lang="zh-CN" alt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93AFE2-7949-454E-B8C8-EBFC9D003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034" y="2442849"/>
                  <a:ext cx="2488310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030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3C30244-8302-3647-8612-B492B24A8CE5}"/>
                    </a:ext>
                  </a:extLst>
                </p:cNvPr>
                <p:cNvSpPr txBox="1"/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0.9412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3C30244-8302-3647-8612-B492B24A8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900" y="1877438"/>
                  <a:ext cx="742191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6667" r="-6667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CB5212D-3457-6C4F-9819-323F0AC6475A}"/>
                </a:ext>
              </a:extLst>
            </p:cNvPr>
            <p:cNvCxnSpPr>
              <a:cxnSpLocks/>
            </p:cNvCxnSpPr>
            <p:nvPr/>
          </p:nvCxnSpPr>
          <p:spPr>
            <a:xfrm>
              <a:off x="8030538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8B2F2458-6414-E848-8D3E-CEC43F7727D1}"/>
                    </a:ext>
                  </a:extLst>
                </p:cNvPr>
                <p:cNvSpPr txBox="1"/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0.7559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5353D7C-99D9-904F-9B6F-C02418D6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522" y="1852122"/>
                  <a:ext cx="74219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6780" r="-678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1DD1BAB-B0BF-0C41-96D1-27295D0B4F80}"/>
                    </a:ext>
                  </a:extLst>
                </p:cNvPr>
                <p:cNvSpPr txBox="1"/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489F59B-1EDE-EE4F-9ACC-CA5B0066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462" y="2426581"/>
                  <a:ext cx="798232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30AB1C3-7B4A-7C4F-AF6B-920D362FA9B5}"/>
                </a:ext>
              </a:extLst>
            </p:cNvPr>
            <p:cNvCxnSpPr>
              <a:cxnSpLocks/>
            </p:cNvCxnSpPr>
            <p:nvPr/>
          </p:nvCxnSpPr>
          <p:spPr>
            <a:xfrm>
              <a:off x="8737892" y="2196965"/>
              <a:ext cx="0" cy="22088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40334C6-B733-D348-8D91-14F543FFE7D8}"/>
                    </a:ext>
                  </a:extLst>
                </p:cNvPr>
                <p:cNvSpPr txBox="1"/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0.7924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F1C5F90-D7F0-9A40-8043-06404CCDE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796" y="1858747"/>
                  <a:ext cx="742191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8475" r="-5085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686413F-88D7-0E42-A210-1E5FC1DBC1AD}"/>
                    </a:ext>
                  </a:extLst>
                </p:cNvPr>
                <p:cNvSpPr txBox="1"/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kumimoji="1" lang="zh-CN" alt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09B1AC5-6B83-F44B-9DD6-B588AEF67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713" y="2422613"/>
                  <a:ext cx="798232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33E299D-48C7-0244-A745-5CC22EF659F4}"/>
                    </a:ext>
                  </a:extLst>
                </p:cNvPr>
                <p:cNvSpPr txBox="1"/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89E0B9-4ADA-804A-8C82-CC3E50A81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185" y="2419895"/>
                  <a:ext cx="798232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17845D5-676D-344A-9BDF-A3C5DE7B8500}"/>
                </a:ext>
              </a:extLst>
            </p:cNvPr>
            <p:cNvSpPr txBox="1"/>
            <p:nvPr/>
          </p:nvSpPr>
          <p:spPr>
            <a:xfrm>
              <a:off x="7869007" y="2892588"/>
              <a:ext cx="2178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F0"/>
                  </a:solidFill>
                </a:rPr>
                <a:t>[J.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Wurtz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,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 err="1">
                  <a:solidFill>
                    <a:srgbClr val="00B0F0"/>
                  </a:solidFill>
                </a:rPr>
                <a:t>et.al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.</a:t>
              </a:r>
              <a:r>
                <a:rPr kumimoji="1" lang="zh-CN" altLang="en-US" dirty="0">
                  <a:solidFill>
                    <a:srgbClr val="00B0F0"/>
                  </a:solidFill>
                </a:rPr>
                <a:t> </a:t>
              </a:r>
              <a:r>
                <a:rPr kumimoji="1" lang="en-US" altLang="zh-CN" dirty="0">
                  <a:solidFill>
                    <a:srgbClr val="00B0F0"/>
                  </a:solidFill>
                </a:rPr>
                <a:t>2021]</a:t>
              </a:r>
              <a:endParaRPr kumimoji="1" lang="zh-CN" altLang="en-US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8DB797D-5506-CB4F-9CDF-29F9DEE3F7B8}"/>
                  </a:ext>
                </a:extLst>
              </p:cNvPr>
              <p:cNvSpPr txBox="1"/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Barren Plateaus(BP) exist.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optimization is hard to perform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[McClean,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et.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al.</a:t>
                </a:r>
                <a:r>
                  <a:rPr kumimoji="1"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2018]</a:t>
                </a:r>
                <a:r>
                  <a:rPr kumimoji="1" lang="en-US" altLang="zh-CN" dirty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8DB797D-5506-CB4F-9CDF-29F9DEE3F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53" y="3594006"/>
                <a:ext cx="6309709" cy="923330"/>
              </a:xfrm>
              <a:prstGeom prst="rect">
                <a:avLst/>
              </a:prstGeom>
              <a:blipFill>
                <a:blip r:embed="rId24"/>
                <a:stretch>
                  <a:fillRect l="-602" t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7180A2B9-C7DE-EE47-A28A-A8CA3E780D69}"/>
              </a:ext>
            </a:extLst>
          </p:cNvPr>
          <p:cNvSpPr txBox="1"/>
          <p:nvPr/>
        </p:nvSpPr>
        <p:spPr>
          <a:xfrm>
            <a:off x="5827015" y="1612755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[For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3-regular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graph]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91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3612</Words>
  <Application>Microsoft Macintosh PowerPoint</Application>
  <PresentationFormat>Widescreen</PresentationFormat>
  <Paragraphs>647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TeXGyreTermes-Regular-Identity-H</vt:lpstr>
      <vt:lpstr>Arial</vt:lpstr>
      <vt:lpstr>Calibri</vt:lpstr>
      <vt:lpstr>Calibri Light</vt:lpstr>
      <vt:lpstr>Cambria Math</vt:lpstr>
      <vt:lpstr>Georgia</vt:lpstr>
      <vt:lpstr>Lucida Grande</vt:lpstr>
      <vt:lpstr>Wingdings</vt:lpstr>
      <vt:lpstr>Office Theme</vt:lpstr>
      <vt:lpstr>Imaginary Hamiltonian Variational Ansatz(iHVA)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77</cp:revision>
  <dcterms:created xsi:type="dcterms:W3CDTF">2024-07-29T05:03:17Z</dcterms:created>
  <dcterms:modified xsi:type="dcterms:W3CDTF">2024-08-07T00:23:51Z</dcterms:modified>
</cp:coreProperties>
</file>