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5" r:id="rId3"/>
  </p:sldMasterIdLst>
  <p:notesMasterIdLst>
    <p:notesMasterId r:id="rId29"/>
  </p:notesMasterIdLst>
  <p:handoutMasterIdLst>
    <p:handoutMasterId r:id="rId30"/>
  </p:handoutMasterIdLst>
  <p:sldIdLst>
    <p:sldId id="1937" r:id="rId4"/>
    <p:sldId id="1820" r:id="rId5"/>
    <p:sldId id="2310" r:id="rId6"/>
    <p:sldId id="2311" r:id="rId7"/>
    <p:sldId id="2313" r:id="rId8"/>
    <p:sldId id="2306" r:id="rId9"/>
    <p:sldId id="2317" r:id="rId10"/>
    <p:sldId id="2316" r:id="rId11"/>
    <p:sldId id="2314" r:id="rId12"/>
    <p:sldId id="2315" r:id="rId13"/>
    <p:sldId id="2319" r:id="rId14"/>
    <p:sldId id="2318" r:id="rId15"/>
    <p:sldId id="2307" r:id="rId16"/>
    <p:sldId id="2309" r:id="rId17"/>
    <p:sldId id="2323" r:id="rId18"/>
    <p:sldId id="2321" r:id="rId19"/>
    <p:sldId id="2322" r:id="rId20"/>
    <p:sldId id="2320" r:id="rId21"/>
    <p:sldId id="2308" r:id="rId22"/>
    <p:sldId id="2291" r:id="rId23"/>
    <p:sldId id="2296" r:id="rId24"/>
    <p:sldId id="2324" r:id="rId25"/>
    <p:sldId id="2173" r:id="rId26"/>
    <p:sldId id="1783" r:id="rId27"/>
    <p:sldId id="2274" r:id="rId28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4" userDrawn="1">
          <p15:clr>
            <a:srgbClr val="A4A3A4"/>
          </p15:clr>
        </p15:guide>
        <p15:guide id="2" pos="40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6">
          <p15:clr>
            <a:srgbClr val="A4A3A4"/>
          </p15:clr>
        </p15:guide>
        <p15:guide id="2" pos="22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邢 哲哲" initials="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3EB"/>
    <a:srgbClr val="094877"/>
    <a:srgbClr val="FFFFFF"/>
    <a:srgbClr val="15517E"/>
    <a:srgbClr val="054474"/>
    <a:srgbClr val="389079"/>
    <a:srgbClr val="297E98"/>
    <a:srgbClr val="0B72C4"/>
    <a:srgbClr val="8AAFCC"/>
    <a:srgbClr val="7CC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0" autoAdjust="0"/>
    <p:restoredTop sz="88746" autoAdjust="0"/>
  </p:normalViewPr>
  <p:slideViewPr>
    <p:cSldViewPr showGuides="1">
      <p:cViewPr varScale="1">
        <p:scale>
          <a:sx n="99" d="100"/>
          <a:sy n="99" d="100"/>
        </p:scale>
        <p:origin x="114" y="72"/>
      </p:cViewPr>
      <p:guideLst>
        <p:guide orient="horz" pos="2314"/>
        <p:guide pos="4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8564"/>
    </p:cViewPr>
  </p:sorterViewPr>
  <p:notesViewPr>
    <p:cSldViewPr>
      <p:cViewPr varScale="1">
        <p:scale>
          <a:sx n="87" d="100"/>
          <a:sy n="87" d="100"/>
        </p:scale>
        <p:origin x="2988" y="96"/>
      </p:cViewPr>
      <p:guideLst>
        <p:guide orient="horz" pos="3086"/>
        <p:guide pos="22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16B6-6D6D-4559-8EAC-FA18DC393F1F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DDB9-8236-4616-8145-8F6382B4C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98F9F4-EB8D-4910-BFB5-D10DF8BD876C}" type="datetimeFigureOut">
              <a:rPr lang="zh-CN" altLang="en-US"/>
              <a:t>2024/8/6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BDCF312-51C2-43DB-8317-54D9272B8A3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1413"/>
            <a:ext cx="5486400" cy="3087687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各位专家下午好，我是来自吉林大学符号计算与知识工程教育部重点实验室的叶育鑫，下面由我代表课题组向各位专家做题目为“矿产资源知识图谱与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GIS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的深度融合”的年中工作汇报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dirty="0"/>
          </a:p>
        </p:txBody>
      </p:sp>
      <p:sp>
        <p:nvSpPr>
          <p:cNvPr id="104859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916807-D26F-4A4A-BFFA-87336DA00ACD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dirty="0">
              <a:solidFill>
                <a:srgbClr val="072B8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最后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衷心感谢各位老师聆听，希望大家能多多批评指正。</a:t>
            </a:r>
            <a:endParaRPr lang="zh-CN" altLang="zh-CN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4FA30-6EE0-4B2A-B285-5E8E28FC400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r>
              <a:rPr lang="en-US" altLang="zh-CN" sz="2800" b="0" i="0" dirty="0">
                <a:solidFill>
                  <a:srgbClr val="464646"/>
                </a:solidFill>
                <a:effectLst/>
                <a:latin typeface="Lucida Grande"/>
              </a:rPr>
              <a:t>Data modeling and databases evolved together, and their history dates back to the 1960’s.</a:t>
            </a:r>
          </a:p>
          <a:p>
            <a:pPr algn="just"/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数据建模和数据库是共同发展的，他们的发展最早可以追溯到上世纪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年代。</a:t>
            </a:r>
            <a:endParaRPr lang="en-US" altLang="zh-CN" sz="2800" b="0" i="0" kern="100" dirty="0">
              <a:solidFill>
                <a:srgbClr val="464646"/>
              </a:solidFill>
              <a:effectLst/>
              <a:latin typeface="Lucida Grande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800" b="0" i="0" kern="100" dirty="0">
              <a:solidFill>
                <a:srgbClr val="464646"/>
              </a:solidFill>
              <a:effectLst/>
              <a:latin typeface="Lucida Grande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79</a:t>
            </a:r>
            <a:r>
              <a:rPr lang="zh-CN" altLang="en-US" sz="2800" b="1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年转折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：真正将关系数据库管理系统转变为可靠、高性能、可扩展的生产工具的是健壮的查询优化器的出现。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1979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年，圣何塞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IBM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研究中心的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Patricia Selinger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描述了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IBM System R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（关系原型系统）的优化器。优化器技术在 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1980 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年代成熟，并在 </a:t>
            </a:r>
            <a:r>
              <a:rPr lang="en-US" altLang="zh-CN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1990 </a:t>
            </a:r>
            <a:r>
              <a:rPr lang="zh-CN" altLang="en-US" sz="2800" b="0" i="0" kern="100" dirty="0">
                <a:solidFill>
                  <a:srgbClr val="464646"/>
                </a:solidFill>
                <a:effectLst/>
                <a:latin typeface="Lucida Grande"/>
                <a:ea typeface="等线" panose="02010600030101010101" pitchFamily="2" charset="-122"/>
                <a:cs typeface="Times New Roman" panose="02020603050405020304" pitchFamily="18" charset="0"/>
              </a:rPr>
              <a:t>年左右建立了“关系帝国”。</a:t>
            </a:r>
            <a:endParaRPr lang="en-US" altLang="zh-CN" sz="2800" b="0" i="0" kern="100" dirty="0">
              <a:solidFill>
                <a:srgbClr val="464646"/>
              </a:solidFill>
              <a:effectLst/>
              <a:latin typeface="Lucida Grande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90-00</a:t>
            </a:r>
            <a:r>
              <a:rPr lang="zh-CN" altLang="en-US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年：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这段时间没有多少新的关系技术被发表。事实上，企业家（主要是在加利福尼亚）正忙于开发关系方法的替代方案。相当多的新公司和产品专注于专门的领域，如文档、图形、语义和大批量应用程序。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评价：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今天，供应商在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NoSQL /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大数据品牌下联合起来。在一份白皮书中，一位非关系供应商（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Mark Logic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）非常简洁地抱怨关系模型：“关系数据库供应商仍然使用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1980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年代编写的代码为用户提供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1990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年代的产品，旨在解决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1970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年代的数据问题，其想法在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1960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年代出现。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两大问题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Codd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博士定义的关系模型并不是一个真正一致的模型，因为它不能支持集合的集合（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set of set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SQL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不是一个形式化足够好的、和数学上完备的计算机语言。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08-</a:t>
            </a:r>
            <a:r>
              <a:rPr lang="zh-CN" altLang="en-US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至今：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2008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年左右，在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Facebook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Hive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Cassandra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开源版本的出现，引发了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NoSQL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对关系帝国的革命。这一领域今天获得了所有的关注。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最初，图数据被认为是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NoSQL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的一部分。鉴于它的重要性和热度，可以把它单独作为新一波浪潮。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汇报将从以下四方面展开：第一部分将简要介绍知识图谱的产生、发展和应用情况，以及知识图谱在空间语义理解上面临的挑战；第二部分将介绍知识图谱在空间语义融合方面的现有工作；第三部分，将阐述在构建和应用空间知识图谱过程中所涉及的关键技术。最后，向各位展示空间知识图谱在“精准农业”和“军情智能分析”上的应用案例。</a:t>
            </a: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下面首先来看第一部分内容：“从信息网络到知识图谱”。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 eaLnBrk="1" hangingPunct="1">
              <a:lnSpc>
                <a:spcPct val="1000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1946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第一台通用电子计算机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ENIAC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电子积分计算机）</a:t>
            </a:r>
            <a:endParaRPr lang="en-US" altLang="zh-CN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l" eaLnBrk="1" hangingPunct="1">
              <a:lnSpc>
                <a:spcPct val="100000"/>
              </a:lnSpc>
            </a:pP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1971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公司推出了微处理器芯片 </a:t>
            </a:r>
          </a:p>
          <a:p>
            <a:pPr lvl="1" algn="l" eaLnBrk="1" hangingPunct="1">
              <a:lnSpc>
                <a:spcPct val="100000"/>
              </a:lnSpc>
              <a:spcBef>
                <a:spcPts val="800"/>
              </a:spcBef>
            </a:pP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1981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发布第一台个人电脑（</a:t>
            </a: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年，中国自主研发的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神威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太湖之光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超级计算机位于全球</a:t>
            </a:r>
            <a:r>
              <a: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强前十名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CF312-51C2-43DB-8317-54D9272B8A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38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3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汇报将从以下四方面展开：第一部分将简要介绍知识图谱的产生、发展和应用情况，以及知识图谱在空间语义理解上面临的挑战；第二部分将介绍知识图谱在空间语义融合方面的现有工作；第三部分，将阐述在构建和应用空间知识图谱过程中所涉及的关键技术。最后，向各位展示空间知识图谱在“精准农业”和“军情智能分析”上的应用案例。</a:t>
            </a: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下面首先来看第一部分内容：“从信息网络到知识图谱”。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汇报将从以下四方面展开：第一部分将简要介绍知识图谱的产生、发展和应用情况，以及知识图谱在空间语义理解上面临的挑战；第二部分将介绍知识图谱在空间语义融合方面的现有工作；第三部分，将阐述在构建和应用空间知识图谱过程中所涉及的关键技术。最后，向各位展示空间知识图谱在“精准农业”和“军情智能分析”上的应用案例。</a:t>
            </a: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下面首先来看第一部分内容：“从信息网络到知识图谱”。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自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2016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年起，人工智能领域迎来了一系列突破性进展，以时间为轴，见证了从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AlphaGo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在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自然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杂志上的惊艳亮相，标志着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AI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在复杂策略游戏中的首次胜利；随后，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AlphaZero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在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2018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年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科学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上发布，展现了无师自通的跨领域学习能力。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2019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年，</a:t>
            </a:r>
            <a:r>
              <a:rPr lang="en-US" altLang="zh-CN" b="0" i="0" dirty="0" err="1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AlphaStar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在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自然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中展示了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AI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在实时战略游戏中的高超技艺。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2020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年，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AlphaFold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则革新了蛋白质结构预测，再次轰动科学界。</a:t>
            </a:r>
          </a:p>
          <a:p>
            <a:pPr algn="l"/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进入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2021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年，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AI-guided Intuition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在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自然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上发表，探索了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AI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辅助人类直觉的潜力，发现纯数学的猜想和定理。而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2022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年尤为引人注目，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Matrix Games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于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自然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发表，展示了机器学习如何发现更快的矩阵乘法算法；同时，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科学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上的“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code by AI”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成果，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Li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等人使用自监督学习和编码器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-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解码器</a:t>
            </a:r>
            <a:r>
              <a:rPr lang="en-US" altLang="zh-CN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Transformer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架构开发了</a:t>
            </a:r>
            <a:r>
              <a:rPr lang="en-US" altLang="zh-CN" b="0" i="0" dirty="0" err="1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AlphaCode</a:t>
            </a:r>
            <a:r>
              <a:rPr lang="zh-CN" altLang="en-US" b="0" i="0" dirty="0">
                <a:solidFill>
                  <a:srgbClr val="05073B"/>
                </a:solidFill>
                <a:effectLst/>
                <a:highlight>
                  <a:srgbClr val="FDFDFE"/>
                </a:highlight>
                <a:latin typeface="-apple-system"/>
              </a:rPr>
              <a:t>系统，代替程序员编写和执行代码。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CF312-51C2-43DB-8317-54D9272B8A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维度越多表示词的语义越精细，</a:t>
            </a:r>
            <a:r>
              <a:rPr lang="en-US" altLang="zh-CN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Word2Vec</a:t>
            </a:r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最初的标准是</a:t>
            </a:r>
            <a:r>
              <a:rPr lang="en-US" altLang="zh-CN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300</a:t>
            </a:r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维，</a:t>
            </a:r>
            <a:r>
              <a:rPr lang="en-US" altLang="zh-CN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GPT-3</a:t>
            </a:r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为</a:t>
            </a:r>
            <a:r>
              <a:rPr lang="en-US" altLang="zh-CN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2048</a:t>
            </a:r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维。</a:t>
            </a:r>
            <a:endParaRPr lang="en-US" altLang="zh-CN" b="0" i="0" dirty="0">
              <a:solidFill>
                <a:srgbClr val="191919"/>
              </a:solidFill>
              <a:effectLst/>
              <a:highlight>
                <a:srgbClr val="FFFFFF"/>
              </a:highlight>
              <a:latin typeface="PingFang SC"/>
            </a:endParaRPr>
          </a:p>
          <a:p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编码器，用于对输入的文本进行理解，把文本编码到包含词意、语序、权重（词重要度）的语义空间；</a:t>
            </a:r>
            <a:endParaRPr lang="en-US" altLang="zh-CN" b="0" i="0" dirty="0">
              <a:solidFill>
                <a:srgbClr val="191919"/>
              </a:solidFill>
              <a:effectLst/>
              <a:highlight>
                <a:srgbClr val="FFFFFF"/>
              </a:highlight>
              <a:latin typeface="PingFang SC"/>
            </a:endParaRPr>
          </a:p>
          <a:p>
            <a:r>
              <a:rPr lang="zh-CN" altLang="en-US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PingFang SC"/>
              </a:rPr>
              <a:t>解码器，用于生成文本，即将编码器输出的语义空间的内容解码为文本（生成文本）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CF312-51C2-43DB-8317-54D9272B8A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84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汇报将从以下四方面展开：第一部分将简要介绍知识图谱的产生、发展和应用情况，以及知识图谱在空间语义理解上面临的挑战；第二部分将介绍知识图谱在空间语义融合方面的现有工作；第三部分，将阐述在构建和应用空间知识图谱过程中所涉及的关键技术。最后，向各位展示空间知识图谱在“精准农业”和“军情智能分析”上的应用案例。</a:t>
            </a: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下面首先来看第一部分内容：“从信息网络到知识图谱”。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1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8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7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2"/>
          <p:cNvSpPr/>
          <p:nvPr userDrawn="1"/>
        </p:nvSpPr>
        <p:spPr>
          <a:xfrm>
            <a:off x="10589" y="188640"/>
            <a:ext cx="12181417" cy="64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1016000" y="3657613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A5FEB2D3-2465-4F21-98EF-2007B87B69DC}" type="datetimeFigureOut">
              <a:rPr lang="zh-CN" altLang="en-US"/>
              <a:t>2024/8/6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91D793F-3863-4895-BA2C-059F2091F043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3786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2"/>
          <p:cNvSpPr/>
          <p:nvPr userDrawn="1"/>
        </p:nvSpPr>
        <p:spPr>
          <a:xfrm>
            <a:off x="10589" y="188640"/>
            <a:ext cx="12181417" cy="64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1016000" y="3657613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A5FEB2D3-2465-4F21-98EF-2007B87B69DC}" type="datetimeFigureOut">
              <a:rPr lang="zh-CN" altLang="en-US"/>
              <a:t>2024/8/6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91D793F-3863-4895-BA2C-059F2091F0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6356353"/>
            <a:ext cx="36576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6356353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6356353"/>
            <a:ext cx="36576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6356353"/>
            <a:ext cx="36576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6356353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6356353"/>
            <a:ext cx="36576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0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0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>
            <a:off x="0" y="642919"/>
            <a:ext cx="12192000" cy="0"/>
          </a:xfrm>
          <a:prstGeom prst="line">
            <a:avLst/>
          </a:prstGeom>
          <a:noFill/>
          <a:ln w="38100">
            <a:solidFill>
              <a:srgbClr val="D6003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隶书" panose="02010509060101010101" pitchFamily="49" charset="-122"/>
          <a:cs typeface="+mj-cs"/>
        </a:defRPr>
      </a:lvl1pPr>
      <a:lvl2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2pPr>
      <a:lvl3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3pPr>
      <a:lvl4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4pPr>
      <a:lvl5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5pPr>
      <a:lvl6pPr marL="4572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>
            <a:off x="0" y="642919"/>
            <a:ext cx="12192000" cy="0"/>
          </a:xfrm>
          <a:prstGeom prst="line">
            <a:avLst/>
          </a:prstGeom>
          <a:noFill/>
          <a:ln w="38100">
            <a:solidFill>
              <a:srgbClr val="D6003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/>
  <p:txStyles>
    <p:titleStyle>
      <a:lvl1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隶书" panose="02010509060101010101" pitchFamily="49" charset="-122"/>
          <a:cs typeface="+mj-cs"/>
        </a:defRPr>
      </a:lvl1pPr>
      <a:lvl2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2pPr>
      <a:lvl3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3pPr>
      <a:lvl4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4pPr>
      <a:lvl5pPr algn="ctr" rtl="0" eaLnBrk="0" fontAlgn="ctr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anose="020B0604030504040204" pitchFamily="34" charset="0"/>
          <a:ea typeface="隶书" panose="02010509060101010101" pitchFamily="49" charset="-122"/>
        </a:defRPr>
      </a:lvl5pPr>
      <a:lvl6pPr marL="4572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ctr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tags" Target="../tags/tag135.xml"/><Relationship Id="rId139" Type="http://schemas.openxmlformats.org/officeDocument/2006/relationships/tags" Target="../tags/tag140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45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notesSlide" Target="../notesSlides/notesSlide4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6" Type="http://schemas.openxmlformats.org/officeDocument/2006/relationships/tags" Target="../tags/tag17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矩形 15"/>
          <p:cNvSpPr/>
          <p:nvPr/>
        </p:nvSpPr>
        <p:spPr>
          <a:xfrm>
            <a:off x="1513919" y="2354482"/>
            <a:ext cx="9144000" cy="1428761"/>
          </a:xfrm>
          <a:prstGeom prst="rect">
            <a:avLst/>
          </a:prstGeom>
          <a:solidFill>
            <a:srgbClr val="072B86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1048589" name="标题 1"/>
          <p:cNvSpPr txBox="1"/>
          <p:nvPr/>
        </p:nvSpPr>
        <p:spPr>
          <a:xfrm>
            <a:off x="1506281" y="2256238"/>
            <a:ext cx="9144000" cy="1504759"/>
          </a:xfrm>
          <a:prstGeom prst="rect">
            <a:avLst/>
          </a:prstGeom>
          <a:ln>
            <a:noFill/>
          </a:ln>
        </p:spPr>
        <p:txBody>
          <a:bodyPr lIns="68580" tIns="34292" rIns="68580" bIns="34292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人工智能基本原理与研究进展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81" y="13800"/>
            <a:ext cx="1177541" cy="1177541"/>
          </a:xfrm>
          <a:prstGeom prst="rect">
            <a:avLst/>
          </a:prstGeom>
        </p:spPr>
      </p:pic>
      <p:sp>
        <p:nvSpPr>
          <p:cNvPr id="8" name="Subtitle 2"/>
          <p:cNvSpPr txBox="1"/>
          <p:nvPr/>
        </p:nvSpPr>
        <p:spPr>
          <a:xfrm>
            <a:off x="1503697" y="4221088"/>
            <a:ext cx="9144000" cy="650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叶育鑫</a:t>
            </a:r>
            <a:r>
              <a:rPr lang="en-US" altLang="zh-CN" b="1" kern="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1,2,3</a:t>
            </a:r>
          </a:p>
        </p:txBody>
      </p:sp>
      <p:sp>
        <p:nvSpPr>
          <p:cNvPr id="9" name="Subtitle 2"/>
          <p:cNvSpPr txBox="1"/>
          <p:nvPr/>
        </p:nvSpPr>
        <p:spPr>
          <a:xfrm>
            <a:off x="1524001" y="4941168"/>
            <a:ext cx="9126281" cy="20183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吉林大学 计算机科学与技术学院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符号计算与知识工程教育部重点实验室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仿真技术国防重点实验室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2024-08-06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7"/>
          <p:cNvSpPr txBox="1"/>
          <p:nvPr/>
        </p:nvSpPr>
        <p:spPr>
          <a:xfrm>
            <a:off x="1524007" y="1035585"/>
            <a:ext cx="9123697" cy="125070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“量子计算与机器学习研讨会”专题报告</a:t>
            </a:r>
            <a:endParaRPr lang="en-US" altLang="zh-CN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altLang="zh-CN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1985" y="6221465"/>
            <a:ext cx="3212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/>
              <a:t>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34E753-751B-78CE-F7C0-A4343FC3519D}"/>
              </a:ext>
            </a:extLst>
          </p:cNvPr>
          <p:cNvSpPr txBox="1"/>
          <p:nvPr/>
        </p:nvSpPr>
        <p:spPr>
          <a:xfrm>
            <a:off x="3790524" y="6120951"/>
            <a:ext cx="459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吉林 长春</a:t>
            </a:r>
            <a:endParaRPr lang="en-US" altLang="zh-CN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  <p:transition advTm="234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8EBFADD8-8AE4-7107-99BB-A34CB58F6F4B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人工智能与深度学习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5F77F7-294A-93B1-DCF0-48ABEF8B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60239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64C0B5-4EAE-3452-DE11-B9A02A40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79" y="2204864"/>
            <a:ext cx="5375921" cy="3260544"/>
          </a:xfrm>
          <a:prstGeom prst="rect">
            <a:avLst/>
          </a:prstGeom>
        </p:spPr>
      </p:pic>
      <p:sp>
        <p:nvSpPr>
          <p:cNvPr id="14" name="箭头: 上弧形 13">
            <a:extLst>
              <a:ext uri="{FF2B5EF4-FFF2-40B4-BE49-F238E27FC236}">
                <a16:creationId xmlns:a16="http://schemas.microsoft.com/office/drawing/2014/main" id="{0DF0A167-34CD-4B6A-A0EF-239D76718DAC}"/>
              </a:ext>
            </a:extLst>
          </p:cNvPr>
          <p:cNvSpPr/>
          <p:nvPr/>
        </p:nvSpPr>
        <p:spPr>
          <a:xfrm>
            <a:off x="5231904" y="1484784"/>
            <a:ext cx="4728864" cy="1800200"/>
          </a:xfrm>
          <a:prstGeom prst="curvedDownArrow">
            <a:avLst>
              <a:gd name="adj1" fmla="val 25000"/>
              <a:gd name="adj2" fmla="val 48853"/>
              <a:gd name="adj3" fmla="val 25000"/>
            </a:avLst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37ABBCB9-7FCC-B88C-99F9-0B072E04D55F}"/>
              </a:ext>
            </a:extLst>
          </p:cNvPr>
          <p:cNvSpPr txBox="1"/>
          <p:nvPr/>
        </p:nvSpPr>
        <p:spPr>
          <a:xfrm>
            <a:off x="7775847" y="5816156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深度学习与其它学科之间的关系</a:t>
            </a:r>
            <a:endParaRPr lang="zh-CN" dirty="0"/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9C8183A-19F6-CA4A-7B1D-AB87BB9E57E3}"/>
              </a:ext>
            </a:extLst>
          </p:cNvPr>
          <p:cNvSpPr txBox="1"/>
          <p:nvPr/>
        </p:nvSpPr>
        <p:spPr>
          <a:xfrm>
            <a:off x="959769" y="5816156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人工智能与深度学习的关系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353737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图像处理中的经典机器学习方法">
            <a:extLst>
              <a:ext uri="{FF2B5EF4-FFF2-40B4-BE49-F238E27FC236}">
                <a16:creationId xmlns:a16="http://schemas.microsoft.com/office/drawing/2014/main" id="{0D525026-8AA8-E91B-C139-84158884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68" y="1244031"/>
            <a:ext cx="7047832" cy="47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FD57043D-6772-C216-816A-D6F1463E5FE7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机器学习的基本框架和流程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AB526-178A-A07A-5957-817A6A0FB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8650"/>
            <a:ext cx="4116997" cy="21623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860FFD4-585C-5203-CBC1-BB3972E9F94B}"/>
              </a:ext>
            </a:extLst>
          </p:cNvPr>
          <p:cNvSpPr txBox="1"/>
          <p:nvPr/>
        </p:nvSpPr>
        <p:spPr>
          <a:xfrm>
            <a:off x="2720650" y="3753837"/>
            <a:ext cx="166531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应用角度 </a:t>
            </a:r>
            <a:endParaRPr lang="zh-CN" altLang="en-US" sz="15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感知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推理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生成 </a:t>
            </a:r>
            <a:endParaRPr lang="zh-CN" altLang="en-US" sz="12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任务性质角度 </a:t>
            </a:r>
            <a:endParaRPr lang="zh-CN" altLang="en-US" sz="15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预测任务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回归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分类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描述任务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聚类 </a:t>
            </a:r>
            <a:endParaRPr lang="zh-CN" altLang="en-US" sz="1200" dirty="0"/>
          </a:p>
          <a:p>
            <a:r>
              <a:rPr lang="zh-CN" altLang="en-US" sz="12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概率密度估计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C55935-C17D-48C4-4439-D95B6B346E08}"/>
              </a:ext>
            </a:extLst>
          </p:cNvPr>
          <p:cNvSpPr txBox="1"/>
          <p:nvPr/>
        </p:nvSpPr>
        <p:spPr>
          <a:xfrm>
            <a:off x="2689371" y="1322646"/>
            <a:ext cx="208823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函数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网络 </a:t>
            </a:r>
            <a:r>
              <a:rPr lang="en-US" altLang="zh-CN" sz="15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(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神经网络</a:t>
            </a:r>
            <a:r>
              <a:rPr lang="en-US" altLang="zh-CN" sz="15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,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图</a:t>
            </a:r>
            <a:r>
              <a:rPr lang="en-US" altLang="zh-CN" sz="15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)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规则集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有限状态机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语法结构</a:t>
            </a:r>
            <a:endParaRPr lang="zh-CN" altLang="en-US" sz="15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4AC56A-B251-76C4-BE26-28186B96E8B6}"/>
              </a:ext>
            </a:extLst>
          </p:cNvPr>
          <p:cNvSpPr txBox="1"/>
          <p:nvPr/>
        </p:nvSpPr>
        <p:spPr>
          <a:xfrm>
            <a:off x="191344" y="1310136"/>
            <a:ext cx="146302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图像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文本</a:t>
            </a:r>
            <a:r>
              <a:rPr lang="en-US" altLang="zh-CN" sz="15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语音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视频</a:t>
            </a:r>
            <a:endParaRPr lang="en-US" altLang="zh-CN" sz="1500" dirty="0">
              <a:solidFill>
                <a:srgbClr val="000000"/>
              </a:solidFill>
              <a:effectLst/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多模态 </a:t>
            </a:r>
            <a:endParaRPr lang="zh-CN" altLang="en-US" sz="15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86D0FF-B9AE-37F2-CB27-9F0E0E5F3A99}"/>
              </a:ext>
            </a:extLst>
          </p:cNvPr>
          <p:cNvSpPr txBox="1"/>
          <p:nvPr/>
        </p:nvSpPr>
        <p:spPr>
          <a:xfrm>
            <a:off x="207973" y="4132624"/>
            <a:ext cx="1463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有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监督学习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无监督学习</a:t>
            </a:r>
            <a:r>
              <a:rPr lang="en-US" altLang="zh-CN" sz="15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半监督学习</a:t>
            </a:r>
            <a:endParaRPr lang="zh-CN" altLang="en-US" sz="1500" dirty="0"/>
          </a:p>
          <a:p>
            <a:r>
              <a:rPr lang="zh-CN" altLang="en-US" sz="1500" dirty="0">
                <a:solidFill>
                  <a:srgbClr val="9E3611"/>
                </a:solidFill>
                <a:effectLst/>
                <a:latin typeface="Wingdings" panose="05000000000000000000" pitchFamily="2" charset="2"/>
              </a:rPr>
              <a:t> 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强化学习 </a:t>
            </a:r>
            <a:endParaRPr lang="zh-CN" altLang="en-US" sz="15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885E70-681D-2FA6-1D10-57A631B030D2}"/>
              </a:ext>
            </a:extLst>
          </p:cNvPr>
          <p:cNvSpPr/>
          <p:nvPr/>
        </p:nvSpPr>
        <p:spPr>
          <a:xfrm>
            <a:off x="119336" y="908720"/>
            <a:ext cx="4735899" cy="583264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32128D-9FE5-63E1-72E4-ECCD386793C4}"/>
              </a:ext>
            </a:extLst>
          </p:cNvPr>
          <p:cNvSpPr txBox="1"/>
          <p:nvPr/>
        </p:nvSpPr>
        <p:spPr>
          <a:xfrm>
            <a:off x="922858" y="6191993"/>
            <a:ext cx="2520315" cy="368300"/>
          </a:xfrm>
          <a:prstGeom prst="rect">
            <a:avLst/>
          </a:prstGeom>
          <a:noFill/>
          <a:ln w="28575" cmpd="sng">
            <a:solidFill>
              <a:srgbClr val="205E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机器学习基本框架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3AA2A3-30FE-5853-53AC-8EB6706C7B72}"/>
              </a:ext>
            </a:extLst>
          </p:cNvPr>
          <p:cNvSpPr/>
          <p:nvPr/>
        </p:nvSpPr>
        <p:spPr>
          <a:xfrm>
            <a:off x="5010967" y="908720"/>
            <a:ext cx="7061697" cy="583264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102B0C-FA4D-AFD2-82F3-F2823F360005}"/>
              </a:ext>
            </a:extLst>
          </p:cNvPr>
          <p:cNvSpPr txBox="1"/>
          <p:nvPr/>
        </p:nvSpPr>
        <p:spPr>
          <a:xfrm>
            <a:off x="7281657" y="6174503"/>
            <a:ext cx="2520315" cy="368300"/>
          </a:xfrm>
          <a:prstGeom prst="rect">
            <a:avLst/>
          </a:prstGeom>
          <a:noFill/>
          <a:ln w="28575" cmpd="sng">
            <a:solidFill>
              <a:srgbClr val="205E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机器学习基本流程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9071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A7C3C8E2-F735-FB99-A4EC-74278E89D271}"/>
              </a:ext>
            </a:extLst>
          </p:cNvPr>
          <p:cNvSpPr txBox="1"/>
          <p:nvPr/>
        </p:nvSpPr>
        <p:spPr>
          <a:xfrm>
            <a:off x="824230" y="1240570"/>
            <a:ext cx="279146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85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核心步骤</a:t>
            </a:r>
          </a:p>
        </p:txBody>
      </p:sp>
      <p:pic>
        <p:nvPicPr>
          <p:cNvPr id="23" name="图片 22" descr="00">
            <a:extLst>
              <a:ext uri="{FF2B5EF4-FFF2-40B4-BE49-F238E27FC236}">
                <a16:creationId xmlns:a16="http://schemas.microsoft.com/office/drawing/2014/main" id="{3806A3DE-D3F8-0F04-291B-49162128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1457960"/>
            <a:ext cx="205105" cy="1384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E033F98-5AFC-CD5F-294E-D5A4FFACDF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06497" y="1986915"/>
            <a:ext cx="9906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5CAF77B-378C-6607-777F-4F9E585663AE}"/>
              </a:ext>
            </a:extLst>
          </p:cNvPr>
          <p:cNvSpPr/>
          <p:nvPr/>
        </p:nvSpPr>
        <p:spPr>
          <a:xfrm>
            <a:off x="854072" y="2277110"/>
            <a:ext cx="2536825" cy="2769235"/>
          </a:xfrm>
          <a:prstGeom prst="rect">
            <a:avLst/>
          </a:prstGeom>
          <a:noFill/>
          <a:ln w="44450" cmpd="sng">
            <a:solidFill>
              <a:srgbClr val="205EFF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C393A73-3C85-2D26-C537-7F085F42FF07}"/>
              </a:ext>
            </a:extLst>
          </p:cNvPr>
          <p:cNvSpPr txBox="1"/>
          <p:nvPr/>
        </p:nvSpPr>
        <p:spPr>
          <a:xfrm>
            <a:off x="881052" y="5489344"/>
            <a:ext cx="2520315" cy="368300"/>
          </a:xfrm>
          <a:prstGeom prst="rect">
            <a:avLst/>
          </a:prstGeom>
          <a:noFill/>
          <a:ln w="28575" cmpd="sng">
            <a:solidFill>
              <a:srgbClr val="205E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预处理完的数据集输入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E143B32-B21D-D424-F6DC-E00F97814531}"/>
              </a:ext>
            </a:extLst>
          </p:cNvPr>
          <p:cNvSpPr/>
          <p:nvPr/>
        </p:nvSpPr>
        <p:spPr>
          <a:xfrm>
            <a:off x="3467097" y="2276475"/>
            <a:ext cx="4766945" cy="2763520"/>
          </a:xfrm>
          <a:prstGeom prst="rect">
            <a:avLst/>
          </a:prstGeom>
          <a:noFill/>
          <a:ln w="44450" cmpd="sng">
            <a:solidFill>
              <a:srgbClr val="205EFF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8926EE5-C68F-DDFC-7E58-5A441FC7A095}"/>
              </a:ext>
            </a:extLst>
          </p:cNvPr>
          <p:cNvSpPr txBox="1"/>
          <p:nvPr/>
        </p:nvSpPr>
        <p:spPr>
          <a:xfrm>
            <a:off x="3913494" y="5489344"/>
            <a:ext cx="3663950" cy="369332"/>
          </a:xfrm>
          <a:prstGeom prst="rect">
            <a:avLst/>
          </a:prstGeom>
          <a:noFill/>
          <a:ln w="28575" cmpd="sng">
            <a:solidFill>
              <a:srgbClr val="205E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卷积层、池化层提取图像空间特征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746F44F-9845-1F67-1699-C565E095795D}"/>
              </a:ext>
            </a:extLst>
          </p:cNvPr>
          <p:cNvSpPr/>
          <p:nvPr/>
        </p:nvSpPr>
        <p:spPr>
          <a:xfrm>
            <a:off x="8335642" y="2275840"/>
            <a:ext cx="2700217" cy="2769870"/>
          </a:xfrm>
          <a:prstGeom prst="rect">
            <a:avLst/>
          </a:prstGeom>
          <a:noFill/>
          <a:ln w="44450" cmpd="sng">
            <a:solidFill>
              <a:srgbClr val="205EFF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BDAC98-80B7-5F9D-0050-7A818895A06F}"/>
              </a:ext>
            </a:extLst>
          </p:cNvPr>
          <p:cNvSpPr txBox="1"/>
          <p:nvPr/>
        </p:nvSpPr>
        <p:spPr>
          <a:xfrm>
            <a:off x="8089571" y="5490964"/>
            <a:ext cx="3415484" cy="369332"/>
          </a:xfrm>
          <a:prstGeom prst="rect">
            <a:avLst/>
          </a:prstGeom>
          <a:noFill/>
          <a:ln w="28575" cmpd="sng">
            <a:solidFill>
              <a:srgbClr val="205E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全连接层整合特征信息输出类别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7C3E883-C886-8D36-3589-9F344E6FC35E}"/>
              </a:ext>
            </a:extLst>
          </p:cNvPr>
          <p:cNvSpPr txBox="1"/>
          <p:nvPr/>
        </p:nvSpPr>
        <p:spPr>
          <a:xfrm>
            <a:off x="7193106" y="1387881"/>
            <a:ext cx="279146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85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卷积神经网络（</a:t>
            </a:r>
            <a:r>
              <a:rPr lang="en-US" altLang="zh-CN" b="1" dirty="0">
                <a:solidFill>
                  <a:srgbClr val="185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CNN</a:t>
            </a:r>
            <a:r>
              <a:rPr lang="zh-CN" altLang="en-US" b="1" dirty="0">
                <a:solidFill>
                  <a:srgbClr val="185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88482639-36BA-D7B3-3FD3-FB00A6CAC901}"/>
              </a:ext>
            </a:extLst>
          </p:cNvPr>
          <p:cNvSpPr/>
          <p:nvPr/>
        </p:nvSpPr>
        <p:spPr>
          <a:xfrm rot="5400000">
            <a:off x="8213274" y="1554242"/>
            <a:ext cx="160655" cy="995680"/>
          </a:xfrm>
          <a:prstGeom prst="leftBrace">
            <a:avLst>
              <a:gd name="adj1" fmla="val 53754"/>
              <a:gd name="adj2" fmla="val 50000"/>
            </a:avLst>
          </a:prstGeom>
          <a:ln w="19050">
            <a:solidFill>
              <a:srgbClr val="064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8" name="Picture 4" descr="集装箱 的图像结果">
            <a:extLst>
              <a:ext uri="{FF2B5EF4-FFF2-40B4-BE49-F238E27FC236}">
                <a16:creationId xmlns:a16="http://schemas.microsoft.com/office/drawing/2014/main" id="{8475BFD5-95AC-1C1D-16D1-C5ADE18E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11" y="2897911"/>
            <a:ext cx="1553483" cy="16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4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reeform 9"/>
          <p:cNvSpPr>
            <a:spLocks noEditPoints="1"/>
          </p:cNvSpPr>
          <p:nvPr/>
        </p:nvSpPr>
        <p:spPr>
          <a:xfrm>
            <a:off x="4908312" y="1438049"/>
            <a:ext cx="115863" cy="422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rgbClr val="2E2C2C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9" name="Freeform 10"/>
          <p:cNvSpPr/>
          <p:nvPr/>
        </p:nvSpPr>
        <p:spPr>
          <a:xfrm>
            <a:off x="5356860" y="5023486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8" name="组合 84"/>
          <p:cNvGrpSpPr/>
          <p:nvPr/>
        </p:nvGrpSpPr>
        <p:grpSpPr>
          <a:xfrm>
            <a:off x="5443219" y="5091793"/>
            <a:ext cx="454452" cy="453598"/>
            <a:chOff x="0" y="27890"/>
            <a:chExt cx="588963" cy="590550"/>
          </a:xfrm>
        </p:grpSpPr>
        <p:sp>
          <p:nvSpPr>
            <p:cNvPr id="8215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6" name="TextBox 86"/>
            <p:cNvSpPr txBox="1"/>
            <p:nvPr/>
          </p:nvSpPr>
          <p:spPr>
            <a:xfrm>
              <a:off x="59482" y="78233"/>
              <a:ext cx="393924" cy="520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9247" name="TextBox 95"/>
          <p:cNvSpPr txBox="1"/>
          <p:nvPr/>
        </p:nvSpPr>
        <p:spPr>
          <a:xfrm>
            <a:off x="5935345" y="5147945"/>
            <a:ext cx="2058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我们做的应用案例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1524006" y="6678934"/>
            <a:ext cx="9144635" cy="187961"/>
          </a:xfrm>
          <a:prstGeom prst="rect">
            <a:avLst/>
          </a:prstGeom>
          <a:solidFill>
            <a:srgbClr val="072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666844" y="-6379"/>
            <a:ext cx="8715436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600" b="1" dirty="0">
                <a:solidFill>
                  <a:srgbClr val="072B8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汇 报 提 纲</a:t>
            </a:r>
            <a:endParaRPr kumimoji="1" lang="en-US" altLang="zh-CN" sz="3600" b="1" dirty="0">
              <a:solidFill>
                <a:srgbClr val="072B8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194519" y="1662546"/>
            <a:ext cx="2249459" cy="1090977"/>
            <a:chOff x="670514" y="1662541"/>
            <a:chExt cx="2249459" cy="1090977"/>
          </a:xfrm>
        </p:grpSpPr>
        <p:sp>
          <p:nvSpPr>
            <p:cNvPr id="9218" name="Rectangle 5"/>
            <p:cNvSpPr/>
            <p:nvPr/>
          </p:nvSpPr>
          <p:spPr>
            <a:xfrm>
              <a:off x="670514" y="1662541"/>
              <a:ext cx="888192" cy="1090977"/>
            </a:xfrm>
            <a:prstGeom prst="rect">
              <a:avLst/>
            </a:prstGeom>
            <a:solidFill>
              <a:srgbClr val="072B86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19" name="Freeform 6"/>
            <p:cNvSpPr/>
            <p:nvPr/>
          </p:nvSpPr>
          <p:spPr>
            <a:xfrm>
              <a:off x="747201" y="1752587"/>
              <a:ext cx="678873" cy="87393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Freeform 8"/>
            <p:cNvSpPr>
              <a:spLocks noEditPoints="1"/>
            </p:cNvSpPr>
            <p:nvPr/>
          </p:nvSpPr>
          <p:spPr>
            <a:xfrm>
              <a:off x="1727238" y="1731523"/>
              <a:ext cx="1192735" cy="52475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109" h="986">
                  <a:moveTo>
                    <a:pt x="0" y="0"/>
                  </a:moveTo>
                  <a:lnTo>
                    <a:pt x="764" y="0"/>
                  </a:lnTo>
                  <a:lnTo>
                    <a:pt x="764" y="986"/>
                  </a:lnTo>
                  <a:lnTo>
                    <a:pt x="676" y="986"/>
                  </a:lnTo>
                  <a:lnTo>
                    <a:pt x="676" y="902"/>
                  </a:lnTo>
                  <a:lnTo>
                    <a:pt x="84" y="902"/>
                  </a:lnTo>
                  <a:lnTo>
                    <a:pt x="84" y="986"/>
                  </a:lnTo>
                  <a:lnTo>
                    <a:pt x="0" y="986"/>
                  </a:lnTo>
                  <a:lnTo>
                    <a:pt x="0" y="0"/>
                  </a:lnTo>
                  <a:close/>
                  <a:moveTo>
                    <a:pt x="84" y="80"/>
                  </a:moveTo>
                  <a:lnTo>
                    <a:pt x="84" y="279"/>
                  </a:lnTo>
                  <a:lnTo>
                    <a:pt x="676" y="279"/>
                  </a:lnTo>
                  <a:lnTo>
                    <a:pt x="676" y="80"/>
                  </a:lnTo>
                  <a:lnTo>
                    <a:pt x="84" y="80"/>
                  </a:lnTo>
                  <a:close/>
                  <a:moveTo>
                    <a:pt x="84" y="628"/>
                  </a:moveTo>
                  <a:lnTo>
                    <a:pt x="84" y="831"/>
                  </a:lnTo>
                  <a:lnTo>
                    <a:pt x="676" y="831"/>
                  </a:lnTo>
                  <a:lnTo>
                    <a:pt x="676" y="628"/>
                  </a:lnTo>
                  <a:lnTo>
                    <a:pt x="84" y="628"/>
                  </a:lnTo>
                  <a:close/>
                  <a:moveTo>
                    <a:pt x="84" y="354"/>
                  </a:moveTo>
                  <a:lnTo>
                    <a:pt x="84" y="557"/>
                  </a:lnTo>
                  <a:lnTo>
                    <a:pt x="676" y="557"/>
                  </a:lnTo>
                  <a:lnTo>
                    <a:pt x="676" y="354"/>
                  </a:lnTo>
                  <a:lnTo>
                    <a:pt x="84" y="354"/>
                  </a:lnTo>
                  <a:close/>
                  <a:moveTo>
                    <a:pt x="1963" y="482"/>
                  </a:moveTo>
                  <a:lnTo>
                    <a:pt x="2021" y="553"/>
                  </a:lnTo>
                  <a:cubicBezTo>
                    <a:pt x="2000" y="568"/>
                    <a:pt x="1958" y="594"/>
                    <a:pt x="1893" y="632"/>
                  </a:cubicBezTo>
                  <a:cubicBezTo>
                    <a:pt x="1849" y="659"/>
                    <a:pt x="1815" y="679"/>
                    <a:pt x="1791" y="694"/>
                  </a:cubicBezTo>
                  <a:cubicBezTo>
                    <a:pt x="1859" y="753"/>
                    <a:pt x="1965" y="800"/>
                    <a:pt x="2109" y="836"/>
                  </a:cubicBezTo>
                  <a:cubicBezTo>
                    <a:pt x="2089" y="856"/>
                    <a:pt x="2070" y="883"/>
                    <a:pt x="2052" y="915"/>
                  </a:cubicBezTo>
                  <a:cubicBezTo>
                    <a:pt x="1849" y="856"/>
                    <a:pt x="1704" y="756"/>
                    <a:pt x="1619" y="615"/>
                  </a:cubicBezTo>
                  <a:lnTo>
                    <a:pt x="1619" y="818"/>
                  </a:lnTo>
                  <a:cubicBezTo>
                    <a:pt x="1624" y="924"/>
                    <a:pt x="1573" y="976"/>
                    <a:pt x="1464" y="973"/>
                  </a:cubicBezTo>
                  <a:cubicBezTo>
                    <a:pt x="1423" y="973"/>
                    <a:pt x="1381" y="973"/>
                    <a:pt x="1340" y="973"/>
                  </a:cubicBezTo>
                  <a:cubicBezTo>
                    <a:pt x="1337" y="937"/>
                    <a:pt x="1331" y="908"/>
                    <a:pt x="1322" y="884"/>
                  </a:cubicBezTo>
                  <a:cubicBezTo>
                    <a:pt x="1358" y="887"/>
                    <a:pt x="1403" y="889"/>
                    <a:pt x="1459" y="889"/>
                  </a:cubicBezTo>
                  <a:cubicBezTo>
                    <a:pt x="1515" y="892"/>
                    <a:pt x="1542" y="867"/>
                    <a:pt x="1539" y="814"/>
                  </a:cubicBezTo>
                  <a:lnTo>
                    <a:pt x="1539" y="447"/>
                  </a:lnTo>
                  <a:lnTo>
                    <a:pt x="1057" y="447"/>
                  </a:lnTo>
                  <a:lnTo>
                    <a:pt x="1057" y="376"/>
                  </a:lnTo>
                  <a:lnTo>
                    <a:pt x="1849" y="376"/>
                  </a:lnTo>
                  <a:lnTo>
                    <a:pt x="1849" y="261"/>
                  </a:lnTo>
                  <a:lnTo>
                    <a:pt x="1190" y="261"/>
                  </a:lnTo>
                  <a:lnTo>
                    <a:pt x="1190" y="190"/>
                  </a:lnTo>
                  <a:lnTo>
                    <a:pt x="1849" y="190"/>
                  </a:lnTo>
                  <a:lnTo>
                    <a:pt x="1849" y="75"/>
                  </a:lnTo>
                  <a:lnTo>
                    <a:pt x="1172" y="75"/>
                  </a:lnTo>
                  <a:lnTo>
                    <a:pt x="1172" y="5"/>
                  </a:lnTo>
                  <a:lnTo>
                    <a:pt x="1932" y="5"/>
                  </a:lnTo>
                  <a:lnTo>
                    <a:pt x="1932" y="376"/>
                  </a:lnTo>
                  <a:lnTo>
                    <a:pt x="2101" y="376"/>
                  </a:lnTo>
                  <a:lnTo>
                    <a:pt x="2101" y="447"/>
                  </a:lnTo>
                  <a:lnTo>
                    <a:pt x="1619" y="447"/>
                  </a:lnTo>
                  <a:lnTo>
                    <a:pt x="1619" y="482"/>
                  </a:lnTo>
                  <a:cubicBezTo>
                    <a:pt x="1654" y="544"/>
                    <a:pt x="1692" y="597"/>
                    <a:pt x="1733" y="641"/>
                  </a:cubicBezTo>
                  <a:cubicBezTo>
                    <a:pt x="1822" y="582"/>
                    <a:pt x="1899" y="529"/>
                    <a:pt x="1963" y="482"/>
                  </a:cubicBezTo>
                  <a:close/>
                  <a:moveTo>
                    <a:pt x="1044" y="814"/>
                  </a:moveTo>
                  <a:cubicBezTo>
                    <a:pt x="1168" y="772"/>
                    <a:pt x="1318" y="716"/>
                    <a:pt x="1495" y="646"/>
                  </a:cubicBezTo>
                  <a:cubicBezTo>
                    <a:pt x="1501" y="672"/>
                    <a:pt x="1507" y="699"/>
                    <a:pt x="1513" y="725"/>
                  </a:cubicBezTo>
                  <a:cubicBezTo>
                    <a:pt x="1351" y="784"/>
                    <a:pt x="1205" y="839"/>
                    <a:pt x="1075" y="889"/>
                  </a:cubicBezTo>
                  <a:lnTo>
                    <a:pt x="1044" y="814"/>
                  </a:lnTo>
                  <a:close/>
                  <a:moveTo>
                    <a:pt x="1190" y="473"/>
                  </a:moveTo>
                  <a:cubicBezTo>
                    <a:pt x="1202" y="482"/>
                    <a:pt x="1218" y="492"/>
                    <a:pt x="1238" y="504"/>
                  </a:cubicBezTo>
                  <a:cubicBezTo>
                    <a:pt x="1303" y="545"/>
                    <a:pt x="1356" y="581"/>
                    <a:pt x="1398" y="610"/>
                  </a:cubicBezTo>
                  <a:lnTo>
                    <a:pt x="1349" y="681"/>
                  </a:lnTo>
                  <a:cubicBezTo>
                    <a:pt x="1317" y="658"/>
                    <a:pt x="1272" y="627"/>
                    <a:pt x="1216" y="588"/>
                  </a:cubicBezTo>
                  <a:cubicBezTo>
                    <a:pt x="1184" y="565"/>
                    <a:pt x="1159" y="547"/>
                    <a:pt x="1141" y="535"/>
                  </a:cubicBezTo>
                  <a:lnTo>
                    <a:pt x="1190" y="473"/>
                  </a:ln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684647" y="2337091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62"/>
          <p:cNvGrpSpPr/>
          <p:nvPr/>
        </p:nvGrpSpPr>
        <p:grpSpPr>
          <a:xfrm>
            <a:off x="5456554" y="1511332"/>
            <a:ext cx="454452" cy="453600"/>
            <a:chOff x="0" y="27891"/>
            <a:chExt cx="588963" cy="590550"/>
          </a:xfrm>
        </p:grpSpPr>
        <p:sp>
          <p:nvSpPr>
            <p:cNvPr id="19" name="Oval 16"/>
            <p:cNvSpPr/>
            <p:nvPr/>
          </p:nvSpPr>
          <p:spPr>
            <a:xfrm>
              <a:off x="0" y="27891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Box 64"/>
            <p:cNvSpPr txBox="1"/>
            <p:nvPr/>
          </p:nvSpPr>
          <p:spPr>
            <a:xfrm>
              <a:off x="59482" y="67218"/>
              <a:ext cx="239409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en-US" altLang="zh-CN" sz="20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Freeform 10"/>
          <p:cNvSpPr/>
          <p:nvPr/>
        </p:nvSpPr>
        <p:spPr>
          <a:xfrm>
            <a:off x="5356860" y="1485266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22" name="组合 71"/>
          <p:cNvGrpSpPr/>
          <p:nvPr/>
        </p:nvGrpSpPr>
        <p:grpSpPr>
          <a:xfrm>
            <a:off x="5456556" y="1559808"/>
            <a:ext cx="454454" cy="453600"/>
            <a:chOff x="0" y="27890"/>
            <a:chExt cx="588963" cy="590550"/>
          </a:xfrm>
        </p:grpSpPr>
        <p:sp>
          <p:nvSpPr>
            <p:cNvPr id="23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Box 78"/>
            <p:cNvSpPr txBox="1"/>
            <p:nvPr/>
          </p:nvSpPr>
          <p:spPr>
            <a:xfrm>
              <a:off x="75939" y="85894"/>
              <a:ext cx="444993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26" name="TextBox 91"/>
          <p:cNvSpPr txBox="1"/>
          <p:nvPr/>
        </p:nvSpPr>
        <p:spPr>
          <a:xfrm>
            <a:off x="5883276" y="1598930"/>
            <a:ext cx="20199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人工智能发展简史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Freeform 10"/>
          <p:cNvSpPr/>
          <p:nvPr/>
        </p:nvSpPr>
        <p:spPr>
          <a:xfrm>
            <a:off x="5356861" y="3797935"/>
            <a:ext cx="2755265" cy="6286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072B86"/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3" name="组合 58"/>
          <p:cNvGrpSpPr/>
          <p:nvPr/>
        </p:nvGrpSpPr>
        <p:grpSpPr>
          <a:xfrm>
            <a:off x="5443568" y="3877338"/>
            <a:ext cx="454452" cy="453598"/>
            <a:chOff x="0" y="27890"/>
            <a:chExt cx="588963" cy="590550"/>
          </a:xfrm>
        </p:grpSpPr>
        <p:sp>
          <p:nvSpPr>
            <p:cNvPr id="8223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4" name="TextBox 60"/>
            <p:cNvSpPr txBox="1"/>
            <p:nvPr/>
          </p:nvSpPr>
          <p:spPr>
            <a:xfrm>
              <a:off x="59482" y="78679"/>
              <a:ext cx="444995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72B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5" name="Freeform 10"/>
          <p:cNvSpPr/>
          <p:nvPr/>
        </p:nvSpPr>
        <p:spPr>
          <a:xfrm>
            <a:off x="5356860" y="2626361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10" name="组合 71"/>
          <p:cNvGrpSpPr/>
          <p:nvPr/>
        </p:nvGrpSpPr>
        <p:grpSpPr>
          <a:xfrm>
            <a:off x="5454364" y="2730408"/>
            <a:ext cx="454454" cy="453600"/>
            <a:chOff x="0" y="27890"/>
            <a:chExt cx="588963" cy="590550"/>
          </a:xfrm>
        </p:grpSpPr>
        <p:sp>
          <p:nvSpPr>
            <p:cNvPr id="11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78"/>
            <p:cNvSpPr txBox="1"/>
            <p:nvPr/>
          </p:nvSpPr>
          <p:spPr>
            <a:xfrm>
              <a:off x="75939" y="85894"/>
              <a:ext cx="444993" cy="5209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13" name="TextBox 93"/>
          <p:cNvSpPr txBox="1"/>
          <p:nvPr/>
        </p:nvSpPr>
        <p:spPr>
          <a:xfrm>
            <a:off x="5908676" y="3930650"/>
            <a:ext cx="21316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当前研究进展热点</a:t>
            </a:r>
          </a:p>
        </p:txBody>
      </p:sp>
      <p:sp>
        <p:nvSpPr>
          <p:cNvPr id="14" name="TextBox 93"/>
          <p:cNvSpPr txBox="1"/>
          <p:nvPr/>
        </p:nvSpPr>
        <p:spPr>
          <a:xfrm>
            <a:off x="5904866" y="2783840"/>
            <a:ext cx="2031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人工智能基本原理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3DB221A3-22FB-A85C-7CA2-F9704BFB5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633" y="2431959"/>
            <a:ext cx="993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AlphaZero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E08731D-61A8-8124-87B1-F6D3A1FC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36" y="2420238"/>
            <a:ext cx="999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AlphaFold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箭头: V 形 31">
            <a:extLst>
              <a:ext uri="{FF2B5EF4-FFF2-40B4-BE49-F238E27FC236}">
                <a16:creationId xmlns:a16="http://schemas.microsoft.com/office/drawing/2014/main" id="{25089E41-552C-1214-B014-5A65B7E0F34D}"/>
              </a:ext>
            </a:extLst>
          </p:cNvPr>
          <p:cNvSpPr/>
          <p:nvPr/>
        </p:nvSpPr>
        <p:spPr>
          <a:xfrm>
            <a:off x="2855776" y="3241745"/>
            <a:ext cx="1224000" cy="3429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2018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E9B94053-2C55-0234-1E3A-B0F466E85990}"/>
              </a:ext>
            </a:extLst>
          </p:cNvPr>
          <p:cNvSpPr/>
          <p:nvPr/>
        </p:nvSpPr>
        <p:spPr>
          <a:xfrm>
            <a:off x="4223928" y="3247454"/>
            <a:ext cx="1224000" cy="3429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2019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34" name="箭头: V 形 33">
            <a:extLst>
              <a:ext uri="{FF2B5EF4-FFF2-40B4-BE49-F238E27FC236}">
                <a16:creationId xmlns:a16="http://schemas.microsoft.com/office/drawing/2014/main" id="{4070C23D-5F67-ADB8-19A4-D22AA6C61090}"/>
              </a:ext>
            </a:extLst>
          </p:cNvPr>
          <p:cNvSpPr/>
          <p:nvPr/>
        </p:nvSpPr>
        <p:spPr>
          <a:xfrm>
            <a:off x="5519936" y="3252261"/>
            <a:ext cx="1224000" cy="3429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2020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35" name="箭头: V 形 34">
            <a:extLst>
              <a:ext uri="{FF2B5EF4-FFF2-40B4-BE49-F238E27FC236}">
                <a16:creationId xmlns:a16="http://schemas.microsoft.com/office/drawing/2014/main" id="{B72BC3D8-5C6A-8F5D-4B2F-5111EC6D406D}"/>
              </a:ext>
            </a:extLst>
          </p:cNvPr>
          <p:cNvSpPr/>
          <p:nvPr/>
        </p:nvSpPr>
        <p:spPr>
          <a:xfrm>
            <a:off x="6816080" y="3248772"/>
            <a:ext cx="1224000" cy="342900"/>
          </a:xfrm>
          <a:prstGeom prst="chevron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2021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BBCE62D-F90C-9579-FF66-49725338A237}"/>
              </a:ext>
            </a:extLst>
          </p:cNvPr>
          <p:cNvGrpSpPr/>
          <p:nvPr/>
        </p:nvGrpSpPr>
        <p:grpSpPr>
          <a:xfrm>
            <a:off x="3431704" y="2803210"/>
            <a:ext cx="109436" cy="401113"/>
            <a:chOff x="1335297" y="3066030"/>
            <a:chExt cx="145915" cy="534817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FF88402-8763-26C4-B6E1-10BA846FC562}"/>
                </a:ext>
              </a:extLst>
            </p:cNvPr>
            <p:cNvCxnSpPr>
              <a:stCxn id="57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accent5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F2C0943-8414-4291-600A-A5491E25CDD5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30860DC-2172-F020-7AAD-F966241AD8E4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BF7FAED-726E-C394-5874-6612FA5FEE9F}"/>
              </a:ext>
            </a:extLst>
          </p:cNvPr>
          <p:cNvGrpSpPr/>
          <p:nvPr/>
        </p:nvGrpSpPr>
        <p:grpSpPr>
          <a:xfrm>
            <a:off x="5986564" y="2803210"/>
            <a:ext cx="109436" cy="401113"/>
            <a:chOff x="1335297" y="3066030"/>
            <a:chExt cx="145915" cy="534817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F2EED0E6-AAC4-3C2D-9FBB-077B260272BC}"/>
                </a:ext>
              </a:extLst>
            </p:cNvPr>
            <p:cNvCxnSpPr>
              <a:stCxn id="54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BFACFD3-84DE-8CCD-1E19-39E27CF9E22E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8BC99087-988E-1141-6FDA-078A41D1C23A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575CBF9-6257-69A0-FDE2-122211671C27}"/>
              </a:ext>
            </a:extLst>
          </p:cNvPr>
          <p:cNvGrpSpPr/>
          <p:nvPr/>
        </p:nvGrpSpPr>
        <p:grpSpPr>
          <a:xfrm>
            <a:off x="4690420" y="2803210"/>
            <a:ext cx="109436" cy="401113"/>
            <a:chOff x="1335297" y="3066030"/>
            <a:chExt cx="145915" cy="534817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77B3894-919B-4802-458A-152C35F6F721}"/>
                </a:ext>
              </a:extLst>
            </p:cNvPr>
            <p:cNvCxnSpPr>
              <a:stCxn id="51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rgbClr val="BFD9AE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C9E58D0-78CA-222D-8413-DEFAB414D5AE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solidFill>
              <a:srgbClr val="BFD9AE"/>
            </a:solidFill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8227353-A5C3-65A6-EA42-10672CBB804D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solidFill>
              <a:srgbClr val="BFD9AE"/>
            </a:solidFill>
            <a:ln w="19050">
              <a:solidFill>
                <a:srgbClr val="BFD9AE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A4604256-022F-6D21-DE66-9905CF95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50" y="2431300"/>
            <a:ext cx="999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AlphaStar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4156F5EB-4EA1-1CE3-FEA7-3EFFF303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95" y="990268"/>
            <a:ext cx="1111314" cy="14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查看源图像">
            <a:extLst>
              <a:ext uri="{FF2B5EF4-FFF2-40B4-BE49-F238E27FC236}">
                <a16:creationId xmlns:a16="http://schemas.microsoft.com/office/drawing/2014/main" id="{89732E04-AF4A-2007-5F92-B8B98BDE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06" y="1018080"/>
            <a:ext cx="1153862" cy="14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8C439F6E-D81A-5831-6B23-9106A688E022}"/>
              </a:ext>
            </a:extLst>
          </p:cNvPr>
          <p:cNvGrpSpPr/>
          <p:nvPr/>
        </p:nvGrpSpPr>
        <p:grpSpPr>
          <a:xfrm>
            <a:off x="7268394" y="2804648"/>
            <a:ext cx="109436" cy="401113"/>
            <a:chOff x="1335297" y="3066030"/>
            <a:chExt cx="145915" cy="534817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859CD843-4438-6A9D-82DE-DC39DAAD173C}"/>
                </a:ext>
              </a:extLst>
            </p:cNvPr>
            <p:cNvCxnSpPr>
              <a:stCxn id="48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81C53BF-CB13-DC5F-6B65-BF96F10EDA3B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4466E1F9-F8A1-17A1-0B3C-A711912D5DE5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B799C142-EA9B-5FCC-BD72-2F2CE4BB5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040" y="2368976"/>
            <a:ext cx="999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AI-guided</a:t>
            </a:r>
            <a:b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Intuition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Picture 8" descr="查看源图像">
            <a:extLst>
              <a:ext uri="{FF2B5EF4-FFF2-40B4-BE49-F238E27FC236}">
                <a16:creationId xmlns:a16="http://schemas.microsoft.com/office/drawing/2014/main" id="{FB82238F-60B0-4075-7F56-C6015C98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96" y="1000218"/>
            <a:ext cx="1067354" cy="14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箭头: V 形 44">
            <a:extLst>
              <a:ext uri="{FF2B5EF4-FFF2-40B4-BE49-F238E27FC236}">
                <a16:creationId xmlns:a16="http://schemas.microsoft.com/office/drawing/2014/main" id="{24ED869B-9259-A613-FA8B-E85C7BD6CD99}"/>
              </a:ext>
            </a:extLst>
          </p:cNvPr>
          <p:cNvSpPr/>
          <p:nvPr/>
        </p:nvSpPr>
        <p:spPr>
          <a:xfrm>
            <a:off x="1559632" y="3250242"/>
            <a:ext cx="1224000" cy="3429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2016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5C28D80D-922F-7376-7FC7-05904D76C64E}"/>
              </a:ext>
            </a:extLst>
          </p:cNvPr>
          <p:cNvSpPr/>
          <p:nvPr/>
        </p:nvSpPr>
        <p:spPr>
          <a:xfrm>
            <a:off x="8184232" y="3252258"/>
            <a:ext cx="1224000" cy="3429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2022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151669-CD08-DD73-B3B2-C5243EB7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945" y="2391292"/>
            <a:ext cx="1157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AlphaTensor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345FE33-E890-DDCD-6406-1C084579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01" y="1009562"/>
            <a:ext cx="1070679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V 形 7">
            <a:extLst>
              <a:ext uri="{FF2B5EF4-FFF2-40B4-BE49-F238E27FC236}">
                <a16:creationId xmlns:a16="http://schemas.microsoft.com/office/drawing/2014/main" id="{1CA577F2-4C48-8FE0-5921-9102F4D6E519}"/>
              </a:ext>
            </a:extLst>
          </p:cNvPr>
          <p:cNvSpPr/>
          <p:nvPr/>
        </p:nvSpPr>
        <p:spPr>
          <a:xfrm>
            <a:off x="1598168" y="3866369"/>
            <a:ext cx="9034337" cy="438353"/>
          </a:xfrm>
          <a:prstGeom prst="chevron">
            <a:avLst/>
          </a:prstGeom>
          <a:gradFill flip="none" rotWithShape="1">
            <a:gsLst>
              <a:gs pos="0">
                <a:srgbClr val="FF0000"/>
              </a:gs>
              <a:gs pos="44000">
                <a:schemeClr val="accent1">
                  <a:lumMod val="60000"/>
                  <a:lumOff val="40000"/>
                </a:schemeClr>
              </a:gs>
              <a:gs pos="68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endParaRPr lang="zh-CN" altLang="en-US" sz="1200" b="1" dirty="0">
              <a:solidFill>
                <a:srgbClr val="0000CC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38ACDA-6F8F-1881-8EFF-D8729DD61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69" y="1016656"/>
            <a:ext cx="1070679" cy="1419814"/>
          </a:xfrm>
          <a:prstGeom prst="rect">
            <a:avLst/>
          </a:prstGeom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83E11F1B-C2D2-828C-3B4F-799B2162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1000218"/>
            <a:ext cx="1069383" cy="14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3249D43-4FBC-715F-2B32-CB9B762A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020" y="2412235"/>
            <a:ext cx="993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AlphaGo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A49B8BC-B465-56F0-3E25-80C6584D051D}"/>
              </a:ext>
            </a:extLst>
          </p:cNvPr>
          <p:cNvCxnSpPr/>
          <p:nvPr/>
        </p:nvCxnSpPr>
        <p:spPr bwMode="auto">
          <a:xfrm>
            <a:off x="-43233" y="2436470"/>
            <a:ext cx="0" cy="237740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F109D8F3-7A62-60D4-038A-4368F5E24FF5}"/>
              </a:ext>
            </a:extLst>
          </p:cNvPr>
          <p:cNvSpPr/>
          <p:nvPr/>
        </p:nvSpPr>
        <p:spPr>
          <a:xfrm>
            <a:off x="-78409" y="2668451"/>
            <a:ext cx="70351" cy="703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endParaRPr lang="zh-CN" altLang="en-US" sz="135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53605729-28AF-F367-1C79-DC3E1E58D1A4}"/>
              </a:ext>
            </a:extLst>
          </p:cNvPr>
          <p:cNvSpPr/>
          <p:nvPr/>
        </p:nvSpPr>
        <p:spPr>
          <a:xfrm>
            <a:off x="9408368" y="3258171"/>
            <a:ext cx="1224000" cy="3429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2022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145A27-DC52-CEC3-2C38-109AB9B93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6361" y="2426629"/>
            <a:ext cx="1157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AlphaCode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CAC51DB-CB92-020C-62B5-6A595E587D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12" y="1016657"/>
            <a:ext cx="1135820" cy="140422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7DC9A722-BCBB-D5EB-B51F-89404B3097CA}"/>
              </a:ext>
            </a:extLst>
          </p:cNvPr>
          <p:cNvGrpSpPr/>
          <p:nvPr/>
        </p:nvGrpSpPr>
        <p:grpSpPr>
          <a:xfrm>
            <a:off x="2268178" y="4737976"/>
            <a:ext cx="3161103" cy="1787369"/>
            <a:chOff x="519" y="1943"/>
            <a:chExt cx="8006" cy="549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2FEE6F1-5080-3B5A-B7BE-12EF120A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9" y="1943"/>
              <a:ext cx="8006" cy="54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C4CF05A-64FC-A458-E6BE-783CFFCC3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09" y="6621"/>
              <a:ext cx="516" cy="7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633FF7C4-9691-9FD3-E0ED-7A2BE643A60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6394160" y="4737975"/>
            <a:ext cx="3291840" cy="178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文本框 86">
            <a:extLst>
              <a:ext uri="{FF2B5EF4-FFF2-40B4-BE49-F238E27FC236}">
                <a16:creationId xmlns:a16="http://schemas.microsoft.com/office/drawing/2014/main" id="{B693574B-33C7-9267-A183-8F67BAF8FFD2}"/>
              </a:ext>
            </a:extLst>
          </p:cNvPr>
          <p:cNvSpPr txBox="1"/>
          <p:nvPr/>
        </p:nvSpPr>
        <p:spPr>
          <a:xfrm>
            <a:off x="3924221" y="3745580"/>
            <a:ext cx="3963622" cy="61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2060"/>
                </a:solidFill>
                <a:sym typeface="+mn-ea"/>
              </a:rPr>
              <a:t>人工智能研究热点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B3ABABB-AD30-9C6F-A7F8-4995A3C0B98E}"/>
              </a:ext>
            </a:extLst>
          </p:cNvPr>
          <p:cNvGrpSpPr/>
          <p:nvPr/>
        </p:nvGrpSpPr>
        <p:grpSpPr>
          <a:xfrm>
            <a:off x="2054045" y="2823077"/>
            <a:ext cx="109436" cy="401113"/>
            <a:chOff x="1335297" y="3066030"/>
            <a:chExt cx="145915" cy="534817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846430E-6540-F9D7-84B9-F2B3D977F2D8}"/>
                </a:ext>
              </a:extLst>
            </p:cNvPr>
            <p:cNvCxnSpPr>
              <a:stCxn id="61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75FC66B-0643-BC55-7A33-79D08A9D036D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4F36773-3F8F-AF19-24CF-590FD77F644B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8E5EC6F-C936-E649-EA30-18BA4ABCE6B9}"/>
              </a:ext>
            </a:extLst>
          </p:cNvPr>
          <p:cNvGrpSpPr/>
          <p:nvPr/>
        </p:nvGrpSpPr>
        <p:grpSpPr>
          <a:xfrm>
            <a:off x="8705578" y="2806163"/>
            <a:ext cx="109436" cy="401113"/>
            <a:chOff x="1335297" y="3066030"/>
            <a:chExt cx="145915" cy="53481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121D787D-C5FF-7747-5616-76AB1CE66032}"/>
                </a:ext>
              </a:extLst>
            </p:cNvPr>
            <p:cNvCxnSpPr>
              <a:stCxn id="65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grpFill/>
            <a:ln w="31750">
              <a:solidFill>
                <a:schemeClr val="accent5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84F7C6E-B3EF-2AA7-ABE4-E386DCD6DF17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grp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D6B7158-C4A0-B51F-476E-833528C19FD1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grp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BDE9D57-200C-F5D3-2F78-159A8517873D}"/>
              </a:ext>
            </a:extLst>
          </p:cNvPr>
          <p:cNvGrpSpPr/>
          <p:nvPr/>
        </p:nvGrpSpPr>
        <p:grpSpPr>
          <a:xfrm>
            <a:off x="9958169" y="2829542"/>
            <a:ext cx="109436" cy="401113"/>
            <a:chOff x="1335297" y="3066030"/>
            <a:chExt cx="145915" cy="534817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4A05A45F-10B1-C8FF-F77A-B5B6EF82C8F3}"/>
                </a:ext>
              </a:extLst>
            </p:cNvPr>
            <p:cNvCxnSpPr>
              <a:stCxn id="69" idx="4"/>
            </p:cNvCxnSpPr>
            <p:nvPr/>
          </p:nvCxnSpPr>
          <p:spPr bwMode="auto">
            <a:xfrm>
              <a:off x="1408255" y="3211945"/>
              <a:ext cx="0" cy="316987"/>
            </a:xfrm>
            <a:prstGeom prst="line">
              <a:avLst/>
            </a:prstGeom>
            <a:grpFill/>
            <a:ln w="31750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725EB32-DDF3-85CD-D48A-EBD28660B486}"/>
                </a:ext>
              </a:extLst>
            </p:cNvPr>
            <p:cNvSpPr/>
            <p:nvPr/>
          </p:nvSpPr>
          <p:spPr>
            <a:xfrm>
              <a:off x="1361353" y="3507045"/>
              <a:ext cx="93802" cy="93802"/>
            </a:xfrm>
            <a:prstGeom prst="ellips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948EDCB-1C92-8062-49D2-07AC07EC4CDC}"/>
                </a:ext>
              </a:extLst>
            </p:cNvPr>
            <p:cNvSpPr/>
            <p:nvPr/>
          </p:nvSpPr>
          <p:spPr>
            <a:xfrm>
              <a:off x="1335297" y="3066030"/>
              <a:ext cx="145915" cy="145915"/>
            </a:xfrm>
            <a:prstGeom prst="ellips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defTabSz="342900">
                <a:lnSpc>
                  <a:spcPct val="125000"/>
                </a:lnSpc>
                <a:buClr>
                  <a:srgbClr val="C00000"/>
                </a:buClr>
                <a:defRPr/>
              </a:pPr>
              <a:endParaRPr lang="zh-CN" altLang="en-US" sz="135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0421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9DF6F28-A861-C0B4-6CD9-4959F5D9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836712"/>
            <a:ext cx="6096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A695CB8-1E52-E07F-373C-8DEA6AE4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809841"/>
            <a:ext cx="5879976" cy="30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CFF93E6-7823-0B76-9563-EF3D0E5F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142966"/>
            <a:ext cx="496855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对话气泡: 矩形 2">
            <a:extLst>
              <a:ext uri="{FF2B5EF4-FFF2-40B4-BE49-F238E27FC236}">
                <a16:creationId xmlns:a16="http://schemas.microsoft.com/office/drawing/2014/main" id="{0B242FE8-D27E-29BA-3FBF-27E3737062A1}"/>
              </a:ext>
            </a:extLst>
          </p:cNvPr>
          <p:cNvSpPr/>
          <p:nvPr/>
        </p:nvSpPr>
        <p:spPr>
          <a:xfrm>
            <a:off x="5807968" y="908720"/>
            <a:ext cx="6168008" cy="2808312"/>
          </a:xfrm>
          <a:prstGeom prst="wedgeRectCallout">
            <a:avLst>
              <a:gd name="adj1" fmla="val -20833"/>
              <a:gd name="adj2" fmla="val 58982"/>
            </a:avLst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728A7B-384B-3521-5058-19A9AD9A84AC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知识工程范式的变革</a:t>
            </a:r>
          </a:p>
        </p:txBody>
      </p:sp>
    </p:spTree>
    <p:extLst>
      <p:ext uri="{BB962C8B-B14F-4D97-AF65-F5344CB8AC3E}">
        <p14:creationId xmlns:p14="http://schemas.microsoft.com/office/powerpoint/2010/main" val="645925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523ED27E-2128-D1D4-6263-2D373C7F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49"/>
            <a:ext cx="7469832" cy="59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2ABFEC-0B3D-DE64-C2B1-E7FCF1A1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6" y="1145575"/>
            <a:ext cx="3708591" cy="27496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5180D3-51DC-9930-37BC-DD11BB190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036" y="4509120"/>
            <a:ext cx="3570591" cy="1656184"/>
          </a:xfrm>
          <a:prstGeom prst="rect">
            <a:avLst/>
          </a:prstGeom>
        </p:spPr>
      </p:pic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2F08D312-4E09-10DD-402B-7F9D2F275301}"/>
              </a:ext>
            </a:extLst>
          </p:cNvPr>
          <p:cNvSpPr/>
          <p:nvPr/>
        </p:nvSpPr>
        <p:spPr>
          <a:xfrm>
            <a:off x="7824192" y="997315"/>
            <a:ext cx="4104456" cy="5760640"/>
          </a:xfrm>
          <a:prstGeom prst="wedgeRectCallout">
            <a:avLst>
              <a:gd name="adj1" fmla="val -66858"/>
              <a:gd name="adj2" fmla="val 9822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943784F2-7269-105D-C1CD-9328C164A8B6}"/>
              </a:ext>
            </a:extLst>
          </p:cNvPr>
          <p:cNvSpPr/>
          <p:nvPr/>
        </p:nvSpPr>
        <p:spPr>
          <a:xfrm>
            <a:off x="9685299" y="4110400"/>
            <a:ext cx="576064" cy="576064"/>
          </a:xfrm>
          <a:prstGeom prst="downArrow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FB191BF-6C6E-8876-BB80-B29582B5EE3B}"/>
              </a:ext>
            </a:extLst>
          </p:cNvPr>
          <p:cNvCxnSpPr>
            <a:cxnSpLocks/>
          </p:cNvCxnSpPr>
          <p:nvPr/>
        </p:nvCxnSpPr>
        <p:spPr bwMode="auto">
          <a:xfrm flipH="1">
            <a:off x="8050036" y="4293096"/>
            <a:ext cx="3518572" cy="0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矩形 3">
            <a:extLst>
              <a:ext uri="{FF2B5EF4-FFF2-40B4-BE49-F238E27FC236}">
                <a16:creationId xmlns:a16="http://schemas.microsoft.com/office/drawing/2014/main" id="{46FB8BB6-BC98-CF72-E930-629412D3948A}"/>
              </a:ext>
            </a:extLst>
          </p:cNvPr>
          <p:cNvSpPr txBox="1"/>
          <p:nvPr/>
        </p:nvSpPr>
        <p:spPr bwMode="auto">
          <a:xfrm>
            <a:off x="1124160" y="188640"/>
            <a:ext cx="4948672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知识图谱实现技术路径</a:t>
            </a:r>
          </a:p>
        </p:txBody>
      </p:sp>
    </p:spTree>
    <p:extLst>
      <p:ext uri="{BB962C8B-B14F-4D97-AF65-F5344CB8AC3E}">
        <p14:creationId xmlns:p14="http://schemas.microsoft.com/office/powerpoint/2010/main" val="35899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8">
            <a:extLst>
              <a:ext uri="{FF2B5EF4-FFF2-40B4-BE49-F238E27FC236}">
                <a16:creationId xmlns:a16="http://schemas.microsoft.com/office/drawing/2014/main" id="{A660E0AA-371A-F893-335D-45766D4A9A31}"/>
              </a:ext>
            </a:extLst>
          </p:cNvPr>
          <p:cNvSpPr/>
          <p:nvPr/>
        </p:nvSpPr>
        <p:spPr>
          <a:xfrm>
            <a:off x="767960" y="5204486"/>
            <a:ext cx="2330150" cy="512581"/>
          </a:xfrm>
          <a:prstGeom prst="roundRect">
            <a:avLst>
              <a:gd name="adj" fmla="val 5638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2700000" algn="tl" rotWithShape="0">
              <a:srgbClr val="0190EB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语言为大</a:t>
            </a:r>
            <a:endParaRPr lang="en-US" altLang="zh-CN" b="1" dirty="0">
              <a:solidFill>
                <a:srgbClr val="014BA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100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乔姆斯基文法、产生式规则等</a:t>
            </a:r>
          </a:p>
        </p:txBody>
      </p:sp>
      <p:sp>
        <p:nvSpPr>
          <p:cNvPr id="4" name="圆角矩形 38">
            <a:extLst>
              <a:ext uri="{FF2B5EF4-FFF2-40B4-BE49-F238E27FC236}">
                <a16:creationId xmlns:a16="http://schemas.microsoft.com/office/drawing/2014/main" id="{DBB20D7E-4C35-4845-CAF4-526C9423778C}"/>
              </a:ext>
            </a:extLst>
          </p:cNvPr>
          <p:cNvSpPr/>
          <p:nvPr/>
        </p:nvSpPr>
        <p:spPr>
          <a:xfrm>
            <a:off x="3647730" y="5254474"/>
            <a:ext cx="3953021" cy="512581"/>
          </a:xfrm>
          <a:prstGeom prst="roundRect">
            <a:avLst>
              <a:gd name="adj" fmla="val 5638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2700000" algn="tl" rotWithShape="0">
              <a:srgbClr val="0190EB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计算与模型为大、语言式微</a:t>
            </a:r>
            <a:endParaRPr lang="en-US" altLang="zh-CN" b="1" dirty="0">
              <a:solidFill>
                <a:srgbClr val="014BA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100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语料数据驱动下模型训练</a:t>
            </a:r>
          </a:p>
        </p:txBody>
      </p:sp>
      <p:sp>
        <p:nvSpPr>
          <p:cNvPr id="5" name="圆角矩形 38">
            <a:extLst>
              <a:ext uri="{FF2B5EF4-FFF2-40B4-BE49-F238E27FC236}">
                <a16:creationId xmlns:a16="http://schemas.microsoft.com/office/drawing/2014/main" id="{F00F2BD6-4C83-8660-1D79-6AEAAF73C9EA}"/>
              </a:ext>
            </a:extLst>
          </p:cNvPr>
          <p:cNvSpPr/>
          <p:nvPr/>
        </p:nvSpPr>
        <p:spPr>
          <a:xfrm>
            <a:off x="7808449" y="5268365"/>
            <a:ext cx="2953336" cy="512581"/>
          </a:xfrm>
          <a:prstGeom prst="roundRect">
            <a:avLst>
              <a:gd name="adj" fmla="val 5638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2700000" algn="tl" rotWithShape="0">
              <a:srgbClr val="0190EB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计算与模型为大、语言点金</a:t>
            </a:r>
            <a:endParaRPr lang="en-US" altLang="zh-CN" b="1" dirty="0">
              <a:solidFill>
                <a:srgbClr val="014BA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100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语料数据驱动下模型预训练、指令</a:t>
            </a:r>
            <a:r>
              <a:rPr lang="en-US" altLang="zh-CN" sz="1100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100" dirty="0">
                <a:solidFill>
                  <a:srgbClr val="014B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提示调优</a:t>
            </a: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C1858292-3499-0361-9D61-39741B734D28}"/>
              </a:ext>
            </a:extLst>
          </p:cNvPr>
          <p:cNvSpPr/>
          <p:nvPr/>
        </p:nvSpPr>
        <p:spPr>
          <a:xfrm rot="16200000" flipV="1">
            <a:off x="2434065" y="5453331"/>
            <a:ext cx="484797" cy="1426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43A9BD-710C-8D90-59E3-18503ABD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05150" y="-1399040"/>
            <a:ext cx="3605455" cy="9601596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80A3FAAC-3FA7-C859-1670-F443F5D92D64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自然语言处理范式的变革</a:t>
            </a:r>
          </a:p>
        </p:txBody>
      </p:sp>
    </p:spTree>
    <p:extLst>
      <p:ext uri="{BB962C8B-B14F-4D97-AF65-F5344CB8AC3E}">
        <p14:creationId xmlns:p14="http://schemas.microsoft.com/office/powerpoint/2010/main" val="2897972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232BC7D-4DC0-126C-BDD6-D2FF3D48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6430"/>
            <a:ext cx="9176591" cy="68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0D941F-B839-0D54-D263-4138880DC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882" y="195707"/>
            <a:ext cx="1924149" cy="5778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1310955-C215-E6B7-784F-7F0507ACC84C}"/>
              </a:ext>
            </a:extLst>
          </p:cNvPr>
          <p:cNvSpPr txBox="1"/>
          <p:nvPr/>
        </p:nvSpPr>
        <p:spPr>
          <a:xfrm>
            <a:off x="8904312" y="3307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4F84D288-4B12-F2A4-3300-CF0C6359F5F4}"/>
              </a:ext>
            </a:extLst>
          </p:cNvPr>
          <p:cNvSpPr/>
          <p:nvPr/>
        </p:nvSpPr>
        <p:spPr>
          <a:xfrm>
            <a:off x="8904312" y="178719"/>
            <a:ext cx="3270719" cy="577880"/>
          </a:xfrm>
          <a:prstGeom prst="wedgeRectCallout">
            <a:avLst>
              <a:gd name="adj1" fmla="val 1913"/>
              <a:gd name="adj2" fmla="val 136672"/>
            </a:avLst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1A2D47-8BBC-BA6E-82A8-E80DE59DF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548680"/>
            <a:ext cx="4032448" cy="14203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59584E-A93E-6679-E6BE-F4AEFA052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2176935"/>
            <a:ext cx="3647328" cy="1756121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042049C1-AE0D-744D-A669-079ACF5E6AAF}"/>
              </a:ext>
            </a:extLst>
          </p:cNvPr>
          <p:cNvSpPr/>
          <p:nvPr/>
        </p:nvSpPr>
        <p:spPr>
          <a:xfrm>
            <a:off x="427248" y="476673"/>
            <a:ext cx="4183632" cy="3600400"/>
          </a:xfrm>
          <a:prstGeom prst="wedgeRectCallout">
            <a:avLst>
              <a:gd name="adj1" fmla="val 50635"/>
              <a:gd name="adj2" fmla="val 59110"/>
            </a:avLst>
          </a:prstGeom>
          <a:solidFill>
            <a:srgbClr val="7030A0">
              <a:alpha val="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AC021EA8-51B6-352F-A9A7-6EA8DF137B7E}"/>
              </a:ext>
            </a:extLst>
          </p:cNvPr>
          <p:cNvSpPr txBox="1"/>
          <p:nvPr/>
        </p:nvSpPr>
        <p:spPr bwMode="auto">
          <a:xfrm>
            <a:off x="335360" y="5385988"/>
            <a:ext cx="4948672" cy="12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大语言模型的基本原理</a:t>
            </a:r>
            <a:endParaRPr lang="en-US" altLang="zh-CN" b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GPT</a:t>
            </a:r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模型）</a:t>
            </a:r>
          </a:p>
        </p:txBody>
      </p:sp>
    </p:spTree>
    <p:extLst>
      <p:ext uri="{BB962C8B-B14F-4D97-AF65-F5344CB8AC3E}">
        <p14:creationId xmlns:p14="http://schemas.microsoft.com/office/powerpoint/2010/main" val="265790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reeform 9"/>
          <p:cNvSpPr>
            <a:spLocks noEditPoints="1"/>
          </p:cNvSpPr>
          <p:nvPr/>
        </p:nvSpPr>
        <p:spPr>
          <a:xfrm>
            <a:off x="4908312" y="1438049"/>
            <a:ext cx="115863" cy="422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rgbClr val="2E2C2C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24006" y="6678934"/>
            <a:ext cx="9144635" cy="187961"/>
          </a:xfrm>
          <a:prstGeom prst="rect">
            <a:avLst/>
          </a:prstGeom>
          <a:solidFill>
            <a:srgbClr val="072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666844" y="-6379"/>
            <a:ext cx="8715436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600" b="1" dirty="0">
                <a:solidFill>
                  <a:srgbClr val="072B8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汇 报 提 纲</a:t>
            </a:r>
            <a:endParaRPr kumimoji="1" lang="en-US" altLang="zh-CN" sz="3600" b="1" dirty="0">
              <a:solidFill>
                <a:srgbClr val="072B8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194519" y="1662546"/>
            <a:ext cx="2249459" cy="1090977"/>
            <a:chOff x="670514" y="1662541"/>
            <a:chExt cx="2249459" cy="1090977"/>
          </a:xfrm>
        </p:grpSpPr>
        <p:sp>
          <p:nvSpPr>
            <p:cNvPr id="9218" name="Rectangle 5"/>
            <p:cNvSpPr/>
            <p:nvPr/>
          </p:nvSpPr>
          <p:spPr>
            <a:xfrm>
              <a:off x="670514" y="1662541"/>
              <a:ext cx="888192" cy="1090977"/>
            </a:xfrm>
            <a:prstGeom prst="rect">
              <a:avLst/>
            </a:prstGeom>
            <a:solidFill>
              <a:srgbClr val="072B86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19" name="Freeform 6"/>
            <p:cNvSpPr/>
            <p:nvPr/>
          </p:nvSpPr>
          <p:spPr>
            <a:xfrm>
              <a:off x="747201" y="1752587"/>
              <a:ext cx="678873" cy="87393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Freeform 8"/>
            <p:cNvSpPr>
              <a:spLocks noEditPoints="1"/>
            </p:cNvSpPr>
            <p:nvPr/>
          </p:nvSpPr>
          <p:spPr>
            <a:xfrm>
              <a:off x="1727238" y="1731523"/>
              <a:ext cx="1192735" cy="52475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109" h="986">
                  <a:moveTo>
                    <a:pt x="0" y="0"/>
                  </a:moveTo>
                  <a:lnTo>
                    <a:pt x="764" y="0"/>
                  </a:lnTo>
                  <a:lnTo>
                    <a:pt x="764" y="986"/>
                  </a:lnTo>
                  <a:lnTo>
                    <a:pt x="676" y="986"/>
                  </a:lnTo>
                  <a:lnTo>
                    <a:pt x="676" y="902"/>
                  </a:lnTo>
                  <a:lnTo>
                    <a:pt x="84" y="902"/>
                  </a:lnTo>
                  <a:lnTo>
                    <a:pt x="84" y="986"/>
                  </a:lnTo>
                  <a:lnTo>
                    <a:pt x="0" y="986"/>
                  </a:lnTo>
                  <a:lnTo>
                    <a:pt x="0" y="0"/>
                  </a:lnTo>
                  <a:close/>
                  <a:moveTo>
                    <a:pt x="84" y="80"/>
                  </a:moveTo>
                  <a:lnTo>
                    <a:pt x="84" y="279"/>
                  </a:lnTo>
                  <a:lnTo>
                    <a:pt x="676" y="279"/>
                  </a:lnTo>
                  <a:lnTo>
                    <a:pt x="676" y="80"/>
                  </a:lnTo>
                  <a:lnTo>
                    <a:pt x="84" y="80"/>
                  </a:lnTo>
                  <a:close/>
                  <a:moveTo>
                    <a:pt x="84" y="628"/>
                  </a:moveTo>
                  <a:lnTo>
                    <a:pt x="84" y="831"/>
                  </a:lnTo>
                  <a:lnTo>
                    <a:pt x="676" y="831"/>
                  </a:lnTo>
                  <a:lnTo>
                    <a:pt x="676" y="628"/>
                  </a:lnTo>
                  <a:lnTo>
                    <a:pt x="84" y="628"/>
                  </a:lnTo>
                  <a:close/>
                  <a:moveTo>
                    <a:pt x="84" y="354"/>
                  </a:moveTo>
                  <a:lnTo>
                    <a:pt x="84" y="557"/>
                  </a:lnTo>
                  <a:lnTo>
                    <a:pt x="676" y="557"/>
                  </a:lnTo>
                  <a:lnTo>
                    <a:pt x="676" y="354"/>
                  </a:lnTo>
                  <a:lnTo>
                    <a:pt x="84" y="354"/>
                  </a:lnTo>
                  <a:close/>
                  <a:moveTo>
                    <a:pt x="1963" y="482"/>
                  </a:moveTo>
                  <a:lnTo>
                    <a:pt x="2021" y="553"/>
                  </a:lnTo>
                  <a:cubicBezTo>
                    <a:pt x="2000" y="568"/>
                    <a:pt x="1958" y="594"/>
                    <a:pt x="1893" y="632"/>
                  </a:cubicBezTo>
                  <a:cubicBezTo>
                    <a:pt x="1849" y="659"/>
                    <a:pt x="1815" y="679"/>
                    <a:pt x="1791" y="694"/>
                  </a:cubicBezTo>
                  <a:cubicBezTo>
                    <a:pt x="1859" y="753"/>
                    <a:pt x="1965" y="800"/>
                    <a:pt x="2109" y="836"/>
                  </a:cubicBezTo>
                  <a:cubicBezTo>
                    <a:pt x="2089" y="856"/>
                    <a:pt x="2070" y="883"/>
                    <a:pt x="2052" y="915"/>
                  </a:cubicBezTo>
                  <a:cubicBezTo>
                    <a:pt x="1849" y="856"/>
                    <a:pt x="1704" y="756"/>
                    <a:pt x="1619" y="615"/>
                  </a:cubicBezTo>
                  <a:lnTo>
                    <a:pt x="1619" y="818"/>
                  </a:lnTo>
                  <a:cubicBezTo>
                    <a:pt x="1624" y="924"/>
                    <a:pt x="1573" y="976"/>
                    <a:pt x="1464" y="973"/>
                  </a:cubicBezTo>
                  <a:cubicBezTo>
                    <a:pt x="1423" y="973"/>
                    <a:pt x="1381" y="973"/>
                    <a:pt x="1340" y="973"/>
                  </a:cubicBezTo>
                  <a:cubicBezTo>
                    <a:pt x="1337" y="937"/>
                    <a:pt x="1331" y="908"/>
                    <a:pt x="1322" y="884"/>
                  </a:cubicBezTo>
                  <a:cubicBezTo>
                    <a:pt x="1358" y="887"/>
                    <a:pt x="1403" y="889"/>
                    <a:pt x="1459" y="889"/>
                  </a:cubicBezTo>
                  <a:cubicBezTo>
                    <a:pt x="1515" y="892"/>
                    <a:pt x="1542" y="867"/>
                    <a:pt x="1539" y="814"/>
                  </a:cubicBezTo>
                  <a:lnTo>
                    <a:pt x="1539" y="447"/>
                  </a:lnTo>
                  <a:lnTo>
                    <a:pt x="1057" y="447"/>
                  </a:lnTo>
                  <a:lnTo>
                    <a:pt x="1057" y="376"/>
                  </a:lnTo>
                  <a:lnTo>
                    <a:pt x="1849" y="376"/>
                  </a:lnTo>
                  <a:lnTo>
                    <a:pt x="1849" y="261"/>
                  </a:lnTo>
                  <a:lnTo>
                    <a:pt x="1190" y="261"/>
                  </a:lnTo>
                  <a:lnTo>
                    <a:pt x="1190" y="190"/>
                  </a:lnTo>
                  <a:lnTo>
                    <a:pt x="1849" y="190"/>
                  </a:lnTo>
                  <a:lnTo>
                    <a:pt x="1849" y="75"/>
                  </a:lnTo>
                  <a:lnTo>
                    <a:pt x="1172" y="75"/>
                  </a:lnTo>
                  <a:lnTo>
                    <a:pt x="1172" y="5"/>
                  </a:lnTo>
                  <a:lnTo>
                    <a:pt x="1932" y="5"/>
                  </a:lnTo>
                  <a:lnTo>
                    <a:pt x="1932" y="376"/>
                  </a:lnTo>
                  <a:lnTo>
                    <a:pt x="2101" y="376"/>
                  </a:lnTo>
                  <a:lnTo>
                    <a:pt x="2101" y="447"/>
                  </a:lnTo>
                  <a:lnTo>
                    <a:pt x="1619" y="447"/>
                  </a:lnTo>
                  <a:lnTo>
                    <a:pt x="1619" y="482"/>
                  </a:lnTo>
                  <a:cubicBezTo>
                    <a:pt x="1654" y="544"/>
                    <a:pt x="1692" y="597"/>
                    <a:pt x="1733" y="641"/>
                  </a:cubicBezTo>
                  <a:cubicBezTo>
                    <a:pt x="1822" y="582"/>
                    <a:pt x="1899" y="529"/>
                    <a:pt x="1963" y="482"/>
                  </a:cubicBezTo>
                  <a:close/>
                  <a:moveTo>
                    <a:pt x="1044" y="814"/>
                  </a:moveTo>
                  <a:cubicBezTo>
                    <a:pt x="1168" y="772"/>
                    <a:pt x="1318" y="716"/>
                    <a:pt x="1495" y="646"/>
                  </a:cubicBezTo>
                  <a:cubicBezTo>
                    <a:pt x="1501" y="672"/>
                    <a:pt x="1507" y="699"/>
                    <a:pt x="1513" y="725"/>
                  </a:cubicBezTo>
                  <a:cubicBezTo>
                    <a:pt x="1351" y="784"/>
                    <a:pt x="1205" y="839"/>
                    <a:pt x="1075" y="889"/>
                  </a:cubicBezTo>
                  <a:lnTo>
                    <a:pt x="1044" y="814"/>
                  </a:lnTo>
                  <a:close/>
                  <a:moveTo>
                    <a:pt x="1190" y="473"/>
                  </a:moveTo>
                  <a:cubicBezTo>
                    <a:pt x="1202" y="482"/>
                    <a:pt x="1218" y="492"/>
                    <a:pt x="1238" y="504"/>
                  </a:cubicBezTo>
                  <a:cubicBezTo>
                    <a:pt x="1303" y="545"/>
                    <a:pt x="1356" y="581"/>
                    <a:pt x="1398" y="610"/>
                  </a:cubicBezTo>
                  <a:lnTo>
                    <a:pt x="1349" y="681"/>
                  </a:lnTo>
                  <a:cubicBezTo>
                    <a:pt x="1317" y="658"/>
                    <a:pt x="1272" y="627"/>
                    <a:pt x="1216" y="588"/>
                  </a:cubicBezTo>
                  <a:cubicBezTo>
                    <a:pt x="1184" y="565"/>
                    <a:pt x="1159" y="547"/>
                    <a:pt x="1141" y="535"/>
                  </a:cubicBezTo>
                  <a:lnTo>
                    <a:pt x="1190" y="473"/>
                  </a:ln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684647" y="2337091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62"/>
          <p:cNvGrpSpPr/>
          <p:nvPr/>
        </p:nvGrpSpPr>
        <p:grpSpPr>
          <a:xfrm>
            <a:off x="5456554" y="1511332"/>
            <a:ext cx="454452" cy="453600"/>
            <a:chOff x="0" y="27891"/>
            <a:chExt cx="588963" cy="590550"/>
          </a:xfrm>
        </p:grpSpPr>
        <p:sp>
          <p:nvSpPr>
            <p:cNvPr id="19" name="Oval 16"/>
            <p:cNvSpPr/>
            <p:nvPr/>
          </p:nvSpPr>
          <p:spPr>
            <a:xfrm>
              <a:off x="0" y="27891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Box 64"/>
            <p:cNvSpPr txBox="1"/>
            <p:nvPr/>
          </p:nvSpPr>
          <p:spPr>
            <a:xfrm>
              <a:off x="59482" y="67218"/>
              <a:ext cx="239409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en-US" altLang="zh-CN" sz="20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Freeform 10"/>
          <p:cNvSpPr/>
          <p:nvPr/>
        </p:nvSpPr>
        <p:spPr>
          <a:xfrm>
            <a:off x="5356860" y="1485266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22" name="组合 71"/>
          <p:cNvGrpSpPr/>
          <p:nvPr/>
        </p:nvGrpSpPr>
        <p:grpSpPr>
          <a:xfrm>
            <a:off x="5456556" y="1559808"/>
            <a:ext cx="454454" cy="453600"/>
            <a:chOff x="0" y="27890"/>
            <a:chExt cx="588963" cy="590550"/>
          </a:xfrm>
        </p:grpSpPr>
        <p:sp>
          <p:nvSpPr>
            <p:cNvPr id="23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Box 78"/>
            <p:cNvSpPr txBox="1"/>
            <p:nvPr/>
          </p:nvSpPr>
          <p:spPr>
            <a:xfrm>
              <a:off x="75939" y="85894"/>
              <a:ext cx="444993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26" name="TextBox 91"/>
          <p:cNvSpPr txBox="1"/>
          <p:nvPr/>
        </p:nvSpPr>
        <p:spPr>
          <a:xfrm>
            <a:off x="5883276" y="1598930"/>
            <a:ext cx="20199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人工智能发展简史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/>
          <p:nvPr/>
        </p:nvSpPr>
        <p:spPr>
          <a:xfrm>
            <a:off x="5356860" y="2626361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10" name="组合 71"/>
          <p:cNvGrpSpPr/>
          <p:nvPr/>
        </p:nvGrpSpPr>
        <p:grpSpPr>
          <a:xfrm>
            <a:off x="5454364" y="2730408"/>
            <a:ext cx="454454" cy="453600"/>
            <a:chOff x="0" y="27890"/>
            <a:chExt cx="588963" cy="590550"/>
          </a:xfrm>
        </p:grpSpPr>
        <p:sp>
          <p:nvSpPr>
            <p:cNvPr id="11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78"/>
            <p:cNvSpPr txBox="1"/>
            <p:nvPr/>
          </p:nvSpPr>
          <p:spPr>
            <a:xfrm>
              <a:off x="75939" y="85894"/>
              <a:ext cx="444993" cy="5209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14" name="TextBox 93"/>
          <p:cNvSpPr txBox="1"/>
          <p:nvPr/>
        </p:nvSpPr>
        <p:spPr>
          <a:xfrm>
            <a:off x="5904866" y="2783840"/>
            <a:ext cx="2031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人工智能基本原理</a:t>
            </a:r>
          </a:p>
        </p:txBody>
      </p:sp>
      <p:sp>
        <p:nvSpPr>
          <p:cNvPr id="6" name="Freeform 10"/>
          <p:cNvSpPr/>
          <p:nvPr/>
        </p:nvSpPr>
        <p:spPr>
          <a:xfrm>
            <a:off x="5358130" y="4995545"/>
            <a:ext cx="2754630" cy="6286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072B86"/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7" name="组合 58"/>
          <p:cNvGrpSpPr/>
          <p:nvPr/>
        </p:nvGrpSpPr>
        <p:grpSpPr>
          <a:xfrm>
            <a:off x="5445172" y="5074723"/>
            <a:ext cx="454452" cy="453598"/>
            <a:chOff x="0" y="27890"/>
            <a:chExt cx="588963" cy="590550"/>
          </a:xfrm>
        </p:grpSpPr>
        <p:sp>
          <p:nvSpPr>
            <p:cNvPr id="15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Box 60"/>
            <p:cNvSpPr txBox="1"/>
            <p:nvPr/>
          </p:nvSpPr>
          <p:spPr>
            <a:xfrm>
              <a:off x="59482" y="78679"/>
              <a:ext cx="444995" cy="520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72B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7" name="Freeform 10"/>
          <p:cNvSpPr/>
          <p:nvPr/>
        </p:nvSpPr>
        <p:spPr>
          <a:xfrm>
            <a:off x="5356861" y="3789046"/>
            <a:ext cx="2755265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25" name="组合 84"/>
          <p:cNvGrpSpPr/>
          <p:nvPr/>
        </p:nvGrpSpPr>
        <p:grpSpPr>
          <a:xfrm>
            <a:off x="5443069" y="3857946"/>
            <a:ext cx="454452" cy="453598"/>
            <a:chOff x="0" y="27890"/>
            <a:chExt cx="588963" cy="590550"/>
          </a:xfrm>
        </p:grpSpPr>
        <p:sp>
          <p:nvSpPr>
            <p:cNvPr id="27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TextBox 86"/>
            <p:cNvSpPr txBox="1"/>
            <p:nvPr/>
          </p:nvSpPr>
          <p:spPr>
            <a:xfrm>
              <a:off x="59482" y="78233"/>
              <a:ext cx="393924" cy="520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29" name="TextBox 95"/>
          <p:cNvSpPr txBox="1"/>
          <p:nvPr/>
        </p:nvSpPr>
        <p:spPr>
          <a:xfrm>
            <a:off x="5904866" y="5123815"/>
            <a:ext cx="2028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我们做的应用案例</a:t>
            </a:r>
          </a:p>
        </p:txBody>
      </p:sp>
      <p:sp>
        <p:nvSpPr>
          <p:cNvPr id="9245" name="TextBox 93"/>
          <p:cNvSpPr txBox="1"/>
          <p:nvPr/>
        </p:nvSpPr>
        <p:spPr>
          <a:xfrm>
            <a:off x="5897246" y="3938905"/>
            <a:ext cx="20427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当前研究进展热点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reeform 9"/>
          <p:cNvSpPr>
            <a:spLocks noEditPoints="1"/>
          </p:cNvSpPr>
          <p:nvPr/>
        </p:nvSpPr>
        <p:spPr>
          <a:xfrm>
            <a:off x="4908312" y="1438049"/>
            <a:ext cx="115863" cy="422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rgbClr val="2E2C2C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3" name="Freeform 10"/>
          <p:cNvSpPr/>
          <p:nvPr/>
        </p:nvSpPr>
        <p:spPr>
          <a:xfrm>
            <a:off x="5356861" y="1438275"/>
            <a:ext cx="2818765" cy="6286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072B86"/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3" name="组合 58"/>
          <p:cNvGrpSpPr/>
          <p:nvPr/>
        </p:nvGrpSpPr>
        <p:grpSpPr>
          <a:xfrm>
            <a:off x="5443855" y="1517781"/>
            <a:ext cx="454452" cy="453598"/>
            <a:chOff x="0" y="27890"/>
            <a:chExt cx="588963" cy="590550"/>
          </a:xfrm>
        </p:grpSpPr>
        <p:sp>
          <p:nvSpPr>
            <p:cNvPr id="8223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4" name="TextBox 60"/>
            <p:cNvSpPr txBox="1"/>
            <p:nvPr/>
          </p:nvSpPr>
          <p:spPr>
            <a:xfrm>
              <a:off x="59482" y="78679"/>
              <a:ext cx="444995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72B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9243" name="TextBox 91"/>
          <p:cNvSpPr txBox="1"/>
          <p:nvPr/>
        </p:nvSpPr>
        <p:spPr>
          <a:xfrm>
            <a:off x="5890260" y="1547495"/>
            <a:ext cx="21234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人工智能发展简史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62"/>
          <p:cNvGrpSpPr/>
          <p:nvPr/>
        </p:nvGrpSpPr>
        <p:grpSpPr>
          <a:xfrm>
            <a:off x="5435599" y="2643218"/>
            <a:ext cx="454452" cy="453600"/>
            <a:chOff x="0" y="27891"/>
            <a:chExt cx="588963" cy="590550"/>
          </a:xfrm>
        </p:grpSpPr>
        <p:sp>
          <p:nvSpPr>
            <p:cNvPr id="8221" name="Oval 16"/>
            <p:cNvSpPr/>
            <p:nvPr/>
          </p:nvSpPr>
          <p:spPr>
            <a:xfrm>
              <a:off x="0" y="27891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2" name="TextBox 64"/>
            <p:cNvSpPr txBox="1"/>
            <p:nvPr/>
          </p:nvSpPr>
          <p:spPr>
            <a:xfrm>
              <a:off x="59482" y="67218"/>
              <a:ext cx="239409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en-US" altLang="zh-CN" sz="20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31" name="Freeform 10"/>
          <p:cNvSpPr/>
          <p:nvPr/>
        </p:nvSpPr>
        <p:spPr>
          <a:xfrm>
            <a:off x="5335906" y="3808731"/>
            <a:ext cx="2800985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6" name="组合 71"/>
          <p:cNvGrpSpPr/>
          <p:nvPr/>
        </p:nvGrpSpPr>
        <p:grpSpPr>
          <a:xfrm>
            <a:off x="5433694" y="3912996"/>
            <a:ext cx="454454" cy="453600"/>
            <a:chOff x="0" y="27890"/>
            <a:chExt cx="588963" cy="590550"/>
          </a:xfrm>
        </p:grpSpPr>
        <p:sp>
          <p:nvSpPr>
            <p:cNvPr id="8219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Box 78"/>
            <p:cNvSpPr txBox="1"/>
            <p:nvPr/>
          </p:nvSpPr>
          <p:spPr>
            <a:xfrm>
              <a:off x="75939" y="85894"/>
              <a:ext cx="444993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9245" name="TextBox 93"/>
          <p:cNvSpPr txBox="1"/>
          <p:nvPr/>
        </p:nvSpPr>
        <p:spPr>
          <a:xfrm>
            <a:off x="5934711" y="3932555"/>
            <a:ext cx="20618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当前研究进展热点</a:t>
            </a:r>
          </a:p>
        </p:txBody>
      </p:sp>
      <p:sp>
        <p:nvSpPr>
          <p:cNvPr id="9239" name="Freeform 10"/>
          <p:cNvSpPr/>
          <p:nvPr/>
        </p:nvSpPr>
        <p:spPr>
          <a:xfrm>
            <a:off x="5356860" y="5023486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8" name="组合 84"/>
          <p:cNvGrpSpPr/>
          <p:nvPr/>
        </p:nvGrpSpPr>
        <p:grpSpPr>
          <a:xfrm>
            <a:off x="5443219" y="5091793"/>
            <a:ext cx="454452" cy="453598"/>
            <a:chOff x="0" y="27890"/>
            <a:chExt cx="588963" cy="590550"/>
          </a:xfrm>
        </p:grpSpPr>
        <p:sp>
          <p:nvSpPr>
            <p:cNvPr id="8215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6" name="TextBox 86"/>
            <p:cNvSpPr txBox="1"/>
            <p:nvPr/>
          </p:nvSpPr>
          <p:spPr>
            <a:xfrm>
              <a:off x="59482" y="78233"/>
              <a:ext cx="393924" cy="520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9247" name="TextBox 95"/>
          <p:cNvSpPr txBox="1"/>
          <p:nvPr/>
        </p:nvSpPr>
        <p:spPr>
          <a:xfrm>
            <a:off x="5935345" y="5147945"/>
            <a:ext cx="2058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我们做的应用案例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1524006" y="6678934"/>
            <a:ext cx="9144635" cy="187961"/>
          </a:xfrm>
          <a:prstGeom prst="rect">
            <a:avLst/>
          </a:prstGeom>
          <a:solidFill>
            <a:srgbClr val="072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666844" y="-6379"/>
            <a:ext cx="8715436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600" b="1" dirty="0">
                <a:solidFill>
                  <a:srgbClr val="072B8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汇 报 提 纲</a:t>
            </a:r>
            <a:endParaRPr kumimoji="1" lang="en-US" altLang="zh-CN" sz="3600" b="1" dirty="0">
              <a:solidFill>
                <a:srgbClr val="072B8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194519" y="1662546"/>
            <a:ext cx="2249459" cy="1090977"/>
            <a:chOff x="670514" y="1662541"/>
            <a:chExt cx="2249459" cy="1090977"/>
          </a:xfrm>
        </p:grpSpPr>
        <p:sp>
          <p:nvSpPr>
            <p:cNvPr id="9218" name="Rectangle 5"/>
            <p:cNvSpPr/>
            <p:nvPr/>
          </p:nvSpPr>
          <p:spPr>
            <a:xfrm>
              <a:off x="670514" y="1662541"/>
              <a:ext cx="888192" cy="1090977"/>
            </a:xfrm>
            <a:prstGeom prst="rect">
              <a:avLst/>
            </a:prstGeom>
            <a:solidFill>
              <a:srgbClr val="072B86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19" name="Freeform 6"/>
            <p:cNvSpPr/>
            <p:nvPr/>
          </p:nvSpPr>
          <p:spPr>
            <a:xfrm>
              <a:off x="747201" y="1752587"/>
              <a:ext cx="678873" cy="87393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Freeform 8"/>
            <p:cNvSpPr>
              <a:spLocks noEditPoints="1"/>
            </p:cNvSpPr>
            <p:nvPr/>
          </p:nvSpPr>
          <p:spPr>
            <a:xfrm>
              <a:off x="1727238" y="1731523"/>
              <a:ext cx="1192735" cy="52475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109" h="986">
                  <a:moveTo>
                    <a:pt x="0" y="0"/>
                  </a:moveTo>
                  <a:lnTo>
                    <a:pt x="764" y="0"/>
                  </a:lnTo>
                  <a:lnTo>
                    <a:pt x="764" y="986"/>
                  </a:lnTo>
                  <a:lnTo>
                    <a:pt x="676" y="986"/>
                  </a:lnTo>
                  <a:lnTo>
                    <a:pt x="676" y="902"/>
                  </a:lnTo>
                  <a:lnTo>
                    <a:pt x="84" y="902"/>
                  </a:lnTo>
                  <a:lnTo>
                    <a:pt x="84" y="986"/>
                  </a:lnTo>
                  <a:lnTo>
                    <a:pt x="0" y="986"/>
                  </a:lnTo>
                  <a:lnTo>
                    <a:pt x="0" y="0"/>
                  </a:lnTo>
                  <a:close/>
                  <a:moveTo>
                    <a:pt x="84" y="80"/>
                  </a:moveTo>
                  <a:lnTo>
                    <a:pt x="84" y="279"/>
                  </a:lnTo>
                  <a:lnTo>
                    <a:pt x="676" y="279"/>
                  </a:lnTo>
                  <a:lnTo>
                    <a:pt x="676" y="80"/>
                  </a:lnTo>
                  <a:lnTo>
                    <a:pt x="84" y="80"/>
                  </a:lnTo>
                  <a:close/>
                  <a:moveTo>
                    <a:pt x="84" y="628"/>
                  </a:moveTo>
                  <a:lnTo>
                    <a:pt x="84" y="831"/>
                  </a:lnTo>
                  <a:lnTo>
                    <a:pt x="676" y="831"/>
                  </a:lnTo>
                  <a:lnTo>
                    <a:pt x="676" y="628"/>
                  </a:lnTo>
                  <a:lnTo>
                    <a:pt x="84" y="628"/>
                  </a:lnTo>
                  <a:close/>
                  <a:moveTo>
                    <a:pt x="84" y="354"/>
                  </a:moveTo>
                  <a:lnTo>
                    <a:pt x="84" y="557"/>
                  </a:lnTo>
                  <a:lnTo>
                    <a:pt x="676" y="557"/>
                  </a:lnTo>
                  <a:lnTo>
                    <a:pt x="676" y="354"/>
                  </a:lnTo>
                  <a:lnTo>
                    <a:pt x="84" y="354"/>
                  </a:lnTo>
                  <a:close/>
                  <a:moveTo>
                    <a:pt x="1963" y="482"/>
                  </a:moveTo>
                  <a:lnTo>
                    <a:pt x="2021" y="553"/>
                  </a:lnTo>
                  <a:cubicBezTo>
                    <a:pt x="2000" y="568"/>
                    <a:pt x="1958" y="594"/>
                    <a:pt x="1893" y="632"/>
                  </a:cubicBezTo>
                  <a:cubicBezTo>
                    <a:pt x="1849" y="659"/>
                    <a:pt x="1815" y="679"/>
                    <a:pt x="1791" y="694"/>
                  </a:cubicBezTo>
                  <a:cubicBezTo>
                    <a:pt x="1859" y="753"/>
                    <a:pt x="1965" y="800"/>
                    <a:pt x="2109" y="836"/>
                  </a:cubicBezTo>
                  <a:cubicBezTo>
                    <a:pt x="2089" y="856"/>
                    <a:pt x="2070" y="883"/>
                    <a:pt x="2052" y="915"/>
                  </a:cubicBezTo>
                  <a:cubicBezTo>
                    <a:pt x="1849" y="856"/>
                    <a:pt x="1704" y="756"/>
                    <a:pt x="1619" y="615"/>
                  </a:cubicBezTo>
                  <a:lnTo>
                    <a:pt x="1619" y="818"/>
                  </a:lnTo>
                  <a:cubicBezTo>
                    <a:pt x="1624" y="924"/>
                    <a:pt x="1573" y="976"/>
                    <a:pt x="1464" y="973"/>
                  </a:cubicBezTo>
                  <a:cubicBezTo>
                    <a:pt x="1423" y="973"/>
                    <a:pt x="1381" y="973"/>
                    <a:pt x="1340" y="973"/>
                  </a:cubicBezTo>
                  <a:cubicBezTo>
                    <a:pt x="1337" y="937"/>
                    <a:pt x="1331" y="908"/>
                    <a:pt x="1322" y="884"/>
                  </a:cubicBezTo>
                  <a:cubicBezTo>
                    <a:pt x="1358" y="887"/>
                    <a:pt x="1403" y="889"/>
                    <a:pt x="1459" y="889"/>
                  </a:cubicBezTo>
                  <a:cubicBezTo>
                    <a:pt x="1515" y="892"/>
                    <a:pt x="1542" y="867"/>
                    <a:pt x="1539" y="814"/>
                  </a:cubicBezTo>
                  <a:lnTo>
                    <a:pt x="1539" y="447"/>
                  </a:lnTo>
                  <a:lnTo>
                    <a:pt x="1057" y="447"/>
                  </a:lnTo>
                  <a:lnTo>
                    <a:pt x="1057" y="376"/>
                  </a:lnTo>
                  <a:lnTo>
                    <a:pt x="1849" y="376"/>
                  </a:lnTo>
                  <a:lnTo>
                    <a:pt x="1849" y="261"/>
                  </a:lnTo>
                  <a:lnTo>
                    <a:pt x="1190" y="261"/>
                  </a:lnTo>
                  <a:lnTo>
                    <a:pt x="1190" y="190"/>
                  </a:lnTo>
                  <a:lnTo>
                    <a:pt x="1849" y="190"/>
                  </a:lnTo>
                  <a:lnTo>
                    <a:pt x="1849" y="75"/>
                  </a:lnTo>
                  <a:lnTo>
                    <a:pt x="1172" y="75"/>
                  </a:lnTo>
                  <a:lnTo>
                    <a:pt x="1172" y="5"/>
                  </a:lnTo>
                  <a:lnTo>
                    <a:pt x="1932" y="5"/>
                  </a:lnTo>
                  <a:lnTo>
                    <a:pt x="1932" y="376"/>
                  </a:lnTo>
                  <a:lnTo>
                    <a:pt x="2101" y="376"/>
                  </a:lnTo>
                  <a:lnTo>
                    <a:pt x="2101" y="447"/>
                  </a:lnTo>
                  <a:lnTo>
                    <a:pt x="1619" y="447"/>
                  </a:lnTo>
                  <a:lnTo>
                    <a:pt x="1619" y="482"/>
                  </a:lnTo>
                  <a:cubicBezTo>
                    <a:pt x="1654" y="544"/>
                    <a:pt x="1692" y="597"/>
                    <a:pt x="1733" y="641"/>
                  </a:cubicBezTo>
                  <a:cubicBezTo>
                    <a:pt x="1822" y="582"/>
                    <a:pt x="1899" y="529"/>
                    <a:pt x="1963" y="482"/>
                  </a:cubicBezTo>
                  <a:close/>
                  <a:moveTo>
                    <a:pt x="1044" y="814"/>
                  </a:moveTo>
                  <a:cubicBezTo>
                    <a:pt x="1168" y="772"/>
                    <a:pt x="1318" y="716"/>
                    <a:pt x="1495" y="646"/>
                  </a:cubicBezTo>
                  <a:cubicBezTo>
                    <a:pt x="1501" y="672"/>
                    <a:pt x="1507" y="699"/>
                    <a:pt x="1513" y="725"/>
                  </a:cubicBezTo>
                  <a:cubicBezTo>
                    <a:pt x="1351" y="784"/>
                    <a:pt x="1205" y="839"/>
                    <a:pt x="1075" y="889"/>
                  </a:cubicBezTo>
                  <a:lnTo>
                    <a:pt x="1044" y="814"/>
                  </a:lnTo>
                  <a:close/>
                  <a:moveTo>
                    <a:pt x="1190" y="473"/>
                  </a:moveTo>
                  <a:cubicBezTo>
                    <a:pt x="1202" y="482"/>
                    <a:pt x="1218" y="492"/>
                    <a:pt x="1238" y="504"/>
                  </a:cubicBezTo>
                  <a:cubicBezTo>
                    <a:pt x="1303" y="545"/>
                    <a:pt x="1356" y="581"/>
                    <a:pt x="1398" y="610"/>
                  </a:cubicBezTo>
                  <a:lnTo>
                    <a:pt x="1349" y="681"/>
                  </a:lnTo>
                  <a:cubicBezTo>
                    <a:pt x="1317" y="658"/>
                    <a:pt x="1272" y="627"/>
                    <a:pt x="1216" y="588"/>
                  </a:cubicBezTo>
                  <a:cubicBezTo>
                    <a:pt x="1184" y="565"/>
                    <a:pt x="1159" y="547"/>
                    <a:pt x="1141" y="535"/>
                  </a:cubicBezTo>
                  <a:lnTo>
                    <a:pt x="1190" y="473"/>
                  </a:ln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684647" y="2337091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5335906" y="2617471"/>
            <a:ext cx="2827655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11" name="组合 71"/>
          <p:cNvGrpSpPr/>
          <p:nvPr/>
        </p:nvGrpSpPr>
        <p:grpSpPr>
          <a:xfrm>
            <a:off x="5435601" y="2691694"/>
            <a:ext cx="454454" cy="453600"/>
            <a:chOff x="0" y="27890"/>
            <a:chExt cx="588963" cy="590550"/>
          </a:xfrm>
        </p:grpSpPr>
        <p:sp>
          <p:nvSpPr>
            <p:cNvPr id="12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Box 78"/>
            <p:cNvSpPr txBox="1"/>
            <p:nvPr/>
          </p:nvSpPr>
          <p:spPr>
            <a:xfrm>
              <a:off x="75939" y="85894"/>
              <a:ext cx="444993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14" name="TextBox 93"/>
          <p:cNvSpPr txBox="1"/>
          <p:nvPr/>
        </p:nvSpPr>
        <p:spPr>
          <a:xfrm>
            <a:off x="5909945" y="2733675"/>
            <a:ext cx="20370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人工智能基本原理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图片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36" y="980728"/>
            <a:ext cx="8984928" cy="5616624"/>
          </a:xfrm>
          <a:prstGeom prst="rect">
            <a:avLst/>
          </a:prstGeom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3644E0CD-5EF0-F25C-4B14-843C778F3ACA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：智慧教育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 txBox="1"/>
          <p:nvPr/>
        </p:nvSpPr>
        <p:spPr bwMode="auto">
          <a:xfrm>
            <a:off x="230501" y="191548"/>
            <a:ext cx="940402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：“离散数学”课程内容构建输出成果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1" y="1255694"/>
            <a:ext cx="2877497" cy="1408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6583" y="235340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（以“第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 经典逻辑”为例）</a:t>
            </a:r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1847528" y="1395816"/>
            <a:ext cx="3312368" cy="1296144"/>
          </a:xfrm>
        </p:spPr>
        <p:txBody>
          <a:bodyPr/>
          <a:lstStyle/>
          <a:p>
            <a:r>
              <a:rPr lang="zh-CN" altLang="en-US" sz="2800" dirty="0"/>
              <a:t>提交给“</a:t>
            </a:r>
            <a:r>
              <a:rPr lang="en-US" altLang="zh-CN" sz="2800" dirty="0"/>
              <a:t>101</a:t>
            </a:r>
            <a:r>
              <a:rPr lang="zh-CN" altLang="en-US" sz="2800" dirty="0"/>
              <a:t>计划”课程总负责单位：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91944" y="269405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教学知识点排布视图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782" y="1124744"/>
            <a:ext cx="1074428" cy="153986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1782" y="2694054"/>
            <a:ext cx="140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代码与文档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1620144" y="3402270"/>
            <a:ext cx="3312368" cy="646333"/>
          </a:xfrm>
          <a:prstGeom prst="rect">
            <a:avLst/>
          </a:prstGeom>
        </p:spPr>
        <p:txBody>
          <a:bodyPr/>
          <a:lstStyle>
            <a:lvl1pPr algn="ctr" rtl="0" eaLnBrk="0" fontAlgn="ctr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ctr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defRPr>
            </a:lvl2pPr>
            <a:lvl3pPr algn="ctr" rtl="0" eaLnBrk="0" fontAlgn="ctr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defRPr>
            </a:lvl3pPr>
            <a:lvl4pPr algn="ctr" rtl="0" eaLnBrk="0" fontAlgn="ctr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defRPr>
            </a:lvl4pPr>
            <a:lvl5pPr algn="ctr" rtl="0" eaLnBrk="0" fontAlgn="ctr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defRPr>
            </a:lvl5pPr>
            <a:lvl6pPr marL="457200" algn="l" rtl="0" fontAlgn="ctr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ctr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ctr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ctr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kern="0" dirty="0"/>
              <a:t>图谱终稿情况：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969291"/>
            <a:ext cx="1559864" cy="19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933258" y="5869722"/>
            <a:ext cx="23965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作者：计算机领域本科教育教学</a:t>
            </a:r>
            <a:endParaRPr lang="en-US" altLang="zh-CN" sz="1200" dirty="0">
              <a:solidFill>
                <a:srgbClr val="555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改革试点工作计划工作组</a:t>
            </a:r>
          </a:p>
          <a:p>
            <a:pPr algn="l"/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出版社：高等教育出版社</a:t>
            </a:r>
          </a:p>
          <a:p>
            <a:pPr algn="l"/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出版日期</a:t>
            </a:r>
            <a:r>
              <a:rPr lang="en-US" altLang="zh-CN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:2023.4</a:t>
            </a:r>
          </a:p>
          <a:p>
            <a:pPr algn="l"/>
            <a:r>
              <a:rPr lang="en-US" altLang="zh-CN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ISBN</a:t>
            </a:r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号：</a:t>
            </a:r>
            <a:r>
              <a:rPr lang="en-US" altLang="zh-CN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9787040594942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4076257"/>
            <a:ext cx="2888056" cy="16829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13578" y="5775648"/>
            <a:ext cx="2396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课程图谱查询网站</a:t>
            </a:r>
            <a:endParaRPr lang="en-US" altLang="zh-CN" sz="1200" dirty="0">
              <a:solidFill>
                <a:srgbClr val="555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https://101.hep.com.cn/#/</a:t>
            </a:r>
          </a:p>
        </p:txBody>
      </p:sp>
      <p:cxnSp>
        <p:nvCxnSpPr>
          <p:cNvPr id="17" name="直接连接符 16"/>
          <p:cNvCxnSpPr/>
          <p:nvPr/>
        </p:nvCxnSpPr>
        <p:spPr bwMode="auto">
          <a:xfrm flipH="1">
            <a:off x="1524000" y="3212976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136" y="4086698"/>
            <a:ext cx="3339958" cy="164655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896200" y="5775648"/>
            <a:ext cx="2396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课程查询返回结果</a:t>
            </a:r>
            <a:endParaRPr lang="en-US" altLang="zh-CN" sz="1200" dirty="0">
              <a:solidFill>
                <a:srgbClr val="555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（以数理逻辑为例）</a:t>
            </a:r>
            <a:endParaRPr lang="en-US" altLang="zh-CN" sz="1200" dirty="0">
              <a:solidFill>
                <a:srgbClr val="555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35F7F7-05F6-7DDC-C07E-F4C25408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08720"/>
            <a:ext cx="10657184" cy="5861201"/>
          </a:xfrm>
          <a:prstGeom prst="rect">
            <a:avLst/>
          </a:prstGeom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5EDA15F7-8052-BF26-23F1-29FA9F526993}"/>
              </a:ext>
            </a:extLst>
          </p:cNvPr>
          <p:cNvSpPr txBox="1"/>
          <p:nvPr/>
        </p:nvSpPr>
        <p:spPr bwMode="auto">
          <a:xfrm>
            <a:off x="230501" y="191548"/>
            <a:ext cx="11626139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：基于多模态地质资料的开放知识图谱矿产预测</a:t>
            </a:r>
          </a:p>
        </p:txBody>
      </p:sp>
    </p:spTree>
    <p:extLst>
      <p:ext uri="{BB962C8B-B14F-4D97-AF65-F5344CB8AC3E}">
        <p14:creationId xmlns:p14="http://schemas.microsoft.com/office/powerpoint/2010/main" val="24977036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 txBox="1"/>
          <p:nvPr/>
        </p:nvSpPr>
        <p:spPr bwMode="auto">
          <a:xfrm>
            <a:off x="1661160" y="160020"/>
            <a:ext cx="84861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135560" y="1412776"/>
            <a:ext cx="7920880" cy="1656184"/>
            <a:chOff x="611560" y="1412776"/>
            <a:chExt cx="7920880" cy="1656184"/>
          </a:xfrm>
        </p:grpSpPr>
        <p:sp>
          <p:nvSpPr>
            <p:cNvPr id="15" name="矩形 14"/>
            <p:cNvSpPr/>
            <p:nvPr/>
          </p:nvSpPr>
          <p:spPr>
            <a:xfrm>
              <a:off x="1763688" y="1412776"/>
              <a:ext cx="676875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buClr>
                  <a:srgbClr val="C00000"/>
                </a:buClr>
              </a:pPr>
              <a:endParaRPr kumimoji="1" lang="zh-CN" altLang="en-US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1" name="任意形状 10"/>
            <p:cNvSpPr/>
            <p:nvPr/>
          </p:nvSpPr>
          <p:spPr>
            <a:xfrm>
              <a:off x="611560" y="1412776"/>
              <a:ext cx="1152128" cy="1656184"/>
            </a:xfrm>
            <a:custGeom>
              <a:avLst/>
              <a:gdLst>
                <a:gd name="connsiteX0" fmla="*/ 16042 w 1596190"/>
                <a:gd name="connsiteY0" fmla="*/ 32084 h 2318084"/>
                <a:gd name="connsiteX1" fmla="*/ 0 w 1596190"/>
                <a:gd name="connsiteY1" fmla="*/ 1532021 h 2318084"/>
                <a:gd name="connsiteX2" fmla="*/ 794085 w 1596190"/>
                <a:gd name="connsiteY2" fmla="*/ 2318084 h 2318084"/>
                <a:gd name="connsiteX3" fmla="*/ 1596190 w 1596190"/>
                <a:gd name="connsiteY3" fmla="*/ 1532021 h 2318084"/>
                <a:gd name="connsiteX4" fmla="*/ 1596190 w 1596190"/>
                <a:gd name="connsiteY4" fmla="*/ 0 h 2318084"/>
                <a:gd name="connsiteX5" fmla="*/ 802106 w 1596190"/>
                <a:gd name="connsiteY5" fmla="*/ 850231 h 2318084"/>
                <a:gd name="connsiteX6" fmla="*/ 16042 w 1596190"/>
                <a:gd name="connsiteY6" fmla="*/ 32084 h 2318084"/>
                <a:gd name="connsiteX0-1" fmla="*/ 0 w 1596190"/>
                <a:gd name="connsiteY0-2" fmla="*/ 40105 h 2318084"/>
                <a:gd name="connsiteX1-3" fmla="*/ 0 w 1596190"/>
                <a:gd name="connsiteY1-4" fmla="*/ 1532021 h 2318084"/>
                <a:gd name="connsiteX2-5" fmla="*/ 794085 w 1596190"/>
                <a:gd name="connsiteY2-6" fmla="*/ 2318084 h 2318084"/>
                <a:gd name="connsiteX3-7" fmla="*/ 1596190 w 1596190"/>
                <a:gd name="connsiteY3-8" fmla="*/ 1532021 h 2318084"/>
                <a:gd name="connsiteX4-9" fmla="*/ 1596190 w 1596190"/>
                <a:gd name="connsiteY4-10" fmla="*/ 0 h 2318084"/>
                <a:gd name="connsiteX5-11" fmla="*/ 802106 w 1596190"/>
                <a:gd name="connsiteY5-12" fmla="*/ 850231 h 2318084"/>
                <a:gd name="connsiteX6-13" fmla="*/ 0 w 1596190"/>
                <a:gd name="connsiteY6-14" fmla="*/ 40105 h 2318084"/>
                <a:gd name="connsiteX0-15" fmla="*/ 0 w 1596190"/>
                <a:gd name="connsiteY0-16" fmla="*/ 40105 h 2318084"/>
                <a:gd name="connsiteX1-17" fmla="*/ 0 w 1596190"/>
                <a:gd name="connsiteY1-18" fmla="*/ 1532021 h 2318084"/>
                <a:gd name="connsiteX2-19" fmla="*/ 794085 w 1596190"/>
                <a:gd name="connsiteY2-20" fmla="*/ 2318084 h 2318084"/>
                <a:gd name="connsiteX3-21" fmla="*/ 1596190 w 1596190"/>
                <a:gd name="connsiteY3-22" fmla="*/ 1532021 h 2318084"/>
                <a:gd name="connsiteX4-23" fmla="*/ 1596190 w 1596190"/>
                <a:gd name="connsiteY4-24" fmla="*/ 0 h 2318084"/>
                <a:gd name="connsiteX5-25" fmla="*/ 802106 w 1596190"/>
                <a:gd name="connsiteY5-26" fmla="*/ 850231 h 2318084"/>
                <a:gd name="connsiteX6-27" fmla="*/ 0 w 1596190"/>
                <a:gd name="connsiteY6-28" fmla="*/ 40105 h 2318084"/>
                <a:gd name="connsiteX0-29" fmla="*/ 0 w 1596190"/>
                <a:gd name="connsiteY0-30" fmla="*/ 0 h 2277979"/>
                <a:gd name="connsiteX1-31" fmla="*/ 0 w 1596190"/>
                <a:gd name="connsiteY1-32" fmla="*/ 1491916 h 2277979"/>
                <a:gd name="connsiteX2-33" fmla="*/ 794085 w 1596190"/>
                <a:gd name="connsiteY2-34" fmla="*/ 2277979 h 2277979"/>
                <a:gd name="connsiteX3-35" fmla="*/ 1596190 w 1596190"/>
                <a:gd name="connsiteY3-36" fmla="*/ 1491916 h 2277979"/>
                <a:gd name="connsiteX4-37" fmla="*/ 1596190 w 1596190"/>
                <a:gd name="connsiteY4-38" fmla="*/ 8021 h 2277979"/>
                <a:gd name="connsiteX5-39" fmla="*/ 802106 w 1596190"/>
                <a:gd name="connsiteY5-40" fmla="*/ 810126 h 2277979"/>
                <a:gd name="connsiteX6-41" fmla="*/ 0 w 1596190"/>
                <a:gd name="connsiteY6-42" fmla="*/ 0 h 2277979"/>
                <a:gd name="connsiteX0-43" fmla="*/ 0 w 1596190"/>
                <a:gd name="connsiteY0-44" fmla="*/ 0 h 2277979"/>
                <a:gd name="connsiteX1-45" fmla="*/ 0 w 1596190"/>
                <a:gd name="connsiteY1-46" fmla="*/ 1491916 h 2277979"/>
                <a:gd name="connsiteX2-47" fmla="*/ 794085 w 1596190"/>
                <a:gd name="connsiteY2-48" fmla="*/ 2277979 h 2277979"/>
                <a:gd name="connsiteX3-49" fmla="*/ 1596190 w 1596190"/>
                <a:gd name="connsiteY3-50" fmla="*/ 1475874 h 2277979"/>
                <a:gd name="connsiteX4-51" fmla="*/ 1596190 w 1596190"/>
                <a:gd name="connsiteY4-52" fmla="*/ 8021 h 2277979"/>
                <a:gd name="connsiteX5-53" fmla="*/ 802106 w 1596190"/>
                <a:gd name="connsiteY5-54" fmla="*/ 810126 h 2277979"/>
                <a:gd name="connsiteX6-55" fmla="*/ 0 w 1596190"/>
                <a:gd name="connsiteY6-56" fmla="*/ 0 h 2277979"/>
                <a:gd name="connsiteX0-57" fmla="*/ 0 w 1596190"/>
                <a:gd name="connsiteY0-58" fmla="*/ 32084 h 2269958"/>
                <a:gd name="connsiteX1-59" fmla="*/ 0 w 1596190"/>
                <a:gd name="connsiteY1-60" fmla="*/ 1483895 h 2269958"/>
                <a:gd name="connsiteX2-61" fmla="*/ 794085 w 1596190"/>
                <a:gd name="connsiteY2-62" fmla="*/ 2269958 h 2269958"/>
                <a:gd name="connsiteX3-63" fmla="*/ 1596190 w 1596190"/>
                <a:gd name="connsiteY3-64" fmla="*/ 1467853 h 2269958"/>
                <a:gd name="connsiteX4-65" fmla="*/ 1596190 w 1596190"/>
                <a:gd name="connsiteY4-66" fmla="*/ 0 h 2269958"/>
                <a:gd name="connsiteX5-67" fmla="*/ 802106 w 1596190"/>
                <a:gd name="connsiteY5-68" fmla="*/ 802105 h 2269958"/>
                <a:gd name="connsiteX6-69" fmla="*/ 0 w 1596190"/>
                <a:gd name="connsiteY6-70" fmla="*/ 32084 h 2269958"/>
                <a:gd name="connsiteX0-71" fmla="*/ 16042 w 1596190"/>
                <a:gd name="connsiteY0-72" fmla="*/ 40105 h 2269958"/>
                <a:gd name="connsiteX1-73" fmla="*/ 0 w 1596190"/>
                <a:gd name="connsiteY1-74" fmla="*/ 1483895 h 2269958"/>
                <a:gd name="connsiteX2-75" fmla="*/ 794085 w 1596190"/>
                <a:gd name="connsiteY2-76" fmla="*/ 2269958 h 2269958"/>
                <a:gd name="connsiteX3-77" fmla="*/ 1596190 w 1596190"/>
                <a:gd name="connsiteY3-78" fmla="*/ 1467853 h 2269958"/>
                <a:gd name="connsiteX4-79" fmla="*/ 1596190 w 1596190"/>
                <a:gd name="connsiteY4-80" fmla="*/ 0 h 2269958"/>
                <a:gd name="connsiteX5-81" fmla="*/ 802106 w 1596190"/>
                <a:gd name="connsiteY5-82" fmla="*/ 802105 h 2269958"/>
                <a:gd name="connsiteX6-83" fmla="*/ 16042 w 1596190"/>
                <a:gd name="connsiteY6-84" fmla="*/ 40105 h 2269958"/>
                <a:gd name="connsiteX0-85" fmla="*/ 16042 w 1596190"/>
                <a:gd name="connsiteY0-86" fmla="*/ 0 h 2277979"/>
                <a:gd name="connsiteX1-87" fmla="*/ 0 w 1596190"/>
                <a:gd name="connsiteY1-88" fmla="*/ 1491916 h 2277979"/>
                <a:gd name="connsiteX2-89" fmla="*/ 794085 w 1596190"/>
                <a:gd name="connsiteY2-90" fmla="*/ 2277979 h 2277979"/>
                <a:gd name="connsiteX3-91" fmla="*/ 1596190 w 1596190"/>
                <a:gd name="connsiteY3-92" fmla="*/ 1475874 h 2277979"/>
                <a:gd name="connsiteX4-93" fmla="*/ 1596190 w 1596190"/>
                <a:gd name="connsiteY4-94" fmla="*/ 8021 h 2277979"/>
                <a:gd name="connsiteX5-95" fmla="*/ 802106 w 1596190"/>
                <a:gd name="connsiteY5-96" fmla="*/ 810126 h 2277979"/>
                <a:gd name="connsiteX6-97" fmla="*/ 16042 w 1596190"/>
                <a:gd name="connsiteY6-98" fmla="*/ 0 h 2277979"/>
                <a:gd name="connsiteX0-99" fmla="*/ 0 w 1604212"/>
                <a:gd name="connsiteY0-100" fmla="*/ 0 h 2277979"/>
                <a:gd name="connsiteX1-101" fmla="*/ 8022 w 1604212"/>
                <a:gd name="connsiteY1-102" fmla="*/ 1491916 h 2277979"/>
                <a:gd name="connsiteX2-103" fmla="*/ 802107 w 1604212"/>
                <a:gd name="connsiteY2-104" fmla="*/ 2277979 h 2277979"/>
                <a:gd name="connsiteX3-105" fmla="*/ 1604212 w 1604212"/>
                <a:gd name="connsiteY3-106" fmla="*/ 1475874 h 2277979"/>
                <a:gd name="connsiteX4-107" fmla="*/ 1604212 w 1604212"/>
                <a:gd name="connsiteY4-108" fmla="*/ 8021 h 2277979"/>
                <a:gd name="connsiteX5-109" fmla="*/ 810128 w 1604212"/>
                <a:gd name="connsiteY5-110" fmla="*/ 810126 h 2277979"/>
                <a:gd name="connsiteX6-111" fmla="*/ 0 w 1604212"/>
                <a:gd name="connsiteY6-112" fmla="*/ 0 h 2277979"/>
                <a:gd name="connsiteX0-113" fmla="*/ 16042 w 1596190"/>
                <a:gd name="connsiteY0-114" fmla="*/ 0 h 2277979"/>
                <a:gd name="connsiteX1-115" fmla="*/ 0 w 1596190"/>
                <a:gd name="connsiteY1-116" fmla="*/ 1491916 h 2277979"/>
                <a:gd name="connsiteX2-117" fmla="*/ 794085 w 1596190"/>
                <a:gd name="connsiteY2-118" fmla="*/ 2277979 h 2277979"/>
                <a:gd name="connsiteX3-119" fmla="*/ 1596190 w 1596190"/>
                <a:gd name="connsiteY3-120" fmla="*/ 1475874 h 2277979"/>
                <a:gd name="connsiteX4-121" fmla="*/ 1596190 w 1596190"/>
                <a:gd name="connsiteY4-122" fmla="*/ 8021 h 2277979"/>
                <a:gd name="connsiteX5-123" fmla="*/ 802106 w 1596190"/>
                <a:gd name="connsiteY5-124" fmla="*/ 810126 h 2277979"/>
                <a:gd name="connsiteX6-125" fmla="*/ 16042 w 1596190"/>
                <a:gd name="connsiteY6-126" fmla="*/ 0 h 2277979"/>
                <a:gd name="connsiteX0-127" fmla="*/ 0 w 1596191"/>
                <a:gd name="connsiteY0-128" fmla="*/ 0 h 2269958"/>
                <a:gd name="connsiteX1-129" fmla="*/ 1 w 1596191"/>
                <a:gd name="connsiteY1-130" fmla="*/ 1483895 h 2269958"/>
                <a:gd name="connsiteX2-131" fmla="*/ 794086 w 1596191"/>
                <a:gd name="connsiteY2-132" fmla="*/ 2269958 h 2269958"/>
                <a:gd name="connsiteX3-133" fmla="*/ 1596191 w 1596191"/>
                <a:gd name="connsiteY3-134" fmla="*/ 1467853 h 2269958"/>
                <a:gd name="connsiteX4-135" fmla="*/ 1596191 w 1596191"/>
                <a:gd name="connsiteY4-136" fmla="*/ 0 h 2269958"/>
                <a:gd name="connsiteX5-137" fmla="*/ 802107 w 1596191"/>
                <a:gd name="connsiteY5-138" fmla="*/ 802105 h 2269958"/>
                <a:gd name="connsiteX6-139" fmla="*/ 0 w 1596191"/>
                <a:gd name="connsiteY6-140" fmla="*/ 0 h 22699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6191" h="2269958">
                  <a:moveTo>
                    <a:pt x="0" y="0"/>
                  </a:moveTo>
                  <a:cubicBezTo>
                    <a:pt x="0" y="494632"/>
                    <a:pt x="1" y="989263"/>
                    <a:pt x="1" y="1483895"/>
                  </a:cubicBezTo>
                  <a:lnTo>
                    <a:pt x="794086" y="2269958"/>
                  </a:lnTo>
                  <a:lnTo>
                    <a:pt x="1596191" y="1467853"/>
                  </a:lnTo>
                  <a:lnTo>
                    <a:pt x="1596191" y="0"/>
                  </a:lnTo>
                  <a:lnTo>
                    <a:pt x="802107" y="80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A8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buClr>
                  <a:srgbClr val="C00000"/>
                </a:buClr>
              </a:pPr>
              <a:r>
                <a:rPr kumimoji="1" lang="en-US" altLang="zh-CN" sz="2400" b="1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1</a:t>
              </a:r>
              <a:endParaRPr kumimoji="1" lang="zh-CN" altLang="en-US" sz="24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35560" y="3227286"/>
            <a:ext cx="7920880" cy="1656184"/>
            <a:chOff x="611560" y="1412776"/>
            <a:chExt cx="7920880" cy="1656184"/>
          </a:xfrm>
        </p:grpSpPr>
        <p:sp>
          <p:nvSpPr>
            <p:cNvPr id="20" name="矩形 19"/>
            <p:cNvSpPr/>
            <p:nvPr/>
          </p:nvSpPr>
          <p:spPr>
            <a:xfrm>
              <a:off x="1763688" y="1412776"/>
              <a:ext cx="676875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buClr>
                  <a:srgbClr val="C00000"/>
                </a:buClr>
              </a:pPr>
              <a:endParaRPr kumimoji="1" lang="zh-CN" altLang="en-US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1" name="任意形状 20"/>
            <p:cNvSpPr/>
            <p:nvPr/>
          </p:nvSpPr>
          <p:spPr>
            <a:xfrm>
              <a:off x="611560" y="1412776"/>
              <a:ext cx="1152128" cy="1656184"/>
            </a:xfrm>
            <a:custGeom>
              <a:avLst/>
              <a:gdLst>
                <a:gd name="connsiteX0" fmla="*/ 16042 w 1596190"/>
                <a:gd name="connsiteY0" fmla="*/ 32084 h 2318084"/>
                <a:gd name="connsiteX1" fmla="*/ 0 w 1596190"/>
                <a:gd name="connsiteY1" fmla="*/ 1532021 h 2318084"/>
                <a:gd name="connsiteX2" fmla="*/ 794085 w 1596190"/>
                <a:gd name="connsiteY2" fmla="*/ 2318084 h 2318084"/>
                <a:gd name="connsiteX3" fmla="*/ 1596190 w 1596190"/>
                <a:gd name="connsiteY3" fmla="*/ 1532021 h 2318084"/>
                <a:gd name="connsiteX4" fmla="*/ 1596190 w 1596190"/>
                <a:gd name="connsiteY4" fmla="*/ 0 h 2318084"/>
                <a:gd name="connsiteX5" fmla="*/ 802106 w 1596190"/>
                <a:gd name="connsiteY5" fmla="*/ 850231 h 2318084"/>
                <a:gd name="connsiteX6" fmla="*/ 16042 w 1596190"/>
                <a:gd name="connsiteY6" fmla="*/ 32084 h 2318084"/>
                <a:gd name="connsiteX0-1" fmla="*/ 0 w 1596190"/>
                <a:gd name="connsiteY0-2" fmla="*/ 40105 h 2318084"/>
                <a:gd name="connsiteX1-3" fmla="*/ 0 w 1596190"/>
                <a:gd name="connsiteY1-4" fmla="*/ 1532021 h 2318084"/>
                <a:gd name="connsiteX2-5" fmla="*/ 794085 w 1596190"/>
                <a:gd name="connsiteY2-6" fmla="*/ 2318084 h 2318084"/>
                <a:gd name="connsiteX3-7" fmla="*/ 1596190 w 1596190"/>
                <a:gd name="connsiteY3-8" fmla="*/ 1532021 h 2318084"/>
                <a:gd name="connsiteX4-9" fmla="*/ 1596190 w 1596190"/>
                <a:gd name="connsiteY4-10" fmla="*/ 0 h 2318084"/>
                <a:gd name="connsiteX5-11" fmla="*/ 802106 w 1596190"/>
                <a:gd name="connsiteY5-12" fmla="*/ 850231 h 2318084"/>
                <a:gd name="connsiteX6-13" fmla="*/ 0 w 1596190"/>
                <a:gd name="connsiteY6-14" fmla="*/ 40105 h 2318084"/>
                <a:gd name="connsiteX0-15" fmla="*/ 0 w 1596190"/>
                <a:gd name="connsiteY0-16" fmla="*/ 40105 h 2318084"/>
                <a:gd name="connsiteX1-17" fmla="*/ 0 w 1596190"/>
                <a:gd name="connsiteY1-18" fmla="*/ 1532021 h 2318084"/>
                <a:gd name="connsiteX2-19" fmla="*/ 794085 w 1596190"/>
                <a:gd name="connsiteY2-20" fmla="*/ 2318084 h 2318084"/>
                <a:gd name="connsiteX3-21" fmla="*/ 1596190 w 1596190"/>
                <a:gd name="connsiteY3-22" fmla="*/ 1532021 h 2318084"/>
                <a:gd name="connsiteX4-23" fmla="*/ 1596190 w 1596190"/>
                <a:gd name="connsiteY4-24" fmla="*/ 0 h 2318084"/>
                <a:gd name="connsiteX5-25" fmla="*/ 802106 w 1596190"/>
                <a:gd name="connsiteY5-26" fmla="*/ 850231 h 2318084"/>
                <a:gd name="connsiteX6-27" fmla="*/ 0 w 1596190"/>
                <a:gd name="connsiteY6-28" fmla="*/ 40105 h 2318084"/>
                <a:gd name="connsiteX0-29" fmla="*/ 0 w 1596190"/>
                <a:gd name="connsiteY0-30" fmla="*/ 0 h 2277979"/>
                <a:gd name="connsiteX1-31" fmla="*/ 0 w 1596190"/>
                <a:gd name="connsiteY1-32" fmla="*/ 1491916 h 2277979"/>
                <a:gd name="connsiteX2-33" fmla="*/ 794085 w 1596190"/>
                <a:gd name="connsiteY2-34" fmla="*/ 2277979 h 2277979"/>
                <a:gd name="connsiteX3-35" fmla="*/ 1596190 w 1596190"/>
                <a:gd name="connsiteY3-36" fmla="*/ 1491916 h 2277979"/>
                <a:gd name="connsiteX4-37" fmla="*/ 1596190 w 1596190"/>
                <a:gd name="connsiteY4-38" fmla="*/ 8021 h 2277979"/>
                <a:gd name="connsiteX5-39" fmla="*/ 802106 w 1596190"/>
                <a:gd name="connsiteY5-40" fmla="*/ 810126 h 2277979"/>
                <a:gd name="connsiteX6-41" fmla="*/ 0 w 1596190"/>
                <a:gd name="connsiteY6-42" fmla="*/ 0 h 2277979"/>
                <a:gd name="connsiteX0-43" fmla="*/ 0 w 1596190"/>
                <a:gd name="connsiteY0-44" fmla="*/ 0 h 2277979"/>
                <a:gd name="connsiteX1-45" fmla="*/ 0 w 1596190"/>
                <a:gd name="connsiteY1-46" fmla="*/ 1491916 h 2277979"/>
                <a:gd name="connsiteX2-47" fmla="*/ 794085 w 1596190"/>
                <a:gd name="connsiteY2-48" fmla="*/ 2277979 h 2277979"/>
                <a:gd name="connsiteX3-49" fmla="*/ 1596190 w 1596190"/>
                <a:gd name="connsiteY3-50" fmla="*/ 1475874 h 2277979"/>
                <a:gd name="connsiteX4-51" fmla="*/ 1596190 w 1596190"/>
                <a:gd name="connsiteY4-52" fmla="*/ 8021 h 2277979"/>
                <a:gd name="connsiteX5-53" fmla="*/ 802106 w 1596190"/>
                <a:gd name="connsiteY5-54" fmla="*/ 810126 h 2277979"/>
                <a:gd name="connsiteX6-55" fmla="*/ 0 w 1596190"/>
                <a:gd name="connsiteY6-56" fmla="*/ 0 h 2277979"/>
                <a:gd name="connsiteX0-57" fmla="*/ 0 w 1596190"/>
                <a:gd name="connsiteY0-58" fmla="*/ 32084 h 2269958"/>
                <a:gd name="connsiteX1-59" fmla="*/ 0 w 1596190"/>
                <a:gd name="connsiteY1-60" fmla="*/ 1483895 h 2269958"/>
                <a:gd name="connsiteX2-61" fmla="*/ 794085 w 1596190"/>
                <a:gd name="connsiteY2-62" fmla="*/ 2269958 h 2269958"/>
                <a:gd name="connsiteX3-63" fmla="*/ 1596190 w 1596190"/>
                <a:gd name="connsiteY3-64" fmla="*/ 1467853 h 2269958"/>
                <a:gd name="connsiteX4-65" fmla="*/ 1596190 w 1596190"/>
                <a:gd name="connsiteY4-66" fmla="*/ 0 h 2269958"/>
                <a:gd name="connsiteX5-67" fmla="*/ 802106 w 1596190"/>
                <a:gd name="connsiteY5-68" fmla="*/ 802105 h 2269958"/>
                <a:gd name="connsiteX6-69" fmla="*/ 0 w 1596190"/>
                <a:gd name="connsiteY6-70" fmla="*/ 32084 h 2269958"/>
                <a:gd name="connsiteX0-71" fmla="*/ 16042 w 1596190"/>
                <a:gd name="connsiteY0-72" fmla="*/ 40105 h 2269958"/>
                <a:gd name="connsiteX1-73" fmla="*/ 0 w 1596190"/>
                <a:gd name="connsiteY1-74" fmla="*/ 1483895 h 2269958"/>
                <a:gd name="connsiteX2-75" fmla="*/ 794085 w 1596190"/>
                <a:gd name="connsiteY2-76" fmla="*/ 2269958 h 2269958"/>
                <a:gd name="connsiteX3-77" fmla="*/ 1596190 w 1596190"/>
                <a:gd name="connsiteY3-78" fmla="*/ 1467853 h 2269958"/>
                <a:gd name="connsiteX4-79" fmla="*/ 1596190 w 1596190"/>
                <a:gd name="connsiteY4-80" fmla="*/ 0 h 2269958"/>
                <a:gd name="connsiteX5-81" fmla="*/ 802106 w 1596190"/>
                <a:gd name="connsiteY5-82" fmla="*/ 802105 h 2269958"/>
                <a:gd name="connsiteX6-83" fmla="*/ 16042 w 1596190"/>
                <a:gd name="connsiteY6-84" fmla="*/ 40105 h 2269958"/>
                <a:gd name="connsiteX0-85" fmla="*/ 16042 w 1596190"/>
                <a:gd name="connsiteY0-86" fmla="*/ 0 h 2277979"/>
                <a:gd name="connsiteX1-87" fmla="*/ 0 w 1596190"/>
                <a:gd name="connsiteY1-88" fmla="*/ 1491916 h 2277979"/>
                <a:gd name="connsiteX2-89" fmla="*/ 794085 w 1596190"/>
                <a:gd name="connsiteY2-90" fmla="*/ 2277979 h 2277979"/>
                <a:gd name="connsiteX3-91" fmla="*/ 1596190 w 1596190"/>
                <a:gd name="connsiteY3-92" fmla="*/ 1475874 h 2277979"/>
                <a:gd name="connsiteX4-93" fmla="*/ 1596190 w 1596190"/>
                <a:gd name="connsiteY4-94" fmla="*/ 8021 h 2277979"/>
                <a:gd name="connsiteX5-95" fmla="*/ 802106 w 1596190"/>
                <a:gd name="connsiteY5-96" fmla="*/ 810126 h 2277979"/>
                <a:gd name="connsiteX6-97" fmla="*/ 16042 w 1596190"/>
                <a:gd name="connsiteY6-98" fmla="*/ 0 h 2277979"/>
                <a:gd name="connsiteX0-99" fmla="*/ 0 w 1604212"/>
                <a:gd name="connsiteY0-100" fmla="*/ 0 h 2277979"/>
                <a:gd name="connsiteX1-101" fmla="*/ 8022 w 1604212"/>
                <a:gd name="connsiteY1-102" fmla="*/ 1491916 h 2277979"/>
                <a:gd name="connsiteX2-103" fmla="*/ 802107 w 1604212"/>
                <a:gd name="connsiteY2-104" fmla="*/ 2277979 h 2277979"/>
                <a:gd name="connsiteX3-105" fmla="*/ 1604212 w 1604212"/>
                <a:gd name="connsiteY3-106" fmla="*/ 1475874 h 2277979"/>
                <a:gd name="connsiteX4-107" fmla="*/ 1604212 w 1604212"/>
                <a:gd name="connsiteY4-108" fmla="*/ 8021 h 2277979"/>
                <a:gd name="connsiteX5-109" fmla="*/ 810128 w 1604212"/>
                <a:gd name="connsiteY5-110" fmla="*/ 810126 h 2277979"/>
                <a:gd name="connsiteX6-111" fmla="*/ 0 w 1604212"/>
                <a:gd name="connsiteY6-112" fmla="*/ 0 h 2277979"/>
                <a:gd name="connsiteX0-113" fmla="*/ 16042 w 1596190"/>
                <a:gd name="connsiteY0-114" fmla="*/ 0 h 2277979"/>
                <a:gd name="connsiteX1-115" fmla="*/ 0 w 1596190"/>
                <a:gd name="connsiteY1-116" fmla="*/ 1491916 h 2277979"/>
                <a:gd name="connsiteX2-117" fmla="*/ 794085 w 1596190"/>
                <a:gd name="connsiteY2-118" fmla="*/ 2277979 h 2277979"/>
                <a:gd name="connsiteX3-119" fmla="*/ 1596190 w 1596190"/>
                <a:gd name="connsiteY3-120" fmla="*/ 1475874 h 2277979"/>
                <a:gd name="connsiteX4-121" fmla="*/ 1596190 w 1596190"/>
                <a:gd name="connsiteY4-122" fmla="*/ 8021 h 2277979"/>
                <a:gd name="connsiteX5-123" fmla="*/ 802106 w 1596190"/>
                <a:gd name="connsiteY5-124" fmla="*/ 810126 h 2277979"/>
                <a:gd name="connsiteX6-125" fmla="*/ 16042 w 1596190"/>
                <a:gd name="connsiteY6-126" fmla="*/ 0 h 2277979"/>
                <a:gd name="connsiteX0-127" fmla="*/ 0 w 1596191"/>
                <a:gd name="connsiteY0-128" fmla="*/ 0 h 2269958"/>
                <a:gd name="connsiteX1-129" fmla="*/ 1 w 1596191"/>
                <a:gd name="connsiteY1-130" fmla="*/ 1483895 h 2269958"/>
                <a:gd name="connsiteX2-131" fmla="*/ 794086 w 1596191"/>
                <a:gd name="connsiteY2-132" fmla="*/ 2269958 h 2269958"/>
                <a:gd name="connsiteX3-133" fmla="*/ 1596191 w 1596191"/>
                <a:gd name="connsiteY3-134" fmla="*/ 1467853 h 2269958"/>
                <a:gd name="connsiteX4-135" fmla="*/ 1596191 w 1596191"/>
                <a:gd name="connsiteY4-136" fmla="*/ 0 h 2269958"/>
                <a:gd name="connsiteX5-137" fmla="*/ 802107 w 1596191"/>
                <a:gd name="connsiteY5-138" fmla="*/ 802105 h 2269958"/>
                <a:gd name="connsiteX6-139" fmla="*/ 0 w 1596191"/>
                <a:gd name="connsiteY6-140" fmla="*/ 0 h 22699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6191" h="2269958">
                  <a:moveTo>
                    <a:pt x="0" y="0"/>
                  </a:moveTo>
                  <a:cubicBezTo>
                    <a:pt x="0" y="494632"/>
                    <a:pt x="1" y="989263"/>
                    <a:pt x="1" y="1483895"/>
                  </a:cubicBezTo>
                  <a:lnTo>
                    <a:pt x="794086" y="2269958"/>
                  </a:lnTo>
                  <a:lnTo>
                    <a:pt x="1596191" y="1467853"/>
                  </a:lnTo>
                  <a:lnTo>
                    <a:pt x="1596191" y="0"/>
                  </a:lnTo>
                  <a:lnTo>
                    <a:pt x="802107" y="80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A8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buClr>
                  <a:srgbClr val="C00000"/>
                </a:buClr>
              </a:pPr>
              <a:r>
                <a:rPr kumimoji="1" lang="en-US" altLang="zh-CN" sz="2400" b="1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2</a:t>
              </a:r>
              <a:endParaRPr kumimoji="1" lang="zh-CN" altLang="en-US" sz="24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140554" y="5071325"/>
            <a:ext cx="7920880" cy="1656184"/>
            <a:chOff x="611560" y="1412776"/>
            <a:chExt cx="7920880" cy="1656184"/>
          </a:xfrm>
        </p:grpSpPr>
        <p:sp>
          <p:nvSpPr>
            <p:cNvPr id="23" name="矩形 22"/>
            <p:cNvSpPr/>
            <p:nvPr/>
          </p:nvSpPr>
          <p:spPr>
            <a:xfrm>
              <a:off x="1763688" y="1412776"/>
              <a:ext cx="676875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buClr>
                  <a:srgbClr val="C00000"/>
                </a:buClr>
              </a:pPr>
              <a:endParaRPr kumimoji="1" lang="zh-CN" altLang="en-US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" name="任意形状 23"/>
            <p:cNvSpPr/>
            <p:nvPr/>
          </p:nvSpPr>
          <p:spPr>
            <a:xfrm>
              <a:off x="611560" y="1412776"/>
              <a:ext cx="1152128" cy="1656184"/>
            </a:xfrm>
            <a:custGeom>
              <a:avLst/>
              <a:gdLst>
                <a:gd name="connsiteX0" fmla="*/ 16042 w 1596190"/>
                <a:gd name="connsiteY0" fmla="*/ 32084 h 2318084"/>
                <a:gd name="connsiteX1" fmla="*/ 0 w 1596190"/>
                <a:gd name="connsiteY1" fmla="*/ 1532021 h 2318084"/>
                <a:gd name="connsiteX2" fmla="*/ 794085 w 1596190"/>
                <a:gd name="connsiteY2" fmla="*/ 2318084 h 2318084"/>
                <a:gd name="connsiteX3" fmla="*/ 1596190 w 1596190"/>
                <a:gd name="connsiteY3" fmla="*/ 1532021 h 2318084"/>
                <a:gd name="connsiteX4" fmla="*/ 1596190 w 1596190"/>
                <a:gd name="connsiteY4" fmla="*/ 0 h 2318084"/>
                <a:gd name="connsiteX5" fmla="*/ 802106 w 1596190"/>
                <a:gd name="connsiteY5" fmla="*/ 850231 h 2318084"/>
                <a:gd name="connsiteX6" fmla="*/ 16042 w 1596190"/>
                <a:gd name="connsiteY6" fmla="*/ 32084 h 2318084"/>
                <a:gd name="connsiteX0-1" fmla="*/ 0 w 1596190"/>
                <a:gd name="connsiteY0-2" fmla="*/ 40105 h 2318084"/>
                <a:gd name="connsiteX1-3" fmla="*/ 0 w 1596190"/>
                <a:gd name="connsiteY1-4" fmla="*/ 1532021 h 2318084"/>
                <a:gd name="connsiteX2-5" fmla="*/ 794085 w 1596190"/>
                <a:gd name="connsiteY2-6" fmla="*/ 2318084 h 2318084"/>
                <a:gd name="connsiteX3-7" fmla="*/ 1596190 w 1596190"/>
                <a:gd name="connsiteY3-8" fmla="*/ 1532021 h 2318084"/>
                <a:gd name="connsiteX4-9" fmla="*/ 1596190 w 1596190"/>
                <a:gd name="connsiteY4-10" fmla="*/ 0 h 2318084"/>
                <a:gd name="connsiteX5-11" fmla="*/ 802106 w 1596190"/>
                <a:gd name="connsiteY5-12" fmla="*/ 850231 h 2318084"/>
                <a:gd name="connsiteX6-13" fmla="*/ 0 w 1596190"/>
                <a:gd name="connsiteY6-14" fmla="*/ 40105 h 2318084"/>
                <a:gd name="connsiteX0-15" fmla="*/ 0 w 1596190"/>
                <a:gd name="connsiteY0-16" fmla="*/ 40105 h 2318084"/>
                <a:gd name="connsiteX1-17" fmla="*/ 0 w 1596190"/>
                <a:gd name="connsiteY1-18" fmla="*/ 1532021 h 2318084"/>
                <a:gd name="connsiteX2-19" fmla="*/ 794085 w 1596190"/>
                <a:gd name="connsiteY2-20" fmla="*/ 2318084 h 2318084"/>
                <a:gd name="connsiteX3-21" fmla="*/ 1596190 w 1596190"/>
                <a:gd name="connsiteY3-22" fmla="*/ 1532021 h 2318084"/>
                <a:gd name="connsiteX4-23" fmla="*/ 1596190 w 1596190"/>
                <a:gd name="connsiteY4-24" fmla="*/ 0 h 2318084"/>
                <a:gd name="connsiteX5-25" fmla="*/ 802106 w 1596190"/>
                <a:gd name="connsiteY5-26" fmla="*/ 850231 h 2318084"/>
                <a:gd name="connsiteX6-27" fmla="*/ 0 w 1596190"/>
                <a:gd name="connsiteY6-28" fmla="*/ 40105 h 2318084"/>
                <a:gd name="connsiteX0-29" fmla="*/ 0 w 1596190"/>
                <a:gd name="connsiteY0-30" fmla="*/ 0 h 2277979"/>
                <a:gd name="connsiteX1-31" fmla="*/ 0 w 1596190"/>
                <a:gd name="connsiteY1-32" fmla="*/ 1491916 h 2277979"/>
                <a:gd name="connsiteX2-33" fmla="*/ 794085 w 1596190"/>
                <a:gd name="connsiteY2-34" fmla="*/ 2277979 h 2277979"/>
                <a:gd name="connsiteX3-35" fmla="*/ 1596190 w 1596190"/>
                <a:gd name="connsiteY3-36" fmla="*/ 1491916 h 2277979"/>
                <a:gd name="connsiteX4-37" fmla="*/ 1596190 w 1596190"/>
                <a:gd name="connsiteY4-38" fmla="*/ 8021 h 2277979"/>
                <a:gd name="connsiteX5-39" fmla="*/ 802106 w 1596190"/>
                <a:gd name="connsiteY5-40" fmla="*/ 810126 h 2277979"/>
                <a:gd name="connsiteX6-41" fmla="*/ 0 w 1596190"/>
                <a:gd name="connsiteY6-42" fmla="*/ 0 h 2277979"/>
                <a:gd name="connsiteX0-43" fmla="*/ 0 w 1596190"/>
                <a:gd name="connsiteY0-44" fmla="*/ 0 h 2277979"/>
                <a:gd name="connsiteX1-45" fmla="*/ 0 w 1596190"/>
                <a:gd name="connsiteY1-46" fmla="*/ 1491916 h 2277979"/>
                <a:gd name="connsiteX2-47" fmla="*/ 794085 w 1596190"/>
                <a:gd name="connsiteY2-48" fmla="*/ 2277979 h 2277979"/>
                <a:gd name="connsiteX3-49" fmla="*/ 1596190 w 1596190"/>
                <a:gd name="connsiteY3-50" fmla="*/ 1475874 h 2277979"/>
                <a:gd name="connsiteX4-51" fmla="*/ 1596190 w 1596190"/>
                <a:gd name="connsiteY4-52" fmla="*/ 8021 h 2277979"/>
                <a:gd name="connsiteX5-53" fmla="*/ 802106 w 1596190"/>
                <a:gd name="connsiteY5-54" fmla="*/ 810126 h 2277979"/>
                <a:gd name="connsiteX6-55" fmla="*/ 0 w 1596190"/>
                <a:gd name="connsiteY6-56" fmla="*/ 0 h 2277979"/>
                <a:gd name="connsiteX0-57" fmla="*/ 0 w 1596190"/>
                <a:gd name="connsiteY0-58" fmla="*/ 32084 h 2269958"/>
                <a:gd name="connsiteX1-59" fmla="*/ 0 w 1596190"/>
                <a:gd name="connsiteY1-60" fmla="*/ 1483895 h 2269958"/>
                <a:gd name="connsiteX2-61" fmla="*/ 794085 w 1596190"/>
                <a:gd name="connsiteY2-62" fmla="*/ 2269958 h 2269958"/>
                <a:gd name="connsiteX3-63" fmla="*/ 1596190 w 1596190"/>
                <a:gd name="connsiteY3-64" fmla="*/ 1467853 h 2269958"/>
                <a:gd name="connsiteX4-65" fmla="*/ 1596190 w 1596190"/>
                <a:gd name="connsiteY4-66" fmla="*/ 0 h 2269958"/>
                <a:gd name="connsiteX5-67" fmla="*/ 802106 w 1596190"/>
                <a:gd name="connsiteY5-68" fmla="*/ 802105 h 2269958"/>
                <a:gd name="connsiteX6-69" fmla="*/ 0 w 1596190"/>
                <a:gd name="connsiteY6-70" fmla="*/ 32084 h 2269958"/>
                <a:gd name="connsiteX0-71" fmla="*/ 16042 w 1596190"/>
                <a:gd name="connsiteY0-72" fmla="*/ 40105 h 2269958"/>
                <a:gd name="connsiteX1-73" fmla="*/ 0 w 1596190"/>
                <a:gd name="connsiteY1-74" fmla="*/ 1483895 h 2269958"/>
                <a:gd name="connsiteX2-75" fmla="*/ 794085 w 1596190"/>
                <a:gd name="connsiteY2-76" fmla="*/ 2269958 h 2269958"/>
                <a:gd name="connsiteX3-77" fmla="*/ 1596190 w 1596190"/>
                <a:gd name="connsiteY3-78" fmla="*/ 1467853 h 2269958"/>
                <a:gd name="connsiteX4-79" fmla="*/ 1596190 w 1596190"/>
                <a:gd name="connsiteY4-80" fmla="*/ 0 h 2269958"/>
                <a:gd name="connsiteX5-81" fmla="*/ 802106 w 1596190"/>
                <a:gd name="connsiteY5-82" fmla="*/ 802105 h 2269958"/>
                <a:gd name="connsiteX6-83" fmla="*/ 16042 w 1596190"/>
                <a:gd name="connsiteY6-84" fmla="*/ 40105 h 2269958"/>
                <a:gd name="connsiteX0-85" fmla="*/ 16042 w 1596190"/>
                <a:gd name="connsiteY0-86" fmla="*/ 0 h 2277979"/>
                <a:gd name="connsiteX1-87" fmla="*/ 0 w 1596190"/>
                <a:gd name="connsiteY1-88" fmla="*/ 1491916 h 2277979"/>
                <a:gd name="connsiteX2-89" fmla="*/ 794085 w 1596190"/>
                <a:gd name="connsiteY2-90" fmla="*/ 2277979 h 2277979"/>
                <a:gd name="connsiteX3-91" fmla="*/ 1596190 w 1596190"/>
                <a:gd name="connsiteY3-92" fmla="*/ 1475874 h 2277979"/>
                <a:gd name="connsiteX4-93" fmla="*/ 1596190 w 1596190"/>
                <a:gd name="connsiteY4-94" fmla="*/ 8021 h 2277979"/>
                <a:gd name="connsiteX5-95" fmla="*/ 802106 w 1596190"/>
                <a:gd name="connsiteY5-96" fmla="*/ 810126 h 2277979"/>
                <a:gd name="connsiteX6-97" fmla="*/ 16042 w 1596190"/>
                <a:gd name="connsiteY6-98" fmla="*/ 0 h 2277979"/>
                <a:gd name="connsiteX0-99" fmla="*/ 0 w 1604212"/>
                <a:gd name="connsiteY0-100" fmla="*/ 0 h 2277979"/>
                <a:gd name="connsiteX1-101" fmla="*/ 8022 w 1604212"/>
                <a:gd name="connsiteY1-102" fmla="*/ 1491916 h 2277979"/>
                <a:gd name="connsiteX2-103" fmla="*/ 802107 w 1604212"/>
                <a:gd name="connsiteY2-104" fmla="*/ 2277979 h 2277979"/>
                <a:gd name="connsiteX3-105" fmla="*/ 1604212 w 1604212"/>
                <a:gd name="connsiteY3-106" fmla="*/ 1475874 h 2277979"/>
                <a:gd name="connsiteX4-107" fmla="*/ 1604212 w 1604212"/>
                <a:gd name="connsiteY4-108" fmla="*/ 8021 h 2277979"/>
                <a:gd name="connsiteX5-109" fmla="*/ 810128 w 1604212"/>
                <a:gd name="connsiteY5-110" fmla="*/ 810126 h 2277979"/>
                <a:gd name="connsiteX6-111" fmla="*/ 0 w 1604212"/>
                <a:gd name="connsiteY6-112" fmla="*/ 0 h 2277979"/>
                <a:gd name="connsiteX0-113" fmla="*/ 16042 w 1596190"/>
                <a:gd name="connsiteY0-114" fmla="*/ 0 h 2277979"/>
                <a:gd name="connsiteX1-115" fmla="*/ 0 w 1596190"/>
                <a:gd name="connsiteY1-116" fmla="*/ 1491916 h 2277979"/>
                <a:gd name="connsiteX2-117" fmla="*/ 794085 w 1596190"/>
                <a:gd name="connsiteY2-118" fmla="*/ 2277979 h 2277979"/>
                <a:gd name="connsiteX3-119" fmla="*/ 1596190 w 1596190"/>
                <a:gd name="connsiteY3-120" fmla="*/ 1475874 h 2277979"/>
                <a:gd name="connsiteX4-121" fmla="*/ 1596190 w 1596190"/>
                <a:gd name="connsiteY4-122" fmla="*/ 8021 h 2277979"/>
                <a:gd name="connsiteX5-123" fmla="*/ 802106 w 1596190"/>
                <a:gd name="connsiteY5-124" fmla="*/ 810126 h 2277979"/>
                <a:gd name="connsiteX6-125" fmla="*/ 16042 w 1596190"/>
                <a:gd name="connsiteY6-126" fmla="*/ 0 h 2277979"/>
                <a:gd name="connsiteX0-127" fmla="*/ 0 w 1596191"/>
                <a:gd name="connsiteY0-128" fmla="*/ 0 h 2269958"/>
                <a:gd name="connsiteX1-129" fmla="*/ 1 w 1596191"/>
                <a:gd name="connsiteY1-130" fmla="*/ 1483895 h 2269958"/>
                <a:gd name="connsiteX2-131" fmla="*/ 794086 w 1596191"/>
                <a:gd name="connsiteY2-132" fmla="*/ 2269958 h 2269958"/>
                <a:gd name="connsiteX3-133" fmla="*/ 1596191 w 1596191"/>
                <a:gd name="connsiteY3-134" fmla="*/ 1467853 h 2269958"/>
                <a:gd name="connsiteX4-135" fmla="*/ 1596191 w 1596191"/>
                <a:gd name="connsiteY4-136" fmla="*/ 0 h 2269958"/>
                <a:gd name="connsiteX5-137" fmla="*/ 802107 w 1596191"/>
                <a:gd name="connsiteY5-138" fmla="*/ 802105 h 2269958"/>
                <a:gd name="connsiteX6-139" fmla="*/ 0 w 1596191"/>
                <a:gd name="connsiteY6-140" fmla="*/ 0 h 22699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6191" h="2269958">
                  <a:moveTo>
                    <a:pt x="0" y="0"/>
                  </a:moveTo>
                  <a:cubicBezTo>
                    <a:pt x="0" y="494632"/>
                    <a:pt x="1" y="989263"/>
                    <a:pt x="1" y="1483895"/>
                  </a:cubicBezTo>
                  <a:lnTo>
                    <a:pt x="794086" y="2269958"/>
                  </a:lnTo>
                  <a:lnTo>
                    <a:pt x="1596191" y="1467853"/>
                  </a:lnTo>
                  <a:lnTo>
                    <a:pt x="1596191" y="0"/>
                  </a:lnTo>
                  <a:lnTo>
                    <a:pt x="802107" y="80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A8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buClr>
                  <a:srgbClr val="C00000"/>
                </a:buClr>
              </a:pPr>
              <a:r>
                <a:rPr kumimoji="1" lang="en-US" altLang="zh-CN" sz="2400" b="1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3</a:t>
              </a:r>
              <a:endParaRPr kumimoji="1" lang="zh-CN" altLang="en-US" sz="24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292682" y="1653300"/>
            <a:ext cx="676875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rgbClr val="072B8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符号主义和连接主义是人工智能的根基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87688" y="5373216"/>
            <a:ext cx="6778740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072B8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传统图灵测试已破，期待新的图灵测试</a:t>
            </a:r>
            <a:endParaRPr lang="zh-CN" altLang="en-US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8218" y="3498782"/>
            <a:ext cx="677874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072B8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知识图谱和大模型技术是当前研究热点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11605" y="1556573"/>
            <a:ext cx="9144000" cy="2376489"/>
          </a:xfrm>
          <a:prstGeom prst="rect">
            <a:avLst/>
          </a:prstGeom>
          <a:solidFill>
            <a:srgbClr val="072B8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511605" y="1812598"/>
            <a:ext cx="9144000" cy="159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感谢各位同仁聆听！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敬请批评指正！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24000" y="-99391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80" rIns="113157" bIns="565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67811" y="5106014"/>
            <a:ext cx="3960441" cy="411218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sym typeface="Arial" panose="020B0604020202020204" pitchFamily="34" charset="0"/>
              </a:rPr>
              <a:t>知识就是力量！</a:t>
            </a:r>
          </a:p>
        </p:txBody>
      </p:sp>
      <p:sp>
        <p:nvSpPr>
          <p:cNvPr id="2" name="爆炸形: 8 pt  1"/>
          <p:cNvSpPr/>
          <p:nvPr/>
        </p:nvSpPr>
        <p:spPr>
          <a:xfrm>
            <a:off x="3215681" y="4189088"/>
            <a:ext cx="6192688" cy="2376487"/>
          </a:xfrm>
          <a:prstGeom prst="irregularSeal1">
            <a:avLst/>
          </a:prstGeom>
          <a:noFill/>
          <a:ln w="19050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5000"/>
              </a:lnSpc>
              <a:buClr>
                <a:srgbClr val="C00000"/>
              </a:buClr>
            </a:pPr>
            <a:endParaRPr lang="zh-CN" altLang="en-US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advTm="1354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 txBox="1"/>
          <p:nvPr/>
        </p:nvSpPr>
        <p:spPr bwMode="auto">
          <a:xfrm>
            <a:off x="1660531" y="129591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人工智能发展历程</a:t>
            </a:r>
          </a:p>
        </p:txBody>
      </p:sp>
      <p:pic>
        <p:nvPicPr>
          <p:cNvPr id="2050" name="Picture 2" descr="Timeline Of Ai">
            <a:extLst>
              <a:ext uri="{FF2B5EF4-FFF2-40B4-BE49-F238E27FC236}">
                <a16:creationId xmlns:a16="http://schemas.microsoft.com/office/drawing/2014/main" id="{9D93C70C-DFB2-36F5-038C-CC48DB05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75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89CD14-F89D-914F-6590-F3542BBE0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48600" y="1124744"/>
            <a:ext cx="2904902" cy="24559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380B1D9-19B2-A010-24E7-29853E4B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98" y="1445763"/>
            <a:ext cx="1630909" cy="213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1638D2-9D1F-A5AC-E1DF-8C8BDC714A7B}"/>
              </a:ext>
            </a:extLst>
          </p:cNvPr>
          <p:cNvSpPr txBox="1"/>
          <p:nvPr/>
        </p:nvSpPr>
        <p:spPr>
          <a:xfrm>
            <a:off x="1055440" y="4003353"/>
            <a:ext cx="1945834" cy="12817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>
              <a:lnSpc>
                <a:spcPts val="216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英国数学家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16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计算机科学家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16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人工智能先驱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16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</a:rPr>
              <a:t>1912 - 1954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</a:rPr>
              <a:t>）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B4094209-D2B6-F5B4-8EBD-90498314C3DD}"/>
              </a:ext>
            </a:extLst>
          </p:cNvPr>
          <p:cNvSpPr txBox="1"/>
          <p:nvPr/>
        </p:nvSpPr>
        <p:spPr>
          <a:xfrm>
            <a:off x="1366524" y="5363924"/>
            <a:ext cx="149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艾伦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·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图灵</a:t>
            </a:r>
            <a:endParaRPr lang="zh-CN" alt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0B9C6F-1CC7-FD5C-82E9-9F6C8E1D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48" y="1773975"/>
            <a:ext cx="3889084" cy="421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spcAft>
                <a:spcPct val="100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Ì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spcAft>
                <a:spcPct val="1000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1937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年提出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通用计算机模型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，它可以执行任何一个描述好的程序（算法），实现需要的功能，形成了“可计算”的概念。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1950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年提出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智能机器测试方法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。设想将一个人和一台计算机隔离开进行打字交流。如果机器能让测试者误以为自己是人，则计算机具有“智能” 。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075A1672-C141-D528-1D75-C19E0EA31AD3}"/>
              </a:ext>
            </a:extLst>
          </p:cNvPr>
          <p:cNvSpPr txBox="1"/>
          <p:nvPr/>
        </p:nvSpPr>
        <p:spPr>
          <a:xfrm>
            <a:off x="9301129" y="3513688"/>
            <a:ext cx="1494687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图灵机原型</a:t>
            </a:r>
            <a:endParaRPr lang="zh-CN" dirty="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8EBFADD8-8AE4-7107-99BB-A34CB58F6F4B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现代计算机与人工智能之父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67F3A2-5FFB-0657-C951-4A844080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0" y="3947904"/>
            <a:ext cx="3048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2">
            <a:extLst>
              <a:ext uri="{FF2B5EF4-FFF2-40B4-BE49-F238E27FC236}">
                <a16:creationId xmlns:a16="http://schemas.microsoft.com/office/drawing/2014/main" id="{4097D08D-D6BD-C74E-E2F0-1529C37C389C}"/>
              </a:ext>
            </a:extLst>
          </p:cNvPr>
          <p:cNvSpPr txBox="1"/>
          <p:nvPr/>
        </p:nvSpPr>
        <p:spPr>
          <a:xfrm>
            <a:off x="9464354" y="5785470"/>
            <a:ext cx="116823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图灵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29055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4A74817-06DD-5DDE-79B2-2321F228EBE2}"/>
              </a:ext>
            </a:extLst>
          </p:cNvPr>
          <p:cNvSpPr txBox="1">
            <a:spLocks noChangeArrowheads="1"/>
          </p:cNvSpPr>
          <p:nvPr/>
        </p:nvSpPr>
        <p:spPr>
          <a:xfrm>
            <a:off x="6072019" y="245795"/>
            <a:ext cx="3168352" cy="501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Tx/>
              <a:buNone/>
            </a:pPr>
            <a:r>
              <a:rPr lang="zh-CN" altLang="en-US" sz="24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冯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· </a:t>
            </a:r>
            <a:r>
              <a:rPr lang="zh-CN" altLang="en-US" sz="24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诺依曼体系结构</a:t>
            </a:r>
            <a:endParaRPr lang="en-US" altLang="zh-CN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DFBEAE-19CC-AB9A-D91D-6971451B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4000" r="48000" b="10666"/>
          <a:stretch>
            <a:fillRect/>
          </a:stretch>
        </p:blipFill>
        <p:spPr bwMode="auto">
          <a:xfrm>
            <a:off x="2158852" y="949343"/>
            <a:ext cx="1417016" cy="1761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453FE83B-C90D-0C09-8034-73BB5C59D3B9}"/>
              </a:ext>
            </a:extLst>
          </p:cNvPr>
          <p:cNvSpPr txBox="1"/>
          <p:nvPr/>
        </p:nvSpPr>
        <p:spPr>
          <a:xfrm>
            <a:off x="1911374" y="2806604"/>
            <a:ext cx="180836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</a:rPr>
              <a:t>美国数学家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</a:rPr>
              <a:t>计算机科学家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</a:rPr>
              <a:t>1903-1957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</a:rPr>
              <a:t>）</a:t>
            </a: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241CF773-76F7-6984-FF43-B5E7FDBDC32F}"/>
              </a:ext>
            </a:extLst>
          </p:cNvPr>
          <p:cNvSpPr txBox="1"/>
          <p:nvPr/>
        </p:nvSpPr>
        <p:spPr>
          <a:xfrm>
            <a:off x="2187060" y="319119"/>
            <a:ext cx="147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冯 </a:t>
            </a:r>
            <a:r>
              <a:rPr lang="en-US" altLang="zh-CN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· </a:t>
            </a: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诺依曼</a:t>
            </a:r>
            <a:endParaRPr lang="zh-CN" altLang="en-US" dirty="0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DB37F06B-5435-C72D-0F35-7F0E2A4B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826008"/>
            <a:ext cx="4688836" cy="292428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53901D3-6915-E87D-FFC4-A4F4887A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74" y="4635290"/>
            <a:ext cx="2024387" cy="1313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53ED927-6D73-CC30-CF71-362AD8503B58}"/>
              </a:ext>
            </a:extLst>
          </p:cNvPr>
          <p:cNvCxnSpPr/>
          <p:nvPr/>
        </p:nvCxnSpPr>
        <p:spPr bwMode="auto">
          <a:xfrm flipH="1">
            <a:off x="1528130" y="3933056"/>
            <a:ext cx="913987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DCECA252-BFFC-15C6-7AF4-636B5480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4497602"/>
            <a:ext cx="2520276" cy="145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0E0312-64EF-EA2A-AA74-AD58AB730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4528312"/>
            <a:ext cx="1823634" cy="142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箭头: V 形 11">
            <a:extLst>
              <a:ext uri="{FF2B5EF4-FFF2-40B4-BE49-F238E27FC236}">
                <a16:creationId xmlns:a16="http://schemas.microsoft.com/office/drawing/2014/main" id="{2C8FD9E4-1BCE-FD6F-618E-87D8D9D4F1FC}"/>
              </a:ext>
            </a:extLst>
          </p:cNvPr>
          <p:cNvSpPr/>
          <p:nvPr/>
        </p:nvSpPr>
        <p:spPr>
          <a:xfrm>
            <a:off x="4702975" y="4059234"/>
            <a:ext cx="1224000" cy="3429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1971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13" name="箭头: V 形 12">
            <a:extLst>
              <a:ext uri="{FF2B5EF4-FFF2-40B4-BE49-F238E27FC236}">
                <a16:creationId xmlns:a16="http://schemas.microsoft.com/office/drawing/2014/main" id="{CE5598E3-6072-05A6-D02A-313908F65D47}"/>
              </a:ext>
            </a:extLst>
          </p:cNvPr>
          <p:cNvSpPr/>
          <p:nvPr/>
        </p:nvSpPr>
        <p:spPr>
          <a:xfrm>
            <a:off x="6805894" y="4059234"/>
            <a:ext cx="1224000" cy="3429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1981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14" name="箭头: V 形 13">
            <a:extLst>
              <a:ext uri="{FF2B5EF4-FFF2-40B4-BE49-F238E27FC236}">
                <a16:creationId xmlns:a16="http://schemas.microsoft.com/office/drawing/2014/main" id="{6F7174B4-3FCD-766E-2043-BEE1CD5A9C7A}"/>
              </a:ext>
            </a:extLst>
          </p:cNvPr>
          <p:cNvSpPr/>
          <p:nvPr/>
        </p:nvSpPr>
        <p:spPr>
          <a:xfrm>
            <a:off x="8908813" y="4027655"/>
            <a:ext cx="1224000" cy="3429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2012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17CD37A4-04FE-A59F-A8C9-ED6C64176096}"/>
              </a:ext>
            </a:extLst>
          </p:cNvPr>
          <p:cNvSpPr/>
          <p:nvPr/>
        </p:nvSpPr>
        <p:spPr>
          <a:xfrm>
            <a:off x="2279576" y="4076198"/>
            <a:ext cx="1224000" cy="3429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defTabSz="342900">
              <a:lnSpc>
                <a:spcPct val="125000"/>
              </a:lnSpc>
              <a:buClr>
                <a:srgbClr val="C00000"/>
              </a:buClr>
              <a:defRPr/>
            </a:pP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1946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月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25CC01-28D7-9DAB-A440-B8D72C4AE134}"/>
              </a:ext>
            </a:extLst>
          </p:cNvPr>
          <p:cNvSpPr txBox="1"/>
          <p:nvPr/>
        </p:nvSpPr>
        <p:spPr>
          <a:xfrm>
            <a:off x="1923034" y="6081787"/>
            <a:ext cx="2012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宾夕法尼亚大学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世界第一台计算机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F31054-AA69-44EF-8A15-1D9BA4690504}"/>
              </a:ext>
            </a:extLst>
          </p:cNvPr>
          <p:cNvSpPr txBox="1"/>
          <p:nvPr/>
        </p:nvSpPr>
        <p:spPr>
          <a:xfrm>
            <a:off x="3923223" y="6067654"/>
            <a:ext cx="2288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公司第一枚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微处理器芯片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F5177F2-1032-2D0F-8728-9235C6045430}"/>
              </a:ext>
            </a:extLst>
          </p:cNvPr>
          <p:cNvSpPr txBox="1"/>
          <p:nvPr/>
        </p:nvSpPr>
        <p:spPr>
          <a:xfrm>
            <a:off x="6456041" y="6081786"/>
            <a:ext cx="1823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公司发布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第一台个人电脑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D29898-433E-7C2C-F732-CE2F07DFE483}"/>
              </a:ext>
            </a:extLst>
          </p:cNvPr>
          <p:cNvSpPr txBox="1"/>
          <p:nvPr/>
        </p:nvSpPr>
        <p:spPr>
          <a:xfrm>
            <a:off x="8524303" y="6067654"/>
            <a:ext cx="1823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中国自主研发的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超级计算机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538736-7A45-304B-8D79-A5FD4531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19" y="4542784"/>
            <a:ext cx="2142392" cy="1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886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TLSHAPE_SL_8c64e64e91ed42a8895854711a4bf93c_BackgroundRectangle">
            <a:extLst>
              <a:ext uri="{FF2B5EF4-FFF2-40B4-BE49-F238E27FC236}">
                <a16:creationId xmlns:a16="http://schemas.microsoft.com/office/drawing/2014/main" id="{7C3B3922-A851-FE35-631C-239187C6FC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6059" y="1978322"/>
            <a:ext cx="11290300" cy="124189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TLSHAPE_SL_ab9d70c29c9f427ca03804602139c341_BackgroundRectangle">
            <a:extLst>
              <a:ext uri="{FF2B5EF4-FFF2-40B4-BE49-F238E27FC236}">
                <a16:creationId xmlns:a16="http://schemas.microsoft.com/office/drawing/2014/main" id="{E2012FDD-556E-66B8-416C-15227D151F9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6059" y="3245612"/>
            <a:ext cx="11290300" cy="72881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OTLSHAPE_SL_cccf0dc8655345f381cf9d09ea3be96c_BackgroundRectangle">
            <a:extLst>
              <a:ext uri="{FF2B5EF4-FFF2-40B4-BE49-F238E27FC236}">
                <a16:creationId xmlns:a16="http://schemas.microsoft.com/office/drawing/2014/main" id="{A2EFC4A3-6583-3166-49C9-77E268E525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6059" y="3999823"/>
            <a:ext cx="11290300" cy="883835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OTLSHAPE_SL_95e58316572c4bd3bb64bb6680c7cb09_BackgroundRectangle">
            <a:extLst>
              <a:ext uri="{FF2B5EF4-FFF2-40B4-BE49-F238E27FC236}">
                <a16:creationId xmlns:a16="http://schemas.microsoft.com/office/drawing/2014/main" id="{4B14BD40-3195-F472-1ACC-7BA2AEBAA84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6059" y="4909059"/>
            <a:ext cx="11290300" cy="883835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TLSHAPE_SL_2164e8b5e2994fb4bec147f87a60b842_BackgroundRectangle">
            <a:extLst>
              <a:ext uri="{FF2B5EF4-FFF2-40B4-BE49-F238E27FC236}">
                <a16:creationId xmlns:a16="http://schemas.microsoft.com/office/drawing/2014/main" id="{19036B26-7864-AE36-382F-3E449F192C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6059" y="5818294"/>
            <a:ext cx="11290300" cy="72881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3" name="OTLSHAPE_M_d355dca1471a46b391a5241dae739e5e_Connector1">
            <a:extLst>
              <a:ext uri="{FF2B5EF4-FFF2-40B4-BE49-F238E27FC236}">
                <a16:creationId xmlns:a16="http://schemas.microsoft.com/office/drawing/2014/main" id="{3A9A754B-95E0-FD40-5C15-6081FE8EFFE1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015639" y="1036067"/>
            <a:ext cx="0" cy="63500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OTLSHAPE_M_b31573c5ef81424196d45cea51878aa0_Connector1">
            <a:extLst>
              <a:ext uri="{FF2B5EF4-FFF2-40B4-BE49-F238E27FC236}">
                <a16:creationId xmlns:a16="http://schemas.microsoft.com/office/drawing/2014/main" id="{5702FF6C-672A-D616-290C-45CE311E612B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0609229" y="1036067"/>
            <a:ext cx="0" cy="472355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OTLSHAPE_M_3a3986ecd937448fbb534b5813d798c3_Connector1">
            <a:extLst>
              <a:ext uri="{FF2B5EF4-FFF2-40B4-BE49-F238E27FC236}">
                <a16:creationId xmlns:a16="http://schemas.microsoft.com/office/drawing/2014/main" id="{BA41C308-2D0D-A547-F058-117F1CC6D0D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197398" y="652611"/>
            <a:ext cx="0" cy="63500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OTLSHAPE_M_3a3986ecd937448fbb534b5813d798c3_Connector2">
            <a:extLst>
              <a:ext uri="{FF2B5EF4-FFF2-40B4-BE49-F238E27FC236}">
                <a16:creationId xmlns:a16="http://schemas.microsoft.com/office/drawing/2014/main" id="{D4A744DB-D7E7-43E8-585D-F9B3864E3E0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197398" y="871136"/>
            <a:ext cx="0" cy="637286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OTLSHAPE_M_d355dca1471a46b391a5241dae739e5e_Connector2">
            <a:extLst>
              <a:ext uri="{FF2B5EF4-FFF2-40B4-BE49-F238E27FC236}">
                <a16:creationId xmlns:a16="http://schemas.microsoft.com/office/drawing/2014/main" id="{49F54AB1-DD7B-9DF2-68A5-1476BEF07A8F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015639" y="1254591"/>
            <a:ext cx="0" cy="253831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OTLSHAPE_M_ae15f24e87f84ff790d40848dde6fde2_Connector1">
            <a:extLst>
              <a:ext uri="{FF2B5EF4-FFF2-40B4-BE49-F238E27FC236}">
                <a16:creationId xmlns:a16="http://schemas.microsoft.com/office/drawing/2014/main" id="{7825AB5E-5C31-CF17-8CB2-ADA8935F441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834971" y="881042"/>
            <a:ext cx="0" cy="627380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OTLSHAPE_M_253354a218844068beeda478124c7ac9_Connector1">
            <a:extLst>
              <a:ext uri="{FF2B5EF4-FFF2-40B4-BE49-F238E27FC236}">
                <a16:creationId xmlns:a16="http://schemas.microsoft.com/office/drawing/2014/main" id="{C5E3DA94-5AD6-6C7A-4BD0-CBA3B1DDAB0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7608512" y="881042"/>
            <a:ext cx="0" cy="63500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OTLSHAPE_M_253354a218844068beeda478124c7ac9_Connector2">
            <a:extLst>
              <a:ext uri="{FF2B5EF4-FFF2-40B4-BE49-F238E27FC236}">
                <a16:creationId xmlns:a16="http://schemas.microsoft.com/office/drawing/2014/main" id="{AA9E5068-3CE0-C078-C568-EDE6E6F03CF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608512" y="1254591"/>
            <a:ext cx="0" cy="253831"/>
          </a:xfrm>
          <a:prstGeom prst="line">
            <a:avLst/>
          </a:prstGeom>
          <a:ln w="9525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TLSHAPE_TB_00000000000000000000000000000000_ScaleContainer">
            <a:extLst>
              <a:ext uri="{FF2B5EF4-FFF2-40B4-BE49-F238E27FC236}">
                <a16:creationId xmlns:a16="http://schemas.microsoft.com/office/drawing/2014/main" id="{9A44F34F-2A25-7824-C542-4B412F0FEA9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97024" y="1533822"/>
            <a:ext cx="10515600" cy="381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OTLSHAPE_SL_8c64e64e91ed42a8895854711a4bf93c_HeaderRectangle">
            <a:extLst>
              <a:ext uri="{FF2B5EF4-FFF2-40B4-BE49-F238E27FC236}">
                <a16:creationId xmlns:a16="http://schemas.microsoft.com/office/drawing/2014/main" id="{C7D1F2D8-E704-F4CC-DAD2-F623CBC3417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16059" y="1978322"/>
            <a:ext cx="660400" cy="124189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OTLSHAPE_SL_ab9d70c29c9f427ca03804602139c341_HeaderRectangle">
            <a:extLst>
              <a:ext uri="{FF2B5EF4-FFF2-40B4-BE49-F238E27FC236}">
                <a16:creationId xmlns:a16="http://schemas.microsoft.com/office/drawing/2014/main" id="{E1D87583-A0F9-CB30-6FD7-5D08BE9D729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16059" y="3245612"/>
            <a:ext cx="660400" cy="72881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TLSHAPE_SL_cccf0dc8655345f381cf9d09ea3be96c_HeaderRectangle">
            <a:extLst>
              <a:ext uri="{FF2B5EF4-FFF2-40B4-BE49-F238E27FC236}">
                <a16:creationId xmlns:a16="http://schemas.microsoft.com/office/drawing/2014/main" id="{8118120E-5F4E-EFBA-A996-68F2696F197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16059" y="3999823"/>
            <a:ext cx="660400" cy="88383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OTLSHAPE_SL_95e58316572c4bd3bb64bb6680c7cb09_HeaderRectangle">
            <a:extLst>
              <a:ext uri="{FF2B5EF4-FFF2-40B4-BE49-F238E27FC236}">
                <a16:creationId xmlns:a16="http://schemas.microsoft.com/office/drawing/2014/main" id="{893B8EDF-BA07-2D75-71BE-023FB9D0BCC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16059" y="4909059"/>
            <a:ext cx="660400" cy="88383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OTLSHAPE_SL_2164e8b5e2994fb4bec147f87a60b842_HeaderRectangle">
            <a:extLst>
              <a:ext uri="{FF2B5EF4-FFF2-40B4-BE49-F238E27FC236}">
                <a16:creationId xmlns:a16="http://schemas.microsoft.com/office/drawing/2014/main" id="{8364167C-C17A-3AD8-3408-F17400175F1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16059" y="5818294"/>
            <a:ext cx="660400" cy="728811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TLSHAPE_SLM_8a4f565411fd49748353787a8c608303_Shape">
            <a:extLst>
              <a:ext uri="{FF2B5EF4-FFF2-40B4-BE49-F238E27FC236}">
                <a16:creationId xmlns:a16="http://schemas.microsoft.com/office/drawing/2014/main" id="{98D94821-3030-EA32-F364-F1E8672CB85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381120" y="2432855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OTLSHAPE_SLM_deffe445ffb64693b3449878ca9781d6_Shape">
            <a:extLst>
              <a:ext uri="{FF2B5EF4-FFF2-40B4-BE49-F238E27FC236}">
                <a16:creationId xmlns:a16="http://schemas.microsoft.com/office/drawing/2014/main" id="{470379D8-520E-67D2-732D-C8CA9E4AE4A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926739" y="2868423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OTLSHAPE_SLM_095dc300bdb846b28a18cced2e91d0ea_Shape">
            <a:extLst>
              <a:ext uri="{FF2B5EF4-FFF2-40B4-BE49-F238E27FC236}">
                <a16:creationId xmlns:a16="http://schemas.microsoft.com/office/drawing/2014/main" id="{48753D17-31E9-1DF4-7607-5BFF71521A8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244809" y="2074800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TLSHAPE_SLM_656723c8d18b4681b0e8dc952a0f7bc1_Shape">
            <a:extLst>
              <a:ext uri="{FF2B5EF4-FFF2-40B4-BE49-F238E27FC236}">
                <a16:creationId xmlns:a16="http://schemas.microsoft.com/office/drawing/2014/main" id="{7AB16BCD-FE3F-EABE-6EFF-41CC8B1FE97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290973" y="2074800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TLSHAPE_SLM_346bdd7addea4f658924148120a43ef1_Shape">
            <a:extLst>
              <a:ext uri="{FF2B5EF4-FFF2-40B4-BE49-F238E27FC236}">
                <a16:creationId xmlns:a16="http://schemas.microsoft.com/office/drawing/2014/main" id="{8609FF6F-4E4B-4A8F-57C5-BE1C5935C01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245899" y="2432855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OTLSHAPE_SLM_33db689121ee4fab8de1dff9e3d92766_Shape">
            <a:extLst>
              <a:ext uri="{FF2B5EF4-FFF2-40B4-BE49-F238E27FC236}">
                <a16:creationId xmlns:a16="http://schemas.microsoft.com/office/drawing/2014/main" id="{64ADD6C9-6993-BC68-A13D-73EDDF2DCF2E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382211" y="2868423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TLSHAPE_SLM_f0b6ba6efe2a467394a759b8c85f97d6_Shape">
            <a:extLst>
              <a:ext uri="{FF2B5EF4-FFF2-40B4-BE49-F238E27FC236}">
                <a16:creationId xmlns:a16="http://schemas.microsoft.com/office/drawing/2014/main" id="{FEEB9CF2-8062-C4F1-7316-BF92A060820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200452" y="3342090"/>
            <a:ext cx="177800" cy="177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OTLSHAPE_SLM_2bf72b804b884910ab4734c0998a2eb6_Shape">
            <a:extLst>
              <a:ext uri="{FF2B5EF4-FFF2-40B4-BE49-F238E27FC236}">
                <a16:creationId xmlns:a16="http://schemas.microsoft.com/office/drawing/2014/main" id="{8CC111E2-E4F0-84D5-3F81-33775811BA5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473448" y="3342090"/>
            <a:ext cx="177800" cy="177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TLSHAPE_SLM_3b6dca6bb9644663a5725f5ec2180a87_Shape">
            <a:extLst>
              <a:ext uri="{FF2B5EF4-FFF2-40B4-BE49-F238E27FC236}">
                <a16:creationId xmlns:a16="http://schemas.microsoft.com/office/drawing/2014/main" id="{16468424-30C3-FB9E-DDF7-86EEE21DD07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882756" y="3700146"/>
            <a:ext cx="177800" cy="177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TLSHAPE_SLM_be69b064ab894231b09ae82a1b8d1d65_Shape">
            <a:extLst>
              <a:ext uri="{FF2B5EF4-FFF2-40B4-BE49-F238E27FC236}">
                <a16:creationId xmlns:a16="http://schemas.microsoft.com/office/drawing/2014/main" id="{DC493DF5-3F59-5264-AA91-7839C53BE65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91690" y="3700146"/>
            <a:ext cx="177800" cy="177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OTLSHAPE_SLM_94dba95d2fbf4f7298a57d0ccc9adab7_Shape">
            <a:extLst>
              <a:ext uri="{FF2B5EF4-FFF2-40B4-BE49-F238E27FC236}">
                <a16:creationId xmlns:a16="http://schemas.microsoft.com/office/drawing/2014/main" id="{3B8D8CB1-B3E9-C049-081B-B35A5F30C9BC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156843" y="3342090"/>
            <a:ext cx="177800" cy="177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OTLSHAPE_SLM_91d6b10139804d998eb544769606f348_Shape">
            <a:extLst>
              <a:ext uri="{FF2B5EF4-FFF2-40B4-BE49-F238E27FC236}">
                <a16:creationId xmlns:a16="http://schemas.microsoft.com/office/drawing/2014/main" id="{8272154B-A75A-BCA7-ED3E-53D015EDE1AE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429092" y="4173813"/>
            <a:ext cx="177800" cy="177800"/>
          </a:xfrm>
          <a:prstGeom prst="ellipse">
            <a:avLst/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TLSHAPE_SLM_25fdaede6e224382b7f1aa2539099487_Shape">
            <a:extLst>
              <a:ext uri="{FF2B5EF4-FFF2-40B4-BE49-F238E27FC236}">
                <a16:creationId xmlns:a16="http://schemas.microsoft.com/office/drawing/2014/main" id="{AB5D1277-4E79-6989-7C38-5CC0E6CCAD3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565403" y="4173813"/>
            <a:ext cx="177800" cy="177800"/>
          </a:xfrm>
          <a:prstGeom prst="ellipse">
            <a:avLst/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OTLSHAPE_SLM_5ffc1da2a7fc4a29bb23a39e045ae908_Shape">
            <a:extLst>
              <a:ext uri="{FF2B5EF4-FFF2-40B4-BE49-F238E27FC236}">
                <a16:creationId xmlns:a16="http://schemas.microsoft.com/office/drawing/2014/main" id="{291BFB0A-3389-ACA7-CEB9-DE5691F9F3D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758479" y="4609381"/>
            <a:ext cx="177800" cy="177800"/>
          </a:xfrm>
          <a:prstGeom prst="ellipse">
            <a:avLst/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OTLSHAPE_SLM_883b4f5262964cc48c03201edbc7c5e5_Shape">
            <a:extLst>
              <a:ext uri="{FF2B5EF4-FFF2-40B4-BE49-F238E27FC236}">
                <a16:creationId xmlns:a16="http://schemas.microsoft.com/office/drawing/2014/main" id="{9D34A85C-7E20-187A-A1E9-F1ECC80C4566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838399" y="4609381"/>
            <a:ext cx="177800" cy="177800"/>
          </a:xfrm>
          <a:prstGeom prst="ellipse">
            <a:avLst/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TLSHAPE_SLM_621c4b96a63f48258fea12aa7b709779_Shape">
            <a:extLst>
              <a:ext uri="{FF2B5EF4-FFF2-40B4-BE49-F238E27FC236}">
                <a16:creationId xmlns:a16="http://schemas.microsoft.com/office/drawing/2014/main" id="{ED41670D-778C-5E40-2274-56C538FE9199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0111021" y="5083049"/>
            <a:ext cx="177800" cy="1778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OTLSHAPE_SLM_6480c70746ed4d6e891021931e1b180a_Shape">
            <a:extLst>
              <a:ext uri="{FF2B5EF4-FFF2-40B4-BE49-F238E27FC236}">
                <a16:creationId xmlns:a16="http://schemas.microsoft.com/office/drawing/2014/main" id="{6499C79D-ABF0-56FF-6887-00AC442DD125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0247706" y="5083049"/>
            <a:ext cx="177800" cy="1778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OTLSHAPE_SLM_3d1cb5deb6f14aff8821c3ec4bf62876_Shape">
            <a:extLst>
              <a:ext uri="{FF2B5EF4-FFF2-40B4-BE49-F238E27FC236}">
                <a16:creationId xmlns:a16="http://schemas.microsoft.com/office/drawing/2014/main" id="{A5ADBD01-881B-F895-90BF-99DDA306EA90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308206" y="5518616"/>
            <a:ext cx="177800" cy="1778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TLSHAPE_SLM_4985f84bb344452a850899757bc2a0f1_Shape">
            <a:extLst>
              <a:ext uri="{FF2B5EF4-FFF2-40B4-BE49-F238E27FC236}">
                <a16:creationId xmlns:a16="http://schemas.microsoft.com/office/drawing/2014/main" id="{C09CCA63-1600-41F3-E5A8-ED286F30453D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0384018" y="5518616"/>
            <a:ext cx="177800" cy="1778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OTLSHAPE_SLM_29dfb6f223f34d12bea6bf32a24c3ebd_Shape">
            <a:extLst>
              <a:ext uri="{FF2B5EF4-FFF2-40B4-BE49-F238E27FC236}">
                <a16:creationId xmlns:a16="http://schemas.microsoft.com/office/drawing/2014/main" id="{179D641D-C7D6-F31D-5917-060AA87B905E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0713406" y="5914772"/>
            <a:ext cx="177800" cy="1778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TLSHAPE_SLM_561b4d0126cf428da11e0b99c1775b7f_Shape">
            <a:extLst>
              <a:ext uri="{FF2B5EF4-FFF2-40B4-BE49-F238E27FC236}">
                <a16:creationId xmlns:a16="http://schemas.microsoft.com/office/drawing/2014/main" id="{38C21E5B-26C5-181C-2957-C09D0C6A9274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1092837" y="6272827"/>
            <a:ext cx="177800" cy="1778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TLSHAPE_SLM_f54c69904b5e49d68e53c4056633bd29_Shape">
            <a:extLst>
              <a:ext uri="{FF2B5EF4-FFF2-40B4-BE49-F238E27FC236}">
                <a16:creationId xmlns:a16="http://schemas.microsoft.com/office/drawing/2014/main" id="{2B127347-FEB0-EAC1-49D1-6B4A1B36313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0794819" y="5914772"/>
            <a:ext cx="177800" cy="1778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OTLSHAPE_SLM_00a2d20ce32943e79c298331be00009a_Shape">
            <a:extLst>
              <a:ext uri="{FF2B5EF4-FFF2-40B4-BE49-F238E27FC236}">
                <a16:creationId xmlns:a16="http://schemas.microsoft.com/office/drawing/2014/main" id="{B92C2E82-4CC4-A1ED-3E72-191B485B1B9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2063424" y="2868423"/>
            <a:ext cx="177800" cy="1778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OTLSHAPE_SL_8c64e64e91ed42a8895854711a4bf93c_Header">
            <a:extLst>
              <a:ext uri="{FF2B5EF4-FFF2-40B4-BE49-F238E27FC236}">
                <a16:creationId xmlns:a16="http://schemas.microsoft.com/office/drawing/2014/main" id="{4F761972-10DC-E79A-0E05-36689570C9D5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416059" y="2521755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1950-1979</a:t>
            </a:r>
          </a:p>
        </p:txBody>
      </p:sp>
      <p:sp>
        <p:nvSpPr>
          <p:cNvPr id="311" name="OTLSHAPE_SL_ab9d70c29c9f427ca03804602139c341_Header">
            <a:extLst>
              <a:ext uri="{FF2B5EF4-FFF2-40B4-BE49-F238E27FC236}">
                <a16:creationId xmlns:a16="http://schemas.microsoft.com/office/drawing/2014/main" id="{34B6994B-4D03-D222-B881-B16F39F580D7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16059" y="3532506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1980-2009</a:t>
            </a:r>
          </a:p>
        </p:txBody>
      </p:sp>
      <p:sp>
        <p:nvSpPr>
          <p:cNvPr id="312" name="OTLSHAPE_SL_cccf0dc8655345f381cf9d09ea3be96c_Header">
            <a:extLst>
              <a:ext uri="{FF2B5EF4-FFF2-40B4-BE49-F238E27FC236}">
                <a16:creationId xmlns:a16="http://schemas.microsoft.com/office/drawing/2014/main" id="{B2EEF46F-E940-E9E7-D77F-7AD06843A1D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416059" y="4364229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2010-2014</a:t>
            </a:r>
          </a:p>
        </p:txBody>
      </p:sp>
      <p:sp>
        <p:nvSpPr>
          <p:cNvPr id="313" name="OTLSHAPE_SL_95e58316572c4bd3bb64bb6680c7cb09_Header">
            <a:extLst>
              <a:ext uri="{FF2B5EF4-FFF2-40B4-BE49-F238E27FC236}">
                <a16:creationId xmlns:a16="http://schemas.microsoft.com/office/drawing/2014/main" id="{116CED47-CF83-91CF-A68E-AA81EDD3DAE0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16059" y="5273464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2015-2019</a:t>
            </a:r>
          </a:p>
        </p:txBody>
      </p:sp>
      <p:sp>
        <p:nvSpPr>
          <p:cNvPr id="314" name="OTLSHAPE_SL_2164e8b5e2994fb4bec147f87a60b842_Header">
            <a:extLst>
              <a:ext uri="{FF2B5EF4-FFF2-40B4-BE49-F238E27FC236}">
                <a16:creationId xmlns:a16="http://schemas.microsoft.com/office/drawing/2014/main" id="{67EEEB90-2D4C-F455-A49F-CD48582B9800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16059" y="6105187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2020-2025</a:t>
            </a:r>
          </a:p>
        </p:txBody>
      </p:sp>
      <p:sp>
        <p:nvSpPr>
          <p:cNvPr id="315" name="OTLSHAPE_TB_00000000000000000000000000000000_TimescaleInterval1">
            <a:extLst>
              <a:ext uri="{FF2B5EF4-FFF2-40B4-BE49-F238E27FC236}">
                <a16:creationId xmlns:a16="http://schemas.microsoft.com/office/drawing/2014/main" id="{E5F6EA72-B5A0-C7A5-8D40-3A413D147148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260524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1950</a:t>
            </a:r>
          </a:p>
        </p:txBody>
      </p:sp>
      <p:sp>
        <p:nvSpPr>
          <p:cNvPr id="316" name="OTLSHAPE_TB_00000000000000000000000000000000_TimescaleInterval2">
            <a:extLst>
              <a:ext uri="{FF2B5EF4-FFF2-40B4-BE49-F238E27FC236}">
                <a16:creationId xmlns:a16="http://schemas.microsoft.com/office/drawing/2014/main" id="{58C22FBC-EC31-D266-E191-4354F8B34AF4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215451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1957</a:t>
            </a:r>
          </a:p>
        </p:txBody>
      </p:sp>
      <p:sp>
        <p:nvSpPr>
          <p:cNvPr id="317" name="OTLSHAPE_TB_00000000000000000000000000000000_TimescaleInterval3">
            <a:extLst>
              <a:ext uri="{FF2B5EF4-FFF2-40B4-BE49-F238E27FC236}">
                <a16:creationId xmlns:a16="http://schemas.microsoft.com/office/drawing/2014/main" id="{C8FD4199-4138-A218-5081-BB4582565209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170003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1964</a:t>
            </a:r>
          </a:p>
        </p:txBody>
      </p:sp>
      <p:sp>
        <p:nvSpPr>
          <p:cNvPr id="318" name="OTLSHAPE_TB_00000000000000000000000000000000_TimescaleInterval4">
            <a:extLst>
              <a:ext uri="{FF2B5EF4-FFF2-40B4-BE49-F238E27FC236}">
                <a16:creationId xmlns:a16="http://schemas.microsoft.com/office/drawing/2014/main" id="{CB28CC18-AA68-EF89-6B67-C7B97841AFCA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124930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1971</a:t>
            </a:r>
          </a:p>
        </p:txBody>
      </p:sp>
      <p:sp>
        <p:nvSpPr>
          <p:cNvPr id="319" name="OTLSHAPE_TB_00000000000000000000000000000000_TimescaleInterval5">
            <a:extLst>
              <a:ext uri="{FF2B5EF4-FFF2-40B4-BE49-F238E27FC236}">
                <a16:creationId xmlns:a16="http://schemas.microsoft.com/office/drawing/2014/main" id="{A10BC141-5A01-1AB5-BD1D-325BB22F3995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5079856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1978</a:t>
            </a:r>
          </a:p>
        </p:txBody>
      </p:sp>
      <p:sp>
        <p:nvSpPr>
          <p:cNvPr id="320" name="OTLSHAPE_TB_00000000000000000000000000000000_TimescaleInterval6">
            <a:extLst>
              <a:ext uri="{FF2B5EF4-FFF2-40B4-BE49-F238E27FC236}">
                <a16:creationId xmlns:a16="http://schemas.microsoft.com/office/drawing/2014/main" id="{0C516A59-C10C-3701-79B3-7272BE28C021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6034783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1985</a:t>
            </a:r>
          </a:p>
        </p:txBody>
      </p:sp>
      <p:sp>
        <p:nvSpPr>
          <p:cNvPr id="321" name="OTLSHAPE_TB_00000000000000000000000000000000_TimescaleInterval7">
            <a:extLst>
              <a:ext uri="{FF2B5EF4-FFF2-40B4-BE49-F238E27FC236}">
                <a16:creationId xmlns:a16="http://schemas.microsoft.com/office/drawing/2014/main" id="{5C89A7C9-FD58-E941-4151-82CF56C0CF91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6989335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1992</a:t>
            </a:r>
          </a:p>
        </p:txBody>
      </p:sp>
      <p:sp>
        <p:nvSpPr>
          <p:cNvPr id="322" name="OTLSHAPE_TB_00000000000000000000000000000000_TimescaleInterval8">
            <a:extLst>
              <a:ext uri="{FF2B5EF4-FFF2-40B4-BE49-F238E27FC236}">
                <a16:creationId xmlns:a16="http://schemas.microsoft.com/office/drawing/2014/main" id="{667DA8C1-14EA-D633-649B-BBB98345A82B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7944262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1999</a:t>
            </a:r>
          </a:p>
        </p:txBody>
      </p:sp>
      <p:sp>
        <p:nvSpPr>
          <p:cNvPr id="323" name="OTLSHAPE_TB_00000000000000000000000000000000_TimescaleInterval9">
            <a:extLst>
              <a:ext uri="{FF2B5EF4-FFF2-40B4-BE49-F238E27FC236}">
                <a16:creationId xmlns:a16="http://schemas.microsoft.com/office/drawing/2014/main" id="{3202649F-E143-96BB-FD5D-DB0C50E2660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8899188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2006</a:t>
            </a:r>
          </a:p>
        </p:txBody>
      </p:sp>
      <p:sp>
        <p:nvSpPr>
          <p:cNvPr id="324" name="OTLSHAPE_TB_00000000000000000000000000000000_TimescaleInterval10">
            <a:extLst>
              <a:ext uri="{FF2B5EF4-FFF2-40B4-BE49-F238E27FC236}">
                <a16:creationId xmlns:a16="http://schemas.microsoft.com/office/drawing/2014/main" id="{857FA93D-81D6-3093-52A0-EF96C630E75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9854115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2013</a:t>
            </a:r>
          </a:p>
        </p:txBody>
      </p:sp>
      <p:sp>
        <p:nvSpPr>
          <p:cNvPr id="325" name="OTLSHAPE_TB_00000000000000000000000000000000_TimescaleInterval11">
            <a:extLst>
              <a:ext uri="{FF2B5EF4-FFF2-40B4-BE49-F238E27FC236}">
                <a16:creationId xmlns:a16="http://schemas.microsoft.com/office/drawing/2014/main" id="{3002A985-BB0F-6745-F282-BE99823CF362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0808667" y="16312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326" name="OTLSHAPE_SLM_8a4f565411fd49748353787a8c608303_Date">
            <a:extLst>
              <a:ext uri="{FF2B5EF4-FFF2-40B4-BE49-F238E27FC236}">
                <a16:creationId xmlns:a16="http://schemas.microsoft.com/office/drawing/2014/main" id="{86FF53EC-6B6A-2574-C8E5-F96B9D567DFE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609720" y="252950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1952</a:t>
            </a:r>
          </a:p>
        </p:txBody>
      </p:sp>
      <p:sp>
        <p:nvSpPr>
          <p:cNvPr id="327" name="OTLSHAPE_SLM_8a4f565411fd49748353787a8c608303_Title">
            <a:extLst>
              <a:ext uri="{FF2B5EF4-FFF2-40B4-BE49-F238E27FC236}">
                <a16:creationId xmlns:a16="http://schemas.microsoft.com/office/drawing/2014/main" id="{88C1C1AA-3850-0DC8-2F64-83A523183D71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609720" y="2374477"/>
            <a:ext cx="179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Samuel Checkers-Playing Program</a:t>
            </a:r>
          </a:p>
        </p:txBody>
      </p:sp>
      <p:sp>
        <p:nvSpPr>
          <p:cNvPr id="328" name="OTLSHAPE_SLM_00a2d20ce32943e79c298331be00009a_Date">
            <a:extLst>
              <a:ext uri="{FF2B5EF4-FFF2-40B4-BE49-F238E27FC236}">
                <a16:creationId xmlns:a16="http://schemas.microsoft.com/office/drawing/2014/main" id="{781E4C28-34D3-DEA1-55F1-6FEA3F019470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2292024" y="296507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1957</a:t>
            </a:r>
          </a:p>
        </p:txBody>
      </p:sp>
      <p:sp>
        <p:nvSpPr>
          <p:cNvPr id="329" name="OTLSHAPE_SLM_00a2d20ce32943e79c298331be00009a_Title">
            <a:extLst>
              <a:ext uri="{FF2B5EF4-FFF2-40B4-BE49-F238E27FC236}">
                <a16:creationId xmlns:a16="http://schemas.microsoft.com/office/drawing/2014/main" id="{AFA60409-02AF-D374-09DD-601B876FE4D4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2292024" y="2810045"/>
            <a:ext cx="1473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General Problem Solver</a:t>
            </a:r>
          </a:p>
        </p:txBody>
      </p:sp>
      <p:sp>
        <p:nvSpPr>
          <p:cNvPr id="330" name="OTLSHAPE_SLM_deffe445ffb64693b3449878ca9781d6_Date">
            <a:extLst>
              <a:ext uri="{FF2B5EF4-FFF2-40B4-BE49-F238E27FC236}">
                <a16:creationId xmlns:a16="http://schemas.microsoft.com/office/drawing/2014/main" id="{4EBEB847-90C5-8698-84A0-4C6AD3B63709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644291" y="304258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1956</a:t>
            </a:r>
          </a:p>
        </p:txBody>
      </p:sp>
      <p:sp>
        <p:nvSpPr>
          <p:cNvPr id="331" name="OTLSHAPE_SLM_deffe445ffb64693b3449878ca9781d6_Title">
            <a:extLst>
              <a:ext uri="{FF2B5EF4-FFF2-40B4-BE49-F238E27FC236}">
                <a16:creationId xmlns:a16="http://schemas.microsoft.com/office/drawing/2014/main" id="{EF5B10CC-F1E0-573A-98DE-2E20D86491F6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357059" y="2732533"/>
            <a:ext cx="5207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Logic Theorist</a:t>
            </a:r>
          </a:p>
        </p:txBody>
      </p:sp>
      <p:sp>
        <p:nvSpPr>
          <p:cNvPr id="332" name="OTLSHAPE_SLM_095dc300bdb846b28a18cced2e91d0ea_Date">
            <a:extLst>
              <a:ext uri="{FF2B5EF4-FFF2-40B4-BE49-F238E27FC236}">
                <a16:creationId xmlns:a16="http://schemas.microsoft.com/office/drawing/2014/main" id="{C3900C18-525A-0F43-355F-B90A8EEB42E2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473409" y="2171447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1951</a:t>
            </a:r>
          </a:p>
        </p:txBody>
      </p:sp>
      <p:sp>
        <p:nvSpPr>
          <p:cNvPr id="333" name="OTLSHAPE_SLM_095dc300bdb846b28a18cced2e91d0ea_Title">
            <a:extLst>
              <a:ext uri="{FF2B5EF4-FFF2-40B4-BE49-F238E27FC236}">
                <a16:creationId xmlns:a16="http://schemas.microsoft.com/office/drawing/2014/main" id="{E43125B4-2F37-D724-1CC0-946CE33C8888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473409" y="2016422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SNARC</a:t>
            </a:r>
          </a:p>
        </p:txBody>
      </p:sp>
      <p:sp>
        <p:nvSpPr>
          <p:cNvPr id="334" name="OTLSHAPE_SLM_656723c8d18b4681b0e8dc952a0f7bc1_Date">
            <a:extLst>
              <a:ext uri="{FF2B5EF4-FFF2-40B4-BE49-F238E27FC236}">
                <a16:creationId xmlns:a16="http://schemas.microsoft.com/office/drawing/2014/main" id="{E9A2FFDD-ED4D-46DD-59A4-0F2D18D94302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519573" y="2171447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1966</a:t>
            </a:r>
          </a:p>
        </p:txBody>
      </p:sp>
      <p:sp>
        <p:nvSpPr>
          <p:cNvPr id="335" name="OTLSHAPE_SLM_656723c8d18b4681b0e8dc952a0f7bc1_Title">
            <a:extLst>
              <a:ext uri="{FF2B5EF4-FFF2-40B4-BE49-F238E27FC236}">
                <a16:creationId xmlns:a16="http://schemas.microsoft.com/office/drawing/2014/main" id="{E0839FF6-9A41-B4E9-3D27-5610429FA58B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3519573" y="2016422"/>
            <a:ext cx="914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ELIZA and Shakey</a:t>
            </a:r>
          </a:p>
        </p:txBody>
      </p:sp>
      <p:sp>
        <p:nvSpPr>
          <p:cNvPr id="336" name="OTLSHAPE_SLM_346bdd7addea4f658924148120a43ef1_Date">
            <a:extLst>
              <a:ext uri="{FF2B5EF4-FFF2-40B4-BE49-F238E27FC236}">
                <a16:creationId xmlns:a16="http://schemas.microsoft.com/office/drawing/2014/main" id="{117AF708-7DB8-75DF-D2E0-99EDAE385AAF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4474499" y="252950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1973</a:t>
            </a:r>
          </a:p>
        </p:txBody>
      </p:sp>
      <p:sp>
        <p:nvSpPr>
          <p:cNvPr id="337" name="OTLSHAPE_SLM_346bdd7addea4f658924148120a43ef1_Title">
            <a:extLst>
              <a:ext uri="{FF2B5EF4-FFF2-40B4-BE49-F238E27FC236}">
                <a16:creationId xmlns:a16="http://schemas.microsoft.com/office/drawing/2014/main" id="{BFBFE80B-824D-0482-F4F8-07BFFDCB241C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4474499" y="2374477"/>
            <a:ext cx="2057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Artificial Intelligence: A General Survey</a:t>
            </a:r>
          </a:p>
        </p:txBody>
      </p:sp>
      <p:sp>
        <p:nvSpPr>
          <p:cNvPr id="338" name="OTLSHAPE_SLM_33db689121ee4fab8de1dff9e3d92766_Date">
            <a:extLst>
              <a:ext uri="{FF2B5EF4-FFF2-40B4-BE49-F238E27FC236}">
                <a16:creationId xmlns:a16="http://schemas.microsoft.com/office/drawing/2014/main" id="{59B397BE-6ABD-DFCA-7BE9-6A9893FC08E0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4610811" y="296507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1974</a:t>
            </a:r>
          </a:p>
        </p:txBody>
      </p:sp>
      <p:sp>
        <p:nvSpPr>
          <p:cNvPr id="339" name="OTLSHAPE_SLM_33db689121ee4fab8de1dff9e3d92766_Title">
            <a:extLst>
              <a:ext uri="{FF2B5EF4-FFF2-40B4-BE49-F238E27FC236}">
                <a16:creationId xmlns:a16="http://schemas.microsoft.com/office/drawing/2014/main" id="{FA8D70EF-DC57-E355-ABE7-D328D6326469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4610811" y="2810045"/>
            <a:ext cx="1320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first AI winter begins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0" name="OTLSHAPE_SLM_f0b6ba6efe2a467394a759b8c85f97d6_Title">
            <a:extLst>
              <a:ext uri="{FF2B5EF4-FFF2-40B4-BE49-F238E27FC236}">
                <a16:creationId xmlns:a16="http://schemas.microsoft.com/office/drawing/2014/main" id="{80C9353A-F12D-3590-A8D3-9853F6927D63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3009956" y="3283712"/>
            <a:ext cx="2146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Symbolics Lisp machines commercialized</a:t>
            </a:r>
          </a:p>
        </p:txBody>
      </p:sp>
      <p:sp>
        <p:nvSpPr>
          <p:cNvPr id="341" name="OTLSHAPE_SLM_f0b6ba6efe2a467394a759b8c85f97d6_Date">
            <a:extLst>
              <a:ext uri="{FF2B5EF4-FFF2-40B4-BE49-F238E27FC236}">
                <a16:creationId xmlns:a16="http://schemas.microsoft.com/office/drawing/2014/main" id="{FB58D3D2-913D-EE12-C7CA-D9532AB4138D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918004" y="343873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1980</a:t>
            </a:r>
          </a:p>
        </p:txBody>
      </p:sp>
      <p:sp>
        <p:nvSpPr>
          <p:cNvPr id="342" name="OTLSHAPE_SLM_2bf72b804b884910ab4734c0998a2eb6_Title">
            <a:extLst>
              <a:ext uri="{FF2B5EF4-FFF2-40B4-BE49-F238E27FC236}">
                <a16:creationId xmlns:a16="http://schemas.microsoft.com/office/drawing/2014/main" id="{09F00AB0-AA87-D421-555F-F7AB49A62604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5702048" y="3283712"/>
            <a:ext cx="187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Generation Computer Systems</a:t>
            </a:r>
          </a:p>
        </p:txBody>
      </p:sp>
      <p:sp>
        <p:nvSpPr>
          <p:cNvPr id="343" name="OTLSHAPE_SLM_2bf72b804b884910ab4734c0998a2eb6_Date">
            <a:extLst>
              <a:ext uri="{FF2B5EF4-FFF2-40B4-BE49-F238E27FC236}">
                <a16:creationId xmlns:a16="http://schemas.microsoft.com/office/drawing/2014/main" id="{CDF0663D-9C28-EAD7-A5E2-25786C67EA4E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5702048" y="343873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1982</a:t>
            </a:r>
          </a:p>
        </p:txBody>
      </p:sp>
      <p:sp>
        <p:nvSpPr>
          <p:cNvPr id="344" name="OTLSHAPE_SLM_3b6dca6bb9644663a5725f5ec2180a87_Title">
            <a:extLst>
              <a:ext uri="{FF2B5EF4-FFF2-40B4-BE49-F238E27FC236}">
                <a16:creationId xmlns:a16="http://schemas.microsoft.com/office/drawing/2014/main" id="{BE170D76-486A-5E0E-E3BF-20AAAE020A48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4041594" y="3641768"/>
            <a:ext cx="179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Bayesian networks causal analysis</a:t>
            </a:r>
          </a:p>
        </p:txBody>
      </p:sp>
      <p:sp>
        <p:nvSpPr>
          <p:cNvPr id="345" name="OTLSHAPE_SLM_3b6dca6bb9644663a5725f5ec2180a87_Date">
            <a:extLst>
              <a:ext uri="{FF2B5EF4-FFF2-40B4-BE49-F238E27FC236}">
                <a16:creationId xmlns:a16="http://schemas.microsoft.com/office/drawing/2014/main" id="{7628ED5F-F92B-8E0E-948B-CEAF83C021EC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5600308" y="379679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1985</a:t>
            </a:r>
          </a:p>
        </p:txBody>
      </p:sp>
      <p:sp>
        <p:nvSpPr>
          <p:cNvPr id="346" name="OTLSHAPE_SLM_be69b064ab894231b09ae82a1b8d1d65_Title">
            <a:extLst>
              <a:ext uri="{FF2B5EF4-FFF2-40B4-BE49-F238E27FC236}">
                <a16:creationId xmlns:a16="http://schemas.microsoft.com/office/drawing/2014/main" id="{9E857478-0C8C-F2D3-8083-82963D0D0874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6520290" y="3641768"/>
            <a:ext cx="2438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Statistical Approach to Language Translation</a:t>
            </a:r>
            <a:endParaRPr kumimoji="0" lang="en-US" sz="1000" b="1" i="0" u="none" strike="noStrike" kern="1200" cap="none" spc="-4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7" name="OTLSHAPE_SLM_be69b064ab894231b09ae82a1b8d1d65_Date">
            <a:extLst>
              <a:ext uri="{FF2B5EF4-FFF2-40B4-BE49-F238E27FC236}">
                <a16:creationId xmlns:a16="http://schemas.microsoft.com/office/drawing/2014/main" id="{7DE33A6B-4BB4-A37A-005C-CCDD140E52F5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6520290" y="379679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1988</a:t>
            </a:r>
          </a:p>
        </p:txBody>
      </p:sp>
      <p:sp>
        <p:nvSpPr>
          <p:cNvPr id="348" name="OTLSHAPE_SLM_94dba95d2fbf4f7298a57d0ccc9adab7_Title">
            <a:extLst>
              <a:ext uri="{FF2B5EF4-FFF2-40B4-BE49-F238E27FC236}">
                <a16:creationId xmlns:a16="http://schemas.microsoft.com/office/drawing/2014/main" id="{D2CACE15-BE98-435B-7FAF-63451AE33DF9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9385443" y="3283712"/>
            <a:ext cx="2133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Large-Scale Deep Unsupervised Learning</a:t>
            </a:r>
          </a:p>
        </p:txBody>
      </p:sp>
      <p:sp>
        <p:nvSpPr>
          <p:cNvPr id="349" name="OTLSHAPE_SLM_94dba95d2fbf4f7298a57d0ccc9adab7_Date">
            <a:extLst>
              <a:ext uri="{FF2B5EF4-FFF2-40B4-BE49-F238E27FC236}">
                <a16:creationId xmlns:a16="http://schemas.microsoft.com/office/drawing/2014/main" id="{E9DA0D8C-118A-D7FC-0586-6915D2414528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9385443" y="343873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2009</a:t>
            </a:r>
          </a:p>
        </p:txBody>
      </p:sp>
      <p:sp>
        <p:nvSpPr>
          <p:cNvPr id="350" name="OTLSHAPE_SLM_91d6b10139804d998eb544769606f348_Title">
            <a:extLst>
              <a:ext uri="{FF2B5EF4-FFF2-40B4-BE49-F238E27FC236}">
                <a16:creationId xmlns:a16="http://schemas.microsoft.com/office/drawing/2014/main" id="{EF2AD708-2CD9-C219-47EF-519B5C3E11BB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7989589" y="4115436"/>
            <a:ext cx="1397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Watson wins on Jeopardy!</a:t>
            </a:r>
          </a:p>
        </p:txBody>
      </p:sp>
      <p:sp>
        <p:nvSpPr>
          <p:cNvPr id="351" name="OTLSHAPE_SLM_91d6b10139804d998eb544769606f348_Date">
            <a:extLst>
              <a:ext uri="{FF2B5EF4-FFF2-40B4-BE49-F238E27FC236}">
                <a16:creationId xmlns:a16="http://schemas.microsoft.com/office/drawing/2014/main" id="{19C166C9-DA5C-B46B-2832-CA59714D6B7C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9146643" y="427046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2011</a:t>
            </a:r>
          </a:p>
        </p:txBody>
      </p:sp>
      <p:sp>
        <p:nvSpPr>
          <p:cNvPr id="352" name="OTLSHAPE_SLM_25fdaede6e224382b7f1aa2539099487_Title">
            <a:extLst>
              <a:ext uri="{FF2B5EF4-FFF2-40B4-BE49-F238E27FC236}">
                <a16:creationId xmlns:a16="http://schemas.microsoft.com/office/drawing/2014/main" id="{7E1AA8E5-32C7-EEA1-FCF5-19951F5BA473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9794003" y="4037923"/>
            <a:ext cx="16637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Googles's deep neural network project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3" name="OTLSHAPE_SLM_25fdaede6e224382b7f1aa2539099487_Date">
            <a:extLst>
              <a:ext uri="{FF2B5EF4-FFF2-40B4-BE49-F238E27FC236}">
                <a16:creationId xmlns:a16="http://schemas.microsoft.com/office/drawing/2014/main" id="{23FA5113-D373-A501-C909-7BB288A6AC3C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9794003" y="434797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354" name="OTLSHAPE_SLM_5ffc1da2a7fc4a29bb23a39e045ae908_Title">
            <a:extLst>
              <a:ext uri="{FF2B5EF4-FFF2-40B4-BE49-F238E27FC236}">
                <a16:creationId xmlns:a16="http://schemas.microsoft.com/office/drawing/2014/main" id="{96FBD2E2-DFB7-B3AE-869B-0A7FD17EBD00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8066882" y="4551003"/>
            <a:ext cx="1651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China's Tianhe-2 fastest system</a:t>
            </a:r>
          </a:p>
        </p:txBody>
      </p:sp>
      <p:sp>
        <p:nvSpPr>
          <p:cNvPr id="355" name="OTLSHAPE_SLM_5ffc1da2a7fc4a29bb23a39e045ae908_Date">
            <a:extLst>
              <a:ext uri="{FF2B5EF4-FFF2-40B4-BE49-F238E27FC236}">
                <a16:creationId xmlns:a16="http://schemas.microsoft.com/office/drawing/2014/main" id="{CBC9DC99-177D-D6E3-DF20-1FC7F29A04E2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9476032" y="470602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2013</a:t>
            </a:r>
          </a:p>
        </p:txBody>
      </p:sp>
      <p:sp>
        <p:nvSpPr>
          <p:cNvPr id="356" name="OTLSHAPE_SLM_883b4f5262964cc48c03201edbc7c5e5_Title">
            <a:extLst>
              <a:ext uri="{FF2B5EF4-FFF2-40B4-BE49-F238E27FC236}">
                <a16:creationId xmlns:a16="http://schemas.microsoft.com/office/drawing/2014/main" id="{71DC08DA-3E22-733F-8DF6-B41B28CD5042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0066999" y="4551003"/>
            <a:ext cx="163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Facebook introduces DeepFace</a:t>
            </a:r>
          </a:p>
        </p:txBody>
      </p:sp>
      <p:sp>
        <p:nvSpPr>
          <p:cNvPr id="357" name="OTLSHAPE_SLM_883b4f5262964cc48c03201edbc7c5e5_Date">
            <a:extLst>
              <a:ext uri="{FF2B5EF4-FFF2-40B4-BE49-F238E27FC236}">
                <a16:creationId xmlns:a16="http://schemas.microsoft.com/office/drawing/2014/main" id="{5CB5534D-0B4D-8301-9136-6B360D9FBFCC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0066999" y="470602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2014</a:t>
            </a:r>
          </a:p>
        </p:txBody>
      </p:sp>
      <p:sp>
        <p:nvSpPr>
          <p:cNvPr id="358" name="OTLSHAPE_SLM_621c4b96a63f48258fea12aa7b709779_Title">
            <a:extLst>
              <a:ext uri="{FF2B5EF4-FFF2-40B4-BE49-F238E27FC236}">
                <a16:creationId xmlns:a16="http://schemas.microsoft.com/office/drawing/2014/main" id="{4AA1B1E7-61E6-9F7D-7247-8DAFD7AA93B8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9018314" y="5024671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AlphaGo wins at Go</a:t>
            </a:r>
          </a:p>
        </p:txBody>
      </p:sp>
      <p:sp>
        <p:nvSpPr>
          <p:cNvPr id="359" name="OTLSHAPE_SLM_621c4b96a63f48258fea12aa7b709779_Date">
            <a:extLst>
              <a:ext uri="{FF2B5EF4-FFF2-40B4-BE49-F238E27FC236}">
                <a16:creationId xmlns:a16="http://schemas.microsoft.com/office/drawing/2014/main" id="{2AC46106-609D-7662-C9BF-97F114AF3533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828574" y="517969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2016</a:t>
            </a:r>
          </a:p>
        </p:txBody>
      </p:sp>
      <p:sp>
        <p:nvSpPr>
          <p:cNvPr id="360" name="OTLSHAPE_SLM_6480c70746ed4d6e891021931e1b180a_Title">
            <a:extLst>
              <a:ext uri="{FF2B5EF4-FFF2-40B4-BE49-F238E27FC236}">
                <a16:creationId xmlns:a16="http://schemas.microsoft.com/office/drawing/2014/main" id="{217B60E3-EC23-F4A9-1642-A49D889BF84D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0476306" y="4947159"/>
            <a:ext cx="11938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Sophia: the first robot with citizenship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1" name="OTLSHAPE_SLM_6480c70746ed4d6e891021931e1b180a_Date">
            <a:extLst>
              <a:ext uri="{FF2B5EF4-FFF2-40B4-BE49-F238E27FC236}">
                <a16:creationId xmlns:a16="http://schemas.microsoft.com/office/drawing/2014/main" id="{7C9ACF5B-C4C0-8143-7D42-09A5B4573384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0476306" y="5257208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</a:t>
            </a:r>
          </a:p>
        </p:txBody>
      </p:sp>
      <p:sp>
        <p:nvSpPr>
          <p:cNvPr id="362" name="OTLSHAPE_SLM_3d1cb5deb6f14aff8821c3ec4bf62876_Title">
            <a:extLst>
              <a:ext uri="{FF2B5EF4-FFF2-40B4-BE49-F238E27FC236}">
                <a16:creationId xmlns:a16="http://schemas.microsoft.com/office/drawing/2014/main" id="{C506882B-1722-0A69-52CD-8449A59FBD1F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8421029" y="5460239"/>
            <a:ext cx="1841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Google introduces the Transformer</a:t>
            </a:r>
          </a:p>
        </p:txBody>
      </p:sp>
      <p:sp>
        <p:nvSpPr>
          <p:cNvPr id="363" name="OTLSHAPE_SLM_3d1cb5deb6f14aff8821c3ec4bf62876_Date">
            <a:extLst>
              <a:ext uri="{FF2B5EF4-FFF2-40B4-BE49-F238E27FC236}">
                <a16:creationId xmlns:a16="http://schemas.microsoft.com/office/drawing/2014/main" id="{99D45352-D5C0-7C30-7C90-3ACFC7D6BF8D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0025758" y="561526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</a:t>
            </a:r>
          </a:p>
        </p:txBody>
      </p:sp>
      <p:sp>
        <p:nvSpPr>
          <p:cNvPr id="364" name="OTLSHAPE_SLM_4985f84bb344452a850899757bc2a0f1_Title">
            <a:extLst>
              <a:ext uri="{FF2B5EF4-FFF2-40B4-BE49-F238E27FC236}">
                <a16:creationId xmlns:a16="http://schemas.microsoft.com/office/drawing/2014/main" id="{5FDF7899-8DE0-14E6-C129-C652E5DE7E72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0612618" y="5460239"/>
            <a:ext cx="965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Cimon, GPT, Lovot</a:t>
            </a:r>
          </a:p>
        </p:txBody>
      </p:sp>
      <p:sp>
        <p:nvSpPr>
          <p:cNvPr id="365" name="OTLSHAPE_SLM_4985f84bb344452a850899757bc2a0f1_Date">
            <a:extLst>
              <a:ext uri="{FF2B5EF4-FFF2-40B4-BE49-F238E27FC236}">
                <a16:creationId xmlns:a16="http://schemas.microsoft.com/office/drawing/2014/main" id="{E3F496CC-107E-FA3B-2A6B-29A2712F46AD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0612618" y="561526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</a:t>
            </a:r>
          </a:p>
        </p:txBody>
      </p:sp>
      <p:sp>
        <p:nvSpPr>
          <p:cNvPr id="366" name="OTLSHAPE_SLM_f54c69904b5e49d68e53c4056633bd29_Title">
            <a:extLst>
              <a:ext uri="{FF2B5EF4-FFF2-40B4-BE49-F238E27FC236}">
                <a16:creationId xmlns:a16="http://schemas.microsoft.com/office/drawing/2014/main" id="{50A2B75D-E3A9-09D2-41EB-8F7166954623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1023419" y="5856394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Dall-E</a:t>
            </a:r>
          </a:p>
        </p:txBody>
      </p:sp>
      <p:sp>
        <p:nvSpPr>
          <p:cNvPr id="367" name="OTLSHAPE_SLM_f54c69904b5e49d68e53c4056633bd29_Date">
            <a:extLst>
              <a:ext uri="{FF2B5EF4-FFF2-40B4-BE49-F238E27FC236}">
                <a16:creationId xmlns:a16="http://schemas.microsoft.com/office/drawing/2014/main" id="{00500F00-375A-83BF-92EC-68CFF69A8482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1023419" y="601141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368" name="OTLSHAPE_SLM_29dfb6f223f34d12bea6bf32a24c3ebd_Title">
            <a:extLst>
              <a:ext uri="{FF2B5EF4-FFF2-40B4-BE49-F238E27FC236}">
                <a16:creationId xmlns:a16="http://schemas.microsoft.com/office/drawing/2014/main" id="{3D29FD13-7A14-C03D-7997-25D42DFBBD46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9766875" y="5856394"/>
            <a:ext cx="90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Curial GPT-3 LLM</a:t>
            </a:r>
          </a:p>
        </p:txBody>
      </p:sp>
      <p:sp>
        <p:nvSpPr>
          <p:cNvPr id="369" name="OTLSHAPE_SLM_29dfb6f223f34d12bea6bf32a24c3ebd_Date">
            <a:extLst>
              <a:ext uri="{FF2B5EF4-FFF2-40B4-BE49-F238E27FC236}">
                <a16:creationId xmlns:a16="http://schemas.microsoft.com/office/drawing/2014/main" id="{B57640E4-0925-0613-E452-706A2F9F8E6F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0430958" y="6011419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370" name="OTLSHAPE_SLM_561b4d0126cf428da11e0b99c1775b7f_Title">
            <a:extLst>
              <a:ext uri="{FF2B5EF4-FFF2-40B4-BE49-F238E27FC236}">
                <a16:creationId xmlns:a16="http://schemas.microsoft.com/office/drawing/2014/main" id="{F5798972-CCBE-3CF9-7FE3-1FEBFE237E85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1321437" y="6214449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8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GPT-4</a:t>
            </a:r>
          </a:p>
        </p:txBody>
      </p:sp>
      <p:sp>
        <p:nvSpPr>
          <p:cNvPr id="371" name="OTLSHAPE_SLM_561b4d0126cf428da11e0b99c1775b7f_Date">
            <a:extLst>
              <a:ext uri="{FF2B5EF4-FFF2-40B4-BE49-F238E27FC236}">
                <a16:creationId xmlns:a16="http://schemas.microsoft.com/office/drawing/2014/main" id="{5BE08C5F-30FF-F3BE-C267-00A2C28A4C4E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1321437" y="636947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</p:txBody>
      </p:sp>
      <p:cxnSp>
        <p:nvCxnSpPr>
          <p:cNvPr id="372" name="OTLSHAPE_TB_00000000000000000000000000000000_Separator1">
            <a:extLst>
              <a:ext uri="{FF2B5EF4-FFF2-40B4-BE49-F238E27FC236}">
                <a16:creationId xmlns:a16="http://schemas.microsoft.com/office/drawing/2014/main" id="{6433F48E-187B-57F3-9834-1CAB4E76696F}"/>
              </a:ext>
            </a:extLst>
          </p:cNvPr>
          <p:cNvCxnSpPr/>
          <p:nvPr>
            <p:custDataLst>
              <p:tags r:id="rId105"/>
            </p:custDataLst>
          </p:nvPr>
        </p:nvCxnSpPr>
        <p:spPr>
          <a:xfrm>
            <a:off x="2151951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OTLSHAPE_TB_00000000000000000000000000000000_Separator2">
            <a:extLst>
              <a:ext uri="{FF2B5EF4-FFF2-40B4-BE49-F238E27FC236}">
                <a16:creationId xmlns:a16="http://schemas.microsoft.com/office/drawing/2014/main" id="{7F90D96A-CE4A-5395-D4CA-1E040DF203D5}"/>
              </a:ext>
            </a:extLst>
          </p:cNvPr>
          <p:cNvCxnSpPr/>
          <p:nvPr>
            <p:custDataLst>
              <p:tags r:id="rId106"/>
            </p:custDataLst>
          </p:nvPr>
        </p:nvCxnSpPr>
        <p:spPr>
          <a:xfrm>
            <a:off x="3106503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OTLSHAPE_TB_00000000000000000000000000000000_Separator3">
            <a:extLst>
              <a:ext uri="{FF2B5EF4-FFF2-40B4-BE49-F238E27FC236}">
                <a16:creationId xmlns:a16="http://schemas.microsoft.com/office/drawing/2014/main" id="{F58B495E-DD03-46AA-1080-5144DB0546C3}"/>
              </a:ext>
            </a:extLst>
          </p:cNvPr>
          <p:cNvCxnSpPr/>
          <p:nvPr>
            <p:custDataLst>
              <p:tags r:id="rId107"/>
            </p:custDataLst>
          </p:nvPr>
        </p:nvCxnSpPr>
        <p:spPr>
          <a:xfrm>
            <a:off x="4061430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OTLSHAPE_TB_00000000000000000000000000000000_Separator4">
            <a:extLst>
              <a:ext uri="{FF2B5EF4-FFF2-40B4-BE49-F238E27FC236}">
                <a16:creationId xmlns:a16="http://schemas.microsoft.com/office/drawing/2014/main" id="{EDEDD22C-07EA-5953-1FD7-7715FC7F7D3E}"/>
              </a:ext>
            </a:extLst>
          </p:cNvPr>
          <p:cNvCxnSpPr/>
          <p:nvPr>
            <p:custDataLst>
              <p:tags r:id="rId108"/>
            </p:custDataLst>
          </p:nvPr>
        </p:nvCxnSpPr>
        <p:spPr>
          <a:xfrm>
            <a:off x="5016356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OTLSHAPE_TB_00000000000000000000000000000000_Separator5">
            <a:extLst>
              <a:ext uri="{FF2B5EF4-FFF2-40B4-BE49-F238E27FC236}">
                <a16:creationId xmlns:a16="http://schemas.microsoft.com/office/drawing/2014/main" id="{F526BA75-4A5D-5528-C31C-BB04212101F9}"/>
              </a:ext>
            </a:extLst>
          </p:cNvPr>
          <p:cNvCxnSpPr/>
          <p:nvPr>
            <p:custDataLst>
              <p:tags r:id="rId109"/>
            </p:custDataLst>
          </p:nvPr>
        </p:nvCxnSpPr>
        <p:spPr>
          <a:xfrm>
            <a:off x="5971283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OTLSHAPE_TB_00000000000000000000000000000000_Separator6">
            <a:extLst>
              <a:ext uri="{FF2B5EF4-FFF2-40B4-BE49-F238E27FC236}">
                <a16:creationId xmlns:a16="http://schemas.microsoft.com/office/drawing/2014/main" id="{FE649C67-2AFA-7BFC-074C-5DDAC7965EE1}"/>
              </a:ext>
            </a:extLst>
          </p:cNvPr>
          <p:cNvCxnSpPr/>
          <p:nvPr>
            <p:custDataLst>
              <p:tags r:id="rId110"/>
            </p:custDataLst>
          </p:nvPr>
        </p:nvCxnSpPr>
        <p:spPr>
          <a:xfrm>
            <a:off x="6925835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OTLSHAPE_TB_00000000000000000000000000000000_Separator7">
            <a:extLst>
              <a:ext uri="{FF2B5EF4-FFF2-40B4-BE49-F238E27FC236}">
                <a16:creationId xmlns:a16="http://schemas.microsoft.com/office/drawing/2014/main" id="{C7AEED4A-4333-D921-718F-32F85E1E6D1C}"/>
              </a:ext>
            </a:extLst>
          </p:cNvPr>
          <p:cNvCxnSpPr/>
          <p:nvPr>
            <p:custDataLst>
              <p:tags r:id="rId111"/>
            </p:custDataLst>
          </p:nvPr>
        </p:nvCxnSpPr>
        <p:spPr>
          <a:xfrm>
            <a:off x="7880762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OTLSHAPE_TB_00000000000000000000000000000000_Separator8">
            <a:extLst>
              <a:ext uri="{FF2B5EF4-FFF2-40B4-BE49-F238E27FC236}">
                <a16:creationId xmlns:a16="http://schemas.microsoft.com/office/drawing/2014/main" id="{DA586E03-E9CC-4770-A1C7-60FDC7945BA1}"/>
              </a:ext>
            </a:extLst>
          </p:cNvPr>
          <p:cNvCxnSpPr/>
          <p:nvPr>
            <p:custDataLst>
              <p:tags r:id="rId112"/>
            </p:custDataLst>
          </p:nvPr>
        </p:nvCxnSpPr>
        <p:spPr>
          <a:xfrm>
            <a:off x="8835688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OTLSHAPE_TB_00000000000000000000000000000000_Separator9">
            <a:extLst>
              <a:ext uri="{FF2B5EF4-FFF2-40B4-BE49-F238E27FC236}">
                <a16:creationId xmlns:a16="http://schemas.microsoft.com/office/drawing/2014/main" id="{2E4B65CE-B180-B4D4-4ECC-5E45A0652114}"/>
              </a:ext>
            </a:extLst>
          </p:cNvPr>
          <p:cNvCxnSpPr/>
          <p:nvPr>
            <p:custDataLst>
              <p:tags r:id="rId113"/>
            </p:custDataLst>
          </p:nvPr>
        </p:nvCxnSpPr>
        <p:spPr>
          <a:xfrm>
            <a:off x="9790615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OTLSHAPE_TB_00000000000000000000000000000000_Separator10">
            <a:extLst>
              <a:ext uri="{FF2B5EF4-FFF2-40B4-BE49-F238E27FC236}">
                <a16:creationId xmlns:a16="http://schemas.microsoft.com/office/drawing/2014/main" id="{C61BCECC-442E-BFCD-FDE1-60FDAD32FC59}"/>
              </a:ext>
            </a:extLst>
          </p:cNvPr>
          <p:cNvCxnSpPr/>
          <p:nvPr>
            <p:custDataLst>
              <p:tags r:id="rId114"/>
            </p:custDataLst>
          </p:nvPr>
        </p:nvCxnSpPr>
        <p:spPr>
          <a:xfrm>
            <a:off x="10745167" y="1571922"/>
            <a:ext cx="0" cy="304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OTLSHAPE_M_3a3986ecd937448fbb534b5813d798c3_Shape">
            <a:extLst>
              <a:ext uri="{FF2B5EF4-FFF2-40B4-BE49-F238E27FC236}">
                <a16:creationId xmlns:a16="http://schemas.microsoft.com/office/drawing/2014/main" id="{EB877DD9-482B-ABC5-4229-36162A4D6EC7}"/>
              </a:ext>
            </a:extLst>
          </p:cNvPr>
          <p:cNvSpPr/>
          <p:nvPr>
            <p:custDataLst>
              <p:tags r:id="rId115"/>
            </p:custDataLst>
          </p:nvPr>
        </p:nvSpPr>
        <p:spPr>
          <a:xfrm>
            <a:off x="1108498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OTLSHAPE_M_d355dca1471a46b391a5241dae739e5e_Shape">
            <a:extLst>
              <a:ext uri="{FF2B5EF4-FFF2-40B4-BE49-F238E27FC236}">
                <a16:creationId xmlns:a16="http://schemas.microsoft.com/office/drawing/2014/main" id="{D2A7C658-D4FB-FE42-D591-3184F38D9A15}"/>
              </a:ext>
            </a:extLst>
          </p:cNvPr>
          <p:cNvSpPr/>
          <p:nvPr>
            <p:custDataLst>
              <p:tags r:id="rId116"/>
            </p:custDataLst>
          </p:nvPr>
        </p:nvSpPr>
        <p:spPr>
          <a:xfrm>
            <a:off x="1926739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OTLSHAPE_M_ae15f24e87f84ff790d40848dde6fde2_Shape">
            <a:extLst>
              <a:ext uri="{FF2B5EF4-FFF2-40B4-BE49-F238E27FC236}">
                <a16:creationId xmlns:a16="http://schemas.microsoft.com/office/drawing/2014/main" id="{BDCD2632-812F-E8D9-1083-DCD435B9377E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>
            <a:off x="5746071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OTLSHAPE_M_4a3285bd8cec46e99a3a15d961683682_Shape">
            <a:extLst>
              <a:ext uri="{FF2B5EF4-FFF2-40B4-BE49-F238E27FC236}">
                <a16:creationId xmlns:a16="http://schemas.microsoft.com/office/drawing/2014/main" id="{19731D59-2A04-6020-5264-E078B78E3012}"/>
              </a:ext>
            </a:extLst>
          </p:cNvPr>
          <p:cNvSpPr/>
          <p:nvPr>
            <p:custDataLst>
              <p:tags r:id="rId118"/>
            </p:custDataLst>
          </p:nvPr>
        </p:nvSpPr>
        <p:spPr>
          <a:xfrm>
            <a:off x="6428375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OTLSHAPE_M_253354a218844068beeda478124c7ac9_Shape">
            <a:extLst>
              <a:ext uri="{FF2B5EF4-FFF2-40B4-BE49-F238E27FC236}">
                <a16:creationId xmlns:a16="http://schemas.microsoft.com/office/drawing/2014/main" id="{08458958-7258-B0C1-A86D-17EE397AF197}"/>
              </a:ext>
            </a:extLst>
          </p:cNvPr>
          <p:cNvSpPr/>
          <p:nvPr>
            <p:custDataLst>
              <p:tags r:id="rId119"/>
            </p:custDataLst>
          </p:nvPr>
        </p:nvSpPr>
        <p:spPr>
          <a:xfrm>
            <a:off x="7519612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OTLSHAPE_M_b31573c5ef81424196d45cea51878aa0_Shape">
            <a:extLst>
              <a:ext uri="{FF2B5EF4-FFF2-40B4-BE49-F238E27FC236}">
                <a16:creationId xmlns:a16="http://schemas.microsoft.com/office/drawing/2014/main" id="{F31D6120-A73B-5407-70F6-859CE1F93FE0}"/>
              </a:ext>
            </a:extLst>
          </p:cNvPr>
          <p:cNvSpPr/>
          <p:nvPr>
            <p:custDataLst>
              <p:tags r:id="rId120"/>
            </p:custDataLst>
          </p:nvPr>
        </p:nvSpPr>
        <p:spPr>
          <a:xfrm>
            <a:off x="10520329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OTLSHAPE_M_3e8d5397850547aebd3575d724074493_Shape">
            <a:extLst>
              <a:ext uri="{FF2B5EF4-FFF2-40B4-BE49-F238E27FC236}">
                <a16:creationId xmlns:a16="http://schemas.microsoft.com/office/drawing/2014/main" id="{1854DAC9-E72A-6B0E-2F49-C91F805C6DD2}"/>
              </a:ext>
            </a:extLst>
          </p:cNvPr>
          <p:cNvSpPr/>
          <p:nvPr>
            <p:custDataLst>
              <p:tags r:id="rId121"/>
            </p:custDataLst>
          </p:nvPr>
        </p:nvSpPr>
        <p:spPr>
          <a:xfrm>
            <a:off x="11053997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" name="OTLSHAPE_M_cdbbb92916084505a6058831743c5ac2_Shape">
            <a:extLst>
              <a:ext uri="{FF2B5EF4-FFF2-40B4-BE49-F238E27FC236}">
                <a16:creationId xmlns:a16="http://schemas.microsoft.com/office/drawing/2014/main" id="{8A1BED76-D0A9-C9AB-B211-FB6B30E98598}"/>
              </a:ext>
            </a:extLst>
          </p:cNvPr>
          <p:cNvSpPr/>
          <p:nvPr>
            <p:custDataLst>
              <p:tags r:id="rId122"/>
            </p:custDataLst>
          </p:nvPr>
        </p:nvSpPr>
        <p:spPr>
          <a:xfrm>
            <a:off x="9429092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" name="OTLSHAPE_M_448ecc3119ef4dd3b3d8039db4c633ca_Shape">
            <a:extLst>
              <a:ext uri="{FF2B5EF4-FFF2-40B4-BE49-F238E27FC236}">
                <a16:creationId xmlns:a16="http://schemas.microsoft.com/office/drawing/2014/main" id="{E9017655-F91C-2769-DB66-1DBB388A5895}"/>
              </a:ext>
            </a:extLst>
          </p:cNvPr>
          <p:cNvSpPr/>
          <p:nvPr>
            <p:custDataLst>
              <p:tags r:id="rId123"/>
            </p:custDataLst>
          </p:nvPr>
        </p:nvSpPr>
        <p:spPr>
          <a:xfrm>
            <a:off x="2336047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1" name="OTLSHAPE_M_6677099754474d40a6dd72b94fd88c4b_Shape">
            <a:extLst>
              <a:ext uri="{FF2B5EF4-FFF2-40B4-BE49-F238E27FC236}">
                <a16:creationId xmlns:a16="http://schemas.microsoft.com/office/drawing/2014/main" id="{55DD416F-4595-F315-D513-FC2C993E7731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>
            <a:off x="7928546" y="1419522"/>
            <a:ext cx="177800" cy="177800"/>
          </a:xfrm>
          <a:prstGeom prst="ellipse">
            <a:avLst/>
          </a:prstGeom>
          <a:solidFill>
            <a:schemeClr val="dk2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OTLSHAPE_M_3a3986ecd937448fbb534b5813d798c3_Title">
            <a:extLst>
              <a:ext uri="{FF2B5EF4-FFF2-40B4-BE49-F238E27FC236}">
                <a16:creationId xmlns:a16="http://schemas.microsoft.com/office/drawing/2014/main" id="{CF9F60C2-26E3-DE89-B3E4-EDF8215BEA04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802068" y="332656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2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Turing Test</a:t>
            </a:r>
          </a:p>
        </p:txBody>
      </p:sp>
      <p:sp>
        <p:nvSpPr>
          <p:cNvPr id="393" name="OTLSHAPE_M_3a3986ecd937448fbb534b5813d798c3_Date">
            <a:extLst>
              <a:ext uri="{FF2B5EF4-FFF2-40B4-BE49-F238E27FC236}">
                <a16:creationId xmlns:a16="http://schemas.microsoft.com/office/drawing/2014/main" id="{2A114FBE-48D1-5A82-C1D4-36A5C5D12865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081574" y="48768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1950</a:t>
            </a:r>
          </a:p>
        </p:txBody>
      </p:sp>
      <p:sp>
        <p:nvSpPr>
          <p:cNvPr id="394" name="OTLSHAPE_M_d355dca1471a46b391a5241dae739e5e_Title">
            <a:extLst>
              <a:ext uri="{FF2B5EF4-FFF2-40B4-BE49-F238E27FC236}">
                <a16:creationId xmlns:a16="http://schemas.microsoft.com/office/drawing/2014/main" id="{6A49CBB8-2644-EDA8-CE0F-36E704B8038E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930509" y="716111"/>
            <a:ext cx="217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term “artificial intelligence“ is coined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5" name="OTLSHAPE_M_d355dca1471a46b391a5241dae739e5e_Date">
            <a:extLst>
              <a:ext uri="{FF2B5EF4-FFF2-40B4-BE49-F238E27FC236}">
                <a16:creationId xmlns:a16="http://schemas.microsoft.com/office/drawing/2014/main" id="{53AC7E91-19F0-1CF7-AC6D-905C3E53EB88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899815" y="87113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1956</a:t>
            </a:r>
          </a:p>
        </p:txBody>
      </p:sp>
      <p:sp>
        <p:nvSpPr>
          <p:cNvPr id="396" name="OTLSHAPE_M_448ecc3119ef4dd3b3d8039db4c633ca_Title">
            <a:extLst>
              <a:ext uri="{FF2B5EF4-FFF2-40B4-BE49-F238E27FC236}">
                <a16:creationId xmlns:a16="http://schemas.microsoft.com/office/drawing/2014/main" id="{4D5762EA-E316-761D-FE9D-EA45E3DA0B56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413222" y="1099567"/>
            <a:ext cx="203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term “machine learning” is coined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7" name="OTLSHAPE_M_448ecc3119ef4dd3b3d8039db4c633ca_Date">
            <a:extLst>
              <a:ext uri="{FF2B5EF4-FFF2-40B4-BE49-F238E27FC236}">
                <a16:creationId xmlns:a16="http://schemas.microsoft.com/office/drawing/2014/main" id="{1EE33160-C91D-CA95-0F2B-1418961A3B4F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2309123" y="125459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1959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8" name="OTLSHAPE_M_ae15f24e87f84ff790d40848dde6fde2_Title">
            <a:extLst>
              <a:ext uri="{FF2B5EF4-FFF2-40B4-BE49-F238E27FC236}">
                <a16:creationId xmlns:a16="http://schemas.microsoft.com/office/drawing/2014/main" id="{A2B158DF-1C47-0514-6FC5-0B7B981F4B3E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5041221" y="561087"/>
            <a:ext cx="160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term “AI winter” is coined</a:t>
            </a:r>
          </a:p>
        </p:txBody>
      </p:sp>
      <p:sp>
        <p:nvSpPr>
          <p:cNvPr id="399" name="OTLSHAPE_M_ae15f24e87f84ff790d40848dde6fde2_Date">
            <a:extLst>
              <a:ext uri="{FF2B5EF4-FFF2-40B4-BE49-F238E27FC236}">
                <a16:creationId xmlns:a16="http://schemas.microsoft.com/office/drawing/2014/main" id="{90B7158C-65A8-5ED8-4D6C-34BAD02B1299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5719147" y="71611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1984</a:t>
            </a:r>
          </a:p>
        </p:txBody>
      </p:sp>
      <p:sp>
        <p:nvSpPr>
          <p:cNvPr id="400" name="OTLSHAPE_M_4a3285bd8cec46e99a3a15d961683682_Title">
            <a:extLst>
              <a:ext uri="{FF2B5EF4-FFF2-40B4-BE49-F238E27FC236}">
                <a16:creationId xmlns:a16="http://schemas.microsoft.com/office/drawing/2014/main" id="{2259C7BE-6F8C-5CAB-4B5B-089F6BD3580A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6024747" y="944542"/>
            <a:ext cx="9906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CNNs applicability demonstrated</a:t>
            </a:r>
          </a:p>
        </p:txBody>
      </p:sp>
      <p:sp>
        <p:nvSpPr>
          <p:cNvPr id="401" name="OTLSHAPE_M_4a3285bd8cec46e99a3a15d961683682_Date">
            <a:extLst>
              <a:ext uri="{FF2B5EF4-FFF2-40B4-BE49-F238E27FC236}">
                <a16:creationId xmlns:a16="http://schemas.microsoft.com/office/drawing/2014/main" id="{33A5DF4F-8FE4-AA31-3703-3BF47C6E4DB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6401451" y="125459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1989</a:t>
            </a:r>
          </a:p>
        </p:txBody>
      </p:sp>
      <p:sp>
        <p:nvSpPr>
          <p:cNvPr id="402" name="OTLSHAPE_M_253354a218844068beeda478124c7ac9_Title">
            <a:extLst>
              <a:ext uri="{FF2B5EF4-FFF2-40B4-BE49-F238E27FC236}">
                <a16:creationId xmlns:a16="http://schemas.microsoft.com/office/drawing/2014/main" id="{1670085B-E7B0-581A-8225-7FAC4443B88C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7115583" y="406062"/>
            <a:ext cx="9906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Deep Blue defeats Garry Kasparov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3" name="OTLSHAPE_M_253354a218844068beeda478124c7ac9_Date">
            <a:extLst>
              <a:ext uri="{FF2B5EF4-FFF2-40B4-BE49-F238E27FC236}">
                <a16:creationId xmlns:a16="http://schemas.microsoft.com/office/drawing/2014/main" id="{01D65795-4568-AE8B-4DCD-1E754458423C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7492688" y="71611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1997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4" name="OTLSHAPE_M_b31573c5ef81424196d45cea51878aa0_Title">
            <a:extLst>
              <a:ext uri="{FF2B5EF4-FFF2-40B4-BE49-F238E27FC236}">
                <a16:creationId xmlns:a16="http://schemas.microsoft.com/office/drawing/2014/main" id="{CAA39868-245A-7A3C-AAC2-9E419B0EDB8D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9659799" y="716111"/>
            <a:ext cx="190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Turing Natural Language Generation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5" name="OTLSHAPE_M_b31573c5ef81424196d45cea51878aa0_Date">
            <a:extLst>
              <a:ext uri="{FF2B5EF4-FFF2-40B4-BE49-F238E27FC236}">
                <a16:creationId xmlns:a16="http://schemas.microsoft.com/office/drawing/2014/main" id="{82D2E3BA-E2D2-0752-E784-88324672FD59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0493405" y="87113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2019</a:t>
            </a:r>
          </a:p>
        </p:txBody>
      </p:sp>
      <p:sp>
        <p:nvSpPr>
          <p:cNvPr id="406" name="OTLSHAPE_M_3e8d5397850547aebd3575d724074493_Title">
            <a:extLst>
              <a:ext uri="{FF2B5EF4-FFF2-40B4-BE49-F238E27FC236}">
                <a16:creationId xmlns:a16="http://schemas.microsoft.com/office/drawing/2014/main" id="{973B53EF-7FE4-F980-95BD-1239B3065B1B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0916922" y="109956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ChatGPT</a:t>
            </a:r>
          </a:p>
        </p:txBody>
      </p:sp>
      <p:sp>
        <p:nvSpPr>
          <p:cNvPr id="407" name="OTLSHAPE_M_3e8d5397850547aebd3575d724074493_Date">
            <a:extLst>
              <a:ext uri="{FF2B5EF4-FFF2-40B4-BE49-F238E27FC236}">
                <a16:creationId xmlns:a16="http://schemas.microsoft.com/office/drawing/2014/main" id="{893EABEA-65F7-A812-3DCC-6D4B64324833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1027073" y="125459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408" name="OTLSHAPE_M_cdbbb92916084505a6058831743c5ac2_Title">
            <a:extLst>
              <a:ext uri="{FF2B5EF4-FFF2-40B4-BE49-F238E27FC236}">
                <a16:creationId xmlns:a16="http://schemas.microsoft.com/office/drawing/2014/main" id="{72C91007-F061-E8CC-EF52-6D67B047F33E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9035942" y="1099567"/>
            <a:ext cx="965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Apple releases Siri</a:t>
            </a:r>
          </a:p>
        </p:txBody>
      </p:sp>
      <p:sp>
        <p:nvSpPr>
          <p:cNvPr id="409" name="OTLSHAPE_M_cdbbb92916084505a6058831743c5ac2_Date">
            <a:extLst>
              <a:ext uri="{FF2B5EF4-FFF2-40B4-BE49-F238E27FC236}">
                <a16:creationId xmlns:a16="http://schemas.microsoft.com/office/drawing/2014/main" id="{6BC63C3F-C0D3-F864-DD0B-B86946EF0E95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9402168" y="125459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2011</a:t>
            </a:r>
          </a:p>
        </p:txBody>
      </p:sp>
      <p:sp>
        <p:nvSpPr>
          <p:cNvPr id="410" name="OTLSHAPE_M_6677099754474d40a6dd72b94fd88c4b_Title">
            <a:extLst>
              <a:ext uri="{FF2B5EF4-FFF2-40B4-BE49-F238E27FC236}">
                <a16:creationId xmlns:a16="http://schemas.microsoft.com/office/drawing/2014/main" id="{84A9E406-BFAE-0E6B-D4BB-5EF63F9BA20B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7437530" y="944542"/>
            <a:ext cx="11684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Neural Probabilistic Language Model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1" name="OTLSHAPE_M_6677099754474d40a6dd72b94fd88c4b_Date">
            <a:extLst>
              <a:ext uri="{FF2B5EF4-FFF2-40B4-BE49-F238E27FC236}">
                <a16:creationId xmlns:a16="http://schemas.microsoft.com/office/drawing/2014/main" id="{9C70A19B-61CB-FB9E-D573-AA5B91D51685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7901622" y="125459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</a:p>
        </p:txBody>
      </p:sp>
      <p:sp>
        <p:nvSpPr>
          <p:cNvPr id="412" name="TextBox 26">
            <a:extLst>
              <a:ext uri="{FF2B5EF4-FFF2-40B4-BE49-F238E27FC236}">
                <a16:creationId xmlns:a16="http://schemas.microsoft.com/office/drawing/2014/main" id="{D5A9883B-DC2B-C559-8E1B-43F47F9C2DE4}"/>
              </a:ext>
            </a:extLst>
          </p:cNvPr>
          <p:cNvSpPr txBox="1"/>
          <p:nvPr/>
        </p:nvSpPr>
        <p:spPr>
          <a:xfrm>
            <a:off x="1747337" y="4563574"/>
            <a:ext cx="4443314" cy="1200329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l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人工智能进程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Timeline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52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reeform 9"/>
          <p:cNvSpPr>
            <a:spLocks noEditPoints="1"/>
          </p:cNvSpPr>
          <p:nvPr/>
        </p:nvSpPr>
        <p:spPr>
          <a:xfrm>
            <a:off x="4908312" y="1438049"/>
            <a:ext cx="115863" cy="422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rgbClr val="2E2C2C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Freeform 10"/>
          <p:cNvSpPr/>
          <p:nvPr/>
        </p:nvSpPr>
        <p:spPr>
          <a:xfrm>
            <a:off x="5335906" y="3808731"/>
            <a:ext cx="2775585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6" name="组合 71"/>
          <p:cNvGrpSpPr/>
          <p:nvPr/>
        </p:nvGrpSpPr>
        <p:grpSpPr>
          <a:xfrm>
            <a:off x="5433694" y="3912996"/>
            <a:ext cx="454454" cy="453600"/>
            <a:chOff x="0" y="27890"/>
            <a:chExt cx="588963" cy="590550"/>
          </a:xfrm>
        </p:grpSpPr>
        <p:sp>
          <p:nvSpPr>
            <p:cNvPr id="8219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Box 78"/>
            <p:cNvSpPr txBox="1"/>
            <p:nvPr/>
          </p:nvSpPr>
          <p:spPr>
            <a:xfrm>
              <a:off x="75939" y="85894"/>
              <a:ext cx="444993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9245" name="TextBox 93"/>
          <p:cNvSpPr txBox="1"/>
          <p:nvPr/>
        </p:nvSpPr>
        <p:spPr>
          <a:xfrm>
            <a:off x="5934711" y="3932555"/>
            <a:ext cx="20618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当前研究进展热点</a:t>
            </a:r>
          </a:p>
        </p:txBody>
      </p:sp>
      <p:sp>
        <p:nvSpPr>
          <p:cNvPr id="9239" name="Freeform 10"/>
          <p:cNvSpPr/>
          <p:nvPr/>
        </p:nvSpPr>
        <p:spPr>
          <a:xfrm>
            <a:off x="5356860" y="5023486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8" name="组合 84"/>
          <p:cNvGrpSpPr/>
          <p:nvPr/>
        </p:nvGrpSpPr>
        <p:grpSpPr>
          <a:xfrm>
            <a:off x="5443219" y="5091793"/>
            <a:ext cx="454452" cy="453598"/>
            <a:chOff x="0" y="27890"/>
            <a:chExt cx="588963" cy="590550"/>
          </a:xfrm>
        </p:grpSpPr>
        <p:sp>
          <p:nvSpPr>
            <p:cNvPr id="8215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6" name="TextBox 86"/>
            <p:cNvSpPr txBox="1"/>
            <p:nvPr/>
          </p:nvSpPr>
          <p:spPr>
            <a:xfrm>
              <a:off x="59482" y="78233"/>
              <a:ext cx="393924" cy="520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9247" name="TextBox 95"/>
          <p:cNvSpPr txBox="1"/>
          <p:nvPr/>
        </p:nvSpPr>
        <p:spPr>
          <a:xfrm>
            <a:off x="5935345" y="5147945"/>
            <a:ext cx="2058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我们做的应用案例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1524006" y="6678934"/>
            <a:ext cx="9144635" cy="187961"/>
          </a:xfrm>
          <a:prstGeom prst="rect">
            <a:avLst/>
          </a:prstGeom>
          <a:solidFill>
            <a:srgbClr val="072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666844" y="-6379"/>
            <a:ext cx="8715436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600" b="1" dirty="0">
                <a:solidFill>
                  <a:srgbClr val="072B8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汇 报 提 纲</a:t>
            </a:r>
            <a:endParaRPr kumimoji="1" lang="en-US" altLang="zh-CN" sz="3600" b="1" dirty="0">
              <a:solidFill>
                <a:srgbClr val="072B8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194519" y="1662546"/>
            <a:ext cx="2249459" cy="1090977"/>
            <a:chOff x="670514" y="1662541"/>
            <a:chExt cx="2249459" cy="1090977"/>
          </a:xfrm>
        </p:grpSpPr>
        <p:sp>
          <p:nvSpPr>
            <p:cNvPr id="9218" name="Rectangle 5"/>
            <p:cNvSpPr/>
            <p:nvPr/>
          </p:nvSpPr>
          <p:spPr>
            <a:xfrm>
              <a:off x="670514" y="1662541"/>
              <a:ext cx="888192" cy="1090977"/>
            </a:xfrm>
            <a:prstGeom prst="rect">
              <a:avLst/>
            </a:prstGeom>
            <a:solidFill>
              <a:srgbClr val="072B86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19" name="Freeform 6"/>
            <p:cNvSpPr/>
            <p:nvPr/>
          </p:nvSpPr>
          <p:spPr>
            <a:xfrm>
              <a:off x="747201" y="1752587"/>
              <a:ext cx="678873" cy="87393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Freeform 8"/>
            <p:cNvSpPr>
              <a:spLocks noEditPoints="1"/>
            </p:cNvSpPr>
            <p:nvPr/>
          </p:nvSpPr>
          <p:spPr>
            <a:xfrm>
              <a:off x="1727238" y="1731523"/>
              <a:ext cx="1192735" cy="52475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109" h="986">
                  <a:moveTo>
                    <a:pt x="0" y="0"/>
                  </a:moveTo>
                  <a:lnTo>
                    <a:pt x="764" y="0"/>
                  </a:lnTo>
                  <a:lnTo>
                    <a:pt x="764" y="986"/>
                  </a:lnTo>
                  <a:lnTo>
                    <a:pt x="676" y="986"/>
                  </a:lnTo>
                  <a:lnTo>
                    <a:pt x="676" y="902"/>
                  </a:lnTo>
                  <a:lnTo>
                    <a:pt x="84" y="902"/>
                  </a:lnTo>
                  <a:lnTo>
                    <a:pt x="84" y="986"/>
                  </a:lnTo>
                  <a:lnTo>
                    <a:pt x="0" y="986"/>
                  </a:lnTo>
                  <a:lnTo>
                    <a:pt x="0" y="0"/>
                  </a:lnTo>
                  <a:close/>
                  <a:moveTo>
                    <a:pt x="84" y="80"/>
                  </a:moveTo>
                  <a:lnTo>
                    <a:pt x="84" y="279"/>
                  </a:lnTo>
                  <a:lnTo>
                    <a:pt x="676" y="279"/>
                  </a:lnTo>
                  <a:lnTo>
                    <a:pt x="676" y="80"/>
                  </a:lnTo>
                  <a:lnTo>
                    <a:pt x="84" y="80"/>
                  </a:lnTo>
                  <a:close/>
                  <a:moveTo>
                    <a:pt x="84" y="628"/>
                  </a:moveTo>
                  <a:lnTo>
                    <a:pt x="84" y="831"/>
                  </a:lnTo>
                  <a:lnTo>
                    <a:pt x="676" y="831"/>
                  </a:lnTo>
                  <a:lnTo>
                    <a:pt x="676" y="628"/>
                  </a:lnTo>
                  <a:lnTo>
                    <a:pt x="84" y="628"/>
                  </a:lnTo>
                  <a:close/>
                  <a:moveTo>
                    <a:pt x="84" y="354"/>
                  </a:moveTo>
                  <a:lnTo>
                    <a:pt x="84" y="557"/>
                  </a:lnTo>
                  <a:lnTo>
                    <a:pt x="676" y="557"/>
                  </a:lnTo>
                  <a:lnTo>
                    <a:pt x="676" y="354"/>
                  </a:lnTo>
                  <a:lnTo>
                    <a:pt x="84" y="354"/>
                  </a:lnTo>
                  <a:close/>
                  <a:moveTo>
                    <a:pt x="1963" y="482"/>
                  </a:moveTo>
                  <a:lnTo>
                    <a:pt x="2021" y="553"/>
                  </a:lnTo>
                  <a:cubicBezTo>
                    <a:pt x="2000" y="568"/>
                    <a:pt x="1958" y="594"/>
                    <a:pt x="1893" y="632"/>
                  </a:cubicBezTo>
                  <a:cubicBezTo>
                    <a:pt x="1849" y="659"/>
                    <a:pt x="1815" y="679"/>
                    <a:pt x="1791" y="694"/>
                  </a:cubicBezTo>
                  <a:cubicBezTo>
                    <a:pt x="1859" y="753"/>
                    <a:pt x="1965" y="800"/>
                    <a:pt x="2109" y="836"/>
                  </a:cubicBezTo>
                  <a:cubicBezTo>
                    <a:pt x="2089" y="856"/>
                    <a:pt x="2070" y="883"/>
                    <a:pt x="2052" y="915"/>
                  </a:cubicBezTo>
                  <a:cubicBezTo>
                    <a:pt x="1849" y="856"/>
                    <a:pt x="1704" y="756"/>
                    <a:pt x="1619" y="615"/>
                  </a:cubicBezTo>
                  <a:lnTo>
                    <a:pt x="1619" y="818"/>
                  </a:lnTo>
                  <a:cubicBezTo>
                    <a:pt x="1624" y="924"/>
                    <a:pt x="1573" y="976"/>
                    <a:pt x="1464" y="973"/>
                  </a:cubicBezTo>
                  <a:cubicBezTo>
                    <a:pt x="1423" y="973"/>
                    <a:pt x="1381" y="973"/>
                    <a:pt x="1340" y="973"/>
                  </a:cubicBezTo>
                  <a:cubicBezTo>
                    <a:pt x="1337" y="937"/>
                    <a:pt x="1331" y="908"/>
                    <a:pt x="1322" y="884"/>
                  </a:cubicBezTo>
                  <a:cubicBezTo>
                    <a:pt x="1358" y="887"/>
                    <a:pt x="1403" y="889"/>
                    <a:pt x="1459" y="889"/>
                  </a:cubicBezTo>
                  <a:cubicBezTo>
                    <a:pt x="1515" y="892"/>
                    <a:pt x="1542" y="867"/>
                    <a:pt x="1539" y="814"/>
                  </a:cubicBezTo>
                  <a:lnTo>
                    <a:pt x="1539" y="447"/>
                  </a:lnTo>
                  <a:lnTo>
                    <a:pt x="1057" y="447"/>
                  </a:lnTo>
                  <a:lnTo>
                    <a:pt x="1057" y="376"/>
                  </a:lnTo>
                  <a:lnTo>
                    <a:pt x="1849" y="376"/>
                  </a:lnTo>
                  <a:lnTo>
                    <a:pt x="1849" y="261"/>
                  </a:lnTo>
                  <a:lnTo>
                    <a:pt x="1190" y="261"/>
                  </a:lnTo>
                  <a:lnTo>
                    <a:pt x="1190" y="190"/>
                  </a:lnTo>
                  <a:lnTo>
                    <a:pt x="1849" y="190"/>
                  </a:lnTo>
                  <a:lnTo>
                    <a:pt x="1849" y="75"/>
                  </a:lnTo>
                  <a:lnTo>
                    <a:pt x="1172" y="75"/>
                  </a:lnTo>
                  <a:lnTo>
                    <a:pt x="1172" y="5"/>
                  </a:lnTo>
                  <a:lnTo>
                    <a:pt x="1932" y="5"/>
                  </a:lnTo>
                  <a:lnTo>
                    <a:pt x="1932" y="376"/>
                  </a:lnTo>
                  <a:lnTo>
                    <a:pt x="2101" y="376"/>
                  </a:lnTo>
                  <a:lnTo>
                    <a:pt x="2101" y="447"/>
                  </a:lnTo>
                  <a:lnTo>
                    <a:pt x="1619" y="447"/>
                  </a:lnTo>
                  <a:lnTo>
                    <a:pt x="1619" y="482"/>
                  </a:lnTo>
                  <a:cubicBezTo>
                    <a:pt x="1654" y="544"/>
                    <a:pt x="1692" y="597"/>
                    <a:pt x="1733" y="641"/>
                  </a:cubicBezTo>
                  <a:cubicBezTo>
                    <a:pt x="1822" y="582"/>
                    <a:pt x="1899" y="529"/>
                    <a:pt x="1963" y="482"/>
                  </a:cubicBezTo>
                  <a:close/>
                  <a:moveTo>
                    <a:pt x="1044" y="814"/>
                  </a:moveTo>
                  <a:cubicBezTo>
                    <a:pt x="1168" y="772"/>
                    <a:pt x="1318" y="716"/>
                    <a:pt x="1495" y="646"/>
                  </a:cubicBezTo>
                  <a:cubicBezTo>
                    <a:pt x="1501" y="672"/>
                    <a:pt x="1507" y="699"/>
                    <a:pt x="1513" y="725"/>
                  </a:cubicBezTo>
                  <a:cubicBezTo>
                    <a:pt x="1351" y="784"/>
                    <a:pt x="1205" y="839"/>
                    <a:pt x="1075" y="889"/>
                  </a:cubicBezTo>
                  <a:lnTo>
                    <a:pt x="1044" y="814"/>
                  </a:lnTo>
                  <a:close/>
                  <a:moveTo>
                    <a:pt x="1190" y="473"/>
                  </a:moveTo>
                  <a:cubicBezTo>
                    <a:pt x="1202" y="482"/>
                    <a:pt x="1218" y="492"/>
                    <a:pt x="1238" y="504"/>
                  </a:cubicBezTo>
                  <a:cubicBezTo>
                    <a:pt x="1303" y="545"/>
                    <a:pt x="1356" y="581"/>
                    <a:pt x="1398" y="610"/>
                  </a:cubicBezTo>
                  <a:lnTo>
                    <a:pt x="1349" y="681"/>
                  </a:lnTo>
                  <a:cubicBezTo>
                    <a:pt x="1317" y="658"/>
                    <a:pt x="1272" y="627"/>
                    <a:pt x="1216" y="588"/>
                  </a:cubicBezTo>
                  <a:cubicBezTo>
                    <a:pt x="1184" y="565"/>
                    <a:pt x="1159" y="547"/>
                    <a:pt x="1141" y="535"/>
                  </a:cubicBezTo>
                  <a:lnTo>
                    <a:pt x="1190" y="473"/>
                  </a:ln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684647" y="2337091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Contents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10"/>
          <p:cNvSpPr/>
          <p:nvPr/>
        </p:nvSpPr>
        <p:spPr>
          <a:xfrm>
            <a:off x="5377816" y="2636520"/>
            <a:ext cx="2733675" cy="6286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rgbClr val="072B86"/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15" name="组合 58"/>
          <p:cNvGrpSpPr/>
          <p:nvPr/>
        </p:nvGrpSpPr>
        <p:grpSpPr>
          <a:xfrm>
            <a:off x="5464808" y="2715966"/>
            <a:ext cx="454452" cy="453598"/>
            <a:chOff x="0" y="27890"/>
            <a:chExt cx="588963" cy="590550"/>
          </a:xfrm>
        </p:grpSpPr>
        <p:sp>
          <p:nvSpPr>
            <p:cNvPr id="16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Box 60"/>
            <p:cNvSpPr txBox="1"/>
            <p:nvPr/>
          </p:nvSpPr>
          <p:spPr>
            <a:xfrm>
              <a:off x="59482" y="78679"/>
              <a:ext cx="444995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72B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18" name="组合 62"/>
          <p:cNvGrpSpPr/>
          <p:nvPr/>
        </p:nvGrpSpPr>
        <p:grpSpPr>
          <a:xfrm>
            <a:off x="5456554" y="1511332"/>
            <a:ext cx="454452" cy="453600"/>
            <a:chOff x="0" y="27891"/>
            <a:chExt cx="588963" cy="590550"/>
          </a:xfrm>
        </p:grpSpPr>
        <p:sp>
          <p:nvSpPr>
            <p:cNvPr id="19" name="Oval 16"/>
            <p:cNvSpPr/>
            <p:nvPr/>
          </p:nvSpPr>
          <p:spPr>
            <a:xfrm>
              <a:off x="0" y="27891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Box 64"/>
            <p:cNvSpPr txBox="1"/>
            <p:nvPr/>
          </p:nvSpPr>
          <p:spPr>
            <a:xfrm>
              <a:off x="59482" y="67218"/>
              <a:ext cx="239409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en-US" altLang="zh-CN" sz="20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Freeform 10"/>
          <p:cNvSpPr/>
          <p:nvPr/>
        </p:nvSpPr>
        <p:spPr>
          <a:xfrm>
            <a:off x="5356860" y="1485266"/>
            <a:ext cx="2754630" cy="6381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22" name="组合 71"/>
          <p:cNvGrpSpPr/>
          <p:nvPr/>
        </p:nvGrpSpPr>
        <p:grpSpPr>
          <a:xfrm>
            <a:off x="5456556" y="1559808"/>
            <a:ext cx="454454" cy="453600"/>
            <a:chOff x="0" y="27890"/>
            <a:chExt cx="588963" cy="590550"/>
          </a:xfrm>
        </p:grpSpPr>
        <p:sp>
          <p:nvSpPr>
            <p:cNvPr id="23" name="Oval 16"/>
            <p:cNvSpPr/>
            <p:nvPr/>
          </p:nvSpPr>
          <p:spPr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dirty="0">
                <a:solidFill>
                  <a:srgbClr val="072B8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Box 78"/>
            <p:cNvSpPr txBox="1"/>
            <p:nvPr/>
          </p:nvSpPr>
          <p:spPr>
            <a:xfrm>
              <a:off x="75939" y="85894"/>
              <a:ext cx="444993" cy="520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BFBF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25" name="TextBox 93"/>
          <p:cNvSpPr txBox="1"/>
          <p:nvPr/>
        </p:nvSpPr>
        <p:spPr>
          <a:xfrm>
            <a:off x="5956301" y="2750820"/>
            <a:ext cx="20402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人工智能基本原理</a:t>
            </a:r>
          </a:p>
        </p:txBody>
      </p:sp>
      <p:sp>
        <p:nvSpPr>
          <p:cNvPr id="26" name="TextBox 91"/>
          <p:cNvSpPr txBox="1"/>
          <p:nvPr/>
        </p:nvSpPr>
        <p:spPr>
          <a:xfrm>
            <a:off x="5883276" y="1598930"/>
            <a:ext cx="20199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人工智能发展简史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8EBFADD8-8AE4-7107-99BB-A34CB58F6F4B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人工智能与人的智能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55AE5F-D51E-F6E1-B5F6-7A36D41C2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871360"/>
            <a:ext cx="8994350" cy="59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445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8EBFADD8-8AE4-7107-99BB-A34CB58F6F4B}"/>
              </a:ext>
            </a:extLst>
          </p:cNvPr>
          <p:cNvSpPr txBox="1"/>
          <p:nvPr/>
        </p:nvSpPr>
        <p:spPr bwMode="auto">
          <a:xfrm>
            <a:off x="0" y="177099"/>
            <a:ext cx="8088631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人工智能与知识表示推理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37ABBCB9-7FCC-B88C-99F9-0B072E04D55F}"/>
              </a:ext>
            </a:extLst>
          </p:cNvPr>
          <p:cNvSpPr txBox="1"/>
          <p:nvPr/>
        </p:nvSpPr>
        <p:spPr>
          <a:xfrm>
            <a:off x="8088631" y="5816156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决策与知识表示推理</a:t>
            </a:r>
            <a:endParaRPr lang="zh-CN" dirty="0"/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9C8183A-19F6-CA4A-7B1D-AB87BB9E57E3}"/>
              </a:ext>
            </a:extLst>
          </p:cNvPr>
          <p:cNvSpPr txBox="1"/>
          <p:nvPr/>
        </p:nvSpPr>
        <p:spPr>
          <a:xfrm>
            <a:off x="2003789" y="5816156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人工智能与决策</a:t>
            </a:r>
            <a:endParaRPr 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583449-E5BB-5486-5F54-58D9D991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410"/>
            <a:ext cx="5807778" cy="3600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596695-7F9D-3ACA-05DF-973FD3B9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188" y="1541771"/>
            <a:ext cx="5663952" cy="3774458"/>
          </a:xfrm>
          <a:prstGeom prst="rect">
            <a:avLst/>
          </a:prstGeom>
        </p:spPr>
      </p:pic>
      <p:sp>
        <p:nvSpPr>
          <p:cNvPr id="14" name="箭头: 上弧形 13">
            <a:extLst>
              <a:ext uri="{FF2B5EF4-FFF2-40B4-BE49-F238E27FC236}">
                <a16:creationId xmlns:a16="http://schemas.microsoft.com/office/drawing/2014/main" id="{0DF0A167-34CD-4B6A-A0EF-239D76718DAC}"/>
              </a:ext>
            </a:extLst>
          </p:cNvPr>
          <p:cNvSpPr/>
          <p:nvPr/>
        </p:nvSpPr>
        <p:spPr>
          <a:xfrm rot="10800000" flipH="1">
            <a:off x="4799856" y="3789040"/>
            <a:ext cx="4392488" cy="1658994"/>
          </a:xfrm>
          <a:prstGeom prst="curvedDownArrow">
            <a:avLst>
              <a:gd name="adj1" fmla="val 25000"/>
              <a:gd name="adj2" fmla="val 48853"/>
              <a:gd name="adj3" fmla="val 30402"/>
            </a:avLst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295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6E56A12-E7DB-82DC-0BAB-2A20DE51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6" y="5661248"/>
            <a:ext cx="5141727" cy="12070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432BC6-5FD4-B513-E3E9-F0DE1240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711" y="188640"/>
            <a:ext cx="6715953" cy="59766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AF9941-1C53-BEAF-B7A1-CF289DFB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260648"/>
            <a:ext cx="4871864" cy="44190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E9453-7597-71E9-1F3C-A55487281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39" y="5292322"/>
            <a:ext cx="2016224" cy="411269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EB693559-3D3E-FEBB-7B18-4F2A75053347}"/>
              </a:ext>
            </a:extLst>
          </p:cNvPr>
          <p:cNvSpPr txBox="1"/>
          <p:nvPr/>
        </p:nvSpPr>
        <p:spPr>
          <a:xfrm>
            <a:off x="6613255" y="6300028"/>
            <a:ext cx="4202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一个简单的集装箱搬运的状态转移系统</a:t>
            </a:r>
            <a:endParaRPr lang="zh-CN" dirty="0"/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1AB17827-E5BF-36E0-34B3-3B95A48FDF8E}"/>
              </a:ext>
            </a:extLst>
          </p:cNvPr>
          <p:cNvSpPr txBox="1"/>
          <p:nvPr/>
        </p:nvSpPr>
        <p:spPr>
          <a:xfrm>
            <a:off x="178574" y="4863965"/>
            <a:ext cx="4609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基于集合论的知识表示、推理、与规划解</a:t>
            </a:r>
            <a:endParaRPr lang="zh-CN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584B54-DC01-C10C-30A7-A952789931B9}"/>
              </a:ext>
            </a:extLst>
          </p:cNvPr>
          <p:cNvSpPr/>
          <p:nvPr/>
        </p:nvSpPr>
        <p:spPr>
          <a:xfrm>
            <a:off x="119039" y="260648"/>
            <a:ext cx="5016177" cy="65527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63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0b7b8d2-9a2d-4c61-bae0-74994b131a11"/>
  <p:tag name="COMMONDATA" val="eyJoZGlkIjoiODA1ZGQ2NGZhZjRjMWEwYzU4M2JlZmVmMjRiMThi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he Turing Test"/>
  <p:tag name="OTLDATE" val="1950-01-01T23:59:00.0000000Z"/>
  <p:tag name="OTLPOSITIONONTASK" val="None"/>
  <p:tag name="OTLRELATEDTASKID" val="00000000-0000-0000-0000-0000000000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he term “artificial intelligence“ is coined"/>
  <p:tag name="OTLDATE" val="1956-01-01T23:59:00.0000000Z"/>
  <p:tag name="OTLPOSITIONONTASK" val="None"/>
  <p:tag name="OTLRELATEDTASKID" val="00000000-0000-0000-0000-0000000000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he term “AI winter” is coined"/>
  <p:tag name="OTLDATE" val="1984-01-01T23:59:00.0000000Z"/>
  <p:tag name="OTLPOSITIONONTASK" val="None"/>
  <p:tag name="OTLRELATEDTASKID" val="00000000-0000-0000-0000-00000000000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CNNs applicability demonstrated"/>
  <p:tag name="OTLDATE" val="1989-01-01T23:59:00.0000000Z"/>
  <p:tag name="OTLPOSITIONONTASK" val="None"/>
  <p:tag name="OTLRELATEDTASKID" val="00000000-0000-0000-0000-000000000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97-01-01T23:59:00.0000000Z"/>
  <p:tag name="OTLPOSITIONONTASK" val="None"/>
  <p:tag name="OTLRELATEDTASKID" val="00000000-0000-0000-0000-000000000000"/>
  <p:tag name="OTLMTITLE" val="Deep Blue defeats Garry Kasparo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uring Natural Language Generation"/>
  <p:tag name="OTLDATE" val="2019-01-01T23:59:00.0000000Z"/>
  <p:tag name="OTLPOSITIONONTASK" val="None"/>
  <p:tag name="OTLRELATEDTASKID" val="00000000-0000-0000-0000-00000000000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ChatGPT"/>
  <p:tag name="OTLDATE" val="2022-11-30T23:59:00.0000000Z"/>
  <p:tag name="OTLPOSITIONONTASK" val="None"/>
  <p:tag name="OTLRELATEDTASKID" val="00000000-0000-0000-0000-00000000000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pple releases Siri"/>
  <p:tag name="OTLDATE" val="2011-01-01T23:59:00.0000000Z"/>
  <p:tag name="OTLPOSITIONONTASK" val="None"/>
  <p:tag name="OTLRELATEDTASKID" val="00000000-0000-0000-0000-0000000000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he term “machine learning” is coined"/>
  <p:tag name="OTLDATE" val="1959-01-01T23:59:00.0000000Z"/>
  <p:tag name="OTLPOSITIONONTASK" val="None"/>
  <p:tag name="OTLRELATEDTASKID" val="00000000-0000-0000-0000-00000000000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 Neural Probabilistic Language Model"/>
  <p:tag name="OTLDATE" val="2000-01-01T23:59:00.0000000Z"/>
  <p:tag name="OTLPOSITIONONTASK" val="None"/>
  <p:tag name="OTLRELATEDTASKID" val="00000000-0000-0000-0000-0000000000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diagram20193656_2*r_t*1_1"/>
  <p:tag name="KSO_WM_TEMPLATE_CATEGORY" val="diagram"/>
  <p:tag name="KSO_WM_TEMPLATE_INDEX" val="20193656"/>
  <p:tag name="KSO_WM_UNIT_LAYERLEVEL" val="1_1"/>
  <p:tag name="KSO_WM_TAG_VERSION" val="1.0"/>
  <p:tag name="KSO_WM_BEAUTIFY_FLAG" val="#wm#"/>
  <p:tag name="KSO_WM_UNIT_DIAGRAM_CONTRAST_TITLE_CNT" val="2"/>
  <p:tag name="KSO_WM_UNIT_DIAGRAM_DIMENSION_TITLE_CNT" val="2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FORMAT" val="MMM"/>
  <p:tag name="OTLTIMEBANDSHAPEHEIGHT" val="30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1950-01-01T23:59:00.0000000"/>
  <p:tag name="OTLTIMEBANDWORKINGDAYS" val="Standard"/>
  <p:tag name="OTLTIMEBANDTIMECONFIGWORKDAYSTART" val="00:00:00"/>
  <p:tag name="OTLTIMEBANDTIMECONFIGWORKDAYEND" val="23:59:00"/>
  <p:tag name="OTLTIMEBANDAPPENDYEARONYEARCHANGE" val="True"/>
  <p:tag name="OTLTIMEBANDSCALEMARKING" val="None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TYPE" val="Years"/>
  <p:tag name="OTLTIMEBANDENDDATE" val="2023-03-14T23:59:00.0000000"/>
  <p:tag name="OTLTIMEBANDDEPENABLED" val="False"/>
  <p:tag name="OTLRIGHTENDCAPSMARGINRIGHT" val="20"/>
  <p:tag name="OTLTIMEBANDSPACINGBELOWFORSWLANDTASKS" val="5"/>
  <p:tag name="OTLTIMEBANDSPACINGABOVEFORSWLANDTASKS" val="5"/>
  <p:tag name="OTLTIMEBANDSPACINGBELOW" val="5"/>
  <p:tag name="OTLTIMEBANDSPACINGABOVE" val="5"/>
  <p:tag name="OTLTIMEBANDSHAPETYPE" val="RectangleTimebandPhases"/>
  <p:tag name="OTLTIMEBANDELAPSEDTIMEEXTENSION" val="True"/>
  <p:tag name="OTLTIMEBANDUSETIME" val="True"/>
  <p:tag name="OTLLEFTENDCAPSMARGINLEFT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Samuel Checkers-Playing Program"/>
  <p:tag name="OTLDATE" val="1952-01-01T23:59:00.0000000Z"/>
  <p:tag name="OTLPOSITIONONTASK" val="None"/>
  <p:tag name="OTLRELATEDTASKID" val="00000000-0000-0000-0000-000000000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he Logic Theorist"/>
  <p:tag name="OTLDATE" val="1956-01-01T23:59:00.0000000Z"/>
  <p:tag name="OTLPOSITIONONTASK" val="None"/>
  <p:tag name="OTLRELATEDTASKID" val="00000000-0000-0000-0000-000000000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SNARC"/>
  <p:tag name="OTLDATE" val="1951-01-01T23:59:00.0000000Z"/>
  <p:tag name="OTLPOSITIONONTASK" val="None"/>
  <p:tag name="OTLRELATEDTASKID" val="00000000-0000-0000-0000-0000000000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ELIZA and Shakey"/>
  <p:tag name="OTLDATE" val="1966-01-01T23:59:00.0000000Z"/>
  <p:tag name="OTLPOSITIONONTASK" val="None"/>
  <p:tag name="OTLRELATEDTASKID" val="00000000-0000-0000-0000-0000000000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rtificial Intelligence: A General Survey"/>
  <p:tag name="OTLDATE" val="1973-01-01T23:59:00.0000000Z"/>
  <p:tag name="OTLPOSITIONONTASK" val="None"/>
  <p:tag name="OTLRELATEDTASKID" val="00000000-0000-0000-0000-0000000000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he first AI winter begins"/>
  <p:tag name="OTLDATE" val="1974-01-01T23:59:00.0000000Z"/>
  <p:tag name="OTLPOSITIONONTASK" val="None"/>
  <p:tag name="OTLRELATEDTASKID" val="00000000-0000-0000-0000-000000000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1980-01-01T23:59:00.0000000Z"/>
  <p:tag name="OTLPOSITIONONTASK" val="None"/>
  <p:tag name="OTLRELATEDTASKID" val="00000000-0000-0000-0000-000000000000"/>
  <p:tag name="OTLMTITLE" val="Symbolics Lisp machines commercializ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Fifth Generation Computer Systems"/>
  <p:tag name="OTLDATE" val="1982-01-01T23:59:00.0000000Z"/>
  <p:tag name="OTLPOSITIONONTASK" val="None"/>
  <p:tag name="OTLRELATEDTASKID" val="00000000-0000-0000-0000-0000000000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ayesian networks causal analysis"/>
  <p:tag name="OTLDATE" val="1985-01-01T23:59:00.0000000Z"/>
  <p:tag name="OTLPOSITIONONTASK" val="None"/>
  <p:tag name="OTLRELATEDTASKID" val="00000000-0000-0000-0000-000000000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1988-01-01T23:59:00.0000000Z"/>
  <p:tag name="OTLPOSITIONONTASK" val="None"/>
  <p:tag name="OTLRELATEDTASKID" val="00000000-0000-0000-0000-000000000000"/>
  <p:tag name="OTLMTITLE" val="A Statistical Approach to Language Transla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Large-Scale Deep Unsupervised Learning"/>
  <p:tag name="OTLDATE" val="2009-01-02T23:59:00.0000000Z"/>
  <p:tag name="OTLPOSITIONONTASK" val="None"/>
  <p:tag name="OTLRELATEDTASKID" val="00000000-0000-0000-0000-0000000000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Watson wins on Jeopardy!"/>
  <p:tag name="OTLDATE" val="2011-01-01T23:59:00.0000000Z"/>
  <p:tag name="OTLPOSITIONONTASK" val="None"/>
  <p:tag name="OTLRELATEDTASKID" val="00000000-0000-0000-0000-0000000000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2012-01-01T23:59:00.0000000Z"/>
  <p:tag name="OTLPOSITIONONTASK" val="None"/>
  <p:tag name="OTLRELATEDTASKID" val="00000000-0000-0000-0000-000000000000"/>
  <p:tag name="OTLMTITLE" val="Googles's deep neural network proj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hina's Tianhe-2 fastest system"/>
  <p:tag name="OTLDATE" val="2013-06-01T23:59:00.0000000Z"/>
  <p:tag name="OTLPOSITIONONTASK" val="None"/>
  <p:tag name="OTLRELATEDTASKID" val="00000000-0000-0000-0000-0000000000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Facebook introduces DeepFace"/>
  <p:tag name="OTLDATE" val="2014-01-01T23:59:00.0000000Z"/>
  <p:tag name="OTLPOSITIONONTASK" val="None"/>
  <p:tag name="OTLRELATEDTASKID" val="00000000-0000-0000-0000-0000000000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lphaGo wins at Go"/>
  <p:tag name="OTLDATE" val="2016-01-01T23:59:00.0000000Z"/>
  <p:tag name="OTLPOSITIONONTASK" val="None"/>
  <p:tag name="OTLRELATEDTASKID" val="00000000-0000-0000-0000-0000000000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Sophia: the first robot with citizenship"/>
  <p:tag name="OTLDATE" val="2017-01-01T23:59:00.0000000Z"/>
  <p:tag name="OTLPOSITIONONTASK" val="None"/>
  <p:tag name="OTLRELATEDTASKID" val="00000000-0000-0000-0000-0000000000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Google introduces the Transformer"/>
  <p:tag name="OTLDATE" val="2017-06-12T23:59:00.0000000Z"/>
  <p:tag name="OTLPOSITIONONTASK" val="None"/>
  <p:tag name="OTLRELATEDTASKID" val="00000000-0000-0000-0000-0000000000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imon, GPT, Lovot"/>
  <p:tag name="OTLDATE" val="2018-01-01T23:59:00.0000000Z"/>
  <p:tag name="OTLPOSITIONONTASK" val="None"/>
  <p:tag name="OTLRELATEDTASKID" val="00000000-0000-0000-0000-000000000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urial GPT-3 LLM"/>
  <p:tag name="OTLDATE" val="2020-06-01T23:59:00.0000000Z"/>
  <p:tag name="OTLPOSITIONONTASK" val="None"/>
  <p:tag name="OTLRELATEDTASKID" val="00000000-0000-0000-0000-0000000000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GPT-4"/>
  <p:tag name="OTLDATE" val="2023-03-14T23:59:00.0000000Z"/>
  <p:tag name="OTLPOSITIONONTASK" val="None"/>
  <p:tag name="OTLRELATEDTASKID" val="00000000-0000-0000-0000-0000000000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all-E"/>
  <p:tag name="OTLDATE" val="2021-01-05T23:59:00.0000000Z"/>
  <p:tag name="OTLPOSITIONONTASK" val="None"/>
  <p:tag name="OTLRELATEDTASKID" val="00000000-0000-0000-0000-0000000000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he General Problem Solver"/>
  <p:tag name="OTLDATE" val="1957-01-01T23:59:00.0000000Z"/>
  <p:tag name="OTLPOSITIONONTASK" val="None"/>
  <p:tag name="OTLRELATEDTASKID" val="00000000-0000-0000-0000-0000000000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9_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9050">
          <a:solidFill>
            <a:srgbClr val="C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lnSpc>
            <a:spcPct val="125000"/>
          </a:lnSpc>
          <a:buClr>
            <a:srgbClr val="C00000"/>
          </a:buClr>
          <a:defRPr b="1" dirty="0">
            <a:solidFill>
              <a:prstClr val="black"/>
            </a:solidFill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anose="020B0604030504040204" pitchFamily="34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9050">
          <a:solidFill>
            <a:srgbClr val="C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lnSpc>
            <a:spcPct val="125000"/>
          </a:lnSpc>
          <a:buClr>
            <a:srgbClr val="C00000"/>
          </a:buClr>
          <a:defRPr b="1" dirty="0">
            <a:solidFill>
              <a:prstClr val="black"/>
            </a:solidFill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anose="020B0604030504040204" pitchFamily="34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2066</Words>
  <Application>Microsoft Office PowerPoint</Application>
  <PresentationFormat>宽屏</PresentationFormat>
  <Paragraphs>294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-apple-system</vt:lpstr>
      <vt:lpstr>Lucida Grande</vt:lpstr>
      <vt:lpstr>PingFang SC</vt:lpstr>
      <vt:lpstr>等线</vt:lpstr>
      <vt:lpstr>方正姚体</vt:lpstr>
      <vt:lpstr>黑体</vt:lpstr>
      <vt:lpstr>华文中宋</vt:lpstr>
      <vt:lpstr>微软雅黑</vt:lpstr>
      <vt:lpstr>Arial</vt:lpstr>
      <vt:lpstr>Calibri</vt:lpstr>
      <vt:lpstr>Calibri Light</vt:lpstr>
      <vt:lpstr>Rockwell</vt:lpstr>
      <vt:lpstr>Tahoma</vt:lpstr>
      <vt:lpstr>Times New Roman</vt:lpstr>
      <vt:lpstr>Wingdings</vt:lpstr>
      <vt:lpstr>9_Blends</vt:lpstr>
      <vt:lpstr>10_Blends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提交给“101计划”课程总负责单位：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</dc:creator>
  <cp:lastModifiedBy>yuxin ye</cp:lastModifiedBy>
  <cp:revision>6571</cp:revision>
  <dcterms:created xsi:type="dcterms:W3CDTF">2022-10-19T09:35:00Z</dcterms:created>
  <dcterms:modified xsi:type="dcterms:W3CDTF">2024-08-05T23:17:33Z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2052-11.8.2.12089</vt:lpwstr>
  </property>
  <property fmtid="{D5CDD505-2E9C-101B-9397-08002B2CF9AE}" pid="3" name="ICV">
    <vt:lpwstr>696289C914844FAB8C60B2FC0607A35B</vt:lpwstr>
  </property>
</Properties>
</file>