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6" r:id="rId28"/>
    <p:sldId id="287" r:id="rId29"/>
    <p:sldId id="283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FBE2F1-EB4C-4139-8016-A7D4A5364A52}" v="31" dt="2025-02-06T08:31:08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瑀湦 吴" userId="78652dc710e2697a" providerId="LiveId" clId="{73FBE2F1-EB4C-4139-8016-A7D4A5364A52}"/>
    <pc:docChg chg="undo custSel addSld delSld modSld">
      <pc:chgData name="瑀湦 吴" userId="78652dc710e2697a" providerId="LiveId" clId="{73FBE2F1-EB4C-4139-8016-A7D4A5364A52}" dt="2025-02-06T08:31:08.254" v="237" actId="14100"/>
      <pc:docMkLst>
        <pc:docMk/>
      </pc:docMkLst>
      <pc:sldChg chg="modSp mod">
        <pc:chgData name="瑀湦 吴" userId="78652dc710e2697a" providerId="LiveId" clId="{73FBE2F1-EB4C-4139-8016-A7D4A5364A52}" dt="2025-02-06T01:50:47.427" v="128" actId="20577"/>
        <pc:sldMkLst>
          <pc:docMk/>
          <pc:sldMk cId="2161967098" sldId="257"/>
        </pc:sldMkLst>
        <pc:spChg chg="mod">
          <ac:chgData name="瑀湦 吴" userId="78652dc710e2697a" providerId="LiveId" clId="{73FBE2F1-EB4C-4139-8016-A7D4A5364A52}" dt="2025-02-06T01:50:47.427" v="128" actId="20577"/>
          <ac:spMkLst>
            <pc:docMk/>
            <pc:sldMk cId="2161967098" sldId="257"/>
            <ac:spMk id="3" creationId="{03C27FF9-E562-231B-CB8E-AFBF1312420F}"/>
          </ac:spMkLst>
        </pc:spChg>
      </pc:sldChg>
      <pc:sldChg chg="del">
        <pc:chgData name="瑀湦 吴" userId="78652dc710e2697a" providerId="LiveId" clId="{73FBE2F1-EB4C-4139-8016-A7D4A5364A52}" dt="2025-02-06T00:25:17.146" v="0" actId="47"/>
        <pc:sldMkLst>
          <pc:docMk/>
          <pc:sldMk cId="799368349" sldId="261"/>
        </pc:sldMkLst>
      </pc:sldChg>
      <pc:sldChg chg="del">
        <pc:chgData name="瑀湦 吴" userId="78652dc710e2697a" providerId="LiveId" clId="{73FBE2F1-EB4C-4139-8016-A7D4A5364A52}" dt="2025-02-06T00:25:17.146" v="0" actId="47"/>
        <pc:sldMkLst>
          <pc:docMk/>
          <pc:sldMk cId="856485484" sldId="262"/>
        </pc:sldMkLst>
      </pc:sldChg>
      <pc:sldChg chg="del">
        <pc:chgData name="瑀湦 吴" userId="78652dc710e2697a" providerId="LiveId" clId="{73FBE2F1-EB4C-4139-8016-A7D4A5364A52}" dt="2025-02-06T00:25:17.146" v="0" actId="47"/>
        <pc:sldMkLst>
          <pc:docMk/>
          <pc:sldMk cId="1164201241" sldId="263"/>
        </pc:sldMkLst>
      </pc:sldChg>
      <pc:sldChg chg="modSp mod">
        <pc:chgData name="瑀湦 吴" userId="78652dc710e2697a" providerId="LiveId" clId="{73FBE2F1-EB4C-4139-8016-A7D4A5364A52}" dt="2025-02-06T02:20:25.033" v="224" actId="207"/>
        <pc:sldMkLst>
          <pc:docMk/>
          <pc:sldMk cId="3755836690" sldId="279"/>
        </pc:sldMkLst>
        <pc:spChg chg="mod">
          <ac:chgData name="瑀湦 吴" userId="78652dc710e2697a" providerId="LiveId" clId="{73FBE2F1-EB4C-4139-8016-A7D4A5364A52}" dt="2025-02-06T02:20:25.033" v="224" actId="207"/>
          <ac:spMkLst>
            <pc:docMk/>
            <pc:sldMk cId="3755836690" sldId="279"/>
            <ac:spMk id="10" creationId="{3286048B-3C8E-E577-704D-865A1FC64941}"/>
          </ac:spMkLst>
        </pc:spChg>
      </pc:sldChg>
      <pc:sldChg chg="modSp mod">
        <pc:chgData name="瑀湦 吴" userId="78652dc710e2697a" providerId="LiveId" clId="{73FBE2F1-EB4C-4139-8016-A7D4A5364A52}" dt="2025-02-06T02:12:41.958" v="154" actId="2711"/>
        <pc:sldMkLst>
          <pc:docMk/>
          <pc:sldMk cId="4104098313" sldId="283"/>
        </pc:sldMkLst>
        <pc:spChg chg="mod">
          <ac:chgData name="瑀湦 吴" userId="78652dc710e2697a" providerId="LiveId" clId="{73FBE2F1-EB4C-4139-8016-A7D4A5364A52}" dt="2025-02-06T02:12:41.958" v="154" actId="2711"/>
          <ac:spMkLst>
            <pc:docMk/>
            <pc:sldMk cId="4104098313" sldId="283"/>
            <ac:spMk id="12" creationId="{D3A3ED54-6132-0AA9-3989-697BEADCBBD5}"/>
          </ac:spMkLst>
        </pc:spChg>
      </pc:sldChg>
      <pc:sldChg chg="modSp mod">
        <pc:chgData name="瑀湦 吴" userId="78652dc710e2697a" providerId="LiveId" clId="{73FBE2F1-EB4C-4139-8016-A7D4A5364A52}" dt="2025-02-06T08:31:08.254" v="237" actId="14100"/>
        <pc:sldMkLst>
          <pc:docMk/>
          <pc:sldMk cId="3960248092" sldId="284"/>
        </pc:sldMkLst>
        <pc:spChg chg="mod">
          <ac:chgData name="瑀湦 吴" userId="78652dc710e2697a" providerId="LiveId" clId="{73FBE2F1-EB4C-4139-8016-A7D4A5364A52}" dt="2025-02-06T08:31:08.254" v="237" actId="14100"/>
          <ac:spMkLst>
            <pc:docMk/>
            <pc:sldMk cId="3960248092" sldId="284"/>
            <ac:spMk id="15" creationId="{B5336BCB-8C99-1698-98C7-95BC807E51FD}"/>
          </ac:spMkLst>
        </pc:spChg>
        <pc:spChg chg="mod">
          <ac:chgData name="瑀湦 吴" userId="78652dc710e2697a" providerId="LiveId" clId="{73FBE2F1-EB4C-4139-8016-A7D4A5364A52}" dt="2025-02-06T08:31:08.254" v="237" actId="14100"/>
          <ac:spMkLst>
            <pc:docMk/>
            <pc:sldMk cId="3960248092" sldId="284"/>
            <ac:spMk id="16" creationId="{7B482B93-0740-F946-3452-EB4841616F23}"/>
          </ac:spMkLst>
        </pc:spChg>
        <pc:grpChg chg="mod">
          <ac:chgData name="瑀湦 吴" userId="78652dc710e2697a" providerId="LiveId" clId="{73FBE2F1-EB4C-4139-8016-A7D4A5364A52}" dt="2025-02-06T08:31:08.254" v="237" actId="14100"/>
          <ac:grpSpMkLst>
            <pc:docMk/>
            <pc:sldMk cId="3960248092" sldId="284"/>
            <ac:grpSpMk id="6" creationId="{AD83D9AC-DDA1-5B83-4D46-AC65868E0033}"/>
          </ac:grpSpMkLst>
        </pc:grpChg>
        <pc:picChg chg="mod">
          <ac:chgData name="瑀湦 吴" userId="78652dc710e2697a" providerId="LiveId" clId="{73FBE2F1-EB4C-4139-8016-A7D4A5364A52}" dt="2025-02-06T08:31:08.254" v="237" actId="14100"/>
          <ac:picMkLst>
            <pc:docMk/>
            <pc:sldMk cId="3960248092" sldId="284"/>
            <ac:picMk id="14" creationId="{531C3142-2AC2-E522-4862-D8405042C721}"/>
          </ac:picMkLst>
        </pc:picChg>
      </pc:sldChg>
      <pc:sldChg chg="modSp">
        <pc:chgData name="瑀湦 吴" userId="78652dc710e2697a" providerId="LiveId" clId="{73FBE2F1-EB4C-4139-8016-A7D4A5364A52}" dt="2025-02-06T02:11:50.718" v="153" actId="14100"/>
        <pc:sldMkLst>
          <pc:docMk/>
          <pc:sldMk cId="854268322" sldId="286"/>
        </pc:sldMkLst>
        <pc:spChg chg="mod">
          <ac:chgData name="瑀湦 吴" userId="78652dc710e2697a" providerId="LiveId" clId="{73FBE2F1-EB4C-4139-8016-A7D4A5364A52}" dt="2025-02-06T02:11:50.718" v="153" actId="14100"/>
          <ac:spMkLst>
            <pc:docMk/>
            <pc:sldMk cId="854268322" sldId="286"/>
            <ac:spMk id="7" creationId="{B0D7453E-BDE2-4F69-CC82-306FC3ACE537}"/>
          </ac:spMkLst>
        </pc:spChg>
      </pc:sldChg>
      <pc:sldChg chg="modSp mod">
        <pc:chgData name="瑀湦 吴" userId="78652dc710e2697a" providerId="LiveId" clId="{73FBE2F1-EB4C-4139-8016-A7D4A5364A52}" dt="2025-02-06T00:28:38.324" v="2" actId="2711"/>
        <pc:sldMkLst>
          <pc:docMk/>
          <pc:sldMk cId="498008842" sldId="294"/>
        </pc:sldMkLst>
        <pc:spChg chg="mod">
          <ac:chgData name="瑀湦 吴" userId="78652dc710e2697a" providerId="LiveId" clId="{73FBE2F1-EB4C-4139-8016-A7D4A5364A52}" dt="2025-02-06T00:28:38.324" v="2" actId="2711"/>
          <ac:spMkLst>
            <pc:docMk/>
            <pc:sldMk cId="498008842" sldId="294"/>
            <ac:spMk id="11" creationId="{CA16B36D-BB26-3465-EF35-EC5607955DF4}"/>
          </ac:spMkLst>
        </pc:spChg>
        <pc:spChg chg="mod">
          <ac:chgData name="瑀湦 吴" userId="78652dc710e2697a" providerId="LiveId" clId="{73FBE2F1-EB4C-4139-8016-A7D4A5364A52}" dt="2025-02-06T00:28:30.736" v="1" actId="2711"/>
          <ac:spMkLst>
            <pc:docMk/>
            <pc:sldMk cId="498008842" sldId="294"/>
            <ac:spMk id="15" creationId="{1B179970-4B38-696B-135F-04C806CDE0EA}"/>
          </ac:spMkLst>
        </pc:spChg>
      </pc:sldChg>
      <pc:sldChg chg="addSp modSp mod modAnim">
        <pc:chgData name="瑀湦 吴" userId="78652dc710e2697a" providerId="LiveId" clId="{73FBE2F1-EB4C-4139-8016-A7D4A5364A52}" dt="2025-02-06T02:16:12.491" v="179"/>
        <pc:sldMkLst>
          <pc:docMk/>
          <pc:sldMk cId="2139910500" sldId="295"/>
        </pc:sldMkLst>
        <pc:spChg chg="add mod">
          <ac:chgData name="瑀湦 吴" userId="78652dc710e2697a" providerId="LiveId" clId="{73FBE2F1-EB4C-4139-8016-A7D4A5364A52}" dt="2025-02-06T02:16:07.565" v="178" actId="207"/>
          <ac:spMkLst>
            <pc:docMk/>
            <pc:sldMk cId="2139910500" sldId="295"/>
            <ac:spMk id="11" creationId="{393BD1FC-9041-6063-5580-DEDC580F98CC}"/>
          </ac:spMkLst>
        </pc:spChg>
        <pc:cxnChg chg="add mod">
          <ac:chgData name="瑀湦 吴" userId="78652dc710e2697a" providerId="LiveId" clId="{73FBE2F1-EB4C-4139-8016-A7D4A5364A52}" dt="2025-02-06T02:15:21.596" v="156" actId="1582"/>
          <ac:cxnSpMkLst>
            <pc:docMk/>
            <pc:sldMk cId="2139910500" sldId="295"/>
            <ac:cxnSpMk id="10" creationId="{937128A7-599D-0C7D-AADF-6790B96E09B7}"/>
          </ac:cxnSpMkLst>
        </pc:cxnChg>
      </pc:sldChg>
      <pc:sldChg chg="new del">
        <pc:chgData name="瑀湦 吴" userId="78652dc710e2697a" providerId="LiveId" clId="{73FBE2F1-EB4C-4139-8016-A7D4A5364A52}" dt="2025-02-06T00:28:56.096" v="4" actId="680"/>
        <pc:sldMkLst>
          <pc:docMk/>
          <pc:sldMk cId="3491825300" sldId="297"/>
        </pc:sldMkLst>
      </pc:sldChg>
      <pc:sldChg chg="addSp delSp modSp new mod">
        <pc:chgData name="瑀湦 吴" userId="78652dc710e2697a" providerId="LiveId" clId="{73FBE2F1-EB4C-4139-8016-A7D4A5364A52}" dt="2025-02-06T02:16:55.395" v="189" actId="20577"/>
        <pc:sldMkLst>
          <pc:docMk/>
          <pc:sldMk cId="4044344438" sldId="297"/>
        </pc:sldMkLst>
        <pc:spChg chg="del">
          <ac:chgData name="瑀湦 吴" userId="78652dc710e2697a" providerId="LiveId" clId="{73FBE2F1-EB4C-4139-8016-A7D4A5364A52}" dt="2025-02-06T00:29:31.055" v="6" actId="478"/>
          <ac:spMkLst>
            <pc:docMk/>
            <pc:sldMk cId="4044344438" sldId="297"/>
            <ac:spMk id="2" creationId="{5C6EEC66-500C-1B7A-5F00-932B96459004}"/>
          </ac:spMkLst>
        </pc:spChg>
        <pc:spChg chg="del">
          <ac:chgData name="瑀湦 吴" userId="78652dc710e2697a" providerId="LiveId" clId="{73FBE2F1-EB4C-4139-8016-A7D4A5364A52}" dt="2025-02-06T00:29:31.055" v="6" actId="478"/>
          <ac:spMkLst>
            <pc:docMk/>
            <pc:sldMk cId="4044344438" sldId="297"/>
            <ac:spMk id="3" creationId="{7664160B-0EC3-B36A-DAC4-61042BAEFAE2}"/>
          </ac:spMkLst>
        </pc:spChg>
        <pc:spChg chg="add mod">
          <ac:chgData name="瑀湦 吴" userId="78652dc710e2697a" providerId="LiveId" clId="{73FBE2F1-EB4C-4139-8016-A7D4A5364A52}" dt="2025-02-06T02:16:55.395" v="189" actId="20577"/>
          <ac:spMkLst>
            <pc:docMk/>
            <pc:sldMk cId="4044344438" sldId="297"/>
            <ac:spMk id="8" creationId="{5330279D-8474-9A07-A265-29233BF2DC82}"/>
          </ac:spMkLst>
        </pc:spChg>
        <pc:picChg chg="add mod">
          <ac:chgData name="瑀湦 吴" userId="78652dc710e2697a" providerId="LiveId" clId="{73FBE2F1-EB4C-4139-8016-A7D4A5364A52}" dt="2025-02-06T00:31:03.850" v="14" actId="14100"/>
          <ac:picMkLst>
            <pc:docMk/>
            <pc:sldMk cId="4044344438" sldId="297"/>
            <ac:picMk id="6" creationId="{2373E1EF-1BBA-3D04-51C0-F54777290CA2}"/>
          </ac:picMkLst>
        </pc:picChg>
        <pc:picChg chg="add mod">
          <ac:chgData name="瑀湦 吴" userId="78652dc710e2697a" providerId="LiveId" clId="{73FBE2F1-EB4C-4139-8016-A7D4A5364A52}" dt="2025-02-06T00:31:05.814" v="15" actId="1076"/>
          <ac:picMkLst>
            <pc:docMk/>
            <pc:sldMk cId="4044344438" sldId="297"/>
            <ac:picMk id="7" creationId="{B2A27068-D61B-A395-54D5-0A19FB5A32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9E2FD-8BE6-438E-94DB-4748F968936E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57005-9936-4331-9F61-7462F7AD87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312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0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5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3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2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8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79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3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9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4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5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2/6/2025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1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17/06/relationships/model3d" Target="../media/model3d1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pc.web.cern.ch/lumiCalc.html" TargetMode="Externa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pringerlink.com/content/r83113r63t658p78/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microsoft.com/office/2017/06/relationships/model3d" Target="../media/model3d1.glb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g"/><Relationship Id="rId5" Type="http://schemas.openxmlformats.org/officeDocument/2006/relationships/image" Target="../media/image5.jpe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4.png"/><Relationship Id="rId7" Type="http://schemas.openxmlformats.org/officeDocument/2006/relationships/image" Target="../media/image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0F447467-474F-7A46-9B55-A89C6B0D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视频 5" descr="数学和科学公式">
            <a:extLst>
              <a:ext uri="{FF2B5EF4-FFF2-40B4-BE49-F238E27FC236}">
                <a16:creationId xmlns:a16="http://schemas.microsoft.com/office/drawing/2014/main" id="{1F147191-05E2-8528-AAA7-E37F76F40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198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615928-4B5D-AF7E-EE0E-43F24997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96938" y="2438178"/>
            <a:ext cx="7062389" cy="1218145"/>
          </a:xfrm>
        </p:spPr>
        <p:txBody>
          <a:bodyPr>
            <a:normAutofit/>
          </a:bodyPr>
          <a:lstStyle/>
          <a:p>
            <a:pPr algn="r"/>
            <a:r>
              <a:rPr lang="en-US" altLang="zh-CN" sz="36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Brief Introduction to Experimental Collider Physics</a:t>
            </a:r>
            <a:endParaRPr lang="zh-CN" altLang="en-US" sz="36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56DD49-8121-110D-6576-36E095469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727" y="4195378"/>
            <a:ext cx="5308600" cy="1684722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en-US" altLang="zh-CN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Yusheng Wu (</a:t>
            </a:r>
            <a:r>
              <a:rPr lang="zh-CN" altLang="en-US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吴雨生</a:t>
            </a:r>
            <a:r>
              <a:rPr lang="en-US" altLang="zh-CN" sz="2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r">
              <a:lnSpc>
                <a:spcPct val="110000"/>
              </a:lnSpc>
            </a:pPr>
            <a:r>
              <a:rPr lang="en-US" altLang="zh-CN" sz="1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wuyusheng@ustc.edu.cn</a:t>
            </a:r>
          </a:p>
          <a:p>
            <a:pPr algn="r">
              <a:lnSpc>
                <a:spcPct val="110000"/>
              </a:lnSpc>
            </a:pP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Science and Technology of China</a:t>
            </a:r>
            <a:endParaRPr lang="en-US" altLang="zh-CN" sz="1500" b="0" i="0" dirty="0"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10000"/>
              </a:lnSpc>
            </a:pPr>
            <a:endParaRPr lang="en-US" altLang="zh-CN" sz="500" b="0" i="0" dirty="0">
              <a:solidFill>
                <a:srgbClr val="FFFFFF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10000"/>
              </a:lnSpc>
            </a:pPr>
            <a:r>
              <a:rPr lang="en-US" altLang="zh-CN" sz="1500" b="0" i="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500" b="0" i="0" dirty="0">
                <a:solidFill>
                  <a:srgbClr val="FFFF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新视角下的强相互作用”冬季学校，复旦大学，</a:t>
            </a: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5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endParaRPr lang="zh-CN" alt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8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15485-B256-262E-4EE7-09C71BCF1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ABE10-BC82-8390-4E0E-05572CC8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Sketch of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75404F9-0449-F8E7-98EE-BCF1377E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66" y="1034707"/>
            <a:ext cx="7199178" cy="543140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3050A3B-856D-1380-1E45-E1A77E774D45}"/>
              </a:ext>
            </a:extLst>
          </p:cNvPr>
          <p:cNvSpPr txBox="1"/>
          <p:nvPr/>
        </p:nvSpPr>
        <p:spPr>
          <a:xfrm>
            <a:off x="750165" y="6063660"/>
            <a:ext cx="338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Illustration figure from CERN</a:t>
            </a: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CB491D3B-0B57-5AFE-8F06-6776C386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85EB1500-900A-B0CE-5E15-7360425A0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10</a:t>
            </a:fld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35116CE-4CF5-D20A-474D-5075449BEA71}"/>
              </a:ext>
            </a:extLst>
          </p:cNvPr>
          <p:cNvSpPr txBox="1"/>
          <p:nvPr/>
        </p:nvSpPr>
        <p:spPr>
          <a:xfrm>
            <a:off x="7949344" y="1125299"/>
            <a:ext cx="4242656" cy="510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few facts: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Accelerator dated back to 1930s as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Cyclotron invented by Ernest Lawrence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Developing over ~100 years into powerful machine based on Synchrotron concept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Particle acceleration and storage via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electromagnetism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Separate sectors for different functions along the ring,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lattice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optimization crucial</a:t>
            </a:r>
          </a:p>
        </p:txBody>
      </p:sp>
    </p:spTree>
    <p:extLst>
      <p:ext uri="{BB962C8B-B14F-4D97-AF65-F5344CB8AC3E}">
        <p14:creationId xmlns:p14="http://schemas.microsoft.com/office/powerpoint/2010/main" val="344203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932B8-CBFE-044F-E180-387DDFE15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311078-8C85-7A5C-26B3-F4B0803A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components of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E9EC42E7-94C3-0518-9D40-747D6054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AEF7D427-8BA5-629B-F81E-13043E71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11</a:t>
            </a:fld>
            <a:endParaRPr lang="en-US"/>
          </a:p>
        </p:txBody>
      </p:sp>
      <p:pic>
        <p:nvPicPr>
          <p:cNvPr id="3" name="图片 2" descr="文本, 信件&#10;&#10;描述已自动生成">
            <a:extLst>
              <a:ext uri="{FF2B5EF4-FFF2-40B4-BE49-F238E27FC236}">
                <a16:creationId xmlns:a16="http://schemas.microsoft.com/office/drawing/2014/main" id="{4384AA5F-7AEB-7C0B-DBBB-2399F40D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723333"/>
            <a:ext cx="6136756" cy="2641649"/>
          </a:xfrm>
          <a:prstGeom prst="rect">
            <a:avLst/>
          </a:prstGeom>
        </p:spPr>
      </p:pic>
      <p:pic>
        <p:nvPicPr>
          <p:cNvPr id="4" name="图片 3" descr="图片包含 室内, 银色, 金属, 桌子&#10;&#10;描述已自动生成">
            <a:extLst>
              <a:ext uri="{FF2B5EF4-FFF2-40B4-BE49-F238E27FC236}">
                <a16:creationId xmlns:a16="http://schemas.microsoft.com/office/drawing/2014/main" id="{237793C1-334C-EF58-62B8-6EFC68181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74" y="4387801"/>
            <a:ext cx="4220193" cy="20652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F0754B8-A80B-E8E0-9F75-97A11F7DAB9D}"/>
              </a:ext>
            </a:extLst>
          </p:cNvPr>
          <p:cNvSpPr txBox="1"/>
          <p:nvPr/>
        </p:nvSpPr>
        <p:spPr>
          <a:xfrm>
            <a:off x="448194" y="1081684"/>
            <a:ext cx="11307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Radio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requency cavity 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accelerate particles bit by bit to highest energy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AA8CEA-A3CF-498D-2817-C01F9E09A46F}"/>
              </a:ext>
            </a:extLst>
          </p:cNvPr>
          <p:cNvSpPr txBox="1"/>
          <p:nvPr/>
        </p:nvSpPr>
        <p:spPr>
          <a:xfrm>
            <a:off x="6375181" y="2308258"/>
            <a:ext cx="5545269" cy="273818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key component of a linear collider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Particles should come in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bunches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Cavity resonator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provides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strong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E-field in beam line to accelerate particles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E-field frequency </a:t>
            </a:r>
            <a:r>
              <a:rPr 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synchronize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particle moving in the tunnel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 always accelerating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EE07B1-F937-2F0F-25E0-60B36BB7957D}"/>
              </a:ext>
            </a:extLst>
          </p:cNvPr>
          <p:cNvSpPr txBox="1"/>
          <p:nvPr/>
        </p:nvSpPr>
        <p:spPr>
          <a:xfrm>
            <a:off x="6651209" y="5242189"/>
            <a:ext cx="5045492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Accelerating gradient up to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 x 10</a:t>
            </a:r>
            <a:r>
              <a:rPr lang="en-US" altLang="zh-CN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volts / m </a:t>
            </a: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 superconducting cavity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Synchronization frequency up to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Hz 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294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8ACAC-5114-9FF1-FC9E-4AEF6601A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E17C4D-DB2C-76DA-14FC-9DF67773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components of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278F07DB-5C26-FD73-8BDE-7AF252A0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11318378-864C-BC0E-089C-6CC803AF8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12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1F8B900-55B3-BCE9-6BBA-D9EB84D52EB4}"/>
              </a:ext>
            </a:extLst>
          </p:cNvPr>
          <p:cNvSpPr txBox="1"/>
          <p:nvPr/>
        </p:nvSpPr>
        <p:spPr>
          <a:xfrm>
            <a:off x="335280" y="918793"/>
            <a:ext cx="3627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Bending magnets </a:t>
            </a:r>
          </a:p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form a circular beam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1034F8-A037-ABF7-3DBB-3847505D2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50" y="1942060"/>
            <a:ext cx="2897937" cy="2973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76BC32B-BBEF-A8CD-F22F-DE3140EF3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188"/>
          <a:stretch/>
        </p:blipFill>
        <p:spPr>
          <a:xfrm>
            <a:off x="555250" y="4275481"/>
            <a:ext cx="2994536" cy="63923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B190D2-FB78-2A2F-983A-F5D04A68A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67" r="2916"/>
          <a:stretch/>
        </p:blipFill>
        <p:spPr>
          <a:xfrm>
            <a:off x="1299760" y="4816862"/>
            <a:ext cx="1483918" cy="46309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E3C7297-95B9-04F0-0401-0E21B5896DF5}"/>
              </a:ext>
            </a:extLst>
          </p:cNvPr>
          <p:cNvSpPr txBox="1"/>
          <p:nvPr/>
        </p:nvSpPr>
        <p:spPr>
          <a:xfrm>
            <a:off x="85672" y="5288059"/>
            <a:ext cx="4283128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Superconducting dipole magnets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Mega-size for TeV colliders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120E4C3-BEAC-FDCF-7C6E-928BB39299D2}"/>
              </a:ext>
            </a:extLst>
          </p:cNvPr>
          <p:cNvSpPr txBox="1"/>
          <p:nvPr/>
        </p:nvSpPr>
        <p:spPr>
          <a:xfrm>
            <a:off x="4263972" y="892540"/>
            <a:ext cx="40051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Focusing magnets</a:t>
            </a:r>
          </a:p>
          <a:p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keep</a:t>
            </a:r>
            <a:r>
              <a:rPr 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beam narrow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62F2481-119D-97B0-3155-CFD3784A1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093" y="1914534"/>
            <a:ext cx="3009900" cy="25897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C4F254A-833B-2DBC-9154-2E89121BC035}"/>
              </a:ext>
            </a:extLst>
          </p:cNvPr>
          <p:cNvSpPr txBox="1"/>
          <p:nvPr/>
        </p:nvSpPr>
        <p:spPr>
          <a:xfrm>
            <a:off x="4416093" y="4727862"/>
            <a:ext cx="3265710" cy="19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Quadrupole magnet may focus in one axis (X or Y) but defocus in the other.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 Multiple quadrupoles needed to form a lattice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B9F7886-5E39-912B-CA61-57AE5FB208F8}"/>
              </a:ext>
            </a:extLst>
          </p:cNvPr>
          <p:cNvSpPr txBox="1"/>
          <p:nvPr/>
        </p:nvSpPr>
        <p:spPr>
          <a:xfrm>
            <a:off x="8084540" y="892539"/>
            <a:ext cx="383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Machine detector interface</a:t>
            </a:r>
          </a:p>
          <a:p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properly collide beams</a:t>
            </a:r>
          </a:p>
        </p:txBody>
      </p:sp>
      <p:pic>
        <p:nvPicPr>
          <p:cNvPr id="15" name="图片 14" descr="图表, 图示&#10;&#10;描述已自动生成">
            <a:extLst>
              <a:ext uri="{FF2B5EF4-FFF2-40B4-BE49-F238E27FC236}">
                <a16:creationId xmlns:a16="http://schemas.microsoft.com/office/drawing/2014/main" id="{3D4EFD01-8C6C-3547-EF1C-8544ABD09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03" y="1914534"/>
            <a:ext cx="4410648" cy="249378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0506A63-F1A1-BF01-9AB0-34CAFBF0AD7C}"/>
              </a:ext>
            </a:extLst>
          </p:cNvPr>
          <p:cNvSpPr txBox="1"/>
          <p:nvPr/>
        </p:nvSpPr>
        <p:spPr>
          <a:xfrm>
            <a:off x="8548111" y="4742408"/>
            <a:ext cx="3084052" cy="1169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Squeeze, turn beams from storage mode to head-on collision mode</a:t>
            </a:r>
          </a:p>
        </p:txBody>
      </p:sp>
    </p:spTree>
    <p:extLst>
      <p:ext uri="{BB962C8B-B14F-4D97-AF65-F5344CB8AC3E}">
        <p14:creationId xmlns:p14="http://schemas.microsoft.com/office/powerpoint/2010/main" val="8995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84E6-C3C4-BADE-B348-162BEF524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1AC59D-5F0A-6F17-AB58-DB071D10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concepts for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8653B09A-AAEA-7968-04BF-06C1D291E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59FF615-1792-3B25-8EDD-7D90C18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13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58645E-B50B-457F-9AFC-30CF412A9728}"/>
              </a:ext>
            </a:extLst>
          </p:cNvPr>
          <p:cNvSpPr txBox="1"/>
          <p:nvPr/>
        </p:nvSpPr>
        <p:spPr>
          <a:xfrm>
            <a:off x="335280" y="1025128"/>
            <a:ext cx="801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Center of mass energy 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Threshold of physics probe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B0EE352-3814-A536-6F25-82775DCCC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700" y="1666663"/>
            <a:ext cx="8232664" cy="145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A7721761-0DBC-8E11-9604-262ED15D20EA}"/>
              </a:ext>
            </a:extLst>
          </p:cNvPr>
          <p:cNvSpPr txBox="1"/>
          <p:nvPr/>
        </p:nvSpPr>
        <p:spPr>
          <a:xfrm>
            <a:off x="9867208" y="2414538"/>
            <a:ext cx="232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Win in terms of turning beam energy into physics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36AD6D7D-1334-80B6-C9B8-215465DA6933}"/>
              </a:ext>
            </a:extLst>
          </p:cNvPr>
          <p:cNvSpPr/>
          <p:nvPr/>
        </p:nvSpPr>
        <p:spPr>
          <a:xfrm rot="10800000">
            <a:off x="9316635" y="2660073"/>
            <a:ext cx="432262" cy="4322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7C5B581-7FE3-6938-C793-E2BDA006C601}"/>
              </a:ext>
            </a:extLst>
          </p:cNvPr>
          <p:cNvSpPr txBox="1"/>
          <p:nvPr/>
        </p:nvSpPr>
        <p:spPr>
          <a:xfrm>
            <a:off x="335280" y="3505430"/>
            <a:ext cx="8016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loss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(synchrotron radiation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)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CDD4752-10D1-6B9F-8CA7-8BC5A067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75"/>
          <a:stretch/>
        </p:blipFill>
        <p:spPr>
          <a:xfrm>
            <a:off x="904700" y="4237231"/>
            <a:ext cx="2570970" cy="1282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8C584DD-118C-1234-ED12-8FFAFD727F9F}"/>
              </a:ext>
            </a:extLst>
          </p:cNvPr>
          <p:cNvSpPr txBox="1"/>
          <p:nvPr/>
        </p:nvSpPr>
        <p:spPr>
          <a:xfrm>
            <a:off x="3804459" y="4140357"/>
            <a:ext cx="5796741" cy="20000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a same size of collider and a given energy,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electron loses energy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10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times quicker than proton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10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times quicker than muon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模型 19" descr="Thinking Face Emoji">
                <a:extLst>
                  <a:ext uri="{FF2B5EF4-FFF2-40B4-BE49-F238E27FC236}">
                    <a16:creationId xmlns:a16="http://schemas.microsoft.com/office/drawing/2014/main" id="{24D6A380-A1E1-0359-2861-33665CF77EB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7718834"/>
                  </p:ext>
                </p:extLst>
              </p:nvPr>
            </p:nvGraphicFramePr>
            <p:xfrm>
              <a:off x="10656689" y="5519650"/>
              <a:ext cx="472670" cy="54829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2670" cy="548298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388064" ay="1718384" az="18659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562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模型 19" descr="Thinking Face Emoji">
                <a:extLst>
                  <a:ext uri="{FF2B5EF4-FFF2-40B4-BE49-F238E27FC236}">
                    <a16:creationId xmlns:a16="http://schemas.microsoft.com/office/drawing/2014/main" id="{24D6A380-A1E1-0359-2861-33665CF77E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56689" y="5519650"/>
                <a:ext cx="472670" cy="548298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A0CC913F-4D74-6456-71C3-D201DE29CAE9}"/>
              </a:ext>
            </a:extLst>
          </p:cNvPr>
          <p:cNvSpPr txBox="1"/>
          <p:nvPr/>
        </p:nvSpPr>
        <p:spPr>
          <a:xfrm>
            <a:off x="9947564" y="4629384"/>
            <a:ext cx="224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realize highest-possible energy collider?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59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8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8E079-13D7-F642-53BC-66E65D49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44E900-7E77-6626-2C2C-246988E93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concepts for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25D37E0B-B58F-FA9D-8539-5E4909C8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F03C9CA4-FD4C-95F6-D5F0-135D2D02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14</a:t>
            </a:fld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56ED688-5D03-2D80-A6A1-D787308FDF6B}"/>
              </a:ext>
            </a:extLst>
          </p:cNvPr>
          <p:cNvSpPr txBox="1"/>
          <p:nvPr/>
        </p:nvSpPr>
        <p:spPr>
          <a:xfrm>
            <a:off x="252152" y="997974"/>
            <a:ext cx="11809217" cy="1027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Luminosity</a:t>
            </a:r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with cross-sections of processes, determine how likely they can be observed</a:t>
            </a:r>
          </a:p>
          <a:p>
            <a:pPr marL="342900" indent="-34290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è"/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Instantaneous luminosity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 can be formulated as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5B89FB-7047-1AB0-FD0D-AC3035527A68}"/>
              </a:ext>
            </a:extLst>
          </p:cNvPr>
          <p:cNvSpPr txBox="1"/>
          <p:nvPr/>
        </p:nvSpPr>
        <p:spPr>
          <a:xfrm>
            <a:off x="873108" y="5705678"/>
            <a:ext cx="4575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Designed value for LHC: 10</a:t>
            </a:r>
            <a:r>
              <a:rPr lang="en-US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34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cm</a:t>
            </a:r>
            <a:r>
              <a:rPr lang="en-US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en-US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E37699-2448-8DAA-9A36-17247DE5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7" y="2272260"/>
            <a:ext cx="6117475" cy="80401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18E164C-6620-E682-F863-501270C25AE6}"/>
              </a:ext>
            </a:extLst>
          </p:cNvPr>
          <p:cNvCxnSpPr/>
          <p:nvPr/>
        </p:nvCxnSpPr>
        <p:spPr>
          <a:xfrm>
            <a:off x="1625951" y="3076271"/>
            <a:ext cx="2992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070317-4AE3-835D-4521-D64D8D2AEBD7}"/>
              </a:ext>
            </a:extLst>
          </p:cNvPr>
          <p:cNvCxnSpPr/>
          <p:nvPr/>
        </p:nvCxnSpPr>
        <p:spPr>
          <a:xfrm>
            <a:off x="1994482" y="3076271"/>
            <a:ext cx="2992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C8FBBB77-914F-D369-B908-7167A216F843}"/>
              </a:ext>
            </a:extLst>
          </p:cNvPr>
          <p:cNvCxnSpPr>
            <a:cxnSpLocks/>
          </p:cNvCxnSpPr>
          <p:nvPr/>
        </p:nvCxnSpPr>
        <p:spPr>
          <a:xfrm>
            <a:off x="2363013" y="3076271"/>
            <a:ext cx="4765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1C00347-9C26-8881-F0E4-62F9D8FAB1C8}"/>
              </a:ext>
            </a:extLst>
          </p:cNvPr>
          <p:cNvCxnSpPr>
            <a:cxnSpLocks/>
          </p:cNvCxnSpPr>
          <p:nvPr/>
        </p:nvCxnSpPr>
        <p:spPr>
          <a:xfrm>
            <a:off x="3251287" y="3076271"/>
            <a:ext cx="237308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5EC8FA9F-F3E0-C616-62CC-45364ED5E8A6}"/>
              </a:ext>
            </a:extLst>
          </p:cNvPr>
          <p:cNvSpPr txBox="1"/>
          <p:nvPr/>
        </p:nvSpPr>
        <p:spPr>
          <a:xfrm>
            <a:off x="107492" y="3197681"/>
            <a:ext cx="1817717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Number of bunches</a:t>
            </a: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LHC ~ 3000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A233370-C4D9-5568-4DBC-3A0B5839E462}"/>
              </a:ext>
            </a:extLst>
          </p:cNvPr>
          <p:cNvSpPr txBox="1"/>
          <p:nvPr/>
        </p:nvSpPr>
        <p:spPr>
          <a:xfrm>
            <a:off x="2363013" y="3197681"/>
            <a:ext cx="1596044" cy="13234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Number of particles per bunch</a:t>
            </a: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LHC ~ 10</a:t>
            </a:r>
            <a:r>
              <a:rPr lang="en-US" altLang="zh-CN" sz="20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AED4A299-8273-9B3D-5375-3BAB0E2A58A5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2145538" y="3076271"/>
            <a:ext cx="22868" cy="1692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54637FA7-BE0C-4FE8-41C1-7057B6F0F5AB}"/>
              </a:ext>
            </a:extLst>
          </p:cNvPr>
          <p:cNvSpPr txBox="1"/>
          <p:nvPr/>
        </p:nvSpPr>
        <p:spPr>
          <a:xfrm>
            <a:off x="240496" y="4768661"/>
            <a:ext cx="3855819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Machine revolution frequency</a:t>
            </a:r>
          </a:p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LHC ~ 11k Hz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0645D58-DBC4-2529-998A-CC24FE477CB4}"/>
              </a:ext>
            </a:extLst>
          </p:cNvPr>
          <p:cNvSpPr txBox="1"/>
          <p:nvPr/>
        </p:nvSpPr>
        <p:spPr>
          <a:xfrm>
            <a:off x="4252773" y="3197681"/>
            <a:ext cx="1371600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Particle density in x-y plane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4E3F004A-1491-B62D-EFA6-66643A988575}"/>
              </a:ext>
            </a:extLst>
          </p:cNvPr>
          <p:cNvCxnSpPr/>
          <p:nvPr/>
        </p:nvCxnSpPr>
        <p:spPr>
          <a:xfrm>
            <a:off x="6730122" y="2664744"/>
            <a:ext cx="0" cy="2562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148913FB-D2E7-68B8-FC39-096EF609740E}"/>
              </a:ext>
            </a:extLst>
          </p:cNvPr>
          <p:cNvSpPr txBox="1"/>
          <p:nvPr/>
        </p:nvSpPr>
        <p:spPr>
          <a:xfrm>
            <a:off x="6996774" y="2104706"/>
            <a:ext cx="4169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If no correlation between x and y density, this can be simplified into</a:t>
            </a: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(taking the </a:t>
            </a:r>
            <a:r>
              <a:rPr lang="en-US" altLang="zh-CN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van der Meer formulism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D90DFAA-7F01-3131-4B24-3A505F760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984" y="3052514"/>
            <a:ext cx="3209546" cy="151287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603088F-42C2-9E66-D3D7-7EEFA6F2A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255" y="3429000"/>
            <a:ext cx="2316665" cy="7475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628AD0F-9408-A429-F8EC-05039AFCF9ED}"/>
                  </a:ext>
                </a:extLst>
              </p:cNvPr>
              <p:cNvSpPr txBox="1"/>
              <p:nvPr/>
            </p:nvSpPr>
            <p:spPr>
              <a:xfrm>
                <a:off x="6867380" y="4471429"/>
                <a:ext cx="5324620" cy="673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 – rate measured with beam separation scan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relates to x (y) beam width </a:t>
                </a:r>
                <a14:m>
                  <m:oMath xmlns:m="http://schemas.openxmlformats.org/officeDocument/2006/math"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zh-CN" alt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628AD0F-9408-A429-F8EC-05039AFCF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380" y="4471429"/>
                <a:ext cx="5324620" cy="673326"/>
              </a:xfrm>
              <a:prstGeom prst="rect">
                <a:avLst/>
              </a:prstGeom>
              <a:blipFill>
                <a:blip r:embed="rId5"/>
                <a:stretch>
                  <a:fillRect l="-1031" t="-5455" b="-14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文本框 38">
            <a:extLst>
              <a:ext uri="{FF2B5EF4-FFF2-40B4-BE49-F238E27FC236}">
                <a16:creationId xmlns:a16="http://schemas.microsoft.com/office/drawing/2014/main" id="{0759DC57-FA75-FE9C-2CB9-84CF4797FF7B}"/>
              </a:ext>
            </a:extLst>
          </p:cNvPr>
          <p:cNvSpPr txBox="1"/>
          <p:nvPr/>
        </p:nvSpPr>
        <p:spPr>
          <a:xfrm>
            <a:off x="6915792" y="5476547"/>
            <a:ext cx="514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 formulism gives a simple illustration how luminosity can be configured</a:t>
            </a:r>
          </a:p>
        </p:txBody>
      </p:sp>
    </p:spTree>
    <p:extLst>
      <p:ext uri="{BB962C8B-B14F-4D97-AF65-F5344CB8AC3E}">
        <p14:creationId xmlns:p14="http://schemas.microsoft.com/office/powerpoint/2010/main" val="24740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49BFC-347C-0491-EBDC-682D91133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40C71-80A3-9C45-825B-4DD5D2BB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concepts for a (circular) collider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40C44ACC-30EA-F3B2-1DCF-CD1D28CCA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AB36F29A-A522-34B8-1E6F-FC2BAF64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15</a:t>
            </a:fld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0A540B8-47C0-51AA-4479-20F9CE83C34A}"/>
              </a:ext>
            </a:extLst>
          </p:cNvPr>
          <p:cNvSpPr txBox="1"/>
          <p:nvPr/>
        </p:nvSpPr>
        <p:spPr>
          <a:xfrm>
            <a:off x="438080" y="1060910"/>
            <a:ext cx="6781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Luminosity: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alternative formulism</a:t>
            </a:r>
          </a:p>
          <a:p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0934A79-9AFC-816B-960A-1C2239766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2270" y="1031365"/>
            <a:ext cx="4322618" cy="239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37BDD2-3D83-8144-08F8-BC082F364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5" y="1647292"/>
            <a:ext cx="6536910" cy="1349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DD91B35-B792-5EA5-D37E-79611DFF0AFB}"/>
              </a:ext>
            </a:extLst>
          </p:cNvPr>
          <p:cNvCxnSpPr>
            <a:cxnSpLocks/>
          </p:cNvCxnSpPr>
          <p:nvPr/>
        </p:nvCxnSpPr>
        <p:spPr>
          <a:xfrm>
            <a:off x="314635" y="3150524"/>
            <a:ext cx="64008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7380F2-FEB4-9EA4-2895-86C5AAE48649}"/>
                  </a:ext>
                </a:extLst>
              </p:cNvPr>
              <p:cNvSpPr txBox="1"/>
              <p:nvPr/>
            </p:nvSpPr>
            <p:spPr>
              <a:xfrm>
                <a:off x="244451" y="3215686"/>
                <a:ext cx="8143091" cy="2939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zh-CN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Transverse emittance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 (beam quality) 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𝜀</m:t>
                    </m:r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altLang="zh-CN" sz="28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zh-CN" altLang="en-US" sz="28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𝜀</m:t>
                        </m:r>
                      </m:e>
                      <m:sub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/</m:t>
                    </m:r>
                    <m:r>
                      <a:rPr lang="zh-CN" altLang="en-US" sz="28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𝛾</m:t>
                    </m:r>
                  </m:oMath>
                </a14:m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unit of [length * angle], can be [length] if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𝜀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≡</m:t>
                    </m:r>
                    <m:r>
                      <a:rPr lang="zh-CN" altLang="en-US" sz="2000" i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𝜀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/</m:t>
                    </m:r>
                    <m:r>
                      <a:rPr lang="zh-CN" altLang="en-US" sz="20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𝜋</m:t>
                    </m:r>
                  </m:oMath>
                </a14:m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(in above formula)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is normalized emittance, a beam constant</a:t>
                </a:r>
              </a:p>
              <a:p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Amplitude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𝛽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(beam optical quantity) unit of [length]</a:t>
                </a:r>
              </a:p>
              <a:p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Relationship w.r.t. beam width: 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𝜀</m:t>
                    </m:r>
                  </m:oMath>
                </a14:m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zh-CN" altLang="en-US" sz="2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𝛽</m:t>
                        </m:r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∗</m:t>
                        </m:r>
                      </m:sup>
                    </m:sSup>
                    <m:r>
                      <a:rPr lang="en-US" altLang="zh-CN" sz="28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=</m:t>
                    </m:r>
                    <m:r>
                      <a:rPr lang="zh-CN" altLang="en-US" sz="2800" i="1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𝜋</m:t>
                    </m:r>
                    <m:r>
                      <a:rPr lang="en-US" altLang="zh-CN" sz="2800" b="0" i="0" smtClean="0"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 </m:t>
                    </m:r>
                    <m:sSup>
                      <m:sSupPr>
                        <m:ctrlPr>
                          <a:rPr lang="en-US" altLang="zh-CN" sz="2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zh-CN" alt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endPara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Correction factors F to account for crossing angle, beam effects…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77380F2-FEB4-9EA4-2895-86C5AAE48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51" y="3215686"/>
                <a:ext cx="8143091" cy="2939266"/>
              </a:xfrm>
              <a:prstGeom prst="rect">
                <a:avLst/>
              </a:prstGeom>
              <a:blipFill>
                <a:blip r:embed="rId4"/>
                <a:stretch>
                  <a:fillRect l="-749" r="-299" b="-2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4E43E51-DD28-1220-7950-6A794497BA5E}"/>
              </a:ext>
            </a:extLst>
          </p:cNvPr>
          <p:cNvSpPr txBox="1"/>
          <p:nvPr/>
        </p:nvSpPr>
        <p:spPr>
          <a:xfrm>
            <a:off x="8456742" y="3976368"/>
            <a:ext cx="3604627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Complication in understanding and computing luminosity!</a:t>
            </a:r>
          </a:p>
          <a:p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calculation tool from CERN to play with the parameters: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https://lpc.web.cern.ch/lumiCalc.html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7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0A169-18BF-AC04-D7DB-D036F5CEE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6BB35-AEFF-F039-9243-60D871A35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Example of LHC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C2DF4E-2912-3B51-1B97-D88290DBC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B5A881-603A-8210-2AE0-5FE2D09A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CC577668-09B5-0368-0FD0-C432D4FFFD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69581"/>
              </p:ext>
            </p:extLst>
          </p:nvPr>
        </p:nvGraphicFramePr>
        <p:xfrm>
          <a:off x="739832" y="1362568"/>
          <a:ext cx="9576262" cy="5090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6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06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Parameter (for illustration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Nominal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HL-LHC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HL-LHC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updated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276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Bunch population </a:t>
                      </a:r>
                      <a:r>
                        <a:rPr lang="en-GB" sz="1800" kern="8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</a:t>
                      </a:r>
                      <a:r>
                        <a:rPr lang="en-GB" sz="1800" kern="800" baseline="-250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[10</a:t>
                      </a:r>
                      <a:r>
                        <a:rPr lang="en-GB" sz="1800" kern="8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11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] 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1.15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276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Number of bunches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2808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2748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2748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105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Beam current [A]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0.58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1.12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1.12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105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Stored</a:t>
                      </a:r>
                      <a:r>
                        <a:rPr lang="en-GB" sz="1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Beam Energy [MJ]</a:t>
                      </a:r>
                      <a:endParaRPr lang="en-GB" sz="18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362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677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677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Full crossing angle [mrad]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590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i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512</a:t>
                      </a:r>
                      <a:endParaRPr lang="en-GB" sz="1400" b="0" i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Crossing angle with crab cavities 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[mrad]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285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150</a:t>
                      </a: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Beam separation [</a:t>
                      </a:r>
                      <a:r>
                        <a:rPr lang="en-GB" sz="1800" kern="800" dirty="0">
                          <a:effectLst/>
                          <a:latin typeface="Symbol" panose="05050102010706020507" pitchFamily="18" charset="2"/>
                          <a:ea typeface="微软雅黑" panose="020B0503020204020204" pitchFamily="34" charset="-122"/>
                        </a:rPr>
                        <a:t>s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9.9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12.5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Min </a:t>
                      </a:r>
                      <a:r>
                        <a:rPr lang="en-GB" sz="1800" kern="800" dirty="0">
                          <a:effectLst/>
                          <a:latin typeface="Symbol" panose="05050102010706020507" pitchFamily="18" charset="2"/>
                          <a:ea typeface="微软雅黑" panose="020B0503020204020204" pitchFamily="34" charset="-122"/>
                        </a:rPr>
                        <a:t>b</a:t>
                      </a:r>
                      <a:r>
                        <a:rPr lang="en-GB" sz="1800" kern="8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*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[m]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Normalized emittance </a:t>
                      </a:r>
                      <a:r>
                        <a:rPr lang="en-GB" sz="1800" kern="800" dirty="0" err="1">
                          <a:effectLst/>
                          <a:latin typeface="Symbol" panose="05050102010706020507" pitchFamily="18" charset="2"/>
                          <a:ea typeface="微软雅黑" panose="020B0503020204020204" pitchFamily="34" charset="-122"/>
                        </a:rPr>
                        <a:t>e</a:t>
                      </a:r>
                      <a:r>
                        <a:rPr lang="en-GB" sz="1800" kern="800" baseline="-250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[mm]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3.75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r.m.s. bunch length [m]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0.075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0.081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0.081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Max. Luminosity [10</a:t>
                      </a:r>
                      <a:r>
                        <a:rPr lang="en-GB" sz="1800" kern="8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cm</a:t>
                      </a:r>
                      <a:r>
                        <a:rPr lang="en-GB" sz="1800" kern="8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</a:t>
                      </a:r>
                      <a:r>
                        <a:rPr lang="en-GB" sz="1800" kern="8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</a:t>
                      </a:r>
                      <a:r>
                        <a:rPr lang="en-GB" sz="180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]</a:t>
                      </a:r>
                      <a:endParaRPr lang="en-GB" sz="14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GB" sz="14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5.3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0" kern="8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5.3</a:t>
                      </a:r>
                      <a:endParaRPr lang="en-GB" sz="14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9199">
                <a:tc>
                  <a:txBody>
                    <a:bodyPr/>
                    <a:lstStyle/>
                    <a:p>
                      <a:pPr indent="118745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Levelled Pile-up/Pile-up density</a:t>
                      </a:r>
                      <a:r>
                        <a:rPr lang="en-US" sz="1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[</a:t>
                      </a:r>
                      <a:r>
                        <a:rPr lang="en-US" sz="1800" baseline="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evt</a:t>
                      </a:r>
                      <a:r>
                        <a:rPr lang="en-US" sz="1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 | </a:t>
                      </a:r>
                      <a:r>
                        <a:rPr lang="en-US" sz="1800" baseline="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evt</a:t>
                      </a:r>
                      <a:r>
                        <a:rPr lang="en-US" sz="1800" baseline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./mm]</a:t>
                      </a:r>
                      <a:endParaRPr lang="en-GB" sz="18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26/0.2</a:t>
                      </a:r>
                      <a:endParaRPr lang="en-GB" sz="1800" b="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140/1.2</a:t>
                      </a:r>
                      <a:endParaRPr lang="en-GB" sz="18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indent="118745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140/1.2</a:t>
                      </a:r>
                      <a:endParaRPr lang="en-GB" sz="1800" b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9851BA95-B8DB-6249-2CA6-C498BD609F12}"/>
              </a:ext>
            </a:extLst>
          </p:cNvPr>
          <p:cNvSpPr txBox="1"/>
          <p:nvPr/>
        </p:nvSpPr>
        <p:spPr>
          <a:xfrm>
            <a:off x="612648" y="918143"/>
            <a:ext cx="11180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 try to understand this table (often seen in conference talks) with the abovementioned concepts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402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30B5E-F285-24EA-E385-EFB8ECEB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C10483-D231-6F6D-6AC3-A89E6D3F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Type of colliders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318BC6-4D76-6D28-8CFF-76695E60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42388C-5A20-2C38-6A7B-1ACD2981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6">
                <a:extLst>
                  <a:ext uri="{FF2B5EF4-FFF2-40B4-BE49-F238E27FC236}">
                    <a16:creationId xmlns:a16="http://schemas.microsoft.com/office/drawing/2014/main" id="{0A2CE36A-BA5D-6EF7-D5B9-25F7C9D9406B}"/>
                  </a:ext>
                </a:extLst>
              </p:cNvPr>
              <p:cNvSpPr txBox="1"/>
              <p:nvPr/>
            </p:nvSpPr>
            <p:spPr>
              <a:xfrm>
                <a:off x="612648" y="1024430"/>
                <a:ext cx="10717599" cy="4997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Lepton collider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: </a:t>
                </a:r>
                <a:r>
                  <a:rPr lang="en-US" sz="2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e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+</a:t>
                </a:r>
                <a:r>
                  <a:rPr lang="en-US" sz="2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e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- 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(SKEKB, BEPCII, VEPP-2000, VEPP-4M), </a:t>
                </a:r>
                <a:r>
                  <a:rPr lang="en-US" sz="2400" dirty="0" err="1">
                    <a:solidFill>
                      <a:srgbClr val="FF0000"/>
                    </a:solidFill>
                    <a:latin typeface="Symbol" panose="05050102010706020507" pitchFamily="18" charset="2"/>
                    <a:ea typeface="微软雅黑" panose="020B0503020204020204" pitchFamily="34" charset="-122"/>
                    <a:cs typeface="Symbol" charset="2"/>
                  </a:rPr>
                  <a:t>m</a:t>
                </a:r>
                <a:r>
                  <a:rPr lang="en-US" sz="2400" baseline="30000" dirty="0" err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+</a:t>
                </a:r>
                <a:r>
                  <a:rPr lang="en-US" sz="2400" dirty="0" err="1">
                    <a:solidFill>
                      <a:srgbClr val="FF0000"/>
                    </a:solidFill>
                    <a:latin typeface="Symbol" panose="05050102010706020507" pitchFamily="18" charset="2"/>
                    <a:ea typeface="微软雅黑" panose="020B0503020204020204" pitchFamily="34" charset="-122"/>
                    <a:cs typeface="Symbol" charset="2"/>
                  </a:rPr>
                  <a:t>m</a:t>
                </a:r>
                <a:r>
                  <a:rPr lang="en-US" sz="2400" baseline="30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-</a:t>
                </a:r>
                <a:endParaRPr lang="en-US" sz="2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Comic Sans MS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Well defined E</a:t>
                </a:r>
                <a:r>
                  <a:rPr lang="en-US" sz="24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cm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  <a:sym typeface="Wingdings"/>
                  </a:rPr>
                  <a:t> 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threshold effect, well defined initial state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Elementary particle, small multiplicity, low background, clean events    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Synchrotron radiation (except linear collider) 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  <a:sym typeface="Wingdings"/>
                  </a:rPr>
                  <a:t> large E loss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endParaRPr lang="en-US" sz="500" dirty="0">
                  <a:latin typeface="微软雅黑" panose="020B0503020204020204" pitchFamily="34" charset="-122"/>
                  <a:ea typeface="微软雅黑" panose="020B0503020204020204" pitchFamily="34" charset="-122"/>
                  <a:cs typeface="Comic Sans MS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Hadron collider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omic Sans MS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omic Sans MS"/>
                          </a:rPr>
                        </m:ctrlPr>
                      </m:accPr>
                      <m:e>
                        <m:r>
                          <a:rPr lang="en-US" altLang="zh-CN" sz="24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omic Sans MS"/>
                          </a:rPr>
                          <m:t>𝑝</m:t>
                        </m:r>
                      </m:e>
                    </m:acc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omic Sans MS"/>
                      </a:rPr>
                      <m:t> </m:t>
                    </m:r>
                  </m:oMath>
                </a14:m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(Tevatron), </a:t>
                </a:r>
                <a14:m>
                  <m:oMath xmlns:m="http://schemas.openxmlformats.org/officeDocument/2006/math">
                    <m:r>
                      <a:rPr lang="en-US" altLang="zh-CN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omic Sans MS"/>
                      </a:rPr>
                      <m:t>𝑝𝑝</m:t>
                    </m:r>
                  </m:oMath>
                </a14:m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(LHC), </a:t>
                </a:r>
                <a:r>
                  <a:rPr lang="en-US" sz="2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heavy ion 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(RHIC)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E</a:t>
                </a:r>
                <a:r>
                  <a:rPr lang="en-US" sz="24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beam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shared by partons, E</a:t>
                </a:r>
                <a:r>
                  <a:rPr lang="en-US" sz="24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cm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for the physics process has wide range 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Huge number of produced particles from QCD processes</a:t>
                </a: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endParaRPr lang="en-US" sz="500" dirty="0">
                  <a:latin typeface="微软雅黑" panose="020B0503020204020204" pitchFamily="34" charset="-122"/>
                  <a:ea typeface="微软雅黑" panose="020B0503020204020204" pitchFamily="34" charset="-122"/>
                  <a:cs typeface="Comic Sans MS"/>
                </a:endParaRPr>
              </a:p>
              <a:p>
                <a:pPr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2400" b="1" dirty="0">
                    <a:solidFill>
                      <a:srgbClr val="0070C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Hybrid collider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cs typeface="Comic Sans MS"/>
                      </a:rPr>
                      <m:t>𝑒𝑝</m:t>
                    </m:r>
                  </m:oMath>
                </a14:m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, </a:t>
                </a:r>
                <a:r>
                  <a:rPr lang="en-US" sz="24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EIC</a:t>
                </a: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 (electron heavy ion collider).</a:t>
                </a:r>
              </a:p>
              <a:p>
                <a:pPr marL="457200" indent="-457200">
                  <a:lnSpc>
                    <a:spcPct val="120000"/>
                  </a:lnSpc>
                  <a:spcAft>
                    <a:spcPts val="600"/>
                  </a:spcAft>
                  <a:buFont typeface="Arial"/>
                  <a:buChar char="•"/>
                </a:pPr>
                <a:r>
                  <a:rPr 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Comic Sans MS"/>
                  </a:rPr>
                  <a:t>Point particle as prober to study the inner structure of the nucleon </a:t>
                </a:r>
              </a:p>
            </p:txBody>
          </p:sp>
        </mc:Choice>
        <mc:Fallback xmlns="">
          <p:sp>
            <p:nvSpPr>
              <p:cNvPr id="3" name="TextBox 6">
                <a:extLst>
                  <a:ext uri="{FF2B5EF4-FFF2-40B4-BE49-F238E27FC236}">
                    <a16:creationId xmlns:a16="http://schemas.microsoft.com/office/drawing/2014/main" id="{0A2CE36A-BA5D-6EF7-D5B9-25F7C9D94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48" y="1024430"/>
                <a:ext cx="10717599" cy="4997650"/>
              </a:xfrm>
              <a:prstGeom prst="rect">
                <a:avLst/>
              </a:prstGeom>
              <a:blipFill>
                <a:blip r:embed="rId2"/>
                <a:stretch>
                  <a:fillRect l="-910" t="-366" r="-171" b="-1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08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34387-6957-E940-6EBA-114F0E137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B67FB1-72C1-CF3C-70D4-05522BFBF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Frontier of collider experiments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98D6F-0707-2AD0-D144-92FD9FAC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03E9223-CDEC-42DA-5EC8-BE15E4EE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BE118674-9DFC-5521-A3A1-882233DEB94A}"/>
              </a:ext>
            </a:extLst>
          </p:cNvPr>
          <p:cNvSpPr txBox="1"/>
          <p:nvPr/>
        </p:nvSpPr>
        <p:spPr>
          <a:xfrm>
            <a:off x="612648" y="1024430"/>
            <a:ext cx="10717599" cy="4920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High energy frontier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Discover new particles and new phenomena, e.g., Higgs, SUSY, ….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* Tevatron, LHC, </a:t>
            </a:r>
            <a:r>
              <a:rPr 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ILC, CLIC, CEPC, FCC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sz="1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omic Sans MS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Precision frontier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Precision test of the SM and seek for deviation from SM predictions.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Factories for </a:t>
            </a:r>
            <a:r>
              <a:rPr lang="en-US" sz="2400" dirty="0">
                <a:latin typeface="Symbol" panose="05050102010706020507" pitchFamily="18" charset="2"/>
                <a:ea typeface="微软雅黑" panose="020B0503020204020204" pitchFamily="34" charset="-122"/>
                <a:cs typeface="Comic Sans MS"/>
              </a:rPr>
              <a:t>f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(DA</a:t>
            </a:r>
            <a:r>
              <a:rPr lang="el-GR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Φ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NE in Italy)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ymbol" panose="05050102010706020507" pitchFamily="18" charset="2"/>
                <a:ea typeface="微软雅黑" panose="020B0503020204020204" pitchFamily="34" charset="-122"/>
                <a:cs typeface="Comic Sans MS"/>
              </a:rPr>
              <a:t>t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-charm (CESR in USA, BEPC in China, </a:t>
            </a:r>
            <a:r>
              <a:rPr lang="en-US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STCF</a:t>
            </a: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B (PEPII at SLAC, KEKB in Japan)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Z (LEP at CERN)</a:t>
            </a:r>
          </a:p>
        </p:txBody>
      </p:sp>
    </p:spTree>
    <p:extLst>
      <p:ext uri="{BB962C8B-B14F-4D97-AF65-F5344CB8AC3E}">
        <p14:creationId xmlns:p14="http://schemas.microsoft.com/office/powerpoint/2010/main" val="1005492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7FB35-9806-50E8-C679-C17B0D502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5FDD3-BF8D-4B87-9DBB-B162BE26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Map of collider experiments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7A7C2E-0984-3387-1F1E-AB7B51FA8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4AE2BF2-C77A-6BD0-B8FF-79F61E26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AEC869F-70E0-F008-4E1A-66B514A33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71" y="901700"/>
            <a:ext cx="9144000" cy="5262918"/>
          </a:xfrm>
          <a:prstGeom prst="rect">
            <a:avLst/>
          </a:prstGeom>
        </p:spPr>
      </p:pic>
      <p:sp>
        <p:nvSpPr>
          <p:cNvPr id="12" name="Line Callout 1 2">
            <a:extLst>
              <a:ext uri="{FF2B5EF4-FFF2-40B4-BE49-F238E27FC236}">
                <a16:creationId xmlns:a16="http://schemas.microsoft.com/office/drawing/2014/main" id="{D999900D-3BB8-73D5-3E32-F186AA390D83}"/>
              </a:ext>
            </a:extLst>
          </p:cNvPr>
          <p:cNvSpPr/>
          <p:nvPr/>
        </p:nvSpPr>
        <p:spPr>
          <a:xfrm>
            <a:off x="3507971" y="1088037"/>
            <a:ext cx="1483360" cy="1523999"/>
          </a:xfrm>
          <a:prstGeom prst="borderCallout1">
            <a:avLst>
              <a:gd name="adj1" fmla="val 102073"/>
              <a:gd name="adj2" fmla="val 99074"/>
              <a:gd name="adj3" fmla="val 140326"/>
              <a:gd name="adj4" fmla="val 128632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/>
              </a:rPr>
              <a:t>Europe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L-</a:t>
            </a:r>
            <a:r>
              <a:rPr 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CLIC?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FCC?</a:t>
            </a:r>
          </a:p>
        </p:txBody>
      </p:sp>
      <p:sp>
        <p:nvSpPr>
          <p:cNvPr id="13" name="Line Callout 1 6">
            <a:extLst>
              <a:ext uri="{FF2B5EF4-FFF2-40B4-BE49-F238E27FC236}">
                <a16:creationId xmlns:a16="http://schemas.microsoft.com/office/drawing/2014/main" id="{FF459C18-081F-3D01-0FD2-F5F248CB23D7}"/>
              </a:ext>
            </a:extLst>
          </p:cNvPr>
          <p:cNvSpPr/>
          <p:nvPr/>
        </p:nvSpPr>
        <p:spPr>
          <a:xfrm>
            <a:off x="3833480" y="3691151"/>
            <a:ext cx="975360" cy="944880"/>
          </a:xfrm>
          <a:prstGeom prst="borderCallout1">
            <a:avLst>
              <a:gd name="adj1" fmla="val 703"/>
              <a:gd name="adj2" fmla="val -718"/>
              <a:gd name="adj3" fmla="val -18276"/>
              <a:gd name="adj4" fmla="val -3163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/>
              </a:rPr>
              <a:t>USA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EIC</a:t>
            </a:r>
          </a:p>
        </p:txBody>
      </p:sp>
      <p:sp>
        <p:nvSpPr>
          <p:cNvPr id="14" name="Line Callout 1 7">
            <a:extLst>
              <a:ext uri="{FF2B5EF4-FFF2-40B4-BE49-F238E27FC236}">
                <a16:creationId xmlns:a16="http://schemas.microsoft.com/office/drawing/2014/main" id="{FED31045-077C-B6F3-671A-83487BA96BFA}"/>
              </a:ext>
            </a:extLst>
          </p:cNvPr>
          <p:cNvSpPr/>
          <p:nvPr/>
        </p:nvSpPr>
        <p:spPr>
          <a:xfrm>
            <a:off x="5842817" y="1362748"/>
            <a:ext cx="1200834" cy="721360"/>
          </a:xfrm>
          <a:prstGeom prst="borderCallout1">
            <a:avLst>
              <a:gd name="adj1" fmla="val 100147"/>
              <a:gd name="adj2" fmla="val 46189"/>
              <a:gd name="adj3" fmla="val 199366"/>
              <a:gd name="adj4" fmla="val 124331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Russia</a:t>
            </a:r>
            <a:endParaRPr lang="en-US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 ?</a:t>
            </a:r>
          </a:p>
        </p:txBody>
      </p:sp>
      <p:sp>
        <p:nvSpPr>
          <p:cNvPr id="15" name="Line Callout 1 8">
            <a:extLst>
              <a:ext uri="{FF2B5EF4-FFF2-40B4-BE49-F238E27FC236}">
                <a16:creationId xmlns:a16="http://schemas.microsoft.com/office/drawing/2014/main" id="{DA19104B-443A-BB7D-3DFA-181EBB131292}"/>
              </a:ext>
            </a:extLst>
          </p:cNvPr>
          <p:cNvSpPr/>
          <p:nvPr/>
        </p:nvSpPr>
        <p:spPr>
          <a:xfrm>
            <a:off x="8577811" y="4114746"/>
            <a:ext cx="1402080" cy="1078132"/>
          </a:xfrm>
          <a:prstGeom prst="borderCallout1">
            <a:avLst>
              <a:gd name="adj1" fmla="val -2260"/>
              <a:gd name="adj2" fmla="val 47705"/>
              <a:gd name="adj3" fmla="val -29606"/>
              <a:gd name="adj4" fmla="val 242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/>
              </a:rPr>
              <a:t>Japan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SKEK-B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ILC?</a:t>
            </a:r>
          </a:p>
        </p:txBody>
      </p:sp>
      <p:sp>
        <p:nvSpPr>
          <p:cNvPr id="16" name="Line Callout 1 9">
            <a:extLst>
              <a:ext uri="{FF2B5EF4-FFF2-40B4-BE49-F238E27FC236}">
                <a16:creationId xmlns:a16="http://schemas.microsoft.com/office/drawing/2014/main" id="{6DB4C233-696C-0DE5-F0D8-F7B78D011D34}"/>
              </a:ext>
            </a:extLst>
          </p:cNvPr>
          <p:cNvSpPr/>
          <p:nvPr/>
        </p:nvSpPr>
        <p:spPr>
          <a:xfrm>
            <a:off x="8502996" y="901700"/>
            <a:ext cx="1200834" cy="1250402"/>
          </a:xfrm>
          <a:prstGeom prst="borderCallout1">
            <a:avLst>
              <a:gd name="adj1" fmla="val 102073"/>
              <a:gd name="adj2" fmla="val 42910"/>
              <a:gd name="adj3" fmla="val 184707"/>
              <a:gd name="adj4" fmla="val -9354"/>
            </a:avLst>
          </a:prstGeom>
          <a:solidFill>
            <a:srgbClr val="FFFF00">
              <a:alpha val="64000"/>
            </a:srgbClr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楷体"/>
              </a:rPr>
              <a:t>China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CEPC?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STCF?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C01FDA9-B4AC-6CBF-F02D-0A1987E1FF69}"/>
              </a:ext>
            </a:extLst>
          </p:cNvPr>
          <p:cNvSpPr txBox="1"/>
          <p:nvPr/>
        </p:nvSpPr>
        <p:spPr>
          <a:xfrm>
            <a:off x="839013" y="5556738"/>
            <a:ext cx="10128423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Only ~ 40 colliders in the history, from CME of O(100) MeV up to O(10) TeV – LHC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Reflecting the integrated power of economy, education, science and technology. </a:t>
            </a:r>
          </a:p>
        </p:txBody>
      </p:sp>
    </p:spTree>
    <p:extLst>
      <p:ext uri="{BB962C8B-B14F-4D97-AF65-F5344CB8AC3E}">
        <p14:creationId xmlns:p14="http://schemas.microsoft.com/office/powerpoint/2010/main" val="15747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73F69-853D-1003-2BB0-923F9B8A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Lecture schedule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C27FF9-E562-231B-CB8E-AFBF1312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168400"/>
            <a:ext cx="10653579" cy="51409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3-hour brief introduction to experimental aspects of physics studies at particle colliders</a:t>
            </a:r>
          </a:p>
          <a:p>
            <a:pPr>
              <a:spcAft>
                <a:spcPts val="1200"/>
              </a:spcAf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Target for 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junior graduate students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this field</a:t>
            </a:r>
          </a:p>
          <a:p>
            <a:pPr>
              <a:spcAft>
                <a:spcPts val="1200"/>
              </a:spcAf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Cover the following:</a:t>
            </a:r>
          </a:p>
          <a:p>
            <a:pPr lvl="1">
              <a:spcAft>
                <a:spcPts val="1200"/>
              </a:spcAft>
            </a:pP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I: how are collision events produced and collected</a:t>
            </a:r>
          </a:p>
          <a:p>
            <a:pPr lvl="1">
              <a:spcAft>
                <a:spcPts val="1200"/>
              </a:spcAft>
            </a:pP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II: how can we analyze collision events for physics studies</a:t>
            </a:r>
          </a:p>
          <a:p>
            <a:pPr lvl="1">
              <a:spcAft>
                <a:spcPts val="1200"/>
              </a:spcAft>
            </a:pP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III: milestones</a:t>
            </a:r>
            <a:r>
              <a:rPr lang="zh-CN" altLang="en-US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(example) and prospects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zh-CN" sz="18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Disclaimer: incomplete introduction with personal biases (towards LHC)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9B05E-CBB0-49DD-29E9-CF1455C9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8E0982-4765-4860-6569-675CF22F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67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080FC-F094-6240-C8D3-D24D77CB4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319FB-D787-DAA5-A884-92847B392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Map of collider experiments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1ECE10-C5E9-3098-27CE-4AB24E61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CD27C0-3C89-734E-15F8-61D8F799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20</a:t>
            </a:fld>
            <a:endParaRPr lang="en-US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4641CA37-51F1-9918-88A9-D7303FEDFC2D}"/>
              </a:ext>
            </a:extLst>
          </p:cNvPr>
          <p:cNvSpPr txBox="1"/>
          <p:nvPr/>
        </p:nvSpPr>
        <p:spPr>
          <a:xfrm rot="18825503">
            <a:off x="107251" y="6111115"/>
            <a:ext cx="1131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Toward</a:t>
            </a:r>
            <a:endParaRPr 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0" name="Straight Arrow Connector 7">
            <a:extLst>
              <a:ext uri="{FF2B5EF4-FFF2-40B4-BE49-F238E27FC236}">
                <a16:creationId xmlns:a16="http://schemas.microsoft.com/office/drawing/2014/main" id="{5DDBE42A-BF1F-D993-E018-4D1EC4E339FD}"/>
              </a:ext>
            </a:extLst>
          </p:cNvPr>
          <p:cNvCxnSpPr/>
          <p:nvPr/>
        </p:nvCxnSpPr>
        <p:spPr>
          <a:xfrm>
            <a:off x="1199386" y="6490451"/>
            <a:ext cx="385144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8">
            <a:extLst>
              <a:ext uri="{FF2B5EF4-FFF2-40B4-BE49-F238E27FC236}">
                <a16:creationId xmlns:a16="http://schemas.microsoft.com/office/drawing/2014/main" id="{86FDCB78-9AE6-147D-D0E5-87D493F8416E}"/>
              </a:ext>
            </a:extLst>
          </p:cNvPr>
          <p:cNvCxnSpPr>
            <a:cxnSpLocks/>
            <a:endCxn id="33" idx="1"/>
          </p:cNvCxnSpPr>
          <p:nvPr/>
        </p:nvCxnSpPr>
        <p:spPr>
          <a:xfrm flipH="1" flipV="1">
            <a:off x="684443" y="4047905"/>
            <a:ext cx="21891" cy="18755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12">
            <a:extLst>
              <a:ext uri="{FF2B5EF4-FFF2-40B4-BE49-F238E27FC236}">
                <a16:creationId xmlns:a16="http://schemas.microsoft.com/office/drawing/2014/main" id="{AE9CB149-7F85-9306-983B-A05194DF9CFB}"/>
              </a:ext>
            </a:extLst>
          </p:cNvPr>
          <p:cNvSpPr txBox="1"/>
          <p:nvPr/>
        </p:nvSpPr>
        <p:spPr>
          <a:xfrm>
            <a:off x="5129237" y="6288868"/>
            <a:ext cx="252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frontier</a:t>
            </a: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CE4CB618-D964-1751-70EA-D4C8A7238483}"/>
              </a:ext>
            </a:extLst>
          </p:cNvPr>
          <p:cNvSpPr txBox="1"/>
          <p:nvPr/>
        </p:nvSpPr>
        <p:spPr>
          <a:xfrm rot="16200000">
            <a:off x="-923594" y="2209036"/>
            <a:ext cx="32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Luminosity Frontier</a:t>
            </a:r>
          </a:p>
        </p:txBody>
      </p:sp>
      <p:grpSp>
        <p:nvGrpSpPr>
          <p:cNvPr id="34" name="Group 15">
            <a:extLst>
              <a:ext uri="{FF2B5EF4-FFF2-40B4-BE49-F238E27FC236}">
                <a16:creationId xmlns:a16="http://schemas.microsoft.com/office/drawing/2014/main" id="{E10D1191-E0BB-FFF5-AA92-EEFF9CCB33A6}"/>
              </a:ext>
            </a:extLst>
          </p:cNvPr>
          <p:cNvGrpSpPr/>
          <p:nvPr/>
        </p:nvGrpSpPr>
        <p:grpSpPr>
          <a:xfrm>
            <a:off x="1122750" y="909414"/>
            <a:ext cx="8107950" cy="5455676"/>
            <a:chOff x="913662" y="974885"/>
            <a:chExt cx="8107950" cy="5455676"/>
          </a:xfrm>
        </p:grpSpPr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C8009F6B-85B3-FC27-36C4-EBCC2ABD9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13662" y="974885"/>
              <a:ext cx="8107950" cy="5455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FFEAD96A-8362-F435-F5E4-97C9D43A2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83038" y="3412501"/>
              <a:ext cx="1447800" cy="76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Courtesy of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M. Biscari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EPS-HEP09</a:t>
              </a:r>
            </a:p>
          </p:txBody>
        </p:sp>
        <p:sp>
          <p:nvSpPr>
            <p:cNvPr id="37" name="Oval 1">
              <a:extLst>
                <a:ext uri="{FF2B5EF4-FFF2-40B4-BE49-F238E27FC236}">
                  <a16:creationId xmlns:a16="http://schemas.microsoft.com/office/drawing/2014/main" id="{72A42656-F7AD-2E5C-0E0E-12CE815F8B30}"/>
                </a:ext>
              </a:extLst>
            </p:cNvPr>
            <p:cNvSpPr/>
            <p:nvPr/>
          </p:nvSpPr>
          <p:spPr>
            <a:xfrm>
              <a:off x="6406234" y="2470832"/>
              <a:ext cx="776804" cy="49071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9">
              <a:extLst>
                <a:ext uri="{FF2B5EF4-FFF2-40B4-BE49-F238E27FC236}">
                  <a16:creationId xmlns:a16="http://schemas.microsoft.com/office/drawing/2014/main" id="{255E0EFE-9284-4F90-47E8-D3996E058377}"/>
                </a:ext>
              </a:extLst>
            </p:cNvPr>
            <p:cNvSpPr/>
            <p:nvPr/>
          </p:nvSpPr>
          <p:spPr>
            <a:xfrm>
              <a:off x="2209730" y="3296765"/>
              <a:ext cx="982933" cy="490717"/>
            </a:xfrm>
            <a:prstGeom prst="ellipse">
              <a:avLst/>
            </a:prstGeom>
            <a:noFill/>
            <a:ln w="28575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2">
            <a:extLst>
              <a:ext uri="{FF2B5EF4-FFF2-40B4-BE49-F238E27FC236}">
                <a16:creationId xmlns:a16="http://schemas.microsoft.com/office/drawing/2014/main" id="{679BD42D-DC0E-8C76-A750-137FB5AE4F9C}"/>
              </a:ext>
            </a:extLst>
          </p:cNvPr>
          <p:cNvSpPr txBox="1"/>
          <p:nvPr/>
        </p:nvSpPr>
        <p:spPr>
          <a:xfrm>
            <a:off x="3515432" y="194189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STCF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0" name="Rectangle 11">
            <a:extLst>
              <a:ext uri="{FF2B5EF4-FFF2-40B4-BE49-F238E27FC236}">
                <a16:creationId xmlns:a16="http://schemas.microsoft.com/office/drawing/2014/main" id="{03BF9B91-7A17-6F0E-5754-B23A037ECAFC}"/>
              </a:ext>
            </a:extLst>
          </p:cNvPr>
          <p:cNvSpPr/>
          <p:nvPr/>
        </p:nvSpPr>
        <p:spPr>
          <a:xfrm>
            <a:off x="2343318" y="1963300"/>
            <a:ext cx="2006871" cy="347931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17">
            <a:extLst>
              <a:ext uri="{FF2B5EF4-FFF2-40B4-BE49-F238E27FC236}">
                <a16:creationId xmlns:a16="http://schemas.microsoft.com/office/drawing/2014/main" id="{ED8BDDE2-87DF-760F-2B7E-839F36042AFF}"/>
              </a:ext>
            </a:extLst>
          </p:cNvPr>
          <p:cNvSpPr/>
          <p:nvPr/>
        </p:nvSpPr>
        <p:spPr>
          <a:xfrm>
            <a:off x="2709210" y="1425864"/>
            <a:ext cx="1640979" cy="490717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19">
            <a:extLst>
              <a:ext uri="{FF2B5EF4-FFF2-40B4-BE49-F238E27FC236}">
                <a16:creationId xmlns:a16="http://schemas.microsoft.com/office/drawing/2014/main" id="{FB21D8C5-5788-D5BD-B8A6-B9A1CB33C1B2}"/>
              </a:ext>
            </a:extLst>
          </p:cNvPr>
          <p:cNvSpPr txBox="1"/>
          <p:nvPr/>
        </p:nvSpPr>
        <p:spPr>
          <a:xfrm>
            <a:off x="5245615" y="1508113"/>
            <a:ext cx="93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CEPC, FCC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7063FFA-8D65-A0C4-0316-032377CD60DB}"/>
              </a:ext>
            </a:extLst>
          </p:cNvPr>
          <p:cNvSpPr txBox="1"/>
          <p:nvPr/>
        </p:nvSpPr>
        <p:spPr>
          <a:xfrm>
            <a:off x="9279469" y="1551871"/>
            <a:ext cx="2865705" cy="44314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 Olympic game of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increasing luminosity and energy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over time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Increasing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cost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B USD)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lifetime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collider experiments (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50 years)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Path in near future: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intensive frontier machines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new collider techniques</a:t>
            </a:r>
            <a:endParaRPr lang="zh-CN" altLang="en-US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6134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336E6-FE29-2CF7-2E00-9BE57F52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7A0282-9F4A-A5E5-C3B4-2E5D8656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CERN Large Hadron Collider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217AAF-749B-6E63-93FA-B0D14742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32ABD9-6FF6-AC23-DAB0-B45E474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00CB8CE-2065-04F8-F8DB-84D78CF3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61" y="2358258"/>
            <a:ext cx="9236078" cy="3144196"/>
          </a:xfrm>
          <a:prstGeom prst="rect">
            <a:avLst/>
          </a:prstGeom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40F77612-041A-60E9-B02C-1AE28E28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611" y="5397666"/>
            <a:ext cx="2235611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2800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</a:rPr>
              <a:t>Physicists</a:t>
            </a: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</a:rPr>
              <a:t> 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184 Institution </a:t>
            </a: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40 Country</a:t>
            </a: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550 MCHF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117CF1A-FF45-DC68-6681-E564F158B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585" y="5459809"/>
            <a:ext cx="2122697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1550 </a:t>
            </a:r>
            <a:r>
              <a:rPr lang="en-US" altLang="zh-CN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</a:rPr>
              <a:t>Physicists</a:t>
            </a:r>
            <a:endParaRPr lang="en-US" sz="2000" dirty="0">
              <a:solidFill>
                <a:srgbClr val="3036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151 Institution</a:t>
            </a:r>
          </a:p>
          <a:p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37 Country</a:t>
            </a:r>
          </a:p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150 MCHF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63C20D24-4BFC-6F12-771D-7D991AD9C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986" y="1114031"/>
            <a:ext cx="2235611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  <a:ea typeface="ＭＳ Ｐゴシック" panose="020B0600070205080204" charset="-128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1160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90204"/>
              </a:rPr>
              <a:t>Physicist</a:t>
            </a:r>
            <a:endParaRPr lang="en-US" sz="2000" dirty="0">
              <a:solidFill>
                <a:srgbClr val="3036F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69 Institution</a:t>
            </a: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 Country</a:t>
            </a:r>
          </a:p>
          <a:p>
            <a:pPr eaLnBrk="1" hangingPunct="1"/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75 MCHF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32D83C56-2FF3-52A8-72B4-42B057B39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4945" y="991931"/>
            <a:ext cx="2593485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2800 Physicist </a:t>
            </a:r>
          </a:p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en-US" altLang="zh-CN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82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Institution</a:t>
            </a:r>
          </a:p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40 Country</a:t>
            </a:r>
          </a:p>
          <a:p>
            <a:pPr>
              <a:defRPr/>
            </a:pP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550 MCHF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3286048B-3C8E-E577-704D-865A1FC64941}"/>
              </a:ext>
            </a:extLst>
          </p:cNvPr>
          <p:cNvSpPr txBox="1"/>
          <p:nvPr/>
        </p:nvSpPr>
        <p:spPr>
          <a:xfrm>
            <a:off x="3030750" y="1528561"/>
            <a:ext cx="5633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LHC: ~5 B CHF</a:t>
            </a:r>
            <a:r>
              <a:rPr lang="en-US" sz="20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(using existing LEP tunnel)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 CME from 7 TeV up to 14 TeV</a:t>
            </a:r>
            <a:endParaRPr lang="en-CN" sz="20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A27425C9-AA54-03AC-0664-1A08C0CC0CF4}"/>
              </a:ext>
            </a:extLst>
          </p:cNvPr>
          <p:cNvSpPr txBox="1"/>
          <p:nvPr/>
        </p:nvSpPr>
        <p:spPr>
          <a:xfrm>
            <a:off x="0" y="3782542"/>
            <a:ext cx="2036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heaviest </a:t>
            </a:r>
          </a:p>
          <a:p>
            <a:pPr algn="ctr"/>
            <a:r>
              <a:rPr lang="en-US" sz="16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 in the world </a:t>
            </a: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14000 tons 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0ED97E07-E890-9CB3-9425-00450D8CA434}"/>
              </a:ext>
            </a:extLst>
          </p:cNvPr>
          <p:cNvSpPr txBox="1"/>
          <p:nvPr/>
        </p:nvSpPr>
        <p:spPr>
          <a:xfrm>
            <a:off x="10324515" y="2448489"/>
            <a:ext cx="20481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largest detector </a:t>
            </a:r>
          </a:p>
          <a:p>
            <a:pPr algn="ctr"/>
            <a:r>
              <a:rPr lang="en-US" sz="16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the world 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L=46m  H=20 m </a:t>
            </a:r>
          </a:p>
          <a:p>
            <a:pPr algn="ctr"/>
            <a:r>
              <a:rPr lang="en-US" sz="1600" dirty="0">
                <a:solidFill>
                  <a:srgbClr val="3036F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W=7000 tons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ADB3AAE4-0029-8BC4-9866-E679F9DC29D6}"/>
              </a:ext>
            </a:extLst>
          </p:cNvPr>
          <p:cNvSpPr txBox="1"/>
          <p:nvPr/>
        </p:nvSpPr>
        <p:spPr>
          <a:xfrm>
            <a:off x="4554748" y="5413054"/>
            <a:ext cx="27693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Circumstance of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 km </a:t>
            </a:r>
          </a:p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Underground 100</a:t>
            </a: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</a:t>
            </a:r>
            <a:endParaRPr lang="en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5836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3FC44-E078-E2EA-A7E1-F643FB658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D8074A-4B60-7B58-E1D9-E939AD15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LHC Complex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B0F2A5-05B2-CD97-701D-CB5C4D00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ABD933-8400-A834-31AD-1E4B6AD6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22</a:t>
            </a:fld>
            <a:endParaRPr lang="en-US"/>
          </a:p>
        </p:txBody>
      </p:sp>
      <p:pic>
        <p:nvPicPr>
          <p:cNvPr id="14" name="图片 13" descr="图示&#10;&#10;描述已自动生成">
            <a:extLst>
              <a:ext uri="{FF2B5EF4-FFF2-40B4-BE49-F238E27FC236}">
                <a16:creationId xmlns:a16="http://schemas.microsoft.com/office/drawing/2014/main" id="{0FDCC0A0-782F-A2B6-43DB-7057B61EA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14" y="901700"/>
            <a:ext cx="6537822" cy="5811397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150B11BA-11E0-CB8C-88B1-140BC3E4BC5D}"/>
              </a:ext>
            </a:extLst>
          </p:cNvPr>
          <p:cNvSpPr txBox="1"/>
          <p:nvPr/>
        </p:nvSpPr>
        <p:spPr>
          <a:xfrm>
            <a:off x="6850816" y="486592"/>
            <a:ext cx="5129070" cy="5884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Cutting edge technologies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High</a:t>
            </a:r>
            <a:r>
              <a:rPr lang="en-US" dirty="0">
                <a:solidFill>
                  <a:srgbClr val="0000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vacuum: 10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–7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– 10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-9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Pa in the beam pipe (150 m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3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), insulation pipe 9000 m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3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  <a:cs typeface="Comic Sans MS"/>
            </a:endParaRP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Low</a:t>
            </a:r>
            <a:r>
              <a:rPr lang="en-US" dirty="0">
                <a:solidFill>
                  <a:srgbClr val="0000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temperature: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1.8 K for 27 km cryogenic ring.  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Strong</a:t>
            </a:r>
            <a:r>
              <a:rPr lang="en-US" dirty="0">
                <a:solidFill>
                  <a:srgbClr val="00009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</a:t>
            </a:r>
            <a:r>
              <a:rPr lang="en-US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magnetic field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:  8 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Modern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machine engineering, material science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Fast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, </a:t>
            </a:r>
            <a:r>
              <a:rPr 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radiation-hard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, micro-electronics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Computing and network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Data triggered/stored: 10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5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CD per second, 5x10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10 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phone call per second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3000 online PCs and 10</a:t>
            </a:r>
            <a:r>
              <a:rPr lang="en-US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5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 PCs for offline analysis 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/>
              <a:buChar char="•"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Comic Sans MS"/>
              </a:rPr>
              <a:t>Grid computing</a:t>
            </a:r>
            <a:r>
              <a:rPr lang="en-US" sz="2400" b="1" dirty="0">
                <a:cs typeface="Comic Sans MS"/>
              </a:rPr>
              <a:t>   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31C7ED-1EC2-CDCD-5BF5-CB06BB95277B}"/>
              </a:ext>
            </a:extLst>
          </p:cNvPr>
          <p:cNvSpPr txBox="1"/>
          <p:nvPr/>
        </p:nvSpPr>
        <p:spPr>
          <a:xfrm>
            <a:off x="1485" y="975528"/>
            <a:ext cx="1882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Diverse experimental programs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07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B539E-A2DF-5AE4-E8FA-92626889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34305D-8F44-E5A7-AD28-30F7CBD9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Mega-size Scientific Collaborations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E973A-6187-BC2D-FA0A-FF673528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B92D91-0796-CB6C-017C-CA07D77D8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97B4A-A4E3-85E2-9696-1A9141E164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000907"/>
            <a:ext cx="9884295" cy="5355444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Experiments looking at the extremely fine details of nature (Universe)</a:t>
            </a:r>
            <a:endParaRPr lang="en-US" altLang="en-US" sz="2200" b="1" dirty="0">
              <a:solidFill>
                <a:srgbClr val="FF0000"/>
              </a:solidFill>
            </a:endParaRPr>
          </a:p>
          <a:p>
            <a:pPr marL="0" indent="0" eaLnBrk="1" hangingPunct="1"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   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Big science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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Great Challenges 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</a:t>
            </a:r>
            <a:r>
              <a:rPr lang="en-US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scientific collaborations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endParaRPr lang="en-US" altLang="en-US" dirty="0"/>
          </a:p>
          <a:p>
            <a:pPr lvl="2" eaLnBrk="1" hangingPunct="1">
              <a:buFont typeface="Courier New" panose="02070309020205020404" pitchFamily="49" charset="0"/>
              <a:buChar char="o"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dirty="0"/>
          </a:p>
        </p:txBody>
      </p:sp>
      <p:pic>
        <p:nvPicPr>
          <p:cNvPr id="6" name="图片 5" descr="手机屏幕截图&#10;&#10;描述已自动生成">
            <a:extLst>
              <a:ext uri="{FF2B5EF4-FFF2-40B4-BE49-F238E27FC236}">
                <a16:creationId xmlns:a16="http://schemas.microsoft.com/office/drawing/2014/main" id="{2C6D54CB-45F4-F480-8E15-BE9E94FAF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04" y="2095527"/>
            <a:ext cx="4283537" cy="47226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D460613-E198-1C7A-036E-77BB9BF7645B}"/>
              </a:ext>
            </a:extLst>
          </p:cNvPr>
          <p:cNvSpPr/>
          <p:nvPr/>
        </p:nvSpPr>
        <p:spPr>
          <a:xfrm>
            <a:off x="9584024" y="1765487"/>
            <a:ext cx="227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https://www.nature.com/articles/d41586-019-03544-x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544F5B-A114-5029-2D69-24AB8FD298B8}"/>
              </a:ext>
            </a:extLst>
          </p:cNvPr>
          <p:cNvSpPr txBox="1"/>
          <p:nvPr/>
        </p:nvSpPr>
        <p:spPr>
          <a:xfrm>
            <a:off x="765149" y="2047992"/>
            <a:ext cx="6001411" cy="430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Examples: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ATLAS, CMS – O(3000)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LHCb, ALICE – O(1000)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DUNE – O(1000)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LIGO – O(1000)</a:t>
            </a:r>
            <a:b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Many more with hundreds of collaborators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Characteristics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Key scientific questions and big impact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Pushing the boundary of technologies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Challenging both scientifically and socially</a:t>
            </a:r>
          </a:p>
          <a:p>
            <a:pPr>
              <a:lnSpc>
                <a:spcPct val="12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 Numerous publications and long author lists</a:t>
            </a:r>
          </a:p>
        </p:txBody>
      </p:sp>
    </p:spTree>
    <p:extLst>
      <p:ext uri="{BB962C8B-B14F-4D97-AF65-F5344CB8AC3E}">
        <p14:creationId xmlns:p14="http://schemas.microsoft.com/office/powerpoint/2010/main" val="322655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E23F-006B-2398-0135-1FCE7F06C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33025-862D-30C3-9519-29BF7D142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Detector: camera to capture collision events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49D237-60BD-2B0B-03F6-7CF01CEB0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74495AC-3C8E-8CE8-2F24-B930C004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F86C230C-557B-2081-040A-DD2BAC8D1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015222"/>
            <a:ext cx="4406354" cy="37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E8359EA-2CFA-4045-6ACD-9B804CBF4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93" y="5005202"/>
            <a:ext cx="1435100" cy="13970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EA53309-379C-979D-3671-62BA1A89C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593" y="5005202"/>
            <a:ext cx="1892300" cy="14478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635B6F7-751A-DFFD-7C2B-634B3A65C589}"/>
              </a:ext>
            </a:extLst>
          </p:cNvPr>
          <p:cNvSpPr txBox="1"/>
          <p:nvPr/>
        </p:nvSpPr>
        <p:spPr>
          <a:xfrm>
            <a:off x="5203766" y="986335"/>
            <a:ext cx="6988233" cy="1615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Complex detector system to m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easure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charge , momentum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other info. of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final state particles …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Onion structure: vertexing, tracking, calorimeters, muon system, magnets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04E15C6-0E26-4A01-83E1-49BC1F455E44}"/>
              </a:ext>
            </a:extLst>
          </p:cNvPr>
          <p:cNvGrpSpPr/>
          <p:nvPr/>
        </p:nvGrpSpPr>
        <p:grpSpPr>
          <a:xfrm>
            <a:off x="5122026" y="2558000"/>
            <a:ext cx="6629361" cy="4260127"/>
            <a:chOff x="5122026" y="1970120"/>
            <a:chExt cx="6629361" cy="4260127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4A697CC2-4764-FB9B-3469-28D276D1D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2026" y="1970120"/>
              <a:ext cx="6629361" cy="426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1DE7E1AA-7F05-FF6B-9FE1-750DF4BB9C68}"/>
                </a:ext>
              </a:extLst>
            </p:cNvPr>
            <p:cNvGrpSpPr/>
            <p:nvPr/>
          </p:nvGrpSpPr>
          <p:grpSpPr>
            <a:xfrm>
              <a:off x="5828545" y="3244334"/>
              <a:ext cx="1578093" cy="855850"/>
              <a:chOff x="3105488" y="3169846"/>
              <a:chExt cx="1636638" cy="1039447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77A796EF-F02C-E2BE-1F4E-17F46770D27B}"/>
                  </a:ext>
                </a:extLst>
              </p:cNvPr>
              <p:cNvSpPr/>
              <p:nvPr/>
            </p:nvSpPr>
            <p:spPr>
              <a:xfrm>
                <a:off x="4144275" y="3721201"/>
                <a:ext cx="500448" cy="48809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DDECC49E-04AB-14CC-F5F7-6A9F55146498}"/>
                  </a:ext>
                </a:extLst>
              </p:cNvPr>
              <p:cNvSpPr txBox="1"/>
              <p:nvPr/>
            </p:nvSpPr>
            <p:spPr>
              <a:xfrm>
                <a:off x="3105488" y="3169846"/>
                <a:ext cx="1636638" cy="448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Size of you!</a:t>
                </a:r>
              </a:p>
            </p:txBody>
          </p:sp>
        </p:grp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D44C9968-C758-C5E0-BB24-6C2BC7FD6012}"/>
              </a:ext>
            </a:extLst>
          </p:cNvPr>
          <p:cNvSpPr txBox="1"/>
          <p:nvPr/>
        </p:nvSpPr>
        <p:spPr>
          <a:xfrm>
            <a:off x="5203766" y="2782669"/>
            <a:ext cx="342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largest collider experiment detector: ATLAS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033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37B79-3EC1-A4AE-042A-D7D6BEB47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37A96-5606-B354-EB5F-56F3CA9B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Coordinate System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A7CD22-13FF-CF77-CF9B-6C0B9800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C73FCE-A22C-004C-AD28-816CDE2D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34174A4A-507C-CAE0-2AF4-AD256B69E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35729"/>
            <a:ext cx="3546780" cy="304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D83D9AC-DDA1-5B83-4D46-AC65868E0033}"/>
              </a:ext>
            </a:extLst>
          </p:cNvPr>
          <p:cNvGrpSpPr/>
          <p:nvPr/>
        </p:nvGrpSpPr>
        <p:grpSpPr>
          <a:xfrm>
            <a:off x="4729553" y="923625"/>
            <a:ext cx="6784487" cy="1792234"/>
            <a:chOff x="564313" y="3879094"/>
            <a:chExt cx="6784487" cy="1792234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531C3142-2AC2-E522-4862-D8405042C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859" y="4291284"/>
              <a:ext cx="2693601" cy="49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B5336BCB-8C99-1698-98C7-95BC807E5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313" y="3879094"/>
              <a:ext cx="299297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Pseudo-rapidity</a:t>
              </a: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7B482B93-0740-F946-3452-EB4841616F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5859" y="4963442"/>
              <a:ext cx="675294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 Identical to rapidity in the case of m&lt;&lt;p,</a:t>
              </a:r>
            </a:p>
            <a:p>
              <a:r>
                <a:rPr lang="en-US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 Rapidity 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difference </a:t>
              </a:r>
              <a:r>
                <a:rPr lang="en-US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is Longitudinal Lorentz invariant</a:t>
              </a:r>
            </a:p>
          </p:txBody>
        </p:sp>
      </p:grpSp>
      <p:pic>
        <p:nvPicPr>
          <p:cNvPr id="20" name="图片 19" descr="图片包含 游戏机&#10;&#10;描述已自动生成">
            <a:extLst>
              <a:ext uri="{FF2B5EF4-FFF2-40B4-BE49-F238E27FC236}">
                <a16:creationId xmlns:a16="http://schemas.microsoft.com/office/drawing/2014/main" id="{AA0519BF-4932-FF4E-6FDD-251643A2D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6" y="961735"/>
            <a:ext cx="4223930" cy="202379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FED9719-DC62-C190-DF18-845D52BDB6D8}"/>
              </a:ext>
            </a:extLst>
          </p:cNvPr>
          <p:cNvSpPr txBox="1"/>
          <p:nvPr/>
        </p:nvSpPr>
        <p:spPr>
          <a:xfrm>
            <a:off x="6096000" y="6024319"/>
            <a:ext cx="541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rapidity is extremely along the beam!</a:t>
            </a:r>
          </a:p>
          <a:p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Concept important for detector design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63553A7-B250-F4EC-E8E8-2E71F65B794F}"/>
              </a:ext>
            </a:extLst>
          </p:cNvPr>
          <p:cNvGrpSpPr/>
          <p:nvPr/>
        </p:nvGrpSpPr>
        <p:grpSpPr>
          <a:xfrm>
            <a:off x="973308" y="3005237"/>
            <a:ext cx="4047579" cy="3557404"/>
            <a:chOff x="973308" y="3005237"/>
            <a:chExt cx="4047579" cy="3557404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C5F0A94-F3BA-0610-4536-3D034CCC5E4C}"/>
                </a:ext>
              </a:extLst>
            </p:cNvPr>
            <p:cNvSpPr txBox="1"/>
            <p:nvPr/>
          </p:nvSpPr>
          <p:spPr>
            <a:xfrm>
              <a:off x="973308" y="5916310"/>
              <a:ext cx="40475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Example: Z boson was measured relatively central at the LHC!</a:t>
              </a: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0889D93F-87A9-4F4A-DBBB-5ECC1C5FE4B5}"/>
                </a:ext>
              </a:extLst>
            </p:cNvPr>
            <p:cNvGrpSpPr/>
            <p:nvPr/>
          </p:nvGrpSpPr>
          <p:grpSpPr>
            <a:xfrm>
              <a:off x="1019118" y="3005237"/>
              <a:ext cx="3565334" cy="2933839"/>
              <a:chOff x="1019118" y="3005237"/>
              <a:chExt cx="3565334" cy="2933839"/>
            </a:xfrm>
          </p:grpSpPr>
          <p:pic>
            <p:nvPicPr>
              <p:cNvPr id="25" name="图片 24" descr="手机屏幕的截图&#10;&#10;描述已自动生成">
                <a:extLst>
                  <a:ext uri="{FF2B5EF4-FFF2-40B4-BE49-F238E27FC236}">
                    <a16:creationId xmlns:a16="http://schemas.microsoft.com/office/drawing/2014/main" id="{3B8BB855-0F12-4BC6-3358-D6AEA212D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9118" y="3005237"/>
                <a:ext cx="3060203" cy="2933839"/>
              </a:xfrm>
              <a:prstGeom prst="rect">
                <a:avLst/>
              </a:prstGeom>
            </p:spPr>
          </p:pic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4448303-8BF9-AE03-1EB5-44AC4C3AB27E}"/>
                  </a:ext>
                </a:extLst>
              </p:cNvPr>
              <p:cNvSpPr/>
              <p:nvPr/>
            </p:nvSpPr>
            <p:spPr>
              <a:xfrm>
                <a:off x="2950671" y="4092176"/>
                <a:ext cx="16337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i="1" dirty="0">
                    <a:latin typeface="微软雅黑" panose="020B0503020204020204" pitchFamily="34" charset="-122"/>
                    <a:ea typeface="微软雅黑" panose="020B0503020204020204" pitchFamily="34" charset="-122"/>
                    <a:hlinkClick r:id="rId6"/>
                  </a:rPr>
                  <a:t>JHEP 12 (2010) 060 </a:t>
                </a:r>
                <a:endParaRPr 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024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BBAE2-D989-4EA8-934A-88186AD48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60059B-D813-2CF8-2FFC-B187598CA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Extraordinary Facts about Gigantic Detector: ATLAS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874AD6-2F0B-E682-D163-1870DD0D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5D25C5-2E1C-4B2A-6114-9789701B6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C03ED047-DBC7-8DE1-950C-180C1E46FC18}"/>
              </a:ext>
            </a:extLst>
          </p:cNvPr>
          <p:cNvGraphicFramePr>
            <a:graphicFrameLocks noGrp="1"/>
          </p:cNvGraphicFramePr>
          <p:nvPr/>
        </p:nvGraphicFramePr>
        <p:xfrm>
          <a:off x="431800" y="1003300"/>
          <a:ext cx="3732213" cy="5435600"/>
        </p:xfrm>
        <a:graphic>
          <a:graphicData uri="http://schemas.openxmlformats.org/drawingml/2006/table">
            <a:tbl>
              <a:tblPr firstRow="1" bandRow="1"/>
              <a:tblGrid>
                <a:gridCol w="1862790">
                  <a:extLst>
                    <a:ext uri="{9D8B030D-6E8A-4147-A177-3AD203B41FA5}">
                      <a16:colId xmlns:a16="http://schemas.microsoft.com/office/drawing/2014/main" val="3503252881"/>
                    </a:ext>
                  </a:extLst>
                </a:gridCol>
                <a:gridCol w="1869423">
                  <a:extLst>
                    <a:ext uri="{9D8B030D-6E8A-4147-A177-3AD203B41FA5}">
                      <a16:colId xmlns:a16="http://schemas.microsoft.com/office/drawing/2014/main" val="251646883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000" dirty="0"/>
                        <a:t>ATLAS is the largest detector ever built on a particle collider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619945"/>
                  </a:ext>
                </a:extLst>
              </a:tr>
              <a:tr h="3037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L x 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44m x 25m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312770"/>
                  </a:ext>
                </a:extLst>
              </a:tr>
              <a:tr h="339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Weight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7000 tons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90747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Temperature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down to ~5K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58697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Readout Channels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~100 Million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22421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Cable Length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~3000 KM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4917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Magnets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2T Solenoid</a:t>
                      </a:r>
                    </a:p>
                    <a:p>
                      <a:r>
                        <a:rPr lang="en-US" sz="1700" dirty="0"/>
                        <a:t>4T Toroid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9270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Collision Rate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~10</a:t>
                      </a:r>
                      <a:r>
                        <a:rPr lang="en-US" sz="1700" baseline="30000" dirty="0"/>
                        <a:t>9</a:t>
                      </a:r>
                      <a:r>
                        <a:rPr lang="en-US" sz="1700" baseline="0" dirty="0"/>
                        <a:t> per second</a:t>
                      </a:r>
                      <a:endParaRPr lang="en-US" sz="17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13047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Triggering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1 in 500 0000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7932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Recorded Events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~10</a:t>
                      </a:r>
                      <a:r>
                        <a:rPr lang="en-US" sz="1700" baseline="30000" dirty="0"/>
                        <a:t>9 </a:t>
                      </a:r>
                      <a:r>
                        <a:rPr lang="en-US" sz="1700" baseline="0" dirty="0"/>
                        <a:t>per year</a:t>
                      </a:r>
                    </a:p>
                    <a:p>
                      <a:r>
                        <a:rPr lang="en-US" sz="1700" baseline="0" dirty="0"/>
                        <a:t>~3 PB per year</a:t>
                      </a:r>
                      <a:endParaRPr lang="en-US" sz="17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66455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CPU Resources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~50000 PCs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3097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Efforts needed for detector operation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700" dirty="0"/>
                        <a:t>~50000 hours per year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154578"/>
                  </a:ext>
                </a:extLst>
              </a:tr>
            </a:tbl>
          </a:graphicData>
        </a:graphic>
      </p:graphicFrame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2B471DCA-0AD6-2FD7-03D0-D43A67BB4C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902292"/>
              </p:ext>
            </p:extLst>
          </p:nvPr>
        </p:nvGraphicFramePr>
        <p:xfrm>
          <a:off x="5233308" y="1867461"/>
          <a:ext cx="4899906" cy="4096133"/>
        </p:xfrm>
        <a:graphic>
          <a:graphicData uri="http://schemas.openxmlformats.org/drawingml/2006/table">
            <a:tbl>
              <a:tblPr firstRow="1" bandRow="1"/>
              <a:tblGrid>
                <a:gridCol w="1372933">
                  <a:extLst>
                    <a:ext uri="{9D8B030D-6E8A-4147-A177-3AD203B41FA5}">
                      <a16:colId xmlns:a16="http://schemas.microsoft.com/office/drawing/2014/main" val="1760648064"/>
                    </a:ext>
                  </a:extLst>
                </a:gridCol>
                <a:gridCol w="1034122">
                  <a:extLst>
                    <a:ext uri="{9D8B030D-6E8A-4147-A177-3AD203B41FA5}">
                      <a16:colId xmlns:a16="http://schemas.microsoft.com/office/drawing/2014/main" val="846402462"/>
                    </a:ext>
                  </a:extLst>
                </a:gridCol>
                <a:gridCol w="2492851">
                  <a:extLst>
                    <a:ext uri="{9D8B030D-6E8A-4147-A177-3AD203B41FA5}">
                      <a16:colId xmlns:a16="http://schemas.microsoft.com/office/drawing/2014/main" val="1081113556"/>
                    </a:ext>
                  </a:extLst>
                </a:gridCol>
              </a:tblGrid>
              <a:tr h="742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Sub-detector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baseline="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800" baseline="0" dirty="0"/>
                        <a:t> Range</a:t>
                      </a:r>
                      <a:endParaRPr lang="en-US" sz="1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Resolution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661277"/>
                  </a:ext>
                </a:extLst>
              </a:tr>
              <a:tr h="593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Inner Tracking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|&lt;2.5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ED7D31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96620" t="-132632" r="-282" b="-38315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09630669"/>
                  </a:ext>
                </a:extLst>
              </a:tr>
              <a:tr h="5931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EM Calorimeter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|&lt;3.2</a:t>
                      </a:r>
                    </a:p>
                    <a:p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96620" t="-232632" r="-282" b="-28315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55304524"/>
                  </a:ext>
                </a:extLst>
              </a:tr>
              <a:tr h="842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Hadron Calorimeter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|&lt;3.2</a:t>
                      </a:r>
                    </a:p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96620" t="-329167" r="-282" b="-18020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1181238"/>
                  </a:ext>
                </a:extLst>
              </a:tr>
              <a:tr h="842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Forward Calorimeter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/>
                        <a:t>3.1&lt;</a:t>
                      </a:r>
                    </a:p>
                    <a:p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|&lt;4.9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96620" t="-433684" r="-282" b="-82105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51659170"/>
                  </a:ext>
                </a:extLst>
              </a:tr>
              <a:tr h="481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|&lt;2.7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ED7D31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2"/>
                      <a:stretch>
                        <a:fillRect l="-96620" t="-658442" r="-282" b="-1299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70335750"/>
                  </a:ext>
                </a:extLst>
              </a:tr>
            </a:tbl>
          </a:graphicData>
        </a:graphic>
      </p:graphicFrame>
      <p:sp>
        <p:nvSpPr>
          <p:cNvPr id="13" name="TextBox 7">
            <a:extLst>
              <a:ext uri="{FF2B5EF4-FFF2-40B4-BE49-F238E27FC236}">
                <a16:creationId xmlns:a16="http://schemas.microsoft.com/office/drawing/2014/main" id="{961ED9EC-152C-47C4-479B-DF98C4809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98538"/>
            <a:ext cx="69078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Among all the design parameters,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coverage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and measurement </a:t>
            </a:r>
            <a:r>
              <a:rPr kumimoji="0" lang="en-US" alt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resolution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are two crucial quantities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27F936C0-F568-AFE4-5E59-6DF87AB2D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446" y="6022505"/>
            <a:ext cx="65504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These requirements are driven by the goals of physics studies</a:t>
            </a:r>
          </a:p>
        </p:txBody>
      </p:sp>
    </p:spTree>
    <p:extLst>
      <p:ext uri="{BB962C8B-B14F-4D97-AF65-F5344CB8AC3E}">
        <p14:creationId xmlns:p14="http://schemas.microsoft.com/office/powerpoint/2010/main" val="173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7E415-2041-1797-F4B4-3D6EF053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ED714-158A-3DCD-2441-21A731CA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Large and precise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5EC58A-EA67-5A2D-6BE0-01228402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0F0B6B-482D-D376-D0EC-642BD237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7A2C4-47D6-C1A8-9925-737134C10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48" y="844637"/>
            <a:ext cx="828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satisfy</a:t>
            </a:r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desired resolution,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E80288C4-51A5-B9F6-7711-F5478D5A3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84" y="1265377"/>
            <a:ext cx="104124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865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Tracking detectors provide a </a:t>
            </a:r>
            <a:r>
              <a:rPr lang="en-US" altLang="en-US" sz="2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spatial resolution</a:t>
            </a:r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the diameter of human hair ~ </a:t>
            </a:r>
            <a:r>
              <a:rPr lang="en-US" altLang="en-US" sz="2000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mm</a:t>
            </a:r>
            <a:r>
              <a:rPr lang="en-US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which is 6 orders of magnitude smaller than the size of the detector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B0D7453E-BDE2-4F69-CC82-306FC3ACE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84" y="4561571"/>
            <a:ext cx="4460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865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 Calorimeter has a very </a:t>
            </a:r>
            <a:r>
              <a:rPr lang="en-US" altLang="en-US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fine granularity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with the </a:t>
            </a:r>
            <a:r>
              <a:rPr lang="en-US" altLang="en-US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smallest cell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size in </a:t>
            </a:r>
            <a:r>
              <a:rPr lang="en-US" altLang="en-US" dirty="0">
                <a:latin typeface="Symbol" panose="05050102010706020507" pitchFamily="18" charset="2"/>
                <a:ea typeface="微软雅黑" panose="020B0503020204020204" pitchFamily="34" charset="-122"/>
              </a:rPr>
              <a:t>f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x </a:t>
            </a:r>
            <a:r>
              <a:rPr lang="en-US" altLang="en-US" dirty="0">
                <a:latin typeface="Symbol" panose="05050102010706020507" pitchFamily="18" charset="2"/>
                <a:ea typeface="微软雅黑" panose="020B0503020204020204" pitchFamily="34" charset="-122"/>
              </a:rPr>
              <a:t>h</a:t>
            </a: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plane being </a:t>
            </a:r>
            <a:r>
              <a:rPr lang="en-US" altLang="en-US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0.025 x 0.025</a:t>
            </a:r>
            <a:r>
              <a:rPr lang="en-US" altLang="en-US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en-US" sz="10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total ~ </a:t>
            </a:r>
            <a:r>
              <a:rPr lang="en-US" altLang="en-US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200000 cells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~ </a:t>
            </a:r>
            <a:r>
              <a:rPr lang="en-US" altLang="en-US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 X</a:t>
            </a:r>
            <a:r>
              <a:rPr lang="en-US" altLang="en-US" b="1" i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</a:t>
            </a:r>
            <a:r>
              <a:rPr lang="en-US" altLang="en-US" b="1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(radiation length)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DCBD6C6-5C33-666C-7F7A-63C3C757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"/>
          <a:stretch>
            <a:fillRect/>
          </a:stretch>
        </p:blipFill>
        <p:spPr bwMode="auto">
          <a:xfrm>
            <a:off x="681038" y="2093913"/>
            <a:ext cx="46958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4">
            <a:extLst>
              <a:ext uri="{FF2B5EF4-FFF2-40B4-BE49-F238E27FC236}">
                <a16:creationId xmlns:a16="http://schemas.microsoft.com/office/drawing/2014/main" id="{FE931E87-DA06-DE9C-BF58-2AA64BED8B36}"/>
              </a:ext>
            </a:extLst>
          </p:cNvPr>
          <p:cNvGrpSpPr>
            <a:grpSpLocks/>
          </p:cNvGrpSpPr>
          <p:nvPr/>
        </p:nvGrpSpPr>
        <p:grpSpPr bwMode="auto">
          <a:xfrm>
            <a:off x="5187950" y="1973264"/>
            <a:ext cx="6062544" cy="1261025"/>
            <a:chOff x="5187808" y="1972563"/>
            <a:chExt cx="6062352" cy="1261631"/>
          </a:xfrm>
        </p:grpSpPr>
        <p:pic>
          <p:nvPicPr>
            <p:cNvPr id="10" name="Picture 7">
              <a:extLst>
                <a:ext uri="{FF2B5EF4-FFF2-40B4-BE49-F238E27FC236}">
                  <a16:creationId xmlns:a16="http://schemas.microsoft.com/office/drawing/2014/main" id="{850AE0A7-6C9F-5BE0-09F2-F5FC173CC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187808" y="1972563"/>
              <a:ext cx="2957200" cy="1261631"/>
            </a:xfrm>
            <a:prstGeom prst="rect">
              <a:avLst/>
            </a:prstGeom>
          </p:spPr>
        </p:pic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64CE8BEC-B22F-B827-3030-50EE1EF5A161}"/>
                </a:ext>
              </a:extLst>
            </p:cNvPr>
            <p:cNvSpPr txBox="1"/>
            <p:nvPr/>
          </p:nvSpPr>
          <p:spPr>
            <a:xfrm>
              <a:off x="8329253" y="2474645"/>
              <a:ext cx="2920907" cy="3081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bg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Units in Tesla, Meter, GeV</a:t>
              </a:r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5C45403E-989A-AED6-4494-C2DE1F76B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950" y="3227541"/>
            <a:ext cx="56385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Fractional resolution depends on </a:t>
            </a:r>
          </a:p>
          <a:p>
            <a:r>
              <a:rPr lang="en-US" altLang="en-US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Momentum, magnet field, detector size, and single measurement precision</a:t>
            </a:r>
          </a:p>
        </p:txBody>
      </p:sp>
      <p:grpSp>
        <p:nvGrpSpPr>
          <p:cNvPr id="17" name="Group 18">
            <a:extLst>
              <a:ext uri="{FF2B5EF4-FFF2-40B4-BE49-F238E27FC236}">
                <a16:creationId xmlns:a16="http://schemas.microsoft.com/office/drawing/2014/main" id="{0815E6A4-7179-211E-10DC-D13991C0962A}"/>
              </a:ext>
            </a:extLst>
          </p:cNvPr>
          <p:cNvGrpSpPr>
            <a:grpSpLocks/>
          </p:cNvGrpSpPr>
          <p:nvPr/>
        </p:nvGrpSpPr>
        <p:grpSpPr bwMode="auto">
          <a:xfrm>
            <a:off x="5187950" y="4216985"/>
            <a:ext cx="4268787" cy="2446337"/>
            <a:chOff x="4903816" y="4271695"/>
            <a:chExt cx="4269129" cy="2446917"/>
          </a:xfrm>
        </p:grpSpPr>
        <p:pic>
          <p:nvPicPr>
            <p:cNvPr id="18" name="Picture 15">
              <a:extLst>
                <a:ext uri="{FF2B5EF4-FFF2-40B4-BE49-F238E27FC236}">
                  <a16:creationId xmlns:a16="http://schemas.microsoft.com/office/drawing/2014/main" id="{9AA0B1FE-A1E1-6CC5-5A9B-5ABC421479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3816" y="4271695"/>
              <a:ext cx="2765369" cy="2446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7">
              <a:extLst>
                <a:ext uri="{FF2B5EF4-FFF2-40B4-BE49-F238E27FC236}">
                  <a16:creationId xmlns:a16="http://schemas.microsoft.com/office/drawing/2014/main" id="{80EC1BE3-3BBB-A50E-A049-09B9A9B193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6650" y="5606782"/>
              <a:ext cx="1686295" cy="9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 of EM calo. for illustration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42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AD38F-6F5E-F95B-00D9-FEECBDA0B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8">
            <a:extLst>
              <a:ext uri="{FF2B5EF4-FFF2-40B4-BE49-F238E27FC236}">
                <a16:creationId xmlns:a16="http://schemas.microsoft.com/office/drawing/2014/main" id="{35A92A98-187D-1D81-86FD-8D40CC69B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s://twiki.cern.ch/twiki/pub/AtlasPublic/EventDisplayRun2Collisions/run267639_evt9576943.png">
            <a:extLst>
              <a:ext uri="{FF2B5EF4-FFF2-40B4-BE49-F238E27FC236}">
                <a16:creationId xmlns:a16="http://schemas.microsoft.com/office/drawing/2014/main" id="{08071C20-39F4-14E0-ABF0-4A13550B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925" y="1864242"/>
            <a:ext cx="5559552" cy="366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地图的截图&#10;&#10;AI 生成的内容可能不正确。">
            <a:extLst>
              <a:ext uri="{FF2B5EF4-FFF2-40B4-BE49-F238E27FC236}">
                <a16:creationId xmlns:a16="http://schemas.microsoft.com/office/drawing/2014/main" id="{B8DAC3FF-5C0F-8FB9-FCB6-96998B112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0" y="1864242"/>
            <a:ext cx="5559552" cy="366930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8DDA1B4-5814-89A1-AE1F-3D54D7DA5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40" y="473829"/>
            <a:ext cx="11294162" cy="1170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Collision events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639CFA-1F56-6ABC-A844-741717AF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34943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A6D854-A582-5CC3-BD59-B3E17E2E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453002"/>
            <a:ext cx="42920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42EBE97-AB49-5504-E24F-9B67196906F2}"/>
              </a:ext>
            </a:extLst>
          </p:cNvPr>
          <p:cNvSpPr txBox="1"/>
          <p:nvPr/>
        </p:nvSpPr>
        <p:spPr>
          <a:xfrm>
            <a:off x="2328719" y="5874623"/>
            <a:ext cx="584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kind of physics processes do they represent?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模型 20" descr="Thinking Face Emoji">
                <a:extLst>
                  <a:ext uri="{FF2B5EF4-FFF2-40B4-BE49-F238E27FC236}">
                    <a16:creationId xmlns:a16="http://schemas.microsoft.com/office/drawing/2014/main" id="{72DEED35-D32E-7A12-DEE8-4D209704C7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8968970"/>
                  </p:ext>
                </p:extLst>
              </p:nvPr>
            </p:nvGraphicFramePr>
            <p:xfrm>
              <a:off x="8106065" y="5785141"/>
              <a:ext cx="472670" cy="54829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2670" cy="548297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388064" ay="1718384" az="18659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562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模型 20" descr="Thinking Face Emoji">
                <a:extLst>
                  <a:ext uri="{FF2B5EF4-FFF2-40B4-BE49-F238E27FC236}">
                    <a16:creationId xmlns:a16="http://schemas.microsoft.com/office/drawing/2014/main" id="{72DEED35-D32E-7A12-DEE8-4D209704C7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06065" y="5785141"/>
                <a:ext cx="472670" cy="54829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5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EFCCF-526A-E95A-8CD8-16B3C86C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261679-ED2F-0944-1AD4-A13E555EC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Precise Time Evolution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C8C97F-9660-DACD-F6F5-D13E8EBB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E2D3FD-4739-492F-829A-D439AA6F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29</a:t>
            </a:fld>
            <a:endParaRPr lang="en-US"/>
          </a:p>
        </p:txBody>
      </p:sp>
      <p:grpSp>
        <p:nvGrpSpPr>
          <p:cNvPr id="3" name="Group 43">
            <a:extLst>
              <a:ext uri="{FF2B5EF4-FFF2-40B4-BE49-F238E27FC236}">
                <a16:creationId xmlns:a16="http://schemas.microsoft.com/office/drawing/2014/main" id="{CC31DB0A-0F0C-5588-924B-552921D87072}"/>
              </a:ext>
            </a:extLst>
          </p:cNvPr>
          <p:cNvGrpSpPr>
            <a:grpSpLocks/>
          </p:cNvGrpSpPr>
          <p:nvPr/>
        </p:nvGrpSpPr>
        <p:grpSpPr bwMode="auto">
          <a:xfrm>
            <a:off x="204788" y="1195388"/>
            <a:ext cx="1771650" cy="1649591"/>
            <a:chOff x="204476" y="1194973"/>
            <a:chExt cx="1771544" cy="1650200"/>
          </a:xfrm>
        </p:grpSpPr>
        <p:cxnSp>
          <p:nvCxnSpPr>
            <p:cNvPr id="6" name="Straight Connector 27">
              <a:extLst>
                <a:ext uri="{FF2B5EF4-FFF2-40B4-BE49-F238E27FC236}">
                  <a16:creationId xmlns:a16="http://schemas.microsoft.com/office/drawing/2014/main" id="{AF3D0B39-282F-263A-DCF9-08B2331F26D0}"/>
                </a:ext>
              </a:extLst>
            </p:cNvPr>
            <p:cNvCxnSpPr/>
            <p:nvPr/>
          </p:nvCxnSpPr>
          <p:spPr>
            <a:xfrm>
              <a:off x="577516" y="1194973"/>
              <a:ext cx="0" cy="4605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29">
              <a:extLst>
                <a:ext uri="{FF2B5EF4-FFF2-40B4-BE49-F238E27FC236}">
                  <a16:creationId xmlns:a16="http://schemas.microsoft.com/office/drawing/2014/main" id="{EAA19C35-FCE4-3131-242D-5DA474542457}"/>
                </a:ext>
              </a:extLst>
            </p:cNvPr>
            <p:cNvSpPr txBox="1"/>
            <p:nvPr/>
          </p:nvSpPr>
          <p:spPr>
            <a:xfrm>
              <a:off x="204476" y="1644401"/>
              <a:ext cx="1771544" cy="120077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&lt; 10</a:t>
              </a:r>
              <a:r>
                <a:rPr lang="en-US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-10 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Collision and short-range interactions</a:t>
              </a:r>
            </a:p>
          </p:txBody>
        </p:sp>
      </p:grpSp>
      <p:grpSp>
        <p:nvGrpSpPr>
          <p:cNvPr id="8" name="Group 44">
            <a:extLst>
              <a:ext uri="{FF2B5EF4-FFF2-40B4-BE49-F238E27FC236}">
                <a16:creationId xmlns:a16="http://schemas.microsoft.com/office/drawing/2014/main" id="{232BE008-7DD1-CAD3-2DB5-A6B023C9971C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1201738"/>
            <a:ext cx="2082799" cy="2491700"/>
            <a:chOff x="1997702" y="1194973"/>
            <a:chExt cx="2083032" cy="2492587"/>
          </a:xfrm>
        </p:grpSpPr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DA7BFB13-F366-758B-5D76-46DB790393CE}"/>
                </a:ext>
              </a:extLst>
            </p:cNvPr>
            <p:cNvSpPr txBox="1"/>
            <p:nvPr/>
          </p:nvSpPr>
          <p:spPr>
            <a:xfrm>
              <a:off x="1997702" y="1655512"/>
              <a:ext cx="2083032" cy="203204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-10 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– 10</a:t>
              </a:r>
              <a:r>
                <a:rPr lang="en-US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-7 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</a:p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Final-state particles</a:t>
              </a:r>
            </a:p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interact with detector and generate electronic signals</a:t>
              </a:r>
            </a:p>
          </p:txBody>
        </p:sp>
        <p:cxnSp>
          <p:nvCxnSpPr>
            <p:cNvPr id="10" name="Straight Connector 39">
              <a:extLst>
                <a:ext uri="{FF2B5EF4-FFF2-40B4-BE49-F238E27FC236}">
                  <a16:creationId xmlns:a16="http://schemas.microsoft.com/office/drawing/2014/main" id="{C2431EE2-585C-AFC4-578A-B51CFA0EC9A3}"/>
                </a:ext>
              </a:extLst>
            </p:cNvPr>
            <p:cNvCxnSpPr/>
            <p:nvPr/>
          </p:nvCxnSpPr>
          <p:spPr>
            <a:xfrm>
              <a:off x="2837583" y="1194973"/>
              <a:ext cx="0" cy="460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5">
            <a:extLst>
              <a:ext uri="{FF2B5EF4-FFF2-40B4-BE49-F238E27FC236}">
                <a16:creationId xmlns:a16="http://schemas.microsoft.com/office/drawing/2014/main" id="{9A18F794-6300-A39D-A077-B5189A7F54F8}"/>
              </a:ext>
            </a:extLst>
          </p:cNvPr>
          <p:cNvGrpSpPr>
            <a:grpSpLocks/>
          </p:cNvGrpSpPr>
          <p:nvPr/>
        </p:nvGrpSpPr>
        <p:grpSpPr bwMode="auto">
          <a:xfrm>
            <a:off x="4592638" y="1201738"/>
            <a:ext cx="2036762" cy="1936750"/>
            <a:chOff x="4453535" y="1194973"/>
            <a:chExt cx="2036448" cy="1937440"/>
          </a:xfrm>
        </p:grpSpPr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D3A3ED54-6132-0AA9-3989-697BEADCBBD5}"/>
                </a:ext>
              </a:extLst>
            </p:cNvPr>
            <p:cNvSpPr txBox="1"/>
            <p:nvPr/>
          </p:nvSpPr>
          <p:spPr>
            <a:xfrm>
              <a:off x="4453535" y="1655512"/>
              <a:ext cx="2036448" cy="14769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-6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s – 10</a:t>
              </a:r>
              <a:r>
                <a:rPr lang="en-US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s </a:t>
              </a:r>
            </a:p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Trigger decision (L1:</a:t>
              </a:r>
              <a:r>
                <a:rPr lang="en-US" dirty="0">
                  <a:latin typeface="Symbol" panose="05050102010706020507" pitchFamily="18" charset="2"/>
                  <a:ea typeface="微软雅黑" panose="020B0503020204020204" pitchFamily="34" charset="-122"/>
                </a:rPr>
                <a:t>m</a:t>
              </a: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s, High-level: ms - s) and Data acquisition</a:t>
              </a:r>
            </a:p>
          </p:txBody>
        </p:sp>
        <p:cxnSp>
          <p:nvCxnSpPr>
            <p:cNvPr id="13" name="Straight Connector 40">
              <a:extLst>
                <a:ext uri="{FF2B5EF4-FFF2-40B4-BE49-F238E27FC236}">
                  <a16:creationId xmlns:a16="http://schemas.microsoft.com/office/drawing/2014/main" id="{43C80F4E-D8B0-A8A8-D6EB-9DA288BBBBF7}"/>
                </a:ext>
              </a:extLst>
            </p:cNvPr>
            <p:cNvCxnSpPr/>
            <p:nvPr/>
          </p:nvCxnSpPr>
          <p:spPr>
            <a:xfrm>
              <a:off x="5256686" y="1194973"/>
              <a:ext cx="0" cy="4605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6">
            <a:extLst>
              <a:ext uri="{FF2B5EF4-FFF2-40B4-BE49-F238E27FC236}">
                <a16:creationId xmlns:a16="http://schemas.microsoft.com/office/drawing/2014/main" id="{67DA517F-15B5-E841-AAB1-8DE5C5B41350}"/>
              </a:ext>
            </a:extLst>
          </p:cNvPr>
          <p:cNvGrpSpPr>
            <a:grpSpLocks/>
          </p:cNvGrpSpPr>
          <p:nvPr/>
        </p:nvGrpSpPr>
        <p:grpSpPr bwMode="auto">
          <a:xfrm>
            <a:off x="6826250" y="1206500"/>
            <a:ext cx="2259013" cy="2755999"/>
            <a:chOff x="6680201" y="1206918"/>
            <a:chExt cx="2259977" cy="2755796"/>
          </a:xfrm>
        </p:grpSpPr>
        <p:sp>
          <p:nvSpPr>
            <p:cNvPr id="15" name="TextBox 35">
              <a:extLst>
                <a:ext uri="{FF2B5EF4-FFF2-40B4-BE49-F238E27FC236}">
                  <a16:creationId xmlns:a16="http://schemas.microsoft.com/office/drawing/2014/main" id="{23BCFACB-EA01-AF6E-D5B7-530FF7750832}"/>
                </a:ext>
              </a:extLst>
            </p:cNvPr>
            <p:cNvSpPr txBox="1"/>
            <p:nvPr/>
          </p:nvSpPr>
          <p:spPr>
            <a:xfrm>
              <a:off x="6680201" y="1654560"/>
              <a:ext cx="2259977" cy="23081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&gt; 1s</a:t>
              </a:r>
            </a:p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Post-progressing of data: calibration &amp; reconstruction (1s – 1 min), distribution over network, and physics studies</a:t>
              </a:r>
            </a:p>
          </p:txBody>
        </p:sp>
        <p:cxnSp>
          <p:nvCxnSpPr>
            <p:cNvPr id="16" name="Straight Connector 41">
              <a:extLst>
                <a:ext uri="{FF2B5EF4-FFF2-40B4-BE49-F238E27FC236}">
                  <a16:creationId xmlns:a16="http://schemas.microsoft.com/office/drawing/2014/main" id="{F165BB70-8955-1F78-A6D5-DD92D599726E}"/>
                </a:ext>
              </a:extLst>
            </p:cNvPr>
            <p:cNvCxnSpPr/>
            <p:nvPr/>
          </p:nvCxnSpPr>
          <p:spPr>
            <a:xfrm>
              <a:off x="7155067" y="1206918"/>
              <a:ext cx="0" cy="4603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51">
            <a:extLst>
              <a:ext uri="{FF2B5EF4-FFF2-40B4-BE49-F238E27FC236}">
                <a16:creationId xmlns:a16="http://schemas.microsoft.com/office/drawing/2014/main" id="{FA15273C-0EC7-E5F7-CA41-4C394896632D}"/>
              </a:ext>
            </a:extLst>
          </p:cNvPr>
          <p:cNvGrpSpPr>
            <a:grpSpLocks/>
          </p:cNvGrpSpPr>
          <p:nvPr/>
        </p:nvGrpSpPr>
        <p:grpSpPr bwMode="auto">
          <a:xfrm>
            <a:off x="74849" y="3693438"/>
            <a:ext cx="2178050" cy="2667318"/>
            <a:chOff x="1" y="3845121"/>
            <a:chExt cx="2178252" cy="2667397"/>
          </a:xfrm>
        </p:grpSpPr>
        <p:pic>
          <p:nvPicPr>
            <p:cNvPr id="18" name="Picture 42">
              <a:extLst>
                <a:ext uri="{FF2B5EF4-FFF2-40B4-BE49-F238E27FC236}">
                  <a16:creationId xmlns:a16="http://schemas.microsoft.com/office/drawing/2014/main" id="{903DCC75-D7BB-FF2B-CDCE-4B742F67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"/>
            <a:stretch>
              <a:fillRect/>
            </a:stretch>
          </p:blipFill>
          <p:spPr bwMode="auto">
            <a:xfrm>
              <a:off x="1" y="3845121"/>
              <a:ext cx="2178252" cy="2246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47">
              <a:extLst>
                <a:ext uri="{FF2B5EF4-FFF2-40B4-BE49-F238E27FC236}">
                  <a16:creationId xmlns:a16="http://schemas.microsoft.com/office/drawing/2014/main" id="{EAC581AF-2D44-2C26-1AAD-5AFFCFAF4E32}"/>
                </a:ext>
              </a:extLst>
            </p:cNvPr>
            <p:cNvSpPr txBox="1"/>
            <p:nvPr/>
          </p:nvSpPr>
          <p:spPr>
            <a:xfrm>
              <a:off x="44455" y="6020060"/>
              <a:ext cx="2005199" cy="49245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 sketch of collision events</a:t>
              </a:r>
            </a:p>
          </p:txBody>
        </p:sp>
      </p:grpSp>
      <p:grpSp>
        <p:nvGrpSpPr>
          <p:cNvPr id="20" name="Group 52">
            <a:extLst>
              <a:ext uri="{FF2B5EF4-FFF2-40B4-BE49-F238E27FC236}">
                <a16:creationId xmlns:a16="http://schemas.microsoft.com/office/drawing/2014/main" id="{35FF4429-4256-CB66-D2C9-8CA7C55E71A2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844925"/>
            <a:ext cx="2032000" cy="2689543"/>
            <a:chOff x="2131256" y="3641218"/>
            <a:chExt cx="2265615" cy="2912033"/>
          </a:xfrm>
        </p:grpSpPr>
        <p:pic>
          <p:nvPicPr>
            <p:cNvPr id="21" name="Picture 49">
              <a:extLst>
                <a:ext uri="{FF2B5EF4-FFF2-40B4-BE49-F238E27FC236}">
                  <a16:creationId xmlns:a16="http://schemas.microsoft.com/office/drawing/2014/main" id="{FEF3CC6F-783C-74DE-4B71-0DE41C2F1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9" r="13110" b="15649"/>
            <a:stretch>
              <a:fillRect/>
            </a:stretch>
          </p:blipFill>
          <p:spPr bwMode="auto">
            <a:xfrm>
              <a:off x="2131256" y="3641218"/>
              <a:ext cx="2265615" cy="2251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50">
              <a:extLst>
                <a:ext uri="{FF2B5EF4-FFF2-40B4-BE49-F238E27FC236}">
                  <a16:creationId xmlns:a16="http://schemas.microsoft.com/office/drawing/2014/main" id="{2A1F3311-6C22-8DDF-8E6C-613557E8A169}"/>
                </a:ext>
              </a:extLst>
            </p:cNvPr>
            <p:cNvSpPr txBox="1"/>
            <p:nvPr/>
          </p:nvSpPr>
          <p:spPr>
            <a:xfrm>
              <a:off x="2568448" y="6020071"/>
              <a:ext cx="1529290" cy="5331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Detector signals</a:t>
              </a:r>
            </a:p>
          </p:txBody>
        </p:sp>
      </p:grpSp>
      <p:grpSp>
        <p:nvGrpSpPr>
          <p:cNvPr id="23" name="Group 57">
            <a:extLst>
              <a:ext uri="{FF2B5EF4-FFF2-40B4-BE49-F238E27FC236}">
                <a16:creationId xmlns:a16="http://schemas.microsoft.com/office/drawing/2014/main" id="{45F04C36-955F-D5E3-E59E-3FDEE29B87F3}"/>
              </a:ext>
            </a:extLst>
          </p:cNvPr>
          <p:cNvGrpSpPr>
            <a:grpSpLocks/>
          </p:cNvGrpSpPr>
          <p:nvPr/>
        </p:nvGrpSpPr>
        <p:grpSpPr bwMode="auto">
          <a:xfrm>
            <a:off x="4319588" y="3598863"/>
            <a:ext cx="2333625" cy="2860993"/>
            <a:chOff x="4492460" y="3652556"/>
            <a:chExt cx="2333346" cy="2859878"/>
          </a:xfrm>
        </p:grpSpPr>
        <p:pic>
          <p:nvPicPr>
            <p:cNvPr id="24" name="Picture 55">
              <a:extLst>
                <a:ext uri="{FF2B5EF4-FFF2-40B4-BE49-F238E27FC236}">
                  <a16:creationId xmlns:a16="http://schemas.microsoft.com/office/drawing/2014/main" id="{825B4B88-48F7-AC86-36FF-70A792D3E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36" t="23224" b="12056"/>
            <a:stretch>
              <a:fillRect/>
            </a:stretch>
          </p:blipFill>
          <p:spPr bwMode="auto">
            <a:xfrm>
              <a:off x="4492460" y="3652556"/>
              <a:ext cx="2333346" cy="222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56">
              <a:extLst>
                <a:ext uri="{FF2B5EF4-FFF2-40B4-BE49-F238E27FC236}">
                  <a16:creationId xmlns:a16="http://schemas.microsoft.com/office/drawing/2014/main" id="{CE5FB45B-4C75-DBF3-4613-698AE9C657EE}"/>
                </a:ext>
              </a:extLst>
            </p:cNvPr>
            <p:cNvSpPr txBox="1"/>
            <p:nvPr/>
          </p:nvSpPr>
          <p:spPr>
            <a:xfrm>
              <a:off x="4881351" y="6020183"/>
              <a:ext cx="1304769" cy="4922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Trigger scheme</a:t>
              </a:r>
            </a:p>
          </p:txBody>
        </p:sp>
      </p:grpSp>
      <p:grpSp>
        <p:nvGrpSpPr>
          <p:cNvPr id="26" name="Group 60">
            <a:extLst>
              <a:ext uri="{FF2B5EF4-FFF2-40B4-BE49-F238E27FC236}">
                <a16:creationId xmlns:a16="http://schemas.microsoft.com/office/drawing/2014/main" id="{9E1C46AC-F4A4-1293-F0F0-A18886C0AE9A}"/>
              </a:ext>
            </a:extLst>
          </p:cNvPr>
          <p:cNvGrpSpPr>
            <a:grpSpLocks/>
          </p:cNvGrpSpPr>
          <p:nvPr/>
        </p:nvGrpSpPr>
        <p:grpSpPr bwMode="auto">
          <a:xfrm>
            <a:off x="6757988" y="4154488"/>
            <a:ext cx="2327275" cy="2305368"/>
            <a:chOff x="6758317" y="4153773"/>
            <a:chExt cx="2327441" cy="2305516"/>
          </a:xfrm>
        </p:grpSpPr>
        <p:pic>
          <p:nvPicPr>
            <p:cNvPr id="27" name="Picture 58">
              <a:extLst>
                <a:ext uri="{FF2B5EF4-FFF2-40B4-BE49-F238E27FC236}">
                  <a16:creationId xmlns:a16="http://schemas.microsoft.com/office/drawing/2014/main" id="{59D981AA-FCC6-5BB8-4444-699A13F20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8317" y="4153773"/>
              <a:ext cx="2327441" cy="1576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59">
              <a:extLst>
                <a:ext uri="{FF2B5EF4-FFF2-40B4-BE49-F238E27FC236}">
                  <a16:creationId xmlns:a16="http://schemas.microsoft.com/office/drawing/2014/main" id="{12AE95FB-F19C-B20A-F551-EBC8F75EAC2F}"/>
                </a:ext>
              </a:extLst>
            </p:cNvPr>
            <p:cNvSpPr txBox="1"/>
            <p:nvPr/>
          </p:nvSpPr>
          <p:spPr>
            <a:xfrm>
              <a:off x="7091716" y="5966814"/>
              <a:ext cx="1930538" cy="4924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00" dirty="0">
                  <a:solidFill>
                    <a:schemeClr val="bg1">
                      <a:lumMod val="6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Grid computing scheme</a:t>
              </a: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2A5A1D8E-3AE6-9683-CA0E-11975619E176}"/>
              </a:ext>
            </a:extLst>
          </p:cNvPr>
          <p:cNvSpPr txBox="1"/>
          <p:nvPr/>
        </p:nvSpPr>
        <p:spPr>
          <a:xfrm>
            <a:off x="9587857" y="1913200"/>
            <a:ext cx="210884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Online data reduction of 99.9999%</a:t>
            </a:r>
          </a:p>
          <a:p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Efficiency and precision in trigger and DAQ systems crucial</a:t>
            </a:r>
          </a:p>
        </p:txBody>
      </p:sp>
      <p:grpSp>
        <p:nvGrpSpPr>
          <p:cNvPr id="30" name="Group 37">
            <a:extLst>
              <a:ext uri="{FF2B5EF4-FFF2-40B4-BE49-F238E27FC236}">
                <a16:creationId xmlns:a16="http://schemas.microsoft.com/office/drawing/2014/main" id="{C5EBC1B2-5A1C-7971-C97D-FE2840350E26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496888"/>
            <a:ext cx="8280400" cy="663575"/>
            <a:chOff x="431800" y="582605"/>
            <a:chExt cx="8280400" cy="663775"/>
          </a:xfrm>
        </p:grpSpPr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3E70EC9E-56D3-E17A-B89E-86F9D8804EAF}"/>
                </a:ext>
              </a:extLst>
            </p:cNvPr>
            <p:cNvCxnSpPr/>
            <p:nvPr/>
          </p:nvCxnSpPr>
          <p:spPr>
            <a:xfrm>
              <a:off x="431800" y="1246380"/>
              <a:ext cx="82804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6">
              <a:extLst>
                <a:ext uri="{FF2B5EF4-FFF2-40B4-BE49-F238E27FC236}">
                  <a16:creationId xmlns:a16="http://schemas.microsoft.com/office/drawing/2014/main" id="{EDDA7E8B-5DC3-0595-975C-FC927DA33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676" y="582605"/>
              <a:ext cx="2870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 dirty="0"/>
                <a:t>Time Axis per Collision Event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09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2E3F5-AD54-C39B-61EF-AE4B8DA5D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ED983-1AEC-2F6C-C50E-735EFB07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Experimental probes of fundamental world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AA0ACF6-593D-4392-5A85-91484DDBE37F}"/>
              </a:ext>
            </a:extLst>
          </p:cNvPr>
          <p:cNvGrpSpPr/>
          <p:nvPr/>
        </p:nvGrpSpPr>
        <p:grpSpPr>
          <a:xfrm>
            <a:off x="1741763" y="2330449"/>
            <a:ext cx="8072689" cy="3212403"/>
            <a:chOff x="803387" y="1847866"/>
            <a:chExt cx="8005210" cy="3100583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ED6F7BC9-853A-3B42-0CA6-5DB520439B6A}"/>
                </a:ext>
              </a:extLst>
            </p:cNvPr>
            <p:cNvGrpSpPr/>
            <p:nvPr/>
          </p:nvGrpSpPr>
          <p:grpSpPr>
            <a:xfrm>
              <a:off x="803387" y="1847866"/>
              <a:ext cx="8005210" cy="3100583"/>
              <a:chOff x="649119" y="1695853"/>
              <a:chExt cx="8005210" cy="3100583"/>
            </a:xfrm>
          </p:grpSpPr>
          <p:pic>
            <p:nvPicPr>
              <p:cNvPr id="34" name="图片 33" descr="图片包含 游戏机, 画&#10;&#10;描述已自动生成">
                <a:extLst>
                  <a:ext uri="{FF2B5EF4-FFF2-40B4-BE49-F238E27FC236}">
                    <a16:creationId xmlns:a16="http://schemas.microsoft.com/office/drawing/2014/main" id="{4D5CD87A-E4FB-AD6F-4CE8-48FC5574E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3330" y="2878585"/>
                <a:ext cx="1239164" cy="764840"/>
              </a:xfrm>
              <a:prstGeom prst="rect">
                <a:avLst/>
              </a:prstGeom>
            </p:spPr>
          </p:pic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008699B0-A28B-A02F-DF41-10D68025CD85}"/>
                  </a:ext>
                </a:extLst>
              </p:cNvPr>
              <p:cNvGrpSpPr/>
              <p:nvPr/>
            </p:nvGrpSpPr>
            <p:grpSpPr>
              <a:xfrm>
                <a:off x="649119" y="1695853"/>
                <a:ext cx="8005210" cy="3100583"/>
                <a:chOff x="649119" y="1695853"/>
                <a:chExt cx="8005210" cy="3100583"/>
              </a:xfrm>
            </p:grpSpPr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4BAAE816-DBE9-A0ED-40EB-1F748546BA0B}"/>
                    </a:ext>
                  </a:extLst>
                </p:cNvPr>
                <p:cNvSpPr txBox="1"/>
                <p:nvPr/>
              </p:nvSpPr>
              <p:spPr>
                <a:xfrm>
                  <a:off x="2040487" y="1695853"/>
                  <a:ext cx="3833229" cy="3861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FF0000"/>
                      </a:solidFill>
                    </a:rPr>
                    <a:t>Collider/Accelerator/Reactor</a:t>
                  </a:r>
                </a:p>
              </p:txBody>
            </p:sp>
            <p:grpSp>
              <p:nvGrpSpPr>
                <p:cNvPr id="38" name="组合 37">
                  <a:extLst>
                    <a:ext uri="{FF2B5EF4-FFF2-40B4-BE49-F238E27FC236}">
                      <a16:creationId xmlns:a16="http://schemas.microsoft.com/office/drawing/2014/main" id="{9050592C-20AF-78FA-31E2-6D14B269925E}"/>
                    </a:ext>
                  </a:extLst>
                </p:cNvPr>
                <p:cNvGrpSpPr/>
                <p:nvPr/>
              </p:nvGrpSpPr>
              <p:grpSpPr>
                <a:xfrm>
                  <a:off x="2115108" y="2085613"/>
                  <a:ext cx="4578672" cy="2710823"/>
                  <a:chOff x="2209774" y="2141711"/>
                  <a:chExt cx="4578672" cy="2710823"/>
                </a:xfrm>
              </p:grpSpPr>
              <p:cxnSp>
                <p:nvCxnSpPr>
                  <p:cNvPr id="47" name="直接连接符 46">
                    <a:extLst>
                      <a:ext uri="{FF2B5EF4-FFF2-40B4-BE49-F238E27FC236}">
                        <a16:creationId xmlns:a16="http://schemas.microsoft.com/office/drawing/2014/main" id="{5EB4D204-818B-7343-F5EC-C66250C474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09774" y="2141711"/>
                    <a:ext cx="4574771" cy="0"/>
                  </a:xfrm>
                  <a:prstGeom prst="line">
                    <a:avLst/>
                  </a:prstGeom>
                  <a:ln w="762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>
                    <a:extLst>
                      <a:ext uri="{FF2B5EF4-FFF2-40B4-BE49-F238E27FC236}">
                        <a16:creationId xmlns:a16="http://schemas.microsoft.com/office/drawing/2014/main" id="{763B8DA1-E13B-C3A1-C97E-930CBDDAFF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38761" y="2181437"/>
                    <a:ext cx="2414122" cy="2615924"/>
                  </a:xfrm>
                  <a:prstGeom prst="line">
                    <a:avLst/>
                  </a:prstGeom>
                  <a:ln w="76200">
                    <a:solidFill>
                      <a:srgbClr val="7030A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>
                    <a:extLst>
                      <a:ext uri="{FF2B5EF4-FFF2-40B4-BE49-F238E27FC236}">
                        <a16:creationId xmlns:a16="http://schemas.microsoft.com/office/drawing/2014/main" id="{148BEAA5-9F33-BBDB-4468-865D6FF1B4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652883" y="2158078"/>
                    <a:ext cx="2135563" cy="2694456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734AED9-E32E-5D87-7D9F-29259390ECFB}"/>
                    </a:ext>
                  </a:extLst>
                </p:cNvPr>
                <p:cNvSpPr txBox="1"/>
                <p:nvPr/>
              </p:nvSpPr>
              <p:spPr>
                <a:xfrm>
                  <a:off x="649119" y="2621832"/>
                  <a:ext cx="2291521" cy="157443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Matter: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atoms, laser, 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plasma, magnets,</a:t>
                  </a:r>
                </a:p>
                <a:p>
                  <a:r>
                    <a:rPr lang="en-US" altLang="zh-CN" sz="2000" b="1" dirty="0">
                      <a:solidFill>
                        <a:srgbClr val="7030A0"/>
                      </a:solidFill>
                    </a:rPr>
                    <a:t>bulk matter</a:t>
                  </a:r>
                </a:p>
                <a:p>
                  <a:endParaRPr lang="zh-CN" altLang="en-US" sz="20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46B0734C-A833-9E10-32E9-6385E17D932A}"/>
                    </a:ext>
                  </a:extLst>
                </p:cNvPr>
                <p:cNvSpPr txBox="1"/>
                <p:nvPr/>
              </p:nvSpPr>
              <p:spPr>
                <a:xfrm>
                  <a:off x="6518766" y="2663115"/>
                  <a:ext cx="2135563" cy="98030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2000" b="1" dirty="0"/>
                    <a:t>Cosmic Ray:</a:t>
                  </a:r>
                </a:p>
                <a:p>
                  <a:r>
                    <a:rPr lang="en-US" altLang="zh-CN" sz="2000" b="1" dirty="0"/>
                    <a:t>space, sea level,</a:t>
                  </a:r>
                </a:p>
                <a:p>
                  <a:r>
                    <a:rPr lang="en-US" altLang="zh-CN" sz="2000" b="1" dirty="0"/>
                    <a:t>underground</a:t>
                  </a:r>
                </a:p>
              </p:txBody>
            </p:sp>
            <p:grpSp>
              <p:nvGrpSpPr>
                <p:cNvPr id="41" name="组合 40">
                  <a:extLst>
                    <a:ext uri="{FF2B5EF4-FFF2-40B4-BE49-F238E27FC236}">
                      <a16:creationId xmlns:a16="http://schemas.microsoft.com/office/drawing/2014/main" id="{E4F70D03-DE80-9A96-B276-445FA947E4C9}"/>
                    </a:ext>
                  </a:extLst>
                </p:cNvPr>
                <p:cNvGrpSpPr/>
                <p:nvPr/>
              </p:nvGrpSpPr>
              <p:grpSpPr>
                <a:xfrm>
                  <a:off x="2566215" y="2167127"/>
                  <a:ext cx="3516395" cy="2085707"/>
                  <a:chOff x="2566215" y="2167127"/>
                  <a:chExt cx="3516395" cy="2085707"/>
                </a:xfrm>
              </p:grpSpPr>
              <p:pic>
                <p:nvPicPr>
                  <p:cNvPr id="42" name="Picture 17">
                    <a:extLst>
                      <a:ext uri="{FF2B5EF4-FFF2-40B4-BE49-F238E27FC236}">
                        <a16:creationId xmlns:a16="http://schemas.microsoft.com/office/drawing/2014/main" id="{B5E3C691-8661-265A-6D7F-BEBCE3EBD9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244" r="11467"/>
                  <a:stretch/>
                </p:blipFill>
                <p:spPr bwMode="auto">
                  <a:xfrm>
                    <a:off x="4621478" y="2981637"/>
                    <a:ext cx="801052" cy="5907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3" name="Picture 11">
                    <a:extLst>
                      <a:ext uri="{FF2B5EF4-FFF2-40B4-BE49-F238E27FC236}">
                        <a16:creationId xmlns:a16="http://schemas.microsoft.com/office/drawing/2014/main" id="{A4591E9A-3F02-F26E-23F7-638E81351B6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66215" y="2181948"/>
                    <a:ext cx="882788" cy="5602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" name="Picture 28">
                    <a:extLst>
                      <a:ext uri="{FF2B5EF4-FFF2-40B4-BE49-F238E27FC236}">
                        <a16:creationId xmlns:a16="http://schemas.microsoft.com/office/drawing/2014/main" id="{572FE21F-5172-6056-7011-99682A6A59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4790" r="15207"/>
                  <a:stretch>
                    <a:fillRect/>
                  </a:stretch>
                </p:blipFill>
                <p:spPr bwMode="auto">
                  <a:xfrm>
                    <a:off x="4179146" y="3643425"/>
                    <a:ext cx="758142" cy="6094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" name="Picture 6144">
                    <a:extLst>
                      <a:ext uri="{FF2B5EF4-FFF2-40B4-BE49-F238E27FC236}">
                        <a16:creationId xmlns:a16="http://schemas.microsoft.com/office/drawing/2014/main" id="{78CDCD75-DDD3-CAD3-95DB-C681C3B81A4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7824" y="2167127"/>
                    <a:ext cx="794786" cy="6202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6" name="文本框 45">
                    <a:extLst>
                      <a:ext uri="{FF2B5EF4-FFF2-40B4-BE49-F238E27FC236}">
                        <a16:creationId xmlns:a16="http://schemas.microsoft.com/office/drawing/2014/main" id="{53B0B1A4-F37E-1436-760F-C3CD852E3BEA}"/>
                      </a:ext>
                    </a:extLst>
                  </p:cNvPr>
                  <p:cNvSpPr txBox="1"/>
                  <p:nvPr/>
                </p:nvSpPr>
                <p:spPr>
                  <a:xfrm>
                    <a:off x="3374562" y="2699269"/>
                    <a:ext cx="1915338" cy="3861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b="1" dirty="0">
                        <a:latin typeface="Blackadder ITC" panose="04020505051007020D02" pitchFamily="82" charset="0"/>
                      </a:rPr>
                      <a:t>Science Questions</a:t>
                    </a:r>
                    <a:endParaRPr lang="zh-CN" altLang="en-US" sz="2000" b="1" dirty="0">
                      <a:latin typeface="Blackadder ITC" panose="04020505051007020D02" pitchFamily="82" charset="0"/>
                    </a:endParaRPr>
                  </a:p>
                </p:txBody>
              </p:sp>
            </p:grpSp>
          </p:grpSp>
          <p:pic>
            <p:nvPicPr>
              <p:cNvPr id="36" name="图片 35" descr="图片包含 图标&#10;&#10;描述已自动生成">
                <a:extLst>
                  <a:ext uri="{FF2B5EF4-FFF2-40B4-BE49-F238E27FC236}">
                    <a16:creationId xmlns:a16="http://schemas.microsoft.com/office/drawing/2014/main" id="{46AFB034-50DF-2A38-47FD-427133270B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1" t="12407" r="12127" b="14711"/>
              <a:stretch/>
            </p:blipFill>
            <p:spPr>
              <a:xfrm>
                <a:off x="3480084" y="2164641"/>
                <a:ext cx="929904" cy="617610"/>
              </a:xfrm>
              <a:prstGeom prst="rect">
                <a:avLst/>
              </a:prstGeom>
            </p:spPr>
          </p:pic>
        </p:grpSp>
        <p:pic>
          <p:nvPicPr>
            <p:cNvPr id="33" name="图片 32" descr="地上有许多星星&#10;&#10;低可信度描述已自动生成">
              <a:extLst>
                <a:ext uri="{FF2B5EF4-FFF2-40B4-BE49-F238E27FC236}">
                  <a16:creationId xmlns:a16="http://schemas.microsoft.com/office/drawing/2014/main" id="{BDDF36B1-1A0D-7797-8541-EFA69AA1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332985"/>
              <a:ext cx="794786" cy="590700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BFEE78F4-8860-D46D-10CB-7ED247E104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452" y="2475064"/>
            <a:ext cx="1835211" cy="2788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406FC34-DD51-F2AE-5F2A-BF242E6B91C2}"/>
              </a:ext>
            </a:extLst>
          </p:cNvPr>
          <p:cNvGrpSpPr/>
          <p:nvPr/>
        </p:nvGrpSpPr>
        <p:grpSpPr>
          <a:xfrm>
            <a:off x="3355137" y="1002678"/>
            <a:ext cx="3987780" cy="1270188"/>
            <a:chOff x="3355137" y="1002678"/>
            <a:chExt cx="3987780" cy="1270188"/>
          </a:xfrm>
        </p:grpSpPr>
        <p:pic>
          <p:nvPicPr>
            <p:cNvPr id="4" name="图片 3" descr="图示&#10;&#10;描述已自动生成">
              <a:extLst>
                <a:ext uri="{FF2B5EF4-FFF2-40B4-BE49-F238E27FC236}">
                  <a16:creationId xmlns:a16="http://schemas.microsoft.com/office/drawing/2014/main" id="{F5639E80-3406-5686-FC9B-2D5EC65BB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137" y="1002678"/>
              <a:ext cx="1790129" cy="12701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图片 4" descr="图片包含 游戏机, 物体, 烟花&#10;&#10;描述已自动生成">
              <a:extLst>
                <a:ext uri="{FF2B5EF4-FFF2-40B4-BE49-F238E27FC236}">
                  <a16:creationId xmlns:a16="http://schemas.microsoft.com/office/drawing/2014/main" id="{FBB994EE-CC5B-4B77-47D9-7442F09BF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949" b="24875"/>
            <a:stretch/>
          </p:blipFill>
          <p:spPr>
            <a:xfrm>
              <a:off x="5145266" y="1028830"/>
              <a:ext cx="2197651" cy="12120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81E048E7-7DC7-8CE4-0A15-51EBFFC71C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87" y="4625355"/>
            <a:ext cx="3547945" cy="18029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日期占位符 7">
            <a:extLst>
              <a:ext uri="{FF2B5EF4-FFF2-40B4-BE49-F238E27FC236}">
                <a16:creationId xmlns:a16="http://schemas.microsoft.com/office/drawing/2014/main" id="{6A3EE4C1-E940-7848-A60B-73D736474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2B7A4A-EDD1-3ADB-6532-B9BA0F18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3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461F0-571C-E1C8-613A-DA72BAE26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6742B9-5AB3-317D-C1C7-DC3E6841D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Overview (Modularity and Complexity)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B2C504-11D9-1670-F177-0E2473E82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AE686E-CCF6-4F67-29AF-BD356DF5E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30</a:t>
            </a:fld>
            <a:endParaRPr lang="en-US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97825C7-E3F2-6985-6FCD-4ADB492A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7" y="788124"/>
            <a:ext cx="6830943" cy="289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2">
            <a:extLst>
              <a:ext uri="{FF2B5EF4-FFF2-40B4-BE49-F238E27FC236}">
                <a16:creationId xmlns:a16="http://schemas.microsoft.com/office/drawing/2014/main" id="{CD1CE0DE-EF5E-0AFD-C352-D7BA68AB7018}"/>
              </a:ext>
            </a:extLst>
          </p:cNvPr>
          <p:cNvGrpSpPr>
            <a:grpSpLocks/>
          </p:cNvGrpSpPr>
          <p:nvPr/>
        </p:nvGrpSpPr>
        <p:grpSpPr bwMode="auto">
          <a:xfrm>
            <a:off x="7125" y="3985254"/>
            <a:ext cx="6950048" cy="2650310"/>
            <a:chOff x="386707" y="1458212"/>
            <a:chExt cx="8659632" cy="3191807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00DF5931-DD1B-DA4C-64EC-051364C053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07" y="1458212"/>
              <a:ext cx="5409863" cy="319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4A9F038E-C4EA-FBBC-6596-A246DA64BB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1663" y="1708151"/>
              <a:ext cx="3204676" cy="265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50597760-EBA9-922D-1921-F13B89C2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40" y="4466357"/>
            <a:ext cx="5244727" cy="200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12DED5A0-5CB1-326E-CFDA-29CB8F6E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957" y="773110"/>
            <a:ext cx="5148010" cy="321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0E54A846-2C03-5958-92E8-5DEF104E409F}"/>
              </a:ext>
            </a:extLst>
          </p:cNvPr>
          <p:cNvSpPr txBox="1"/>
          <p:nvPr/>
        </p:nvSpPr>
        <p:spPr>
          <a:xfrm>
            <a:off x="1880348" y="901700"/>
            <a:ext cx="122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Tracking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AAD46EC-8189-60C7-AF59-D55C54E7D18F}"/>
              </a:ext>
            </a:extLst>
          </p:cNvPr>
          <p:cNvSpPr txBox="1"/>
          <p:nvPr/>
        </p:nvSpPr>
        <p:spPr>
          <a:xfrm>
            <a:off x="7244221" y="901700"/>
            <a:ext cx="164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Calorimetry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EE17BF8-6B81-C0DF-3B00-4C540CB2B324}"/>
              </a:ext>
            </a:extLst>
          </p:cNvPr>
          <p:cNvSpPr txBox="1"/>
          <p:nvPr/>
        </p:nvSpPr>
        <p:spPr>
          <a:xfrm>
            <a:off x="751925" y="3900554"/>
            <a:ext cx="184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 system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207CFA0-3084-BA3F-5DCE-51C72CB581AB}"/>
              </a:ext>
            </a:extLst>
          </p:cNvPr>
          <p:cNvSpPr txBox="1"/>
          <p:nvPr/>
        </p:nvSpPr>
        <p:spPr>
          <a:xfrm>
            <a:off x="7848567" y="3903858"/>
            <a:ext cx="184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Magnets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22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48B5B-1182-C4E4-F4E2-1627D1A14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23C4E8-271F-CEBE-751D-85047782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technologies 101: Tracking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4B4BC4-8483-DCBC-98B8-42CBDD0F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7E64B55-C9B1-7BA6-95FC-2612998E4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31</a:t>
            </a:fld>
            <a:endParaRPr lang="en-US"/>
          </a:p>
        </p:txBody>
      </p:sp>
      <p:grpSp>
        <p:nvGrpSpPr>
          <p:cNvPr id="11" name="Group 19">
            <a:extLst>
              <a:ext uri="{FF2B5EF4-FFF2-40B4-BE49-F238E27FC236}">
                <a16:creationId xmlns:a16="http://schemas.microsoft.com/office/drawing/2014/main" id="{05D4B3EF-D682-2A97-61ED-EA907912768A}"/>
              </a:ext>
            </a:extLst>
          </p:cNvPr>
          <p:cNvGrpSpPr>
            <a:grpSpLocks/>
          </p:cNvGrpSpPr>
          <p:nvPr/>
        </p:nvGrpSpPr>
        <p:grpSpPr bwMode="auto">
          <a:xfrm>
            <a:off x="612648" y="1121476"/>
            <a:ext cx="4078287" cy="5111750"/>
            <a:chOff x="45351" y="955034"/>
            <a:chExt cx="4078185" cy="511201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502DE590-2B02-54F0-0965-E9ECD1E2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063" y="955034"/>
              <a:ext cx="3776450" cy="3186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id="{60B1AB35-3951-DD19-513E-E0DD1E6A8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51" y="4235752"/>
              <a:ext cx="4078185" cy="183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95EED99-C9B9-0D75-8025-D805B6FD8E50}"/>
              </a:ext>
            </a:extLst>
          </p:cNvPr>
          <p:cNvCxnSpPr/>
          <p:nvPr/>
        </p:nvCxnSpPr>
        <p:spPr>
          <a:xfrm>
            <a:off x="4763193" y="1230284"/>
            <a:ext cx="0" cy="46883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05B77245-C506-EE19-AF9F-A9EE28A31F38}"/>
              </a:ext>
            </a:extLst>
          </p:cNvPr>
          <p:cNvSpPr txBox="1"/>
          <p:nvPr/>
        </p:nvSpPr>
        <p:spPr>
          <a:xfrm>
            <a:off x="4835452" y="847482"/>
            <a:ext cx="7356547" cy="15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Precise Intrinsic resolution and alignment ~ </a:t>
            </a:r>
            <a:r>
              <a:rPr lang="en-US" altLang="zh-CN" dirty="0">
                <a:solidFill>
                  <a:srgbClr val="C00000"/>
                </a:solidFill>
                <a:latin typeface="Symbol" panose="05050102010706020507" pitchFamily="18" charset="2"/>
                <a:ea typeface="微软雅黑" panose="020B0503020204020204" pitchFamily="34" charset="-122"/>
              </a:rPr>
              <a:t>m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Enormous number of channels: 100M to billion!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Radiation hardness (up to 2 x 10</a:t>
            </a:r>
            <a:r>
              <a:rPr lang="en-US" altLang="zh-CN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15-16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cm</a:t>
            </a:r>
            <a:r>
              <a:rPr lang="en-US" altLang="zh-CN" baseline="30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 MeV neutron equivalent fluence) – most tough working condition in the planet</a:t>
            </a:r>
            <a:endParaRPr lang="en-US" altLang="zh-CN" b="1" i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7F2FD5D-7B8B-95B6-7146-116A90F8F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/>
          <a:stretch>
            <a:fillRect/>
          </a:stretch>
        </p:blipFill>
        <p:spPr bwMode="auto">
          <a:xfrm>
            <a:off x="7957541" y="3166805"/>
            <a:ext cx="3962906" cy="24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F00096-A1B8-8D57-4695-D1B4B978B23F}"/>
              </a:ext>
            </a:extLst>
          </p:cNvPr>
          <p:cNvSpPr txBox="1"/>
          <p:nvPr/>
        </p:nvSpPr>
        <p:spPr>
          <a:xfrm>
            <a:off x="4835452" y="2679050"/>
            <a:ext cx="65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70C0"/>
                </a:solidFill>
              </a:rPr>
              <a:t>Often resort to semiconductor detector technology, benefiting from industry-standard fabrication processes</a:t>
            </a:r>
            <a:endParaRPr lang="zh-CN" altLang="en-US" i="1" dirty="0">
              <a:solidFill>
                <a:srgbClr val="0070C0"/>
              </a:solidFill>
            </a:endParaRPr>
          </a:p>
        </p:txBody>
      </p:sp>
      <p:grpSp>
        <p:nvGrpSpPr>
          <p:cNvPr id="10" name="Group 24">
            <a:extLst>
              <a:ext uri="{FF2B5EF4-FFF2-40B4-BE49-F238E27FC236}">
                <a16:creationId xmlns:a16="http://schemas.microsoft.com/office/drawing/2014/main" id="{2D62D76B-C640-C699-75C1-FF878EDAC017}"/>
              </a:ext>
            </a:extLst>
          </p:cNvPr>
          <p:cNvGrpSpPr>
            <a:grpSpLocks/>
          </p:cNvGrpSpPr>
          <p:nvPr/>
        </p:nvGrpSpPr>
        <p:grpSpPr bwMode="auto">
          <a:xfrm>
            <a:off x="4961221" y="3503619"/>
            <a:ext cx="3210187" cy="2663927"/>
            <a:chOff x="5240121" y="872402"/>
            <a:chExt cx="3210570" cy="26657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324FBD4-8886-5F9B-475F-53850BC8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1513" y="1262147"/>
              <a:ext cx="1986778" cy="1331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E99EB4-463F-4F7C-E1CA-194480B04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5139" y="2614219"/>
              <a:ext cx="3205552" cy="923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/>
                <a:t>Idea of pixel detector: </a:t>
              </a:r>
            </a:p>
            <a:p>
              <a:r>
                <a:rPr lang="en-US" altLang="en-US" i="1" dirty="0">
                  <a:solidFill>
                    <a:srgbClr val="0070C0"/>
                  </a:solidFill>
                </a:rPr>
                <a:t>Detect a drop from sea? Deplete the sea of irrelevant water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3AB549-4CEC-1235-9B74-F539286B7C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0121" y="872402"/>
              <a:ext cx="1541755" cy="369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 dirty="0">
                  <a:solidFill>
                    <a:srgbClr val="0070C0"/>
                  </a:solidFill>
                </a:rPr>
                <a:t>For Illustration</a:t>
              </a:r>
            </a:p>
          </p:txBody>
        </p:sp>
      </p:grp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F012323-C52D-59D3-D590-2A01435E5BC7}"/>
              </a:ext>
            </a:extLst>
          </p:cNvPr>
          <p:cNvCxnSpPr/>
          <p:nvPr/>
        </p:nvCxnSpPr>
        <p:spPr>
          <a:xfrm>
            <a:off x="8822417" y="3503619"/>
            <a:ext cx="2294313" cy="25291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79958852-F309-160D-0DC2-82965DE2606C}"/>
              </a:ext>
            </a:extLst>
          </p:cNvPr>
          <p:cNvSpPr txBox="1"/>
          <p:nvPr/>
        </p:nvSpPr>
        <p:spPr>
          <a:xfrm>
            <a:off x="8031586" y="5805412"/>
            <a:ext cx="424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PN-conjunction, reverse bias voltage</a:t>
            </a:r>
            <a:endParaRPr lang="zh-CN" altLang="en-US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74C99D6-444A-82BF-4DBE-4DE9BA250191}"/>
              </a:ext>
            </a:extLst>
          </p:cNvPr>
          <p:cNvSpPr txBox="1"/>
          <p:nvPr/>
        </p:nvSpPr>
        <p:spPr>
          <a:xfrm>
            <a:off x="2432964" y="6389483"/>
            <a:ext cx="839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New generation of tracking detector R&amp;D ongoing (MAPS, 4D tracking, …)</a:t>
            </a:r>
            <a:endParaRPr lang="zh-CN" altLang="en-US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71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80331-C5DC-22AA-6A00-8A1F7A41D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E825D-6C81-2269-FB21-98C9C943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technologies 101: Calorimetry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49FB14-B00A-E9DC-BAEA-CA8BF97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D1D814A-7DD8-EDE7-7530-9CC211FF7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32</a:t>
            </a:fld>
            <a:endParaRPr lang="en-US"/>
          </a:p>
        </p:txBody>
      </p:sp>
      <p:grpSp>
        <p:nvGrpSpPr>
          <p:cNvPr id="3" name="Group 26">
            <a:extLst>
              <a:ext uri="{FF2B5EF4-FFF2-40B4-BE49-F238E27FC236}">
                <a16:creationId xmlns:a16="http://schemas.microsoft.com/office/drawing/2014/main" id="{B9D5758A-FA13-AE61-AB37-95747B48731C}"/>
              </a:ext>
            </a:extLst>
          </p:cNvPr>
          <p:cNvGrpSpPr>
            <a:grpSpLocks/>
          </p:cNvGrpSpPr>
          <p:nvPr/>
        </p:nvGrpSpPr>
        <p:grpSpPr bwMode="auto">
          <a:xfrm>
            <a:off x="4695825" y="3363913"/>
            <a:ext cx="3181350" cy="3081337"/>
            <a:chOff x="4695825" y="3364453"/>
            <a:chExt cx="3181350" cy="3080111"/>
          </a:xfrm>
        </p:grpSpPr>
        <p:pic>
          <p:nvPicPr>
            <p:cNvPr id="17" name="Picture 23">
              <a:extLst>
                <a:ext uri="{FF2B5EF4-FFF2-40B4-BE49-F238E27FC236}">
                  <a16:creationId xmlns:a16="http://schemas.microsoft.com/office/drawing/2014/main" id="{7D224107-56EF-561A-D638-1A5E87E80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825" y="3595287"/>
              <a:ext cx="3181350" cy="284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C7E9037E-711A-D593-9DCE-D666323DF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9788" y="3364453"/>
              <a:ext cx="1643399" cy="461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Sampling</a:t>
              </a:r>
            </a:p>
          </p:txBody>
        </p:sp>
      </p:grpSp>
      <p:sp>
        <p:nvSpPr>
          <p:cNvPr id="21" name="TextBox 2">
            <a:extLst>
              <a:ext uri="{FF2B5EF4-FFF2-40B4-BE49-F238E27FC236}">
                <a16:creationId xmlns:a16="http://schemas.microsoft.com/office/drawing/2014/main" id="{8EB1561B-D9AE-0D8F-603F-C188514E0DF5}"/>
              </a:ext>
            </a:extLst>
          </p:cNvPr>
          <p:cNvSpPr txBox="1"/>
          <p:nvPr/>
        </p:nvSpPr>
        <p:spPr>
          <a:xfrm>
            <a:off x="723207" y="1504120"/>
            <a:ext cx="473551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high-Z materials</a:t>
            </a:r>
          </a:p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Large dimension</a:t>
            </a:r>
          </a:p>
          <a:p>
            <a:pPr>
              <a:defRPr/>
            </a:pP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Ability to detect shower particles</a:t>
            </a:r>
          </a:p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(ionization, excitation, Cherenkov)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A31EB3FA-8068-CF81-2E12-E5A7A91744C0}"/>
              </a:ext>
            </a:extLst>
          </p:cNvPr>
          <p:cNvSpPr txBox="1"/>
          <p:nvPr/>
        </p:nvSpPr>
        <p:spPr>
          <a:xfrm>
            <a:off x="6310364" y="1546249"/>
            <a:ext cx="1070895" cy="40011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Metal</a:t>
            </a:r>
          </a:p>
        </p:txBody>
      </p:sp>
      <p:cxnSp>
        <p:nvCxnSpPr>
          <p:cNvPr id="23" name="Straight Arrow Connector 14">
            <a:extLst>
              <a:ext uri="{FF2B5EF4-FFF2-40B4-BE49-F238E27FC236}">
                <a16:creationId xmlns:a16="http://schemas.microsoft.com/office/drawing/2014/main" id="{087C3843-AA2C-D8DA-165E-B0A304A45BFC}"/>
              </a:ext>
            </a:extLst>
          </p:cNvPr>
          <p:cNvCxnSpPr/>
          <p:nvPr/>
        </p:nvCxnSpPr>
        <p:spPr>
          <a:xfrm>
            <a:off x="3480571" y="1703527"/>
            <a:ext cx="2382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18">
            <a:extLst>
              <a:ext uri="{FF2B5EF4-FFF2-40B4-BE49-F238E27FC236}">
                <a16:creationId xmlns:a16="http://schemas.microsoft.com/office/drawing/2014/main" id="{A62E5BB8-4227-F84B-CB79-F01A66BAF9A8}"/>
              </a:ext>
            </a:extLst>
          </p:cNvPr>
          <p:cNvGrpSpPr>
            <a:grpSpLocks/>
          </p:cNvGrpSpPr>
          <p:nvPr/>
        </p:nvGrpSpPr>
        <p:grpSpPr bwMode="auto">
          <a:xfrm>
            <a:off x="5143903" y="2539127"/>
            <a:ext cx="4914497" cy="400110"/>
            <a:chOff x="4098036" y="2622698"/>
            <a:chExt cx="4135566" cy="400031"/>
          </a:xfrm>
        </p:grpSpPr>
        <p:cxnSp>
          <p:nvCxnSpPr>
            <p:cNvPr id="25" name="Straight Arrow Connector 15">
              <a:extLst>
                <a:ext uri="{FF2B5EF4-FFF2-40B4-BE49-F238E27FC236}">
                  <a16:creationId xmlns:a16="http://schemas.microsoft.com/office/drawing/2014/main" id="{FA0C61CD-763E-F20D-A435-3F3BED476EA7}"/>
                </a:ext>
              </a:extLst>
            </p:cNvPr>
            <p:cNvCxnSpPr>
              <a:cxnSpLocks/>
            </p:cNvCxnSpPr>
            <p:nvPr/>
          </p:nvCxnSpPr>
          <p:spPr>
            <a:xfrm>
              <a:off x="4098036" y="2772126"/>
              <a:ext cx="8509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17">
              <a:extLst>
                <a:ext uri="{FF2B5EF4-FFF2-40B4-BE49-F238E27FC236}">
                  <a16:creationId xmlns:a16="http://schemas.microsoft.com/office/drawing/2014/main" id="{B3086620-B7D7-D67B-CAD8-F2580E89EDF3}"/>
                </a:ext>
              </a:extLst>
            </p:cNvPr>
            <p:cNvSpPr txBox="1"/>
            <p:nvPr/>
          </p:nvSpPr>
          <p:spPr>
            <a:xfrm>
              <a:off x="5117339" y="2622698"/>
              <a:ext cx="3116263" cy="400031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Noble liquid, Gas detectors</a:t>
              </a:r>
            </a:p>
          </p:txBody>
        </p:sp>
      </p:grpSp>
      <p:sp>
        <p:nvSpPr>
          <p:cNvPr id="27" name="Arrow: Down 22">
            <a:extLst>
              <a:ext uri="{FF2B5EF4-FFF2-40B4-BE49-F238E27FC236}">
                <a16:creationId xmlns:a16="http://schemas.microsoft.com/office/drawing/2014/main" id="{7A42FD84-3617-A64E-65A9-5CFAA00DE266}"/>
              </a:ext>
            </a:extLst>
          </p:cNvPr>
          <p:cNvSpPr/>
          <p:nvPr/>
        </p:nvSpPr>
        <p:spPr>
          <a:xfrm>
            <a:off x="3551238" y="3248025"/>
            <a:ext cx="1512887" cy="474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871CD6C3-7866-5D80-5CDA-D28D8FC177D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74864" y="4171751"/>
            <a:ext cx="1469136" cy="1649491"/>
          </a:xfrm>
          <a:prstGeom prst="rect">
            <a:avLst/>
          </a:prstGeom>
          <a:blipFill>
            <a:blip r:embed="rId3"/>
            <a:stretch>
              <a:fillRect l="-2881" t="-1465" r="-2058" b="-4396"/>
            </a:stretch>
          </a:blip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29" name="Group 29">
            <a:extLst>
              <a:ext uri="{FF2B5EF4-FFF2-40B4-BE49-F238E27FC236}">
                <a16:creationId xmlns:a16="http://schemas.microsoft.com/office/drawing/2014/main" id="{4B0130D4-6082-210D-3819-75EBDF502C2C}"/>
              </a:ext>
            </a:extLst>
          </p:cNvPr>
          <p:cNvGrpSpPr>
            <a:grpSpLocks/>
          </p:cNvGrpSpPr>
          <p:nvPr/>
        </p:nvGrpSpPr>
        <p:grpSpPr bwMode="auto">
          <a:xfrm>
            <a:off x="969963" y="3429000"/>
            <a:ext cx="2767012" cy="2289175"/>
            <a:chOff x="970410" y="3428287"/>
            <a:chExt cx="2766821" cy="2290528"/>
          </a:xfrm>
        </p:grpSpPr>
        <p:pic>
          <p:nvPicPr>
            <p:cNvPr id="30" name="Picture 27">
              <a:extLst>
                <a:ext uri="{FF2B5EF4-FFF2-40B4-BE49-F238E27FC236}">
                  <a16:creationId xmlns:a16="http://schemas.microsoft.com/office/drawing/2014/main" id="{ACA0ED2F-A9B2-DFA4-6109-8C2C492229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410" y="3883855"/>
              <a:ext cx="2766821" cy="1834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917BFB21-E844-C50C-98E4-30679F740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977" y="3428287"/>
              <a:ext cx="2460760" cy="4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Homogeneous</a:t>
              </a:r>
            </a:p>
          </p:txBody>
        </p:sp>
      </p:grpSp>
      <p:sp>
        <p:nvSpPr>
          <p:cNvPr id="32" name="TextBox 30">
            <a:extLst>
              <a:ext uri="{FF2B5EF4-FFF2-40B4-BE49-F238E27FC236}">
                <a16:creationId xmlns:a16="http://schemas.microsoft.com/office/drawing/2014/main" id="{FED7065A-B6CD-F145-A915-A014C240430B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058227" y="5739620"/>
            <a:ext cx="2883790" cy="784958"/>
          </a:xfrm>
          <a:prstGeom prst="rect">
            <a:avLst/>
          </a:prstGeom>
          <a:blipFill>
            <a:blip r:embed="rId5"/>
            <a:stretch>
              <a:fillRect l="-1684" b="-11538"/>
            </a:stretch>
          </a:blip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143CFF2D-2377-E111-0E6B-CBB6EDF7EF6B}"/>
              </a:ext>
            </a:extLst>
          </p:cNvPr>
          <p:cNvSpPr txBox="1"/>
          <p:nvPr/>
        </p:nvSpPr>
        <p:spPr>
          <a:xfrm>
            <a:off x="6310364" y="2042688"/>
            <a:ext cx="3631658" cy="40011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Solid-state (crystals, silicon) </a:t>
            </a:r>
          </a:p>
        </p:txBody>
      </p:sp>
      <p:cxnSp>
        <p:nvCxnSpPr>
          <p:cNvPr id="34" name="Straight Arrow Connector 14">
            <a:extLst>
              <a:ext uri="{FF2B5EF4-FFF2-40B4-BE49-F238E27FC236}">
                <a16:creationId xmlns:a16="http://schemas.microsoft.com/office/drawing/2014/main" id="{2ABD4B76-6703-A8D4-4A4C-1A04DE84414B}"/>
              </a:ext>
            </a:extLst>
          </p:cNvPr>
          <p:cNvCxnSpPr>
            <a:cxnSpLocks/>
          </p:cNvCxnSpPr>
          <p:nvPr/>
        </p:nvCxnSpPr>
        <p:spPr>
          <a:xfrm>
            <a:off x="3480380" y="1703526"/>
            <a:ext cx="2454937" cy="531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4">
            <a:extLst>
              <a:ext uri="{FF2B5EF4-FFF2-40B4-BE49-F238E27FC236}">
                <a16:creationId xmlns:a16="http://schemas.microsoft.com/office/drawing/2014/main" id="{ADF4B2C2-E99C-726A-4787-DE2A1D772CA2}"/>
              </a:ext>
            </a:extLst>
          </p:cNvPr>
          <p:cNvCxnSpPr>
            <a:cxnSpLocks/>
          </p:cNvCxnSpPr>
          <p:nvPr/>
        </p:nvCxnSpPr>
        <p:spPr>
          <a:xfrm flipV="1">
            <a:off x="5143903" y="2373519"/>
            <a:ext cx="875183" cy="3053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5FB00209-C266-8062-9A29-AD5A9EDB0F00}"/>
              </a:ext>
            </a:extLst>
          </p:cNvPr>
          <p:cNvSpPr txBox="1"/>
          <p:nvPr/>
        </p:nvSpPr>
        <p:spPr>
          <a:xfrm>
            <a:off x="723207" y="901700"/>
            <a:ext cx="9114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Contain the particle and subsequent showers and measure the total energy, etc.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09B2243-9F40-70A3-1D9E-30A0DF8FE4E5}"/>
              </a:ext>
            </a:extLst>
          </p:cNvPr>
          <p:cNvSpPr txBox="1"/>
          <p:nvPr/>
        </p:nvSpPr>
        <p:spPr>
          <a:xfrm>
            <a:off x="9510889" y="4253498"/>
            <a:ext cx="255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Pick up most appropriate solution considering cost and physics desire</a:t>
            </a:r>
            <a:endParaRPr lang="zh-CN" altLang="en-US" sz="2000" i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65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E0E3A-FCEE-A439-6E36-D867DBD61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A97C12-B0D8-E5DD-5C2A-1E2C5E28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 technologies 101: Muon System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DDD11B-B071-860A-7618-ADFB1C86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104410-8C3D-4B89-6CAB-A5345F0A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C05E43-A9CA-5115-7940-0335CFE97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09" y="2822229"/>
            <a:ext cx="1573213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1E1C52-C623-C33E-742D-0861939C0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84" y="2760317"/>
            <a:ext cx="21780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A181D779-3503-4E66-E9B7-B745C8E35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95" y="1138453"/>
            <a:ext cx="2543828" cy="173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6078C9A7-A9E7-A021-C329-C52BC71EE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10" y="981612"/>
            <a:ext cx="319087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7">
            <a:extLst>
              <a:ext uri="{FF2B5EF4-FFF2-40B4-BE49-F238E27FC236}">
                <a16:creationId xmlns:a16="http://schemas.microsoft.com/office/drawing/2014/main" id="{AE29A638-1147-30C8-F0BC-FDCD3BC1080B}"/>
              </a:ext>
            </a:extLst>
          </p:cNvPr>
          <p:cNvGrpSpPr>
            <a:grpSpLocks/>
          </p:cNvGrpSpPr>
          <p:nvPr/>
        </p:nvGrpSpPr>
        <p:grpSpPr bwMode="auto">
          <a:xfrm>
            <a:off x="4441482" y="3027900"/>
            <a:ext cx="3309036" cy="1702042"/>
            <a:chOff x="4264820" y="1611215"/>
            <a:chExt cx="4547200" cy="2162372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1081E67E-C3E1-05E4-E4F2-A4A13DC0A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463" y="1611215"/>
              <a:ext cx="3791557" cy="2162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A02DBECD-F774-BB0E-99E1-0A3C7C0A7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4820" y="2196833"/>
              <a:ext cx="755643" cy="1271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4">
            <a:extLst>
              <a:ext uri="{FF2B5EF4-FFF2-40B4-BE49-F238E27FC236}">
                <a16:creationId xmlns:a16="http://schemas.microsoft.com/office/drawing/2014/main" id="{C3B86F32-04F4-E49D-1878-06C48C4263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73" y="1591123"/>
            <a:ext cx="2885887" cy="24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ECA237D-1355-6236-AD93-E4A62AF9C8EF}"/>
              </a:ext>
            </a:extLst>
          </p:cNvPr>
          <p:cNvSpPr txBox="1"/>
          <p:nvPr/>
        </p:nvSpPr>
        <p:spPr>
          <a:xfrm>
            <a:off x="1226694" y="4971011"/>
            <a:ext cx="10577379" cy="1322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variety of technologies: gaseous detector, scintillators, …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Usually outmost layers of detector, large area, stability and alignment important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Often used for triggering muons: fast response and resolution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4455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CC072-5BA5-9748-FCA4-658B4ABC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25E293-112B-4CE5-2A9B-607A4C33E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Concepts on intrinsic resolution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69153B-87C7-0CCF-1C9C-9CABD35C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CCD3889-445B-9864-78DB-1B191DAD0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34</a:t>
            </a:fld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FD3E0F95-690A-743F-C113-714B6607B4B2}"/>
              </a:ext>
            </a:extLst>
          </p:cNvPr>
          <p:cNvSpPr/>
          <p:nvPr/>
        </p:nvSpPr>
        <p:spPr bwMode="auto">
          <a:xfrm>
            <a:off x="470882" y="4337498"/>
            <a:ext cx="1822450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AAA47D2-0E2D-3591-8615-4D98BECB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75" y="1018887"/>
            <a:ext cx="4506913" cy="423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B4FA50F-6B0C-C116-2A62-EA3C0B292F23}"/>
              </a:ext>
            </a:extLst>
          </p:cNvPr>
          <p:cNvSpPr txBox="1"/>
          <p:nvPr/>
        </p:nvSpPr>
        <p:spPr>
          <a:xfrm>
            <a:off x="1382107" y="1221971"/>
            <a:ext cx="175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Calorimeter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55D92A0-4703-B590-7BB0-45E8DDDEDF16}"/>
              </a:ext>
            </a:extLst>
          </p:cNvPr>
          <p:cNvGrpSpPr/>
          <p:nvPr/>
        </p:nvGrpSpPr>
        <p:grpSpPr>
          <a:xfrm>
            <a:off x="1060930" y="5187809"/>
            <a:ext cx="4145935" cy="1597106"/>
            <a:chOff x="1475249" y="5168669"/>
            <a:chExt cx="4145935" cy="1597106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9A964252-9520-C0EC-D2E8-D9A3F043A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249" y="5168669"/>
              <a:ext cx="3297237" cy="100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559913C-0BF9-32A6-C9F4-A508B5634BB2}"/>
                </a:ext>
              </a:extLst>
            </p:cNvPr>
            <p:cNvSpPr txBox="1"/>
            <p:nvPr/>
          </p:nvSpPr>
          <p:spPr>
            <a:xfrm>
              <a:off x="2126870" y="6126232"/>
              <a:ext cx="13229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Stochastic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D3AA38B-1CFF-D450-7CA8-DFC3CF347BDB}"/>
                </a:ext>
              </a:extLst>
            </p:cNvPr>
            <p:cNvSpPr txBox="1"/>
            <p:nvPr/>
          </p:nvSpPr>
          <p:spPr>
            <a:xfrm>
              <a:off x="3540420" y="6126232"/>
              <a:ext cx="846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Noise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FCCA4CA-35FF-09CC-9D62-949CE92C4F2E}"/>
                </a:ext>
              </a:extLst>
            </p:cNvPr>
            <p:cNvSpPr txBox="1"/>
            <p:nvPr/>
          </p:nvSpPr>
          <p:spPr>
            <a:xfrm>
              <a:off x="4349322" y="6119444"/>
              <a:ext cx="12718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Leakage etc.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Picture 7">
            <a:extLst>
              <a:ext uri="{FF2B5EF4-FFF2-40B4-BE49-F238E27FC236}">
                <a16:creationId xmlns:a16="http://schemas.microsoft.com/office/drawing/2014/main" id="{CB8F83DC-DF78-6BD2-9970-D193769C2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6" t="10361" r="10828" b="47176"/>
          <a:stretch>
            <a:fillRect/>
          </a:stretch>
        </p:blipFill>
        <p:spPr bwMode="auto">
          <a:xfrm>
            <a:off x="5982162" y="1018887"/>
            <a:ext cx="5455514" cy="4168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56B2F12-A7A9-C847-ECB9-948B10E393FF}"/>
              </a:ext>
            </a:extLst>
          </p:cNvPr>
          <p:cNvSpPr txBox="1"/>
          <p:nvPr/>
        </p:nvSpPr>
        <p:spPr>
          <a:xfrm>
            <a:off x="6796463" y="775628"/>
            <a:ext cx="4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 system (similar for tracking)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8451E7A-4273-528E-CF46-E26ED4B50386}"/>
              </a:ext>
            </a:extLst>
          </p:cNvPr>
          <p:cNvSpPr txBox="1"/>
          <p:nvPr/>
        </p:nvSpPr>
        <p:spPr>
          <a:xfrm>
            <a:off x="6556954" y="5249575"/>
            <a:ext cx="5334290" cy="139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Multiple scattering (subject to material budget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 tracking system shall have less materials!)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Intrinsic resolution</a:t>
            </a:r>
          </a:p>
          <a:p>
            <a:pPr>
              <a:lnSpc>
                <a:spcPct val="12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Alignments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39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0B7C-D4D0-2252-DAA4-52A84BDC9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DA41F-9B28-151C-80F2-8460A319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Triggering and DAQ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0DFE0D-801F-6AF5-D6FA-D83BC3A1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8622950-1BC2-79EB-11A0-DFF472E39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35</a:t>
            </a:fld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4A99DC2-5BCC-2FA0-1C78-60F503227043}"/>
              </a:ext>
            </a:extLst>
          </p:cNvPr>
          <p:cNvSpPr/>
          <p:nvPr/>
        </p:nvSpPr>
        <p:spPr bwMode="auto">
          <a:xfrm>
            <a:off x="470882" y="4337498"/>
            <a:ext cx="1822450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EE4B9-EF0B-F050-5438-837905E3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720" y="1460255"/>
            <a:ext cx="8712200" cy="491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C3C80B7-10F9-8C39-161A-570017273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620" y="933205"/>
            <a:ext cx="803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Look for interesting events and read out them with speed</a:t>
            </a: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2091404A-D772-2FC0-9696-57EA3C2CE343}"/>
              </a:ext>
            </a:extLst>
          </p:cNvPr>
          <p:cNvGrpSpPr>
            <a:grpSpLocks/>
          </p:cNvGrpSpPr>
          <p:nvPr/>
        </p:nvGrpSpPr>
        <p:grpSpPr bwMode="auto">
          <a:xfrm>
            <a:off x="3416733" y="1276105"/>
            <a:ext cx="7849493" cy="368300"/>
            <a:chOff x="2474976" y="1371321"/>
            <a:chExt cx="7850041" cy="369332"/>
          </a:xfrm>
        </p:grpSpPr>
        <p:cxnSp>
          <p:nvCxnSpPr>
            <p:cNvPr id="8" name="Straight Arrow Connector 14">
              <a:extLst>
                <a:ext uri="{FF2B5EF4-FFF2-40B4-BE49-F238E27FC236}">
                  <a16:creationId xmlns:a16="http://schemas.microsoft.com/office/drawing/2014/main" id="{A84AD889-33AD-C781-4F82-42A3C7714171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474976" y="1392017"/>
              <a:ext cx="858896" cy="163970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</p:cxn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95015D05-0379-BB68-3FA3-ED9755073A30}"/>
                </a:ext>
              </a:extLst>
            </p:cNvPr>
            <p:cNvSpPr txBox="1"/>
            <p:nvPr/>
          </p:nvSpPr>
          <p:spPr>
            <a:xfrm>
              <a:off x="3333872" y="1371321"/>
              <a:ext cx="6991145" cy="369332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Utilize detector information for physics-oriented decision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254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5686-3AF9-953D-5E5A-EC19F8D0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FF0AA-E0EE-37A3-6819-23F476A8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Example of trigger system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7BE66-BC81-F7FB-2595-DC54CE3C8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11141B-ED95-D947-7F59-7DF65E4B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36</a:t>
            </a:fld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7C0550C-0B5C-F938-7D7D-89B623173582}"/>
              </a:ext>
            </a:extLst>
          </p:cNvPr>
          <p:cNvSpPr/>
          <p:nvPr/>
        </p:nvSpPr>
        <p:spPr bwMode="auto">
          <a:xfrm>
            <a:off x="470882" y="4337498"/>
            <a:ext cx="1822450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DED13C7-37F4-56D3-EBB2-39238DB8B3A4}"/>
              </a:ext>
            </a:extLst>
          </p:cNvPr>
          <p:cNvSpPr txBox="1"/>
          <p:nvPr/>
        </p:nvSpPr>
        <p:spPr>
          <a:xfrm>
            <a:off x="953665" y="1018344"/>
            <a:ext cx="3154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Taking the Run-I ATLAS Model as an example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A16B36D-BB26-3465-EF35-EC5607955DF4}"/>
              </a:ext>
            </a:extLst>
          </p:cNvPr>
          <p:cNvSpPr txBox="1"/>
          <p:nvPr/>
        </p:nvSpPr>
        <p:spPr>
          <a:xfrm>
            <a:off x="4956175" y="1069975"/>
            <a:ext cx="6124690" cy="22923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Level 1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Hardware based: FPGAs, ASICs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Coarse granularity information from calorimeter and muon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Identify “Region of Interests” (ROI) for further processing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Latency of 2.5 </a:t>
            </a:r>
            <a:r>
              <a:rPr lang="en-US" dirty="0">
                <a:latin typeface="Symbol" panose="05050102010706020507" pitchFamily="18" charset="2"/>
                <a:ea typeface="微软雅黑" panose="020B0503020204020204" pitchFamily="34" charset="-122"/>
              </a:rPr>
              <a:t>m</a:t>
            </a: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91B51117-6120-3AA3-5493-9EB65B619DB7}"/>
              </a:ext>
            </a:extLst>
          </p:cNvPr>
          <p:cNvSpPr txBox="1"/>
          <p:nvPr/>
        </p:nvSpPr>
        <p:spPr>
          <a:xfrm>
            <a:off x="4956175" y="3605213"/>
            <a:ext cx="6482138" cy="229293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High-level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Software based: computing farms at CERN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“Seeded” by Lv1 Trigger ROI</a:t>
            </a: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Use full granularity information and combination of detectors: fast reconstruction (LV2) and “offline”-like reconstruction (EF)</a:t>
            </a:r>
          </a:p>
          <a:p>
            <a:pPr lvl="1"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Execution time up to O(1s)</a:t>
            </a:r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DC536419-C7D8-2FEB-A8BF-FC8112B69A32}"/>
              </a:ext>
            </a:extLst>
          </p:cNvPr>
          <p:cNvGrpSpPr>
            <a:grpSpLocks/>
          </p:cNvGrpSpPr>
          <p:nvPr/>
        </p:nvGrpSpPr>
        <p:grpSpPr bwMode="auto">
          <a:xfrm>
            <a:off x="345812" y="1781320"/>
            <a:ext cx="4370387" cy="4518025"/>
            <a:chOff x="201613" y="1531938"/>
            <a:chExt cx="4370387" cy="4518025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07A6C8D7-D8B1-5BD1-F219-E38AD12DEA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3" y="1531938"/>
              <a:ext cx="4370387" cy="451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B179970-4B38-696B-135F-04C806CDE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63" y="2946400"/>
              <a:ext cx="949325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&lt; 2.5 </a:t>
              </a:r>
              <a:r>
                <a:rPr lang="en-US" altLang="en-US" dirty="0" err="1">
                  <a:latin typeface="Symbol" panose="05050102010706020507" pitchFamily="18" charset="2"/>
                  <a:ea typeface="微软雅黑" panose="020B0503020204020204" pitchFamily="34" charset="-122"/>
                </a:rPr>
                <a:t>m</a:t>
              </a:r>
              <a:r>
                <a:rPr lang="en-US" altLang="en-US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800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B4812-8EE6-8ED0-0AB5-EB977368B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4A47D3-F2D7-6266-1094-9B1ED53B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Characteristics of trigger system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FC7F41-ADF4-FA96-248D-AE64A141C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663431D-AFED-F531-83B8-24BF8CCA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37</a:t>
            </a:fld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9DA446FB-725B-E744-A7E2-03635D8974BA}"/>
              </a:ext>
            </a:extLst>
          </p:cNvPr>
          <p:cNvSpPr/>
          <p:nvPr/>
        </p:nvSpPr>
        <p:spPr bwMode="auto">
          <a:xfrm>
            <a:off x="470882" y="4337498"/>
            <a:ext cx="1822450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4B66C-D41C-F1E6-AB85-5CAA870C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357109"/>
            <a:ext cx="3675062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6E97B44-C493-D09C-C6F9-26EC96708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25" y="3701330"/>
            <a:ext cx="2868613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FCA2E76-32AB-FD50-8D1B-3CA3CA2EB1CB}"/>
              </a:ext>
            </a:extLst>
          </p:cNvPr>
          <p:cNvSpPr txBox="1"/>
          <p:nvPr/>
        </p:nvSpPr>
        <p:spPr>
          <a:xfrm>
            <a:off x="354012" y="900113"/>
            <a:ext cx="5016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Pattern recognition for triggering to find an object with rough momentum meas.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BEF1AB3-0721-B53E-429B-9D5C63E84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069" y="1550017"/>
            <a:ext cx="5529522" cy="490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8B55E561-1481-0476-414E-17F2165C3CB8}"/>
              </a:ext>
            </a:extLst>
          </p:cNvPr>
          <p:cNvSpPr txBox="1"/>
          <p:nvPr/>
        </p:nvSpPr>
        <p:spPr>
          <a:xfrm>
            <a:off x="5829703" y="900113"/>
            <a:ext cx="5907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However, key to improve trigger resolution for reliability and diversity of physics program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920AF53-9821-4634-C275-7713370C216F}"/>
              </a:ext>
            </a:extLst>
          </p:cNvPr>
          <p:cNvSpPr txBox="1"/>
          <p:nvPr/>
        </p:nvSpPr>
        <p:spPr>
          <a:xfrm>
            <a:off x="6949244" y="6268336"/>
            <a:ext cx="322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Example of muon rate</a:t>
            </a:r>
            <a:endParaRPr lang="zh-CN" altLang="en-US" b="1" i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37128A7-599D-0C7D-AADF-6790B96E09B7}"/>
              </a:ext>
            </a:extLst>
          </p:cNvPr>
          <p:cNvCxnSpPr/>
          <p:nvPr/>
        </p:nvCxnSpPr>
        <p:spPr>
          <a:xfrm>
            <a:off x="6882938" y="2202873"/>
            <a:ext cx="0" cy="425012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393BD1FC-9041-6063-5580-DEDC580F98CC}"/>
              </a:ext>
            </a:extLst>
          </p:cNvPr>
          <p:cNvSpPr txBox="1"/>
          <p:nvPr/>
        </p:nvSpPr>
        <p:spPr>
          <a:xfrm>
            <a:off x="7024255" y="2003367"/>
            <a:ext cx="1307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Trigger threshold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991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0292B-55F9-E903-239C-B9A0C57BA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B3BAFA-1E84-A31A-20F5-F74D2242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Complex DAQ and detector control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EE565-1B40-F4E5-0ABB-79F30A5A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484AC4-FA96-778B-36B3-8DC088E8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38</a:t>
            </a:fld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27155E4-F0F3-2365-8FBF-49AC055F5D36}"/>
              </a:ext>
            </a:extLst>
          </p:cNvPr>
          <p:cNvSpPr/>
          <p:nvPr/>
        </p:nvSpPr>
        <p:spPr bwMode="auto">
          <a:xfrm>
            <a:off x="470882" y="4337498"/>
            <a:ext cx="1822450" cy="16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419BB84-7CFB-3CB2-08D5-CD4FD38C6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960438"/>
            <a:ext cx="7585075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661E97F-9F25-5481-0D68-B7D6271A0E34}"/>
              </a:ext>
            </a:extLst>
          </p:cNvPr>
          <p:cNvSpPr txBox="1"/>
          <p:nvPr/>
        </p:nvSpPr>
        <p:spPr>
          <a:xfrm>
            <a:off x="8120613" y="1244600"/>
            <a:ext cx="3511550" cy="246221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 system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Put detectors in correct operational conditions (HV, LV, thresholds, gas, …)</a:t>
            </a:r>
          </a:p>
          <a:p>
            <a:pPr marL="285750" indent="-285750">
              <a:buFontTx/>
              <a:buChar char="-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Monitoring, alarming</a:t>
            </a:r>
          </a:p>
          <a:p>
            <a:pPr marL="285750" indent="-285750">
              <a:buFontTx/>
              <a:buChar char="-"/>
              <a:defRPr/>
            </a:pPr>
            <a:endParaRPr lang="en-US" sz="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Human interface</a:t>
            </a:r>
          </a:p>
          <a:p>
            <a:pPr marL="742950" lvl="1" indent="-285750">
              <a:buFontTx/>
              <a:buChar char="-"/>
              <a:defRPr/>
            </a:pPr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Counting Room Shifts 7 x 24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776EA2B-D026-95DC-FF4E-0565BBCEE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12" y="3784600"/>
            <a:ext cx="35115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141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56F58-2375-98BB-9E9F-17D9C536B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DEEC75-6DC5-DC4F-118D-65884D59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39</a:t>
            </a:fld>
            <a:endParaRPr lang="en-US"/>
          </a:p>
        </p:txBody>
      </p:sp>
      <p:pic>
        <p:nvPicPr>
          <p:cNvPr id="6" name="图片 5" descr="图表, 折线图&#10;&#10;描述已自动生成">
            <a:extLst>
              <a:ext uri="{FF2B5EF4-FFF2-40B4-BE49-F238E27FC236}">
                <a16:creationId xmlns:a16="http://schemas.microsoft.com/office/drawing/2014/main" id="{2373E1EF-1BBA-3D04-51C0-F54777290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" y="174223"/>
            <a:ext cx="8155961" cy="5860817"/>
          </a:xfrm>
          <a:prstGeom prst="rect">
            <a:avLst/>
          </a:prstGeom>
        </p:spPr>
      </p:pic>
      <p:pic>
        <p:nvPicPr>
          <p:cNvPr id="7" name="图片 6" descr="图表, 图示&#10;&#10;描述已自动生成">
            <a:extLst>
              <a:ext uri="{FF2B5EF4-FFF2-40B4-BE49-F238E27FC236}">
                <a16:creationId xmlns:a16="http://schemas.microsoft.com/office/drawing/2014/main" id="{B2A27068-D61B-A395-54D5-0A19FB5A3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584" y="1343067"/>
            <a:ext cx="4078860" cy="2931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330279D-8474-9A07-A265-29233BF2DC82}"/>
              </a:ext>
            </a:extLst>
          </p:cNvPr>
          <p:cNvSpPr txBox="1"/>
          <p:nvPr/>
        </p:nvSpPr>
        <p:spPr>
          <a:xfrm>
            <a:off x="7789026" y="4554409"/>
            <a:ext cx="3977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long way </a:t>
            </a:r>
            <a:r>
              <a:rPr lang="en-US" altLang="zh-CN" sz="2400" i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reaching this triumph </a:t>
            </a:r>
            <a:r>
              <a:rPr lang="en-US" altLang="zh-CN" sz="24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point, </a:t>
            </a:r>
          </a:p>
          <a:p>
            <a:r>
              <a:rPr lang="en-US" altLang="zh-CN" sz="2400" i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next is to study physics! </a:t>
            </a:r>
            <a:endParaRPr lang="zh-CN" altLang="en-US" sz="24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434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22E41-8519-C069-0854-3CCFC72EB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57A9D-FCEA-4070-3351-5E4AC5DF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Theory + Experiment = Fundamental Research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Group 41">
            <a:extLst>
              <a:ext uri="{FF2B5EF4-FFF2-40B4-BE49-F238E27FC236}">
                <a16:creationId xmlns:a16="http://schemas.microsoft.com/office/drawing/2014/main" id="{872AC4AE-95FE-7C96-693C-BB05D2BA86CC}"/>
              </a:ext>
            </a:extLst>
          </p:cNvPr>
          <p:cNvGrpSpPr>
            <a:grpSpLocks/>
          </p:cNvGrpSpPr>
          <p:nvPr/>
        </p:nvGrpSpPr>
        <p:grpSpPr bwMode="auto">
          <a:xfrm>
            <a:off x="242155" y="1127318"/>
            <a:ext cx="7595813" cy="4054282"/>
            <a:chOff x="344256" y="1044593"/>
            <a:chExt cx="7830480" cy="4179675"/>
          </a:xfrm>
        </p:grpSpPr>
        <p:grpSp>
          <p:nvGrpSpPr>
            <p:cNvPr id="7" name="Group 24">
              <a:extLst>
                <a:ext uri="{FF2B5EF4-FFF2-40B4-BE49-F238E27FC236}">
                  <a16:creationId xmlns:a16="http://schemas.microsoft.com/office/drawing/2014/main" id="{53C72F11-9183-F0A0-2791-ACDA689CED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073" y="1236333"/>
              <a:ext cx="7359663" cy="3987935"/>
              <a:chOff x="2735507" y="1650688"/>
              <a:chExt cx="6417912" cy="3524737"/>
            </a:xfrm>
          </p:grpSpPr>
          <p:pic>
            <p:nvPicPr>
              <p:cNvPr id="14" name="Picture 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2AFDBEC9-DFB4-C3E8-5D2D-2DA96E37F0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20"/>
              <a:stretch>
                <a:fillRect/>
              </a:stretch>
            </p:blipFill>
            <p:spPr bwMode="auto">
              <a:xfrm>
                <a:off x="2735507" y="3510821"/>
                <a:ext cx="6417912" cy="166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9F9F3E4D-1682-3737-9E1F-D0561865E0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7064175" y="2462782"/>
                <a:ext cx="1647825" cy="10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28">
                <a:extLst>
                  <a:ext uri="{FF2B5EF4-FFF2-40B4-BE49-F238E27FC236}">
                    <a16:creationId xmlns:a16="http://schemas.microsoft.com/office/drawing/2014/main" id="{DB7E7335-4B9F-0536-0509-3FA117C18F1A}"/>
                  </a:ext>
                </a:extLst>
              </p:cNvPr>
              <p:cNvSpPr txBox="1"/>
              <p:nvPr/>
            </p:nvSpPr>
            <p:spPr>
              <a:xfrm>
                <a:off x="7608986" y="2722216"/>
                <a:ext cx="82349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 w="12700">
                      <a:solidFill>
                        <a:srgbClr val="A5A5A5">
                          <a:lumMod val="50000"/>
                        </a:srgbClr>
                      </a:solidFill>
                      <a:prstDash val="solid"/>
                    </a:ln>
                    <a:pattFill prst="narHorz">
                      <a:fgClr>
                        <a:srgbClr val="A5A5A5"/>
                      </a:fgClr>
                      <a:bgClr>
                        <a:srgbClr val="A5A5A5">
                          <a:lumMod val="40000"/>
                          <a:lumOff val="60000"/>
                        </a:srgbClr>
                      </a:bgClr>
                    </a:pattFill>
                    <a:effectLst>
                      <a:innerShdw blurRad="177800">
                        <a:srgbClr val="A5A5A5">
                          <a:lumMod val="50000"/>
                        </a:srgbClr>
                      </a:inn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</a:t>
                </a:r>
              </a:p>
            </p:txBody>
          </p:sp>
          <p:pic>
            <p:nvPicPr>
              <p:cNvPr id="17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5D1DDD7D-BAE9-3B93-2A1F-9D4A27499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6773357" y="1650688"/>
                <a:ext cx="2189031" cy="857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Box 30">
                <a:extLst>
                  <a:ext uri="{FF2B5EF4-FFF2-40B4-BE49-F238E27FC236}">
                    <a16:creationId xmlns:a16="http://schemas.microsoft.com/office/drawing/2014/main" id="{07EC5279-CF8E-59DD-39EC-888AE620619C}"/>
                  </a:ext>
                </a:extLst>
              </p:cNvPr>
              <p:cNvSpPr txBox="1"/>
              <p:nvPr/>
            </p:nvSpPr>
            <p:spPr>
              <a:xfrm>
                <a:off x="7531100" y="1845675"/>
                <a:ext cx="1180900" cy="5168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 w="12700">
                      <a:solidFill>
                        <a:srgbClr val="A5A5A5">
                          <a:lumMod val="50000"/>
                        </a:srgbClr>
                      </a:solidFill>
                      <a:prstDash val="solid"/>
                    </a:ln>
                    <a:pattFill prst="narHorz">
                      <a:fgClr>
                        <a:srgbClr val="A5A5A5"/>
                      </a:fgClr>
                      <a:bgClr>
                        <a:srgbClr val="A5A5A5">
                          <a:lumMod val="40000"/>
                          <a:lumOff val="60000"/>
                        </a:srgbClr>
                      </a:bgClr>
                    </a:pattFill>
                    <a:effectLst>
                      <a:innerShdw blurRad="177800">
                        <a:srgbClr val="A5A5A5">
                          <a:lumMod val="50000"/>
                        </a:srgbClr>
                      </a:inn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BSM?</a:t>
                </a:r>
              </a:p>
            </p:txBody>
          </p:sp>
        </p:grpSp>
        <p:grpSp>
          <p:nvGrpSpPr>
            <p:cNvPr id="8" name="Group 36">
              <a:extLst>
                <a:ext uri="{FF2B5EF4-FFF2-40B4-BE49-F238E27FC236}">
                  <a16:creationId xmlns:a16="http://schemas.microsoft.com/office/drawing/2014/main" id="{B24F1485-BAFB-3E31-5CAB-1D9087C41F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56" y="1044593"/>
              <a:ext cx="3511338" cy="2312181"/>
              <a:chOff x="344256" y="1044593"/>
              <a:chExt cx="3511338" cy="2312181"/>
            </a:xfrm>
          </p:grpSpPr>
          <p:pic>
            <p:nvPicPr>
              <p:cNvPr id="9" name="Picture 35">
                <a:extLst>
                  <a:ext uri="{FF2B5EF4-FFF2-40B4-BE49-F238E27FC236}">
                    <a16:creationId xmlns:a16="http://schemas.microsoft.com/office/drawing/2014/main" id="{29328383-97E3-BF1E-8370-382FF6548B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56" y="1044593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37">
                <a:extLst>
                  <a:ext uri="{FF2B5EF4-FFF2-40B4-BE49-F238E27FC236}">
                    <a16:creationId xmlns:a16="http://schemas.microsoft.com/office/drawing/2014/main" id="{AC3C1B11-DC9A-218A-D058-8B108C9501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522" y="1169354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8">
                <a:extLst>
                  <a:ext uri="{FF2B5EF4-FFF2-40B4-BE49-F238E27FC236}">
                    <a16:creationId xmlns:a16="http://schemas.microsoft.com/office/drawing/2014/main" id="{DFE76F44-F7C4-053C-32B6-FABA88BB39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921" y="1338457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39">
                <a:extLst>
                  <a:ext uri="{FF2B5EF4-FFF2-40B4-BE49-F238E27FC236}">
                    <a16:creationId xmlns:a16="http://schemas.microsoft.com/office/drawing/2014/main" id="{2F346BA4-C15E-9FE1-ACD3-747B9120F0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133" y="1482936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40">
                <a:extLst>
                  <a:ext uri="{FF2B5EF4-FFF2-40B4-BE49-F238E27FC236}">
                    <a16:creationId xmlns:a16="http://schemas.microsoft.com/office/drawing/2014/main" id="{CA0F3D4F-F062-8665-3E02-986E02AD56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6345" y="1627415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65DAAB2-3BF7-F07D-1F79-33DC3233F781}"/>
              </a:ext>
            </a:extLst>
          </p:cNvPr>
          <p:cNvGrpSpPr/>
          <p:nvPr/>
        </p:nvGrpSpPr>
        <p:grpSpPr>
          <a:xfrm rot="20681878">
            <a:off x="7538265" y="1587304"/>
            <a:ext cx="4456546" cy="2710823"/>
            <a:chOff x="7735454" y="1799212"/>
            <a:chExt cx="4456546" cy="2710823"/>
          </a:xfrm>
        </p:grpSpPr>
        <p:pic>
          <p:nvPicPr>
            <p:cNvPr id="20" name="图片 19" descr="图片包含 游戏机, 画&#10;&#10;描述已自动生成">
              <a:extLst>
                <a:ext uri="{FF2B5EF4-FFF2-40B4-BE49-F238E27FC236}">
                  <a16:creationId xmlns:a16="http://schemas.microsoft.com/office/drawing/2014/main" id="{8B3F2BF2-7AFE-359B-04C4-FCF27C2CF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717" y="2592184"/>
              <a:ext cx="1206112" cy="764840"/>
            </a:xfrm>
            <a:prstGeom prst="rect">
              <a:avLst/>
            </a:prstGeom>
          </p:spPr>
        </p:pic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7AC45186-8789-CB8F-AC6B-A2E23261FE41}"/>
                </a:ext>
              </a:extLst>
            </p:cNvPr>
            <p:cNvCxnSpPr>
              <a:cxnSpLocks/>
            </p:cNvCxnSpPr>
            <p:nvPr/>
          </p:nvCxnSpPr>
          <p:spPr>
            <a:xfrm>
              <a:off x="7735454" y="1799212"/>
              <a:ext cx="445274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F18CACC9-A1F8-343D-8099-54105323FFDC}"/>
                </a:ext>
              </a:extLst>
            </p:cNvPr>
            <p:cNvCxnSpPr>
              <a:cxnSpLocks/>
            </p:cNvCxnSpPr>
            <p:nvPr/>
          </p:nvCxnSpPr>
          <p:spPr>
            <a:xfrm>
              <a:off x="7763668" y="1838938"/>
              <a:ext cx="2349731" cy="2615924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231A1157-BD97-0F42-0F34-4CC4775E25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3398" y="1815579"/>
              <a:ext cx="2078602" cy="269445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17">
              <a:extLst>
                <a:ext uri="{FF2B5EF4-FFF2-40B4-BE49-F238E27FC236}">
                  <a16:creationId xmlns:a16="http://schemas.microsoft.com/office/drawing/2014/main" id="{937F0246-7845-85F6-2ED6-CFDF2DC4EA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4" r="11467"/>
            <a:stretch/>
          </p:blipFill>
          <p:spPr bwMode="auto">
            <a:xfrm>
              <a:off x="10174972" y="2695236"/>
              <a:ext cx="779686" cy="5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B6B78352-22D7-AEA5-085C-BDCA35F5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529" y="1895547"/>
              <a:ext cx="859242" cy="56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8">
              <a:extLst>
                <a:ext uri="{FF2B5EF4-FFF2-40B4-BE49-F238E27FC236}">
                  <a16:creationId xmlns:a16="http://schemas.microsoft.com/office/drawing/2014/main" id="{85CAF2C8-9493-7673-A364-35920261D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0" r="15207"/>
            <a:stretch>
              <a:fillRect/>
            </a:stretch>
          </p:blipFill>
          <p:spPr bwMode="auto">
            <a:xfrm>
              <a:off x="9744439" y="3357024"/>
              <a:ext cx="737920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144">
              <a:extLst>
                <a:ext uri="{FF2B5EF4-FFF2-40B4-BE49-F238E27FC236}">
                  <a16:creationId xmlns:a16="http://schemas.microsoft.com/office/drawing/2014/main" id="{6C91A070-37C7-B215-48A9-1A97F2317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3545" y="1880726"/>
              <a:ext cx="773587" cy="62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E80419-30F7-CFEA-5262-6AEAB0A1441B}"/>
                </a:ext>
              </a:extLst>
            </p:cNvPr>
            <p:cNvSpPr txBox="1"/>
            <p:nvPr/>
          </p:nvSpPr>
          <p:spPr>
            <a:xfrm>
              <a:off x="8942275" y="2460332"/>
              <a:ext cx="133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lackadder ITC" panose="04020505051007020D02" pitchFamily="82" charset="0"/>
                  <a:ea typeface="等线" panose="02010600030101010101" pitchFamily="2" charset="-122"/>
                  <a:cs typeface="+mn-cs"/>
                </a:rPr>
                <a:t>New Physics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9" name="图片 28" descr="图片包含 图标&#10;&#10;描述已自动生成">
              <a:extLst>
                <a:ext uri="{FF2B5EF4-FFF2-40B4-BE49-F238E27FC236}">
                  <a16:creationId xmlns:a16="http://schemas.microsoft.com/office/drawing/2014/main" id="{A3DFEAB9-AEC6-74D1-53A7-B24D3505C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1" t="12407" r="12127" b="14711"/>
            <a:stretch/>
          </p:blipFill>
          <p:spPr>
            <a:xfrm>
              <a:off x="9064023" y="1878240"/>
              <a:ext cx="905101" cy="617610"/>
            </a:xfrm>
            <a:prstGeom prst="rect">
              <a:avLst/>
            </a:prstGeom>
          </p:spPr>
        </p:pic>
        <p:pic>
          <p:nvPicPr>
            <p:cNvPr id="30" name="图片 29" descr="地上有许多星星&#10;&#10;低可信度描述已自动生成">
              <a:extLst>
                <a:ext uri="{FF2B5EF4-FFF2-40B4-BE49-F238E27FC236}">
                  <a16:creationId xmlns:a16="http://schemas.microsoft.com/office/drawing/2014/main" id="{C66CCF5A-3ED0-3F81-C9BF-3DA09ABB2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6661" y="1894571"/>
              <a:ext cx="773587" cy="590700"/>
            </a:xfrm>
            <a:prstGeom prst="rect">
              <a:avLst/>
            </a:prstGeom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BB19710-88D0-E8BE-5D0A-6ADCE000907E}"/>
              </a:ext>
            </a:extLst>
          </p:cNvPr>
          <p:cNvSpPr txBox="1"/>
          <p:nvPr/>
        </p:nvSpPr>
        <p:spPr>
          <a:xfrm>
            <a:off x="910721" y="5001217"/>
            <a:ext cx="9975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Precision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comparisons between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observations (exp)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predictions (theory)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	&gt;&gt; precisely test the Standard Model (cross-sections, parameters,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	&gt;&gt; search for new physics phenomena (resonances, deviations)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0758FD-06EF-B651-359D-D4AB9ECCA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C1D834-1A1A-EE2C-8676-CD0B22541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EF4E9-438F-9C60-0ACC-3F8530172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F3174-38BD-812C-8827-9595553DB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Theory + Experiment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Breakthrough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8" name="图片 57" descr="日程表&#10;&#10;中度可信度描述已自动生成">
            <a:extLst>
              <a:ext uri="{FF2B5EF4-FFF2-40B4-BE49-F238E27FC236}">
                <a16:creationId xmlns:a16="http://schemas.microsoft.com/office/drawing/2014/main" id="{ECCD5FBC-7FB2-5F9E-A632-E6D233B7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97" y="1084638"/>
            <a:ext cx="8296709" cy="290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815B6174-142F-69ED-17DD-7A397C245466}"/>
              </a:ext>
            </a:extLst>
          </p:cNvPr>
          <p:cNvSpPr txBox="1"/>
          <p:nvPr/>
        </p:nvSpPr>
        <p:spPr>
          <a:xfrm>
            <a:off x="235497" y="4171789"/>
            <a:ext cx="5092959" cy="2366353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During last 50 years, ~1/3 Nobel prizes in Physics awarded to particle physics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Experimental breakthrough guided by theory leading to new chapter of research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Fundamental theoretical predictions confirmed by experimental discoveries</a:t>
            </a:r>
            <a:endParaRPr lang="zh-CN" altLang="en-US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50C5719-BB7E-E28B-7122-1D5422D3A1F2}"/>
              </a:ext>
            </a:extLst>
          </p:cNvPr>
          <p:cNvSpPr txBox="1"/>
          <p:nvPr/>
        </p:nvSpPr>
        <p:spPr>
          <a:xfrm>
            <a:off x="6321822" y="4388147"/>
            <a:ext cx="5702543" cy="154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Potential path for future breakthrough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* Deep link between theory and experiment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* Adequate understanding of experimental (theoretical) details for theorists (experimentalists)</a:t>
            </a:r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箭头: 右 61">
            <a:extLst>
              <a:ext uri="{FF2B5EF4-FFF2-40B4-BE49-F238E27FC236}">
                <a16:creationId xmlns:a16="http://schemas.microsoft.com/office/drawing/2014/main" id="{FA87B837-7790-3A7D-E154-ABCE3F5D38CF}"/>
              </a:ext>
            </a:extLst>
          </p:cNvPr>
          <p:cNvSpPr/>
          <p:nvPr/>
        </p:nvSpPr>
        <p:spPr>
          <a:xfrm>
            <a:off x="5487793" y="4851984"/>
            <a:ext cx="764771" cy="8027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C1C643-6836-F597-D825-87BBF8F21BF8}"/>
              </a:ext>
            </a:extLst>
          </p:cNvPr>
          <p:cNvSpPr txBox="1"/>
          <p:nvPr/>
        </p:nvSpPr>
        <p:spPr>
          <a:xfrm>
            <a:off x="10102850" y="3429000"/>
            <a:ext cx="1657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Tables from WIKI</a:t>
            </a:r>
            <a:endParaRPr lang="zh-CN" altLang="en-US" sz="1400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F0712D-BCBD-AB92-9E0D-674CD3444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AD00909-0DE7-328E-B4CE-2BBD802C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9FA2-2676-D4B9-F52D-1B8C88A57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5D4E42-A6A5-19C1-2C70-B5F336D0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10653578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 experiments in a nutshell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730A71A-4862-72B4-A295-8F5CD39A434F}"/>
              </a:ext>
            </a:extLst>
          </p:cNvPr>
          <p:cNvGrpSpPr/>
          <p:nvPr/>
        </p:nvGrpSpPr>
        <p:grpSpPr>
          <a:xfrm>
            <a:off x="355600" y="806999"/>
            <a:ext cx="5842000" cy="3180151"/>
            <a:chOff x="44450" y="946150"/>
            <a:chExt cx="7723175" cy="4204187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2E264F2-2CED-F7DB-2EC1-01259BE381C0}"/>
                </a:ext>
              </a:extLst>
            </p:cNvPr>
            <p:cNvGrpSpPr/>
            <p:nvPr/>
          </p:nvGrpSpPr>
          <p:grpSpPr>
            <a:xfrm>
              <a:off x="44450" y="946150"/>
              <a:ext cx="7684736" cy="4204187"/>
              <a:chOff x="0" y="308690"/>
              <a:chExt cx="11682046" cy="6391047"/>
            </a:xfrm>
          </p:grpSpPr>
          <p:pic>
            <p:nvPicPr>
              <p:cNvPr id="10" name="图片 9" descr="图片包含 游戏机, 乐高, 玩具&#10;&#10;描述已自动生成">
                <a:extLst>
                  <a:ext uri="{FF2B5EF4-FFF2-40B4-BE49-F238E27FC236}">
                    <a16:creationId xmlns:a16="http://schemas.microsoft.com/office/drawing/2014/main" id="{50442D31-1501-FD86-929B-ECA4BC2049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"/>
              <a:stretch/>
            </p:blipFill>
            <p:spPr>
              <a:xfrm>
                <a:off x="0" y="308690"/>
                <a:ext cx="11682046" cy="6391047"/>
              </a:xfrm>
              <a:prstGeom prst="rect">
                <a:avLst/>
              </a:prstGeom>
            </p:spPr>
          </p:pic>
          <p:pic>
            <p:nvPicPr>
              <p:cNvPr id="11" name="图片 10" descr="夜晚的灯光&#10;&#10;中度可信度描述已自动生成">
                <a:extLst>
                  <a:ext uri="{FF2B5EF4-FFF2-40B4-BE49-F238E27FC236}">
                    <a16:creationId xmlns:a16="http://schemas.microsoft.com/office/drawing/2014/main" id="{6F4EA09D-244D-6A2D-6075-54329C2C1B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46095">
                <a:off x="4407879" y="1116623"/>
                <a:ext cx="4000500" cy="40005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E72187ED-6609-FE2B-DAAC-216D023739DA}"/>
                </a:ext>
              </a:extLst>
            </p:cNvPr>
            <p:cNvSpPr/>
            <p:nvPr/>
          </p:nvSpPr>
          <p:spPr>
            <a:xfrm rot="21144041">
              <a:off x="773857" y="2827101"/>
              <a:ext cx="2125496" cy="560752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Particle beam 1</a:t>
              </a:r>
              <a:endPara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箭头: 左 12">
              <a:extLst>
                <a:ext uri="{FF2B5EF4-FFF2-40B4-BE49-F238E27FC236}">
                  <a16:creationId xmlns:a16="http://schemas.microsoft.com/office/drawing/2014/main" id="{F1B98CC7-3E76-564D-A4D7-21EF3ECEF304}"/>
                </a:ext>
              </a:extLst>
            </p:cNvPr>
            <p:cNvSpPr/>
            <p:nvPr/>
          </p:nvSpPr>
          <p:spPr>
            <a:xfrm rot="21139203">
              <a:off x="5610128" y="2201029"/>
              <a:ext cx="2157497" cy="504292"/>
            </a:xfrm>
            <a:prstGeom prst="lef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Particle beam 2</a:t>
              </a:r>
            </a:p>
          </p:txBody>
        </p:sp>
      </p:grpSp>
      <p:pic>
        <p:nvPicPr>
          <p:cNvPr id="15" name="图片 14" descr="图表&#10;&#10;描述已自动生成">
            <a:extLst>
              <a:ext uri="{FF2B5EF4-FFF2-40B4-BE49-F238E27FC236}">
                <a16:creationId xmlns:a16="http://schemas.microsoft.com/office/drawing/2014/main" id="{FE476A30-9426-F73C-9DDA-48CFF5032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6658" b="2"/>
          <a:stretch/>
        </p:blipFill>
        <p:spPr>
          <a:xfrm>
            <a:off x="2056916" y="3923295"/>
            <a:ext cx="3103857" cy="285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5">
            <a:extLst>
              <a:ext uri="{FF2B5EF4-FFF2-40B4-BE49-F238E27FC236}">
                <a16:creationId xmlns:a16="http://schemas.microsoft.com/office/drawing/2014/main" id="{28C11544-C248-7D28-8DC7-BD4B1625E155}"/>
              </a:ext>
            </a:extLst>
          </p:cNvPr>
          <p:cNvGrpSpPr>
            <a:grpSpLocks/>
          </p:cNvGrpSpPr>
          <p:nvPr/>
        </p:nvGrpSpPr>
        <p:grpSpPr bwMode="auto">
          <a:xfrm>
            <a:off x="7256878" y="944518"/>
            <a:ext cx="4649372" cy="2608243"/>
            <a:chOff x="4846386" y="1337212"/>
            <a:chExt cx="4649220" cy="2607881"/>
          </a:xfrm>
        </p:grpSpPr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C4A50EFE-0120-982A-24ED-DF39AFAC9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4362" y="2730314"/>
              <a:ext cx="1871244" cy="923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Trigger, Data Acquisition, computing </a:t>
              </a:r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8DC092ED-36BA-BEED-D519-E735BDFCC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6386" y="1337212"/>
              <a:ext cx="4196841" cy="2607881"/>
              <a:chOff x="4846386" y="1337212"/>
              <a:chExt cx="4196841" cy="2607881"/>
            </a:xfrm>
          </p:grpSpPr>
          <p:pic>
            <p:nvPicPr>
              <p:cNvPr id="25" name="Picture 18">
                <a:extLst>
                  <a:ext uri="{FF2B5EF4-FFF2-40B4-BE49-F238E27FC236}">
                    <a16:creationId xmlns:a16="http://schemas.microsoft.com/office/drawing/2014/main" id="{2088AE58-3415-7461-E3A1-5D07B9D73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17929" y="2525715"/>
                <a:ext cx="1951644" cy="1419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1" descr="ATL-DAQ-PROC-2016-022.pdf - Mozilla Firefox">
                <a:extLst>
                  <a:ext uri="{FF2B5EF4-FFF2-40B4-BE49-F238E27FC236}">
                    <a16:creationId xmlns:a16="http://schemas.microsoft.com/office/drawing/2014/main" id="{989A0BB5-7443-18AA-94AC-195D9625BE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67" t="56287" r="35933" b="22108"/>
              <a:stretch>
                <a:fillRect/>
              </a:stretch>
            </p:blipFill>
            <p:spPr bwMode="auto">
              <a:xfrm>
                <a:off x="6802758" y="1337212"/>
                <a:ext cx="2240469" cy="930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3">
                <a:extLst>
                  <a:ext uri="{FF2B5EF4-FFF2-40B4-BE49-F238E27FC236}">
                    <a16:creationId xmlns:a16="http://schemas.microsoft.com/office/drawing/2014/main" id="{B8A4480D-FC14-8DF6-4700-0DB88EB629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6386" y="1344401"/>
                <a:ext cx="1687948" cy="1125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" name="TextBox 19">
            <a:extLst>
              <a:ext uri="{FF2B5EF4-FFF2-40B4-BE49-F238E27FC236}">
                <a16:creationId xmlns:a16="http://schemas.microsoft.com/office/drawing/2014/main" id="{5DFB8ACC-36C9-8EAA-9FCC-4CE8E932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5450" y="3183429"/>
            <a:ext cx="2541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 and detector</a:t>
            </a:r>
            <a:endParaRPr lang="en-US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C7B85A1D-78EA-DA8E-4CAE-AADD0F2D5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76" y="4584630"/>
            <a:ext cx="18237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Object and event reconstruction</a:t>
            </a:r>
          </a:p>
          <a:p>
            <a:r>
              <a:rPr lang="en-US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against noisy final states</a:t>
            </a:r>
          </a:p>
        </p:txBody>
      </p:sp>
      <p:pic>
        <p:nvPicPr>
          <p:cNvPr id="33" name="Picture 8">
            <a:extLst>
              <a:ext uri="{FF2B5EF4-FFF2-40B4-BE49-F238E27FC236}">
                <a16:creationId xmlns:a16="http://schemas.microsoft.com/office/drawing/2014/main" id="{20F60AD9-A061-8C82-83B8-D4FA3AD05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/>
          <a:stretch>
            <a:fillRect/>
          </a:stretch>
        </p:blipFill>
        <p:spPr bwMode="auto">
          <a:xfrm>
            <a:off x="5721066" y="3974972"/>
            <a:ext cx="2368892" cy="218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DDB514F-63C4-7B67-FE03-5AE5339F55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446" y="3987150"/>
            <a:ext cx="1625600" cy="94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99CFFF6-1D2A-0C39-12BE-659FE3547B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367" y="3779380"/>
            <a:ext cx="1132768" cy="1362861"/>
          </a:xfrm>
          <a:prstGeom prst="rect">
            <a:avLst/>
          </a:prstGeom>
        </p:spPr>
      </p:pic>
      <p:pic>
        <p:nvPicPr>
          <p:cNvPr id="37" name="Picture 2" descr="https://atlas.web.cern.ch/Atlas/GROUPS/PHYSICS/PAPERS/PERF-2015-10/fig_09a.png">
            <a:extLst>
              <a:ext uri="{FF2B5EF4-FFF2-40B4-BE49-F238E27FC236}">
                <a16:creationId xmlns:a16="http://schemas.microsoft.com/office/drawing/2014/main" id="{37E4ED1E-BBA7-27F0-81E4-69C08B847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69" y="5097947"/>
            <a:ext cx="1529163" cy="146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 descr="图表&#10;&#10;描述已自动生成">
            <a:extLst>
              <a:ext uri="{FF2B5EF4-FFF2-40B4-BE49-F238E27FC236}">
                <a16:creationId xmlns:a16="http://schemas.microsoft.com/office/drawing/2014/main" id="{3EF2B7EC-EB90-FCB9-67F6-9DBD22851F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81" y="5069768"/>
            <a:ext cx="1472340" cy="1435903"/>
          </a:xfrm>
          <a:prstGeom prst="rect">
            <a:avLst/>
          </a:prstGeom>
        </p:spPr>
      </p:pic>
      <p:sp>
        <p:nvSpPr>
          <p:cNvPr id="40" name="TextBox 19">
            <a:extLst>
              <a:ext uri="{FF2B5EF4-FFF2-40B4-BE49-F238E27FC236}">
                <a16:creationId xmlns:a16="http://schemas.microsoft.com/office/drawing/2014/main" id="{71ADD95C-0768-8F8B-F79C-5F54FE113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147" y="6321005"/>
            <a:ext cx="2037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BIG data analysis</a:t>
            </a:r>
            <a:endParaRPr lang="en-US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45B385-F27B-49BB-989D-E43DC53A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113C555-C4E4-D88E-ADF2-72739151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9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0B6D6-E08D-73F5-2C22-2EBA6640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CC9EA2-2C8E-9C02-9201-746EF9DA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2" y="2889885"/>
            <a:ext cx="6480175" cy="107823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I: collision events – production and collection 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A0D4110-A47C-574B-4619-2148AC58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97DD2E-971C-7DC6-DDBD-DFB34B66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5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48F1D-0E63-BB45-C469-CFCCAF91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B10FE1-C8CF-6519-2885-821F84D8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Produce and capture the traces of interior mysteries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ATLAS-VIDEO-2021-001-001-1080p - Trim">
            <a:hlinkClick r:id="" action="ppaction://media"/>
            <a:extLst>
              <a:ext uri="{FF2B5EF4-FFF2-40B4-BE49-F238E27FC236}">
                <a16:creationId xmlns:a16="http://schemas.microsoft.com/office/drawing/2014/main" id="{5E12F43D-E4A2-4843-093E-F742555800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838" y="1083237"/>
            <a:ext cx="9130728" cy="513603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2729AA9-0327-1F18-98A6-9012FF2BAB23}"/>
              </a:ext>
            </a:extLst>
          </p:cNvPr>
          <p:cNvSpPr txBox="1"/>
          <p:nvPr/>
        </p:nvSpPr>
        <p:spPr>
          <a:xfrm>
            <a:off x="9402278" y="1471353"/>
            <a:ext cx="2601884" cy="4062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energetic microscopic events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big, precise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camera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capture all final states and help trace back to space/time zero</a:t>
            </a:r>
          </a:p>
        </p:txBody>
      </p:sp>
      <p:sp>
        <p:nvSpPr>
          <p:cNvPr id="8" name="日期占位符 7">
            <a:extLst>
              <a:ext uri="{FF2B5EF4-FFF2-40B4-BE49-F238E27FC236}">
                <a16:creationId xmlns:a16="http://schemas.microsoft.com/office/drawing/2014/main" id="{EEFC2A35-F884-761E-6CE9-08BBA6E72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2/6/2025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776C75E-0B55-76BB-6D88-8B278520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48F1D-0E63-BB45-C469-CFCCAF918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B10FE1-C8CF-6519-2885-821F84D8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11307803" cy="58166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Richness of physics spectrum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E7CC60-FB5B-E0EF-C4EF-5F057E6C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39" y="986379"/>
            <a:ext cx="3872713" cy="536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4327D4-8E56-73E2-64BF-CC040593552D}"/>
                  </a:ext>
                </a:extLst>
              </p:cNvPr>
              <p:cNvSpPr txBox="1"/>
              <p:nvPr/>
            </p:nvSpPr>
            <p:spPr>
              <a:xfrm>
                <a:off x="4372494" y="1194480"/>
                <a:ext cx="7124007" cy="4283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New phenomena, interior mysteries in particle physics shall be relatively </a:t>
                </a:r>
                <a:r>
                  <a:rPr lang="en-US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RARE (cross-section </a:t>
                </a:r>
                <a:r>
                  <a:rPr lang="en-US" sz="2000" dirty="0">
                    <a:solidFill>
                      <a:srgbClr val="FF0000"/>
                    </a:solidFill>
                    <a:latin typeface="Symbol" panose="05050102010706020507" pitchFamily="18" charset="2"/>
                    <a:ea typeface="微软雅黑" panose="020B0503020204020204" pitchFamily="34" charset="-122"/>
                  </a:rPr>
                  <a:t>s</a:t>
                </a:r>
                <a:r>
                  <a:rPr lang="en-US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– still span over many orders of magnitude</a:t>
                </a:r>
              </a:p>
              <a:p>
                <a:pPr marL="342900" indent="-342900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Colliders provide </a:t>
                </a:r>
                <a:r>
                  <a:rPr lang="en-US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adequate statistics (luminosity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enable detailed studies of subatomic processes</a:t>
                </a:r>
              </a:p>
              <a:p>
                <a:pPr marL="342900" indent="-342900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Limited by </a:t>
                </a:r>
                <a:r>
                  <a:rPr lang="en-US" sz="20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center-of-mass energy</a:t>
                </a: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(CME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radPr>
                      <m:deg/>
                      <m:e>
                        <m:r>
                          <a:rPr lang="en-US" altLang="zh-CN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), up to  ~14 TeV at the Large Hadron Collider (LHC)</a:t>
                </a:r>
              </a:p>
              <a:p>
                <a:pPr marL="342900" indent="-342900">
                  <a:lnSpc>
                    <a:spcPct val="1200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ó"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For physics studies, we </a:t>
                </a:r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would like signal events as many as possible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𝑁</m:t>
                    </m:r>
                    <m:r>
                      <a:rPr 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  <a:sym typeface="Wingdings" panose="05000000000000000000" pitchFamily="2" charset="2"/>
                      </a:rPr>
                      <m:t>=</m:t>
                    </m:r>
                    <m:r>
                      <m:rPr>
                        <m:nor/>
                      </m:rPr>
                      <a:rPr lang="en-US" altLang="zh-CN" sz="2400" dirty="0">
                        <a:solidFill>
                          <a:srgbClr val="FF0000"/>
                        </a:solidFill>
                        <a:latin typeface="Symbol" panose="05050102010706020507" pitchFamily="18" charset="2"/>
                        <a:ea typeface="微软雅黑" panose="020B0503020204020204" pitchFamily="34" charset="-122"/>
                      </a:rPr>
                      <m:t>s</m:t>
                    </m:r>
                    <m:r>
                      <a:rPr lang="en-US" altLang="zh-CN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zh-CN" alt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，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radPr>
                      <m:deg/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 as appropriate as possible (large for TeV new physics search)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C54327D4-8E56-73E2-64BF-CC0405935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2494" y="1194480"/>
                <a:ext cx="7124007" cy="4283609"/>
              </a:xfrm>
              <a:prstGeom prst="rect">
                <a:avLst/>
              </a:prstGeom>
              <a:blipFill>
                <a:blip r:embed="rId3"/>
                <a:stretch>
                  <a:fillRect l="-770" t="-142" r="-1711" b="-15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9BB5BE6F-1134-57FF-1F0C-F1609EB24B6A}"/>
              </a:ext>
            </a:extLst>
          </p:cNvPr>
          <p:cNvSpPr txBox="1"/>
          <p:nvPr/>
        </p:nvSpPr>
        <p:spPr>
          <a:xfrm>
            <a:off x="1122218" y="6350859"/>
            <a:ext cx="3030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Example with hadron collider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模型 6" descr="Thinking Face Emoji">
                <a:extLst>
                  <a:ext uri="{FF2B5EF4-FFF2-40B4-BE49-F238E27FC236}">
                    <a16:creationId xmlns:a16="http://schemas.microsoft.com/office/drawing/2014/main" id="{34F31FCB-B1AF-E18C-6A4C-410C920CBB9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4461178"/>
                  </p:ext>
                </p:extLst>
              </p:nvPr>
            </p:nvGraphicFramePr>
            <p:xfrm>
              <a:off x="10170972" y="5863958"/>
              <a:ext cx="472670" cy="54829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72670" cy="548297"/>
                    </a:xfrm>
                    <a:prstGeom prst="rect">
                      <a:avLst/>
                    </a:prstGeom>
                  </am3d:spPr>
                  <am3d:camera>
                    <am3d:pos x="0" y="0" z="7833596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9687" d="1000000"/>
                    <am3d:preTrans dx="3" dy="-16951004" dz="-1048983"/>
                    <am3d:scale>
                      <am3d:sx n="1000000" d="1000000"/>
                      <am3d:sy n="1000000" d="1000000"/>
                      <am3d:sz n="1000000" d="1000000"/>
                    </am3d:scale>
                    <am3d:rot ax="388064" ay="1718384" az="18659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7562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模型 6" descr="Thinking Face Emoji">
                <a:extLst>
                  <a:ext uri="{FF2B5EF4-FFF2-40B4-BE49-F238E27FC236}">
                    <a16:creationId xmlns:a16="http://schemas.microsoft.com/office/drawing/2014/main" id="{34F31FCB-B1AF-E18C-6A4C-410C920CBB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70972" y="5863958"/>
                <a:ext cx="472670" cy="548297"/>
              </a:xfrm>
              <a:prstGeom prst="rect">
                <a:avLst/>
              </a:prstGeom>
            </p:spPr>
          </p:pic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75D1E8EB-37DA-AA31-7E3A-A5CC00C975D1}"/>
              </a:ext>
            </a:extLst>
          </p:cNvPr>
          <p:cNvSpPr txBox="1"/>
          <p:nvPr/>
        </p:nvSpPr>
        <p:spPr>
          <a:xfrm>
            <a:off x="4372494" y="5738254"/>
            <a:ext cx="6101542" cy="799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 Those aspects are drastically different from researches via other means (e.g., cosmic rays)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9383490F-84DF-EE9A-CF11-293D8A29E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44E3D1E3-641B-A9B8-5722-CF2A460B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1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Vanilla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2707</Words>
  <Application>Microsoft Office PowerPoint</Application>
  <PresentationFormat>宽屏</PresentationFormat>
  <Paragraphs>531</Paragraphs>
  <Slides>39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等线</vt:lpstr>
      <vt:lpstr>微软雅黑</vt:lpstr>
      <vt:lpstr>Arial</vt:lpstr>
      <vt:lpstr>Blackadder ITC</vt:lpstr>
      <vt:lpstr>Calibri</vt:lpstr>
      <vt:lpstr>Cambria Math</vt:lpstr>
      <vt:lpstr>Comic Sans MS</vt:lpstr>
      <vt:lpstr>Courier New</vt:lpstr>
      <vt:lpstr>Neue Haas Grotesk Text Pro</vt:lpstr>
      <vt:lpstr>Symbol</vt:lpstr>
      <vt:lpstr>Wingdings</vt:lpstr>
      <vt:lpstr>VanillaVTI</vt:lpstr>
      <vt:lpstr>Brief Introduction to Experimental Collider Physics</vt:lpstr>
      <vt:lpstr>Lecture schedule</vt:lpstr>
      <vt:lpstr>Experimental probes of fundamental world</vt:lpstr>
      <vt:lpstr>Theory + Experiment = Fundamental Research</vt:lpstr>
      <vt:lpstr>Theory + Experiment  Breakthrough</vt:lpstr>
      <vt:lpstr>Collider experiments in a nutshell</vt:lpstr>
      <vt:lpstr>Part I: collision events – production and collection </vt:lpstr>
      <vt:lpstr>Produce and capture the traces of interior mysteries</vt:lpstr>
      <vt:lpstr>Richness of physics spectrum</vt:lpstr>
      <vt:lpstr>Sketch of a (circular) collider </vt:lpstr>
      <vt:lpstr>Key components of a (circular) collider </vt:lpstr>
      <vt:lpstr>Key components of a (circular) collider </vt:lpstr>
      <vt:lpstr>Key concepts for a (circular) collider </vt:lpstr>
      <vt:lpstr>Key concepts for a (circular) collider </vt:lpstr>
      <vt:lpstr>Key concepts for a (circular) collider </vt:lpstr>
      <vt:lpstr>Example of LHC</vt:lpstr>
      <vt:lpstr>Type of colliders</vt:lpstr>
      <vt:lpstr>Frontier of collider experiments</vt:lpstr>
      <vt:lpstr>Map of collider experiments</vt:lpstr>
      <vt:lpstr>Map of collider experiments</vt:lpstr>
      <vt:lpstr>CERN Large Hadron Collider</vt:lpstr>
      <vt:lpstr>LHC Complex</vt:lpstr>
      <vt:lpstr>Mega-size Scientific Collaborations</vt:lpstr>
      <vt:lpstr>Detector: camera to capture collision events</vt:lpstr>
      <vt:lpstr>Coordinate System</vt:lpstr>
      <vt:lpstr>Extraordinary Facts about Gigantic Detector: ATLAS</vt:lpstr>
      <vt:lpstr>Large and precise</vt:lpstr>
      <vt:lpstr>Collision events</vt:lpstr>
      <vt:lpstr>Precise Time Evolution</vt:lpstr>
      <vt:lpstr>Detector Overview (Modularity and Complexity)</vt:lpstr>
      <vt:lpstr>Detector technologies 101: Tracking</vt:lpstr>
      <vt:lpstr>Detector technologies 101: Calorimetry</vt:lpstr>
      <vt:lpstr>Detector technologies 101: Muon System</vt:lpstr>
      <vt:lpstr>Concepts on intrinsic resolution</vt:lpstr>
      <vt:lpstr>Triggering and DAQ</vt:lpstr>
      <vt:lpstr>Example of trigger system</vt:lpstr>
      <vt:lpstr>Characteristics of trigger system</vt:lpstr>
      <vt:lpstr>Complex DAQ and detector control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瑀湦 吴</dc:creator>
  <cp:lastModifiedBy>瑀湦 吴</cp:lastModifiedBy>
  <cp:revision>2</cp:revision>
  <dcterms:created xsi:type="dcterms:W3CDTF">2025-02-04T02:26:28Z</dcterms:created>
  <dcterms:modified xsi:type="dcterms:W3CDTF">2025-02-06T08:31:10Z</dcterms:modified>
</cp:coreProperties>
</file>