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59" r:id="rId4"/>
    <p:sldId id="277" r:id="rId5"/>
    <p:sldId id="274" r:id="rId6"/>
    <p:sldId id="276" r:id="rId7"/>
  </p:sldIdLst>
  <p:sldSz cx="12192000" cy="6858000"/>
  <p:notesSz cx="6811963" cy="994568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0EAE9-1660-4795-B5A7-6BDC3EA80C1E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7413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197" y="4786362"/>
            <a:ext cx="544957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54C7D-D5B0-4E37-8A60-DDDC96CDAC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828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CEPC</a:t>
            </a:r>
            <a:r>
              <a:rPr lang="zh-CN" altLang="en-US" dirty="0"/>
              <a:t>探测器磁体结构设计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5D6E5501-5A89-4862-8ED5-654BDE6758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06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0" y="1"/>
            <a:ext cx="10973150" cy="831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8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9901" y="109060"/>
            <a:ext cx="9678889" cy="6447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263" dirty="0"/>
              <a:t>探测器超导磁体</a:t>
            </a:r>
            <a:endParaRPr lang="en-US" altLang="zh-CN" sz="4263" dirty="0"/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758202" y="831893"/>
            <a:ext cx="10553454" cy="285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90" y="7188"/>
            <a:ext cx="1197070" cy="794668"/>
          </a:xfrm>
          <a:prstGeom prst="rect">
            <a:avLst/>
          </a:prstGeo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E1F5EC-53C3-4719-821B-2089C20D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4028-2C42-48E4-958A-A39E3E99AC05}" type="slidenum">
              <a:rPr lang="en-US" smtClean="0"/>
              <a:t>2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" y="1"/>
            <a:ext cx="1286495" cy="831892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77CC0F28-C78B-4C59-99BC-73A1ABC41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507374"/>
              </p:ext>
            </p:extLst>
          </p:nvPr>
        </p:nvGraphicFramePr>
        <p:xfrm>
          <a:off x="7562470" y="4710112"/>
          <a:ext cx="421049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462">
                  <a:extLst>
                    <a:ext uri="{9D8B030D-6E8A-4147-A177-3AD203B41FA5}">
                      <a16:colId xmlns:a16="http://schemas.microsoft.com/office/drawing/2014/main" val="897793758"/>
                    </a:ext>
                  </a:extLst>
                </a:gridCol>
                <a:gridCol w="2666031">
                  <a:extLst>
                    <a:ext uri="{9D8B030D-6E8A-4147-A177-3AD203B41FA5}">
                      <a16:colId xmlns:a16="http://schemas.microsoft.com/office/drawing/2014/main" val="1691986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参数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数值（</a:t>
                      </a:r>
                      <a:r>
                        <a:rPr lang="en-US" altLang="zh-CN" sz="2400" dirty="0"/>
                        <a:t>mm</a:t>
                      </a:r>
                      <a:r>
                        <a:rPr lang="zh-CN" altLang="en-US" sz="2400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054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内径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7070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93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外径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8470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45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长度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9050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88162"/>
                  </a:ext>
                </a:extLst>
              </a:tr>
            </a:tbl>
          </a:graphicData>
        </a:graphic>
      </p:graphicFrame>
      <p:sp>
        <p:nvSpPr>
          <p:cNvPr id="21" name="文本框 20">
            <a:extLst>
              <a:ext uri="{FF2B5EF4-FFF2-40B4-BE49-F238E27FC236}">
                <a16:creationId xmlns:a16="http://schemas.microsoft.com/office/drawing/2014/main" id="{3970768E-87D8-4D09-8F90-4DF4831CEF00}"/>
              </a:ext>
            </a:extLst>
          </p:cNvPr>
          <p:cNvSpPr txBox="1"/>
          <p:nvPr/>
        </p:nvSpPr>
        <p:spPr>
          <a:xfrm>
            <a:off x="7562470" y="4004329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探测器超导磁体参数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BBFDE48-C99E-4FA8-9409-E0C6C98CB6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44" y="974850"/>
            <a:ext cx="6607113" cy="58831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1518BD40-53CA-4714-BE2E-64FB4DA321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471" y="1073409"/>
            <a:ext cx="4348655" cy="1855846"/>
          </a:xfrm>
          <a:prstGeom prst="rect">
            <a:avLst/>
          </a:prstGeom>
        </p:spPr>
      </p:pic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C205915-D715-4F64-92AD-A13691F5BFAB}"/>
              </a:ext>
            </a:extLst>
          </p:cNvPr>
          <p:cNvCxnSpPr>
            <a:cxnSpLocks/>
          </p:cNvCxnSpPr>
          <p:nvPr/>
        </p:nvCxnSpPr>
        <p:spPr>
          <a:xfrm flipH="1" flipV="1">
            <a:off x="2112579" y="1234331"/>
            <a:ext cx="5449892" cy="90189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B008CFB6-DD96-499C-B10A-A6A0837AB866}"/>
              </a:ext>
            </a:extLst>
          </p:cNvPr>
          <p:cNvCxnSpPr>
            <a:cxnSpLocks/>
          </p:cNvCxnSpPr>
          <p:nvPr/>
        </p:nvCxnSpPr>
        <p:spPr>
          <a:xfrm flipH="1" flipV="1">
            <a:off x="7562470" y="2364829"/>
            <a:ext cx="233578" cy="84345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EAC3F73F-0EC9-4BA2-A4A8-50EC6806B20C}"/>
              </a:ext>
            </a:extLst>
          </p:cNvPr>
          <p:cNvSpPr txBox="1"/>
          <p:nvPr/>
        </p:nvSpPr>
        <p:spPr>
          <a:xfrm>
            <a:off x="7014244" y="3164804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低温恒温器</a:t>
            </a: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C91B48FE-7D7A-44D3-9B3E-7B7E46CA285E}"/>
              </a:ext>
            </a:extLst>
          </p:cNvPr>
          <p:cNvCxnSpPr>
            <a:cxnSpLocks/>
          </p:cNvCxnSpPr>
          <p:nvPr/>
        </p:nvCxnSpPr>
        <p:spPr>
          <a:xfrm flipH="1" flipV="1">
            <a:off x="10392097" y="2355535"/>
            <a:ext cx="233578" cy="84345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6A6B2704-10F5-4086-8A98-E3D53E0BC411}"/>
              </a:ext>
            </a:extLst>
          </p:cNvPr>
          <p:cNvSpPr txBox="1"/>
          <p:nvPr/>
        </p:nvSpPr>
        <p:spPr>
          <a:xfrm>
            <a:off x="10295013" y="315551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冷屏</a:t>
            </a: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9C7503F0-27BF-4102-802D-E684562C73AA}"/>
              </a:ext>
            </a:extLst>
          </p:cNvPr>
          <p:cNvCxnSpPr>
            <a:cxnSpLocks/>
          </p:cNvCxnSpPr>
          <p:nvPr/>
        </p:nvCxnSpPr>
        <p:spPr>
          <a:xfrm flipH="1" flipV="1">
            <a:off x="11037462" y="2163298"/>
            <a:ext cx="545956" cy="10378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2B4FDBD0-1A89-42E0-A7E2-DFCC40019880}"/>
              </a:ext>
            </a:extLst>
          </p:cNvPr>
          <p:cNvSpPr txBox="1"/>
          <p:nvPr/>
        </p:nvSpPr>
        <p:spPr>
          <a:xfrm>
            <a:off x="11234604" y="317905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线圈</a:t>
            </a:r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B008CFB6-DD96-499C-B10A-A6A0837AB866}"/>
              </a:ext>
            </a:extLst>
          </p:cNvPr>
          <p:cNvCxnSpPr>
            <a:cxnSpLocks/>
          </p:cNvCxnSpPr>
          <p:nvPr/>
        </p:nvCxnSpPr>
        <p:spPr>
          <a:xfrm flipH="1" flipV="1">
            <a:off x="7699711" y="1782381"/>
            <a:ext cx="1700646" cy="141660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1">
            <a:extLst>
              <a:ext uri="{FF2B5EF4-FFF2-40B4-BE49-F238E27FC236}">
                <a16:creationId xmlns:a16="http://schemas.microsoft.com/office/drawing/2014/main" id="{EAC3F73F-0EC9-4BA2-A4A8-50EC6806B20C}"/>
              </a:ext>
            </a:extLst>
          </p:cNvPr>
          <p:cNvSpPr txBox="1"/>
          <p:nvPr/>
        </p:nvSpPr>
        <p:spPr>
          <a:xfrm>
            <a:off x="8618552" y="315551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/>
              <a:t>冷质量吊挂</a:t>
            </a:r>
          </a:p>
        </p:txBody>
      </p:sp>
    </p:spTree>
    <p:extLst>
      <p:ext uri="{BB962C8B-B14F-4D97-AF65-F5344CB8AC3E}">
        <p14:creationId xmlns:p14="http://schemas.microsoft.com/office/powerpoint/2010/main" val="78602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0" y="1"/>
            <a:ext cx="10973150" cy="831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8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9901" y="109060"/>
            <a:ext cx="9678889" cy="6447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263" dirty="0"/>
              <a:t>探测器超导磁体线圈</a:t>
            </a:r>
            <a:endParaRPr lang="en-US" altLang="zh-CN" sz="4263" dirty="0"/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758202" y="831893"/>
            <a:ext cx="10553454" cy="285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90" y="7188"/>
            <a:ext cx="1197070" cy="794668"/>
          </a:xfrm>
          <a:prstGeom prst="rect">
            <a:avLst/>
          </a:prstGeo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E1F5EC-53C3-4719-821B-2089C20D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4028-2C42-48E4-958A-A39E3E99AC05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" y="1"/>
            <a:ext cx="1286495" cy="83189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A672320-85DF-4B7D-A877-6A81874A7EF7}"/>
              </a:ext>
            </a:extLst>
          </p:cNvPr>
          <p:cNvSpPr txBox="1"/>
          <p:nvPr/>
        </p:nvSpPr>
        <p:spPr>
          <a:xfrm>
            <a:off x="7541538" y="3193370"/>
            <a:ext cx="45704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总重：约 </a:t>
            </a:r>
            <a:r>
              <a:rPr lang="en-US" altLang="zh-CN" dirty="0"/>
              <a:t>140 t </a:t>
            </a:r>
            <a:r>
              <a:rPr lang="zh-CN" altLang="en-US" dirty="0"/>
              <a:t>，因安装位置误差</a:t>
            </a:r>
            <a:endParaRPr lang="en-US" altLang="zh-CN" dirty="0"/>
          </a:p>
          <a:p>
            <a:r>
              <a:rPr lang="zh-CN" altLang="en-US" dirty="0"/>
              <a:t>磁体励磁后有较大的电磁力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结构：三段组装（焊接、螺栓连接支撑筒）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吊挂：轴向两端各均布</a:t>
            </a:r>
            <a:r>
              <a:rPr lang="en-US" altLang="zh-CN" dirty="0"/>
              <a:t>6~8 </a:t>
            </a:r>
            <a:r>
              <a:rPr lang="zh-CN" altLang="en-US" dirty="0"/>
              <a:t>根拉杆</a:t>
            </a:r>
            <a:endParaRPr lang="en-US" altLang="zh-CN" dirty="0"/>
          </a:p>
          <a:p>
            <a:r>
              <a:rPr lang="en-US" altLang="zh-CN" dirty="0"/>
              <a:t>             </a:t>
            </a:r>
            <a:r>
              <a:rPr lang="zh-CN" altLang="en-US" dirty="0"/>
              <a:t>径向两端各</a:t>
            </a:r>
            <a:r>
              <a:rPr lang="en-US" altLang="zh-CN" dirty="0"/>
              <a:t>2 </a:t>
            </a:r>
            <a:r>
              <a:rPr lang="zh-CN" altLang="en-US" dirty="0"/>
              <a:t>根向上主拉杆、</a:t>
            </a:r>
            <a:endParaRPr lang="en-US" altLang="zh-CN" dirty="0"/>
          </a:p>
          <a:p>
            <a:r>
              <a:rPr lang="en-US" altLang="zh-CN" dirty="0"/>
              <a:t>              </a:t>
            </a:r>
            <a:r>
              <a:rPr lang="zh-CN" altLang="en-US" dirty="0"/>
              <a:t>各</a:t>
            </a:r>
            <a:r>
              <a:rPr lang="en-US" altLang="zh-CN" dirty="0"/>
              <a:t>4 </a:t>
            </a:r>
            <a:r>
              <a:rPr lang="zh-CN" altLang="en-US" dirty="0"/>
              <a:t>根斜向拉杆</a:t>
            </a:r>
            <a:r>
              <a:rPr lang="en-US" altLang="zh-CN" dirty="0"/>
              <a:t>     </a:t>
            </a:r>
          </a:p>
          <a:p>
            <a:endParaRPr lang="en-US" altLang="zh-CN" dirty="0"/>
          </a:p>
          <a:p>
            <a:r>
              <a:rPr lang="zh-CN" altLang="en-US" dirty="0"/>
              <a:t>拉杆材料：钛合金</a:t>
            </a:r>
            <a:endParaRPr lang="en-US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AECE85D-346C-4C06-8071-09A6E120C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79" y="1191937"/>
            <a:ext cx="6705945" cy="534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25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0" y="1"/>
            <a:ext cx="10973150" cy="831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8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9901" y="109060"/>
            <a:ext cx="9678889" cy="6447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263" dirty="0"/>
              <a:t>探测器超导磁体冷屏</a:t>
            </a:r>
            <a:endParaRPr lang="en-US" altLang="zh-CN" sz="4263" dirty="0"/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758202" y="831893"/>
            <a:ext cx="10553454" cy="285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90" y="7188"/>
            <a:ext cx="1197070" cy="794668"/>
          </a:xfrm>
          <a:prstGeom prst="rect">
            <a:avLst/>
          </a:prstGeo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E1F5EC-53C3-4719-821B-2089C20D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4028-2C42-48E4-958A-A39E3E99AC05}" type="slidenum">
              <a:rPr lang="en-US" smtClean="0"/>
              <a:t>4</a:t>
            </a:fld>
            <a:endParaRPr 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" y="1"/>
            <a:ext cx="1286495" cy="83189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A672320-85DF-4B7D-A877-6A81874A7EF7}"/>
              </a:ext>
            </a:extLst>
          </p:cNvPr>
          <p:cNvSpPr txBox="1"/>
          <p:nvPr/>
        </p:nvSpPr>
        <p:spPr>
          <a:xfrm>
            <a:off x="8158414" y="3941389"/>
            <a:ext cx="40174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dirty="0"/>
          </a:p>
          <a:p>
            <a:r>
              <a:rPr lang="zh-CN" altLang="en-US" dirty="0"/>
              <a:t>吊挂：轴向无拉杆</a:t>
            </a:r>
            <a:endParaRPr lang="en-US" altLang="zh-CN" dirty="0"/>
          </a:p>
          <a:p>
            <a:r>
              <a:rPr lang="en-US" altLang="zh-CN" dirty="0"/>
              <a:t>             </a:t>
            </a:r>
            <a:r>
              <a:rPr lang="zh-CN" altLang="en-US" dirty="0"/>
              <a:t>径向两端各</a:t>
            </a:r>
            <a:r>
              <a:rPr lang="en-US" altLang="zh-CN" dirty="0"/>
              <a:t>2 </a:t>
            </a:r>
            <a:r>
              <a:rPr lang="zh-CN" altLang="en-US" dirty="0"/>
              <a:t>根向上主拉杆、</a:t>
            </a:r>
            <a:endParaRPr lang="en-US" altLang="zh-CN" dirty="0"/>
          </a:p>
          <a:p>
            <a:r>
              <a:rPr lang="en-US" altLang="zh-CN" dirty="0"/>
              <a:t>    </a:t>
            </a:r>
            <a:r>
              <a:rPr lang="zh-CN" altLang="en-US" dirty="0"/>
              <a:t>各</a:t>
            </a:r>
            <a:r>
              <a:rPr lang="en-US" altLang="zh-CN" dirty="0"/>
              <a:t>4 </a:t>
            </a:r>
            <a:r>
              <a:rPr lang="zh-CN" altLang="en-US" dirty="0"/>
              <a:t>根斜向拉杆</a:t>
            </a:r>
            <a:r>
              <a:rPr lang="en-US" altLang="zh-CN" dirty="0"/>
              <a:t> </a:t>
            </a:r>
            <a:r>
              <a:rPr lang="zh-CN" altLang="en-US" dirty="0"/>
              <a:t>，室温端在轴向</a:t>
            </a:r>
            <a:endParaRPr lang="en-US" altLang="zh-CN" dirty="0"/>
          </a:p>
          <a:p>
            <a:r>
              <a:rPr lang="en-US" altLang="zh-CN" dirty="0"/>
              <a:t>    </a:t>
            </a:r>
            <a:r>
              <a:rPr lang="zh-CN" altLang="en-US" dirty="0"/>
              <a:t>向中间偏移，提供轴向力和径向力</a:t>
            </a:r>
            <a:r>
              <a:rPr lang="en-US" altLang="zh-CN" dirty="0"/>
              <a:t>   </a:t>
            </a:r>
          </a:p>
          <a:p>
            <a:endParaRPr lang="en-US" altLang="zh-CN" dirty="0"/>
          </a:p>
          <a:p>
            <a:r>
              <a:rPr lang="zh-CN" altLang="en-US" dirty="0"/>
              <a:t>拉杆材料：设计选取中（钛合金、</a:t>
            </a:r>
            <a:endParaRPr lang="en-US" altLang="zh-CN" dirty="0"/>
          </a:p>
          <a:p>
            <a:r>
              <a:rPr lang="en-US" altLang="zh-CN" dirty="0"/>
              <a:t>     </a:t>
            </a:r>
            <a:r>
              <a:rPr lang="zh-CN" altLang="en-US" dirty="0"/>
              <a:t>碳纤维）</a:t>
            </a:r>
            <a:endParaRPr lang="en-US" altLang="zh-CN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2A5749F-2D8A-4CDB-AE93-8135B24C40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17" y="1295515"/>
            <a:ext cx="7570047" cy="55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3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0" y="1"/>
            <a:ext cx="10973150" cy="831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8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9901" y="109060"/>
            <a:ext cx="9678889" cy="6447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263" dirty="0"/>
              <a:t>探测器超导磁体二维图</a:t>
            </a:r>
            <a:endParaRPr lang="en-US" altLang="zh-CN" sz="4263" dirty="0"/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758202" y="831893"/>
            <a:ext cx="10553454" cy="285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90" y="7188"/>
            <a:ext cx="1197070" cy="794668"/>
          </a:xfrm>
          <a:prstGeom prst="rect">
            <a:avLst/>
          </a:prstGeo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E1F5EC-53C3-4719-821B-2089C20D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4028-2C42-48E4-958A-A39E3E99AC05}" type="slidenum">
              <a:rPr lang="en-US" smtClean="0"/>
              <a:t>5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" y="1"/>
            <a:ext cx="1286495" cy="83189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CB19B612-9EAE-4B5B-A184-304C14A3F1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516" y="1116038"/>
            <a:ext cx="6203097" cy="542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8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0" y="1"/>
            <a:ext cx="10973150" cy="831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8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9901" y="109060"/>
            <a:ext cx="9678889" cy="6447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4263" dirty="0"/>
              <a:t>summary</a:t>
            </a: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758202" y="831893"/>
            <a:ext cx="10553454" cy="285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90" y="7188"/>
            <a:ext cx="1197070" cy="794668"/>
          </a:xfrm>
          <a:prstGeom prst="rect">
            <a:avLst/>
          </a:prstGeo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E1F5EC-53C3-4719-821B-2089C20D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4028-2C42-48E4-958A-A39E3E99AC05}" type="slidenum">
              <a:rPr lang="en-US" smtClean="0"/>
              <a:t>6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" y="1"/>
            <a:ext cx="1286495" cy="83189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4EECA6E-0032-4BD4-A063-10675348E36B}"/>
              </a:ext>
            </a:extLst>
          </p:cNvPr>
          <p:cNvSpPr txBox="1"/>
          <p:nvPr/>
        </p:nvSpPr>
        <p:spPr>
          <a:xfrm>
            <a:off x="882316" y="1488382"/>
            <a:ext cx="8590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zh-CN" altLang="en-US" dirty="0"/>
              <a:t>后续将核算低温恒温器内外筒壁厚度</a:t>
            </a:r>
            <a:endParaRPr lang="en-US" altLang="zh-CN" dirty="0"/>
          </a:p>
          <a:p>
            <a:pPr marL="342900" indent="-342900">
              <a:buFontTx/>
              <a:buAutoNum type="arabicPeriod"/>
            </a:pPr>
            <a:r>
              <a:rPr lang="zh-CN" altLang="en-US" dirty="0"/>
              <a:t>后续将确定拉杆材料，设计拉杆长度和截面积</a:t>
            </a:r>
            <a:endParaRPr lang="en-US" altLang="zh-CN" dirty="0"/>
          </a:p>
          <a:p>
            <a:pPr marL="342900" indent="-342900">
              <a:buFontTx/>
              <a:buAutoNum type="arabicPeriod"/>
            </a:pPr>
            <a:r>
              <a:rPr lang="zh-CN" altLang="en-US" dirty="0"/>
              <a:t>液氦、液氮管路不影响磁体尺寸，后续设计</a:t>
            </a:r>
          </a:p>
        </p:txBody>
      </p:sp>
    </p:spTree>
    <p:extLst>
      <p:ext uri="{BB962C8B-B14F-4D97-AF65-F5344CB8AC3E}">
        <p14:creationId xmlns:p14="http://schemas.microsoft.com/office/powerpoint/2010/main" val="2468322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43293</TotalTime>
  <Words>186</Words>
  <Application>Microsoft Office PowerPoint</Application>
  <PresentationFormat>宽屏</PresentationFormat>
  <Paragraphs>45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微软雅黑</vt:lpstr>
      <vt:lpstr>Arial</vt:lpstr>
      <vt:lpstr>Calibri</vt:lpstr>
      <vt:lpstr>Office 主题</vt:lpstr>
      <vt:lpstr>CEPC探测器磁体结构设计</vt:lpstr>
      <vt:lpstr>探测器超导磁体</vt:lpstr>
      <vt:lpstr>探测器超导磁体线圈</vt:lpstr>
      <vt:lpstr>探测器超导磁体冷屏</vt:lpstr>
      <vt:lpstr>探测器超导磁体二维图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CEPC探测器磁体结构尺寸</dc:title>
  <dc:creator>ning</dc:creator>
  <cp:lastModifiedBy>治龙 侯</cp:lastModifiedBy>
  <cp:revision>111</cp:revision>
  <cp:lastPrinted>2024-05-19T12:25:09Z</cp:lastPrinted>
  <dcterms:created xsi:type="dcterms:W3CDTF">2024-01-31T08:01:13Z</dcterms:created>
  <dcterms:modified xsi:type="dcterms:W3CDTF">2024-05-27T06:48:02Z</dcterms:modified>
</cp:coreProperties>
</file>