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9" r:id="rId2"/>
    <p:sldId id="406" r:id="rId3"/>
    <p:sldId id="403" r:id="rId4"/>
    <p:sldId id="408" r:id="rId5"/>
    <p:sldId id="407" r:id="rId6"/>
    <p:sldId id="411" r:id="rId7"/>
    <p:sldId id="412" r:id="rId8"/>
    <p:sldId id="413" r:id="rId9"/>
    <p:sldId id="409" r:id="rId10"/>
    <p:sldId id="415" r:id="rId11"/>
    <p:sldId id="410" r:id="rId12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076" autoAdjust="0"/>
  </p:normalViewPr>
  <p:slideViewPr>
    <p:cSldViewPr snapToGrid="0">
      <p:cViewPr varScale="1">
        <p:scale>
          <a:sx n="132" d="100"/>
          <a:sy n="132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5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8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13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5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V0 weekly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2024.05.28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30" y="2382"/>
            <a:ext cx="8229863" cy="623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4926" y="84176"/>
            <a:ext cx="7259167" cy="4835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197" dirty="0" smtClean="0"/>
              <a:t>Future work of the mechanical design</a:t>
            </a:r>
            <a:endParaRPr lang="en-US" altLang="zh-CN" sz="3197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8651" y="626301"/>
            <a:ext cx="7915091" cy="214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92" y="7772"/>
            <a:ext cx="897803" cy="596001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10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" y="2382"/>
            <a:ext cx="964871" cy="6239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EECA6E-0032-4BD4-A063-10675348E36B}"/>
              </a:ext>
            </a:extLst>
          </p:cNvPr>
          <p:cNvSpPr txBox="1"/>
          <p:nvPr/>
        </p:nvSpPr>
        <p:spPr>
          <a:xfrm>
            <a:off x="661738" y="1118668"/>
            <a:ext cx="6442910" cy="188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AutoNum type="arabicPeriod"/>
            </a:pPr>
            <a:r>
              <a:rPr lang="zh-CN" altLang="en-US" sz="2000" dirty="0"/>
              <a:t>后续将核算低温恒温器内外筒壁厚度</a:t>
            </a:r>
            <a:endParaRPr lang="en-US" altLang="zh-CN" sz="2000" dirty="0"/>
          </a:p>
          <a:p>
            <a:pPr marL="257175" indent="-257175">
              <a:lnSpc>
                <a:spcPct val="150000"/>
              </a:lnSpc>
              <a:buFontTx/>
              <a:buAutoNum type="arabicPeriod"/>
            </a:pPr>
            <a:r>
              <a:rPr lang="zh-CN" altLang="en-US" sz="2000" dirty="0"/>
              <a:t>后续将确定拉杆材料，设计拉杆长度和截面积</a:t>
            </a:r>
            <a:endParaRPr lang="en-US" altLang="zh-CN" sz="2000" dirty="0"/>
          </a:p>
          <a:p>
            <a:pPr marL="257175" indent="-257175">
              <a:lnSpc>
                <a:spcPct val="150000"/>
              </a:lnSpc>
              <a:buFontTx/>
              <a:buAutoNum type="arabicPeriod"/>
            </a:pPr>
            <a:r>
              <a:rPr lang="zh-CN" altLang="en-US" sz="2000" dirty="0"/>
              <a:t>液氦、液氮管路不影响磁体尺寸，后续</a:t>
            </a:r>
            <a:r>
              <a:rPr lang="zh-CN" altLang="en-US" sz="2000" dirty="0" smtClean="0"/>
              <a:t>设计</a:t>
            </a:r>
            <a:endParaRPr lang="en-US" altLang="zh-CN" sz="2000" dirty="0" smtClean="0"/>
          </a:p>
          <a:p>
            <a:pPr marL="257175" indent="-257175">
              <a:lnSpc>
                <a:spcPct val="150000"/>
              </a:lnSpc>
              <a:buFontTx/>
              <a:buAutoNum type="arabicPeriod"/>
            </a:pPr>
            <a:r>
              <a:rPr lang="zh-CN" altLang="en-US" sz="2000" dirty="0" smtClean="0"/>
              <a:t>与低温系统配合调整空间布局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648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Ongoing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work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3943" y="834571"/>
            <a:ext cx="3940246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Mechanical design of the magnet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Cryogenic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Support structure of the magnet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Mechanical design of the yoke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316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he size of magnet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44806"/>
              </p:ext>
            </p:extLst>
          </p:nvPr>
        </p:nvGraphicFramePr>
        <p:xfrm>
          <a:off x="5711371" y="2141757"/>
          <a:ext cx="3164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108916288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78313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Inner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7070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3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Thickness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0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Outer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8470</a:t>
                      </a:r>
                      <a:r>
                        <a:rPr lang="en-US" altLang="zh-CN" sz="1800" baseline="0" dirty="0" smtClean="0"/>
                        <a:t>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Length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9050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11248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732913"/>
            <a:ext cx="5332186" cy="4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Detector Magnet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97927"/>
              </p:ext>
            </p:extLst>
          </p:nvPr>
        </p:nvGraphicFramePr>
        <p:xfrm>
          <a:off x="5132109" y="1165423"/>
          <a:ext cx="279331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43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022575">
                  <a:extLst>
                    <a:ext uri="{9D8B030D-6E8A-4147-A177-3AD203B41FA5}">
                      <a16:colId xmlns:a16="http://schemas.microsoft.com/office/drawing/2014/main" val="284361735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Barrel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2300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64390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Each End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754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02194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Total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3808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sz="1200" baseline="0" dirty="0" smtClean="0"/>
                        <a:t>Diameter(m) &amp;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10.97&amp;11.75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11" y="780820"/>
            <a:ext cx="3620205" cy="296376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97098" y="3990037"/>
            <a:ext cx="400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The gap between each layer of </a:t>
            </a:r>
            <a:r>
              <a:rPr lang="en-US" altLang="zh-CN" sz="1600" dirty="0" smtClean="0"/>
              <a:t>yoke </a:t>
            </a:r>
            <a:r>
              <a:rPr lang="en-US" altLang="zh-CN" sz="1600" dirty="0"/>
              <a:t>is </a:t>
            </a:r>
            <a:r>
              <a:rPr lang="en-US" altLang="zh-CN" sz="1600" dirty="0">
                <a:solidFill>
                  <a:srgbClr val="FF0000"/>
                </a:solidFill>
              </a:rPr>
              <a:t>40 </a:t>
            </a:r>
            <a:r>
              <a:rPr lang="en-US" altLang="zh-CN" sz="1600" dirty="0" smtClean="0">
                <a:solidFill>
                  <a:srgbClr val="FF0000"/>
                </a:solidFill>
              </a:rPr>
              <a:t>mm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8914" y="780820"/>
            <a:ext cx="1525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Yoke parameters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6577"/>
              </p:ext>
            </p:extLst>
          </p:nvPr>
        </p:nvGraphicFramePr>
        <p:xfrm>
          <a:off x="4992913" y="2757346"/>
          <a:ext cx="2656116" cy="215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630">
                  <a:extLst>
                    <a:ext uri="{9D8B030D-6E8A-4147-A177-3AD203B41FA5}">
                      <a16:colId xmlns:a16="http://schemas.microsoft.com/office/drawing/2014/main" val="70213862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27436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Inner diameter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7300 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2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Operating</a:t>
                      </a:r>
                      <a:r>
                        <a:rPr lang="en-US" altLang="zh-CN" baseline="0" dirty="0" smtClean="0"/>
                        <a:t> 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16702 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Cable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 km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8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Inductance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 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2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1.54 GJ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0006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mass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220 tons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08474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526153" y="2421294"/>
            <a:ext cx="1340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Coil parameters: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</a:rPr>
              <a:t>Detector Magnet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8712" y="741163"/>
            <a:ext cx="731631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Liu </a:t>
            </a:r>
            <a:r>
              <a:rPr lang="en-US" altLang="zh-CN" dirty="0" err="1" smtClean="0"/>
              <a:t>Mengyao</a:t>
            </a:r>
            <a:r>
              <a:rPr lang="en-US" altLang="zh-CN" dirty="0" smtClean="0"/>
              <a:t>, Zhang Yao</a:t>
            </a:r>
          </a:p>
          <a:p>
            <a:r>
              <a:rPr lang="en-US" altLang="zh-CN" sz="1600" b="1" dirty="0" smtClean="0"/>
              <a:t>Conclusion</a:t>
            </a:r>
            <a:r>
              <a:rPr lang="zh-CN" altLang="en-US" sz="1600" b="1" dirty="0" smtClean="0"/>
              <a:t>：在</a:t>
            </a:r>
            <a:r>
              <a:rPr lang="zh-CN" altLang="en-US" sz="1600" b="1" dirty="0"/>
              <a:t>采样点10cm间隔内，磁场采样点的密度对动量分辨影响</a:t>
            </a:r>
            <a:r>
              <a:rPr lang="zh-CN" altLang="en-US" sz="1600" b="1" dirty="0" smtClean="0"/>
              <a:t>不大</a:t>
            </a:r>
            <a:r>
              <a:rPr lang="zh-CN" altLang="en-US" sz="1600" b="1" dirty="0" smtClean="0"/>
              <a:t>。</a:t>
            </a:r>
            <a:endParaRPr lang="en-US" altLang="zh-CN" sz="1600" b="1" dirty="0" smtClean="0"/>
          </a:p>
          <a:p>
            <a:r>
              <a:rPr lang="zh-CN" altLang="en-US" sz="1800" b="1" dirty="0" smtClean="0">
                <a:solidFill>
                  <a:srgbClr val="FF0000"/>
                </a:solidFill>
              </a:rPr>
              <a:t>还在继续进行研究中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907" y="2021336"/>
            <a:ext cx="3816555" cy="30244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9314" y="1720551"/>
            <a:ext cx="6974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</a:rPr>
              <a:t>对比三种非均匀磁场在不同横动量下的动量分辨率的变化：（</a:t>
            </a:r>
            <a:r>
              <a:rPr lang="en-US" altLang="zh-CN" sz="1400" dirty="0">
                <a:latin typeface="Calibri" panose="020F0502020204030204" pitchFamily="34" charset="0"/>
              </a:rPr>
              <a:t>single muon- , 5000 events</a:t>
            </a:r>
            <a:r>
              <a:rPr lang="zh-CN" altLang="en-US" sz="1400" dirty="0">
                <a:latin typeface="宋体" panose="02010600030101010101" pitchFamily="2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07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Mechanical design of the magnet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4" y="1009211"/>
            <a:ext cx="5617028" cy="2099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4" y="3406401"/>
            <a:ext cx="5619231" cy="167807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8712" y="700992"/>
            <a:ext cx="3386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Schematic diagram of magnet </a:t>
            </a:r>
            <a:r>
              <a:rPr lang="zh-CN" altLang="en-US" sz="1400" b="1" dirty="0">
                <a:solidFill>
                  <a:srgbClr val="FF0000"/>
                </a:solidFill>
              </a:rPr>
              <a:t>barrel layout</a:t>
            </a:r>
          </a:p>
        </p:txBody>
      </p:sp>
      <p:sp>
        <p:nvSpPr>
          <p:cNvPr id="12" name="矩形 11"/>
          <p:cNvSpPr/>
          <p:nvPr/>
        </p:nvSpPr>
        <p:spPr>
          <a:xfrm>
            <a:off x="564944" y="3098624"/>
            <a:ext cx="3223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Schematic diagram of magnet </a:t>
            </a:r>
            <a:r>
              <a:rPr lang="en-US" altLang="zh-CN" sz="1400" b="1" dirty="0">
                <a:solidFill>
                  <a:srgbClr val="FF0000"/>
                </a:solidFill>
              </a:rPr>
              <a:t>end layout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30" y="2382"/>
            <a:ext cx="8229863" cy="623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4926" y="84176"/>
            <a:ext cx="7259167" cy="4835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Mechanical design of the magnet</a:t>
            </a:r>
            <a:endParaRPr lang="en-US" altLang="zh-CN" sz="3197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8651" y="626301"/>
            <a:ext cx="7915091" cy="214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92" y="7772"/>
            <a:ext cx="897803" cy="596001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" y="2382"/>
            <a:ext cx="964871" cy="623919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77CC0F28-C78B-4C59-99BC-73A1ABC416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71853" y="3534965"/>
          <a:ext cx="315787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347">
                  <a:extLst>
                    <a:ext uri="{9D8B030D-6E8A-4147-A177-3AD203B41FA5}">
                      <a16:colId xmlns:a16="http://schemas.microsoft.com/office/drawing/2014/main" val="897793758"/>
                    </a:ext>
                  </a:extLst>
                </a:gridCol>
                <a:gridCol w="1999523">
                  <a:extLst>
                    <a:ext uri="{9D8B030D-6E8A-4147-A177-3AD203B41FA5}">
                      <a16:colId xmlns:a16="http://schemas.microsoft.com/office/drawing/2014/main" val="169198609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参数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数值（</a:t>
                      </a:r>
                      <a:r>
                        <a:rPr lang="en-US" altLang="zh-CN" sz="1800" dirty="0"/>
                        <a:t>mm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70546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内径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7070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49340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外径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8470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3455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长度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9050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9688162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3970768E-87D8-4D09-8F90-4DF4831CEF00}"/>
              </a:ext>
            </a:extLst>
          </p:cNvPr>
          <p:cNvSpPr txBox="1"/>
          <p:nvPr/>
        </p:nvSpPr>
        <p:spPr>
          <a:xfrm>
            <a:off x="5671852" y="3005628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dirty="0"/>
              <a:t>探测器超导磁体参数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BFDE48-C99E-4FA8-9409-E0C6C98CB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733518"/>
            <a:ext cx="4955335" cy="44123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18BD40-53CA-4714-BE2E-64FB4DA32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54" y="807438"/>
            <a:ext cx="3261491" cy="1391885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C205915-D715-4F64-92AD-A13691F5BFAB}"/>
              </a:ext>
            </a:extLst>
          </p:cNvPr>
          <p:cNvCxnSpPr>
            <a:cxnSpLocks/>
          </p:cNvCxnSpPr>
          <p:nvPr/>
        </p:nvCxnSpPr>
        <p:spPr>
          <a:xfrm flipH="1" flipV="1">
            <a:off x="1584434" y="928129"/>
            <a:ext cx="4087419" cy="6764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008CFB6-DD96-499C-B10A-A6A0837AB866}"/>
              </a:ext>
            </a:extLst>
          </p:cNvPr>
          <p:cNvCxnSpPr>
            <a:cxnSpLocks/>
          </p:cNvCxnSpPr>
          <p:nvPr/>
        </p:nvCxnSpPr>
        <p:spPr>
          <a:xfrm flipH="1" flipV="1">
            <a:off x="5671852" y="1776003"/>
            <a:ext cx="175184" cy="6325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5260683" y="2375984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/>
              <a:t>低温恒温器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91B48FE-7D7A-44D3-9B3E-7B7E46CA285E}"/>
              </a:ext>
            </a:extLst>
          </p:cNvPr>
          <p:cNvCxnSpPr>
            <a:cxnSpLocks/>
          </p:cNvCxnSpPr>
          <p:nvPr/>
        </p:nvCxnSpPr>
        <p:spPr>
          <a:xfrm flipH="1" flipV="1">
            <a:off x="7794073" y="1769032"/>
            <a:ext cx="175184" cy="6325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6A6B2704-10F5-4086-8A98-E3D53E0BC411}"/>
              </a:ext>
            </a:extLst>
          </p:cNvPr>
          <p:cNvSpPr txBox="1"/>
          <p:nvPr/>
        </p:nvSpPr>
        <p:spPr>
          <a:xfrm>
            <a:off x="7721260" y="2369014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/>
              <a:t>冷屏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9C7503F0-27BF-4102-802D-E684562C73AA}"/>
              </a:ext>
            </a:extLst>
          </p:cNvPr>
          <p:cNvCxnSpPr>
            <a:cxnSpLocks/>
          </p:cNvCxnSpPr>
          <p:nvPr/>
        </p:nvCxnSpPr>
        <p:spPr>
          <a:xfrm flipH="1" flipV="1">
            <a:off x="8278097" y="1624855"/>
            <a:ext cx="409467" cy="7783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2B4FDBD0-1A89-42E0-A7E2-DFCC40019880}"/>
              </a:ext>
            </a:extLst>
          </p:cNvPr>
          <p:cNvSpPr txBox="1"/>
          <p:nvPr/>
        </p:nvSpPr>
        <p:spPr>
          <a:xfrm>
            <a:off x="8425954" y="2386675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/>
              <a:t>线圈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008CFB6-DD96-499C-B10A-A6A0837AB866}"/>
              </a:ext>
            </a:extLst>
          </p:cNvPr>
          <p:cNvCxnSpPr>
            <a:cxnSpLocks/>
          </p:cNvCxnSpPr>
          <p:nvPr/>
        </p:nvCxnSpPr>
        <p:spPr>
          <a:xfrm flipH="1" flipV="1">
            <a:off x="5774783" y="1339167"/>
            <a:ext cx="1275485" cy="10624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1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6463914" y="2369014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dirty="0"/>
              <a:t>冷质量吊挂</a:t>
            </a:r>
          </a:p>
        </p:txBody>
      </p:sp>
    </p:spTree>
    <p:extLst>
      <p:ext uri="{BB962C8B-B14F-4D97-AF65-F5344CB8AC3E}">
        <p14:creationId xmlns:p14="http://schemas.microsoft.com/office/powerpoint/2010/main" val="36202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30" y="2382"/>
            <a:ext cx="8229863" cy="623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4926" y="84176"/>
            <a:ext cx="7259167" cy="4835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Mechanical design of the magnet</a:t>
            </a:r>
            <a:endParaRPr lang="en-US" altLang="zh-CN" sz="3197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8651" y="626301"/>
            <a:ext cx="7915091" cy="214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92" y="7772"/>
            <a:ext cx="897803" cy="596001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" y="2382"/>
            <a:ext cx="964871" cy="62391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5469722" y="2078095"/>
            <a:ext cx="35958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总重：约 </a:t>
            </a:r>
            <a:r>
              <a:rPr lang="en-US" altLang="zh-CN" sz="1400" dirty="0"/>
              <a:t>140 t </a:t>
            </a:r>
            <a:r>
              <a:rPr lang="zh-CN" altLang="en-US" sz="1400" dirty="0"/>
              <a:t>，因安装位置误差</a:t>
            </a:r>
            <a:endParaRPr lang="en-US" altLang="zh-CN" sz="1400" dirty="0"/>
          </a:p>
          <a:p>
            <a:r>
              <a:rPr lang="zh-CN" altLang="en-US" sz="1400" dirty="0"/>
              <a:t>磁体励磁后有较大的电磁力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结构：三段组装（焊接、螺栓连接支撑筒）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吊挂：轴向两端各均布</a:t>
            </a:r>
            <a:r>
              <a:rPr lang="en-US" altLang="zh-CN" sz="1400" dirty="0"/>
              <a:t>6~8 </a:t>
            </a:r>
            <a:r>
              <a:rPr lang="zh-CN" altLang="en-US" sz="1400" dirty="0"/>
              <a:t>根拉杆</a:t>
            </a:r>
            <a:endParaRPr lang="en-US" altLang="zh-CN" sz="1400" dirty="0"/>
          </a:p>
          <a:p>
            <a:r>
              <a:rPr lang="en-US" altLang="zh-CN" sz="1400" dirty="0"/>
              <a:t>             </a:t>
            </a:r>
            <a:r>
              <a:rPr lang="zh-CN" altLang="en-US" sz="1400" dirty="0"/>
              <a:t>径向两端各</a:t>
            </a:r>
            <a:r>
              <a:rPr lang="en-US" altLang="zh-CN" sz="1400" dirty="0"/>
              <a:t>2 </a:t>
            </a:r>
            <a:r>
              <a:rPr lang="zh-CN" altLang="en-US" sz="1400" dirty="0"/>
              <a:t>根向上主拉杆、</a:t>
            </a:r>
            <a:endParaRPr lang="en-US" altLang="zh-CN" sz="1400" dirty="0"/>
          </a:p>
          <a:p>
            <a:r>
              <a:rPr lang="en-US" altLang="zh-CN" sz="1400" dirty="0"/>
              <a:t>              </a:t>
            </a:r>
            <a:r>
              <a:rPr lang="zh-CN" altLang="en-US" sz="1400" dirty="0"/>
              <a:t>各</a:t>
            </a:r>
            <a:r>
              <a:rPr lang="en-US" altLang="zh-CN" sz="1400" dirty="0"/>
              <a:t>4 </a:t>
            </a:r>
            <a:r>
              <a:rPr lang="zh-CN" altLang="en-US" sz="1400" dirty="0"/>
              <a:t>根斜向拉杆</a:t>
            </a:r>
            <a:r>
              <a:rPr lang="en-US" altLang="zh-CN" sz="1400" dirty="0"/>
              <a:t>     </a:t>
            </a:r>
          </a:p>
          <a:p>
            <a:endParaRPr lang="en-US" altLang="zh-CN" sz="1400" dirty="0"/>
          </a:p>
          <a:p>
            <a:r>
              <a:rPr lang="zh-CN" altLang="en-US" sz="1400" dirty="0"/>
              <a:t>拉杆材料：钛合金</a:t>
            </a:r>
            <a:endParaRPr lang="en-US" altLang="zh-CN" sz="1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ECE85D-346C-4C06-8071-09A6E120C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5" y="896334"/>
            <a:ext cx="5029459" cy="401023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79142" y="911940"/>
            <a:ext cx="25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Support structure design</a:t>
            </a:r>
            <a:endParaRPr lang="zh-CN" altLang="en-US" sz="1800" dirty="0"/>
          </a:p>
        </p:txBody>
      </p:sp>
      <p:sp>
        <p:nvSpPr>
          <p:cNvPr id="6" name="文本框 5"/>
          <p:cNvSpPr txBox="1"/>
          <p:nvPr/>
        </p:nvSpPr>
        <p:spPr>
          <a:xfrm>
            <a:off x="5116286" y="1578045"/>
            <a:ext cx="17679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Radial suspend system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931166" y="2373869"/>
            <a:ext cx="16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Axial suspend system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109029" y="1865086"/>
            <a:ext cx="245465" cy="435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374571" y="2583543"/>
            <a:ext cx="49524" cy="239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6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30" y="2382"/>
            <a:ext cx="8229863" cy="623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4926" y="84176"/>
            <a:ext cx="7259167" cy="4835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Mechanical design of the magnet</a:t>
            </a:r>
            <a:endParaRPr lang="en-US" altLang="zh-CN" sz="3197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8651" y="626301"/>
            <a:ext cx="7915091" cy="214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92" y="7772"/>
            <a:ext cx="897803" cy="596001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" y="2382"/>
            <a:ext cx="964871" cy="62391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5480216" y="1896269"/>
            <a:ext cx="3035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r>
              <a:rPr lang="zh-CN" altLang="en-US" sz="1400" dirty="0"/>
              <a:t>吊挂：轴向无拉杆</a:t>
            </a:r>
            <a:endParaRPr lang="en-US" altLang="zh-CN" sz="1400" dirty="0"/>
          </a:p>
          <a:p>
            <a:r>
              <a:rPr lang="en-US" altLang="zh-CN" sz="1400" dirty="0"/>
              <a:t>             </a:t>
            </a:r>
            <a:r>
              <a:rPr lang="zh-CN" altLang="en-US" sz="1400" dirty="0"/>
              <a:t>径向两端各</a:t>
            </a:r>
            <a:r>
              <a:rPr lang="en-US" altLang="zh-CN" sz="1400" dirty="0"/>
              <a:t>2 </a:t>
            </a:r>
            <a:r>
              <a:rPr lang="zh-CN" altLang="en-US" sz="1400" dirty="0"/>
              <a:t>根向上主拉杆、</a:t>
            </a:r>
            <a:endParaRPr lang="en-US" altLang="zh-CN" sz="1400" dirty="0"/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各</a:t>
            </a:r>
            <a:r>
              <a:rPr lang="en-US" altLang="zh-CN" sz="1400" dirty="0"/>
              <a:t>4 </a:t>
            </a:r>
            <a:r>
              <a:rPr lang="zh-CN" altLang="en-US" sz="1400" dirty="0"/>
              <a:t>根斜向拉杆</a:t>
            </a:r>
            <a:r>
              <a:rPr lang="en-US" altLang="zh-CN" sz="1400" dirty="0"/>
              <a:t> </a:t>
            </a:r>
            <a:r>
              <a:rPr lang="zh-CN" altLang="en-US" sz="1400" dirty="0"/>
              <a:t>，室温端在轴向</a:t>
            </a:r>
            <a:endParaRPr lang="en-US" altLang="zh-CN" sz="1400" dirty="0"/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向中间偏移，提供轴向力和径向力</a:t>
            </a:r>
            <a:r>
              <a:rPr lang="en-US" altLang="zh-CN" sz="1400" dirty="0"/>
              <a:t>   </a:t>
            </a:r>
          </a:p>
          <a:p>
            <a:endParaRPr lang="en-US" altLang="zh-CN" sz="1400" dirty="0"/>
          </a:p>
          <a:p>
            <a:r>
              <a:rPr lang="zh-CN" altLang="en-US" sz="1400" dirty="0"/>
              <a:t>拉杆材料：设计选取中（钛合金、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碳纤维）</a:t>
            </a:r>
            <a:endParaRPr lang="en-US" altLang="zh-CN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A5749F-2D8A-4CDB-AE93-8135B24C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74" y="1065554"/>
            <a:ext cx="4924441" cy="36184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98787" y="98557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Thermal shield design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5059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Mechanical design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4" y="1326027"/>
            <a:ext cx="3444001" cy="302654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9001" y="749382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/>
              <a:t>2D and 3D design</a:t>
            </a:r>
            <a:r>
              <a:rPr lang="zh-CN" altLang="en-US" sz="1800" b="1" dirty="0" smtClean="0"/>
              <a:t> </a:t>
            </a:r>
            <a:r>
              <a:rPr lang="zh-CN" altLang="en-US" sz="1800" b="1" dirty="0"/>
              <a:t>of </a:t>
            </a:r>
            <a:r>
              <a:rPr lang="zh-CN" altLang="en-US" sz="1800" b="1" dirty="0" smtClean="0"/>
              <a:t>magnet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41" y="1235208"/>
            <a:ext cx="4264525" cy="35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17477</TotalTime>
  <Words>594</Words>
  <Application>Microsoft Office PowerPoint</Application>
  <PresentationFormat>自定义</PresentationFormat>
  <Paragraphs>115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Microsoft YaHei UI</vt:lpstr>
      <vt:lpstr>宋体</vt:lpstr>
      <vt:lpstr>微软雅黑</vt:lpstr>
      <vt:lpstr>Arial</vt:lpstr>
      <vt:lpstr>Calibri</vt:lpstr>
      <vt:lpstr>Calibri Light</vt:lpstr>
      <vt:lpstr>Times New Roman</vt:lpstr>
      <vt:lpstr>Thème Office</vt:lpstr>
      <vt:lpstr>PowerPoint 演示文稿</vt:lpstr>
      <vt:lpstr>1. The size of magnet</vt:lpstr>
      <vt:lpstr>Detector Magnet</vt:lpstr>
      <vt:lpstr>Detector Magnet</vt:lpstr>
      <vt:lpstr>Mechanical design of the magnet</vt:lpstr>
      <vt:lpstr>Mechanical design of the magnet</vt:lpstr>
      <vt:lpstr>Mechanical design of the magnet</vt:lpstr>
      <vt:lpstr>Mechanical design of the magnet</vt:lpstr>
      <vt:lpstr>Mechanical design</vt:lpstr>
      <vt:lpstr>Future work of the mechanical design</vt:lpstr>
      <vt:lpstr>Ongoing work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1302</cp:revision>
  <dcterms:created xsi:type="dcterms:W3CDTF">2021-03-22T16:16:06Z</dcterms:created>
  <dcterms:modified xsi:type="dcterms:W3CDTF">2024-05-28T00:39:05Z</dcterms:modified>
</cp:coreProperties>
</file>