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65"/>
  </p:notesMasterIdLst>
  <p:handoutMasterIdLst>
    <p:handoutMasterId r:id="rId66"/>
  </p:handoutMasterIdLst>
  <p:sldIdLst>
    <p:sldId id="1260" r:id="rId3"/>
    <p:sldId id="2833" r:id="rId4"/>
    <p:sldId id="2834" r:id="rId5"/>
    <p:sldId id="2719" r:id="rId6"/>
    <p:sldId id="2543" r:id="rId7"/>
    <p:sldId id="2542" r:id="rId8"/>
    <p:sldId id="2544" r:id="rId9"/>
    <p:sldId id="2457" r:id="rId10"/>
    <p:sldId id="2530" r:id="rId11"/>
    <p:sldId id="2551" r:id="rId12"/>
    <p:sldId id="2552" r:id="rId13"/>
    <p:sldId id="2750" r:id="rId14"/>
    <p:sldId id="2777" r:id="rId15"/>
    <p:sldId id="2751" r:id="rId16"/>
    <p:sldId id="2752" r:id="rId17"/>
    <p:sldId id="2503" r:id="rId18"/>
    <p:sldId id="2770" r:id="rId19"/>
    <p:sldId id="2772" r:id="rId20"/>
    <p:sldId id="2832" r:id="rId21"/>
    <p:sldId id="2773" r:id="rId22"/>
    <p:sldId id="2766" r:id="rId23"/>
    <p:sldId id="2753" r:id="rId24"/>
    <p:sldId id="2821" r:id="rId25"/>
    <p:sldId id="2721" r:id="rId26"/>
    <p:sldId id="268" r:id="rId27"/>
    <p:sldId id="2735" r:id="rId28"/>
    <p:sldId id="2734" r:id="rId29"/>
    <p:sldId id="2723" r:id="rId30"/>
    <p:sldId id="2822" r:id="rId31"/>
    <p:sldId id="2774" r:id="rId32"/>
    <p:sldId id="2736" r:id="rId33"/>
    <p:sldId id="2737" r:id="rId34"/>
    <p:sldId id="2732" r:id="rId35"/>
    <p:sldId id="2768" r:id="rId36"/>
    <p:sldId id="2823" r:id="rId37"/>
    <p:sldId id="2775" r:id="rId38"/>
    <p:sldId id="2739" r:id="rId39"/>
    <p:sldId id="2743" r:id="rId40"/>
    <p:sldId id="2741" r:id="rId41"/>
    <p:sldId id="2824" r:id="rId42"/>
    <p:sldId id="2776" r:id="rId43"/>
    <p:sldId id="2747" r:id="rId44"/>
    <p:sldId id="2762" r:id="rId45"/>
    <p:sldId id="2748" r:id="rId46"/>
    <p:sldId id="2759" r:id="rId47"/>
    <p:sldId id="2760" r:id="rId48"/>
    <p:sldId id="2825" r:id="rId49"/>
    <p:sldId id="2826" r:id="rId50"/>
    <p:sldId id="2754" r:id="rId51"/>
    <p:sldId id="2764" r:id="rId52"/>
    <p:sldId id="2744" r:id="rId53"/>
    <p:sldId id="2829" r:id="rId54"/>
    <p:sldId id="299" r:id="rId55"/>
    <p:sldId id="306" r:id="rId56"/>
    <p:sldId id="303" r:id="rId57"/>
    <p:sldId id="301" r:id="rId58"/>
    <p:sldId id="308" r:id="rId59"/>
    <p:sldId id="312" r:id="rId60"/>
    <p:sldId id="297" r:id="rId61"/>
    <p:sldId id="2769" r:id="rId62"/>
    <p:sldId id="2830" r:id="rId63"/>
    <p:sldId id="2771" r:id="rId64"/>
  </p:sldIdLst>
  <p:sldSz cx="12192000" cy="6858000"/>
  <p:notesSz cx="6797675" cy="9928225"/>
  <p:custDataLst>
    <p:tags r:id="rId6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B12CA28-131F-401D-946B-7C1A1C5ABBA2}">
          <p14:sldIdLst>
            <p14:sldId id="1260"/>
            <p14:sldId id="2833"/>
            <p14:sldId id="2834"/>
            <p14:sldId id="2719"/>
            <p14:sldId id="2543"/>
            <p14:sldId id="2542"/>
            <p14:sldId id="2544"/>
            <p14:sldId id="2457"/>
            <p14:sldId id="2530"/>
            <p14:sldId id="2551"/>
            <p14:sldId id="2552"/>
            <p14:sldId id="2750"/>
            <p14:sldId id="2777"/>
            <p14:sldId id="2751"/>
            <p14:sldId id="2752"/>
            <p14:sldId id="2503"/>
            <p14:sldId id="2770"/>
            <p14:sldId id="2772"/>
            <p14:sldId id="2832"/>
            <p14:sldId id="2773"/>
            <p14:sldId id="2766"/>
            <p14:sldId id="2753"/>
            <p14:sldId id="2821"/>
            <p14:sldId id="2721"/>
            <p14:sldId id="268"/>
            <p14:sldId id="2735"/>
            <p14:sldId id="2734"/>
            <p14:sldId id="2723"/>
            <p14:sldId id="2822"/>
            <p14:sldId id="2774"/>
            <p14:sldId id="2736"/>
            <p14:sldId id="2737"/>
          </p14:sldIdLst>
        </p14:section>
        <p14:section name="无标题节" id="{1EF0D668-6969-46E2-8FDE-F967F503A337}">
          <p14:sldIdLst>
            <p14:sldId id="2732"/>
            <p14:sldId id="2768"/>
            <p14:sldId id="2823"/>
            <p14:sldId id="2775"/>
            <p14:sldId id="2739"/>
            <p14:sldId id="2743"/>
            <p14:sldId id="2741"/>
            <p14:sldId id="2824"/>
            <p14:sldId id="2776"/>
            <p14:sldId id="2747"/>
            <p14:sldId id="2762"/>
            <p14:sldId id="2748"/>
            <p14:sldId id="2759"/>
            <p14:sldId id="2760"/>
            <p14:sldId id="2825"/>
            <p14:sldId id="2826"/>
            <p14:sldId id="2754"/>
            <p14:sldId id="2764"/>
            <p14:sldId id="2744"/>
            <p14:sldId id="2829"/>
            <p14:sldId id="299"/>
            <p14:sldId id="306"/>
            <p14:sldId id="303"/>
            <p14:sldId id="301"/>
            <p14:sldId id="308"/>
            <p14:sldId id="312"/>
            <p14:sldId id="297"/>
            <p14:sldId id="2769"/>
            <p14:sldId id="2830"/>
            <p14:sldId id="27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-Sheng Geng" initials="LSG" lastIdx="2" clrIdx="0"/>
  <p:cmAuthor id="2" name="刘 志伟" initials="刘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D6FC5"/>
    <a:srgbClr val="3385C6"/>
    <a:srgbClr val="0000FF"/>
    <a:srgbClr val="26C6DA"/>
    <a:srgbClr val="92D050"/>
    <a:srgbClr val="B8CAC6"/>
    <a:srgbClr val="EF8208"/>
    <a:srgbClr val="FFFFFF"/>
    <a:srgbClr val="FF0101"/>
    <a:srgbClr val="76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89127" autoAdjust="0"/>
  </p:normalViewPr>
  <p:slideViewPr>
    <p:cSldViewPr snapToGrid="0">
      <p:cViewPr varScale="1">
        <p:scale>
          <a:sx n="79" d="100"/>
          <a:sy n="79" d="100"/>
        </p:scale>
        <p:origin x="69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7EAC7F-6F66-D643-9EE7-7181FFE795C6}" type="doc">
      <dgm:prSet loTypeId="urn:microsoft.com/office/officeart/2009/3/layout/StepUpProcess#1" loCatId="" qsTypeId="urn:microsoft.com/office/officeart/2005/8/quickstyle/simple4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A447CB05-045F-5B4F-B3A4-0B31DFC0397F}">
      <dgm:prSet phldrT="[文本]"/>
      <dgm:spPr/>
      <dgm:t>
        <a:bodyPr/>
        <a:lstStyle/>
        <a:p>
          <a:r>
            <a:rPr lang="en-US" altLang="zh-CN" b="1" dirty="0"/>
            <a:t>Eightfold</a:t>
          </a:r>
          <a:r>
            <a:rPr lang="zh-CN" altLang="en-US" b="1" dirty="0"/>
            <a:t> </a:t>
          </a:r>
          <a:r>
            <a:rPr lang="en-US" altLang="zh-CN" b="1" dirty="0"/>
            <a:t>way-1961</a:t>
          </a:r>
          <a:endParaRPr lang="zh-CN" altLang="en-US" b="1" dirty="0"/>
        </a:p>
      </dgm:t>
    </dgm:pt>
    <dgm:pt modelId="{515AEC6A-72CE-764F-A59A-1FDD0F261605}" type="parTrans" cxnId="{BEA4BEE4-09C5-614F-A80D-F798B9D956C8}">
      <dgm:prSet/>
      <dgm:spPr/>
      <dgm:t>
        <a:bodyPr/>
        <a:lstStyle/>
        <a:p>
          <a:endParaRPr lang="zh-CN" altLang="en-US"/>
        </a:p>
      </dgm:t>
    </dgm:pt>
    <dgm:pt modelId="{10C251D8-56C6-C14A-B615-93C69BD80E1D}" type="sibTrans" cxnId="{BEA4BEE4-09C5-614F-A80D-F798B9D956C8}">
      <dgm:prSet/>
      <dgm:spPr/>
      <dgm:t>
        <a:bodyPr/>
        <a:lstStyle/>
        <a:p>
          <a:endParaRPr lang="zh-CN" altLang="en-US"/>
        </a:p>
      </dgm:t>
    </dgm:pt>
    <dgm:pt modelId="{BE37F407-182E-EC48-BEBE-6BA3969D12AF}">
      <dgm:prSet phldrT="[文本]"/>
      <dgm:spPr/>
      <dgm:t>
        <a:bodyPr/>
        <a:lstStyle/>
        <a:p>
          <a:r>
            <a:rPr lang="en-US" altLang="zh-CN" b="1" dirty="0">
              <a:solidFill>
                <a:srgbClr val="FF0000"/>
              </a:solidFill>
            </a:rPr>
            <a:t>Quark</a:t>
          </a:r>
          <a:r>
            <a:rPr lang="zh-CN" altLang="en-US" b="1" baseline="0" dirty="0">
              <a:solidFill>
                <a:srgbClr val="FF0000"/>
              </a:solidFill>
            </a:rPr>
            <a:t> </a:t>
          </a:r>
          <a:r>
            <a:rPr lang="en-US" altLang="zh-CN" b="1" baseline="0" dirty="0">
              <a:solidFill>
                <a:srgbClr val="FF0000"/>
              </a:solidFill>
            </a:rPr>
            <a:t>model-1964</a:t>
          </a:r>
          <a:r>
            <a:rPr lang="zh-CN" altLang="en-US" b="1" baseline="0" dirty="0">
              <a:solidFill>
                <a:srgbClr val="FF0000"/>
              </a:solidFill>
            </a:rPr>
            <a:t> </a:t>
          </a:r>
          <a:endParaRPr lang="zh-CN" altLang="en-US" b="1" dirty="0">
            <a:solidFill>
              <a:srgbClr val="FF0000"/>
            </a:solidFill>
          </a:endParaRPr>
        </a:p>
      </dgm:t>
    </dgm:pt>
    <dgm:pt modelId="{CF706BB2-58C4-AB4E-8931-6F989C042630}" type="parTrans" cxnId="{7EF6DDA4-17C0-604E-B3B9-D95EAF27DDD6}">
      <dgm:prSet/>
      <dgm:spPr/>
      <dgm:t>
        <a:bodyPr/>
        <a:lstStyle/>
        <a:p>
          <a:endParaRPr lang="zh-CN" altLang="en-US"/>
        </a:p>
      </dgm:t>
    </dgm:pt>
    <dgm:pt modelId="{AC633632-9358-3D46-8B05-FA652125C9B0}" type="sibTrans" cxnId="{7EF6DDA4-17C0-604E-B3B9-D95EAF27DDD6}">
      <dgm:prSet/>
      <dgm:spPr/>
      <dgm:t>
        <a:bodyPr/>
        <a:lstStyle/>
        <a:p>
          <a:endParaRPr lang="zh-CN" altLang="en-US"/>
        </a:p>
      </dgm:t>
    </dgm:pt>
    <dgm:pt modelId="{C0B1C17D-4CCD-2F4A-B27C-D627BF71D0C5}">
      <dgm:prSet phldrT="[文本]"/>
      <dgm:spPr/>
      <dgm:t>
        <a:bodyPr/>
        <a:lstStyle/>
        <a:p>
          <a:r>
            <a:rPr lang="en-US" altLang="zh-CN" dirty="0"/>
            <a:t>QCD/SM</a:t>
          </a:r>
          <a:endParaRPr lang="zh-CN" altLang="en-US" dirty="0"/>
        </a:p>
      </dgm:t>
    </dgm:pt>
    <dgm:pt modelId="{0F4CD1F9-11B0-924E-8650-569C2E99B8AC}" type="parTrans" cxnId="{792CDD25-B3FB-0744-8A98-D273028013D2}">
      <dgm:prSet/>
      <dgm:spPr/>
      <dgm:t>
        <a:bodyPr/>
        <a:lstStyle/>
        <a:p>
          <a:endParaRPr lang="zh-CN" altLang="en-US"/>
        </a:p>
      </dgm:t>
    </dgm:pt>
    <dgm:pt modelId="{A825A1A9-2070-424C-BE43-FFABFC222337}" type="sibTrans" cxnId="{792CDD25-B3FB-0744-8A98-D273028013D2}">
      <dgm:prSet/>
      <dgm:spPr/>
      <dgm:t>
        <a:bodyPr/>
        <a:lstStyle/>
        <a:p>
          <a:endParaRPr lang="zh-CN" altLang="en-US"/>
        </a:p>
      </dgm:t>
    </dgm:pt>
    <dgm:pt modelId="{9E69E24C-BC93-514F-9C0B-6EDCE8A58913}" type="pres">
      <dgm:prSet presAssocID="{417EAC7F-6F66-D643-9EE7-7181FFE795C6}" presName="rootnode" presStyleCnt="0">
        <dgm:presLayoutVars>
          <dgm:chMax/>
          <dgm:chPref/>
          <dgm:dir/>
          <dgm:animLvl val="lvl"/>
        </dgm:presLayoutVars>
      </dgm:prSet>
      <dgm:spPr/>
    </dgm:pt>
    <dgm:pt modelId="{01CC6A7F-3965-794F-B6FC-130269103814}" type="pres">
      <dgm:prSet presAssocID="{A447CB05-045F-5B4F-B3A4-0B31DFC0397F}" presName="composite" presStyleCnt="0"/>
      <dgm:spPr/>
    </dgm:pt>
    <dgm:pt modelId="{B3FDD524-8B29-9E46-ACBA-09E9374A3FED}" type="pres">
      <dgm:prSet presAssocID="{A447CB05-045F-5B4F-B3A4-0B31DFC0397F}" presName="LShape" presStyleLbl="alignNode1" presStyleIdx="0" presStyleCnt="5"/>
      <dgm:spPr/>
    </dgm:pt>
    <dgm:pt modelId="{31324EC3-7256-8146-BBFF-874E2079488E}" type="pres">
      <dgm:prSet presAssocID="{A447CB05-045F-5B4F-B3A4-0B31DFC0397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09F86E0-14C4-8A46-B35F-19783B2524F9}" type="pres">
      <dgm:prSet presAssocID="{A447CB05-045F-5B4F-B3A4-0B31DFC0397F}" presName="Triangle" presStyleLbl="alignNode1" presStyleIdx="1" presStyleCnt="5"/>
      <dgm:spPr/>
    </dgm:pt>
    <dgm:pt modelId="{3D2ADE6B-9C54-804D-987C-FDA88FE4AC92}" type="pres">
      <dgm:prSet presAssocID="{10C251D8-56C6-C14A-B615-93C69BD80E1D}" presName="sibTrans" presStyleCnt="0"/>
      <dgm:spPr/>
    </dgm:pt>
    <dgm:pt modelId="{EC22F940-075A-7F47-BE8B-D195CDE017F7}" type="pres">
      <dgm:prSet presAssocID="{10C251D8-56C6-C14A-B615-93C69BD80E1D}" presName="space" presStyleCnt="0"/>
      <dgm:spPr/>
    </dgm:pt>
    <dgm:pt modelId="{59332D44-129D-D641-8290-7F850AAE5C0B}" type="pres">
      <dgm:prSet presAssocID="{BE37F407-182E-EC48-BEBE-6BA3969D12AF}" presName="composite" presStyleCnt="0"/>
      <dgm:spPr/>
    </dgm:pt>
    <dgm:pt modelId="{93E2467D-4E62-D54B-A07E-4E1209049D57}" type="pres">
      <dgm:prSet presAssocID="{BE37F407-182E-EC48-BEBE-6BA3969D12AF}" presName="LShape" presStyleLbl="alignNode1" presStyleIdx="2" presStyleCnt="5"/>
      <dgm:spPr/>
    </dgm:pt>
    <dgm:pt modelId="{AB825FA6-7694-974C-A0AD-2D2E459FECA5}" type="pres">
      <dgm:prSet presAssocID="{BE37F407-182E-EC48-BEBE-6BA3969D12AF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22D99E-7556-074B-A483-9064647E708A}" type="pres">
      <dgm:prSet presAssocID="{BE37F407-182E-EC48-BEBE-6BA3969D12AF}" presName="Triangle" presStyleLbl="alignNode1" presStyleIdx="3" presStyleCnt="5"/>
      <dgm:spPr/>
    </dgm:pt>
    <dgm:pt modelId="{28C02C7A-63AE-1344-B0F1-491139B92338}" type="pres">
      <dgm:prSet presAssocID="{AC633632-9358-3D46-8B05-FA652125C9B0}" presName="sibTrans" presStyleCnt="0"/>
      <dgm:spPr/>
    </dgm:pt>
    <dgm:pt modelId="{977F48A1-F993-014A-A963-B860037A1B66}" type="pres">
      <dgm:prSet presAssocID="{AC633632-9358-3D46-8B05-FA652125C9B0}" presName="space" presStyleCnt="0"/>
      <dgm:spPr/>
    </dgm:pt>
    <dgm:pt modelId="{EE155F6B-A18C-3A4F-81FA-545399886561}" type="pres">
      <dgm:prSet presAssocID="{C0B1C17D-4CCD-2F4A-B27C-D627BF71D0C5}" presName="composite" presStyleCnt="0"/>
      <dgm:spPr/>
    </dgm:pt>
    <dgm:pt modelId="{25F22C1B-5B7A-3C4A-971C-5B63C24962F3}" type="pres">
      <dgm:prSet presAssocID="{C0B1C17D-4CCD-2F4A-B27C-D627BF71D0C5}" presName="LShape" presStyleLbl="alignNode1" presStyleIdx="4" presStyleCnt="5"/>
      <dgm:spPr/>
    </dgm:pt>
    <dgm:pt modelId="{1ED97A53-C404-F14B-AE76-48285588B1A9}" type="pres">
      <dgm:prSet presAssocID="{C0B1C17D-4CCD-2F4A-B27C-D627BF71D0C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92CDD25-B3FB-0744-8A98-D273028013D2}" srcId="{417EAC7F-6F66-D643-9EE7-7181FFE795C6}" destId="{C0B1C17D-4CCD-2F4A-B27C-D627BF71D0C5}" srcOrd="2" destOrd="0" parTransId="{0F4CD1F9-11B0-924E-8650-569C2E99B8AC}" sibTransId="{A825A1A9-2070-424C-BE43-FFABFC222337}"/>
    <dgm:cxn modelId="{FE89932F-A443-8748-A679-4E1DBB5DD1E8}" type="presOf" srcId="{417EAC7F-6F66-D643-9EE7-7181FFE795C6}" destId="{9E69E24C-BC93-514F-9C0B-6EDCE8A58913}" srcOrd="0" destOrd="0" presId="urn:microsoft.com/office/officeart/2009/3/layout/StepUpProcess#1"/>
    <dgm:cxn modelId="{E18F7654-48A6-C348-819D-87924A835F36}" type="presOf" srcId="{BE37F407-182E-EC48-BEBE-6BA3969D12AF}" destId="{AB825FA6-7694-974C-A0AD-2D2E459FECA5}" srcOrd="0" destOrd="0" presId="urn:microsoft.com/office/officeart/2009/3/layout/StepUpProcess#1"/>
    <dgm:cxn modelId="{A0EA3396-562C-824F-8E35-9410A37869A7}" type="presOf" srcId="{A447CB05-045F-5B4F-B3A4-0B31DFC0397F}" destId="{31324EC3-7256-8146-BBFF-874E2079488E}" srcOrd="0" destOrd="0" presId="urn:microsoft.com/office/officeart/2009/3/layout/StepUpProcess#1"/>
    <dgm:cxn modelId="{7EF6DDA4-17C0-604E-B3B9-D95EAF27DDD6}" srcId="{417EAC7F-6F66-D643-9EE7-7181FFE795C6}" destId="{BE37F407-182E-EC48-BEBE-6BA3969D12AF}" srcOrd="1" destOrd="0" parTransId="{CF706BB2-58C4-AB4E-8931-6F989C042630}" sibTransId="{AC633632-9358-3D46-8B05-FA652125C9B0}"/>
    <dgm:cxn modelId="{21D8B4B5-E5DB-474C-852E-5E39C2909855}" type="presOf" srcId="{C0B1C17D-4CCD-2F4A-B27C-D627BF71D0C5}" destId="{1ED97A53-C404-F14B-AE76-48285588B1A9}" srcOrd="0" destOrd="0" presId="urn:microsoft.com/office/officeart/2009/3/layout/StepUpProcess#1"/>
    <dgm:cxn modelId="{BEA4BEE4-09C5-614F-A80D-F798B9D956C8}" srcId="{417EAC7F-6F66-D643-9EE7-7181FFE795C6}" destId="{A447CB05-045F-5B4F-B3A4-0B31DFC0397F}" srcOrd="0" destOrd="0" parTransId="{515AEC6A-72CE-764F-A59A-1FDD0F261605}" sibTransId="{10C251D8-56C6-C14A-B615-93C69BD80E1D}"/>
    <dgm:cxn modelId="{679E5C63-3E64-0F48-8F88-D88F515B481E}" type="presParOf" srcId="{9E69E24C-BC93-514F-9C0B-6EDCE8A58913}" destId="{01CC6A7F-3965-794F-B6FC-130269103814}" srcOrd="0" destOrd="0" presId="urn:microsoft.com/office/officeart/2009/3/layout/StepUpProcess#1"/>
    <dgm:cxn modelId="{41C09021-F29C-E24F-A710-B9845C8AB161}" type="presParOf" srcId="{01CC6A7F-3965-794F-B6FC-130269103814}" destId="{B3FDD524-8B29-9E46-ACBA-09E9374A3FED}" srcOrd="0" destOrd="0" presId="urn:microsoft.com/office/officeart/2009/3/layout/StepUpProcess#1"/>
    <dgm:cxn modelId="{7BF6AE63-1A45-EE46-B698-99FCF6A20C77}" type="presParOf" srcId="{01CC6A7F-3965-794F-B6FC-130269103814}" destId="{31324EC3-7256-8146-BBFF-874E2079488E}" srcOrd="1" destOrd="0" presId="urn:microsoft.com/office/officeart/2009/3/layout/StepUpProcess#1"/>
    <dgm:cxn modelId="{67BB1650-9901-7D4B-AFAB-B65A1CC9C328}" type="presParOf" srcId="{01CC6A7F-3965-794F-B6FC-130269103814}" destId="{409F86E0-14C4-8A46-B35F-19783B2524F9}" srcOrd="2" destOrd="0" presId="urn:microsoft.com/office/officeart/2009/3/layout/StepUpProcess#1"/>
    <dgm:cxn modelId="{01DFA570-CBB6-C646-A9C7-6C3054C1DEA6}" type="presParOf" srcId="{9E69E24C-BC93-514F-9C0B-6EDCE8A58913}" destId="{3D2ADE6B-9C54-804D-987C-FDA88FE4AC92}" srcOrd="1" destOrd="0" presId="urn:microsoft.com/office/officeart/2009/3/layout/StepUpProcess#1"/>
    <dgm:cxn modelId="{7C13F453-0065-ED49-AB2F-2E08D39FD5A1}" type="presParOf" srcId="{3D2ADE6B-9C54-804D-987C-FDA88FE4AC92}" destId="{EC22F940-075A-7F47-BE8B-D195CDE017F7}" srcOrd="0" destOrd="0" presId="urn:microsoft.com/office/officeart/2009/3/layout/StepUpProcess#1"/>
    <dgm:cxn modelId="{B830B848-7571-554B-A784-6611825135E4}" type="presParOf" srcId="{9E69E24C-BC93-514F-9C0B-6EDCE8A58913}" destId="{59332D44-129D-D641-8290-7F850AAE5C0B}" srcOrd="2" destOrd="0" presId="urn:microsoft.com/office/officeart/2009/3/layout/StepUpProcess#1"/>
    <dgm:cxn modelId="{BBB19C7E-46B9-D540-877A-CC7CA0B28FA8}" type="presParOf" srcId="{59332D44-129D-D641-8290-7F850AAE5C0B}" destId="{93E2467D-4E62-D54B-A07E-4E1209049D57}" srcOrd="0" destOrd="0" presId="urn:microsoft.com/office/officeart/2009/3/layout/StepUpProcess#1"/>
    <dgm:cxn modelId="{DD4A1314-270D-C14F-AC5E-B071A1B721C5}" type="presParOf" srcId="{59332D44-129D-D641-8290-7F850AAE5C0B}" destId="{AB825FA6-7694-974C-A0AD-2D2E459FECA5}" srcOrd="1" destOrd="0" presId="urn:microsoft.com/office/officeart/2009/3/layout/StepUpProcess#1"/>
    <dgm:cxn modelId="{25697A8C-841F-CA40-A6CB-619F30BAB1E9}" type="presParOf" srcId="{59332D44-129D-D641-8290-7F850AAE5C0B}" destId="{2322D99E-7556-074B-A483-9064647E708A}" srcOrd="2" destOrd="0" presId="urn:microsoft.com/office/officeart/2009/3/layout/StepUpProcess#1"/>
    <dgm:cxn modelId="{D7466786-83E1-C84B-8F36-F07A9AAD5F7F}" type="presParOf" srcId="{9E69E24C-BC93-514F-9C0B-6EDCE8A58913}" destId="{28C02C7A-63AE-1344-B0F1-491139B92338}" srcOrd="3" destOrd="0" presId="urn:microsoft.com/office/officeart/2009/3/layout/StepUpProcess#1"/>
    <dgm:cxn modelId="{CA83806F-E17D-4B43-86D7-1AA08CA0281A}" type="presParOf" srcId="{28C02C7A-63AE-1344-B0F1-491139B92338}" destId="{977F48A1-F993-014A-A963-B860037A1B66}" srcOrd="0" destOrd="0" presId="urn:microsoft.com/office/officeart/2009/3/layout/StepUpProcess#1"/>
    <dgm:cxn modelId="{28643468-9670-6E46-9767-8440EC2065CB}" type="presParOf" srcId="{9E69E24C-BC93-514F-9C0B-6EDCE8A58913}" destId="{EE155F6B-A18C-3A4F-81FA-545399886561}" srcOrd="4" destOrd="0" presId="urn:microsoft.com/office/officeart/2009/3/layout/StepUpProcess#1"/>
    <dgm:cxn modelId="{C9E2CC58-28FA-3144-9D96-88E953BB2385}" type="presParOf" srcId="{EE155F6B-A18C-3A4F-81FA-545399886561}" destId="{25F22C1B-5B7A-3C4A-971C-5B63C24962F3}" srcOrd="0" destOrd="0" presId="urn:microsoft.com/office/officeart/2009/3/layout/StepUpProcess#1"/>
    <dgm:cxn modelId="{9574E400-F772-FC42-BA5A-69A1D3DAA961}" type="presParOf" srcId="{EE155F6B-A18C-3A4F-81FA-545399886561}" destId="{1ED97A53-C404-F14B-AE76-48285588B1A9}" srcOrd="1" destOrd="0" presId="urn:microsoft.com/office/officeart/2009/3/layout/StepUpProcess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A7A1D6-3A86-454A-A885-7467AE38C408}" type="doc">
      <dgm:prSet loTypeId="urn:microsoft.com/office/officeart/2009/3/layout/StepUpProcess#2" loCatId="process" qsTypeId="urn:microsoft.com/office/officeart/2005/8/quickstyle/simple1#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DD21E3AE-4FA6-4C6D-8BC5-AACB4D9D6095}">
      <dgm:prSet phldrT="[文本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9129A80-A9B9-4A2A-AECA-8C7FBFD55972}" type="par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5AB9F36F-DE40-4EE0-A36F-346769D23A60}" type="sib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C3251451-25D7-47DA-AAE9-F22B4C2FF24A}">
      <dgm:prSet phldrT="[文本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E93F1AAC-A861-44AA-B9E8-C5A7E9B51AFD}" type="par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E0FF2AD2-8C65-4CDE-B31A-3B784BDFCDCC}" type="sib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F432DA90-039B-4647-B7FB-27105312738E}">
      <dgm:prSet phldrT="[文本]"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35DD3B4-7C5D-41E3-8010-10C51C220048}" type="par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2984B372-E0B1-4D85-B969-CFA1F80B1D57}" type="sib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1E2A7D4A-BBF9-44FB-B5E3-136FA086F385}" type="pres">
      <dgm:prSet presAssocID="{04A7A1D6-3A86-454A-A885-7467AE38C408}" presName="rootnode" presStyleCnt="0">
        <dgm:presLayoutVars>
          <dgm:chMax/>
          <dgm:chPref/>
          <dgm:dir/>
          <dgm:animLvl val="lvl"/>
        </dgm:presLayoutVars>
      </dgm:prSet>
      <dgm:spPr/>
    </dgm:pt>
    <dgm:pt modelId="{5237CC22-1EA6-4AE4-9BBD-288A5E2B43C7}" type="pres">
      <dgm:prSet presAssocID="{DD21E3AE-4FA6-4C6D-8BC5-AACB4D9D6095}" presName="composite" presStyleCnt="0"/>
      <dgm:spPr/>
    </dgm:pt>
    <dgm:pt modelId="{3AA49FFF-D550-42A9-A042-FC2609E11FE0}" type="pres">
      <dgm:prSet presAssocID="{DD21E3AE-4FA6-4C6D-8BC5-AACB4D9D6095}" presName="LShape" presStyleLbl="alignNode1" presStyleIdx="0" presStyleCnt="5"/>
      <dgm:spPr/>
    </dgm:pt>
    <dgm:pt modelId="{6F039A85-68E3-4562-9D44-51D40D411B28}" type="pres">
      <dgm:prSet presAssocID="{DD21E3AE-4FA6-4C6D-8BC5-AACB4D9D609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26848C6-42DF-480D-85B7-76924AFB759E}" type="pres">
      <dgm:prSet presAssocID="{DD21E3AE-4FA6-4C6D-8BC5-AACB4D9D6095}" presName="Triangle" presStyleLbl="alignNode1" presStyleIdx="1" presStyleCnt="5"/>
      <dgm:spPr/>
    </dgm:pt>
    <dgm:pt modelId="{4FF5C0A8-D15D-49E1-836A-E3D565E21E8A}" type="pres">
      <dgm:prSet presAssocID="{5AB9F36F-DE40-4EE0-A36F-346769D23A60}" presName="sibTrans" presStyleCnt="0"/>
      <dgm:spPr/>
    </dgm:pt>
    <dgm:pt modelId="{D84338E1-5A72-4082-9E51-55BB0F4A446C}" type="pres">
      <dgm:prSet presAssocID="{5AB9F36F-DE40-4EE0-A36F-346769D23A60}" presName="space" presStyleCnt="0"/>
      <dgm:spPr/>
    </dgm:pt>
    <dgm:pt modelId="{5849B939-8C0A-4DC8-A087-C60FAFCA453C}" type="pres">
      <dgm:prSet presAssocID="{C3251451-25D7-47DA-AAE9-F22B4C2FF24A}" presName="composite" presStyleCnt="0"/>
      <dgm:spPr/>
    </dgm:pt>
    <dgm:pt modelId="{F39DF936-6545-4F60-8477-22698853C5C3}" type="pres">
      <dgm:prSet presAssocID="{C3251451-25D7-47DA-AAE9-F22B4C2FF24A}" presName="LShape" presStyleLbl="alignNode1" presStyleIdx="2" presStyleCnt="5"/>
      <dgm:spPr/>
    </dgm:pt>
    <dgm:pt modelId="{3C814126-AC9C-40DE-85B9-1C5BA0A826DF}" type="pres">
      <dgm:prSet presAssocID="{C3251451-25D7-47DA-AAE9-F22B4C2FF24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F7CFE50-A70E-4E57-A859-1584B1F2F3A9}" type="pres">
      <dgm:prSet presAssocID="{C3251451-25D7-47DA-AAE9-F22B4C2FF24A}" presName="Triangle" presStyleLbl="alignNode1" presStyleIdx="3" presStyleCnt="5"/>
      <dgm:spPr/>
    </dgm:pt>
    <dgm:pt modelId="{CD4D48B4-EA81-4AB7-954C-15246E70DAAE}" type="pres">
      <dgm:prSet presAssocID="{E0FF2AD2-8C65-4CDE-B31A-3B784BDFCDCC}" presName="sibTrans" presStyleCnt="0"/>
      <dgm:spPr/>
    </dgm:pt>
    <dgm:pt modelId="{27EE91D0-9717-423D-895A-A6646C7988BC}" type="pres">
      <dgm:prSet presAssocID="{E0FF2AD2-8C65-4CDE-B31A-3B784BDFCDCC}" presName="space" presStyleCnt="0"/>
      <dgm:spPr/>
    </dgm:pt>
    <dgm:pt modelId="{7EA5307E-B4E9-4E7C-A8A2-508A6C317621}" type="pres">
      <dgm:prSet presAssocID="{F432DA90-039B-4647-B7FB-27105312738E}" presName="composite" presStyleCnt="0"/>
      <dgm:spPr/>
    </dgm:pt>
    <dgm:pt modelId="{D9DD6032-63D6-4C84-B3A1-402D4D97CFB2}" type="pres">
      <dgm:prSet presAssocID="{F432DA90-039B-4647-B7FB-27105312738E}" presName="LShape" presStyleLbl="alignNode1" presStyleIdx="4" presStyleCnt="5"/>
      <dgm:spPr/>
    </dgm:pt>
    <dgm:pt modelId="{4132DC14-D62E-4735-BA2E-A88C95FF902A}" type="pres">
      <dgm:prSet presAssocID="{F432DA90-039B-4647-B7FB-27105312738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0CCC42B-4757-492B-ADB6-2A1BFF41E304}" srcId="{04A7A1D6-3A86-454A-A885-7467AE38C408}" destId="{F432DA90-039B-4647-B7FB-27105312738E}" srcOrd="2" destOrd="0" parTransId="{F35DD3B4-7C5D-41E3-8010-10C51C220048}" sibTransId="{2984B372-E0B1-4D85-B969-CFA1F80B1D57}"/>
    <dgm:cxn modelId="{12B19C53-AD56-4CD6-8C80-C94465B33698}" type="presOf" srcId="{C3251451-25D7-47DA-AAE9-F22B4C2FF24A}" destId="{3C814126-AC9C-40DE-85B9-1C5BA0A826DF}" srcOrd="0" destOrd="0" presId="urn:microsoft.com/office/officeart/2009/3/layout/StepUpProcess#2"/>
    <dgm:cxn modelId="{0810F589-9AEF-4D5E-A27A-C6E118850107}" type="presOf" srcId="{DD21E3AE-4FA6-4C6D-8BC5-AACB4D9D6095}" destId="{6F039A85-68E3-4562-9D44-51D40D411B28}" srcOrd="0" destOrd="0" presId="urn:microsoft.com/office/officeart/2009/3/layout/StepUpProcess#2"/>
    <dgm:cxn modelId="{9E735CB4-67E0-4916-BC72-54062E91893F}" type="presOf" srcId="{F432DA90-039B-4647-B7FB-27105312738E}" destId="{4132DC14-D62E-4735-BA2E-A88C95FF902A}" srcOrd="0" destOrd="0" presId="urn:microsoft.com/office/officeart/2009/3/layout/StepUpProcess#2"/>
    <dgm:cxn modelId="{CC6AD7B4-A073-49F0-B7B7-AFC865702F86}" srcId="{04A7A1D6-3A86-454A-A885-7467AE38C408}" destId="{DD21E3AE-4FA6-4C6D-8BC5-AACB4D9D6095}" srcOrd="0" destOrd="0" parTransId="{F9129A80-A9B9-4A2A-AECA-8C7FBFD55972}" sibTransId="{5AB9F36F-DE40-4EE0-A36F-346769D23A60}"/>
    <dgm:cxn modelId="{414EA9C1-CDCB-4F99-AC59-BBC5315CCCF2}" type="presOf" srcId="{04A7A1D6-3A86-454A-A885-7467AE38C408}" destId="{1E2A7D4A-BBF9-44FB-B5E3-136FA086F385}" srcOrd="0" destOrd="0" presId="urn:microsoft.com/office/officeart/2009/3/layout/StepUpProcess#2"/>
    <dgm:cxn modelId="{1C43B6F4-C3DC-4ADD-B8D8-E05757C2B8CF}" srcId="{04A7A1D6-3A86-454A-A885-7467AE38C408}" destId="{C3251451-25D7-47DA-AAE9-F22B4C2FF24A}" srcOrd="1" destOrd="0" parTransId="{E93F1AAC-A861-44AA-B9E8-C5A7E9B51AFD}" sibTransId="{E0FF2AD2-8C65-4CDE-B31A-3B784BDFCDCC}"/>
    <dgm:cxn modelId="{A2C46FE3-8CE1-4A43-869A-8F2C1BEBFB1C}" type="presParOf" srcId="{1E2A7D4A-BBF9-44FB-B5E3-136FA086F385}" destId="{5237CC22-1EA6-4AE4-9BBD-288A5E2B43C7}" srcOrd="0" destOrd="0" presId="urn:microsoft.com/office/officeart/2009/3/layout/StepUpProcess#2"/>
    <dgm:cxn modelId="{9DB70BC3-6A34-4DCC-9867-20A60D556358}" type="presParOf" srcId="{5237CC22-1EA6-4AE4-9BBD-288A5E2B43C7}" destId="{3AA49FFF-D550-42A9-A042-FC2609E11FE0}" srcOrd="0" destOrd="0" presId="urn:microsoft.com/office/officeart/2009/3/layout/StepUpProcess#2"/>
    <dgm:cxn modelId="{CB32AFA8-EFEA-4258-A271-5E9A8A7E954F}" type="presParOf" srcId="{5237CC22-1EA6-4AE4-9BBD-288A5E2B43C7}" destId="{6F039A85-68E3-4562-9D44-51D40D411B28}" srcOrd="1" destOrd="0" presId="urn:microsoft.com/office/officeart/2009/3/layout/StepUpProcess#2"/>
    <dgm:cxn modelId="{4C6F06ED-C597-4EDA-8F94-119C8D4BF935}" type="presParOf" srcId="{5237CC22-1EA6-4AE4-9BBD-288A5E2B43C7}" destId="{026848C6-42DF-480D-85B7-76924AFB759E}" srcOrd="2" destOrd="0" presId="urn:microsoft.com/office/officeart/2009/3/layout/StepUpProcess#2"/>
    <dgm:cxn modelId="{B9582010-4465-44B7-8020-1DE93417C43F}" type="presParOf" srcId="{1E2A7D4A-BBF9-44FB-B5E3-136FA086F385}" destId="{4FF5C0A8-D15D-49E1-836A-E3D565E21E8A}" srcOrd="1" destOrd="0" presId="urn:microsoft.com/office/officeart/2009/3/layout/StepUpProcess#2"/>
    <dgm:cxn modelId="{C1CFAE5F-57EA-4E10-B061-601285015478}" type="presParOf" srcId="{4FF5C0A8-D15D-49E1-836A-E3D565E21E8A}" destId="{D84338E1-5A72-4082-9E51-55BB0F4A446C}" srcOrd="0" destOrd="0" presId="urn:microsoft.com/office/officeart/2009/3/layout/StepUpProcess#2"/>
    <dgm:cxn modelId="{EC9B3F44-1100-4748-AEE0-71F7D244C372}" type="presParOf" srcId="{1E2A7D4A-BBF9-44FB-B5E3-136FA086F385}" destId="{5849B939-8C0A-4DC8-A087-C60FAFCA453C}" srcOrd="2" destOrd="0" presId="urn:microsoft.com/office/officeart/2009/3/layout/StepUpProcess#2"/>
    <dgm:cxn modelId="{91A02435-073B-459A-9A18-90288108DF22}" type="presParOf" srcId="{5849B939-8C0A-4DC8-A087-C60FAFCA453C}" destId="{F39DF936-6545-4F60-8477-22698853C5C3}" srcOrd="0" destOrd="0" presId="urn:microsoft.com/office/officeart/2009/3/layout/StepUpProcess#2"/>
    <dgm:cxn modelId="{96FE8216-07DF-463A-8FEB-F0460755B103}" type="presParOf" srcId="{5849B939-8C0A-4DC8-A087-C60FAFCA453C}" destId="{3C814126-AC9C-40DE-85B9-1C5BA0A826DF}" srcOrd="1" destOrd="0" presId="urn:microsoft.com/office/officeart/2009/3/layout/StepUpProcess#2"/>
    <dgm:cxn modelId="{85F510E7-D969-4367-9B36-E6C401BCD20D}" type="presParOf" srcId="{5849B939-8C0A-4DC8-A087-C60FAFCA453C}" destId="{4F7CFE50-A70E-4E57-A859-1584B1F2F3A9}" srcOrd="2" destOrd="0" presId="urn:microsoft.com/office/officeart/2009/3/layout/StepUpProcess#2"/>
    <dgm:cxn modelId="{A4F169E6-56B6-4A69-B6F6-70CBFA56A2E4}" type="presParOf" srcId="{1E2A7D4A-BBF9-44FB-B5E3-136FA086F385}" destId="{CD4D48B4-EA81-4AB7-954C-15246E70DAAE}" srcOrd="3" destOrd="0" presId="urn:microsoft.com/office/officeart/2009/3/layout/StepUpProcess#2"/>
    <dgm:cxn modelId="{1292780C-C86A-4246-949E-ADA259E0F27E}" type="presParOf" srcId="{CD4D48B4-EA81-4AB7-954C-15246E70DAAE}" destId="{27EE91D0-9717-423D-895A-A6646C7988BC}" srcOrd="0" destOrd="0" presId="urn:microsoft.com/office/officeart/2009/3/layout/StepUpProcess#2"/>
    <dgm:cxn modelId="{93545416-6381-470A-8238-FCD5B6779EA6}" type="presParOf" srcId="{1E2A7D4A-BBF9-44FB-B5E3-136FA086F385}" destId="{7EA5307E-B4E9-4E7C-A8A2-508A6C317621}" srcOrd="4" destOrd="0" presId="urn:microsoft.com/office/officeart/2009/3/layout/StepUpProcess#2"/>
    <dgm:cxn modelId="{8A3F0400-BEC1-45B5-97E3-C8BE64CB2AA2}" type="presParOf" srcId="{7EA5307E-B4E9-4E7C-A8A2-508A6C317621}" destId="{D9DD6032-63D6-4C84-B3A1-402D4D97CFB2}" srcOrd="0" destOrd="0" presId="urn:microsoft.com/office/officeart/2009/3/layout/StepUpProcess#2"/>
    <dgm:cxn modelId="{0E94C1A1-756B-459B-AC19-8E804E6230B7}" type="presParOf" srcId="{7EA5307E-B4E9-4E7C-A8A2-508A6C317621}" destId="{4132DC14-D62E-4735-BA2E-A88C95FF902A}" srcOrd="1" destOrd="0" presId="urn:microsoft.com/office/officeart/2009/3/layout/StepUpProcess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A7A1D6-3A86-454A-A885-7467AE38C408}" type="doc">
      <dgm:prSet loTypeId="urn:microsoft.com/office/officeart/2009/3/layout/StepUpProcess#3" loCatId="process" qsTypeId="urn:microsoft.com/office/officeart/2005/8/quickstyle/simple1#2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DD21E3AE-4FA6-4C6D-8BC5-AACB4D9D6095}">
      <dgm:prSet phldrT="[文本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9129A80-A9B9-4A2A-AECA-8C7FBFD55972}" type="par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5AB9F36F-DE40-4EE0-A36F-346769D23A60}" type="sib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C3251451-25D7-47DA-AAE9-F22B4C2FF24A}">
      <dgm:prSet phldrT="[文本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E93F1AAC-A861-44AA-B9E8-C5A7E9B51AFD}" type="par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E0FF2AD2-8C65-4CDE-B31A-3B784BDFCDCC}" type="sib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F432DA90-039B-4647-B7FB-27105312738E}">
      <dgm:prSet phldrT="[文本]"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35DD3B4-7C5D-41E3-8010-10C51C220048}" type="par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2984B372-E0B1-4D85-B969-CFA1F80B1D57}" type="sib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1E2A7D4A-BBF9-44FB-B5E3-136FA086F385}" type="pres">
      <dgm:prSet presAssocID="{04A7A1D6-3A86-454A-A885-7467AE38C408}" presName="rootnode" presStyleCnt="0">
        <dgm:presLayoutVars>
          <dgm:chMax/>
          <dgm:chPref/>
          <dgm:dir/>
          <dgm:animLvl val="lvl"/>
        </dgm:presLayoutVars>
      </dgm:prSet>
      <dgm:spPr/>
    </dgm:pt>
    <dgm:pt modelId="{5237CC22-1EA6-4AE4-9BBD-288A5E2B43C7}" type="pres">
      <dgm:prSet presAssocID="{DD21E3AE-4FA6-4C6D-8BC5-AACB4D9D6095}" presName="composite" presStyleCnt="0"/>
      <dgm:spPr/>
    </dgm:pt>
    <dgm:pt modelId="{3AA49FFF-D550-42A9-A042-FC2609E11FE0}" type="pres">
      <dgm:prSet presAssocID="{DD21E3AE-4FA6-4C6D-8BC5-AACB4D9D6095}" presName="LShape" presStyleLbl="alignNode1" presStyleIdx="0" presStyleCnt="5"/>
      <dgm:spPr/>
    </dgm:pt>
    <dgm:pt modelId="{6F039A85-68E3-4562-9D44-51D40D411B28}" type="pres">
      <dgm:prSet presAssocID="{DD21E3AE-4FA6-4C6D-8BC5-AACB4D9D609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26848C6-42DF-480D-85B7-76924AFB759E}" type="pres">
      <dgm:prSet presAssocID="{DD21E3AE-4FA6-4C6D-8BC5-AACB4D9D6095}" presName="Triangle" presStyleLbl="alignNode1" presStyleIdx="1" presStyleCnt="5"/>
      <dgm:spPr/>
    </dgm:pt>
    <dgm:pt modelId="{4FF5C0A8-D15D-49E1-836A-E3D565E21E8A}" type="pres">
      <dgm:prSet presAssocID="{5AB9F36F-DE40-4EE0-A36F-346769D23A60}" presName="sibTrans" presStyleCnt="0"/>
      <dgm:spPr/>
    </dgm:pt>
    <dgm:pt modelId="{D84338E1-5A72-4082-9E51-55BB0F4A446C}" type="pres">
      <dgm:prSet presAssocID="{5AB9F36F-DE40-4EE0-A36F-346769D23A60}" presName="space" presStyleCnt="0"/>
      <dgm:spPr/>
    </dgm:pt>
    <dgm:pt modelId="{5849B939-8C0A-4DC8-A087-C60FAFCA453C}" type="pres">
      <dgm:prSet presAssocID="{C3251451-25D7-47DA-AAE9-F22B4C2FF24A}" presName="composite" presStyleCnt="0"/>
      <dgm:spPr/>
    </dgm:pt>
    <dgm:pt modelId="{F39DF936-6545-4F60-8477-22698853C5C3}" type="pres">
      <dgm:prSet presAssocID="{C3251451-25D7-47DA-AAE9-F22B4C2FF24A}" presName="LShape" presStyleLbl="alignNode1" presStyleIdx="2" presStyleCnt="5"/>
      <dgm:spPr/>
    </dgm:pt>
    <dgm:pt modelId="{3C814126-AC9C-40DE-85B9-1C5BA0A826DF}" type="pres">
      <dgm:prSet presAssocID="{C3251451-25D7-47DA-AAE9-F22B4C2FF24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F7CFE50-A70E-4E57-A859-1584B1F2F3A9}" type="pres">
      <dgm:prSet presAssocID="{C3251451-25D7-47DA-AAE9-F22B4C2FF24A}" presName="Triangle" presStyleLbl="alignNode1" presStyleIdx="3" presStyleCnt="5"/>
      <dgm:spPr/>
    </dgm:pt>
    <dgm:pt modelId="{CD4D48B4-EA81-4AB7-954C-15246E70DAAE}" type="pres">
      <dgm:prSet presAssocID="{E0FF2AD2-8C65-4CDE-B31A-3B784BDFCDCC}" presName="sibTrans" presStyleCnt="0"/>
      <dgm:spPr/>
    </dgm:pt>
    <dgm:pt modelId="{27EE91D0-9717-423D-895A-A6646C7988BC}" type="pres">
      <dgm:prSet presAssocID="{E0FF2AD2-8C65-4CDE-B31A-3B784BDFCDCC}" presName="space" presStyleCnt="0"/>
      <dgm:spPr/>
    </dgm:pt>
    <dgm:pt modelId="{7EA5307E-B4E9-4E7C-A8A2-508A6C317621}" type="pres">
      <dgm:prSet presAssocID="{F432DA90-039B-4647-B7FB-27105312738E}" presName="composite" presStyleCnt="0"/>
      <dgm:spPr/>
    </dgm:pt>
    <dgm:pt modelId="{D9DD6032-63D6-4C84-B3A1-402D4D97CFB2}" type="pres">
      <dgm:prSet presAssocID="{F432DA90-039B-4647-B7FB-27105312738E}" presName="LShape" presStyleLbl="alignNode1" presStyleIdx="4" presStyleCnt="5"/>
      <dgm:spPr/>
    </dgm:pt>
    <dgm:pt modelId="{4132DC14-D62E-4735-BA2E-A88C95FF902A}" type="pres">
      <dgm:prSet presAssocID="{F432DA90-039B-4647-B7FB-27105312738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0CCC42B-4757-492B-ADB6-2A1BFF41E304}" srcId="{04A7A1D6-3A86-454A-A885-7467AE38C408}" destId="{F432DA90-039B-4647-B7FB-27105312738E}" srcOrd="2" destOrd="0" parTransId="{F35DD3B4-7C5D-41E3-8010-10C51C220048}" sibTransId="{2984B372-E0B1-4D85-B969-CFA1F80B1D57}"/>
    <dgm:cxn modelId="{12B19C53-AD56-4CD6-8C80-C94465B33698}" type="presOf" srcId="{C3251451-25D7-47DA-AAE9-F22B4C2FF24A}" destId="{3C814126-AC9C-40DE-85B9-1C5BA0A826DF}" srcOrd="0" destOrd="0" presId="urn:microsoft.com/office/officeart/2009/3/layout/StepUpProcess#3"/>
    <dgm:cxn modelId="{0810F589-9AEF-4D5E-A27A-C6E118850107}" type="presOf" srcId="{DD21E3AE-4FA6-4C6D-8BC5-AACB4D9D6095}" destId="{6F039A85-68E3-4562-9D44-51D40D411B28}" srcOrd="0" destOrd="0" presId="urn:microsoft.com/office/officeart/2009/3/layout/StepUpProcess#3"/>
    <dgm:cxn modelId="{9E735CB4-67E0-4916-BC72-54062E91893F}" type="presOf" srcId="{F432DA90-039B-4647-B7FB-27105312738E}" destId="{4132DC14-D62E-4735-BA2E-A88C95FF902A}" srcOrd="0" destOrd="0" presId="urn:microsoft.com/office/officeart/2009/3/layout/StepUpProcess#3"/>
    <dgm:cxn modelId="{CC6AD7B4-A073-49F0-B7B7-AFC865702F86}" srcId="{04A7A1D6-3A86-454A-A885-7467AE38C408}" destId="{DD21E3AE-4FA6-4C6D-8BC5-AACB4D9D6095}" srcOrd="0" destOrd="0" parTransId="{F9129A80-A9B9-4A2A-AECA-8C7FBFD55972}" sibTransId="{5AB9F36F-DE40-4EE0-A36F-346769D23A60}"/>
    <dgm:cxn modelId="{414EA9C1-CDCB-4F99-AC59-BBC5315CCCF2}" type="presOf" srcId="{04A7A1D6-3A86-454A-A885-7467AE38C408}" destId="{1E2A7D4A-BBF9-44FB-B5E3-136FA086F385}" srcOrd="0" destOrd="0" presId="urn:microsoft.com/office/officeart/2009/3/layout/StepUpProcess#3"/>
    <dgm:cxn modelId="{1C43B6F4-C3DC-4ADD-B8D8-E05757C2B8CF}" srcId="{04A7A1D6-3A86-454A-A885-7467AE38C408}" destId="{C3251451-25D7-47DA-AAE9-F22B4C2FF24A}" srcOrd="1" destOrd="0" parTransId="{E93F1AAC-A861-44AA-B9E8-C5A7E9B51AFD}" sibTransId="{E0FF2AD2-8C65-4CDE-B31A-3B784BDFCDCC}"/>
    <dgm:cxn modelId="{A2C46FE3-8CE1-4A43-869A-8F2C1BEBFB1C}" type="presParOf" srcId="{1E2A7D4A-BBF9-44FB-B5E3-136FA086F385}" destId="{5237CC22-1EA6-4AE4-9BBD-288A5E2B43C7}" srcOrd="0" destOrd="0" presId="urn:microsoft.com/office/officeart/2009/3/layout/StepUpProcess#3"/>
    <dgm:cxn modelId="{9DB70BC3-6A34-4DCC-9867-20A60D556358}" type="presParOf" srcId="{5237CC22-1EA6-4AE4-9BBD-288A5E2B43C7}" destId="{3AA49FFF-D550-42A9-A042-FC2609E11FE0}" srcOrd="0" destOrd="0" presId="urn:microsoft.com/office/officeart/2009/3/layout/StepUpProcess#3"/>
    <dgm:cxn modelId="{CB32AFA8-EFEA-4258-A271-5E9A8A7E954F}" type="presParOf" srcId="{5237CC22-1EA6-4AE4-9BBD-288A5E2B43C7}" destId="{6F039A85-68E3-4562-9D44-51D40D411B28}" srcOrd="1" destOrd="0" presId="urn:microsoft.com/office/officeart/2009/3/layout/StepUpProcess#3"/>
    <dgm:cxn modelId="{4C6F06ED-C597-4EDA-8F94-119C8D4BF935}" type="presParOf" srcId="{5237CC22-1EA6-4AE4-9BBD-288A5E2B43C7}" destId="{026848C6-42DF-480D-85B7-76924AFB759E}" srcOrd="2" destOrd="0" presId="urn:microsoft.com/office/officeart/2009/3/layout/StepUpProcess#3"/>
    <dgm:cxn modelId="{B9582010-4465-44B7-8020-1DE93417C43F}" type="presParOf" srcId="{1E2A7D4A-BBF9-44FB-B5E3-136FA086F385}" destId="{4FF5C0A8-D15D-49E1-836A-E3D565E21E8A}" srcOrd="1" destOrd="0" presId="urn:microsoft.com/office/officeart/2009/3/layout/StepUpProcess#3"/>
    <dgm:cxn modelId="{C1CFAE5F-57EA-4E10-B061-601285015478}" type="presParOf" srcId="{4FF5C0A8-D15D-49E1-836A-E3D565E21E8A}" destId="{D84338E1-5A72-4082-9E51-55BB0F4A446C}" srcOrd="0" destOrd="0" presId="urn:microsoft.com/office/officeart/2009/3/layout/StepUpProcess#3"/>
    <dgm:cxn modelId="{EC9B3F44-1100-4748-AEE0-71F7D244C372}" type="presParOf" srcId="{1E2A7D4A-BBF9-44FB-B5E3-136FA086F385}" destId="{5849B939-8C0A-4DC8-A087-C60FAFCA453C}" srcOrd="2" destOrd="0" presId="urn:microsoft.com/office/officeart/2009/3/layout/StepUpProcess#3"/>
    <dgm:cxn modelId="{91A02435-073B-459A-9A18-90288108DF22}" type="presParOf" srcId="{5849B939-8C0A-4DC8-A087-C60FAFCA453C}" destId="{F39DF936-6545-4F60-8477-22698853C5C3}" srcOrd="0" destOrd="0" presId="urn:microsoft.com/office/officeart/2009/3/layout/StepUpProcess#3"/>
    <dgm:cxn modelId="{96FE8216-07DF-463A-8FEB-F0460755B103}" type="presParOf" srcId="{5849B939-8C0A-4DC8-A087-C60FAFCA453C}" destId="{3C814126-AC9C-40DE-85B9-1C5BA0A826DF}" srcOrd="1" destOrd="0" presId="urn:microsoft.com/office/officeart/2009/3/layout/StepUpProcess#3"/>
    <dgm:cxn modelId="{85F510E7-D969-4367-9B36-E6C401BCD20D}" type="presParOf" srcId="{5849B939-8C0A-4DC8-A087-C60FAFCA453C}" destId="{4F7CFE50-A70E-4E57-A859-1584B1F2F3A9}" srcOrd="2" destOrd="0" presId="urn:microsoft.com/office/officeart/2009/3/layout/StepUpProcess#3"/>
    <dgm:cxn modelId="{A4F169E6-56B6-4A69-B6F6-70CBFA56A2E4}" type="presParOf" srcId="{1E2A7D4A-BBF9-44FB-B5E3-136FA086F385}" destId="{CD4D48B4-EA81-4AB7-954C-15246E70DAAE}" srcOrd="3" destOrd="0" presId="urn:microsoft.com/office/officeart/2009/3/layout/StepUpProcess#3"/>
    <dgm:cxn modelId="{1292780C-C86A-4246-949E-ADA259E0F27E}" type="presParOf" srcId="{CD4D48B4-EA81-4AB7-954C-15246E70DAAE}" destId="{27EE91D0-9717-423D-895A-A6646C7988BC}" srcOrd="0" destOrd="0" presId="urn:microsoft.com/office/officeart/2009/3/layout/StepUpProcess#3"/>
    <dgm:cxn modelId="{93545416-6381-470A-8238-FCD5B6779EA6}" type="presParOf" srcId="{1E2A7D4A-BBF9-44FB-B5E3-136FA086F385}" destId="{7EA5307E-B4E9-4E7C-A8A2-508A6C317621}" srcOrd="4" destOrd="0" presId="urn:microsoft.com/office/officeart/2009/3/layout/StepUpProcess#3"/>
    <dgm:cxn modelId="{8A3F0400-BEC1-45B5-97E3-C8BE64CB2AA2}" type="presParOf" srcId="{7EA5307E-B4E9-4E7C-A8A2-508A6C317621}" destId="{D9DD6032-63D6-4C84-B3A1-402D4D97CFB2}" srcOrd="0" destOrd="0" presId="urn:microsoft.com/office/officeart/2009/3/layout/StepUpProcess#3"/>
    <dgm:cxn modelId="{0E94C1A1-756B-459B-AC19-8E804E6230B7}" type="presParOf" srcId="{7EA5307E-B4E9-4E7C-A8A2-508A6C317621}" destId="{4132DC14-D62E-4735-BA2E-A88C95FF902A}" srcOrd="1" destOrd="0" presId="urn:microsoft.com/office/officeart/2009/3/layout/StepUpProcess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DD524-8B29-9E46-ACBA-09E9374A3FED}">
      <dsp:nvSpPr>
        <dsp:cNvPr id="0" name=""/>
        <dsp:cNvSpPr/>
      </dsp:nvSpPr>
      <dsp:spPr>
        <a:xfrm rot="5400000">
          <a:off x="221925" y="1052341"/>
          <a:ext cx="667886" cy="111134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324EC3-7256-8146-BBFF-874E2079488E}">
      <dsp:nvSpPr>
        <dsp:cNvPr id="0" name=""/>
        <dsp:cNvSpPr/>
      </dsp:nvSpPr>
      <dsp:spPr bwMode="white">
        <a:xfrm>
          <a:off x="110439" y="1384395"/>
          <a:ext cx="1003331" cy="879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b="1" kern="1200" dirty="0"/>
            <a:t>Eightfold</a:t>
          </a:r>
          <a:r>
            <a:rPr lang="zh-CN" altLang="en-US" sz="1700" b="1" kern="1200" dirty="0"/>
            <a:t> </a:t>
          </a:r>
          <a:r>
            <a:rPr lang="en-US" altLang="zh-CN" sz="1700" b="1" kern="1200" dirty="0"/>
            <a:t>way-1961</a:t>
          </a:r>
          <a:endParaRPr lang="zh-CN" altLang="en-US" sz="1700" b="1" kern="1200" dirty="0"/>
        </a:p>
      </dsp:txBody>
      <dsp:txXfrm>
        <a:off x="110439" y="1384395"/>
        <a:ext cx="1003331" cy="879479"/>
      </dsp:txXfrm>
    </dsp:sp>
    <dsp:sp modelId="{409F86E0-14C4-8A46-B35F-19783B2524F9}">
      <dsp:nvSpPr>
        <dsp:cNvPr id="0" name=""/>
        <dsp:cNvSpPr/>
      </dsp:nvSpPr>
      <dsp:spPr>
        <a:xfrm>
          <a:off x="924462" y="970522"/>
          <a:ext cx="189307" cy="1893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E2467D-4E62-D54B-A07E-4E1209049D57}">
      <dsp:nvSpPr>
        <dsp:cNvPr id="0" name=""/>
        <dsp:cNvSpPr/>
      </dsp:nvSpPr>
      <dsp:spPr>
        <a:xfrm rot="5400000">
          <a:off x="1450200" y="748403"/>
          <a:ext cx="667886" cy="111134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825FA6-7694-974C-A0AD-2D2E459FECA5}">
      <dsp:nvSpPr>
        <dsp:cNvPr id="0" name=""/>
        <dsp:cNvSpPr/>
      </dsp:nvSpPr>
      <dsp:spPr bwMode="white">
        <a:xfrm>
          <a:off x="1338713" y="1080457"/>
          <a:ext cx="1003331" cy="879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b="1" kern="1200" dirty="0">
              <a:solidFill>
                <a:srgbClr val="FF0000"/>
              </a:solidFill>
            </a:rPr>
            <a:t>Quark</a:t>
          </a:r>
          <a:r>
            <a:rPr lang="zh-CN" altLang="en-US" sz="1700" b="1" kern="1200" baseline="0" dirty="0">
              <a:solidFill>
                <a:srgbClr val="FF0000"/>
              </a:solidFill>
            </a:rPr>
            <a:t> </a:t>
          </a:r>
          <a:r>
            <a:rPr lang="en-US" altLang="zh-CN" sz="1700" b="1" kern="1200" baseline="0" dirty="0">
              <a:solidFill>
                <a:srgbClr val="FF0000"/>
              </a:solidFill>
            </a:rPr>
            <a:t>model-1964</a:t>
          </a:r>
          <a:r>
            <a:rPr lang="zh-CN" altLang="en-US" sz="1700" b="1" kern="1200" baseline="0" dirty="0">
              <a:solidFill>
                <a:srgbClr val="FF0000"/>
              </a:solidFill>
            </a:rPr>
            <a:t> </a:t>
          </a:r>
          <a:endParaRPr lang="zh-CN" altLang="en-US" sz="1700" b="1" kern="1200" dirty="0">
            <a:solidFill>
              <a:srgbClr val="FF0000"/>
            </a:solidFill>
          </a:endParaRPr>
        </a:p>
      </dsp:txBody>
      <dsp:txXfrm>
        <a:off x="1338713" y="1080457"/>
        <a:ext cx="1003331" cy="879479"/>
      </dsp:txXfrm>
    </dsp:sp>
    <dsp:sp modelId="{2322D99E-7556-074B-A483-9064647E708A}">
      <dsp:nvSpPr>
        <dsp:cNvPr id="0" name=""/>
        <dsp:cNvSpPr/>
      </dsp:nvSpPr>
      <dsp:spPr>
        <a:xfrm>
          <a:off x="2152737" y="666584"/>
          <a:ext cx="189307" cy="1893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F22C1B-5B7A-3C4A-971C-5B63C24962F3}">
      <dsp:nvSpPr>
        <dsp:cNvPr id="0" name=""/>
        <dsp:cNvSpPr/>
      </dsp:nvSpPr>
      <dsp:spPr>
        <a:xfrm rot="5400000">
          <a:off x="2678474" y="444465"/>
          <a:ext cx="667886" cy="111134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D97A53-C404-F14B-AE76-48285588B1A9}">
      <dsp:nvSpPr>
        <dsp:cNvPr id="0" name=""/>
        <dsp:cNvSpPr/>
      </dsp:nvSpPr>
      <dsp:spPr bwMode="white">
        <a:xfrm>
          <a:off x="2566987" y="776519"/>
          <a:ext cx="1003331" cy="879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QCD/SM</a:t>
          </a:r>
          <a:endParaRPr lang="zh-CN" altLang="en-US" sz="1700" kern="1200" dirty="0"/>
        </a:p>
      </dsp:txBody>
      <dsp:txXfrm>
        <a:off x="2566987" y="776519"/>
        <a:ext cx="1003331" cy="8794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49FFF-D550-42A9-A042-FC2609E11FE0}">
      <dsp:nvSpPr>
        <dsp:cNvPr id="0" name=""/>
        <dsp:cNvSpPr/>
      </dsp:nvSpPr>
      <dsp:spPr>
        <a:xfrm rot="5400000">
          <a:off x="380755" y="1327890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39A85-68E3-4562-9D44-51D40D411B28}">
      <dsp:nvSpPr>
        <dsp:cNvPr id="0" name=""/>
        <dsp:cNvSpPr/>
      </dsp:nvSpPr>
      <dsp:spPr bwMode="white">
        <a:xfrm>
          <a:off x="190544" y="1894416"/>
          <a:ext cx="1711813" cy="1500505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190544" y="1894416"/>
        <a:ext cx="1711813" cy="1500505"/>
      </dsp:txXfrm>
    </dsp:sp>
    <dsp:sp modelId="{026848C6-42DF-480D-85B7-76924AFB759E}">
      <dsp:nvSpPr>
        <dsp:cNvPr id="0" name=""/>
        <dsp:cNvSpPr/>
      </dsp:nvSpPr>
      <dsp:spPr>
        <a:xfrm>
          <a:off x="1579374" y="1188296"/>
          <a:ext cx="322983" cy="3229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DF936-6545-4F60-8477-22698853C5C3}">
      <dsp:nvSpPr>
        <dsp:cNvPr id="0" name=""/>
        <dsp:cNvSpPr/>
      </dsp:nvSpPr>
      <dsp:spPr>
        <a:xfrm rot="5400000">
          <a:off x="2476349" y="809333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14126-AC9C-40DE-85B9-1C5BA0A826DF}">
      <dsp:nvSpPr>
        <dsp:cNvPr id="0" name=""/>
        <dsp:cNvSpPr/>
      </dsp:nvSpPr>
      <dsp:spPr bwMode="white">
        <a:xfrm>
          <a:off x="2286138" y="1375860"/>
          <a:ext cx="1711813" cy="1500505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2286138" y="1375860"/>
        <a:ext cx="1711813" cy="1500505"/>
      </dsp:txXfrm>
    </dsp:sp>
    <dsp:sp modelId="{4F7CFE50-A70E-4E57-A859-1584B1F2F3A9}">
      <dsp:nvSpPr>
        <dsp:cNvPr id="0" name=""/>
        <dsp:cNvSpPr/>
      </dsp:nvSpPr>
      <dsp:spPr>
        <a:xfrm>
          <a:off x="3674968" y="669740"/>
          <a:ext cx="322983" cy="3229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D6032-63D6-4C84-B3A1-402D4D97CFB2}">
      <dsp:nvSpPr>
        <dsp:cNvPr id="0" name=""/>
        <dsp:cNvSpPr/>
      </dsp:nvSpPr>
      <dsp:spPr>
        <a:xfrm rot="5400000">
          <a:off x="4571943" y="290776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2DC14-D62E-4735-BA2E-A88C95FF902A}">
      <dsp:nvSpPr>
        <dsp:cNvPr id="0" name=""/>
        <dsp:cNvSpPr/>
      </dsp:nvSpPr>
      <dsp:spPr bwMode="white">
        <a:xfrm>
          <a:off x="4381732" y="857303"/>
          <a:ext cx="1711813" cy="1500505"/>
        </a:xfrm>
        <a:prstGeom prst="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4381732" y="857303"/>
        <a:ext cx="1711813" cy="15005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49FFF-D550-42A9-A042-FC2609E11FE0}">
      <dsp:nvSpPr>
        <dsp:cNvPr id="0" name=""/>
        <dsp:cNvSpPr/>
      </dsp:nvSpPr>
      <dsp:spPr>
        <a:xfrm rot="5400000">
          <a:off x="380755" y="1327890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39A85-68E3-4562-9D44-51D40D411B28}">
      <dsp:nvSpPr>
        <dsp:cNvPr id="0" name=""/>
        <dsp:cNvSpPr/>
      </dsp:nvSpPr>
      <dsp:spPr bwMode="white">
        <a:xfrm>
          <a:off x="190544" y="1894416"/>
          <a:ext cx="1711813" cy="1500505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190544" y="1894416"/>
        <a:ext cx="1711813" cy="1500505"/>
      </dsp:txXfrm>
    </dsp:sp>
    <dsp:sp modelId="{026848C6-42DF-480D-85B7-76924AFB759E}">
      <dsp:nvSpPr>
        <dsp:cNvPr id="0" name=""/>
        <dsp:cNvSpPr/>
      </dsp:nvSpPr>
      <dsp:spPr>
        <a:xfrm>
          <a:off x="1579374" y="1188296"/>
          <a:ext cx="322983" cy="3229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DF936-6545-4F60-8477-22698853C5C3}">
      <dsp:nvSpPr>
        <dsp:cNvPr id="0" name=""/>
        <dsp:cNvSpPr/>
      </dsp:nvSpPr>
      <dsp:spPr>
        <a:xfrm rot="5400000">
          <a:off x="2476349" y="809333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14126-AC9C-40DE-85B9-1C5BA0A826DF}">
      <dsp:nvSpPr>
        <dsp:cNvPr id="0" name=""/>
        <dsp:cNvSpPr/>
      </dsp:nvSpPr>
      <dsp:spPr bwMode="white">
        <a:xfrm>
          <a:off x="2286138" y="1375860"/>
          <a:ext cx="1711813" cy="1500505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2286138" y="1375860"/>
        <a:ext cx="1711813" cy="1500505"/>
      </dsp:txXfrm>
    </dsp:sp>
    <dsp:sp modelId="{4F7CFE50-A70E-4E57-A859-1584B1F2F3A9}">
      <dsp:nvSpPr>
        <dsp:cNvPr id="0" name=""/>
        <dsp:cNvSpPr/>
      </dsp:nvSpPr>
      <dsp:spPr>
        <a:xfrm>
          <a:off x="3674968" y="669740"/>
          <a:ext cx="322983" cy="3229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D6032-63D6-4C84-B3A1-402D4D97CFB2}">
      <dsp:nvSpPr>
        <dsp:cNvPr id="0" name=""/>
        <dsp:cNvSpPr/>
      </dsp:nvSpPr>
      <dsp:spPr>
        <a:xfrm rot="5400000">
          <a:off x="4571943" y="290776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2DC14-D62E-4735-BA2E-A88C95FF902A}">
      <dsp:nvSpPr>
        <dsp:cNvPr id="0" name=""/>
        <dsp:cNvSpPr/>
      </dsp:nvSpPr>
      <dsp:spPr bwMode="white">
        <a:xfrm>
          <a:off x="4381732" y="857303"/>
          <a:ext cx="1711813" cy="1500505"/>
        </a:xfrm>
        <a:prstGeom prst="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4381732" y="857303"/>
        <a:ext cx="1711813" cy="1500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#1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#2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#3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1AA7F-3044-438C-8B03-54D0453B54BE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D26D2-B6DD-4384-AEA6-8068C7DC69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3A1F4-B63D-4184-A89D-2E46A94932A5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1A36F-42B4-4698-A17E-BC46F3BF5D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idu.com/s?wd=%E8%8E%8E%E5%A3%AB%E6%AF%94%E4%BA%9A&amp;tn=SE_PcZhidaonwhc_ngpagmjz&amp;rsv_dl=gh_pc_zhidao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aidu.com/s?wd=%E3%80%8A%E5%93%88%E5%A7%86%E9%9B%B7%E7%89%B9%E3%80%8B&amp;tn=SE_PcZhidaonwhc_ngpagmjz&amp;rsv_dl=gh_pc_zhidao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science/subatomic-particle" TargetMode="External"/><Relationship Id="rId3" Type="http://schemas.openxmlformats.org/officeDocument/2006/relationships/hyperlink" Target="https://www.britannica.com/biography/Murray-Gell-Mann" TargetMode="External"/><Relationship Id="rId7" Type="http://schemas.openxmlformats.org/officeDocument/2006/relationships/hyperlink" Target="https://www.britannica.com/topic/Buddhis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ritannica.com/topic/Eightfold-Path" TargetMode="External"/><Relationship Id="rId5" Type="http://schemas.openxmlformats.org/officeDocument/2006/relationships/hyperlink" Target="https://www.merriam-webster.com/dictionary/analogy" TargetMode="External"/><Relationship Id="rId10" Type="http://schemas.openxmlformats.org/officeDocument/2006/relationships/hyperlink" Target="https://www.britannica.com/science/quark" TargetMode="External"/><Relationship Id="rId4" Type="http://schemas.openxmlformats.org/officeDocument/2006/relationships/hyperlink" Target="https://www.britannica.com/biography/Yuval-Neeman" TargetMode="External"/><Relationship Id="rId9" Type="http://schemas.openxmlformats.org/officeDocument/2006/relationships/hyperlink" Target="https://www.britannica.com/science/omega-minus-particle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莎士比亚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Shakespeare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）名言：“一千个读者眼中就会有一千个哈姆雷特”</a:t>
            </a:r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也就是说，每个立场不同的人可以在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〈Hamlets〉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《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哈姆雷特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》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这本书里看出完全不同的意境。</a:t>
            </a:r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英语原句是：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thousand Hamlets in a thousand people's eyes.</a:t>
            </a:r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（一千个读者眼里有一千个哈姆雷特）即（一千个人就有一千个哈姆雷特）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color online) Scattering wave functions, source functions, and correlation functions for the four different square-well potentials, namely, (a) a repulsive potential, (b) a weakly attractive potential, (c) a moderately attractive potential, and (d) a strongly attractive </a:t>
            </a:r>
            <a:r>
              <a:rPr lang="en-US" altLang="zh-CN" dirty="0" err="1"/>
              <a:t>potential.Panels</a:t>
            </a:r>
            <a:r>
              <a:rPr lang="en-US" altLang="zh-CN" dirty="0"/>
              <a:t> (a1–d1): the product of the relative distance r and the S-channel wave function ψ0 as a function of r in the low-momentum region. The black short-dashed line denotes the free-wave result, while the red solid line denotes the scattering-wave result. The light red region depicts the square-well potential. Panels (a2–d2): Gaussian source function S12 as a function of r. The results are calculated with a source size R = 1 </a:t>
            </a:r>
            <a:r>
              <a:rPr lang="en-US" altLang="zh-CN" dirty="0" err="1"/>
              <a:t>fm</a:t>
            </a:r>
            <a:r>
              <a:rPr lang="en-US" altLang="zh-CN" dirty="0"/>
              <a:t> (dark orange region) and R = 2 </a:t>
            </a:r>
            <a:r>
              <a:rPr lang="en-US" altLang="zh-CN" dirty="0" err="1"/>
              <a:t>fm</a:t>
            </a:r>
            <a:r>
              <a:rPr lang="en-US" altLang="zh-CN" dirty="0"/>
              <a:t> (light green region). In the same plot, the difference between the free and scattering wave functions squared ∆ ≡ r 2 (|</a:t>
            </a:r>
            <a:r>
              <a:rPr lang="en-US" altLang="zh-CN" dirty="0" err="1"/>
              <a:t>ψl</a:t>
            </a:r>
            <a:r>
              <a:rPr lang="en-US" altLang="zh-CN" dirty="0"/>
              <a:t>=0| 2 − |</a:t>
            </a:r>
            <a:r>
              <a:rPr lang="en-US" altLang="zh-CN" dirty="0" err="1"/>
              <a:t>jl</a:t>
            </a:r>
            <a:r>
              <a:rPr lang="en-US" altLang="zh-CN" dirty="0"/>
              <a:t>=0| 2 ) in Eq. (7) is also shown as the blue solid line. Panels (a3–d3): Correlation function as a function of the relative momentum k. The orange solid line and the green dashed line denote the results obtained with R = 1 </a:t>
            </a:r>
            <a:r>
              <a:rPr lang="en-US" altLang="zh-CN" dirty="0" err="1"/>
              <a:t>fm</a:t>
            </a:r>
            <a:r>
              <a:rPr lang="en-US" altLang="zh-CN" dirty="0"/>
              <a:t> and R = 2 </a:t>
            </a:r>
            <a:r>
              <a:rPr lang="en-US" altLang="zh-CN" dirty="0" err="1"/>
              <a:t>fm</a:t>
            </a:r>
            <a:r>
              <a:rPr lang="en-US" altLang="zh-CN" dirty="0"/>
              <a:t>, respectively.</a:t>
            </a:r>
            <a:endParaRPr kumimoji="1"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used to live in a very simple world, before the only known elementary particles were electron, proton and neutron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Based on which, we can understand more or less the whole visible universe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the 1960’s, many particles were observed, including the one predicted by Yukawa and many others completely unexpected. Clearly, they cannot all be elementary. This created a big confusion 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particle/hadron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physics,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eightfold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way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paved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way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for the</a:t>
            </a:r>
            <a:r>
              <a:rPr kumimoji="1" lang="zh-CN" altLang="en-US" baseline="0" dirty="0"/>
              <a:t>  </a:t>
            </a:r>
            <a:r>
              <a:rPr kumimoji="1" lang="en-US" altLang="zh-CN" baseline="0" dirty="0"/>
              <a:t>quark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model,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which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has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important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position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so-called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standard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model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particle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physics. 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basis of their symmetrical properties, the number of members of each group being 1, 8 (most frequently), 10, or 27. The system was proposed in 1961 by the American physicist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Murray Gell-Mann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the Israeli physicist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Yuval </a:t>
            </a:r>
            <a:r>
              <a:rPr lang="en-US" altLang="zh-CN" sz="1200" b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Neʾeman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is based on the mathematical symmetry group SU(3); however, the name of the system was suggested by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analogy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the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Eightfold Path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Buddhism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because of the centrality of the number eight. One of the early triumphs of the Eightfold Way was the prediction of the existence of a heavy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subatomic particle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required to complete one of the groups. The particle, called </a:t>
            </a:r>
            <a:r>
              <a:rPr lang="en-US" altLang="zh-CN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omega-minus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was discovered in 1964. That same year, Gell-Mann set forth the concept of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quarks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the physical basis for the classification system, thereby establishing the foundation for the modern quark model of hadrons.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also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quark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6FDDD-5320-40B6-8AB0-A70583DC6E6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624-436E-4144-9FD1-6263439649A8}" type="datetime1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C5E4-78D1-43E8-86F0-65B24232214E}" type="datetime1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240"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408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188720" y="1943100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33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对象"/>
          <p:cNvSpPr txBox="1">
            <a:spLocks noGrp="1"/>
          </p:cNvSpPr>
          <p:nvPr>
            <p:ph idx="3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0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60147" y="192722"/>
            <a:ext cx="344555" cy="24901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73DC9-A1D2-2243-B66B-DF68CC7026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B446-8B49-E84B-B41D-566FBBD75222}" type="datetime1">
              <a:rPr lang="zh-CN" altLang="en-US" smtClean="0"/>
              <a:t>2024/5/26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183884"/>
          </a:solidFill>
          <a:ln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8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183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CC83C-4E83-9C40-8FBF-25CE164E572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C2F0-76AF-4424-A318-C92AAAE5A84C}" type="datetime1">
              <a:rPr lang="zh-CN" altLang="en-US" smtClean="0"/>
              <a:t>2024/5/26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2B1F0E-E78F-BA40-A11B-AAFE7FB8E2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0E0BC-C395-BE4F-B82A-0DA062D17CB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DD8E0-DB65-9749-8C24-B5BC30559C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EC9CB-1C51-EB4E-B0D7-CD970DC997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26E2E-9420-B742-95FE-F76FB61272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 userDrawn="1"/>
        </p:nvSpPr>
        <p:spPr>
          <a:xfrm>
            <a:off x="9498013" y="6230938"/>
            <a:ext cx="2693987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805613" y="628491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38" y="174094"/>
            <a:ext cx="10187929" cy="736490"/>
          </a:xfrm>
        </p:spPr>
        <p:txBody>
          <a:bodyPr>
            <a:normAutofit/>
          </a:bodyPr>
          <a:lstStyle>
            <a:lvl1pPr>
              <a:defRPr sz="3000" b="1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2"/>
          <p:cNvSpPr>
            <a:spLocks noGrp="1"/>
          </p:cNvSpPr>
          <p:nvPr>
            <p:ph idx="1"/>
          </p:nvPr>
        </p:nvSpPr>
        <p:spPr bwMode="auto">
          <a:xfrm>
            <a:off x="838200" y="1318163"/>
            <a:ext cx="10515600" cy="46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57175" marR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 sz="27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57530" marR="0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8572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2001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15430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marL="257175" marR="0" lvl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/>
            </a:pPr>
            <a:r>
              <a:rPr kumimoji="1" lang="zh-CN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单击此处编辑母版文本样式</a:t>
            </a:r>
          </a:p>
          <a:p>
            <a:pPr marL="557530" marR="0" lvl="1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第二级</a:t>
            </a:r>
          </a:p>
          <a:p>
            <a:pPr marL="857250" marR="0" lvl="2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/>
            </a:pPr>
            <a:r>
              <a:rPr kumimoji="1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第三级</a:t>
            </a:r>
          </a:p>
          <a:p>
            <a:pPr marL="1200150" marR="0" lvl="3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/>
            </a:pPr>
            <a:r>
              <a: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第四级</a:t>
            </a:r>
          </a:p>
          <a:p>
            <a:pPr marL="1543050" marR="0" lvl="4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/>
            </a:pPr>
            <a:r>
              <a:rPr kumimoji="1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第五级</a:t>
            </a:r>
          </a:p>
        </p:txBody>
      </p:sp>
      <p:pic>
        <p:nvPicPr>
          <p:cNvPr id="9" name="图片 8" descr="C:\Users\len\Desktop\7-140129231040534.png"/>
          <p:cNvPicPr/>
          <p:nvPr userDrawn="1"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9747839" y="6362638"/>
            <a:ext cx="2222475" cy="45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334435" y="1268416"/>
            <a:ext cx="11523133" cy="5184775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defRPr>
            </a:lvl1pPr>
            <a:lvl2pPr marL="748665" indent="-276225" algn="l" defTabSz="793115" rtl="0" eaLnBrk="0" fontAlgn="base" hangingPunct="0">
              <a:spcBef>
                <a:spcPts val="450"/>
              </a:spcBef>
              <a:spcAft>
                <a:spcPts val="0"/>
              </a:spcAft>
              <a:buClr>
                <a:srgbClr val="3670D1"/>
              </a:buClr>
              <a:buSzPct val="80000"/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defRPr>
            </a:lvl2pPr>
            <a:lvl3pPr marL="944245" indent="-60960" algn="l" defTabSz="79311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670D1"/>
              </a:buClr>
              <a:buFont typeface="Wingdings 2" pitchFamily="18" charset="2"/>
              <a:buChar char="¡"/>
              <a:defRPr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defRPr>
            </a:lvl3pPr>
            <a:lvl4pPr>
              <a:defRPr>
                <a:latin typeface="黑体" panose="02010609060101010101" charset="-122"/>
                <a:ea typeface="黑体" panose="02010609060101010101" charset="-122"/>
              </a:defRPr>
            </a:lvl4pPr>
            <a:lvl5pPr>
              <a:defRPr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035641" y="6492449"/>
            <a:ext cx="2290617" cy="3740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388A2-5ED9-A642-9BEC-033F0AC97FC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51967-2D8B-40D3-B5B9-9AAB73B256E5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9C323-CF42-4C3B-BFA6-816D4DB624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6237-EC33-4F9C-B3F4-B1847318EBE1}" type="datetime1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DA781-48A5-4F3B-B8B8-2159B3B51B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06437-C533-4E1E-BECE-D1D2296E09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3B318-B836-433F-BAC9-D5089C5515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039DF-B5B1-4B62-8940-A2CD4312F3C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8765DA-FCF4-413E-913F-A82FC77F17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2024/5/26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5EBA-5B9E-4838-B51A-07EF41C043DF}" type="datetime1">
              <a:rPr lang="zh-CN" altLang="en-US" smtClean="0"/>
              <a:t>2024/5/26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4.GIF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4.GIF"/><Relationship Id="rId4" Type="http://schemas.openxmlformats.org/officeDocument/2006/relationships/diagramLayout" Target="../diagrams/layout3.xml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9" Type="http://schemas.openxmlformats.org/officeDocument/2006/relationships/image" Target="../media/image64.png"/><Relationship Id="rId21" Type="http://schemas.openxmlformats.org/officeDocument/2006/relationships/image" Target="../media/image46.png"/><Relationship Id="rId34" Type="http://schemas.openxmlformats.org/officeDocument/2006/relationships/image" Target="../media/image59.png"/><Relationship Id="rId42" Type="http://schemas.openxmlformats.org/officeDocument/2006/relationships/image" Target="../media/image67.png"/><Relationship Id="rId47" Type="http://schemas.openxmlformats.org/officeDocument/2006/relationships/image" Target="../media/image72.png"/><Relationship Id="rId50" Type="http://schemas.openxmlformats.org/officeDocument/2006/relationships/image" Target="../media/image7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png"/><Relationship Id="rId29" Type="http://schemas.openxmlformats.org/officeDocument/2006/relationships/image" Target="../media/image54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45" Type="http://schemas.openxmlformats.org/officeDocument/2006/relationships/image" Target="../media/image70.png"/><Relationship Id="rId53" Type="http://schemas.openxmlformats.org/officeDocument/2006/relationships/image" Target="../media/image78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4" Type="http://schemas.openxmlformats.org/officeDocument/2006/relationships/image" Target="../media/image69.png"/><Relationship Id="rId52" Type="http://schemas.openxmlformats.org/officeDocument/2006/relationships/image" Target="../media/image77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43" Type="http://schemas.openxmlformats.org/officeDocument/2006/relationships/image" Target="../media/image68.png"/><Relationship Id="rId48" Type="http://schemas.openxmlformats.org/officeDocument/2006/relationships/image" Target="../media/image73.png"/><Relationship Id="rId8" Type="http://schemas.openxmlformats.org/officeDocument/2006/relationships/image" Target="../media/image33.png"/><Relationship Id="rId51" Type="http://schemas.openxmlformats.org/officeDocument/2006/relationships/image" Target="../media/image76.png"/><Relationship Id="rId3" Type="http://schemas.openxmlformats.org/officeDocument/2006/relationships/image" Target="../media/image29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46" Type="http://schemas.openxmlformats.org/officeDocument/2006/relationships/image" Target="../media/image71.png"/><Relationship Id="rId20" Type="http://schemas.openxmlformats.org/officeDocument/2006/relationships/image" Target="../media/image45.png"/><Relationship Id="rId41" Type="http://schemas.openxmlformats.org/officeDocument/2006/relationships/image" Target="../media/image66.png"/><Relationship Id="rId54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4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11" Type="http://schemas.openxmlformats.org/officeDocument/2006/relationships/image" Target="../media/image86.emf"/><Relationship Id="rId5" Type="http://schemas.openxmlformats.org/officeDocument/2006/relationships/image" Target="../media/image83.png"/><Relationship Id="rId10" Type="http://schemas.openxmlformats.org/officeDocument/2006/relationships/image" Target="../media/image840.png"/><Relationship Id="rId4" Type="http://schemas.openxmlformats.org/officeDocument/2006/relationships/image" Target="../media/image780.png"/><Relationship Id="rId9" Type="http://schemas.openxmlformats.org/officeDocument/2006/relationships/image" Target="../media/image8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080.png"/><Relationship Id="rId3" Type="http://schemas.openxmlformats.org/officeDocument/2006/relationships/image" Target="../media/image96.jpeg"/><Relationship Id="rId21" Type="http://schemas.openxmlformats.org/officeDocument/2006/relationships/image" Target="../media/image111.pn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17" Type="http://schemas.openxmlformats.org/officeDocument/2006/relationships/image" Target="../media/image1070.png"/><Relationship Id="rId25" Type="http://schemas.openxmlformats.org/officeDocument/2006/relationships/image" Target="../media/image110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9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3.png"/><Relationship Id="rId10" Type="http://schemas.openxmlformats.org/officeDocument/2006/relationships/image" Target="../media/image103.png"/><Relationship Id="rId19" Type="http://schemas.openxmlformats.org/officeDocument/2006/relationships/image" Target="../media/image1090.png"/><Relationship Id="rId4" Type="http://schemas.openxmlformats.org/officeDocument/2006/relationships/image" Target="../media/image97.jpe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12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26.png"/><Relationship Id="rId5" Type="http://schemas.openxmlformats.org/officeDocument/2006/relationships/tags" Target="../tags/tag8.xml"/><Relationship Id="rId10" Type="http://schemas.openxmlformats.org/officeDocument/2006/relationships/image" Target="../media/image125.png"/><Relationship Id="rId4" Type="http://schemas.openxmlformats.org/officeDocument/2006/relationships/tags" Target="../tags/tag7.xml"/><Relationship Id="rId9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4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2.png"/><Relationship Id="rId10" Type="http://schemas.openxmlformats.org/officeDocument/2006/relationships/image" Target="../media/image136.jpeg"/><Relationship Id="rId4" Type="http://schemas.openxmlformats.org/officeDocument/2006/relationships/image" Target="../media/image133.png"/><Relationship Id="rId9" Type="http://schemas.openxmlformats.org/officeDocument/2006/relationships/image" Target="../media/image135.jpeg"/><Relationship Id="rId1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tags" Target="../tags/tag13.xml"/><Relationship Id="rId7" Type="http://schemas.openxmlformats.org/officeDocument/2006/relationships/image" Target="../media/image13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8.png"/><Relationship Id="rId11" Type="http://schemas.openxmlformats.org/officeDocument/2006/relationships/image" Target="../media/image146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45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2.png"/><Relationship Id="rId3" Type="http://schemas.openxmlformats.org/officeDocument/2006/relationships/tags" Target="../tags/tag16.xml"/><Relationship Id="rId7" Type="http://schemas.openxmlformats.org/officeDocument/2006/relationships/notesSlide" Target="../notesSlides/notesSlide21.xml"/><Relationship Id="rId12" Type="http://schemas.openxmlformats.org/officeDocument/2006/relationships/image" Target="../media/image15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49.png"/><Relationship Id="rId5" Type="http://schemas.openxmlformats.org/officeDocument/2006/relationships/tags" Target="../tags/tag18.xml"/><Relationship Id="rId10" Type="http://schemas.openxmlformats.org/officeDocument/2006/relationships/image" Target="../media/image148.png"/><Relationship Id="rId4" Type="http://schemas.openxmlformats.org/officeDocument/2006/relationships/tags" Target="../tags/tag17.xml"/><Relationship Id="rId9" Type="http://schemas.openxmlformats.org/officeDocument/2006/relationships/image" Target="../media/image147.png"/><Relationship Id="rId14" Type="http://schemas.openxmlformats.org/officeDocument/2006/relationships/image" Target="../media/image1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0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1.png"/><Relationship Id="rId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tags" Target="../tags/tag21.xml"/><Relationship Id="rId7" Type="http://schemas.openxmlformats.org/officeDocument/2006/relationships/image" Target="../media/image16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67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7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173.png"/><Relationship Id="rId18" Type="http://schemas.openxmlformats.org/officeDocument/2006/relationships/image" Target="../media/image180.png"/><Relationship Id="rId3" Type="http://schemas.openxmlformats.org/officeDocument/2006/relationships/tags" Target="../tags/tag24.xml"/><Relationship Id="rId21" Type="http://schemas.openxmlformats.org/officeDocument/2006/relationships/image" Target="../media/image178.png"/><Relationship Id="rId7" Type="http://schemas.openxmlformats.org/officeDocument/2006/relationships/tags" Target="../tags/tag28.xml"/><Relationship Id="rId12" Type="http://schemas.openxmlformats.org/officeDocument/2006/relationships/image" Target="../media/image172.png"/><Relationship Id="rId17" Type="http://schemas.openxmlformats.org/officeDocument/2006/relationships/image" Target="../media/image179.png"/><Relationship Id="rId2" Type="http://schemas.openxmlformats.org/officeDocument/2006/relationships/tags" Target="../tags/tag23.xml"/><Relationship Id="rId16" Type="http://schemas.openxmlformats.org/officeDocument/2006/relationships/image" Target="../media/image175.png"/><Relationship Id="rId20" Type="http://schemas.openxmlformats.org/officeDocument/2006/relationships/image" Target="../media/image177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notesSlide" Target="../notesSlides/notesSlide25.xml"/><Relationship Id="rId24" Type="http://schemas.openxmlformats.org/officeDocument/2006/relationships/image" Target="../media/image183.png"/><Relationship Id="rId5" Type="http://schemas.openxmlformats.org/officeDocument/2006/relationships/tags" Target="../tags/tag26.xml"/><Relationship Id="rId15" Type="http://schemas.openxmlformats.org/officeDocument/2006/relationships/image" Target="../media/image174.png"/><Relationship Id="rId23" Type="http://schemas.openxmlformats.org/officeDocument/2006/relationships/image" Target="../media/image182.png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176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149.png"/><Relationship Id="rId22" Type="http://schemas.openxmlformats.org/officeDocument/2006/relationships/image" Target="../media/image1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86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1.png"/><Relationship Id="rId5" Type="http://schemas.openxmlformats.org/officeDocument/2006/relationships/image" Target="../media/image188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tags" Target="../tags/tag33.xml"/><Relationship Id="rId7" Type="http://schemas.openxmlformats.org/officeDocument/2006/relationships/image" Target="../media/image194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92.png"/><Relationship Id="rId11" Type="http://schemas.openxmlformats.org/officeDocument/2006/relationships/image" Target="../media/image202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201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8.png"/><Relationship Id="rId4" Type="http://schemas.openxmlformats.org/officeDocument/2006/relationships/image" Target="../media/image2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0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0.png"/><Relationship Id="rId13" Type="http://schemas.openxmlformats.org/officeDocument/2006/relationships/image" Target="../media/image2310.png"/><Relationship Id="rId3" Type="http://schemas.openxmlformats.org/officeDocument/2006/relationships/image" Target="../media/image217.png"/><Relationship Id="rId7" Type="http://schemas.openxmlformats.org/officeDocument/2006/relationships/image" Target="../media/image2250.png"/><Relationship Id="rId12" Type="http://schemas.openxmlformats.org/officeDocument/2006/relationships/image" Target="../media/image2300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40.PNG"/><Relationship Id="rId11" Type="http://schemas.openxmlformats.org/officeDocument/2006/relationships/image" Target="../media/image2290.png"/><Relationship Id="rId5" Type="http://schemas.openxmlformats.org/officeDocument/2006/relationships/image" Target="../media/image2230.PNG"/><Relationship Id="rId10" Type="http://schemas.openxmlformats.org/officeDocument/2006/relationships/image" Target="../media/image2280.png"/><Relationship Id="rId4" Type="http://schemas.openxmlformats.org/officeDocument/2006/relationships/image" Target="../media/image2220.png"/><Relationship Id="rId9" Type="http://schemas.openxmlformats.org/officeDocument/2006/relationships/image" Target="../media/image2270.png"/><Relationship Id="rId14" Type="http://schemas.openxmlformats.org/officeDocument/2006/relationships/image" Target="../media/image23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spirehep.net/authors/1881980" TargetMode="External"/><Relationship Id="rId4" Type="http://schemas.openxmlformats.org/officeDocument/2006/relationships/hyperlink" Target="https://inspirehep.net/authors/1881979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pirehep.net/authors/1881980" TargetMode="External"/><Relationship Id="rId5" Type="http://schemas.openxmlformats.org/officeDocument/2006/relationships/hyperlink" Target="https://inspirehep.net/authors/1881979" TargetMode="External"/><Relationship Id="rId4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tags" Target="../tags/tag38.xml"/><Relationship Id="rId7" Type="http://schemas.openxmlformats.org/officeDocument/2006/relationships/image" Target="../media/image224.png"/><Relationship Id="rId12" Type="http://schemas.openxmlformats.org/officeDocument/2006/relationships/image" Target="../media/image22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23.jpeg"/><Relationship Id="rId11" Type="http://schemas.openxmlformats.org/officeDocument/2006/relationships/image" Target="../media/image226.png"/><Relationship Id="rId5" Type="http://schemas.openxmlformats.org/officeDocument/2006/relationships/slideLayout" Target="../slideLayouts/slideLayout7.xml"/><Relationship Id="rId10" Type="http://schemas.openxmlformats.org/officeDocument/2006/relationships/image" Target="NULL"/><Relationship Id="rId4" Type="http://schemas.openxmlformats.org/officeDocument/2006/relationships/tags" Target="../tags/tag39.xml"/><Relationship Id="rId9" Type="http://schemas.openxmlformats.org/officeDocument/2006/relationships/image" Target="../media/image2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228.png"/><Relationship Id="rId4" Type="http://schemas.openxmlformats.org/officeDocument/2006/relationships/image" Target="NUL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231.png"/><Relationship Id="rId5" Type="http://schemas.openxmlformats.org/officeDocument/2006/relationships/image" Target="NULL"/><Relationship Id="rId4" Type="http://schemas.openxmlformats.org/officeDocument/2006/relationships/image" Target="../media/image23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1.png"/><Relationship Id="rId3" Type="http://schemas.openxmlformats.org/officeDocument/2006/relationships/tags" Target="../tags/tag44.xml"/><Relationship Id="rId7" Type="http://schemas.openxmlformats.org/officeDocument/2006/relationships/image" Target="../media/image232.jpeg"/><Relationship Id="rId12" Type="http://schemas.openxmlformats.org/officeDocument/2006/relationships/image" Target="../media/image237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36.png"/><Relationship Id="rId5" Type="http://schemas.openxmlformats.org/officeDocument/2006/relationships/tags" Target="../tags/tag46.xml"/><Relationship Id="rId15" Type="http://schemas.openxmlformats.org/officeDocument/2006/relationships/image" Target="NULL"/><Relationship Id="rId10" Type="http://schemas.openxmlformats.org/officeDocument/2006/relationships/image" Target="../media/image235.png"/><Relationship Id="rId4" Type="http://schemas.openxmlformats.org/officeDocument/2006/relationships/tags" Target="../tags/tag45.xml"/><Relationship Id="rId9" Type="http://schemas.openxmlformats.org/officeDocument/2006/relationships/image" Target="../media/image234.png"/><Relationship Id="rId14" Type="http://schemas.openxmlformats.org/officeDocument/2006/relationships/image" Target="NUL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7" Type="http://schemas.openxmlformats.org/officeDocument/2006/relationships/image" Target="../media/image2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tiff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tiff"/><Relationship Id="rId11" Type="http://schemas.microsoft.com/office/2007/relationships/diagramDrawing" Target="../diagrams/drawing1.xml"/><Relationship Id="rId5" Type="http://schemas.openxmlformats.org/officeDocument/2006/relationships/image" Target="../media/image13.tiff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tiff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642144" y="2503454"/>
            <a:ext cx="10907709" cy="102342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费米镜技术与奇特强子态研究</a:t>
            </a:r>
            <a:endParaRPr lang="en-US" altLang="zh-CN" sz="5400" b="1" dirty="0">
              <a:solidFill>
                <a:srgbClr val="0432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71727" y="4826210"/>
            <a:ext cx="7448546" cy="34289"/>
          </a:xfrm>
          <a:prstGeom prst="rect">
            <a:avLst/>
          </a:prstGeom>
          <a:solidFill>
            <a:srgbClr val="000064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1486182" y="3992044"/>
            <a:ext cx="9140078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Li-Sheng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（耿立升）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Beihang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U.</a:t>
            </a:r>
          </a:p>
        </p:txBody>
      </p:sp>
      <p:pic>
        <p:nvPicPr>
          <p:cNvPr id="11" name="图片 10" descr="C:\Users\len\Desktop\7-140129231040534.png"/>
          <p:cNvPicPr/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132522" y="713846"/>
            <a:ext cx="5005056" cy="1101764"/>
          </a:xfrm>
          <a:prstGeom prst="rect">
            <a:avLst/>
          </a:prstGeom>
          <a:noFill/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6" descr="C:\Users\lenovo\Desktop\03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71490" y="685253"/>
            <a:ext cx="3051884" cy="1115410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/>
          <a:srcRect t="12470" b="6028"/>
          <a:stretch>
            <a:fillRect/>
          </a:stretch>
        </p:blipFill>
        <p:spPr>
          <a:xfrm>
            <a:off x="5764695" y="685253"/>
            <a:ext cx="2695065" cy="1094386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697064" y="5043874"/>
            <a:ext cx="9944476" cy="14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LSG*,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PRD 107(2023)074019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Ming-Zhu Liu,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LSG*,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PRD 108(2023)L031503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Ming-Zhu Liu,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LSG*,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2404.18607</a:t>
            </a:r>
            <a:endParaRPr lang="en-US" altLang="zh-CN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Ming-Zhu Liu,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-Wen Pan,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 Tian-Wei Wu,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LSG*,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2404.06399</a:t>
            </a:r>
            <a:endParaRPr lang="en-US" altLang="zh-CN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918" y="133777"/>
            <a:ext cx="1190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2856A3"/>
                </a:solidFill>
                <a:latin typeface="YentiEG-Ultra-GB"/>
              </a:rPr>
              <a:t>河南</a:t>
            </a:r>
            <a:r>
              <a:rPr lang="zh-CN" altLang="en-US" sz="1800" dirty="0">
                <a:solidFill>
                  <a:srgbClr val="2856A3"/>
                </a:solidFill>
                <a:effectLst/>
                <a:latin typeface="YentiEG-Ultra-GB"/>
              </a:rPr>
              <a:t>师范大学，新乡，</a:t>
            </a:r>
            <a:r>
              <a:rPr lang="en-US" altLang="zh-CN" sz="1800" dirty="0">
                <a:solidFill>
                  <a:srgbClr val="2856A3"/>
                </a:solidFill>
                <a:effectLst/>
                <a:latin typeface="YentiEG-Ultra-GB"/>
              </a:rPr>
              <a:t>2024.05.26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0" y="242787"/>
            <a:ext cx="10668001" cy="497086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Beyond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Naïve QM, more complicated structures allowed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图片包含 台球&#10;&#10;&#10;&#10;自动生成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53" y="1464236"/>
            <a:ext cx="2500942" cy="1803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95" y="3321880"/>
            <a:ext cx="5890986" cy="292510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565222" y="2046599"/>
            <a:ext cx="4699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8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naïve quark model</a:t>
            </a:r>
            <a:endParaRPr kumimoji="1"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017196" y="4439658"/>
            <a:ext cx="23226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kumimoji="1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principle,</a:t>
            </a:r>
          </a:p>
          <a:p>
            <a:r>
              <a:rPr kumimoji="1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QCD </a:t>
            </a:r>
            <a:r>
              <a:rPr kumimoji="1"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allows</a:t>
            </a:r>
            <a:endParaRPr kumimoji="1"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87900" y="4826000"/>
            <a:ext cx="2387600" cy="1320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35" y="4826001"/>
            <a:ext cx="1287461" cy="15982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3" b="-2"/>
          <a:stretch>
            <a:fillRect/>
          </a:stretch>
        </p:blipFill>
        <p:spPr bwMode="auto">
          <a:xfrm>
            <a:off x="0" y="-1141507"/>
            <a:ext cx="12192000" cy="799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rgbClr val="FFFFFF"/>
                </a:solidFill>
              </a:r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4000" y="288228"/>
            <a:ext cx="9003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Naïve quark models more or less fine  until 2003</a:t>
            </a:r>
            <a:endParaRPr lang="zh-CN" altLang="en-US" sz="28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7705422" y="1415956"/>
                <a:ext cx="282205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begChr m:val="（"/>
                        <m:endChr m:val="）"/>
                        <m:ctrlP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1405</m:t>
                        </m:r>
                      </m:e>
                    </m:d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，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(1535)</m:t>
                    </m:r>
                  </m:oMath>
                </a14:m>
                <a:r>
                  <a:rPr lang="en-US" altLang="zh-CN" dirty="0"/>
                  <a:t>,…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500</m:t>
                        </m:r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422" y="1415956"/>
                <a:ext cx="2822055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12" t="-556" r="-2887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2003—the beginning of a new era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27" name="图示 26"/>
          <p:cNvGraphicFramePr/>
          <p:nvPr/>
        </p:nvGraphicFramePr>
        <p:xfrm>
          <a:off x="3119055" y="26574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文本框 27"/>
          <p:cNvSpPr txBox="1"/>
          <p:nvPr/>
        </p:nvSpPr>
        <p:spPr>
          <a:xfrm>
            <a:off x="3311856" y="3601635"/>
            <a:ext cx="154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LEPS, 0301020</a:t>
            </a:r>
          </a:p>
          <a:p>
            <a:r>
              <a:rPr lang="en-US" altLang="zh-CN" dirty="0"/>
              <a:t> &gt; 1100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5272584" y="3189169"/>
            <a:ext cx="1646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BaBar</a:t>
            </a:r>
            <a:r>
              <a:rPr lang="en-US" altLang="zh-CN" dirty="0"/>
              <a:t>, 0304021</a:t>
            </a:r>
          </a:p>
          <a:p>
            <a:r>
              <a:rPr lang="en-US" altLang="zh-CN" dirty="0"/>
              <a:t> &gt; 900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7447670" y="2744910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Belle, 0309032</a:t>
            </a:r>
          </a:p>
          <a:p>
            <a:r>
              <a:rPr lang="en-US" altLang="zh-CN" dirty="0"/>
              <a:t> &gt; 1800</a:t>
            </a:r>
            <a:endParaRPr lang="zh-CN" altLang="en-US" dirty="0"/>
          </a:p>
        </p:txBody>
      </p:sp>
      <p:pic>
        <p:nvPicPr>
          <p:cNvPr id="31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60" y="1510184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11" y="1057575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68" y="2037183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ee the source imag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170" y="4657364"/>
            <a:ext cx="1243990" cy="171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belle.kek.jp/image/B-logo-small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95" y="4478648"/>
            <a:ext cx="135255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92" y="5580929"/>
            <a:ext cx="1095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2003—the beginning of a new era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27" name="图示 26"/>
          <p:cNvGraphicFramePr/>
          <p:nvPr/>
        </p:nvGraphicFramePr>
        <p:xfrm>
          <a:off x="3119055" y="26574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文本框 27"/>
          <p:cNvSpPr txBox="1"/>
          <p:nvPr/>
        </p:nvSpPr>
        <p:spPr>
          <a:xfrm>
            <a:off x="3311856" y="3601635"/>
            <a:ext cx="154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LEPS, 0301020</a:t>
            </a:r>
          </a:p>
          <a:p>
            <a:r>
              <a:rPr lang="en-US" altLang="zh-CN" dirty="0"/>
              <a:t> &gt; 1100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5272584" y="3189169"/>
            <a:ext cx="1646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BaBar</a:t>
            </a:r>
            <a:r>
              <a:rPr lang="en-US" altLang="zh-CN" dirty="0"/>
              <a:t>, 0304021</a:t>
            </a:r>
          </a:p>
          <a:p>
            <a:r>
              <a:rPr lang="en-US" altLang="zh-CN" dirty="0"/>
              <a:t> &gt; 900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7447670" y="2744910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Belle, 0309032</a:t>
            </a:r>
          </a:p>
          <a:p>
            <a:r>
              <a:rPr lang="en-US" altLang="zh-CN" dirty="0"/>
              <a:t> &gt; 1800</a:t>
            </a:r>
            <a:endParaRPr lang="zh-CN" altLang="en-US" dirty="0"/>
          </a:p>
        </p:txBody>
      </p:sp>
      <p:pic>
        <p:nvPicPr>
          <p:cNvPr id="31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60" y="1510184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11" y="1057575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68" y="2037183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ee the source imag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170" y="4657364"/>
            <a:ext cx="1243990" cy="171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belle.kek.jp/image/B-logo-small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95" y="4478648"/>
            <a:ext cx="135255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92" y="5580929"/>
            <a:ext cx="1095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乘 2"/>
          <p:cNvSpPr/>
          <p:nvPr/>
        </p:nvSpPr>
        <p:spPr>
          <a:xfrm>
            <a:off x="3071587" y="2860676"/>
            <a:ext cx="1859879" cy="18288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Many more exotic hadrons discovered (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up to 2022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5" y="2416676"/>
            <a:ext cx="419142" cy="450480"/>
          </a:xfrm>
          <a:prstGeom prst="rect">
            <a:avLst/>
          </a:prstGeom>
        </p:spPr>
      </p:pic>
      <p:sp>
        <p:nvSpPr>
          <p:cNvPr id="86" name="右箭头 85"/>
          <p:cNvSpPr/>
          <p:nvPr/>
        </p:nvSpPr>
        <p:spPr>
          <a:xfrm>
            <a:off x="131700" y="3664927"/>
            <a:ext cx="11938379" cy="35098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/>
              <p:cNvSpPr txBox="1"/>
              <p:nvPr/>
            </p:nvSpPr>
            <p:spPr>
              <a:xfrm>
                <a:off x="-91268" y="4537794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(3872)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7" name="文本框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268" y="4537794"/>
                <a:ext cx="1121406" cy="300082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接箭头连接符 87"/>
          <p:cNvCxnSpPr/>
          <p:nvPr/>
        </p:nvCxnSpPr>
        <p:spPr>
          <a:xfrm flipH="1">
            <a:off x="638635" y="307488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/>
        </p:nvSpPr>
        <p:spPr>
          <a:xfrm>
            <a:off x="366422" y="369377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2003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/>
              <p:cNvSpPr txBox="1"/>
              <p:nvPr/>
            </p:nvSpPr>
            <p:spPr>
              <a:xfrm>
                <a:off x="154712" y="28243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(2317)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0" name="文本框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12" y="2824389"/>
                <a:ext cx="1315727" cy="300082"/>
              </a:xfrm>
              <a:prstGeom prst="rect">
                <a:avLst/>
              </a:prstGeom>
              <a:blipFill>
                <a:blip r:embed="rId5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接箭头连接符 90"/>
          <p:cNvCxnSpPr/>
          <p:nvPr/>
        </p:nvCxnSpPr>
        <p:spPr>
          <a:xfrm flipV="1">
            <a:off x="465135" y="3953667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图片 91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16" y="4791923"/>
            <a:ext cx="458258" cy="440633"/>
          </a:xfrm>
          <a:prstGeom prst="rect">
            <a:avLst/>
          </a:prstGeom>
        </p:spPr>
      </p:pic>
      <p:pic>
        <p:nvPicPr>
          <p:cNvPr id="93" name="图片 92" descr="屏幕剪辑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42" y="5018603"/>
            <a:ext cx="570794" cy="461171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8073136" y="369150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2020</a:t>
            </a:r>
            <a:endParaRPr lang="zh-CN" altLang="en-US" sz="1350" dirty="0"/>
          </a:p>
        </p:txBody>
      </p:sp>
      <p:sp>
        <p:nvSpPr>
          <p:cNvPr id="95" name="文本框 94"/>
          <p:cNvSpPr txBox="1"/>
          <p:nvPr/>
        </p:nvSpPr>
        <p:spPr>
          <a:xfrm>
            <a:off x="7533953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2019</a:t>
            </a:r>
            <a:endParaRPr lang="zh-CN" altLang="en-US" sz="1350" dirty="0"/>
          </a:p>
        </p:txBody>
      </p:sp>
      <p:cxnSp>
        <p:nvCxnSpPr>
          <p:cNvPr id="96" name="直接箭头连接符 95"/>
          <p:cNvCxnSpPr/>
          <p:nvPr/>
        </p:nvCxnSpPr>
        <p:spPr>
          <a:xfrm flipH="1">
            <a:off x="8272233" y="3319190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 flipV="1">
            <a:off x="7782605" y="3960083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矩形 97"/>
              <p:cNvSpPr/>
              <p:nvPr/>
            </p:nvSpPr>
            <p:spPr>
              <a:xfrm>
                <a:off x="7860915" y="2591278"/>
                <a:ext cx="90441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8" name="矩形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915" y="2591278"/>
                <a:ext cx="904415" cy="300082"/>
              </a:xfrm>
              <a:prstGeom prst="rect">
                <a:avLst/>
              </a:prstGeom>
              <a:blipFill>
                <a:blip r:embed="rId8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矩形 98"/>
              <p:cNvSpPr/>
              <p:nvPr/>
            </p:nvSpPr>
            <p:spPr>
              <a:xfrm>
                <a:off x="7127154" y="499329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𝟒𝟑𝟏𝟐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9" name="矩形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54" y="4993299"/>
                <a:ext cx="1012585" cy="300082"/>
              </a:xfrm>
              <a:prstGeom prst="rect">
                <a:avLst/>
              </a:prstGeom>
              <a:blipFill>
                <a:blip r:embed="rId9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矩形 99"/>
              <p:cNvSpPr/>
              <p:nvPr/>
            </p:nvSpPr>
            <p:spPr>
              <a:xfrm>
                <a:off x="7134760" y="477066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𝟒𝟒𝟒𝟎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00" name="矩形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760" y="4770663"/>
                <a:ext cx="1012585" cy="300082"/>
              </a:xfrm>
              <a:prstGeom prst="rect">
                <a:avLst/>
              </a:prstGeom>
              <a:blipFill>
                <a:blip r:embed="rId10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矩形 100"/>
              <p:cNvSpPr/>
              <p:nvPr/>
            </p:nvSpPr>
            <p:spPr>
              <a:xfrm>
                <a:off x="5380944" y="282438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1" name="矩形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944" y="2824389"/>
                <a:ext cx="1012585" cy="300082"/>
              </a:xfrm>
              <a:prstGeom prst="rect">
                <a:avLst/>
              </a:prstGeom>
              <a:blipFill>
                <a:blip r:embed="rId1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文本框 101"/>
              <p:cNvSpPr txBox="1"/>
              <p:nvPr/>
            </p:nvSpPr>
            <p:spPr>
              <a:xfrm>
                <a:off x="4389842" y="284442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2" name="文本框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842" y="2844429"/>
                <a:ext cx="1315727" cy="300082"/>
              </a:xfrm>
              <a:prstGeom prst="rect">
                <a:avLst/>
              </a:prstGeom>
              <a:blipFill>
                <a:blip r:embed="rId12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接箭头连接符 102"/>
          <p:cNvCxnSpPr/>
          <p:nvPr/>
        </p:nvCxnSpPr>
        <p:spPr>
          <a:xfrm flipV="1">
            <a:off x="5281712" y="3939482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/>
          <p:cNvSpPr txBox="1"/>
          <p:nvPr/>
        </p:nvSpPr>
        <p:spPr>
          <a:xfrm>
            <a:off x="4520015" y="3696049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2013</a:t>
            </a:r>
            <a:endParaRPr lang="zh-CN" altLang="en-US" sz="1350" dirty="0"/>
          </a:p>
        </p:txBody>
      </p:sp>
      <p:pic>
        <p:nvPicPr>
          <p:cNvPr id="105" name="图片 104" descr="屏幕剪辑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9" y="2316655"/>
            <a:ext cx="499653" cy="349382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2373166" y="3699291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2007</a:t>
            </a:r>
            <a:endParaRPr lang="zh-CN" altLang="en-US" sz="1350" dirty="0"/>
          </a:p>
        </p:txBody>
      </p:sp>
      <p:cxnSp>
        <p:nvCxnSpPr>
          <p:cNvPr id="107" name="直接箭头连接符 106"/>
          <p:cNvCxnSpPr/>
          <p:nvPr/>
        </p:nvCxnSpPr>
        <p:spPr>
          <a:xfrm flipH="1">
            <a:off x="1478408" y="308982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/>
              <p:cNvSpPr txBox="1"/>
              <p:nvPr/>
            </p:nvSpPr>
            <p:spPr>
              <a:xfrm>
                <a:off x="2219765" y="452920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(4430)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8" name="文本框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765" y="4529207"/>
                <a:ext cx="1315727" cy="300082"/>
              </a:xfrm>
              <a:prstGeom prst="rect">
                <a:avLst/>
              </a:prstGeom>
              <a:blipFill>
                <a:blip r:embed="rId14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箭头连接符 108"/>
          <p:cNvCxnSpPr/>
          <p:nvPr/>
        </p:nvCxnSpPr>
        <p:spPr>
          <a:xfrm flipV="1">
            <a:off x="2621699" y="3937694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本框 109"/>
              <p:cNvSpPr txBox="1"/>
              <p:nvPr/>
            </p:nvSpPr>
            <p:spPr>
              <a:xfrm>
                <a:off x="172365" y="206146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(2460)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0" name="文本框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65" y="2061463"/>
                <a:ext cx="1315727" cy="300082"/>
              </a:xfrm>
              <a:prstGeom prst="rect">
                <a:avLst/>
              </a:prstGeom>
              <a:blipFill>
                <a:blip r:embed="rId15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图片 110" descr="屏幕剪辑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6" y="1654448"/>
            <a:ext cx="474692" cy="387248"/>
          </a:xfrm>
          <a:prstGeom prst="rect">
            <a:avLst/>
          </a:prstGeom>
        </p:spPr>
      </p:pic>
      <p:sp>
        <p:nvSpPr>
          <p:cNvPr id="112" name="文本框 111"/>
          <p:cNvSpPr txBox="1"/>
          <p:nvPr/>
        </p:nvSpPr>
        <p:spPr>
          <a:xfrm>
            <a:off x="1185209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2005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本框 112"/>
              <p:cNvSpPr txBox="1"/>
              <p:nvPr/>
            </p:nvSpPr>
            <p:spPr>
              <a:xfrm>
                <a:off x="978422" y="2798229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3" name="文本框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22" y="2798229"/>
                <a:ext cx="1121406" cy="300082"/>
              </a:xfrm>
              <a:prstGeom prst="rect">
                <a:avLst/>
              </a:prstGeom>
              <a:blipFill>
                <a:blip r:embed="rId17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" name="图片 1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72" y="4859922"/>
            <a:ext cx="492860" cy="346131"/>
          </a:xfrm>
          <a:prstGeom prst="rect">
            <a:avLst/>
          </a:prstGeom>
        </p:spPr>
      </p:pic>
      <p:cxnSp>
        <p:nvCxnSpPr>
          <p:cNvPr id="115" name="直接箭头连接符 114"/>
          <p:cNvCxnSpPr/>
          <p:nvPr/>
        </p:nvCxnSpPr>
        <p:spPr>
          <a:xfrm flipV="1">
            <a:off x="1408275" y="3895016"/>
            <a:ext cx="0" cy="10752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3295118" y="36989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2009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本框 116"/>
              <p:cNvSpPr txBox="1"/>
              <p:nvPr/>
            </p:nvSpPr>
            <p:spPr>
              <a:xfrm>
                <a:off x="1028807" y="495680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(3940)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7" name="文本框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07" y="4956802"/>
                <a:ext cx="1315727" cy="300082"/>
              </a:xfrm>
              <a:prstGeom prst="rect">
                <a:avLst/>
              </a:prstGeom>
              <a:blipFill>
                <a:blip r:embed="rId19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8" name="图片 1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91" y="5272606"/>
            <a:ext cx="492860" cy="346131"/>
          </a:xfrm>
          <a:prstGeom prst="rect">
            <a:avLst/>
          </a:prstGeom>
        </p:spPr>
      </p:pic>
      <p:cxnSp>
        <p:nvCxnSpPr>
          <p:cNvPr id="119" name="直接箭头连接符 118"/>
          <p:cNvCxnSpPr/>
          <p:nvPr/>
        </p:nvCxnSpPr>
        <p:spPr>
          <a:xfrm flipH="1">
            <a:off x="3457329" y="3150341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文本框 119"/>
              <p:cNvSpPr txBox="1"/>
              <p:nvPr/>
            </p:nvSpPr>
            <p:spPr>
              <a:xfrm>
                <a:off x="2917154" y="288422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(3915)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0" name="文本框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154" y="2884228"/>
                <a:ext cx="1121406" cy="300082"/>
              </a:xfrm>
              <a:prstGeom prst="rect">
                <a:avLst/>
              </a:prstGeom>
              <a:blipFill>
                <a:blip r:embed="rId21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直接箭头连接符 120"/>
          <p:cNvCxnSpPr/>
          <p:nvPr/>
        </p:nvCxnSpPr>
        <p:spPr>
          <a:xfrm flipV="1">
            <a:off x="3646046" y="3924647"/>
            <a:ext cx="0" cy="621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本框 121"/>
              <p:cNvSpPr txBox="1"/>
              <p:nvPr/>
            </p:nvSpPr>
            <p:spPr>
              <a:xfrm>
                <a:off x="3231385" y="4538570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altLang="zh-CN" sz="1350" b="1" dirty="0">
                    <a:solidFill>
                      <a:srgbClr val="FF0000"/>
                    </a:solidFill>
                  </a:rPr>
                  <a:t>(4140)</a:t>
                </a:r>
                <a:endParaRPr lang="zh-CN" altLang="en-US" sz="135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2" name="文本框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385" y="4538570"/>
                <a:ext cx="1315727" cy="300082"/>
              </a:xfrm>
              <a:prstGeom prst="rect">
                <a:avLst/>
              </a:prstGeom>
              <a:blipFill>
                <a:blip r:embed="rId22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文本框 122"/>
          <p:cNvSpPr txBox="1"/>
          <p:nvPr/>
        </p:nvSpPr>
        <p:spPr>
          <a:xfrm>
            <a:off x="3892073" y="369669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2011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本框 123"/>
              <p:cNvSpPr txBox="1"/>
              <p:nvPr/>
            </p:nvSpPr>
            <p:spPr>
              <a:xfrm>
                <a:off x="3582355" y="289499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(4274)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文本框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355" y="2894998"/>
                <a:ext cx="1121406" cy="300082"/>
              </a:xfrm>
              <a:prstGeom prst="rect">
                <a:avLst/>
              </a:prstGeom>
              <a:blipFill>
                <a:blip r:embed="rId23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5" name="图片 124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37" y="2428946"/>
            <a:ext cx="458258" cy="440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本框 125"/>
              <p:cNvSpPr txBox="1"/>
              <p:nvPr/>
            </p:nvSpPr>
            <p:spPr>
              <a:xfrm>
                <a:off x="4397179" y="263769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(4020)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6" name="文本框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179" y="2637699"/>
                <a:ext cx="1315727" cy="300082"/>
              </a:xfrm>
              <a:prstGeom prst="rect">
                <a:avLst/>
              </a:prstGeom>
              <a:blipFill>
                <a:blip r:embed="rId24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直接箭头连接符 126"/>
          <p:cNvCxnSpPr/>
          <p:nvPr/>
        </p:nvCxnSpPr>
        <p:spPr>
          <a:xfrm flipH="1">
            <a:off x="2628758" y="3251122"/>
            <a:ext cx="327" cy="458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文本框 127"/>
              <p:cNvSpPr txBox="1"/>
              <p:nvPr/>
            </p:nvSpPr>
            <p:spPr>
              <a:xfrm>
                <a:off x="2075903" y="24217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(4160)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8" name="文本框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03" y="2421780"/>
                <a:ext cx="1121406" cy="300082"/>
              </a:xfrm>
              <a:prstGeom prst="rect">
                <a:avLst/>
              </a:prstGeom>
              <a:blipFill>
                <a:blip r:embed="rId25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文本框 128"/>
          <p:cNvSpPr txBox="1"/>
          <p:nvPr/>
        </p:nvSpPr>
        <p:spPr>
          <a:xfrm>
            <a:off x="7026976" y="369142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2018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本框 129"/>
              <p:cNvSpPr txBox="1"/>
              <p:nvPr/>
            </p:nvSpPr>
            <p:spPr>
              <a:xfrm>
                <a:off x="6911348" y="2935756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(2012)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0" name="文本框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348" y="2935756"/>
                <a:ext cx="1315727" cy="300082"/>
              </a:xfrm>
              <a:prstGeom prst="rect">
                <a:avLst/>
              </a:prstGeom>
              <a:blipFill>
                <a:blip r:embed="rId26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文本框 130"/>
          <p:cNvSpPr txBox="1"/>
          <p:nvPr/>
        </p:nvSpPr>
        <p:spPr>
          <a:xfrm>
            <a:off x="6338942" y="36911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2016</a:t>
            </a:r>
            <a:endParaRPr lang="zh-CN" altLang="en-US" sz="1350" dirty="0"/>
          </a:p>
        </p:txBody>
      </p:sp>
      <p:cxnSp>
        <p:nvCxnSpPr>
          <p:cNvPr id="132" name="直接箭头连接符 131"/>
          <p:cNvCxnSpPr/>
          <p:nvPr/>
        </p:nvCxnSpPr>
        <p:spPr>
          <a:xfrm flipH="1">
            <a:off x="6659841" y="309529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本框 132"/>
              <p:cNvSpPr txBox="1"/>
              <p:nvPr/>
            </p:nvSpPr>
            <p:spPr>
              <a:xfrm>
                <a:off x="5955005" y="477913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(5568)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3" name="文本框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005" y="4779138"/>
                <a:ext cx="1121406" cy="300082"/>
              </a:xfrm>
              <a:prstGeom prst="rect">
                <a:avLst/>
              </a:prstGeom>
              <a:blipFill>
                <a:blip r:embed="rId27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直接箭头连接符 133"/>
          <p:cNvCxnSpPr/>
          <p:nvPr/>
        </p:nvCxnSpPr>
        <p:spPr>
          <a:xfrm flipV="1">
            <a:off x="6515738" y="3938126"/>
            <a:ext cx="0" cy="833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文本框 134"/>
              <p:cNvSpPr txBox="1"/>
              <p:nvPr/>
            </p:nvSpPr>
            <p:spPr>
              <a:xfrm>
                <a:off x="6037227" y="25519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(4220)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5" name="文本框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27" y="2551980"/>
                <a:ext cx="1121406" cy="300082"/>
              </a:xfrm>
              <a:prstGeom prst="rect">
                <a:avLst/>
              </a:prstGeom>
              <a:blipFill>
                <a:blip r:embed="rId28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本框 135"/>
              <p:cNvSpPr txBox="1"/>
              <p:nvPr/>
            </p:nvSpPr>
            <p:spPr>
              <a:xfrm>
                <a:off x="6060176" y="280827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(4390)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6" name="文本框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176" y="2808273"/>
                <a:ext cx="1121406" cy="300082"/>
              </a:xfrm>
              <a:prstGeom prst="rect">
                <a:avLst/>
              </a:prstGeom>
              <a:blipFill>
                <a:blip r:embed="rId29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7" name="图片 136" descr="屏幕剪辑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34" y="2252559"/>
            <a:ext cx="499653" cy="349382"/>
          </a:xfrm>
          <a:prstGeom prst="rect">
            <a:avLst/>
          </a:prstGeom>
        </p:spPr>
      </p:pic>
      <p:cxnSp>
        <p:nvCxnSpPr>
          <p:cNvPr id="138" name="直接箭头连接符 137"/>
          <p:cNvCxnSpPr/>
          <p:nvPr/>
        </p:nvCxnSpPr>
        <p:spPr>
          <a:xfrm flipH="1">
            <a:off x="4090717" y="3114252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本框 138"/>
              <p:cNvSpPr txBox="1"/>
              <p:nvPr/>
            </p:nvSpPr>
            <p:spPr>
              <a:xfrm>
                <a:off x="2083873" y="294450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(4360)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9" name="文本框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873" y="2944503"/>
                <a:ext cx="1121406" cy="300082"/>
              </a:xfrm>
              <a:prstGeom prst="rect">
                <a:avLst/>
              </a:prstGeom>
              <a:blipFill>
                <a:blip r:embed="rId30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文本框 139"/>
              <p:cNvSpPr txBox="1"/>
              <p:nvPr/>
            </p:nvSpPr>
            <p:spPr>
              <a:xfrm>
                <a:off x="2075903" y="2676996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(4660)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0" name="文本框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03" y="2676996"/>
                <a:ext cx="1121406" cy="300082"/>
              </a:xfrm>
              <a:prstGeom prst="rect">
                <a:avLst/>
              </a:prstGeom>
              <a:blipFill>
                <a:blip r:embed="rId31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接箭头连接符 140"/>
          <p:cNvCxnSpPr/>
          <p:nvPr/>
        </p:nvCxnSpPr>
        <p:spPr>
          <a:xfrm flipV="1">
            <a:off x="4260462" y="3946075"/>
            <a:ext cx="0" cy="1200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本框 141"/>
              <p:cNvSpPr txBox="1"/>
              <p:nvPr/>
            </p:nvSpPr>
            <p:spPr>
              <a:xfrm>
                <a:off x="3827670" y="512683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(10610)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2" name="文本框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670" y="5126839"/>
                <a:ext cx="1315727" cy="300082"/>
              </a:xfrm>
              <a:prstGeom prst="rect">
                <a:avLst/>
              </a:prstGeom>
              <a:blipFill>
                <a:blip r:embed="rId32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本框 142"/>
              <p:cNvSpPr txBox="1"/>
              <p:nvPr/>
            </p:nvSpPr>
            <p:spPr>
              <a:xfrm>
                <a:off x="3813560" y="533978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(10650)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3" name="文本框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560" y="5339785"/>
                <a:ext cx="1315727" cy="300082"/>
              </a:xfrm>
              <a:prstGeom prst="rect">
                <a:avLst/>
              </a:prstGeom>
              <a:blipFill>
                <a:blip r:embed="rId33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文本框 143"/>
          <p:cNvSpPr txBox="1"/>
          <p:nvPr/>
        </p:nvSpPr>
        <p:spPr>
          <a:xfrm>
            <a:off x="5603936" y="36931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2015</a:t>
            </a:r>
            <a:endParaRPr lang="zh-CN" altLang="en-US" sz="1350" dirty="0"/>
          </a:p>
        </p:txBody>
      </p:sp>
      <p:cxnSp>
        <p:nvCxnSpPr>
          <p:cNvPr id="145" name="直接箭头连接符 144"/>
          <p:cNvCxnSpPr/>
          <p:nvPr/>
        </p:nvCxnSpPr>
        <p:spPr>
          <a:xfrm flipH="1">
            <a:off x="5867676" y="3079910"/>
            <a:ext cx="0" cy="666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矩形 145"/>
              <p:cNvSpPr/>
              <p:nvPr/>
            </p:nvSpPr>
            <p:spPr>
              <a:xfrm>
                <a:off x="5386186" y="2587626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𝟒𝟑𝟖𝟎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6" name="矩形 1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86" y="2587626"/>
                <a:ext cx="1012585" cy="300082"/>
              </a:xfrm>
              <a:prstGeom prst="rect">
                <a:avLst/>
              </a:prstGeom>
              <a:blipFill>
                <a:blip r:embed="rId34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图片 146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06" y="2157229"/>
            <a:ext cx="538687" cy="406153"/>
          </a:xfrm>
          <a:prstGeom prst="rect">
            <a:avLst/>
          </a:prstGeom>
        </p:spPr>
      </p:pic>
      <p:pic>
        <p:nvPicPr>
          <p:cNvPr id="148" name="图片 147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24" y="5270335"/>
            <a:ext cx="538687" cy="406153"/>
          </a:xfrm>
          <a:prstGeom prst="rect">
            <a:avLst/>
          </a:prstGeom>
        </p:spPr>
      </p:pic>
      <p:pic>
        <p:nvPicPr>
          <p:cNvPr id="149" name="图片 148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35" y="2180245"/>
            <a:ext cx="538687" cy="406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矩形 149"/>
              <p:cNvSpPr/>
              <p:nvPr/>
            </p:nvSpPr>
            <p:spPr>
              <a:xfrm>
                <a:off x="7127154" y="452737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50" name="矩形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54" y="4527373"/>
                <a:ext cx="1012585" cy="300082"/>
              </a:xfrm>
              <a:prstGeom prst="rect">
                <a:avLst/>
              </a:prstGeom>
              <a:blipFill>
                <a:blip r:embed="rId36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本框 150"/>
              <p:cNvSpPr txBox="1"/>
              <p:nvPr/>
            </p:nvSpPr>
            <p:spPr>
              <a:xfrm>
                <a:off x="7613561" y="166055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𝟐𝟖𝟔𝟔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1" name="文本框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561" y="1660553"/>
                <a:ext cx="1315727" cy="300082"/>
              </a:xfrm>
              <a:prstGeom prst="rect">
                <a:avLst/>
              </a:prstGeom>
              <a:blipFill>
                <a:blip r:embed="rId3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文本框 151"/>
              <p:cNvSpPr txBox="1"/>
              <p:nvPr/>
            </p:nvSpPr>
            <p:spPr>
              <a:xfrm>
                <a:off x="7621167" y="189351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𝟐𝟗𝟎𝟒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2" name="文本框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167" y="1893517"/>
                <a:ext cx="1315727" cy="300082"/>
              </a:xfrm>
              <a:prstGeom prst="rect">
                <a:avLst/>
              </a:prstGeom>
              <a:blipFill>
                <a:blip r:embed="rId38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图片 152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74" y="1228259"/>
            <a:ext cx="538687" cy="406153"/>
          </a:xfrm>
          <a:prstGeom prst="rect">
            <a:avLst/>
          </a:prstGeom>
        </p:spPr>
      </p:pic>
      <p:cxnSp>
        <p:nvCxnSpPr>
          <p:cNvPr id="154" name="直接箭头连接符 153"/>
          <p:cNvCxnSpPr/>
          <p:nvPr/>
        </p:nvCxnSpPr>
        <p:spPr>
          <a:xfrm flipH="1">
            <a:off x="7272919" y="3162046"/>
            <a:ext cx="0" cy="57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8426963" y="3964270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图片 155" descr="屏幕剪辑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134" y="4865916"/>
            <a:ext cx="499653" cy="349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文本框 156"/>
              <p:cNvSpPr txBox="1"/>
              <p:nvPr/>
            </p:nvSpPr>
            <p:spPr>
              <a:xfrm>
                <a:off x="7999284" y="456541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(3985)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7" name="文本框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284" y="4565412"/>
                <a:ext cx="1315727" cy="300082"/>
              </a:xfrm>
              <a:prstGeom prst="rect">
                <a:avLst/>
              </a:prstGeom>
              <a:blipFill>
                <a:blip r:embed="rId39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本框 157"/>
              <p:cNvSpPr txBox="1"/>
              <p:nvPr/>
            </p:nvSpPr>
            <p:spPr>
              <a:xfrm>
                <a:off x="6917411" y="271099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𝚵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(1620)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8" name="文本框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411" y="2710992"/>
                <a:ext cx="1315727" cy="300082"/>
              </a:xfrm>
              <a:prstGeom prst="rect">
                <a:avLst/>
              </a:prstGeom>
              <a:blipFill>
                <a:blip r:embed="rId40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矩形 158"/>
              <p:cNvSpPr/>
              <p:nvPr/>
            </p:nvSpPr>
            <p:spPr>
              <a:xfrm>
                <a:off x="7829620" y="2838034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𝟒𝟒𝟓𝟗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9" name="矩形 1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620" y="2838034"/>
                <a:ext cx="1076705" cy="300082"/>
              </a:xfrm>
              <a:prstGeom prst="rect">
                <a:avLst/>
              </a:prstGeom>
              <a:blipFill>
                <a:blip r:embed="rId41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本框 159"/>
              <p:cNvSpPr txBox="1"/>
              <p:nvPr/>
            </p:nvSpPr>
            <p:spPr>
              <a:xfrm>
                <a:off x="6871749" y="248246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(4100)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0" name="文本框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749" y="2482465"/>
                <a:ext cx="1315727" cy="300082"/>
              </a:xfrm>
              <a:prstGeom prst="rect">
                <a:avLst/>
              </a:prstGeom>
              <a:blipFill>
                <a:blip r:embed="rId42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直接箭头连接符 160"/>
          <p:cNvCxnSpPr/>
          <p:nvPr/>
        </p:nvCxnSpPr>
        <p:spPr>
          <a:xfrm flipH="1">
            <a:off x="4794707" y="3096124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/>
          <p:cNvSpPr txBox="1"/>
          <p:nvPr/>
        </p:nvSpPr>
        <p:spPr>
          <a:xfrm>
            <a:off x="5036213" y="36931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2014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文本框 162"/>
              <p:cNvSpPr txBox="1"/>
              <p:nvPr/>
            </p:nvSpPr>
            <p:spPr>
              <a:xfrm>
                <a:off x="4824044" y="449608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(4200)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3" name="文本框 1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44" y="4496084"/>
                <a:ext cx="1315727" cy="300082"/>
              </a:xfrm>
              <a:prstGeom prst="rect">
                <a:avLst/>
              </a:prstGeom>
              <a:blipFill>
                <a:blip r:embed="rId43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5" name="图片 164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6" y="2335280"/>
            <a:ext cx="478154" cy="513904"/>
          </a:xfrm>
          <a:prstGeom prst="rect">
            <a:avLst/>
          </a:prstGeom>
        </p:spPr>
      </p:pic>
      <p:pic>
        <p:nvPicPr>
          <p:cNvPr id="166" name="图片 16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5" y="4843114"/>
            <a:ext cx="492860" cy="346131"/>
          </a:xfrm>
          <a:prstGeom prst="rect">
            <a:avLst/>
          </a:prstGeom>
        </p:spPr>
      </p:pic>
      <p:pic>
        <p:nvPicPr>
          <p:cNvPr id="167" name="图片 166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1" y="2067185"/>
            <a:ext cx="538687" cy="406153"/>
          </a:xfrm>
          <a:prstGeom prst="rect">
            <a:avLst/>
          </a:prstGeom>
        </p:spPr>
      </p:pic>
      <p:pic>
        <p:nvPicPr>
          <p:cNvPr id="168" name="图片 16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43" y="5639867"/>
            <a:ext cx="492860" cy="346131"/>
          </a:xfrm>
          <a:prstGeom prst="rect">
            <a:avLst/>
          </a:prstGeom>
        </p:spPr>
      </p:pic>
      <p:sp>
        <p:nvSpPr>
          <p:cNvPr id="169" name="文本框 168"/>
          <p:cNvSpPr txBox="1"/>
          <p:nvPr/>
        </p:nvSpPr>
        <p:spPr>
          <a:xfrm>
            <a:off x="1809544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2006</a:t>
            </a:r>
            <a:endParaRPr lang="zh-CN" altLang="en-US" sz="1350" dirty="0"/>
          </a:p>
        </p:txBody>
      </p:sp>
      <p:cxnSp>
        <p:nvCxnSpPr>
          <p:cNvPr id="170" name="直接箭头连接符 169"/>
          <p:cNvCxnSpPr/>
          <p:nvPr/>
        </p:nvCxnSpPr>
        <p:spPr>
          <a:xfrm flipV="1">
            <a:off x="2036847" y="3945440"/>
            <a:ext cx="0" cy="1673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本框 170"/>
              <p:cNvSpPr txBox="1"/>
              <p:nvPr/>
            </p:nvSpPr>
            <p:spPr>
              <a:xfrm>
                <a:off x="1615820" y="562495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1" name="文本框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820" y="5624952"/>
                <a:ext cx="1315727" cy="300082"/>
              </a:xfrm>
              <a:prstGeom prst="rect">
                <a:avLst/>
              </a:prstGeom>
              <a:blipFill>
                <a:blip r:embed="rId46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2" name="图片 171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46" y="2027475"/>
            <a:ext cx="492860" cy="346131"/>
          </a:xfrm>
          <a:prstGeom prst="rect">
            <a:avLst/>
          </a:prstGeom>
        </p:spPr>
      </p:pic>
      <p:pic>
        <p:nvPicPr>
          <p:cNvPr id="173" name="图片 172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38" y="2555236"/>
            <a:ext cx="492860" cy="346131"/>
          </a:xfrm>
          <a:prstGeom prst="rect">
            <a:avLst/>
          </a:prstGeom>
        </p:spPr>
      </p:pic>
      <p:sp>
        <p:nvSpPr>
          <p:cNvPr id="174" name="文本框 173"/>
          <p:cNvSpPr txBox="1"/>
          <p:nvPr/>
        </p:nvSpPr>
        <p:spPr>
          <a:xfrm>
            <a:off x="8955591" y="3687044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2021</a:t>
            </a:r>
            <a:endParaRPr lang="zh-CN" altLang="en-US" sz="1350" dirty="0"/>
          </a:p>
        </p:txBody>
      </p:sp>
      <p:sp>
        <p:nvSpPr>
          <p:cNvPr id="175" name="文本框 174"/>
          <p:cNvSpPr txBox="1"/>
          <p:nvPr/>
        </p:nvSpPr>
        <p:spPr>
          <a:xfrm>
            <a:off x="9720241" y="3676196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2022</a:t>
            </a:r>
            <a:endParaRPr lang="zh-CN" altLang="en-US" sz="1350" dirty="0"/>
          </a:p>
        </p:txBody>
      </p:sp>
      <p:cxnSp>
        <p:nvCxnSpPr>
          <p:cNvPr id="176" name="直接箭头连接符 175"/>
          <p:cNvCxnSpPr/>
          <p:nvPr/>
        </p:nvCxnSpPr>
        <p:spPr>
          <a:xfrm flipV="1">
            <a:off x="9213585" y="3924647"/>
            <a:ext cx="0" cy="1146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本框 176"/>
              <p:cNvSpPr txBox="1"/>
              <p:nvPr/>
            </p:nvSpPr>
            <p:spPr>
              <a:xfrm>
                <a:off x="9428072" y="432893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(3960)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7" name="文本框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072" y="4328930"/>
                <a:ext cx="1121406" cy="300082"/>
              </a:xfrm>
              <a:prstGeom prst="rect">
                <a:avLst/>
              </a:prstGeom>
              <a:blipFill>
                <a:blip r:embed="rId47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8" name="图片 177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20" y="5126571"/>
            <a:ext cx="538687" cy="406153"/>
          </a:xfrm>
          <a:prstGeom prst="rect">
            <a:avLst/>
          </a:prstGeom>
        </p:spPr>
      </p:pic>
      <p:cxnSp>
        <p:nvCxnSpPr>
          <p:cNvPr id="179" name="直接箭头连接符 178"/>
          <p:cNvCxnSpPr/>
          <p:nvPr/>
        </p:nvCxnSpPr>
        <p:spPr>
          <a:xfrm flipH="1">
            <a:off x="9949621" y="3063959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文本框 179"/>
              <p:cNvSpPr txBox="1"/>
              <p:nvPr/>
            </p:nvSpPr>
            <p:spPr>
              <a:xfrm>
                <a:off x="8770208" y="507707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(3875)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0" name="文本框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208" y="5077074"/>
                <a:ext cx="1315727" cy="300082"/>
              </a:xfrm>
              <a:prstGeom prst="rect">
                <a:avLst/>
              </a:prstGeom>
              <a:blipFill>
                <a:blip r:embed="rId48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1" name="图片 180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580" y="5332454"/>
            <a:ext cx="538687" cy="406153"/>
          </a:xfrm>
          <a:prstGeom prst="rect">
            <a:avLst/>
          </a:prstGeom>
        </p:spPr>
      </p:pic>
      <p:cxnSp>
        <p:nvCxnSpPr>
          <p:cNvPr id="182" name="直接箭头连接符 181"/>
          <p:cNvCxnSpPr/>
          <p:nvPr/>
        </p:nvCxnSpPr>
        <p:spPr>
          <a:xfrm flipV="1">
            <a:off x="9977743" y="3953667"/>
            <a:ext cx="0" cy="4012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3" name="图片 182" descr="屏幕剪辑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322" y="2470735"/>
            <a:ext cx="499653" cy="349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文本框 183"/>
              <p:cNvSpPr txBox="1"/>
              <p:nvPr/>
            </p:nvSpPr>
            <p:spPr>
              <a:xfrm>
                <a:off x="9352881" y="2788287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(4500)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4" name="文本框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881" y="2788287"/>
                <a:ext cx="1121406" cy="300082"/>
              </a:xfrm>
              <a:prstGeom prst="rect">
                <a:avLst/>
              </a:prstGeom>
              <a:blipFill>
                <a:blip r:embed="rId49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矩形 184"/>
              <p:cNvSpPr/>
              <p:nvPr/>
            </p:nvSpPr>
            <p:spPr>
              <a:xfrm>
                <a:off x="9486963" y="4572000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𝟒𝟑𝟑𝟖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5" name="矩形 1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63" y="4572000"/>
                <a:ext cx="1076705" cy="300082"/>
              </a:xfrm>
              <a:prstGeom prst="rect">
                <a:avLst/>
              </a:prstGeom>
              <a:blipFill>
                <a:blip r:embed="rId50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文本框 185"/>
              <p:cNvSpPr txBox="1"/>
              <p:nvPr/>
            </p:nvSpPr>
            <p:spPr>
              <a:xfrm>
                <a:off x="9400677" y="48292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6" name="文本框 1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677" y="4829289"/>
                <a:ext cx="1315727" cy="300082"/>
              </a:xfrm>
              <a:prstGeom prst="rect">
                <a:avLst/>
              </a:prstGeom>
              <a:blipFill>
                <a:blip r:embed="rId51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7" name="直接箭头连接符 186"/>
          <p:cNvCxnSpPr/>
          <p:nvPr/>
        </p:nvCxnSpPr>
        <p:spPr>
          <a:xfrm flipH="1">
            <a:off x="9255830" y="3317455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矩形 187"/>
              <p:cNvSpPr/>
              <p:nvPr/>
            </p:nvSpPr>
            <p:spPr>
              <a:xfrm>
                <a:off x="8747303" y="3074147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88" name="矩形 1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303" y="3074147"/>
                <a:ext cx="1012585" cy="300082"/>
              </a:xfrm>
              <a:prstGeom prst="rect">
                <a:avLst/>
              </a:prstGeom>
              <a:blipFill>
                <a:blip r:embed="rId52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9" name="图片 188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68" y="2701059"/>
            <a:ext cx="538687" cy="406153"/>
          </a:xfrm>
          <a:prstGeom prst="rect">
            <a:avLst/>
          </a:prstGeom>
        </p:spPr>
      </p:pic>
      <p:pic>
        <p:nvPicPr>
          <p:cNvPr id="190" name="图片 18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62" y="4827455"/>
            <a:ext cx="492860" cy="346131"/>
          </a:xfrm>
          <a:prstGeom prst="rect">
            <a:avLst/>
          </a:prstGeom>
        </p:spPr>
      </p:pic>
      <p:sp>
        <p:nvSpPr>
          <p:cNvPr id="164" name="文本框 163">
            <a:extLst>
              <a:ext uri="{FF2B5EF4-FFF2-40B4-BE49-F238E27FC236}">
                <a16:creationId xmlns:a16="http://schemas.microsoft.com/office/drawing/2014/main" id="{D844C48D-7D12-4D28-807A-F697F1D23616}"/>
              </a:ext>
            </a:extLst>
          </p:cNvPr>
          <p:cNvSpPr txBox="1"/>
          <p:nvPr/>
        </p:nvSpPr>
        <p:spPr>
          <a:xfrm>
            <a:off x="10503098" y="36823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2023</a:t>
            </a:r>
            <a:endParaRPr lang="zh-CN" altLang="en-US" sz="1350" dirty="0"/>
          </a:p>
        </p:txBody>
      </p:sp>
      <p:pic>
        <p:nvPicPr>
          <p:cNvPr id="1026" name="Picture 2" descr="ATLAS Collaboration | ATLAS Experiment at CERN">
            <a:extLst>
              <a:ext uri="{FF2B5EF4-FFF2-40B4-BE49-F238E27FC236}">
                <a16:creationId xmlns:a16="http://schemas.microsoft.com/office/drawing/2014/main" id="{D3F6713C-3FA1-4EDE-82E0-2E51A1BB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740" y="1735786"/>
            <a:ext cx="827524" cy="8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3" name="直接箭头连接符 192">
            <a:extLst>
              <a:ext uri="{FF2B5EF4-FFF2-40B4-BE49-F238E27FC236}">
                <a16:creationId xmlns:a16="http://schemas.microsoft.com/office/drawing/2014/main" id="{B77DA4C6-77A9-4859-874C-E18EA9180C87}"/>
              </a:ext>
            </a:extLst>
          </p:cNvPr>
          <p:cNvCxnSpPr/>
          <p:nvPr/>
        </p:nvCxnSpPr>
        <p:spPr>
          <a:xfrm flipH="1">
            <a:off x="10871833" y="3102323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MS Experiment · GitLab">
            <a:extLst>
              <a:ext uri="{FF2B5EF4-FFF2-40B4-BE49-F238E27FC236}">
                <a16:creationId xmlns:a16="http://schemas.microsoft.com/office/drawing/2014/main" id="{DB32CBC0-1705-40C2-80FE-4F8D20BF0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336" y="5328034"/>
            <a:ext cx="808513" cy="8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直接箭头连接符 193">
            <a:extLst>
              <a:ext uri="{FF2B5EF4-FFF2-40B4-BE49-F238E27FC236}">
                <a16:creationId xmlns:a16="http://schemas.microsoft.com/office/drawing/2014/main" id="{B0E7438B-E7D8-4E8C-A9C3-FA5EC73CDA00}"/>
              </a:ext>
            </a:extLst>
          </p:cNvPr>
          <p:cNvCxnSpPr>
            <a:cxnSpLocks/>
          </p:cNvCxnSpPr>
          <p:nvPr/>
        </p:nvCxnSpPr>
        <p:spPr>
          <a:xfrm flipV="1">
            <a:off x="10985061" y="3960083"/>
            <a:ext cx="0" cy="6965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文本框 194">
            <a:extLst>
              <a:ext uri="{FF2B5EF4-FFF2-40B4-BE49-F238E27FC236}">
                <a16:creationId xmlns:a16="http://schemas.microsoft.com/office/drawing/2014/main" id="{37A249D0-0433-4940-AB2D-4EF5B5325000}"/>
              </a:ext>
            </a:extLst>
          </p:cNvPr>
          <p:cNvSpPr txBox="1"/>
          <p:nvPr/>
        </p:nvSpPr>
        <p:spPr>
          <a:xfrm>
            <a:off x="10557733" y="4607585"/>
            <a:ext cx="87919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X(6900)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X(6600)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X(7100)</a:t>
            </a:r>
            <a:endParaRPr lang="zh-CN" altLang="en-US" sz="1350" b="1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sp>
        <p:nvSpPr>
          <p:cNvPr id="196" name="文本框 195">
            <a:extLst>
              <a:ext uri="{FF2B5EF4-FFF2-40B4-BE49-F238E27FC236}">
                <a16:creationId xmlns:a16="http://schemas.microsoft.com/office/drawing/2014/main" id="{9EDED613-4116-4D23-95A3-B121FE610D63}"/>
              </a:ext>
            </a:extLst>
          </p:cNvPr>
          <p:cNvSpPr txBox="1"/>
          <p:nvPr/>
        </p:nvSpPr>
        <p:spPr>
          <a:xfrm>
            <a:off x="10432234" y="2584469"/>
            <a:ext cx="8791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X(6900) 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X(7200)</a:t>
            </a:r>
            <a:endParaRPr lang="zh-CN" altLang="en-US" sz="1350" b="1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6DE53C34-1AA1-4AB3-A96F-01890984CFFF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15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6013" y="1098197"/>
            <a:ext cx="4321849" cy="544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577338" y="1476630"/>
            <a:ext cx="4060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Feng-Kun Guo, Christoph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Hanhart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Ulf-G.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Meißner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Qian Wang,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Qiang Zhao, Bing-Song Zou.</a:t>
            </a:r>
            <a:br>
              <a:rPr lang="en-US" altLang="zh-CN" sz="2000" i="1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</a:b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Rev.Mod.Phys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90 (2018) 015004</a:t>
            </a:r>
          </a:p>
          <a:p>
            <a:pPr>
              <a:defRPr/>
            </a:pP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1177 citations</a:t>
            </a:r>
            <a:endParaRPr lang="zh-CN" altLang="en-US" sz="2000" b="1" dirty="0"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84994" y="3688600"/>
            <a:ext cx="4891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i="0" u="none" strike="noStrike" dirty="0">
                <a:solidFill>
                  <a:srgbClr val="0000FF"/>
                </a:solidFill>
                <a:effectLst/>
                <a:latin typeface="Helvetica Neue" panose="02000503000000020004" pitchFamily="2" charset="0"/>
              </a:rPr>
              <a:t>Hua-Xing Chen, Wei Chen, Xiang Liu and Shi-Lin </a:t>
            </a:r>
            <a:r>
              <a:rPr lang="en-GB" altLang="zh-CN" i="0" u="none" strike="noStrike" dirty="0" err="1">
                <a:solidFill>
                  <a:srgbClr val="0000FF"/>
                </a:solidFill>
                <a:effectLst/>
                <a:latin typeface="Helvetica Neue" panose="02000503000000020004" pitchFamily="2" charset="0"/>
              </a:rPr>
              <a:t>Zhu,</a:t>
            </a:r>
            <a:r>
              <a:rPr lang="en-GB" altLang="zh-CN" i="1" u="none" strike="noStrike" dirty="0" err="1">
                <a:solidFill>
                  <a:srgbClr val="0000FF"/>
                </a:solidFill>
                <a:effectLst/>
                <a:latin typeface="Helvetica Neue" panose="02000503000000020004" pitchFamily="2" charset="0"/>
              </a:rPr>
              <a:t>The</a:t>
            </a:r>
            <a:r>
              <a:rPr lang="en-GB" altLang="zh-CN" i="1" u="none" strike="noStrike" dirty="0">
                <a:solidFill>
                  <a:srgbClr val="0000FF"/>
                </a:solidFill>
                <a:effectLst/>
                <a:latin typeface="Helvetica Neue" panose="02000503000000020004" pitchFamily="2" charset="0"/>
              </a:rPr>
              <a:t> hidden-charm pentaquark and tetraquark </a:t>
            </a:r>
            <a:r>
              <a:rPr lang="en-GB" altLang="zh-CN" i="1" u="none" strike="noStrike" dirty="0" err="1">
                <a:solidFill>
                  <a:srgbClr val="0000FF"/>
                </a:solidFill>
                <a:effectLst/>
                <a:latin typeface="Helvetica Neue" panose="02000503000000020004" pitchFamily="2" charset="0"/>
              </a:rPr>
              <a:t>states,</a:t>
            </a:r>
            <a:r>
              <a:rPr lang="en-GB" altLang="zh-CN" i="0" u="none" strike="noStrike" dirty="0" err="1">
                <a:solidFill>
                  <a:srgbClr val="0000FF"/>
                </a:solidFill>
                <a:effectLst/>
                <a:latin typeface="Helvetica Neue" panose="02000503000000020004" pitchFamily="2" charset="0"/>
              </a:rPr>
              <a:t>Phys</a:t>
            </a:r>
            <a:r>
              <a:rPr lang="en-GB" altLang="zh-CN" i="0" u="none" strike="noStrike" dirty="0">
                <a:solidFill>
                  <a:srgbClr val="0000FF"/>
                </a:solidFill>
                <a:effectLst/>
                <a:latin typeface="Helvetica Neue" panose="02000503000000020004" pitchFamily="2" charset="0"/>
              </a:rPr>
              <a:t>. Rept.639 (2016) 1</a:t>
            </a:r>
          </a:p>
          <a:p>
            <a:r>
              <a:rPr lang="en-GB" altLang="zh-CN" b="1" dirty="0">
                <a:solidFill>
                  <a:srgbClr val="333333"/>
                </a:solidFill>
                <a:latin typeface="Helvetica Neue" panose="02000503000000020004" pitchFamily="2" charset="0"/>
              </a:rPr>
              <a:t>1079 citations</a:t>
            </a:r>
            <a:endParaRPr lang="zh-CN" altLang="en-US" b="1" dirty="0"/>
          </a:p>
        </p:txBody>
      </p:sp>
      <p:sp>
        <p:nvSpPr>
          <p:cNvPr id="8" name="标题 1"/>
          <p:cNvSpPr txBox="1"/>
          <p:nvPr/>
        </p:nvSpPr>
        <p:spPr>
          <a:xfrm>
            <a:off x="216470" y="308318"/>
            <a:ext cx="12042963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Many (if not all)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of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them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close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thresholds—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molecules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67554" y="1063021"/>
            <a:ext cx="900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molecular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picture?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8" y="2603537"/>
            <a:ext cx="8450475" cy="3504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025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verify the molecular picture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90440" y="1372471"/>
                <a:ext cx="11626233" cy="463991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ts val="31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Symmetries in the two-hadron interactions imply the existence of  other hadronic molecules</a:t>
                </a:r>
              </a:p>
              <a:p>
                <a:pPr lvl="1">
                  <a:lnSpc>
                    <a:spcPts val="31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Heavy-quark spin/flavor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symmetry: there are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seven Pc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</a:p>
              <a:p>
                <a:pPr lvl="1">
                  <a:lnSpc>
                    <a:spcPts val="31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Heavy antiquark diquark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symmetry: there are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ten dibaryon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</a:p>
              <a:p>
                <a:pPr lvl="1">
                  <a:lnSpc>
                    <a:spcPts val="31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SU3/SU2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symmetry: there are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Pcs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states</a:t>
                </a:r>
              </a:p>
              <a:p>
                <a:pPr>
                  <a:lnSpc>
                    <a:spcPts val="31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 hadrons experience pairwise two-body attractions can form three-body molecules</a:t>
                </a:r>
              </a:p>
              <a:p>
                <a:pPr lvl="1">
                  <a:lnSpc>
                    <a:spcPts val="31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</a:t>
                </a:r>
                <a14:m>
                  <m:oMath xmlns:m="http://schemas.openxmlformats.org/officeDocument/2006/math">
                    <m:r>
                      <a:rPr lang="el-GR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𝜦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𝟏𝟒𝟎𝟓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𝐾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𝑁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state, one can expect 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𝐾</m:t>
                        </m:r>
                      </m:e>
                    </m:acc>
                    <m:r>
                      <a:rPr lang="en-US" altLang="zh-CN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𝑁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𝑁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</a:t>
                </a:r>
              </a:p>
              <a:p>
                <a:pPr lvl="1">
                  <a:lnSpc>
                    <a:spcPts val="31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i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state, one can expect a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 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𝐷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 </a:t>
                </a:r>
              </a:p>
              <a:p>
                <a:pPr>
                  <a:lnSpc>
                    <a:spcPts val="31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Direct measurement of the two-hadron interactions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0440" y="1372471"/>
                <a:ext cx="11626233" cy="4639911"/>
              </a:xfrm>
              <a:blipFill rotWithShape="1">
                <a:blip r:embed="rId2"/>
                <a:stretch>
                  <a:fillRect l="-5" t="-265" r="5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403967" y="6150183"/>
            <a:ext cx="9334163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2404.06399, Ming-Zhu Liu,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-Wen Pan,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 Tian-Wei Wu,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0" y="-10542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M1: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Sym. </a:t>
            </a:r>
            <a:r>
              <a:rPr lang="en-US" altLang="zh-CN" sz="3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multiplets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—pentaquarks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056155" y="1192227"/>
            <a:ext cx="8079689" cy="1920308"/>
            <a:chOff x="1456566" y="1142018"/>
            <a:chExt cx="8079689" cy="1920308"/>
          </a:xfrm>
        </p:grpSpPr>
        <p:sp>
          <p:nvSpPr>
            <p:cNvPr id="3" name="矩形 2"/>
            <p:cNvSpPr/>
            <p:nvPr/>
          </p:nvSpPr>
          <p:spPr>
            <a:xfrm>
              <a:off x="1456566" y="1142018"/>
              <a:ext cx="8079689" cy="19203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790409" y="1361958"/>
                  <a:ext cx="23655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⊗3=6⨁</m:t>
                        </m:r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acc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0409" y="1361958"/>
                  <a:ext cx="2365513" cy="461665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箭头: 右 7"/>
            <p:cNvSpPr/>
            <p:nvPr/>
          </p:nvSpPr>
          <p:spPr>
            <a:xfrm>
              <a:off x="2655745" y="2231333"/>
              <a:ext cx="741962" cy="227467"/>
            </a:xfrm>
            <a:prstGeom prst="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927" y="1995491"/>
              <a:ext cx="749339" cy="666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/>
                <p:cNvSpPr txBox="1"/>
                <p:nvPr/>
              </p:nvSpPr>
              <p:spPr>
                <a:xfrm>
                  <a:off x="3759447" y="2112559"/>
                  <a:ext cx="281846" cy="462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zh-CN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acc>
                      </m:oMath>
                    </m:oMathPara>
                  </a14:m>
                  <a:endParaRPr lang="zh-CN" altLang="en-US" sz="2400" dirty="0"/>
                </a:p>
              </p:txBody>
            </p:sp>
          </mc:Choice>
          <mc:Fallback xmlns=""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9447" y="2112559"/>
                  <a:ext cx="281846" cy="462434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889" y="1856833"/>
              <a:ext cx="950079" cy="1070089"/>
            </a:xfrm>
            <a:prstGeom prst="rect">
              <a:avLst/>
            </a:prstGeom>
          </p:spPr>
        </p:pic>
        <p:sp>
          <p:nvSpPr>
            <p:cNvPr id="11" name="流程图: 过程 1"/>
            <p:cNvSpPr/>
            <p:nvPr/>
          </p:nvSpPr>
          <p:spPr>
            <a:xfrm>
              <a:off x="5249708" y="1668129"/>
              <a:ext cx="45719" cy="7338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708" y="1190570"/>
              <a:ext cx="1354211" cy="178898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3963" y="1272220"/>
              <a:ext cx="1181161" cy="1625684"/>
            </a:xfrm>
            <a:prstGeom prst="rect">
              <a:avLst/>
            </a:prstGeom>
          </p:spPr>
        </p:pic>
        <p:sp>
          <p:nvSpPr>
            <p:cNvPr id="14" name="箭头: 右 9"/>
            <p:cNvSpPr/>
            <p:nvPr/>
          </p:nvSpPr>
          <p:spPr>
            <a:xfrm>
              <a:off x="6438433" y="1827697"/>
              <a:ext cx="1766712" cy="363652"/>
            </a:xfrm>
            <a:prstGeom prst="rightArrow">
              <a:avLst/>
            </a:prstGeom>
            <a:solidFill>
              <a:srgbClr val="66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648425" y="1423924"/>
              <a:ext cx="1497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</a:rPr>
                <a:t>HADS</a:t>
              </a:r>
              <a:endParaRPr lang="zh-CN" altLang="en-US" sz="28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/>
                <p:cNvSpPr txBox="1"/>
                <p:nvPr/>
              </p:nvSpPr>
              <p:spPr>
                <a:xfrm>
                  <a:off x="8410305" y="1437296"/>
                  <a:ext cx="42847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altLang="zh-CN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𝜩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𝒄𝒄</m:t>
                            </m:r>
                          </m:sub>
                        </m:sSub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0305" y="1437296"/>
                  <a:ext cx="428476" cy="461665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/>
                <p:cNvSpPr txBox="1"/>
                <p:nvPr/>
              </p:nvSpPr>
              <p:spPr>
                <a:xfrm>
                  <a:off x="5782960" y="2286368"/>
                  <a:ext cx="42847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l-G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𝚺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2960" y="2286368"/>
                  <a:ext cx="428476" cy="461665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/>
                <p:cNvSpPr txBox="1"/>
                <p:nvPr/>
              </p:nvSpPr>
              <p:spPr>
                <a:xfrm>
                  <a:off x="8410305" y="2191349"/>
                  <a:ext cx="42847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l-G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𝚺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18" name="文本框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0305" y="2191349"/>
                  <a:ext cx="428476" cy="461665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/>
                <p:cNvSpPr txBox="1"/>
                <p:nvPr/>
              </p:nvSpPr>
              <p:spPr>
                <a:xfrm>
                  <a:off x="5384886" y="1392564"/>
                  <a:ext cx="105354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zh-CN" alt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19" name="文本框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4886" y="1392564"/>
                  <a:ext cx="1053547" cy="461665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99" y="3828302"/>
            <a:ext cx="2998958" cy="2893173"/>
          </a:xfrm>
          <a:prstGeom prst="rect">
            <a:avLst/>
          </a:prstGeom>
        </p:spPr>
      </p:pic>
      <p:sp>
        <p:nvSpPr>
          <p:cNvPr id="2" name="箭头: 虚尾 1"/>
          <p:cNvSpPr/>
          <p:nvPr/>
        </p:nvSpPr>
        <p:spPr>
          <a:xfrm>
            <a:off x="4982349" y="4527252"/>
            <a:ext cx="1585730" cy="8989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172" y="3946391"/>
            <a:ext cx="3640530" cy="262944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EDFF924-8D41-4713-B3C9-D29BFAE6E247}"/>
              </a:ext>
            </a:extLst>
          </p:cNvPr>
          <p:cNvSpPr txBox="1"/>
          <p:nvPr/>
        </p:nvSpPr>
        <p:spPr>
          <a:xfrm>
            <a:off x="181442" y="3314529"/>
            <a:ext cx="584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Heavy-quark spin symmetry—seven pentaquark states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40DF7AA-3504-4458-A5C8-D4DF480559FF}"/>
              </a:ext>
            </a:extLst>
          </p:cNvPr>
          <p:cNvSpPr txBox="1"/>
          <p:nvPr/>
        </p:nvSpPr>
        <p:spPr>
          <a:xfrm>
            <a:off x="6596787" y="3308576"/>
            <a:ext cx="5520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Heavy-antiquark diquark symmetry—ten dibaryons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D1DC4DD3-F414-4B0B-8F88-317EA0A8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150" y="3691135"/>
            <a:ext cx="6327249" cy="5911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Liu, Pan, Peng, Sanchez Sanchez, 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  <a:r>
              <a:rPr lang="zh-CN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Hosaka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Pavon Valderrama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RL</a:t>
            </a:r>
            <a:r>
              <a:rPr lang="zh-CN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122,  242001 (20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zh-CN" sz="1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1E65AD64-1990-45D2-A0C9-54F85E2E1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444" y="3686690"/>
            <a:ext cx="5413107" cy="5911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Pan, Liu, Peng, 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anchez Sanchez, 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  <a:r>
              <a:rPr lang="zh-CN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Pavon Valderrama, P</a:t>
            </a:r>
            <a:r>
              <a:rPr lang="en-US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zh-CN" sz="1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D102, 011504 (2020)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1F19F8-13DA-4AFF-95C2-0BF233A5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6E276B-05BE-46EC-879F-C8F218A09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407"/>
            <a:ext cx="5110778" cy="45072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7651A7A-D244-4377-8EC7-4186308F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72" y="136525"/>
            <a:ext cx="4108536" cy="15567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C2D573-29AE-4E20-B68C-7500DD20C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686" y="1554197"/>
            <a:ext cx="6011114" cy="430590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CE3BC14-10D0-496A-ACB1-74FA057C72D9}"/>
              </a:ext>
            </a:extLst>
          </p:cNvPr>
          <p:cNvSpPr txBox="1"/>
          <p:nvPr/>
        </p:nvSpPr>
        <p:spPr>
          <a:xfrm>
            <a:off x="89013" y="217419"/>
            <a:ext cx="7137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M1: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Sym. </a:t>
            </a:r>
            <a:r>
              <a:rPr lang="en-US" altLang="zh-CN" sz="3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multiplets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—X(3872)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29C5ABD-4B38-40B4-97AA-5B296969E7DE}"/>
              </a:ext>
            </a:extLst>
          </p:cNvPr>
          <p:cNvSpPr txBox="1"/>
          <p:nvPr/>
        </p:nvSpPr>
        <p:spPr>
          <a:xfrm>
            <a:off x="6229856" y="5967621"/>
            <a:ext cx="4955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Qi Wu, Ming-Zhu Liu,</a:t>
            </a:r>
            <a:r>
              <a:rPr lang="zh-CN" altLang="zh-CN" sz="18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LSG*,</a:t>
            </a:r>
            <a:r>
              <a:rPr lang="zh-CN" altLang="zh-CN" sz="18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Eur.Phys.J.C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84 (2024) 147</a:t>
            </a:r>
            <a:endParaRPr lang="zh-CN" altLang="en-US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EAD05FD-2544-4089-8DC3-51BA6170ECD3}"/>
              </a:ext>
            </a:extLst>
          </p:cNvPr>
          <p:cNvSpPr txBox="1"/>
          <p:nvPr/>
        </p:nvSpPr>
        <p:spPr>
          <a:xfrm>
            <a:off x="210394" y="5967621"/>
            <a:ext cx="6145900" cy="777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Ming-Zhu Liu,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-Wen Pan,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 </a:t>
            </a:r>
          </a:p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Tian-Wei Wu,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LSG*,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2404.06399</a:t>
            </a:r>
            <a:endParaRPr lang="en-US" altLang="zh-CN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D3D512-07DC-4383-8362-576602C8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79425D9F-9B0D-4A6B-9CF2-49F3989C9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25" y="136525"/>
            <a:ext cx="8657853" cy="6490852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27B5D4-AAD3-41C0-83E0-8B73B8FE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7974504-E451-4E66-A7CA-770901067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0" y="-2025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M2: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from 2 to 3 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66" y="1362817"/>
            <a:ext cx="4400064" cy="4420624"/>
          </a:xfrm>
          <a:prstGeom prst="rect">
            <a:avLst/>
          </a:prstGeom>
        </p:spPr>
      </p:pic>
      <p:pic>
        <p:nvPicPr>
          <p:cNvPr id="8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r="-1" b="-1"/>
          <a:stretch>
            <a:fillRect/>
          </a:stretch>
        </p:blipFill>
        <p:spPr bwMode="auto">
          <a:xfrm>
            <a:off x="5559923" y="2605991"/>
            <a:ext cx="5793877" cy="31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5742806" y="1541334"/>
            <a:ext cx="5428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Wu, Pan, Liu, LSG*,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Sci.Bull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67 (2022) 1735</a:t>
            </a:r>
          </a:p>
          <a:p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Liu, Pan, Liu, Wu,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LSG*, 2404.06399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0" y="308318"/>
            <a:ext cx="1163026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M3: Direct verifications of hadron-hadron interactions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289">
            <a:off x="9622679" y="4793784"/>
            <a:ext cx="1463469" cy="17164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763" y="2224528"/>
            <a:ext cx="2759158" cy="26220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878" y="2224529"/>
            <a:ext cx="2616489" cy="26220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/>
          <p:cNvSpPr txBox="1"/>
          <p:nvPr/>
        </p:nvSpPr>
        <p:spPr>
          <a:xfrm>
            <a:off x="3390562" y="4968923"/>
            <a:ext cx="3143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-apple-system"/>
              </a:rPr>
              <a:t>Phys</a:t>
            </a:r>
            <a:r>
              <a:rPr lang="en-US" altLang="zh-CN" i="1" dirty="0" err="1">
                <a:latin typeface="-apple-system"/>
              </a:rPr>
              <a:t>.Rev.C</a:t>
            </a:r>
            <a:r>
              <a:rPr lang="en-US" altLang="zh-CN" dirty="0">
                <a:latin typeface="-apple-system"/>
              </a:rPr>
              <a:t> 89 (2014) 064006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 flipH="1">
            <a:off x="8124403" y="2607032"/>
            <a:ext cx="3822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There exist </a:t>
            </a:r>
          </a:p>
          <a:p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abundant data for</a:t>
            </a:r>
          </a:p>
          <a:p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nucleon-nucleon scattering (8125)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9864" y="1126523"/>
            <a:ext cx="10799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stable hadrons, scattering experiments are extremely valuable in extracting their interactions 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9863" y="5544161"/>
            <a:ext cx="90861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unstable particles, scattering experiments are difficult or impossible! </a:t>
            </a:r>
            <a:endParaRPr kumimoji="1"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标题 1"/>
          <p:cNvSpPr txBox="1"/>
          <p:nvPr/>
        </p:nvSpPr>
        <p:spPr>
          <a:xfrm>
            <a:off x="223514" y="206452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06541" y="1095367"/>
            <a:ext cx="10914939" cy="2567000"/>
            <a:chOff x="499498" y="1163667"/>
            <a:chExt cx="10914939" cy="2567000"/>
          </a:xfrm>
        </p:grpSpPr>
        <p:pic>
          <p:nvPicPr>
            <p:cNvPr id="103" name="Picture 2" descr="See the source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8" b="3947"/>
            <a:stretch>
              <a:fillRect/>
            </a:stretch>
          </p:blipFill>
          <p:spPr bwMode="auto">
            <a:xfrm>
              <a:off x="4669236" y="1649157"/>
              <a:ext cx="3027373" cy="2078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图片 10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9" t="19872" r="5850" b="6517"/>
            <a:stretch>
              <a:fillRect/>
            </a:stretch>
          </p:blipFill>
          <p:spPr>
            <a:xfrm>
              <a:off x="499498" y="1671192"/>
              <a:ext cx="3297803" cy="2058140"/>
            </a:xfrm>
            <a:prstGeom prst="rect">
              <a:avLst/>
            </a:prstGeom>
          </p:spPr>
        </p:pic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814" y="1202639"/>
              <a:ext cx="2325765" cy="315933"/>
            </a:xfrm>
            <a:prstGeom prst="rect">
              <a:avLst/>
            </a:prstGeom>
          </p:spPr>
        </p:pic>
        <p:pic>
          <p:nvPicPr>
            <p:cNvPr id="106" name="图片 1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7620" y="1163667"/>
              <a:ext cx="323063" cy="319081"/>
            </a:xfrm>
            <a:prstGeom prst="rect">
              <a:avLst/>
            </a:prstGeom>
          </p:spPr>
        </p:pic>
        <p:sp>
          <p:nvSpPr>
            <p:cNvPr id="107" name="矩形 106"/>
            <p:cNvSpPr/>
            <p:nvPr/>
          </p:nvSpPr>
          <p:spPr>
            <a:xfrm>
              <a:off x="5356904" y="1205748"/>
              <a:ext cx="18485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Large Hadron Collider</a:t>
              </a:r>
            </a:p>
          </p:txBody>
        </p:sp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7212" y="1201200"/>
              <a:ext cx="2309672" cy="319081"/>
            </a:xfrm>
            <a:prstGeom prst="rect">
              <a:avLst/>
            </a:prstGeom>
          </p:spPr>
        </p:pic>
        <p:pic>
          <p:nvPicPr>
            <p:cNvPr id="109" name="图片 10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0990" y="1570667"/>
              <a:ext cx="2813447" cy="2160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23040" y="3852655"/>
            <a:ext cx="11945920" cy="2798894"/>
            <a:chOff x="123040" y="3852655"/>
            <a:chExt cx="11945920" cy="2798894"/>
          </a:xfrm>
        </p:grpSpPr>
        <p:sp>
          <p:nvSpPr>
            <p:cNvPr id="46" name="文本框 59"/>
            <p:cNvSpPr txBox="1"/>
            <p:nvPr/>
          </p:nvSpPr>
          <p:spPr>
            <a:xfrm flipH="1">
              <a:off x="1538337" y="5919339"/>
              <a:ext cx="3212156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Rev. Lett.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124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(2020) 092301</a:t>
              </a:r>
            </a:p>
          </p:txBody>
        </p:sp>
        <p:sp>
          <p:nvSpPr>
            <p:cNvPr id="49" name="文本框 61"/>
            <p:cNvSpPr txBox="1"/>
            <p:nvPr/>
          </p:nvSpPr>
          <p:spPr>
            <a:xfrm flipH="1">
              <a:off x="2854382" y="6159107"/>
              <a:ext cx="3234905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Rev. Lett.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127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(2021) 172301</a:t>
              </a:r>
            </a:p>
          </p:txBody>
        </p:sp>
        <p:sp>
          <p:nvSpPr>
            <p:cNvPr id="58" name="文本框 63"/>
            <p:cNvSpPr txBox="1"/>
            <p:nvPr/>
          </p:nvSpPr>
          <p:spPr>
            <a:xfrm flipH="1">
              <a:off x="6795144" y="5916113"/>
              <a:ext cx="3172611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STAR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Rev. Lett.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114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(2015) 022301</a:t>
              </a:r>
            </a:p>
          </p:txBody>
        </p:sp>
        <p:sp>
          <p:nvSpPr>
            <p:cNvPr id="61" name="文本框 64"/>
            <p:cNvSpPr txBox="1"/>
            <p:nvPr/>
          </p:nvSpPr>
          <p:spPr>
            <a:xfrm flipH="1">
              <a:off x="8123532" y="6159106"/>
              <a:ext cx="3224467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Rev. Lett.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123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(2019) 112002</a:t>
              </a:r>
            </a:p>
          </p:txBody>
        </p:sp>
        <p:sp>
          <p:nvSpPr>
            <p:cNvPr id="67" name="文本框 65"/>
            <p:cNvSpPr txBox="1"/>
            <p:nvPr/>
          </p:nvSpPr>
          <p:spPr>
            <a:xfrm flipH="1">
              <a:off x="9454649" y="6405327"/>
              <a:ext cx="2614311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Nature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588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(2020) 232</a:t>
              </a:r>
            </a:p>
          </p:txBody>
        </p:sp>
        <p:pic>
          <p:nvPicPr>
            <p:cNvPr id="89" name="图片 88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44" y="4356594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3" name="图片 92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337" y="4356594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4" name="图片 93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9049" y="4356594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6" name="图片 95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542" y="4356594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7" name="图片 96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144" y="4356357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8" name="图片 97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532" y="4363602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649" y="4363602"/>
              <a:ext cx="1811337" cy="1310456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00" name="文本框 58"/>
            <p:cNvSpPr txBox="1"/>
            <p:nvPr/>
          </p:nvSpPr>
          <p:spPr>
            <a:xfrm flipH="1">
              <a:off x="199543" y="5711343"/>
              <a:ext cx="2778793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Lett. B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790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(2019) 22</a:t>
              </a:r>
            </a:p>
          </p:txBody>
        </p:sp>
        <p:sp>
          <p:nvSpPr>
            <p:cNvPr id="101" name="文本框 62"/>
            <p:cNvSpPr txBox="1"/>
            <p:nvPr/>
          </p:nvSpPr>
          <p:spPr>
            <a:xfrm flipH="1">
              <a:off x="5461542" y="5711343"/>
              <a:ext cx="2541469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STAR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Nature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527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(2015) 345</a:t>
              </a:r>
            </a:p>
          </p:txBody>
        </p:sp>
        <p:pic>
          <p:nvPicPr>
            <p:cNvPr id="102" name="图片 101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538" y="4363602"/>
              <a:ext cx="1440000" cy="129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本框 41"/>
                <p:cNvSpPr txBox="1"/>
                <p:nvPr/>
              </p:nvSpPr>
              <p:spPr>
                <a:xfrm flipH="1">
                  <a:off x="8140321" y="3864462"/>
                  <a:ext cx="1392128" cy="4488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14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altLang="ja-JP" sz="1400" b="1" dirty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Symbol" panose="05050102010706020507" pitchFamily="18" charset="2"/>
                              </a:rPr>
                              <m:t>X</m:t>
                            </m:r>
                          </m:e>
                          <m:sup>
                            <m:r>
                              <a:rPr lang="en-US" altLang="ja-JP" sz="1400" b="1" i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ja-JP" sz="14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altLang="ja-JP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𝐏𝐛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𝟎𝟐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5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140321" y="3864462"/>
                  <a:ext cx="1392128" cy="448841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本框 42"/>
                <p:cNvSpPr txBox="1"/>
                <p:nvPr/>
              </p:nvSpPr>
              <p:spPr>
                <a:xfrm flipH="1">
                  <a:off x="9732922" y="3864462"/>
                  <a:ext cx="1163044" cy="4488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14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400" b="1" i="0" dirty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</m:t>
                            </m:r>
                          </m:e>
                          <m:sup>
                            <m:r>
                              <a:rPr lang="en-US" altLang="ja-JP" sz="1400" b="1" i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ja-JP" sz="14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altLang="zh-CN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6" name="文本框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732922" y="3864462"/>
                  <a:ext cx="1163044" cy="448841"/>
                </a:xfrm>
                <a:prstGeom prst="rect">
                  <a:avLst/>
                </a:prstGeom>
                <a:blipFill rotWithShape="1">
                  <a:blip r:embed="rId1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本框 43"/>
                <p:cNvSpPr txBox="1"/>
                <p:nvPr/>
              </p:nvSpPr>
              <p:spPr>
                <a:xfrm flipH="1">
                  <a:off x="5402883" y="3858320"/>
                  <a:ext cx="1559087" cy="46442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m:rPr>
                                <m:nor/>
                              </m:rPr>
                              <a:rPr lang="zh-CN" altLang="en-US" sz="1400" b="1" i="1" dirty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+mn-ea"/>
                              </a:rPr>
                              <m:t> 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m:rPr>
                                <m:nor/>
                              </m:rPr>
                              <a:rPr lang="zh-CN" altLang="en-US" sz="1400" b="1" dirty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+mn-ea"/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altLang="zh-CN" b="1" dirty="0">
                    <a:solidFill>
                      <a:srgbClr val="004D99"/>
                    </a:solidFill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altLang="zh-CN" sz="900" b="1" i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𝐀𝐮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1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𝟐𝟎𝟎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 i="0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𝐌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𝐞𝐕</m:t>
                        </m:r>
                      </m:oMath>
                    </m:oMathPara>
                  </a14:m>
                  <a:endParaRPr lang="zh-CN" altLang="en-US" sz="9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7" name="文本框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402883" y="3858320"/>
                  <a:ext cx="1559087" cy="464423"/>
                </a:xfrm>
                <a:prstGeom prst="rect">
                  <a:avLst/>
                </a:prstGeom>
                <a:blipFill rotWithShape="1">
                  <a:blip r:embed="rId1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文本框 44"/>
                <p:cNvSpPr txBox="1"/>
                <p:nvPr/>
              </p:nvSpPr>
              <p:spPr>
                <a:xfrm flipH="1">
                  <a:off x="6766947" y="3869032"/>
                  <a:ext cx="1458090" cy="448841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zh-CN" sz="1400" b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ea"/>
                          </a:rPr>
                          <m:t>ΛΛ</m:t>
                        </m:r>
                      </m:oMath>
                    </m:oMathPara>
                  </a14:m>
                  <a:endParaRPr lang="en-US" altLang="zh-CN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𝐀𝐮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𝐀𝐮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𝟐𝟎𝟎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𝐌𝐞𝐕</m:t>
                        </m:r>
                      </m:oMath>
                    </m:oMathPara>
                  </a14:m>
                  <a:endParaRPr lang="zh-CN" altLang="en-US" sz="900" b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8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766947" y="3869032"/>
                  <a:ext cx="1458090" cy="448841"/>
                </a:xfrm>
                <a:prstGeom prst="rect">
                  <a:avLst/>
                </a:prstGeom>
                <a:blipFill rotWithShape="1">
                  <a:blip r:embed="rId2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本框 54"/>
                <p:cNvSpPr txBox="1"/>
                <p:nvPr/>
              </p:nvSpPr>
              <p:spPr>
                <a:xfrm flipH="1">
                  <a:off x="2911838" y="3860310"/>
                  <a:ext cx="1311561" cy="46442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altLang="zh-CN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1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9" name="文本框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911838" y="3860310"/>
                  <a:ext cx="1311561" cy="464423"/>
                </a:xfrm>
                <a:prstGeom prst="rect">
                  <a:avLst/>
                </a:prstGeom>
                <a:blipFill rotWithShape="1">
                  <a:blip r:embed="rId2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本框 55"/>
                <p:cNvSpPr txBox="1"/>
                <p:nvPr/>
              </p:nvSpPr>
              <p:spPr>
                <a:xfrm flipH="1">
                  <a:off x="123040" y="3852655"/>
                  <a:ext cx="1465899" cy="46474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  <m:sup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altLang="zh-CN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0" name="文本框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23040" y="3852655"/>
                  <a:ext cx="1465899" cy="464743"/>
                </a:xfrm>
                <a:prstGeom prst="rect">
                  <a:avLst/>
                </a:prstGeom>
                <a:blipFill rotWithShape="1">
                  <a:blip r:embed="rId2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矩形 80"/>
                <p:cNvSpPr/>
                <p:nvPr/>
              </p:nvSpPr>
              <p:spPr>
                <a:xfrm>
                  <a:off x="1556677" y="3868381"/>
                  <a:ext cx="1421030" cy="4514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4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altLang="zh-CN" b="1" i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1" name="矩形 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6677" y="3868381"/>
                  <a:ext cx="1421030" cy="451470"/>
                </a:xfrm>
                <a:prstGeom prst="rect">
                  <a:avLst/>
                </a:prstGeom>
                <a:blipFill rotWithShape="1">
                  <a:blip r:embed="rId2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文本框 86"/>
                <p:cNvSpPr txBox="1"/>
                <p:nvPr/>
              </p:nvSpPr>
              <p:spPr>
                <a:xfrm flipH="1">
                  <a:off x="4203556" y="3858021"/>
                  <a:ext cx="1300003" cy="46442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0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1400" b="0" i="0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4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altLang="zh-CN" sz="1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 </m:t>
                        </m:r>
                        <m:rad>
                          <m:radPr>
                            <m:degHide m:val="on"/>
                            <m:ctrlP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900" b="1" i="1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rad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9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𝐓𝐞𝐕</m:t>
                        </m:r>
                      </m:oMath>
                    </m:oMathPara>
                  </a14:m>
                  <a:endParaRPr lang="zh-CN" altLang="en-US" sz="9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2" name="文本框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203556" y="3858021"/>
                  <a:ext cx="1300003" cy="464423"/>
                </a:xfrm>
                <a:prstGeom prst="rect">
                  <a:avLst/>
                </a:prstGeom>
                <a:blipFill rotWithShape="1">
                  <a:blip r:embed="rId2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文本框 87"/>
            <p:cNvSpPr txBox="1"/>
            <p:nvPr/>
          </p:nvSpPr>
          <p:spPr>
            <a:xfrm flipH="1">
              <a:off x="4161538" y="6405328"/>
              <a:ext cx="3234905" cy="24622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altLang="zh-CN" sz="1000" i="1" dirty="0">
                  <a:solidFill>
                    <a:srgbClr val="00B050"/>
                  </a:solidFill>
                  <a:latin typeface="+mn-ea"/>
                </a:rPr>
                <a:t>ALICE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Collaboration, Phys. Rev. D </a:t>
              </a:r>
              <a:r>
                <a:rPr lang="en-US" altLang="zh-CN" sz="1000" b="1" i="1" dirty="0">
                  <a:solidFill>
                    <a:srgbClr val="00B050"/>
                  </a:solidFill>
                  <a:latin typeface="+mn-ea"/>
                </a:rPr>
                <a:t>106</a:t>
              </a:r>
              <a:r>
                <a:rPr lang="en-US" altLang="zh-CN" sz="1000" i="1" dirty="0">
                  <a:solidFill>
                    <a:srgbClr val="00B050"/>
                  </a:solidFill>
                  <a:latin typeface="+mn-ea"/>
                </a:rPr>
                <a:t> (2022) 052010</a:t>
              </a:r>
            </a:p>
          </p:txBody>
        </p: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8818" y="4536809"/>
              <a:ext cx="860142" cy="655732"/>
            </a:xfrm>
            <a:prstGeom prst="rect">
              <a:avLst/>
            </a:prstGeom>
          </p:spPr>
        </p:pic>
      </p:grpSp>
      <p:sp>
        <p:nvSpPr>
          <p:cNvPr id="110" name="标题 1"/>
          <p:cNvSpPr txBox="1"/>
          <p:nvPr/>
        </p:nvSpPr>
        <p:spPr>
          <a:xfrm>
            <a:off x="123040" y="308318"/>
            <a:ext cx="1114534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New probe—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states &amp;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  <a:blipFill>
                <a:blip r:embed="rId2"/>
                <a:stretch>
                  <a:fillRect l="-12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15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-52039" y="308318"/>
            <a:ext cx="12816468" cy="49708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Abundant particles produced in AA,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and pp collisions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0" y="1660103"/>
            <a:ext cx="9608949" cy="447408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113721" y="2478154"/>
            <a:ext cx="1030639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dist">
              <a:lnSpc>
                <a:spcPct val="90000"/>
              </a:lnSpc>
              <a:spcBef>
                <a:spcPct val="0"/>
              </a:spcBef>
            </a:pP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Final-State Interaction 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/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 (CFs)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93" name="组合 192"/>
          <p:cNvGrpSpPr/>
          <p:nvPr/>
        </p:nvGrpSpPr>
        <p:grpSpPr>
          <a:xfrm>
            <a:off x="1255593" y="4148866"/>
            <a:ext cx="10406882" cy="2764908"/>
            <a:chOff x="479559" y="4036484"/>
            <a:chExt cx="8338773" cy="2361615"/>
          </a:xfrm>
        </p:grpSpPr>
        <p:sp>
          <p:nvSpPr>
            <p:cNvPr id="194" name="文本框 193"/>
            <p:cNvSpPr txBox="1"/>
            <p:nvPr/>
          </p:nvSpPr>
          <p:spPr>
            <a:xfrm>
              <a:off x="1405078" y="5813579"/>
              <a:ext cx="12843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 err="1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spacial</a:t>
              </a:r>
              <a:r>
                <a:rPr lang="en-US" altLang="zh-CN" sz="1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structure </a:t>
              </a:r>
              <a:endParaRPr lang="zh-CN" altLang="en-US" sz="1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5" name="图片 19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559" y="4688440"/>
              <a:ext cx="5008789" cy="494714"/>
            </a:xfrm>
            <a:prstGeom prst="rect">
              <a:avLst/>
            </a:prstGeom>
          </p:spPr>
        </p:pic>
        <p:sp>
          <p:nvSpPr>
            <p:cNvPr id="196" name="左大括号 195"/>
            <p:cNvSpPr/>
            <p:nvPr/>
          </p:nvSpPr>
          <p:spPr>
            <a:xfrm>
              <a:off x="5734981" y="4467797"/>
              <a:ext cx="207116" cy="936000"/>
            </a:xfrm>
            <a:prstGeom prst="leftBrace">
              <a:avLst/>
            </a:prstGeom>
            <a:ln w="1905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文本框 196"/>
            <p:cNvSpPr txBox="1"/>
            <p:nvPr/>
          </p:nvSpPr>
          <p:spPr>
            <a:xfrm>
              <a:off x="6025469" y="4289491"/>
              <a:ext cx="2144159" cy="1025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&gt;1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attractive</a:t>
              </a:r>
            </a:p>
            <a:p>
              <a:pPr>
                <a:lnSpc>
                  <a:spcPct val="20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=1 if there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 interaction</a:t>
              </a:r>
            </a:p>
            <a:p>
              <a:pPr>
                <a:lnSpc>
                  <a:spcPct val="20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&lt;1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repulsive</a:t>
              </a:r>
              <a:endPara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8" name="组合 197"/>
            <p:cNvGrpSpPr/>
            <p:nvPr/>
          </p:nvGrpSpPr>
          <p:grpSpPr>
            <a:xfrm>
              <a:off x="2831839" y="5134684"/>
              <a:ext cx="2352527" cy="1263415"/>
              <a:chOff x="2803678" y="5028213"/>
              <a:chExt cx="2352527" cy="1263415"/>
            </a:xfrm>
          </p:grpSpPr>
          <p:sp>
            <p:nvSpPr>
              <p:cNvPr id="205" name="文本框 204"/>
              <p:cNvSpPr txBox="1"/>
              <p:nvPr/>
            </p:nvSpPr>
            <p:spPr>
              <a:xfrm>
                <a:off x="3309225" y="5322388"/>
                <a:ext cx="1846980" cy="969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final-state interactions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quantum statistics effects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coupled-channel effects</a:t>
                </a:r>
              </a:p>
            </p:txBody>
          </p:sp>
          <p:cxnSp>
            <p:nvCxnSpPr>
              <p:cNvPr id="206" name="直接箭头连接符 205"/>
              <p:cNvCxnSpPr/>
              <p:nvPr/>
            </p:nvCxnSpPr>
            <p:spPr>
              <a:xfrm>
                <a:off x="2807452" y="5028213"/>
                <a:ext cx="545348" cy="449691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箭头连接符 206"/>
              <p:cNvCxnSpPr/>
              <p:nvPr/>
            </p:nvCxnSpPr>
            <p:spPr>
              <a:xfrm>
                <a:off x="2807452" y="5028213"/>
                <a:ext cx="545348" cy="648042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箭头连接符 207"/>
              <p:cNvCxnSpPr/>
              <p:nvPr/>
            </p:nvCxnSpPr>
            <p:spPr>
              <a:xfrm>
                <a:off x="2803678" y="5028213"/>
                <a:ext cx="549122" cy="925116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9" name="直接箭头连接符 198"/>
            <p:cNvCxnSpPr/>
            <p:nvPr/>
          </p:nvCxnSpPr>
          <p:spPr>
            <a:xfrm>
              <a:off x="2002874" y="5183154"/>
              <a:ext cx="0" cy="576000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箭头连接符 199"/>
            <p:cNvCxnSpPr/>
            <p:nvPr/>
          </p:nvCxnSpPr>
          <p:spPr>
            <a:xfrm>
              <a:off x="5198301" y="5272198"/>
              <a:ext cx="837277" cy="486956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箭头连接符 200"/>
            <p:cNvCxnSpPr/>
            <p:nvPr/>
          </p:nvCxnSpPr>
          <p:spPr>
            <a:xfrm>
              <a:off x="4421687" y="5134684"/>
              <a:ext cx="1613892" cy="925116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文本框 201"/>
            <p:cNvSpPr txBox="1"/>
            <p:nvPr/>
          </p:nvSpPr>
          <p:spPr>
            <a:xfrm>
              <a:off x="6035578" y="5538631"/>
              <a:ext cx="2782754" cy="79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same and mixed event distributions </a:t>
              </a:r>
              <a:br>
                <a:rPr lang="en-US" altLang="zh-CN" sz="1000" dirty="0"/>
              </a:b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corrections for experimental effects </a:t>
              </a:r>
              <a:endParaRPr lang="en-US" altLang="zh-CN" sz="1000" b="1" dirty="0">
                <a:solidFill>
                  <a:srgbClr val="80008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3" name="文本框 202"/>
            <p:cNvSpPr txBox="1"/>
            <p:nvPr/>
          </p:nvSpPr>
          <p:spPr>
            <a:xfrm>
              <a:off x="1793667" y="4036484"/>
              <a:ext cx="1587294" cy="52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Theo. description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Koonin–Pratt formula</a:t>
              </a:r>
            </a:p>
          </p:txBody>
        </p:sp>
        <p:sp>
          <p:nvSpPr>
            <p:cNvPr id="204" name="文本框 203"/>
            <p:cNvSpPr txBox="1"/>
            <p:nvPr/>
          </p:nvSpPr>
          <p:spPr>
            <a:xfrm>
              <a:off x="4013444" y="4042717"/>
              <a:ext cx="1721945" cy="52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Exp. measurement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mixed-event technique 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12630" y="1143784"/>
            <a:ext cx="10376115" cy="2868305"/>
            <a:chOff x="705173" y="1170615"/>
            <a:chExt cx="10376115" cy="2868305"/>
          </a:xfrm>
        </p:grpSpPr>
        <p:sp>
          <p:nvSpPr>
            <p:cNvPr id="170" name="矩形 169"/>
            <p:cNvSpPr/>
            <p:nvPr/>
          </p:nvSpPr>
          <p:spPr>
            <a:xfrm>
              <a:off x="705173" y="1170615"/>
              <a:ext cx="10376115" cy="28683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右箭头 179"/>
            <p:cNvSpPr/>
            <p:nvPr/>
          </p:nvSpPr>
          <p:spPr>
            <a:xfrm>
              <a:off x="7838861" y="2134992"/>
              <a:ext cx="520295" cy="21600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5262133" y="1288918"/>
              <a:ext cx="2940668" cy="2658092"/>
              <a:chOff x="4580219" y="1234675"/>
              <a:chExt cx="2940668" cy="2658092"/>
            </a:xfrm>
          </p:grpSpPr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6285" y="1692273"/>
                <a:ext cx="2333889" cy="1296959"/>
              </a:xfrm>
              <a:prstGeom prst="rect">
                <a:avLst/>
              </a:prstGeom>
            </p:spPr>
          </p:pic>
          <p:sp>
            <p:nvSpPr>
              <p:cNvPr id="177" name="文本框 176"/>
              <p:cNvSpPr txBox="1"/>
              <p:nvPr/>
            </p:nvSpPr>
            <p:spPr>
              <a:xfrm>
                <a:off x="4979706" y="1234675"/>
                <a:ext cx="21416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Interacting potential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文本框 180"/>
                  <p:cNvSpPr txBox="1"/>
                  <p:nvPr/>
                </p:nvSpPr>
                <p:spPr>
                  <a:xfrm>
                    <a:off x="4580219" y="3646546"/>
                    <a:ext cx="2940668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000" b="1" dirty="0">
                        <a:solidFill>
                          <a:srgbClr val="800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Two-particle wavefunction</a:t>
                    </a:r>
                    <a14:m>
                      <m:oMath xmlns:m="http://schemas.openxmlformats.org/officeDocument/2006/math">
                        <m:r>
                          <a:rPr lang="en-US" altLang="zh-CN" sz="1000" b="1" i="0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 </m:t>
                        </m:r>
                        <m:r>
                          <a:rPr lang="en-US" altLang="zh-CN" sz="100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𝝍</m:t>
                        </m:r>
                        <m:r>
                          <a:rPr lang="en-US" altLang="zh-CN" sz="100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00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0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zh-CN" sz="1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0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, </m:t>
                        </m:r>
                        <m:sSup>
                          <m:sSupPr>
                            <m:ctrlPr>
                              <a:rPr lang="en-US" altLang="zh-CN" sz="100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0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𝒓</m:t>
                            </m:r>
                          </m:e>
                          <m:sup>
                            <m:r>
                              <a:rPr lang="en-US" altLang="zh-CN" sz="1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0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a14:m>
                    <a:endParaRPr lang="en-US" altLang="zh-CN" sz="1000" b="1" dirty="0">
                      <a:solidFill>
                        <a:srgbClr val="80008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81" name="文本框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0219" y="3646546"/>
                    <a:ext cx="2940668" cy="246221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2" name="直接箭头连接符 181"/>
              <p:cNvCxnSpPr/>
              <p:nvPr/>
            </p:nvCxnSpPr>
            <p:spPr>
              <a:xfrm>
                <a:off x="6050553" y="3026555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箭头连接符 182"/>
              <p:cNvCxnSpPr/>
              <p:nvPr/>
            </p:nvCxnSpPr>
            <p:spPr>
              <a:xfrm>
                <a:off x="6050553" y="3467128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文本框 183"/>
              <p:cNvSpPr txBox="1"/>
              <p:nvPr/>
            </p:nvSpPr>
            <p:spPr>
              <a:xfrm>
                <a:off x="5094695" y="3211046"/>
                <a:ext cx="191171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Schrödinger equation</a:t>
                </a:r>
              </a:p>
            </p:txBody>
          </p:sp>
          <p:sp>
            <p:nvSpPr>
              <p:cNvPr id="185" name="文本框 184"/>
              <p:cNvSpPr txBox="1"/>
              <p:nvPr/>
            </p:nvSpPr>
            <p:spPr>
              <a:xfrm>
                <a:off x="6136440" y="2263929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6" name="文本框 185"/>
              <p:cNvSpPr txBox="1"/>
              <p:nvPr/>
            </p:nvSpPr>
            <p:spPr>
              <a:xfrm>
                <a:off x="6136440" y="1779439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4747993" y="2286689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5881753" y="2852775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8507831" y="1288917"/>
              <a:ext cx="2327724" cy="1741318"/>
              <a:chOff x="8283110" y="1234674"/>
              <a:chExt cx="2327724" cy="1741318"/>
            </a:xfrm>
          </p:grpSpPr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3110" y="1692273"/>
                <a:ext cx="2327724" cy="1283719"/>
              </a:xfrm>
              <a:prstGeom prst="rect">
                <a:avLst/>
              </a:prstGeom>
            </p:spPr>
          </p:pic>
          <p:sp>
            <p:nvSpPr>
              <p:cNvPr id="178" name="文本框 177"/>
              <p:cNvSpPr txBox="1"/>
              <p:nvPr/>
            </p:nvSpPr>
            <p:spPr>
              <a:xfrm>
                <a:off x="8393114" y="1234674"/>
                <a:ext cx="2107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</a:t>
                </a:r>
              </a:p>
            </p:txBody>
          </p:sp>
          <p:sp>
            <p:nvSpPr>
              <p:cNvPr id="187" name="文本框 186"/>
              <p:cNvSpPr txBox="1"/>
              <p:nvPr/>
            </p:nvSpPr>
            <p:spPr>
              <a:xfrm>
                <a:off x="9060650" y="1872130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8" name="文本框 187"/>
              <p:cNvSpPr txBox="1"/>
              <p:nvPr/>
            </p:nvSpPr>
            <p:spPr>
              <a:xfrm>
                <a:off x="9073295" y="2433263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91" name="椭圆 190"/>
              <p:cNvSpPr/>
              <p:nvPr/>
            </p:nvSpPr>
            <p:spPr>
              <a:xfrm>
                <a:off x="8304205" y="2020922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9325193" y="2862303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448" y="1438843"/>
              <a:ext cx="3922387" cy="2465998"/>
            </a:xfrm>
            <a:prstGeom prst="rect">
              <a:avLst/>
            </a:prstGeom>
          </p:spPr>
        </p:pic>
      </p:grpSp>
      <p:sp>
        <p:nvSpPr>
          <p:cNvPr id="209" name="矩形 208"/>
          <p:cNvSpPr/>
          <p:nvPr/>
        </p:nvSpPr>
        <p:spPr>
          <a:xfrm>
            <a:off x="912630" y="4133951"/>
            <a:ext cx="10376115" cy="2601309"/>
          </a:xfrm>
          <a:prstGeom prst="rect">
            <a:avLst/>
          </a:prstGeom>
          <a:solidFill>
            <a:srgbClr val="00B050">
              <a:alpha val="8000"/>
            </a:srgbClr>
          </a:solidFill>
          <a:ln w="15875">
            <a:solidFill>
              <a:srgbClr val="004D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>
            <a:grpSpLocks noChangeAspect="1"/>
          </p:cNvGrpSpPr>
          <p:nvPr/>
        </p:nvGrpSpPr>
        <p:grpSpPr>
          <a:xfrm>
            <a:off x="8142580" y="224714"/>
            <a:ext cx="3146165" cy="591785"/>
            <a:chOff x="4571163" y="756472"/>
            <a:chExt cx="2160000" cy="406289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062" y="756472"/>
              <a:ext cx="1779447" cy="364347"/>
            </a:xfrm>
            <a:prstGeom prst="rect">
              <a:avLst/>
            </a:prstGeom>
          </p:spPr>
        </p:pic>
        <p:cxnSp>
          <p:nvCxnSpPr>
            <p:cNvPr id="44" name="直接连接符 43"/>
            <p:cNvCxnSpPr/>
            <p:nvPr/>
          </p:nvCxnSpPr>
          <p:spPr>
            <a:xfrm flipV="1">
              <a:off x="4571163" y="1162761"/>
              <a:ext cx="2160000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/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 (CFs)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12630" y="3565321"/>
            <a:ext cx="10587112" cy="3169939"/>
            <a:chOff x="912630" y="3565321"/>
            <a:chExt cx="10587112" cy="3169939"/>
          </a:xfrm>
        </p:grpSpPr>
        <p:sp>
          <p:nvSpPr>
            <p:cNvPr id="35" name="文本框 1 1 4 1 2"/>
            <p:cNvSpPr txBox="1"/>
            <p:nvPr/>
          </p:nvSpPr>
          <p:spPr>
            <a:xfrm flipH="1">
              <a:off x="1439519" y="4659259"/>
              <a:ext cx="10060223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Ø"/>
              </a:pPr>
              <a:r>
                <a:rPr lang="en-US" altLang="zh-CN" sz="1600" b="1" dirty="0">
                  <a:solidFill>
                    <a:srgbClr val="004D99"/>
                  </a:solidFill>
                  <a:latin typeface="+mn-ea"/>
                </a:rPr>
                <a:t>Solving the Schrödinger equation in coordinate space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912630" y="4110632"/>
              <a:ext cx="10374141" cy="26246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1 1 4 1 1"/>
            <p:cNvSpPr txBox="1"/>
            <p:nvPr/>
          </p:nvSpPr>
          <p:spPr>
            <a:xfrm flipH="1">
              <a:off x="1066084" y="4219480"/>
              <a:ext cx="10433655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l"/>
              </a:pPr>
              <a:r>
                <a:rPr lang="en-US" altLang="zh-CN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Scattering wave function</a:t>
              </a:r>
            </a:p>
          </p:txBody>
        </p:sp>
        <p:sp>
          <p:nvSpPr>
            <p:cNvPr id="33" name="文本框 1 1 4 2"/>
            <p:cNvSpPr txBox="1"/>
            <p:nvPr/>
          </p:nvSpPr>
          <p:spPr>
            <a:xfrm flipH="1">
              <a:off x="1439515" y="5686260"/>
              <a:ext cx="10060226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Ø"/>
              </a:pPr>
              <a:r>
                <a:rPr lang="en-US" altLang="zh-CN" sz="1600" b="1" dirty="0">
                  <a:solidFill>
                    <a:srgbClr val="004D99"/>
                  </a:solidFill>
                  <a:latin typeface="+mn-ea"/>
                </a:rPr>
                <a:t>Solving the Lippmann-Schwinger scattering equation in momentum space </a:t>
              </a:r>
              <a:br>
                <a:rPr lang="en-US" altLang="zh-CN" sz="1600" dirty="0"/>
              </a:br>
              <a:endParaRPr lang="en-US" altLang="zh-CN" sz="1600" b="1" dirty="0">
                <a:solidFill>
                  <a:srgbClr val="004D99"/>
                </a:solidFill>
                <a:latin typeface="+mn-ea"/>
              </a:endParaRPr>
            </a:p>
          </p:txBody>
        </p:sp>
        <p:pic>
          <p:nvPicPr>
            <p:cNvPr id="64" name="图片 63" descr="\documentclass{article}&#10;\usepackage{amsmath}&#10;\usepackage{color,xcolor}&#10;\pagestyle{empty}&#10;\begin{document}&#10;\begin{align}&#10;  -\frac{\hbar^2}{2\mu}\nabla^2\psi+V\psi=E\psi\nonumber&#10;\end{align}&#10;&#10;&#10;&#10;\end{document}" title="IguanaTex Bitmap Display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71" y="5040163"/>
              <a:ext cx="2146943" cy="563985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73" y="6233758"/>
              <a:ext cx="4157659" cy="227501"/>
            </a:xfrm>
            <a:prstGeom prst="rect">
              <a:avLst/>
            </a:prstGeom>
          </p:spPr>
        </p:pic>
        <p:cxnSp>
          <p:nvCxnSpPr>
            <p:cNvPr id="72" name="肘形连接符 71"/>
            <p:cNvCxnSpPr/>
            <p:nvPr/>
          </p:nvCxnSpPr>
          <p:spPr>
            <a:xfrm>
              <a:off x="7943458" y="3565321"/>
              <a:ext cx="2734879" cy="2691686"/>
            </a:xfrm>
            <a:prstGeom prst="bentConnector3">
              <a:avLst>
                <a:gd name="adj1" fmla="val 113753"/>
              </a:avLst>
            </a:prstGeom>
            <a:ln w="15875">
              <a:solidFill>
                <a:srgbClr val="7030A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V="1">
              <a:off x="9429486" y="5338837"/>
              <a:ext cx="1620000" cy="0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912631" y="1143785"/>
            <a:ext cx="10587111" cy="2842388"/>
            <a:chOff x="912631" y="1143785"/>
            <a:chExt cx="10587111" cy="2842388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71" y="1664353"/>
              <a:ext cx="3099702" cy="450523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72" y="3332742"/>
              <a:ext cx="5529861" cy="488462"/>
            </a:xfrm>
            <a:prstGeom prst="rect">
              <a:avLst/>
            </a:prstGeom>
          </p:spPr>
        </p:pic>
        <p:sp>
          <p:nvSpPr>
            <p:cNvPr id="29" name="文本框 1 1 1"/>
            <p:cNvSpPr txBox="1"/>
            <p:nvPr/>
          </p:nvSpPr>
          <p:spPr>
            <a:xfrm flipH="1">
              <a:off x="1066084" y="1250109"/>
              <a:ext cx="10433656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l"/>
              </a:pPr>
              <a:r>
                <a:rPr lang="en-US" altLang="zh-CN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Koonin–Pratt (KP) formula</a:t>
              </a:r>
            </a:p>
          </p:txBody>
        </p:sp>
        <p:sp>
          <p:nvSpPr>
            <p:cNvPr id="30" name="文本框 1 1 2"/>
            <p:cNvSpPr txBox="1"/>
            <p:nvPr/>
          </p:nvSpPr>
          <p:spPr>
            <a:xfrm flipH="1">
              <a:off x="1439518" y="2126221"/>
              <a:ext cx="10060224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Ø"/>
              </a:pPr>
              <a:r>
                <a:rPr lang="en-US" altLang="zh-CN" sz="1600" b="1" dirty="0">
                  <a:solidFill>
                    <a:srgbClr val="004D99"/>
                  </a:solidFill>
                  <a:latin typeface="+mn-ea"/>
                </a:rPr>
                <a:t>Common static and spherical Gaussian source</a:t>
              </a:r>
              <a:endParaRPr lang="en-US" altLang="zh-CN" sz="1400" b="1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31" name="文本框 1 1 3"/>
            <p:cNvSpPr txBox="1"/>
            <p:nvPr/>
          </p:nvSpPr>
          <p:spPr>
            <a:xfrm flipH="1">
              <a:off x="1439516" y="2965473"/>
              <a:ext cx="10060224" cy="4029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Clr>
                  <a:srgbClr val="004D99"/>
                </a:buClr>
                <a:buFont typeface="Wingdings" panose="05000000000000000000" pitchFamily="2" charset="2"/>
                <a:buChar char="Ø"/>
              </a:pPr>
              <a:r>
                <a:rPr lang="en-US" altLang="zh-CN" sz="1600" b="1" dirty="0">
                  <a:solidFill>
                    <a:srgbClr val="004D99"/>
                  </a:solidFill>
                  <a:latin typeface="+mn-ea"/>
                </a:rPr>
                <a:t>Correlation function </a:t>
              </a:r>
              <a:r>
                <a:rPr lang="en-US" altLang="zh-CN" sz="1600" b="1" dirty="0">
                  <a:solidFill>
                    <a:srgbClr val="FF0000"/>
                  </a:solidFill>
                  <a:latin typeface="+mn-ea"/>
                </a:rPr>
                <a:t>(consider only correlations in S-waves) 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912631" y="1143785"/>
              <a:ext cx="10374141" cy="28423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 flipH="1">
              <a:off x="7837098" y="1224738"/>
              <a:ext cx="3431290" cy="523220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r"/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S. E. Koonin, Phys. Lett. B </a:t>
              </a:r>
              <a:r>
                <a:rPr lang="en-US" altLang="zh-CN" sz="1400" b="1" i="1" dirty="0">
                  <a:solidFill>
                    <a:srgbClr val="00B050"/>
                  </a:solidFill>
                  <a:latin typeface="+mn-ea"/>
                </a:rPr>
                <a:t>70</a:t>
              </a:r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 (1) (1977) 43 </a:t>
              </a:r>
            </a:p>
            <a:p>
              <a:pPr algn="r"/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A. Ohnishi, Nucl. Phys. A </a:t>
              </a:r>
              <a:r>
                <a:rPr lang="en-US" altLang="zh-CN" sz="1400" b="1" i="1" dirty="0">
                  <a:solidFill>
                    <a:srgbClr val="00B050"/>
                  </a:solidFill>
                  <a:latin typeface="+mn-ea"/>
                </a:rPr>
                <a:t>954 </a:t>
              </a:r>
              <a:r>
                <a:rPr lang="en-US" altLang="zh-CN" sz="1400" i="1" dirty="0">
                  <a:solidFill>
                    <a:srgbClr val="00B050"/>
                  </a:solidFill>
                  <a:latin typeface="+mn-ea"/>
                </a:rPr>
                <a:t>(2016) 294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71" y="2611236"/>
              <a:ext cx="3370881" cy="25227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9" y="1269378"/>
            <a:ext cx="10376115" cy="545365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1891" y="5161194"/>
            <a:ext cx="10296853" cy="1546597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  in the presence of bound states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506" y="1068263"/>
            <a:ext cx="81772" cy="11959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096000" y="688474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 107, 074019 (2023)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83" y="1123626"/>
            <a:ext cx="10135892" cy="5653647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80467" y="249049"/>
            <a:ext cx="11187920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 in the presence of resonant and virtual states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005043" y="1214067"/>
            <a:ext cx="0" cy="5400000"/>
          </a:xfrm>
          <a:prstGeom prst="line">
            <a:avLst/>
          </a:prstGeom>
          <a:ln w="25400">
            <a:solidFill>
              <a:srgbClr val="00B05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5581227" y="669624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8878" y="103895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narrow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64276" y="107158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broad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states &amp;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  <a:blipFill>
                <a:blip r:embed="rId2"/>
                <a:stretch>
                  <a:fillRect l="-12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0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D3D512-07DC-4383-8362-576602C8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79425D9F-9B0D-4A6B-9CF2-49F3989C9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25" y="136525"/>
            <a:ext cx="8657853" cy="6490852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27B5D4-AAD3-41C0-83E0-8B73B8FE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8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Mysterious exotic hadron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𝐬𝟎</m:t>
                        </m:r>
                      </m:sub>
                      <m:sup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𝟐𝟑𝟏𝟕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—</a:t>
                </a:r>
                <a:r>
                  <a:rPr lang="en-US" altLang="zh-CN" sz="3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998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citations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4"/>
                <a:stretch>
                  <a:fillRect l="-5" t="-16420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644837" y="1321950"/>
            <a:ext cx="3924000" cy="5252006"/>
            <a:chOff x="517837" y="1422400"/>
            <a:chExt cx="3924000" cy="5151555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3" y="2097995"/>
              <a:ext cx="3056110" cy="3823921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 flipH="1">
              <a:off x="635702" y="6088380"/>
              <a:ext cx="3697425" cy="276999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r"/>
              <a:r>
                <a:rPr lang="en-US" altLang="zh-CN" sz="1200" b="1" i="1" dirty="0">
                  <a:solidFill>
                    <a:srgbClr val="00B050"/>
                  </a:solidFill>
                  <a:latin typeface="+mn-ea"/>
                </a:rPr>
                <a:t>BABAR, Phys. Rev. Lett. 90 (2003) 242001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/>
                <p:cNvSpPr txBox="1"/>
                <p:nvPr/>
              </p:nvSpPr>
              <p:spPr>
                <a:xfrm>
                  <a:off x="2641967" y="2215753"/>
                  <a:ext cx="1682005" cy="338632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967" y="2215753"/>
                  <a:ext cx="1682005" cy="33863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/>
                <p:cNvSpPr txBox="1"/>
                <p:nvPr/>
              </p:nvSpPr>
              <p:spPr>
                <a:xfrm>
                  <a:off x="2641967" y="4054747"/>
                  <a:ext cx="1682005" cy="33672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967" y="4054747"/>
                  <a:ext cx="1682005" cy="33672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2" y="1658366"/>
              <a:ext cx="3688269" cy="17494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17837" y="1422400"/>
              <a:ext cx="3924000" cy="515155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88298" y="3473611"/>
            <a:ext cx="4959052" cy="1268569"/>
            <a:chOff x="5553877" y="5223860"/>
            <a:chExt cx="4959052" cy="126856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688" y="5287893"/>
              <a:ext cx="2028490" cy="114204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617" y="5287631"/>
              <a:ext cx="2028490" cy="1141026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64281" y="5758989"/>
              <a:ext cx="5372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VS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553877" y="5223860"/>
              <a:ext cx="4959052" cy="12685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/>
            </p:nvSpPr>
            <p:spPr>
              <a:xfrm flipH="1">
                <a:off x="4781548" y="1321949"/>
                <a:ext cx="6565900" cy="1908215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160 MeV lower than quark model predictions – difficult to be understood as conventional charm-strange mesons </a:t>
                </a:r>
              </a:p>
              <a:p>
                <a:endParaRPr lang="en-US" altLang="zh-CN" sz="1000" b="1" i="1" dirty="0">
                  <a:solidFill>
                    <a:srgbClr val="00B050"/>
                  </a:solidFill>
                  <a:latin typeface="+mn-ea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n-US" altLang="zh-CN" sz="1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1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altLang="zh-CN" sz="1600" b="1" i="1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1600" b="1" dirty="0">
                    <a:solidFill>
                      <a:srgbClr val="004D99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1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1600" b="1" i="1" smtClean="0">
                                <a:solidFill>
                                  <a:srgbClr val="004D99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zh-CN" sz="1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ctrlPr>
                          <a:rPr lang="en-US" altLang="zh-CN" sz="1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d>
                  </m:oMath>
                </a14:m>
                <a:endParaRPr lang="en-US" altLang="zh-CN" sz="1400" b="1" dirty="0">
                  <a:solidFill>
                    <a:srgbClr val="004D99"/>
                  </a:solidFill>
                  <a:latin typeface="+mn-ea"/>
                </a:endParaRPr>
              </a:p>
              <a:p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      F. K. Guo, C.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Hanhart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U.-G.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Meißner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Phys. Rev. Lett. 102 (2009) 242004</a:t>
                </a:r>
                <a:br>
                  <a:rPr lang="en-US" altLang="zh-CN" sz="1400" dirty="0"/>
                </a:br>
                <a:endParaRPr lang="en-US" altLang="zh-CN" sz="1000" b="1" i="1" dirty="0">
                  <a:solidFill>
                    <a:srgbClr val="00B050"/>
                  </a:solidFill>
                  <a:latin typeface="+mn-ea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</m:oMath>
                </a14:m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scattering length from LQCD matches molecular scenario</a:t>
                </a:r>
              </a:p>
              <a:p>
                <a:r>
                  <a:rPr lang="en-US" altLang="zh-CN" sz="1400" b="1" dirty="0">
                    <a:solidFill>
                      <a:srgbClr val="004D99"/>
                    </a:solidFill>
                    <a:latin typeface="+mn-ea"/>
                  </a:rPr>
                  <a:t>      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L.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Liu, K.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Orginos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F. K.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C.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Hanhart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U.-G.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Meißner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Phys. Rev. D 87 (2013) 014508</a:t>
                </a:r>
              </a:p>
              <a:p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…… </a:t>
                </a:r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81548" y="1321949"/>
                <a:ext cx="6565900" cy="1908215"/>
              </a:xfrm>
              <a:prstGeom prst="rect">
                <a:avLst/>
              </a:prstGeom>
              <a:blipFill rotWithShape="1">
                <a:blip r:embed="rId11"/>
                <a:stretch>
                  <a:fillRect l="-10" t="-27" r="10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/>
              <p:cNvSpPr txBox="1"/>
              <p:nvPr/>
            </p:nvSpPr>
            <p:spPr>
              <a:xfrm>
                <a:off x="4781548" y="4950240"/>
                <a:ext cx="6565901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How to verify the </a:t>
                </a:r>
                <a14:m>
                  <m:oMath xmlns:m="http://schemas.openxmlformats.org/officeDocument/2006/math">
                    <m:r>
                      <a:rPr lang="en-US" altLang="zh-CN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  <m:r>
                      <a:rPr lang="en-US" altLang="zh-CN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molecular picture ? </a:t>
                </a:r>
                <a:endParaRPr kumimoji="1"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548" y="4950240"/>
                <a:ext cx="6565901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0" t="-90" r="10" b="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/>
              <p:cNvSpPr txBox="1"/>
              <p:nvPr/>
            </p:nvSpPr>
            <p:spPr>
              <a:xfrm flipH="1">
                <a:off x="4781548" y="5524915"/>
                <a:ext cx="5439086" cy="1107996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1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2-body system to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𝑫𝑫𝑲</m:t>
                    </m:r>
                  </m:oMath>
                </a14:m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3-body molecules</a:t>
                </a:r>
              </a:p>
              <a:p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      T. W. Wu, Y. W. Pan, M. Z. Liu, and LSG*, Sci. Bull. 67 (2022) 1735 </a:t>
                </a:r>
                <a:br>
                  <a:rPr lang="en-US" altLang="zh-CN" sz="1400" dirty="0"/>
                </a:br>
                <a:endParaRPr lang="en-US" altLang="zh-CN" sz="1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Production yields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𝟐𝟑𝟏𝟕</m:t>
                    </m:r>
                    <m:r>
                      <a:rPr lang="en-US" altLang="zh-CN" sz="1400" b="1" i="1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br>
                  <a:rPr lang="en-US" altLang="zh-CN" sz="1400" dirty="0"/>
                </a:b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T. C. Wu and LSG*, Phys. Rev. D 108 (2023) 014015</a:t>
                </a:r>
                <a:endParaRPr lang="en-US" altLang="zh-CN" sz="1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781548" y="5524915"/>
                <a:ext cx="5439086" cy="1107996"/>
              </a:xfrm>
              <a:prstGeom prst="rect">
                <a:avLst/>
              </a:prstGeom>
              <a:blipFill rotWithShape="1">
                <a:blip r:embed="rId13"/>
                <a:stretch>
                  <a:fillRect l="-12" t="-37" r="6" b="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58" y="5624927"/>
            <a:ext cx="1748946" cy="1171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Weinberg-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Tomozawa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Interaction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(leading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order)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02" y="2005235"/>
            <a:ext cx="2596947" cy="2847529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76250" y="1411925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between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NGB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pseudoscalar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boson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6250" y="5136676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Weinberg-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Tomozawa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(WT)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potential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parameter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free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2136882"/>
            <a:ext cx="5217779" cy="66481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3061353"/>
            <a:ext cx="5377403" cy="13233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4644405"/>
            <a:ext cx="2090697" cy="3102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5775765"/>
            <a:ext cx="3850100" cy="578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14" y="5907829"/>
            <a:ext cx="5377523" cy="313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Scattering wave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919207" y="3178694"/>
                <a:ext cx="10829625" cy="499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Dynamically generated state — singularities of unitarized amplitude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𝑻</m:t>
                    </m:r>
                  </m:oMath>
                </a14:m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07" y="3178694"/>
                <a:ext cx="10829625" cy="499624"/>
              </a:xfrm>
              <a:prstGeom prst="rect">
                <a:avLst/>
              </a:prstGeom>
              <a:blipFill rotWithShape="1">
                <a:blip r:embed="rId8"/>
                <a:stretch>
                  <a:fillRect l="-3" t="-104" r="1" b="-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图片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2240124"/>
            <a:ext cx="9372121" cy="678614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476250" y="1181734"/>
            <a:ext cx="11113291" cy="696990"/>
            <a:chOff x="476250" y="1181734"/>
            <a:chExt cx="11113291" cy="696990"/>
          </a:xfrm>
        </p:grpSpPr>
        <p:sp>
          <p:nvSpPr>
            <p:cNvPr id="24" name="文本框 23"/>
            <p:cNvSpPr txBox="1"/>
            <p:nvPr/>
          </p:nvSpPr>
          <p:spPr>
            <a:xfrm>
              <a:off x="476250" y="1297667"/>
              <a:ext cx="7700125" cy="581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Coupled-channel scat. eq.</a:t>
              </a: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42429" y="1181734"/>
              <a:ext cx="5847112" cy="686141"/>
            </a:xfrm>
            <a:prstGeom prst="rect">
              <a:avLst/>
            </a:prstGeom>
          </p:spPr>
        </p:pic>
      </p:grpSp>
      <p:sp>
        <p:nvSpPr>
          <p:cNvPr id="40" name="文本框 39"/>
          <p:cNvSpPr txBox="1"/>
          <p:nvPr/>
        </p:nvSpPr>
        <p:spPr>
          <a:xfrm>
            <a:off x="476250" y="4924456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S-wave scattering wave function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(including off-shell effect)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1353503" y="3928329"/>
            <a:ext cx="10236038" cy="751252"/>
            <a:chOff x="1353503" y="3784128"/>
            <a:chExt cx="10236038" cy="751252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503" y="3784128"/>
              <a:ext cx="4343079" cy="751252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8165" y="4044290"/>
              <a:ext cx="1793524" cy="220952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738" y="4020671"/>
              <a:ext cx="2252191" cy="268190"/>
            </a:xfrm>
            <a:prstGeom prst="rect">
              <a:avLst/>
            </a:prstGeom>
          </p:spPr>
        </p:pic>
        <p:cxnSp>
          <p:nvCxnSpPr>
            <p:cNvPr id="50" name="直接箭头连接符 49"/>
            <p:cNvCxnSpPr/>
            <p:nvPr/>
          </p:nvCxnSpPr>
          <p:spPr>
            <a:xfrm>
              <a:off x="8952314" y="4136507"/>
              <a:ext cx="648000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4" name="圆角矩形 53"/>
            <p:cNvSpPr/>
            <p:nvPr/>
          </p:nvSpPr>
          <p:spPr>
            <a:xfrm>
              <a:off x="6486041" y="3906366"/>
              <a:ext cx="5103500" cy="457200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8" name="图片 5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5630996"/>
            <a:ext cx="8007620" cy="627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3200" b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and its source size dependence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6804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2"/>
          <a:stretch>
            <a:fillRect/>
          </a:stretch>
        </p:blipFill>
        <p:spPr>
          <a:xfrm>
            <a:off x="6493810" y="2015349"/>
            <a:ext cx="4920711" cy="387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8"/>
          <a:stretch>
            <a:fillRect/>
          </a:stretch>
        </p:blipFill>
        <p:spPr>
          <a:xfrm>
            <a:off x="807178" y="2015349"/>
            <a:ext cx="4935251" cy="387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标注 2"/>
              <p:cNvSpPr/>
              <p:nvPr/>
            </p:nvSpPr>
            <p:spPr>
              <a:xfrm>
                <a:off x="3274803" y="1217383"/>
                <a:ext cx="2520264" cy="577337"/>
              </a:xfrm>
              <a:prstGeom prst="wedgeRoundRectCallout">
                <a:avLst>
                  <a:gd name="adj1" fmla="val -73612"/>
                  <a:gd name="adj2" fmla="val 339010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𝑲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→</m:t>
                      </m:r>
                      <m:r>
                        <a:rPr lang="en-US" altLang="zh-CN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𝑲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圆角矩形标注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803" y="1217383"/>
                <a:ext cx="2520264" cy="577337"/>
              </a:xfrm>
              <a:prstGeom prst="wedgeRoundRectCallout">
                <a:avLst>
                  <a:gd name="adj1" fmla="val -73612"/>
                  <a:gd name="adj2" fmla="val 339010"/>
                  <a:gd name="adj3" fmla="val 16667"/>
                </a:avLst>
              </a:prstGeom>
              <a:blipFill rotWithShape="1">
                <a:blip r:embed="rId6"/>
                <a:stretch>
                  <a:fillRect l="-24873" t="-1115" r="-250" b="-29594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5581993" y="6241528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 107, 074019 (2023)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26" name="文本框 8"/>
          <p:cNvSpPr txBox="1"/>
          <p:nvPr/>
        </p:nvSpPr>
        <p:spPr>
          <a:xfrm>
            <a:off x="6431797" y="1305997"/>
            <a:ext cx="508344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Typical feature of deeply bound states</a:t>
            </a:r>
            <a:endParaRPr lang="en-US" altLang="zh-CN" sz="2000" b="1" baseline="-25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Confirmed by two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subsequent studies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36" y="1348046"/>
            <a:ext cx="10376546" cy="2288614"/>
            <a:chOff x="746876" y="1348046"/>
            <a:chExt cx="10376546" cy="228861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014" y="1348046"/>
              <a:ext cx="4094408" cy="228861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36" b="-2680"/>
            <a:stretch>
              <a:fillRect/>
            </a:stretch>
          </p:blipFill>
          <p:spPr>
            <a:xfrm>
              <a:off x="746876" y="1494486"/>
              <a:ext cx="5831604" cy="19963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42" y="4058225"/>
            <a:ext cx="3562644" cy="26105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/>
          <a:stretch>
            <a:fillRect/>
          </a:stretch>
        </p:blipFill>
        <p:spPr>
          <a:xfrm>
            <a:off x="6431001" y="4197100"/>
            <a:ext cx="4664534" cy="2073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Symmetry and </a:t>
                </a: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multiplets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&amp; three-hadron molecules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  <a:blipFill>
                <a:blip r:embed="rId2"/>
                <a:stretch>
                  <a:fillRect l="-1272" t="-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84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标题 1"/>
              <p:cNvSpPr txBox="1"/>
              <p:nvPr/>
            </p:nvSpPr>
            <p:spPr>
              <a:xfrm>
                <a:off x="216471" y="308318"/>
                <a:ext cx="11400544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Pentaquark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𝟒𝟒𝟒𝟎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𝟒𝟒𝟓𝟕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—</a:t>
                </a:r>
                <a:r>
                  <a:rPr lang="en-US" altLang="zh-CN" sz="3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1734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citation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1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400544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6804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 flipH="1">
            <a:off x="163358" y="4429748"/>
            <a:ext cx="8912062" cy="233910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Masses, invariant mass distributions, decays, magnetic momenta, production rates  </a:t>
            </a:r>
          </a:p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M. Z. Liu, Y. W. Pan, F. Z. Peng, M. Sánchez S, LSG*, A.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Hosaka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M. P.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Valderrama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Phys. Rev. Lett. 122 (2019) 242001</a:t>
            </a:r>
          </a:p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M. L. Du, V.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Baru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F. K.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Guo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C.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Hanhart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U. G.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Meißner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J. A. </a:t>
            </a:r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Oller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Q. Wang, Phys. Rev. Lett. 124 (2020) 072001 </a:t>
            </a:r>
          </a:p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Y. H. Lin, B. S. Zou, Phys. Rev. D 100 (2019) 056005</a:t>
            </a:r>
            <a:br>
              <a:rPr lang="en-US" altLang="zh-CN" sz="1200" dirty="0"/>
            </a:b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M. W. Li, Z. W. Liu, Z. F. Sun and R. Chen, Phys. Rev. D 104 (2021) 054016</a:t>
            </a:r>
            <a:endParaRPr lang="de-DE" altLang="zh-CN" sz="1200" b="1" i="1" dirty="0">
              <a:solidFill>
                <a:srgbClr val="00B050"/>
              </a:solidFill>
              <a:latin typeface="+mn-ea"/>
            </a:endParaRPr>
          </a:p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Q. Wu, D. Y. Chen, Phys. Rev. D 100 (2019) 114002</a:t>
            </a:r>
          </a:p>
          <a:p>
            <a:endParaRPr lang="en-US" altLang="zh-CN" sz="800" b="1" i="1" dirty="0">
              <a:solidFill>
                <a:srgbClr val="00B050"/>
              </a:solidFill>
              <a:latin typeface="+mn-ea"/>
            </a:endParaRPr>
          </a:p>
          <a:p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Heavy antiquark </a:t>
            </a:r>
            <a:r>
              <a:rPr lang="en-US" altLang="zh-CN" sz="1600" b="1" dirty="0" err="1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diquark</a:t>
            </a:r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symmetry </a:t>
            </a:r>
            <a:br>
              <a:rPr lang="en-US" altLang="zh-CN" sz="1200" dirty="0"/>
            </a:br>
            <a:r>
              <a:rPr lang="en-US" altLang="zh-CN" sz="1100" b="1" i="1" dirty="0">
                <a:solidFill>
                  <a:srgbClr val="00B050"/>
                </a:solidFill>
                <a:latin typeface="+mn-ea"/>
              </a:rPr>
              <a:t>Y. W. Pan, M. Z. Liu, F. Z. Peng, M. S. Sánchez, LSG*, M. P. Valderrama, Phys. Rev. D 102 (2020) 011504</a:t>
            </a:r>
          </a:p>
          <a:p>
            <a:endParaRPr lang="en-US" altLang="zh-CN" sz="800" b="1" i="1" dirty="0">
              <a:solidFill>
                <a:srgbClr val="00B050"/>
              </a:solidFill>
              <a:latin typeface="+mn-ea"/>
            </a:endParaRPr>
          </a:p>
          <a:p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Neural network-based approach </a:t>
            </a:r>
            <a:br>
              <a:rPr lang="en-US" altLang="zh-CN" sz="1200" dirty="0"/>
            </a:br>
            <a:r>
              <a:rPr lang="en-US" altLang="zh-CN" sz="1100" b="1" i="1" dirty="0">
                <a:solidFill>
                  <a:srgbClr val="00B050"/>
                </a:solidFill>
                <a:latin typeface="+mn-ea"/>
              </a:rPr>
              <a:t>Z. Zhang, J. Liu, J. Hu, Q. Wang, U.-G. </a:t>
            </a:r>
            <a:r>
              <a:rPr lang="en-US" altLang="zh-CN" sz="1100" b="1" i="1" dirty="0" err="1">
                <a:solidFill>
                  <a:srgbClr val="00B050"/>
                </a:solidFill>
                <a:latin typeface="+mn-ea"/>
              </a:rPr>
              <a:t>Meißner</a:t>
            </a:r>
            <a:r>
              <a:rPr lang="en-US" altLang="zh-CN" sz="1100" b="1" i="1" dirty="0">
                <a:solidFill>
                  <a:srgbClr val="00B050"/>
                </a:solidFill>
                <a:latin typeface="+mn-ea"/>
              </a:rPr>
              <a:t>, Sci. Bull. 68 (2023) 981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15" y="1142577"/>
            <a:ext cx="3452327" cy="22501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0" y="1276999"/>
            <a:ext cx="3323034" cy="211497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flipH="1">
            <a:off x="733368" y="3390741"/>
            <a:ext cx="312108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LHCb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Phys. Rev. Lett. 115 (2015) 072001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428939" y="3390740"/>
            <a:ext cx="305771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LHCb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Phys. Rev. Lett. 122 (2019) 222001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95" y="1305210"/>
            <a:ext cx="3589720" cy="1789639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213040" y="3390740"/>
            <a:ext cx="3536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Pentaquark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states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2015 APS Highlights</a:t>
            </a:r>
            <a:endParaRPr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1684020" y="3874914"/>
                <a:ext cx="8899215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How to distinguish the spins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𝟒𝟒𝟒𝟎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𝟒𝟒𝟓𝟕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dirty="0"/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? </a:t>
                </a:r>
                <a:endParaRPr kumimoji="1"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020" y="3874914"/>
                <a:ext cx="8899215" cy="461665"/>
              </a:xfrm>
              <a:prstGeom prst="rect">
                <a:avLst/>
              </a:prstGeom>
              <a:blipFill rotWithShape="1">
                <a:blip r:embed="rId7"/>
                <a:stretch>
                  <a:fillRect t="-31" r="4" b="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289" y="5013402"/>
            <a:ext cx="1748946" cy="1171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Light vector meson exchange interaction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6250" y="1411925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 in hidden local symmetry approach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parameter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free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2184804"/>
            <a:ext cx="4742096" cy="1784382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7896459" y="2125323"/>
            <a:ext cx="2536696" cy="1903343"/>
            <a:chOff x="7465536" y="2184804"/>
            <a:chExt cx="2536696" cy="190334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536" y="2184804"/>
              <a:ext cx="2520643" cy="190334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277" y="3014682"/>
              <a:ext cx="828955" cy="166095"/>
            </a:xfrm>
            <a:prstGeom prst="rect">
              <a:avLst/>
            </a:prstGeom>
          </p:spPr>
        </p:pic>
      </p:grpSp>
      <p:pic>
        <p:nvPicPr>
          <p:cNvPr id="49" name="图片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00" y="4494401"/>
            <a:ext cx="6800761" cy="1816383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353503" y="4280400"/>
            <a:ext cx="1960536" cy="2244386"/>
            <a:chOff x="1353503" y="4280400"/>
            <a:chExt cx="1960536" cy="2244386"/>
          </a:xfrm>
        </p:grpSpPr>
        <p:sp>
          <p:nvSpPr>
            <p:cNvPr id="41" name="文本框 40"/>
            <p:cNvSpPr txBox="1"/>
            <p:nvPr/>
          </p:nvSpPr>
          <p:spPr>
            <a:xfrm>
              <a:off x="1466610" y="4503136"/>
              <a:ext cx="1827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Isospin basis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466610" y="5945649"/>
              <a:ext cx="1818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Charge basis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4" name="直接箭头连接符 43"/>
            <p:cNvCxnSpPr/>
            <p:nvPr/>
          </p:nvCxnSpPr>
          <p:spPr>
            <a:xfrm flipH="1">
              <a:off x="2333770" y="4978688"/>
              <a:ext cx="887" cy="894328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圆角矩形 45"/>
            <p:cNvSpPr/>
            <p:nvPr/>
          </p:nvSpPr>
          <p:spPr>
            <a:xfrm>
              <a:off x="1353503" y="4280400"/>
              <a:ext cx="1960536" cy="2244386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9"/>
          <p:cNvSpPr txBox="1"/>
          <p:nvPr/>
        </p:nvSpPr>
        <p:spPr>
          <a:xfrm>
            <a:off x="589598" y="4227203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CFs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spin-averaged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5" t="-7872" r="-1400" b="-4244"/>
          <a:stretch>
            <a:fillRect/>
          </a:stretch>
        </p:blipFill>
        <p:spPr>
          <a:xfrm>
            <a:off x="8311940" y="1011959"/>
            <a:ext cx="2572369" cy="1084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6" t="-7065" r="-2488" b="-1080"/>
          <a:stretch>
            <a:fillRect/>
          </a:stretch>
        </p:blipFill>
        <p:spPr>
          <a:xfrm>
            <a:off x="8299342" y="2336165"/>
            <a:ext cx="2584967" cy="1192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文本框 27"/>
          <p:cNvSpPr txBox="1"/>
          <p:nvPr/>
        </p:nvSpPr>
        <p:spPr>
          <a:xfrm>
            <a:off x="476250" y="1206368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 strengths</a:t>
            </a: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15" y="2147256"/>
            <a:ext cx="3760938" cy="65055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20" y="2793823"/>
            <a:ext cx="1418664" cy="188031"/>
          </a:xfrm>
          <a:prstGeom prst="rect">
            <a:avLst/>
          </a:prstGeom>
        </p:spPr>
      </p:pic>
      <p:cxnSp>
        <p:nvCxnSpPr>
          <p:cNvPr id="31" name="直接箭头连接符 30"/>
          <p:cNvCxnSpPr/>
          <p:nvPr/>
        </p:nvCxnSpPr>
        <p:spPr>
          <a:xfrm flipV="1">
            <a:off x="4930661" y="1715256"/>
            <a:ext cx="540000" cy="43200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7490288" y="1644637"/>
            <a:ext cx="576000" cy="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4930661" y="2797811"/>
            <a:ext cx="540000" cy="43200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7496176" y="3285816"/>
            <a:ext cx="576000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5718340" y="1554400"/>
            <a:ext cx="1526296" cy="819509"/>
            <a:chOff x="5718340" y="1930435"/>
            <a:chExt cx="1526296" cy="819509"/>
          </a:xfrm>
        </p:grpSpPr>
        <p:pic>
          <p:nvPicPr>
            <p:cNvPr id="44" name="图片 4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340" y="1930435"/>
              <a:ext cx="1526296" cy="1880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/>
                <p:cNvSpPr txBox="1"/>
                <p:nvPr/>
              </p:nvSpPr>
              <p:spPr>
                <a:xfrm>
                  <a:off x="5718340" y="2143047"/>
                  <a:ext cx="1526296" cy="6068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FFC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deep bound state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sz="1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altLang="zh-CN" sz="1600" b="1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1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1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altLang="zh-CN" sz="16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</a:t>
                  </a:r>
                  <a:endParaRPr lang="zh-CN" altLang="en-US" sz="1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8340" y="2143047"/>
                  <a:ext cx="1526296" cy="606897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/>
              <p:cNvSpPr txBox="1"/>
              <p:nvPr/>
            </p:nvSpPr>
            <p:spPr>
              <a:xfrm>
                <a:off x="5629081" y="2993428"/>
                <a:ext cx="17048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shallow bound state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𝚺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16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6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endParaRPr lang="zh-CN" altLang="en-US" sz="1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文本框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081" y="2993428"/>
                <a:ext cx="1704814" cy="584775"/>
              </a:xfrm>
              <a:prstGeom prst="rect">
                <a:avLst/>
              </a:prstGeom>
              <a:blipFill rotWithShape="1">
                <a:blip r:embed="rId18"/>
                <a:stretch>
                  <a:fillRect l="-26" t="-6" r="16" b="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本框 50"/>
          <p:cNvSpPr txBox="1"/>
          <p:nvPr/>
        </p:nvSpPr>
        <p:spPr>
          <a:xfrm>
            <a:off x="919207" y="3673205"/>
            <a:ext cx="108296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CF for the shallow bound state is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significantly larger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than that for the deep bound</a:t>
            </a:r>
          </a:p>
        </p:txBody>
      </p:sp>
      <p:sp>
        <p:nvSpPr>
          <p:cNvPr id="5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Two different spin assignments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960215" y="4891453"/>
            <a:ext cx="5289236" cy="1781394"/>
            <a:chOff x="960215" y="4870189"/>
            <a:chExt cx="5289236" cy="1781394"/>
          </a:xfrm>
        </p:grpSpPr>
        <p:sp>
          <p:nvSpPr>
            <p:cNvPr id="3" name="文本框 2"/>
            <p:cNvSpPr txBox="1"/>
            <p:nvPr/>
          </p:nvSpPr>
          <p:spPr>
            <a:xfrm>
              <a:off x="1023153" y="4926971"/>
              <a:ext cx="1384418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Scenarios A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960215" y="4870189"/>
              <a:ext cx="5289236" cy="178139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图片 8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361" y="6280086"/>
              <a:ext cx="3076511" cy="251714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522" y="5435795"/>
              <a:ext cx="2376906" cy="255769"/>
            </a:xfrm>
            <a:prstGeom prst="rect">
              <a:avLst/>
            </a:prstGeom>
          </p:spPr>
        </p:pic>
        <p:sp>
          <p:nvSpPr>
            <p:cNvPr id="21" name="左大括号 20"/>
            <p:cNvSpPr/>
            <p:nvPr/>
          </p:nvSpPr>
          <p:spPr>
            <a:xfrm rot="16200000">
              <a:off x="3487926" y="4985340"/>
              <a:ext cx="373019" cy="1957428"/>
            </a:xfrm>
            <a:prstGeom prst="leftBrace">
              <a:avLst>
                <a:gd name="adj1" fmla="val 8333"/>
                <a:gd name="adj2" fmla="val 50362"/>
              </a:avLst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361" y="5435794"/>
              <a:ext cx="2376905" cy="255769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>
            <a:off x="6459596" y="4891453"/>
            <a:ext cx="5289236" cy="1781394"/>
            <a:chOff x="6459596" y="4870189"/>
            <a:chExt cx="5289236" cy="1781394"/>
          </a:xfrm>
        </p:grpSpPr>
        <p:sp>
          <p:nvSpPr>
            <p:cNvPr id="57" name="文本框 56"/>
            <p:cNvSpPr txBox="1"/>
            <p:nvPr/>
          </p:nvSpPr>
          <p:spPr>
            <a:xfrm>
              <a:off x="6522534" y="4926971"/>
              <a:ext cx="1371594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Scenarios B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459596" y="4870189"/>
              <a:ext cx="5289236" cy="178139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4" name="图片 8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741" y="6280087"/>
              <a:ext cx="3076511" cy="251714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904" y="5435796"/>
              <a:ext cx="2376905" cy="255769"/>
            </a:xfrm>
            <a:prstGeom prst="rect">
              <a:avLst/>
            </a:prstGeom>
          </p:spPr>
        </p:pic>
        <p:sp>
          <p:nvSpPr>
            <p:cNvPr id="61" name="左大括号 60"/>
            <p:cNvSpPr/>
            <p:nvPr/>
          </p:nvSpPr>
          <p:spPr>
            <a:xfrm rot="16200000">
              <a:off x="8987307" y="4985340"/>
              <a:ext cx="373019" cy="1957428"/>
            </a:xfrm>
            <a:prstGeom prst="leftBrace">
              <a:avLst>
                <a:gd name="adj1" fmla="val 8333"/>
                <a:gd name="adj2" fmla="val 50362"/>
              </a:avLst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6" name="图片 6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0742" y="5435795"/>
              <a:ext cx="2376904" cy="25576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Spin-averaged</a:t>
                </a:r>
                <a:r>
                  <a:rPr lang="en-US" altLang="zh-CN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𝜮</m:t>
                        </m:r>
                      </m:e>
                      <m:sub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6420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4023360" y="6269451"/>
            <a:ext cx="7449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 108, L031503 (2023)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>
            <a:fillRect/>
          </a:stretch>
        </p:blipFill>
        <p:spPr>
          <a:xfrm>
            <a:off x="778282" y="1695677"/>
            <a:ext cx="10635435" cy="3962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标注 4"/>
              <p:cNvSpPr/>
              <p:nvPr/>
            </p:nvSpPr>
            <p:spPr>
              <a:xfrm>
                <a:off x="2023600" y="1220167"/>
                <a:ext cx="4552987" cy="425881"/>
              </a:xfrm>
              <a:prstGeom prst="wedgeRoundRectCallout">
                <a:avLst>
                  <a:gd name="adj1" fmla="val -55638"/>
                  <a:gd name="adj2" fmla="val 182615"/>
                  <a:gd name="adj3" fmla="val 16667"/>
                </a:avLst>
              </a:prstGeom>
              <a:solidFill>
                <a:srgbClr val="F17E07"/>
              </a:solidFill>
              <a:ln>
                <a:solidFill>
                  <a:srgbClr val="F17E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Scenario</m:t>
                    </m:r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A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higher mass, larger spin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圆角矩形标注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600" y="1220167"/>
                <a:ext cx="4552987" cy="425881"/>
              </a:xfrm>
              <a:prstGeom prst="wedgeRoundRectCallout">
                <a:avLst>
                  <a:gd name="adj1" fmla="val -55638"/>
                  <a:gd name="adj2" fmla="val 182615"/>
                  <a:gd name="adj3" fmla="val 16667"/>
                </a:avLst>
              </a:prstGeom>
              <a:blipFill rotWithShape="1">
                <a:blip r:embed="rId5"/>
                <a:stretch>
                  <a:fillRect l="-6677" t="-1569" r="-128" b="-136995"/>
                </a:stretch>
              </a:blipFill>
              <a:ln>
                <a:solidFill>
                  <a:srgbClr val="F17E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圆角矩形标注 1"/>
          <p:cNvSpPr/>
          <p:nvPr/>
        </p:nvSpPr>
        <p:spPr>
          <a:xfrm>
            <a:off x="117998" y="5308822"/>
            <a:ext cx="4882880" cy="464234"/>
          </a:xfrm>
          <a:prstGeom prst="wedgeRoundRectCallout">
            <a:avLst>
              <a:gd name="adj1" fmla="val -16236"/>
              <a:gd name="adj2" fmla="val -330634"/>
              <a:gd name="adj3" fmla="val 16667"/>
            </a:avLst>
          </a:prstGeom>
          <a:solidFill>
            <a:srgbClr val="0D6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Scenario B: higher mass, smaller spin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4199" y="3008144"/>
            <a:ext cx="1313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 for shallow bound state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6599" y="4561295"/>
            <a:ext cx="111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 for deep bound state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8490343" y="1220167"/>
            <a:ext cx="2728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model independent</a:t>
            </a:r>
            <a:endParaRPr lang="en-US" altLang="zh-CN" sz="2000" b="1" baseline="-25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576588" y="3040917"/>
                <a:ext cx="2028055" cy="375552"/>
              </a:xfrm>
              <a:prstGeom prst="rect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∗−</m:t>
                          </m:r>
                        </m:sup>
                      </m:sSup>
                      <m:r>
                        <a:rPr lang="en-US" altLang="zh-CN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→</m:t>
                      </m:r>
                      <m:sSubSup>
                        <m:sSubSupPr>
                          <m:ctrlP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</m:t>
                          </m:r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588" y="3040917"/>
                <a:ext cx="2028055" cy="375552"/>
              </a:xfrm>
              <a:prstGeom prst="rect">
                <a:avLst/>
              </a:prstGeom>
              <a:blipFill rotWithShape="1">
                <a:blip r:embed="rId6"/>
                <a:stretch>
                  <a:fillRect l="-496" t="-2679" r="-450" b="-2491"/>
                </a:stretch>
              </a:blip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/>
          <p:nvPr/>
        </p:nvCxnSpPr>
        <p:spPr>
          <a:xfrm>
            <a:off x="7162800" y="3431709"/>
            <a:ext cx="0" cy="24525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states and </a:t>
                </a:r>
                <a:r>
                  <a:rPr lang="en-US" altLang="zh-CN" sz="2800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600" b="1" dirty="0"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  <a:blipFill>
                <a:blip r:embed="rId2"/>
                <a:stretch>
                  <a:fillRect l="-12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states &amp;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  <a:blipFill>
                <a:blip r:embed="rId2"/>
                <a:stretch>
                  <a:fillRect l="-12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02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95" y="1411889"/>
            <a:ext cx="3579278" cy="1789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1"/>
              <p:cNvSpPr txBox="1"/>
              <p:nvPr/>
            </p:nvSpPr>
            <p:spPr>
              <a:xfrm>
                <a:off x="216470" y="308318"/>
                <a:ext cx="11711189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Tetraquark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—</a:t>
                </a:r>
                <a:r>
                  <a:rPr lang="en-US" altLang="zh-CN" sz="3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1092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citations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0" y="308318"/>
                <a:ext cx="11711189" cy="497086"/>
              </a:xfrm>
              <a:prstGeom prst="rect">
                <a:avLst/>
              </a:prstGeom>
              <a:blipFill rotWithShape="1">
                <a:blip r:embed="rId4"/>
                <a:stretch>
                  <a:fillRect l="-5" t="-16804" r="4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 flipH="1">
            <a:off x="733368" y="3497421"/>
            <a:ext cx="312108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BESIII, Phys. Rev. Lett. 110 (2013) 252001</a:t>
            </a:r>
          </a:p>
        </p:txBody>
      </p:sp>
      <p:sp>
        <p:nvSpPr>
          <p:cNvPr id="9" name="文本框 8"/>
          <p:cNvSpPr txBox="1"/>
          <p:nvPr/>
        </p:nvSpPr>
        <p:spPr>
          <a:xfrm flipH="1">
            <a:off x="4428939" y="3497420"/>
            <a:ext cx="305771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BESIII, Phys. Rev. Lett. 126 (2021) 102001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48906" y="3498677"/>
            <a:ext cx="3536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Tetraquark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states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2013 APS Highlights</a:t>
            </a:r>
            <a:endParaRPr lang="zh-CN" altLang="en-US" sz="1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3" y="1381718"/>
            <a:ext cx="2859582" cy="2118898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60" y="1330824"/>
            <a:ext cx="2880000" cy="2220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4964820" y="1450889"/>
                <a:ext cx="1555217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  <m: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𝒔</m:t>
                          </m:r>
                        </m:sub>
                      </m:sSub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(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𝟑𝟗𝟖𝟓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)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820" y="1450889"/>
                <a:ext cx="1555217" cy="338554"/>
              </a:xfrm>
              <a:prstGeom prst="rect">
                <a:avLst/>
              </a:prstGeom>
              <a:blipFill rotWithShape="1">
                <a:blip r:embed="rId7"/>
                <a:stretch>
                  <a:fillRect l="-25" t="-162" r="32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1349092" y="1450889"/>
                <a:ext cx="1555217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</m:sSub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(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𝟑𝟗𝟎𝟎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)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92" y="1450889"/>
                <a:ext cx="1555217" cy="338554"/>
              </a:xfrm>
              <a:prstGeom prst="rect">
                <a:avLst/>
              </a:prstGeom>
              <a:blipFill rotWithShape="1">
                <a:blip r:embed="rId8"/>
                <a:stretch>
                  <a:fillRect l="-23" t="-162" r="29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1508186" y="5398955"/>
                <a:ext cx="8899215" cy="11350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How to tell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kumimoji="1" lang="en-US" altLang="zh-CN" sz="24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kumimoji="1" lang="en-US" altLang="zh-CN" sz="24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kumimoji="1" lang="en-US" altLang="zh-CN" sz="24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kumimoji="1" lang="en-US" altLang="zh-CN" sz="24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𝐙</m:t>
                        </m:r>
                      </m:e>
                      <m:sub>
                        <m:r>
                          <a:rPr kumimoji="1" lang="en-US" altLang="zh-CN" sz="24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  <m:r>
                          <a:rPr kumimoji="1" lang="en-US" altLang="zh-CN" sz="2400" b="1" i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𝐬</m:t>
                        </m:r>
                      </m:sub>
                    </m:sSub>
                    <m:r>
                      <a:rPr kumimoji="1" lang="en-US" altLang="zh-CN" sz="24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kumimoji="1" lang="en-US" altLang="zh-CN" sz="24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kumimoji="1" lang="en-US" altLang="zh-CN" sz="2400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are resonant or virtual states ? </a:t>
                </a:r>
                <a:endParaRPr kumimoji="1"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186" y="5398955"/>
                <a:ext cx="8899215" cy="1135054"/>
              </a:xfrm>
              <a:prstGeom prst="rect">
                <a:avLst/>
              </a:prstGeom>
              <a:blipFill rotWithShape="1">
                <a:blip r:embed="rId9"/>
                <a:stretch>
                  <a:fillRect l="-1" t="-16" r="4" b="-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 flipH="1">
                <a:off x="216471" y="4059605"/>
                <a:ext cx="7982649" cy="1077218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16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16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16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16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6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Resonant state 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VS</a:t>
                </a:r>
                <a:r>
                  <a:rPr lang="en-US" altLang="zh-CN" sz="16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Virtual states  </a:t>
                </a:r>
              </a:p>
              <a:p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Particle Data Group, PTEP 2022 (2022) 083C01</a:t>
                </a:r>
              </a:p>
              <a:p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M.-L. Du, M.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F.-K.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and J. Nieves, Phys. Rev. D 105 (2022) 074018</a:t>
                </a:r>
                <a:br>
                  <a:rPr lang="en-US" altLang="zh-CN" sz="1200" dirty="0"/>
                </a:b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T. Ji, X.-K. Dong, M.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M.-L. Du, F.-K.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and J. Nieves, Phys. Rev. D 106 (2022) 094002</a:t>
                </a:r>
                <a:b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</a:b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L.-W. Yan, Z.-H.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F.-K.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D.-L. Yao and Z.-Y. Zhou, Phys. Rev. D 109 (2024) 014026</a:t>
                </a: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16471" y="4059605"/>
                <a:ext cx="7982649" cy="1077218"/>
              </a:xfrm>
              <a:prstGeom prst="rect">
                <a:avLst/>
              </a:prstGeom>
              <a:blipFill rotWithShape="1">
                <a:blip r:embed="rId10"/>
                <a:stretch>
                  <a:fillRect l="-7" t="-5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General potential from EFTs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6249" y="1411925"/>
            <a:ext cx="8368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between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pseudoscalar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bosons</a:t>
            </a: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2094747"/>
            <a:ext cx="8118864" cy="303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901823" y="2554995"/>
                <a:ext cx="10829625" cy="874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srgbClr val="FF010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constant contact-range potential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solidFill>
                          <a:srgbClr val="FF010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−→</m:t>
                    </m:r>
                  </m:oMath>
                </a14:m>
                <a:r>
                  <a:rPr lang="en-US" altLang="zh-CN" b="1" dirty="0">
                    <a:solidFill>
                      <a:srgbClr val="FF010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bound or virtual state  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energy-dependent potential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−→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resonance state </a:t>
                </a: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23" y="2554995"/>
                <a:ext cx="10829625" cy="874407"/>
              </a:xfrm>
              <a:prstGeom prst="rect">
                <a:avLst/>
              </a:prstGeom>
              <a:blipFill>
                <a:blip r:embed="rId7"/>
                <a:stretch>
                  <a:fillRect l="-394" b="-97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94" y="308318"/>
            <a:ext cx="2053883" cy="3460835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476250" y="3525502"/>
            <a:ext cx="6498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Scattering equation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unitarity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4373492"/>
            <a:ext cx="1696002" cy="198096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513" y="4131246"/>
            <a:ext cx="6067815" cy="68754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65" name="直接箭头连接符 64"/>
          <p:cNvCxnSpPr/>
          <p:nvPr/>
        </p:nvCxnSpPr>
        <p:spPr>
          <a:xfrm>
            <a:off x="3099683" y="4472540"/>
            <a:ext cx="720000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901822" y="4995993"/>
            <a:ext cx="10829625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Loop function G with cutoff regularization</a:t>
            </a:r>
          </a:p>
        </p:txBody>
      </p:sp>
      <p:sp>
        <p:nvSpPr>
          <p:cNvPr id="67" name="椭圆 66"/>
          <p:cNvSpPr>
            <a:spLocks noChangeAspect="1"/>
          </p:cNvSpPr>
          <p:nvPr/>
        </p:nvSpPr>
        <p:spPr>
          <a:xfrm>
            <a:off x="10030264" y="3275334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>
            <a:spLocks noChangeAspect="1"/>
          </p:cNvSpPr>
          <p:nvPr/>
        </p:nvSpPr>
        <p:spPr>
          <a:xfrm>
            <a:off x="10027332" y="485214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>
            <a:spLocks noChangeAspect="1"/>
          </p:cNvSpPr>
          <p:nvPr/>
        </p:nvSpPr>
        <p:spPr>
          <a:xfrm>
            <a:off x="10434930" y="3432742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\documentclass{article}&#10;\usepackage{amsmath}&#10;\pagestyle{empty}&#10;\begin{document}&#10;\begin{align}\label{Eq:LF}&#10;  \bf{G(\sqrt{s})=\int_0^{|\boldsymbol{q}|&lt;q_{\rm max}}\frac{{\rm d}^3k'}{(2\pi)^3}\frac{E_1(k')+E_2(k')}{2E_1(k')E_2(k')}\frac{1}{\sqrt{s}^2-[E_1(k')+E_2(k')]^2+i\varepsilon}},\quad q_{max}\in[0.8,1.2]~GeV\nonumber&#10;\end{align}&#10;&#10;&#10;&#10;\end{document}" title="IguanaTex Bitmap Display">
            <a:extLst>
              <a:ext uri="{FF2B5EF4-FFF2-40B4-BE49-F238E27FC236}">
                <a16:creationId xmlns:a16="http://schemas.microsoft.com/office/drawing/2014/main" id="{9812F0A2-FB1A-80E3-BF09-04EA1D0ED63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5827612"/>
            <a:ext cx="11039997" cy="705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1"/>
          <p:cNvSpPr txBox="1"/>
          <p:nvPr/>
        </p:nvSpPr>
        <p:spPr>
          <a:xfrm>
            <a:off x="73152" y="308318"/>
            <a:ext cx="12118848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Invariant mass distributions fail to distinguish 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vir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. or res.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228529" y="1486935"/>
            <a:ext cx="5258934" cy="3128273"/>
            <a:chOff x="6228529" y="1311090"/>
            <a:chExt cx="5258934" cy="3128273"/>
          </a:xfrm>
        </p:grpSpPr>
        <p:sp>
          <p:nvSpPr>
            <p:cNvPr id="9" name="文本框 8"/>
            <p:cNvSpPr txBox="1"/>
            <p:nvPr/>
          </p:nvSpPr>
          <p:spPr>
            <a:xfrm>
              <a:off x="7193533" y="1311090"/>
              <a:ext cx="3328925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Resonant state scenario 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529" y="2225046"/>
              <a:ext cx="5053926" cy="221431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6228529" y="2026214"/>
              <a:ext cx="5258934" cy="2413148"/>
            </a:xfrm>
            <a:prstGeom prst="rect">
              <a:avLst/>
            </a:prstGeom>
            <a:noFill/>
            <a:ln w="19050">
              <a:solidFill>
                <a:srgbClr val="0D6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0260" y="1486935"/>
            <a:ext cx="5258934" cy="3128272"/>
            <a:chOff x="600260" y="1311090"/>
            <a:chExt cx="5258934" cy="31282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60" y="2225045"/>
              <a:ext cx="5033852" cy="221431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600260" y="2026212"/>
              <a:ext cx="5258934" cy="241315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31753" y="1311090"/>
              <a:ext cx="2995948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Virtual state scenario 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3270738" y="4988436"/>
            <a:ext cx="8216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M.-L. Du, M.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Albaladejo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F.-K.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Guo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and J. Nieves, Phys. Rev. D 105, 074018 (2022) </a:t>
            </a:r>
            <a:endParaRPr lang="en-US" altLang="zh-CN" sz="2000" i="1" dirty="0">
              <a:solidFill>
                <a:srgbClr val="00B050"/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600260" y="5734861"/>
                <a:ext cx="10887203" cy="499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Data are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)/</m:t>
                    </m:r>
                    <m:sSub>
                      <m:sSubPr>
                        <m:ctrlPr>
                          <a:rPr lang="en-US" altLang="zh-CN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as either a  resonant or virtual state.</a:t>
                </a:r>
                <a:endParaRPr kumimoji="1"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60" y="5734861"/>
                <a:ext cx="10887203" cy="499624"/>
              </a:xfrm>
              <a:prstGeom prst="rect">
                <a:avLst/>
              </a:prstGeom>
              <a:blipFill rotWithShape="1">
                <a:blip r:embed="rId5"/>
                <a:stretch>
                  <a:fillRect l="-2" t="-35" r="3" b="-6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76" y="1172958"/>
            <a:ext cx="9672424" cy="2432797"/>
          </a:xfrm>
          <a:prstGeom prst="rect">
            <a:avLst/>
          </a:prstGeom>
        </p:spPr>
      </p:pic>
      <p:sp>
        <p:nvSpPr>
          <p:cNvPr id="36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Interaction strengths determined by fitting to data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409214" y="1172958"/>
            <a:ext cx="2532484" cy="2432798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7777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2867611" y="3605479"/>
            <a:ext cx="8189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【95】 Particle Data Group, PTEP 2022, 083C01 (2022) </a:t>
            </a:r>
            <a:br>
              <a:rPr lang="en-US" altLang="zh-CN" sz="1400" dirty="0"/>
            </a:b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【27】M.-L. Du, M. </a:t>
            </a:r>
            <a:r>
              <a:rPr lang="en-US" altLang="zh-CN" sz="1400" i="1" dirty="0" err="1">
                <a:solidFill>
                  <a:srgbClr val="00B050"/>
                </a:solidFill>
                <a:latin typeface="+mn-ea"/>
              </a:rPr>
              <a:t>Albaladejo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, F.-K. </a:t>
            </a:r>
            <a:r>
              <a:rPr lang="en-US" altLang="zh-CN" sz="1400" i="1" dirty="0" err="1">
                <a:solidFill>
                  <a:srgbClr val="00B050"/>
                </a:solidFill>
                <a:latin typeface="+mn-ea"/>
              </a:rPr>
              <a:t>Guo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, and J. Nieves, Phys. Rev. D 105, 074018 (2022) </a:t>
            </a:r>
            <a:endParaRPr lang="en-US" altLang="zh-CN" sz="16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48" name="文本框 39"/>
          <p:cNvSpPr txBox="1"/>
          <p:nvPr/>
        </p:nvSpPr>
        <p:spPr>
          <a:xfrm>
            <a:off x="602513" y="4221364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Correlation functions with on-shell approximation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29" y="4903051"/>
            <a:ext cx="9458285" cy="60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29" y="5923904"/>
            <a:ext cx="8344381" cy="705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∗−</m:t>
                        </m:r>
                      </m:sup>
                    </m:s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5271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50" y="2060918"/>
            <a:ext cx="9615766" cy="40092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83738" y="1442731"/>
            <a:ext cx="2700355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Resonant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0758" y="1442731"/>
            <a:ext cx="24365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Virtual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4033383" y="5995764"/>
            <a:ext cx="4251450" cy="403950"/>
          </a:xfrm>
          <a:prstGeom prst="wedgeRoundRectCallout">
            <a:avLst>
              <a:gd name="adj1" fmla="val -49723"/>
              <a:gd name="adj2" fmla="val -213066"/>
              <a:gd name="adj3" fmla="val 16667"/>
            </a:avLst>
          </a:prstGeom>
          <a:solidFill>
            <a:srgbClr val="3385C6"/>
          </a:solidFill>
          <a:ln>
            <a:solidFill>
              <a:srgbClr val="76B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Typical feature of </a:t>
            </a:r>
            <a:r>
              <a:rPr lang="en-US" altLang="zh-CN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broad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resonant state</a:t>
            </a:r>
          </a:p>
        </p:txBody>
      </p:sp>
      <p:sp>
        <p:nvSpPr>
          <p:cNvPr id="10" name="矩形 9"/>
          <p:cNvSpPr/>
          <p:nvPr/>
        </p:nvSpPr>
        <p:spPr>
          <a:xfrm>
            <a:off x="4937761" y="641833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B050"/>
                </a:solidFill>
                <a:latin typeface="+mn-ea"/>
              </a:rPr>
              <a:t>In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preparation,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03" y="2082020"/>
            <a:ext cx="9624813" cy="4114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∗−</m:t>
                        </m:r>
                      </m:sup>
                    </m:sSub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4"/>
                <a:stretch>
                  <a:fillRect l="-5" t="-15526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2183738" y="1442731"/>
            <a:ext cx="2700355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Resonant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60758" y="1442731"/>
            <a:ext cx="24365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Virtual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五角星 13"/>
          <p:cNvSpPr>
            <a:spLocks noChangeAspect="1"/>
          </p:cNvSpPr>
          <p:nvPr/>
        </p:nvSpPr>
        <p:spPr>
          <a:xfrm>
            <a:off x="1702190" y="2876843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五角星 15"/>
          <p:cNvSpPr>
            <a:spLocks noChangeAspect="1"/>
          </p:cNvSpPr>
          <p:nvPr/>
        </p:nvSpPr>
        <p:spPr>
          <a:xfrm>
            <a:off x="7066670" y="2403230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4033383" y="5995764"/>
            <a:ext cx="4325092" cy="403950"/>
          </a:xfrm>
          <a:prstGeom prst="wedgeRoundRectCallout">
            <a:avLst>
              <a:gd name="adj1" fmla="val -52033"/>
              <a:gd name="adj2" fmla="val -152298"/>
              <a:gd name="adj3" fmla="val 16667"/>
            </a:avLst>
          </a:prstGeom>
          <a:solidFill>
            <a:srgbClr val="3385C6"/>
          </a:solidFill>
          <a:ln>
            <a:solidFill>
              <a:srgbClr val="76B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Typical feature of </a:t>
            </a:r>
            <a:r>
              <a:rPr lang="en-US" altLang="zh-CN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narrow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resonant state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states &amp;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  <a:blipFill>
                <a:blip r:embed="rId2"/>
                <a:stretch>
                  <a:fillRect l="-12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9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states &amp;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𝑫𝑲</m:t>
                    </m:r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sSubSup>
                      <m:sSubSup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813" y="1134141"/>
                <a:ext cx="11501053" cy="5635255"/>
              </a:xfrm>
              <a:blipFill>
                <a:blip r:embed="rId2"/>
                <a:stretch>
                  <a:fillRect l="-12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9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and outlook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1 1 1"/>
              <p:cNvSpPr txBox="1"/>
              <p:nvPr/>
            </p:nvSpPr>
            <p:spPr>
              <a:xfrm>
                <a:off x="577435" y="1324169"/>
                <a:ext cx="10605707" cy="4482061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lvl="1" indent="-342900" algn="just">
                  <a:lnSpc>
                    <a:spcPct val="150000"/>
                  </a:lnSpc>
                  <a:buClr>
                    <a:schemeClr val="tx1"/>
                  </a:buClr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 offers high-precision tests of the strong interaction between pairs of (un)stable particles.</a:t>
                </a:r>
              </a:p>
              <a:p>
                <a:pPr marL="800100" lvl="2" indent="-342900" algn="just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400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be used to verify or refute the molecular picture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s</m:t>
                        </m:r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0</m:t>
                        </m:r>
                      </m:sub>
                      <m:sup>
                        <m:r>
                          <a:rPr lang="en-US" altLang="zh-CN" sz="2400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(2317)</m:t>
                    </m:r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400" dirty="0">
                  <a:solidFill>
                    <a:srgbClr val="0D6FC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2" indent="-342900" algn="just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Σ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be used to discriminate the spins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𝑐</m:t>
                        </m:r>
                      </m:sub>
                    </m:sSub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(4440)</m:t>
                    </m:r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𝑃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𝑐</m:t>
                        </m:r>
                      </m:sub>
                    </m:sSub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(4457)</m:t>
                    </m:r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  <a:p>
                <a:pPr marL="800100" lvl="2" indent="-342900" algn="just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</m:t>
                    </m:r>
                    <m:sSup>
                      <m:sSupPr>
                        <m:ctrlP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lang="en-US" altLang="zh-CN" sz="2400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400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</m:t>
                    </m:r>
                    <m:sSubSup>
                      <m:sSubSupPr>
                        <m:ctrlP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i="1" dirty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𝑠</m:t>
                        </m:r>
                      </m:sub>
                      <m:sup>
                        <m:r>
                          <a:rPr lang="en-US" altLang="zh-CN" sz="2400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400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tell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𝑍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𝑐</m:t>
                        </m:r>
                      </m:sub>
                    </m:sSub>
                    <m:r>
                      <a:rPr lang="en-US" altLang="zh-CN" sz="24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3900</m:t>
                    </m:r>
                    <m:r>
                      <a:rPr lang="en-US" altLang="zh-CN" sz="24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  <m:r>
                      <a:rPr lang="en-US" altLang="zh-CN" sz="240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𝑍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𝑐𝑠</m:t>
                        </m:r>
                      </m:sub>
                    </m:sSub>
                    <m:r>
                      <a:rPr lang="en-US" altLang="zh-CN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(3985)</m:t>
                    </m:r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 a resonant or a virtual state</a:t>
                </a:r>
              </a:p>
            </p:txBody>
          </p:sp>
        </mc:Choice>
        <mc:Fallback xmlns="">
          <p:sp>
            <p:nvSpPr>
              <p:cNvPr id="85" name="文本框 1 1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35" y="1324169"/>
                <a:ext cx="10605707" cy="4482061"/>
              </a:xfrm>
              <a:prstGeom prst="rect">
                <a:avLst/>
              </a:prstGeom>
              <a:blipFill>
                <a:blip r:embed="rId3"/>
                <a:stretch>
                  <a:fillRect l="-805" r="-862" b="-2177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3763" y="433546"/>
            <a:ext cx="8354890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Very preliminary!</a:t>
            </a:r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27" y="2173637"/>
            <a:ext cx="7096489" cy="43952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612710" y="289118"/>
            <a:ext cx="9055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world was once very simple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53933" y="3380021"/>
            <a:ext cx="4402951" cy="1229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520789" y="4609465"/>
            <a:ext cx="5899288" cy="195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724127" y="1170336"/>
            <a:ext cx="7169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Particles discovered before 1932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 and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outlook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3" y="5635577"/>
            <a:ext cx="10889619" cy="1032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" y="3931875"/>
            <a:ext cx="6412288" cy="1333611"/>
          </a:xfrm>
          <a:prstGeom prst="rect">
            <a:avLst/>
          </a:prstGeom>
        </p:spPr>
      </p:pic>
      <p:sp>
        <p:nvSpPr>
          <p:cNvPr id="7" name="文本框 1 1 1"/>
          <p:cNvSpPr txBox="1"/>
          <p:nvPr/>
        </p:nvSpPr>
        <p:spPr>
          <a:xfrm>
            <a:off x="514653" y="3216192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Three-particle correlations — genuine three-body effects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124956" y="4230827"/>
                <a:ext cx="4279316" cy="64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ppp, pp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𝜦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145</a:t>
                </a:r>
              </a:p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298</a:t>
                </a:r>
              </a:p>
              <a:p>
                <a:pPr algn="r"/>
                <a:r>
                  <a:rPr lang="en-US" altLang="zh-CN" sz="1200" b="1" i="1" dirty="0" err="1">
                    <a:solidFill>
                      <a:srgbClr val="0D6FC5"/>
                    </a:solidFill>
                    <a:latin typeface="+mn-ea"/>
                  </a:rPr>
                  <a:t>ppp</a:t>
                </a:r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Kievsky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and et al., Phys. Rev. C 109 (2024) 034006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56" y="4230827"/>
                <a:ext cx="4279316" cy="648639"/>
              </a:xfrm>
              <a:prstGeom prst="rect">
                <a:avLst/>
              </a:prstGeom>
              <a:blipFill rotWithShape="1">
                <a:blip r:embed="rId4"/>
                <a:stretch>
                  <a:fillRect l="-6" t="-70" r="7" b="-197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 1 1"/>
          <p:cNvSpPr txBox="1"/>
          <p:nvPr/>
        </p:nvSpPr>
        <p:spPr>
          <a:xfrm>
            <a:off x="514653" y="1091800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two-hadron correlations involving s, c, b quarks </a:t>
            </a:r>
          </a:p>
        </p:txBody>
      </p:sp>
      <p:grpSp>
        <p:nvGrpSpPr>
          <p:cNvPr id="68" name="组合 67"/>
          <p:cNvGrpSpPr>
            <a:grpSpLocks noChangeAspect="1"/>
          </p:cNvGrpSpPr>
          <p:nvPr/>
        </p:nvGrpSpPr>
        <p:grpSpPr>
          <a:xfrm>
            <a:off x="7814621" y="700728"/>
            <a:ext cx="4019189" cy="2808000"/>
            <a:chOff x="7502201" y="598404"/>
            <a:chExt cx="4173773" cy="2916000"/>
          </a:xfrm>
        </p:grpSpPr>
        <p:grpSp>
          <p:nvGrpSpPr>
            <p:cNvPr id="9" name="组合 8"/>
            <p:cNvGrpSpPr>
              <a:grpSpLocks noChangeAspect="1"/>
            </p:cNvGrpSpPr>
            <p:nvPr/>
          </p:nvGrpSpPr>
          <p:grpSpPr>
            <a:xfrm>
              <a:off x="7874204" y="2405654"/>
              <a:ext cx="775500" cy="775500"/>
              <a:chOff x="3995189" y="970736"/>
              <a:chExt cx="1746251" cy="1746251"/>
            </a:xfrm>
            <a:solidFill>
              <a:schemeClr val="tx1">
                <a:lumMod val="75000"/>
                <a:lumOff val="25000"/>
              </a:schemeClr>
            </a:solidFill>
          </p:grpSpPr>
          <p:grpSp>
            <p:nvGrpSpPr>
              <p:cNvPr id="10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12" name="Freeform 9"/>
                <p:cNvSpPr/>
                <p:nvPr/>
              </p:nvSpPr>
              <p:spPr bwMode="auto">
                <a:xfrm>
                  <a:off x="2483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13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 rot="5400000">
              <a:off x="7502201" y="2028403"/>
              <a:ext cx="775500" cy="775500"/>
              <a:chOff x="3995189" y="970736"/>
              <a:chExt cx="1746251" cy="1746251"/>
            </a:xfrm>
          </p:grpSpPr>
          <p:grpSp>
            <p:nvGrpSpPr>
              <p:cNvPr id="18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20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B8CA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1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/>
                  <p:cNvSpPr txBox="1"/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组合 21"/>
            <p:cNvGrpSpPr>
              <a:grpSpLocks noChangeAspect="1"/>
            </p:cNvGrpSpPr>
            <p:nvPr/>
          </p:nvGrpSpPr>
          <p:grpSpPr>
            <a:xfrm>
              <a:off x="7874204" y="166508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23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25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6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文本框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组合 26"/>
            <p:cNvGrpSpPr>
              <a:grpSpLocks noChangeAspect="1"/>
            </p:cNvGrpSpPr>
            <p:nvPr/>
          </p:nvGrpSpPr>
          <p:grpSpPr>
            <a:xfrm rot="4851051">
              <a:off x="8590770" y="2092961"/>
              <a:ext cx="775500" cy="775500"/>
              <a:chOff x="3995189" y="970736"/>
              <a:chExt cx="1746251" cy="1746251"/>
            </a:xfrm>
          </p:grpSpPr>
          <p:grpSp>
            <p:nvGrpSpPr>
              <p:cNvPr id="28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30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EF82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1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28"/>
                  <p:cNvSpPr txBox="1"/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𝚲𝚲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文本框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组合 32"/>
            <p:cNvGrpSpPr>
              <a:grpSpLocks noChangeAspect="1"/>
            </p:cNvGrpSpPr>
            <p:nvPr/>
          </p:nvGrpSpPr>
          <p:grpSpPr>
            <a:xfrm rot="1821800">
              <a:off x="9139637" y="1592695"/>
              <a:ext cx="775500" cy="775500"/>
              <a:chOff x="3995189" y="970736"/>
              <a:chExt cx="1746251" cy="1746251"/>
            </a:xfrm>
            <a:solidFill>
              <a:srgbClr val="B8CAC6"/>
            </a:solidFill>
          </p:grpSpPr>
          <p:grpSp>
            <p:nvGrpSpPr>
              <p:cNvPr id="3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3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34"/>
                  <p:cNvSpPr txBox="1"/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  <m:acc>
                            <m:accPr>
                              <m:chr m:val="̅"/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组合 37"/>
            <p:cNvGrpSpPr>
              <a:grpSpLocks noChangeAspect="1"/>
            </p:cNvGrpSpPr>
            <p:nvPr/>
          </p:nvGrpSpPr>
          <p:grpSpPr>
            <a:xfrm rot="3898027">
              <a:off x="9474626" y="273890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39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1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2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/>
                  <p:cNvSpPr txBox="1"/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𝐃𝐊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组合 42"/>
            <p:cNvGrpSpPr>
              <a:grpSpLocks noChangeAspect="1"/>
            </p:cNvGrpSpPr>
            <p:nvPr/>
          </p:nvGrpSpPr>
          <p:grpSpPr>
            <a:xfrm rot="3898027">
              <a:off x="9275632" y="598404"/>
              <a:ext cx="775500" cy="775500"/>
              <a:chOff x="3995189" y="970736"/>
              <a:chExt cx="1746251" cy="1746251"/>
            </a:xfrm>
            <a:solidFill>
              <a:srgbClr val="EF8208"/>
            </a:solidFill>
          </p:grpSpPr>
          <p:grpSp>
            <p:nvGrpSpPr>
              <p:cNvPr id="4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/>
                  <p:cNvSpPr txBox="1"/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0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文本框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组合 52"/>
            <p:cNvGrpSpPr>
              <a:grpSpLocks noChangeAspect="1"/>
            </p:cNvGrpSpPr>
            <p:nvPr/>
          </p:nvGrpSpPr>
          <p:grpSpPr>
            <a:xfrm rot="1821800">
              <a:off x="10637877" y="1981377"/>
              <a:ext cx="775500" cy="775500"/>
              <a:chOff x="3995189" y="970736"/>
              <a:chExt cx="1746251" cy="1746251"/>
            </a:xfrm>
            <a:solidFill>
              <a:srgbClr val="92D050"/>
            </a:solidFill>
          </p:grpSpPr>
          <p:grpSp>
            <p:nvGrpSpPr>
              <p:cNvPr id="5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5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5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文本框 54"/>
                  <p:cNvSpPr txBox="1"/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文本框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3" name="组合 62"/>
            <p:cNvGrpSpPr>
              <a:grpSpLocks noChangeAspect="1"/>
            </p:cNvGrpSpPr>
            <p:nvPr/>
          </p:nvGrpSpPr>
          <p:grpSpPr>
            <a:xfrm rot="1821800">
              <a:off x="10900473" y="823143"/>
              <a:ext cx="775501" cy="775500"/>
              <a:chOff x="3995189" y="970736"/>
              <a:chExt cx="1746251" cy="1746251"/>
            </a:xfrm>
            <a:solidFill>
              <a:srgbClr val="FF0000"/>
            </a:solidFill>
          </p:grpSpPr>
          <p:grpSp>
            <p:nvGrpSpPr>
              <p:cNvPr id="6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6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6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文本框 64"/>
                  <p:cNvSpPr txBox="1"/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𝑩𝑫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文本框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blipFill rotWithShape="1">
                    <a:blip r:embed="rId1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矩形 68"/>
              <p:cNvSpPr/>
              <p:nvPr/>
            </p:nvSpPr>
            <p:spPr>
              <a:xfrm>
                <a:off x="932943" y="1751653"/>
                <a:ext cx="6674200" cy="1625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DK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Z.W. Liu,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J.X.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Lu, LSG*, PRD 107 (2023) 074019 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12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1" i="1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200" b="1" i="1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2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Z.W. Liu,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J.X.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Lu, M.Z. Liu, LSG*, PRD 108 (2023) L031503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I.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Vidana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Feijoo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M.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J. Nieves,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PLB 846 (2023) 138201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200" b="1" i="1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Y.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Kamiya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T.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Hyodo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and A. Ohnishi, EPJA 58 (2022) 131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 dirty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1" i="1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200" b="1" i="1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200" b="1" i="1" dirty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Z.W. Liu,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J.X.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Lu, M.Z. Liu, LSG*, In</a:t>
                </a:r>
                <a:r>
                  <a:rPr lang="zh-CN" altLang="en-US" sz="1200" b="1" i="1" dirty="0">
                    <a:solidFill>
                      <a:srgbClr val="00B050"/>
                    </a:solidFill>
                    <a:latin typeface="+mn-ea"/>
                  </a:rPr>
                  <a:t>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preparation</a:t>
                </a:r>
                <a:br>
                  <a:rPr lang="en-US" altLang="zh-CN" sz="12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𝑩𝑩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</a:t>
                </a:r>
                <a:r>
                  <a:rPr lang="pt-BR" altLang="zh-CN" sz="1200" b="1" i="1" dirty="0">
                    <a:solidFill>
                      <a:srgbClr val="00B050"/>
                    </a:solidFill>
                    <a:latin typeface="+mn-ea"/>
                  </a:rPr>
                  <a:t>A. Feijoo, L. R. Dai, L. M. Abreu, and E. Oset,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PRD 109 (2024) 016014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sz="12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H.P. Li, J.Y. Yi, C.W. Xiao, D.L. Yao, W.H. Liang,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CPC (2024)</a:t>
                </a:r>
              </a:p>
              <a:p>
                <a:r>
                  <a:rPr lang="en-US" altLang="zh-CN" sz="1200" b="1" i="1" dirty="0">
                    <a:solidFill>
                      <a:srgbClr val="0D6FC5"/>
                    </a:solidFill>
                  </a:rPr>
                  <a:t>…… </a:t>
                </a:r>
              </a:p>
            </p:txBody>
          </p:sp>
        </mc:Choice>
        <mc:Fallback xmlns="">
          <p:sp>
            <p:nvSpPr>
              <p:cNvPr id="69" name="矩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43" y="1751653"/>
                <a:ext cx="6674200" cy="1625060"/>
              </a:xfrm>
              <a:prstGeom prst="rect">
                <a:avLst/>
              </a:prstGeom>
              <a:blipFill rotWithShape="1">
                <a:blip r:embed="rId14"/>
                <a:stretch>
                  <a:fillRect l="-2" t="-20" r="7" b="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4186" y="1898207"/>
            <a:ext cx="11143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</a:rPr>
              <a:t>Thanks a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lot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for your attention!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9D7CEAE-FB13-47C2-9B0C-DA3FB600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pPr>
                <a:defRPr/>
              </a:pPr>
              <a:t>52</a:t>
            </a:fld>
            <a:endParaRPr lang="zh-CN" altLang="en-US"/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E8AF742E-A8FF-4E8D-BCE4-65B923374F3D}"/>
              </a:ext>
            </a:extLst>
          </p:cNvPr>
          <p:cNvSpPr txBox="1"/>
          <p:nvPr/>
        </p:nvSpPr>
        <p:spPr>
          <a:xfrm>
            <a:off x="118119" y="228903"/>
            <a:ext cx="1161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Comparison with the ALICE CF data: YN/YY interactions</a:t>
            </a:r>
            <a:endParaRPr lang="zh-CN" altLang="en-US" sz="32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37324C-C4EF-4356-9525-9F759CF1B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75" y="1201584"/>
            <a:ext cx="7689849" cy="267388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FE2207E-68FB-419F-8F5E-1AA1B59AEC4E}"/>
              </a:ext>
            </a:extLst>
          </p:cNvPr>
          <p:cNvSpPr txBox="1"/>
          <p:nvPr/>
        </p:nvSpPr>
        <p:spPr>
          <a:xfrm rot="1387101">
            <a:off x="4476636" y="2233508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no free parameter</a:t>
            </a:r>
            <a:endParaRPr lang="zh-CN" altLang="en-US" sz="16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2B1ABC-25E6-4E44-A767-8EB2BE2F7BCF}"/>
              </a:ext>
            </a:extLst>
          </p:cNvPr>
          <p:cNvSpPr txBox="1"/>
          <p:nvPr/>
        </p:nvSpPr>
        <p:spPr>
          <a:xfrm rot="1387101">
            <a:off x="8635064" y="2233507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no free parameter</a:t>
            </a:r>
            <a:endParaRPr lang="zh-CN" altLang="en-US" sz="1600" b="1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598CD2C-2991-418B-B925-BE2584031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77" y="4047594"/>
            <a:ext cx="7689847" cy="267388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3085380-89AA-46D3-9162-1EE2A80D8D4D}"/>
              </a:ext>
            </a:extLst>
          </p:cNvPr>
          <p:cNvSpPr txBox="1"/>
          <p:nvPr/>
        </p:nvSpPr>
        <p:spPr>
          <a:xfrm rot="1387101">
            <a:off x="4476637" y="5079517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no free parameter</a:t>
            </a:r>
            <a:endParaRPr lang="zh-CN" altLang="en-US" sz="16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46E6D34-F4D9-4C04-B87F-FB928D2574D1}"/>
              </a:ext>
            </a:extLst>
          </p:cNvPr>
          <p:cNvSpPr txBox="1"/>
          <p:nvPr/>
        </p:nvSpPr>
        <p:spPr>
          <a:xfrm rot="1387101">
            <a:off x="8635066" y="5079516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no free parameter</a:t>
            </a:r>
            <a:endParaRPr lang="zh-CN" altLang="en-US" sz="16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5048F3-64FF-4CCA-8292-0826E99CF987}"/>
              </a:ext>
            </a:extLst>
          </p:cNvPr>
          <p:cNvSpPr txBox="1"/>
          <p:nvPr/>
        </p:nvSpPr>
        <p:spPr>
          <a:xfrm>
            <a:off x="6384950" y="740866"/>
            <a:ext cx="5688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-Wei Liu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Kai-Wen </a:t>
            </a:r>
            <a:r>
              <a:rPr lang="en-US" altLang="zh-CN" i="1" dirty="0">
                <a:solidFill>
                  <a:srgbClr val="00B050"/>
                </a:solidFill>
                <a:latin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LSG*,  CPC 47 (2023) 024108</a:t>
            </a:r>
          </a:p>
        </p:txBody>
      </p:sp>
    </p:spTree>
    <p:extLst>
      <p:ext uri="{BB962C8B-B14F-4D97-AF65-F5344CB8AC3E}">
        <p14:creationId xmlns:p14="http://schemas.microsoft.com/office/powerpoint/2010/main" val="15605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1123878" y="1872609"/>
            <a:ext cx="9354291" cy="4301462"/>
            <a:chOff x="773327" y="2631483"/>
            <a:chExt cx="7599051" cy="264290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327" y="2631483"/>
              <a:ext cx="3525153" cy="264290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515" y="2631483"/>
              <a:ext cx="3526863" cy="264290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 1 3">
                <a:extLst>
                  <a:ext uri="{FF2B5EF4-FFF2-40B4-BE49-F238E27FC236}">
                    <a16:creationId xmlns:a16="http://schemas.microsoft.com/office/drawing/2014/main" id="{C8C977E3-3564-44B5-BD56-276EF0931761}"/>
                  </a:ext>
                </a:extLst>
              </p:cNvPr>
              <p:cNvSpPr txBox="1"/>
              <p:nvPr/>
            </p:nvSpPr>
            <p:spPr>
              <a:xfrm flipH="1">
                <a:off x="445673" y="1171362"/>
                <a:ext cx="11628208" cy="58477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𝐩𝐩</m:t>
                        </m:r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sz="28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altLang="zh-CN" sz="2800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lit/>
                      </m:rPr>
                      <a:rPr lang="en-US" altLang="zh-CN" sz="28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b="1" dirty="0">
                    <a:solidFill>
                      <a:srgbClr val="004D99"/>
                    </a:solidFill>
                    <a:latin typeface="+mn-ea"/>
                  </a:rPr>
                  <a:t>: </a:t>
                </a:r>
                <a:r>
                  <a:rPr lang="en-US" altLang="zh-CN" sz="2800" b="1" dirty="0">
                    <a:latin typeface="+mn-ea"/>
                  </a:rPr>
                  <a:t>no coupled-channel &amp; repulsive coulomb</a:t>
                </a:r>
              </a:p>
              <a:p>
                <a:pPr marL="285750" indent="-285750">
                  <a:buClr>
                    <a:srgbClr val="004D99"/>
                  </a:buClr>
                  <a:buFont typeface="Wingdings" panose="05000000000000000000" pitchFamily="2" charset="2"/>
                  <a:buChar char="l"/>
                </a:pPr>
                <a:endParaRPr lang="en-US" altLang="zh-CN" sz="1600" b="1" dirty="0">
                  <a:solidFill>
                    <a:srgbClr val="004D99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14" name="文本框 1 1 3">
                <a:extLst>
                  <a:ext uri="{FF2B5EF4-FFF2-40B4-BE49-F238E27FC236}">
                    <a16:creationId xmlns:a16="http://schemas.microsoft.com/office/drawing/2014/main" id="{C8C977E3-3564-44B5-BD56-276EF0931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45673" y="1171362"/>
                <a:ext cx="11628208" cy="584775"/>
              </a:xfrm>
              <a:prstGeom prst="rect">
                <a:avLst/>
              </a:prstGeom>
              <a:blipFill>
                <a:blip r:embed="rId4"/>
                <a:stretch>
                  <a:fillRect t="-10417" b="-177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/>
          <p:cNvSpPr txBox="1"/>
          <p:nvPr/>
        </p:nvSpPr>
        <p:spPr>
          <a:xfrm>
            <a:off x="1478414" y="6289851"/>
            <a:ext cx="4339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E70CA"/>
                </a:solidFill>
                <a:latin typeface="+mn-ea"/>
              </a:rPr>
              <a:t>Spin</a:t>
            </a:r>
            <a:r>
              <a:rPr lang="zh-CN" altLang="en-US" sz="2000" b="1" dirty="0">
                <a:solidFill>
                  <a:srgbClr val="3E70CA"/>
                </a:solidFill>
                <a:latin typeface="+mn-ea"/>
              </a:rPr>
              <a:t> </a:t>
            </a:r>
            <a:r>
              <a:rPr lang="en-US" altLang="zh-CN" sz="2000" b="1" dirty="0">
                <a:solidFill>
                  <a:srgbClr val="3E70CA"/>
                </a:solidFill>
                <a:latin typeface="+mn-ea"/>
              </a:rPr>
              <a:t>singlet</a:t>
            </a:r>
            <a:r>
              <a:rPr lang="zh-CN" altLang="en-US" sz="2000" b="1" dirty="0">
                <a:solidFill>
                  <a:srgbClr val="3E70CA"/>
                </a:solidFill>
                <a:latin typeface="+mn-ea"/>
              </a:rPr>
              <a:t>（</a:t>
            </a:r>
            <a:r>
              <a:rPr lang="en-US" altLang="zh-CN" sz="2000" b="1" dirty="0">
                <a:solidFill>
                  <a:srgbClr val="3E70CA"/>
                </a:solidFill>
                <a:latin typeface="+mn-ea"/>
              </a:rPr>
              <a:t>identical fermions</a:t>
            </a:r>
            <a:r>
              <a:rPr lang="zh-CN" altLang="en-US" sz="2000" b="1" dirty="0">
                <a:solidFill>
                  <a:srgbClr val="3E70CA"/>
                </a:solidFill>
                <a:latin typeface="+mn-ea"/>
              </a:rPr>
              <a:t>）</a:t>
            </a:r>
            <a:endParaRPr lang="en-US" altLang="zh-CN" sz="2000" b="1" dirty="0">
              <a:solidFill>
                <a:srgbClr val="3E70CA"/>
              </a:solidFill>
              <a:latin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36666" y="6289851"/>
            <a:ext cx="4932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3E70CA"/>
                </a:solidFill>
                <a:latin typeface="+mn-ea"/>
              </a:rPr>
              <a:t>Spin-average</a:t>
            </a:r>
            <a:r>
              <a:rPr lang="zh-CN" altLang="en-US" sz="2000" b="1" dirty="0">
                <a:solidFill>
                  <a:srgbClr val="3E70CA"/>
                </a:solidFill>
                <a:latin typeface="+mn-ea"/>
              </a:rPr>
              <a:t>（</a:t>
            </a:r>
            <a:r>
              <a:rPr lang="en-US" altLang="zh-CN" sz="2000" b="1" dirty="0">
                <a:solidFill>
                  <a:srgbClr val="3E70CA"/>
                </a:solidFill>
                <a:latin typeface="+mn-ea"/>
              </a:rPr>
              <a:t>nonidentical fermions</a:t>
            </a:r>
            <a:r>
              <a:rPr lang="zh-CN" altLang="en-US" sz="2000" b="1" dirty="0">
                <a:solidFill>
                  <a:srgbClr val="3E70CA"/>
                </a:solidFill>
                <a:latin typeface="+mn-ea"/>
              </a:rPr>
              <a:t>）</a:t>
            </a:r>
            <a:endParaRPr lang="en-US" altLang="zh-CN" sz="2000" b="1" dirty="0">
              <a:solidFill>
                <a:srgbClr val="3E70CA"/>
              </a:solidFill>
              <a:latin typeface="+mn-ea"/>
            </a:endParaRPr>
          </a:p>
        </p:txBody>
      </p:sp>
      <p:sp>
        <p:nvSpPr>
          <p:cNvPr id="18" name="文本框 3">
            <a:extLst>
              <a:ext uri="{FF2B5EF4-FFF2-40B4-BE49-F238E27FC236}">
                <a16:creationId xmlns:a16="http://schemas.microsoft.com/office/drawing/2014/main" id="{0CE05985-9F7E-4A89-9F0D-8FF297F1F8D3}"/>
              </a:ext>
            </a:extLst>
          </p:cNvPr>
          <p:cNvSpPr txBox="1"/>
          <p:nvPr/>
        </p:nvSpPr>
        <p:spPr>
          <a:xfrm>
            <a:off x="118119" y="228903"/>
            <a:ext cx="1024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kern="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Test of SU(3)-flavor symmetry </a:t>
            </a:r>
            <a:r>
              <a:rPr lang="en-US" altLang="zh-CN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breaking with CFs</a:t>
            </a:r>
            <a:endParaRPr lang="zh-CN" altLang="en-US" sz="32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F76F3F-898F-4D5D-A193-E47F0161271A}"/>
              </a:ext>
            </a:extLst>
          </p:cNvPr>
          <p:cNvSpPr txBox="1"/>
          <p:nvPr/>
        </p:nvSpPr>
        <p:spPr>
          <a:xfrm>
            <a:off x="6384950" y="722394"/>
            <a:ext cx="5688931" cy="34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 err="1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Zhi</a:t>
            </a:r>
            <a:r>
              <a:rPr lang="en-US" altLang="zh-CN" sz="1600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-Wei Liu</a:t>
            </a:r>
            <a:r>
              <a:rPr lang="en-US" altLang="zh-CN" sz="1600" dirty="0">
                <a:solidFill>
                  <a:srgbClr val="0432FF"/>
                </a:solidFill>
              </a:rPr>
              <a:t>, </a:t>
            </a:r>
            <a:r>
              <a:rPr lang="en-US" altLang="zh-CN" sz="1600" dirty="0">
                <a:solidFill>
                  <a:srgbClr val="0432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Kai-Wen Li</a:t>
            </a:r>
            <a:r>
              <a:rPr lang="en-US" altLang="zh-CN" sz="1600" dirty="0">
                <a:solidFill>
                  <a:srgbClr val="0432FF"/>
                </a:solidFill>
              </a:rPr>
              <a:t>, LSG*,  CPC 47 (2023) 2, 024108</a:t>
            </a:r>
          </a:p>
        </p:txBody>
      </p:sp>
    </p:spTree>
    <p:extLst>
      <p:ext uri="{BB962C8B-B14F-4D97-AF65-F5344CB8AC3E}">
        <p14:creationId xmlns:p14="http://schemas.microsoft.com/office/powerpoint/2010/main" val="27512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64" y="3088776"/>
            <a:ext cx="4279325" cy="3231905"/>
          </a:xfrm>
          <a:prstGeom prst="rect">
            <a:avLst/>
          </a:prstGeom>
        </p:spPr>
      </p:pic>
      <p:sp>
        <p:nvSpPr>
          <p:cNvPr id="5" name="文本框 1 1 3">
            <a:extLst>
              <a:ext uri="{FF2B5EF4-FFF2-40B4-BE49-F238E27FC236}">
                <a16:creationId xmlns:a16="http://schemas.microsoft.com/office/drawing/2014/main" id="{C8C977E3-3564-44B5-BD56-276EF0931761}"/>
              </a:ext>
            </a:extLst>
          </p:cNvPr>
          <p:cNvSpPr txBox="1"/>
          <p:nvPr/>
        </p:nvSpPr>
        <p:spPr>
          <a:xfrm flipH="1">
            <a:off x="817747" y="6277115"/>
            <a:ext cx="8527113" cy="3860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rgbClr val="004D99"/>
              </a:buClr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Identical neutral fermion pair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0" y="1295447"/>
            <a:ext cx="5481595" cy="1206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圆角矩形 7"/>
              <p:cNvSpPr/>
              <p:nvPr/>
            </p:nvSpPr>
            <p:spPr>
              <a:xfrm>
                <a:off x="5994325" y="3480714"/>
                <a:ext cx="5899849" cy="2879903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ja-JP" sz="2000" b="1" dirty="0">
                    <a:solidFill>
                      <a:srgbClr val="004D99"/>
                    </a:solidFill>
                    <a:latin typeface="+mn-ea"/>
                  </a:rPr>
                  <a:t>Quantum statistics responsible for the low momentum CF </a:t>
                </a:r>
                <a:endParaRPr lang="en-US" altLang="zh-CN" sz="2000" b="1" dirty="0">
                  <a:solidFill>
                    <a:srgbClr val="004D99"/>
                  </a:solidFill>
                  <a:latin typeface="+mn-ea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2000" dirty="0">
                        <a:solidFill>
                          <a:srgbClr val="004D99"/>
                        </a:solidFill>
                        <a:latin typeface="Symbol" panose="05050102010706020507" pitchFamily="18" charset="2"/>
                      </a:rPr>
                      <m:t>LL</m:t>
                    </m:r>
                  </m:oMath>
                </a14:m>
                <a:r>
                  <a:rPr lang="zh-CN" altLang="en-US" sz="20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interaction is attractive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Two cusp structures around 170MeV/c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corresponding to 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𝚵</m:t>
                    </m:r>
                    <m:r>
                      <a:rPr lang="en-US" altLang="zh-CN" sz="20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𝐍</m:t>
                    </m:r>
                    <m:r>
                      <a:rPr lang="en-US" altLang="zh-CN" sz="2000" b="1" i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𝚲𝚲</m:t>
                    </m:r>
                  </m:oMath>
                </a14:m>
                <a:r>
                  <a:rPr lang="zh-CN" altLang="en-US" sz="20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coupled-channel effects</a:t>
                </a:r>
              </a:p>
            </p:txBody>
          </p:sp>
        </mc:Choice>
        <mc:Fallback xmlns="">
          <p:sp>
            <p:nvSpPr>
              <p:cNvPr id="8" name="圆角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325" y="3480714"/>
                <a:ext cx="5899849" cy="2879903"/>
              </a:xfrm>
              <a:prstGeom prst="roundRect">
                <a:avLst/>
              </a:prstGeom>
              <a:blipFill>
                <a:blip r:embed="rId8"/>
                <a:stretch>
                  <a:fillRect b="-23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接箭头连接符 25"/>
          <p:cNvCxnSpPr>
            <a:cxnSpLocks/>
            <a:stCxn id="44" idx="2"/>
          </p:cNvCxnSpPr>
          <p:nvPr/>
        </p:nvCxnSpPr>
        <p:spPr>
          <a:xfrm>
            <a:off x="1414647" y="3057159"/>
            <a:ext cx="1992696" cy="3718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64" y="2847696"/>
            <a:ext cx="814674" cy="148609"/>
          </a:xfrm>
          <a:prstGeom prst="rect">
            <a:avLst/>
          </a:prstGeom>
        </p:spPr>
      </p:pic>
      <p:cxnSp>
        <p:nvCxnSpPr>
          <p:cNvPr id="41" name="直接箭头连接符 40"/>
          <p:cNvCxnSpPr>
            <a:cxnSpLocks/>
            <a:stCxn id="48" idx="2"/>
          </p:cNvCxnSpPr>
          <p:nvPr/>
        </p:nvCxnSpPr>
        <p:spPr>
          <a:xfrm flipH="1">
            <a:off x="3862248" y="3088776"/>
            <a:ext cx="1483609" cy="3730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817747" y="2714701"/>
            <a:ext cx="1193800" cy="3424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4748957" y="2746318"/>
            <a:ext cx="1193800" cy="3424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6AB2EB56-D645-4831-9C00-B345D4FED933}"/>
                  </a:ext>
                </a:extLst>
              </p:cNvPr>
              <p:cNvSpPr txBox="1"/>
              <p:nvPr/>
            </p:nvSpPr>
            <p:spPr>
              <a:xfrm flipH="1">
                <a:off x="1687358" y="412810"/>
                <a:ext cx="5876844" cy="46166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𝚲𝚲</m:t>
                    </m:r>
                  </m:oMath>
                </a14:m>
                <a:r>
                  <a:rPr lang="zh-CN" altLang="en-US" sz="2400" b="1" dirty="0">
                    <a:solidFill>
                      <a:srgbClr val="FFFFFF"/>
                    </a:solidFill>
                    <a:latin typeface="+mn-ea"/>
                  </a:rPr>
                  <a:t> 动量关联函数</a:t>
                </a: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6AB2EB56-D645-4831-9C00-B345D4FED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687358" y="412810"/>
                <a:ext cx="5876844" cy="461665"/>
              </a:xfrm>
              <a:prstGeom prst="rect">
                <a:avLst/>
              </a:prstGeom>
              <a:blipFill>
                <a:blip r:embed="rId10"/>
                <a:stretch>
                  <a:fillRect l="-311"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图片 5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47" y="2863443"/>
            <a:ext cx="870347" cy="1676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71" y="1274542"/>
            <a:ext cx="1419360" cy="1801378"/>
          </a:xfrm>
          <a:prstGeom prst="rect">
            <a:avLst/>
          </a:prstGeom>
        </p:spPr>
      </p:pic>
      <p:sp>
        <p:nvSpPr>
          <p:cNvPr id="61" name="圆角矩形 60"/>
          <p:cNvSpPr/>
          <p:nvPr/>
        </p:nvSpPr>
        <p:spPr>
          <a:xfrm>
            <a:off x="8217546" y="1133193"/>
            <a:ext cx="1917856" cy="2084076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3">
            <a:extLst>
              <a:ext uri="{FF2B5EF4-FFF2-40B4-BE49-F238E27FC236}">
                <a16:creationId xmlns:a16="http://schemas.microsoft.com/office/drawing/2014/main" id="{1D7B7977-9B9A-4E20-AED0-F87A029B919E}"/>
              </a:ext>
            </a:extLst>
          </p:cNvPr>
          <p:cNvSpPr txBox="1"/>
          <p:nvPr/>
        </p:nvSpPr>
        <p:spPr>
          <a:xfrm>
            <a:off x="118119" y="228903"/>
            <a:ext cx="7595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Symbol" panose="05050102010706020507" pitchFamily="18" charset="2"/>
              </a:rPr>
              <a:t>LL </a:t>
            </a:r>
            <a:r>
              <a:rPr lang="en-US" altLang="ja-JP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</a:t>
            </a:r>
            <a:r>
              <a:rPr lang="en-US" altLang="zh-CN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heoretical correlation functions</a:t>
            </a:r>
            <a:endParaRPr lang="zh-CN" altLang="en-US" sz="32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424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75" y="3094550"/>
            <a:ext cx="7689849" cy="2673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圆角矩形 35"/>
              <p:cNvSpPr/>
              <p:nvPr/>
            </p:nvSpPr>
            <p:spPr>
              <a:xfrm>
                <a:off x="1080646" y="5905229"/>
                <a:ext cx="9822803" cy="7620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400" b="1" dirty="0">
                    <a:solidFill>
                      <a:srgbClr val="004D99"/>
                    </a:solidFill>
                    <a:latin typeface="+mn-ea"/>
                  </a:rPr>
                  <a:t>Covariant </a:t>
                </a:r>
                <a14:m>
                  <m:oMath xmlns:m="http://schemas.openxmlformats.org/officeDocument/2006/math">
                    <m:r>
                      <a:rPr lang="en-US" altLang="zh-CN" sz="24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𝚲𝚲</m:t>
                    </m:r>
                  </m:oMath>
                </a14:m>
                <a:r>
                  <a:rPr lang="zh-CN" altLang="en-US" sz="24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400" b="1" dirty="0">
                    <a:solidFill>
                      <a:srgbClr val="004D99"/>
                    </a:solidFill>
                    <a:latin typeface="+mn-ea"/>
                  </a:rPr>
                  <a:t>interaction is reliable. More accurate data needed</a:t>
                </a:r>
              </a:p>
            </p:txBody>
          </p:sp>
        </mc:Choice>
        <mc:Fallback xmlns="">
          <p:sp>
            <p:nvSpPr>
              <p:cNvPr id="36" name="圆角矩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646" y="5905229"/>
                <a:ext cx="9822803" cy="762000"/>
              </a:xfrm>
              <a:prstGeom prst="roundRect">
                <a:avLst/>
              </a:prstGeom>
              <a:blipFill>
                <a:blip r:embed="rId4"/>
                <a:stretch>
                  <a:fillRect b="-72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/>
          <p:cNvSpPr txBox="1"/>
          <p:nvPr/>
        </p:nvSpPr>
        <p:spPr>
          <a:xfrm rot="1387101">
            <a:off x="4476636" y="4126474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no free parameter</a:t>
            </a:r>
            <a:endParaRPr lang="zh-CN" altLang="en-US" sz="16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 rot="1387101">
            <a:off x="8635064" y="4126473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no free parameter</a:t>
            </a:r>
            <a:endParaRPr lang="zh-CN" altLang="en-US" sz="1600" b="1" dirty="0">
              <a:solidFill>
                <a:srgbClr val="C00000"/>
              </a:solidFill>
              <a:latin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76121" y="1260578"/>
            <a:ext cx="7301035" cy="1684316"/>
            <a:chOff x="727074" y="1686725"/>
            <a:chExt cx="6387659" cy="1395978"/>
          </a:xfrm>
        </p:grpSpPr>
        <p:grpSp>
          <p:nvGrpSpPr>
            <p:cNvPr id="34" name="组合 33"/>
            <p:cNvGrpSpPr/>
            <p:nvPr/>
          </p:nvGrpSpPr>
          <p:grpSpPr>
            <a:xfrm>
              <a:off x="727074" y="1686725"/>
              <a:ext cx="5439902" cy="1395978"/>
              <a:chOff x="727074" y="1686725"/>
              <a:chExt cx="5439902" cy="1395978"/>
            </a:xfrm>
          </p:grpSpPr>
          <p:pic>
            <p:nvPicPr>
              <p:cNvPr id="28" name="图片 2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074" y="1686725"/>
                <a:ext cx="5439902" cy="983749"/>
              </a:xfrm>
              <a:prstGeom prst="rect">
                <a:avLst/>
              </a:prstGeom>
            </p:spPr>
          </p:pic>
          <p:sp>
            <p:nvSpPr>
              <p:cNvPr id="29" name="线形标注 2 28"/>
              <p:cNvSpPr/>
              <p:nvPr/>
            </p:nvSpPr>
            <p:spPr>
              <a:xfrm rot="16200000" flipV="1">
                <a:off x="1884878" y="2223104"/>
                <a:ext cx="198000" cy="720000"/>
              </a:xfrm>
              <a:prstGeom prst="borderCallout2">
                <a:avLst>
                  <a:gd name="adj1" fmla="val 76076"/>
                  <a:gd name="adj2" fmla="val -8333"/>
                  <a:gd name="adj3" fmla="val 76076"/>
                  <a:gd name="adj4" fmla="val -45625"/>
                  <a:gd name="adj5" fmla="val 45675"/>
                  <a:gd name="adj6" fmla="val -97822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889435" y="2878633"/>
                <a:ext cx="770233" cy="204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exp.</a:t>
                </a:r>
                <a:r>
                  <a:rPr lang="zh-CN" altLang="en-US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 </a:t>
                </a:r>
                <a:r>
                  <a:rPr lang="en-US" altLang="zh-CN" sz="1000" b="1" dirty="0" err="1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backgr</a:t>
                </a:r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.</a:t>
                </a:r>
                <a:endParaRPr lang="zh-CN" altLang="en-US" sz="1000" b="1" dirty="0">
                  <a:solidFill>
                    <a:srgbClr val="0432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1" name="线形标注 2 30"/>
              <p:cNvSpPr/>
              <p:nvPr/>
            </p:nvSpPr>
            <p:spPr>
              <a:xfrm rot="16200000" flipV="1">
                <a:off x="2772678" y="2529104"/>
                <a:ext cx="198000" cy="108000"/>
              </a:xfrm>
              <a:prstGeom prst="borderCallout2">
                <a:avLst>
                  <a:gd name="adj1" fmla="val 76076"/>
                  <a:gd name="adj2" fmla="val -8333"/>
                  <a:gd name="adj3" fmla="val 76076"/>
                  <a:gd name="adj4" fmla="val -45625"/>
                  <a:gd name="adj5" fmla="val -118955"/>
                  <a:gd name="adj6" fmla="val -88201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2755119" y="2878633"/>
                <a:ext cx="1413964" cy="204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purity</a:t>
                </a:r>
                <a:r>
                  <a:rPr lang="zh-CN" altLang="en-US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 </a:t>
                </a:r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of</a:t>
                </a:r>
                <a:r>
                  <a:rPr lang="zh-CN" altLang="en-US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 </a:t>
                </a:r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the</a:t>
                </a:r>
                <a:r>
                  <a:rPr lang="zh-CN" altLang="en-US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 </a:t>
                </a:r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particle</a:t>
                </a:r>
                <a:r>
                  <a:rPr lang="zh-CN" altLang="en-US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 </a:t>
                </a:r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pair</a:t>
                </a:r>
                <a:endParaRPr lang="zh-CN" altLang="en-US" sz="1000" b="1" dirty="0">
                  <a:solidFill>
                    <a:srgbClr val="0432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40" name="线形标注 2 39"/>
            <p:cNvSpPr/>
            <p:nvPr/>
          </p:nvSpPr>
          <p:spPr>
            <a:xfrm rot="16200000" flipV="1">
              <a:off x="4049028" y="1976654"/>
              <a:ext cx="198000" cy="108000"/>
            </a:xfrm>
            <a:prstGeom prst="borderCallout2">
              <a:avLst>
                <a:gd name="adj1" fmla="val 76076"/>
                <a:gd name="adj2" fmla="val -8333"/>
                <a:gd name="adj3" fmla="val 76076"/>
                <a:gd name="adj4" fmla="val -45625"/>
                <a:gd name="adj5" fmla="val -118955"/>
                <a:gd name="adj6" fmla="val -8820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线形标注 2 40"/>
            <p:cNvSpPr/>
            <p:nvPr/>
          </p:nvSpPr>
          <p:spPr>
            <a:xfrm rot="16200000" flipV="1">
              <a:off x="5833378" y="1976654"/>
              <a:ext cx="198000" cy="108000"/>
            </a:xfrm>
            <a:prstGeom prst="borderCallout2">
              <a:avLst>
                <a:gd name="adj1" fmla="val 76076"/>
                <a:gd name="adj2" fmla="val -8333"/>
                <a:gd name="adj3" fmla="val 76076"/>
                <a:gd name="adj4" fmla="val -45625"/>
                <a:gd name="adj5" fmla="val -118955"/>
                <a:gd name="adj6" fmla="val -8820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925163" y="2307931"/>
              <a:ext cx="1189570" cy="204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0432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hadronization temp.</a:t>
              </a:r>
              <a:endParaRPr lang="zh-CN" altLang="en-US" sz="1000" b="1" dirty="0">
                <a:solidFill>
                  <a:srgbClr val="0432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172394" y="2309224"/>
              <a:ext cx="695903" cy="204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0432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stat. factor</a:t>
              </a:r>
              <a:endParaRPr lang="zh-CN" altLang="en-US" sz="1000" b="1" dirty="0">
                <a:solidFill>
                  <a:srgbClr val="0432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1" name="文本框 3">
            <a:extLst>
              <a:ext uri="{FF2B5EF4-FFF2-40B4-BE49-F238E27FC236}">
                <a16:creationId xmlns:a16="http://schemas.microsoft.com/office/drawing/2014/main" id="{311D58E3-2CD5-403A-B1D3-F3B81D31569B}"/>
              </a:ext>
            </a:extLst>
          </p:cNvPr>
          <p:cNvSpPr txBox="1"/>
          <p:nvPr/>
        </p:nvSpPr>
        <p:spPr>
          <a:xfrm>
            <a:off x="118119" y="228903"/>
            <a:ext cx="10533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Symbol" panose="05050102010706020507" pitchFamily="18" charset="2"/>
              </a:rPr>
              <a:t>LL </a:t>
            </a:r>
            <a:r>
              <a:rPr lang="en-US" altLang="ja-JP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</a:t>
            </a:r>
            <a:r>
              <a:rPr lang="en-US" altLang="zh-CN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heoretical correlation functions: </a:t>
            </a:r>
            <a:r>
              <a:rPr lang="en-US" altLang="zh-CN" sz="3200" b="1" kern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theo.</a:t>
            </a:r>
            <a:r>
              <a:rPr lang="en-US" altLang="zh-CN" sz="3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 vs. exp.</a:t>
            </a:r>
            <a:endParaRPr lang="zh-CN" altLang="en-US" sz="32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8798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" y="2807793"/>
            <a:ext cx="4840074" cy="3655404"/>
          </a:xfrm>
          <a:prstGeom prst="rect">
            <a:avLst/>
          </a:prstGeom>
        </p:spPr>
      </p:pic>
      <p:sp>
        <p:nvSpPr>
          <p:cNvPr id="6" name="文本框 1 1 3">
            <a:extLst>
              <a:ext uri="{FF2B5EF4-FFF2-40B4-BE49-F238E27FC236}">
                <a16:creationId xmlns:a16="http://schemas.microsoft.com/office/drawing/2014/main" id="{C8C977E3-3564-44B5-BD56-276EF0931761}"/>
              </a:ext>
            </a:extLst>
          </p:cNvPr>
          <p:cNvSpPr txBox="1"/>
          <p:nvPr/>
        </p:nvSpPr>
        <p:spPr>
          <a:xfrm flipH="1">
            <a:off x="446421" y="6436764"/>
            <a:ext cx="8527113" cy="3705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rgbClr val="004D99"/>
              </a:buClr>
            </a:pPr>
            <a:r>
              <a:rPr lang="en-US" altLang="zh-CN" sz="1600" b="1" dirty="0">
                <a:solidFill>
                  <a:srgbClr val="7030A0"/>
                </a:solidFill>
                <a:latin typeface="+mn-ea"/>
              </a:rPr>
              <a:t>Non-identical charge fermion pair: Coulomb, Vincent-</a:t>
            </a:r>
            <a:r>
              <a:rPr lang="en-US" altLang="zh-CN" sz="1600" b="1" dirty="0" err="1">
                <a:solidFill>
                  <a:srgbClr val="7030A0"/>
                </a:solidFill>
                <a:latin typeface="+mn-ea"/>
              </a:rPr>
              <a:t>Phatak</a:t>
            </a:r>
            <a:endParaRPr lang="en-US" altLang="zh-CN" sz="1600" b="1" dirty="0">
              <a:solidFill>
                <a:srgbClr val="7030A0"/>
              </a:solidFill>
              <a:latin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6" y="1308509"/>
            <a:ext cx="5251719" cy="930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圆角矩形 7"/>
              <p:cNvSpPr/>
              <p:nvPr/>
            </p:nvSpPr>
            <p:spPr>
              <a:xfrm>
                <a:off x="5996539" y="3074590"/>
                <a:ext cx="5534526" cy="32752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400" b="1" dirty="0">
                    <a:solidFill>
                      <a:srgbClr val="004D99"/>
                    </a:solidFill>
                    <a:latin typeface="+mn-ea"/>
                  </a:rPr>
                  <a:t>Coulomb interaction responsible for the low-momentum behavior</a:t>
                </a:r>
                <a:r>
                  <a:rPr lang="zh-CN" altLang="en-US" sz="2400" b="1" dirty="0">
                    <a:solidFill>
                      <a:srgbClr val="004D99"/>
                    </a:solidFill>
                    <a:latin typeface="+mn-ea"/>
                  </a:rPr>
                  <a:t>；</a:t>
                </a:r>
                <a:endParaRPr lang="en-US" altLang="zh-CN" sz="2400" b="1" dirty="0">
                  <a:solidFill>
                    <a:srgbClr val="004D99"/>
                  </a:solidFill>
                  <a:latin typeface="+mn-ea"/>
                </a:endParaRPr>
              </a:p>
              <a:p>
                <a:pPr marL="171450" indent="-17145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4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4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zh-CN" sz="2400" b="1" dirty="0">
                    <a:solidFill>
                      <a:srgbClr val="004D99"/>
                    </a:solidFill>
                    <a:latin typeface="+mn-ea"/>
                  </a:rPr>
                  <a:t> interaction is attractive</a:t>
                </a:r>
              </a:p>
              <a:p>
                <a:pPr marL="171450" indent="-171450" algn="just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400" b="1" dirty="0">
                    <a:solidFill>
                      <a:srgbClr val="004D99"/>
                    </a:solidFill>
                    <a:latin typeface="+mn-ea"/>
                  </a:rPr>
                  <a:t>Cusp structure at 230MeV/c—coupled-channel</a:t>
                </a:r>
                <a:r>
                  <a:rPr lang="zh-CN" altLang="en-US" sz="24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400" b="1" dirty="0">
                    <a:solidFill>
                      <a:srgbClr val="004D99"/>
                    </a:solidFill>
                    <a:latin typeface="+mn-ea"/>
                  </a:rPr>
                  <a:t>effect</a:t>
                </a:r>
              </a:p>
            </p:txBody>
          </p:sp>
        </mc:Choice>
        <mc:Fallback xmlns="">
          <p:sp>
            <p:nvSpPr>
              <p:cNvPr id="8" name="圆角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539" y="3074590"/>
                <a:ext cx="5534526" cy="3275258"/>
              </a:xfrm>
              <a:prstGeom prst="roundRect">
                <a:avLst/>
              </a:prstGeom>
              <a:blipFill>
                <a:blip r:embed="rId5"/>
                <a:stretch>
                  <a:fillRect r="-41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/>
          <p:cNvCxnSpPr>
            <a:cxnSpLocks/>
            <a:stCxn id="20" idx="0"/>
          </p:cNvCxnSpPr>
          <p:nvPr/>
        </p:nvCxnSpPr>
        <p:spPr>
          <a:xfrm>
            <a:off x="4709978" y="5296997"/>
            <a:ext cx="0" cy="4932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3959612" y="5296997"/>
            <a:ext cx="150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+mn-ea"/>
              </a:rPr>
              <a:t>cusp structure</a:t>
            </a:r>
            <a:endParaRPr lang="zh-CN" altLang="en-US" sz="16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0"/>
          <a:stretch/>
        </p:blipFill>
        <p:spPr>
          <a:xfrm>
            <a:off x="6950218" y="1088245"/>
            <a:ext cx="4340893" cy="1598965"/>
          </a:xfrm>
          <a:prstGeom prst="rect">
            <a:avLst/>
          </a:prstGeom>
        </p:spPr>
      </p:pic>
      <p:sp>
        <p:nvSpPr>
          <p:cNvPr id="24" name="线形标注 2 23"/>
          <p:cNvSpPr/>
          <p:nvPr/>
        </p:nvSpPr>
        <p:spPr>
          <a:xfrm rot="16200000" flipV="1">
            <a:off x="4831151" y="1107363"/>
            <a:ext cx="198000" cy="1725648"/>
          </a:xfrm>
          <a:prstGeom prst="borderCallout2">
            <a:avLst>
              <a:gd name="adj1" fmla="val 76076"/>
              <a:gd name="adj2" fmla="val -8333"/>
              <a:gd name="adj3" fmla="val 76076"/>
              <a:gd name="adj4" fmla="val -45625"/>
              <a:gd name="adj5" fmla="val 63706"/>
              <a:gd name="adj6" fmla="val -1074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线形标注 2 24"/>
          <p:cNvSpPr/>
          <p:nvPr/>
        </p:nvSpPr>
        <p:spPr>
          <a:xfrm rot="16200000" flipV="1">
            <a:off x="3017549" y="1925737"/>
            <a:ext cx="198000" cy="88900"/>
          </a:xfrm>
          <a:prstGeom prst="borderCallout2">
            <a:avLst>
              <a:gd name="adj1" fmla="val 76076"/>
              <a:gd name="adj2" fmla="val -8333"/>
              <a:gd name="adj3" fmla="val 76076"/>
              <a:gd name="adj4" fmla="val -45625"/>
              <a:gd name="adj5" fmla="val -175754"/>
              <a:gd name="adj6" fmla="val -11065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632782" y="2302670"/>
            <a:ext cx="2938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1400" b="0" i="0" dirty="0">
                <a:solidFill>
                  <a:srgbClr val="0432FF"/>
                </a:solidFill>
                <a:effectLst/>
                <a:latin typeface="Roboto" panose="02000000000000000000" pitchFamily="2" charset="0"/>
              </a:rPr>
              <a:t>confluent hypergeometric function</a:t>
            </a:r>
            <a:endParaRPr lang="zh-CN" altLang="en-US" sz="1400" b="1" dirty="0">
              <a:solidFill>
                <a:srgbClr val="0432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996565" y="2302670"/>
            <a:ext cx="163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1400" b="1" dirty="0">
                <a:solidFill>
                  <a:srgbClr val="0432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Sommerfeld para.</a:t>
            </a:r>
            <a:endParaRPr lang="zh-CN" altLang="en-US" sz="1400" b="1" dirty="0">
              <a:solidFill>
                <a:srgbClr val="0432FF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3">
                <a:extLst>
                  <a:ext uri="{FF2B5EF4-FFF2-40B4-BE49-F238E27FC236}">
                    <a16:creationId xmlns:a16="http://schemas.microsoft.com/office/drawing/2014/main" id="{4B3E4D05-5371-4924-9F17-E74DC53695F9}"/>
                  </a:ext>
                </a:extLst>
              </p:cNvPr>
              <p:cNvSpPr txBox="1"/>
              <p:nvPr/>
            </p:nvSpPr>
            <p:spPr>
              <a:xfrm>
                <a:off x="118119" y="228903"/>
                <a:ext cx="75953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ja-JP" sz="3200" dirty="0">
                    <a:latin typeface="Symbol" panose="05050102010706020507" pitchFamily="18" charset="2"/>
                  </a:rPr>
                  <a:t> </a:t>
                </a:r>
                <a:r>
                  <a:rPr lang="en-US" altLang="ja-JP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t</a:t>
                </a:r>
                <a:r>
                  <a:rPr lang="en-US" altLang="zh-CN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heoretical correlation functions</a:t>
                </a:r>
                <a:endParaRPr lang="zh-CN" altLang="en-US" sz="3200" b="1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16" name="文本框 3">
                <a:extLst>
                  <a:ext uri="{FF2B5EF4-FFF2-40B4-BE49-F238E27FC236}">
                    <a16:creationId xmlns:a16="http://schemas.microsoft.com/office/drawing/2014/main" id="{4B3E4D05-5371-4924-9F17-E74DC5369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9" y="228903"/>
                <a:ext cx="7595349" cy="584775"/>
              </a:xfrm>
              <a:prstGeom prst="rect">
                <a:avLst/>
              </a:prstGeom>
              <a:blipFill>
                <a:blip r:embed="rId7"/>
                <a:stretch>
                  <a:fillRect t="-13684" r="-2006" b="-34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0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 1 3">
            <a:extLst>
              <a:ext uri="{FF2B5EF4-FFF2-40B4-BE49-F238E27FC236}">
                <a16:creationId xmlns:a16="http://schemas.microsoft.com/office/drawing/2014/main" id="{C8C977E3-3564-44B5-BD56-276EF0931761}"/>
              </a:ext>
            </a:extLst>
          </p:cNvPr>
          <p:cNvSpPr txBox="1"/>
          <p:nvPr/>
        </p:nvSpPr>
        <p:spPr>
          <a:xfrm flipH="1">
            <a:off x="116653" y="1122170"/>
            <a:ext cx="8527113" cy="3860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CF as the sum of spin 0 and 1 contributions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76" y="3354433"/>
            <a:ext cx="7689847" cy="2673881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98" y="2365520"/>
            <a:ext cx="897442" cy="7063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" y="1690110"/>
            <a:ext cx="4153707" cy="582521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56" y="2341559"/>
            <a:ext cx="1055325" cy="74163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57" y="2643415"/>
            <a:ext cx="896403" cy="43002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50" y="2620965"/>
            <a:ext cx="1055325" cy="462224"/>
          </a:xfrm>
          <a:prstGeom prst="rect">
            <a:avLst/>
          </a:prstGeom>
        </p:spPr>
      </p:pic>
      <p:sp>
        <p:nvSpPr>
          <p:cNvPr id="53" name="圆角矩形 52"/>
          <p:cNvSpPr/>
          <p:nvPr/>
        </p:nvSpPr>
        <p:spPr>
          <a:xfrm>
            <a:off x="2622549" y="2320800"/>
            <a:ext cx="3078001" cy="79200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/>
        </p:nvSpPr>
        <p:spPr>
          <a:xfrm>
            <a:off x="6770054" y="2588427"/>
            <a:ext cx="3078001" cy="54000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0"/>
          <a:stretch/>
        </p:blipFill>
        <p:spPr>
          <a:xfrm>
            <a:off x="7713468" y="873605"/>
            <a:ext cx="3928865" cy="1447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圆角矩形 55"/>
              <p:cNvSpPr/>
              <p:nvPr/>
            </p:nvSpPr>
            <p:spPr>
              <a:xfrm>
                <a:off x="510138" y="5931237"/>
                <a:ext cx="12252959" cy="7620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CN" sz="2600" b="1" dirty="0">
                    <a:solidFill>
                      <a:srgbClr val="004D99"/>
                    </a:solidFill>
                    <a:latin typeface="+mn-ea"/>
                  </a:rPr>
                  <a:t>Momentum dependence of spin singlet is stronger than that of spin triplet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CN" sz="2600" b="1" dirty="0">
                    <a:solidFill>
                      <a:srgbClr val="004D99"/>
                    </a:solidFill>
                    <a:latin typeface="+mn-ea"/>
                  </a:rPr>
                  <a:t>Cusp structure originates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zh-CN" sz="2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sSub>
                      <m:sSubPr>
                        <m:ctrlPr>
                          <a:rPr lang="en-US" altLang="zh-CN" sz="2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600" b="1" i="0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6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26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𝚲</m:t>
                    </m:r>
                    <m:r>
                      <a:rPr lang="en-US" altLang="zh-CN" sz="2600" b="1" i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6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6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6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𝐩</m:t>
                    </m:r>
                  </m:oMath>
                </a14:m>
                <a:r>
                  <a:rPr lang="zh-CN" altLang="en-US" sz="26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600" b="1" dirty="0">
                    <a:solidFill>
                      <a:srgbClr val="004D99"/>
                    </a:solidFill>
                    <a:latin typeface="+mn-ea"/>
                  </a:rPr>
                  <a:t>inelastic process</a:t>
                </a:r>
                <a:endParaRPr lang="zh-CN" altLang="en-US" sz="2600" b="1" dirty="0">
                  <a:solidFill>
                    <a:srgbClr val="004D99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56" name="圆角矩形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38" y="5931237"/>
                <a:ext cx="12252959" cy="762000"/>
              </a:xfrm>
              <a:prstGeom prst="roundRect">
                <a:avLst/>
              </a:prstGeom>
              <a:blipFill>
                <a:blip r:embed="rId14"/>
                <a:stretch>
                  <a:fillRect l="-498" t="-19200" b="-34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3">
                <a:extLst>
                  <a:ext uri="{FF2B5EF4-FFF2-40B4-BE49-F238E27FC236}">
                    <a16:creationId xmlns:a16="http://schemas.microsoft.com/office/drawing/2014/main" id="{41596358-E388-4835-99BF-4A9961F12C5F}"/>
                  </a:ext>
                </a:extLst>
              </p:cNvPr>
              <p:cNvSpPr txBox="1"/>
              <p:nvPr/>
            </p:nvSpPr>
            <p:spPr>
              <a:xfrm>
                <a:off x="118119" y="228903"/>
                <a:ext cx="75953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ja-JP" sz="3200" dirty="0">
                    <a:latin typeface="Symbol" panose="05050102010706020507" pitchFamily="18" charset="2"/>
                  </a:rPr>
                  <a:t> </a:t>
                </a:r>
                <a:r>
                  <a:rPr lang="en-US" altLang="ja-JP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t</a:t>
                </a:r>
                <a:r>
                  <a:rPr lang="en-US" altLang="zh-CN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heoretical correlation functions</a:t>
                </a:r>
                <a:endParaRPr lang="zh-CN" altLang="en-US" sz="3200" b="1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15" name="文本框 3">
                <a:extLst>
                  <a:ext uri="{FF2B5EF4-FFF2-40B4-BE49-F238E27FC236}">
                    <a16:creationId xmlns:a16="http://schemas.microsoft.com/office/drawing/2014/main" id="{41596358-E388-4835-99BF-4A9961F12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9" y="228903"/>
                <a:ext cx="7595349" cy="584775"/>
              </a:xfrm>
              <a:prstGeom prst="rect">
                <a:avLst/>
              </a:prstGeom>
              <a:blipFill>
                <a:blip r:embed="rId15"/>
                <a:stretch>
                  <a:fillRect t="-13684" r="-2006" b="-34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06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51" y="2856767"/>
            <a:ext cx="7689847" cy="2673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AB2EB56-D645-4831-9C00-B345D4FED933}"/>
                  </a:ext>
                </a:extLst>
              </p:cNvPr>
              <p:cNvSpPr txBox="1"/>
              <p:nvPr/>
            </p:nvSpPr>
            <p:spPr>
              <a:xfrm flipH="1">
                <a:off x="1687358" y="412810"/>
                <a:ext cx="5876844" cy="46166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400" b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𝐩</m:t>
                    </m:r>
                  </m:oMath>
                </a14:m>
                <a:r>
                  <a:rPr lang="en-US" altLang="zh-CN" sz="2400" b="1" dirty="0">
                    <a:solidFill>
                      <a:srgbClr val="FFFFFF"/>
                    </a:solidFill>
                    <a:latin typeface="+mn-ea"/>
                  </a:rPr>
                  <a:t> </a:t>
                </a:r>
                <a:r>
                  <a:rPr lang="zh-CN" altLang="en-US" sz="2400" b="1" dirty="0">
                    <a:solidFill>
                      <a:srgbClr val="FFFFFF"/>
                    </a:solidFill>
                    <a:latin typeface="+mn-ea"/>
                  </a:rPr>
                  <a:t>动量关联函数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AB2EB56-D645-4831-9C00-B345D4FED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687358" y="412810"/>
                <a:ext cx="5876844" cy="461665"/>
              </a:xfrm>
              <a:prstGeom prst="rect">
                <a:avLst/>
              </a:prstGeom>
              <a:blipFill>
                <a:blip r:embed="rId4"/>
                <a:stretch>
                  <a:fillRect l="-311"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圆角矩形 19"/>
              <p:cNvSpPr/>
              <p:nvPr/>
            </p:nvSpPr>
            <p:spPr>
              <a:xfrm>
                <a:off x="1613567" y="5821872"/>
                <a:ext cx="7689847" cy="7620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Covairant chiral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𝚵</m:t>
                    </m:r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𝐍</m:t>
                    </m:r>
                  </m:oMath>
                </a14:m>
                <a:r>
                  <a:rPr lang="en-US" altLang="zh-CN" sz="2000" b="1" dirty="0">
                    <a:solidFill>
                      <a:srgbClr val="004D99"/>
                    </a:solidFill>
                    <a:latin typeface="Cambria Math" panose="02040503050406030204" pitchFamily="18" charset="0"/>
                  </a:rPr>
                  <a:t> reliable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</a:rPr>
                  <a:t>The coupling between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𝚵</m:t>
                    </m:r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𝐍</m:t>
                    </m:r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𝚺𝚲</m:t>
                    </m:r>
                  </m:oMath>
                </a14:m>
                <a:r>
                  <a:rPr lang="zh-CN" altLang="en-US" sz="20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needs to be verified</a:t>
                </a:r>
                <a:endParaRPr lang="zh-CN" altLang="en-US" sz="2000" b="1" dirty="0">
                  <a:solidFill>
                    <a:srgbClr val="004D99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20" name="圆角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567" y="5821872"/>
                <a:ext cx="7689847" cy="762000"/>
              </a:xfrm>
              <a:prstGeom prst="roundRect">
                <a:avLst/>
              </a:prstGeom>
              <a:blipFill>
                <a:blip r:embed="rId5"/>
                <a:stretch>
                  <a:fillRect l="-238" t="-5600" b="-272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/>
          <p:cNvSpPr txBox="1"/>
          <p:nvPr/>
        </p:nvSpPr>
        <p:spPr>
          <a:xfrm rot="1387101">
            <a:off x="3951511" y="3888690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no free parameter</a:t>
            </a:r>
            <a:endParaRPr lang="zh-CN" altLang="en-US" sz="16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 rot="1387101">
            <a:off x="8109940" y="3888689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+mn-ea"/>
              </a:rPr>
              <a:t>no free parameter</a:t>
            </a:r>
            <a:endParaRPr lang="zh-CN" altLang="en-US" sz="1600" b="1" dirty="0">
              <a:solidFill>
                <a:srgbClr val="C00000"/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3">
                <a:extLst>
                  <a:ext uri="{FF2B5EF4-FFF2-40B4-BE49-F238E27FC236}">
                    <a16:creationId xmlns:a16="http://schemas.microsoft.com/office/drawing/2014/main" id="{037001EF-0C2A-4133-8966-2A540A788E41}"/>
                  </a:ext>
                </a:extLst>
              </p:cNvPr>
              <p:cNvSpPr txBox="1"/>
              <p:nvPr/>
            </p:nvSpPr>
            <p:spPr>
              <a:xfrm>
                <a:off x="118119" y="228903"/>
                <a:ext cx="106807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32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altLang="ja-JP" sz="3200" dirty="0">
                    <a:latin typeface="Symbol" panose="05050102010706020507" pitchFamily="18" charset="2"/>
                  </a:rPr>
                  <a:t> </a:t>
                </a:r>
                <a:r>
                  <a:rPr lang="en-US" altLang="ja-JP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t</a:t>
                </a:r>
                <a:r>
                  <a:rPr lang="en-US" altLang="zh-CN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heoretical correlation functions: </a:t>
                </a:r>
                <a:r>
                  <a:rPr lang="en-US" altLang="zh-CN" sz="3200" b="1" kern="0" dirty="0" err="1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theo.</a:t>
                </a:r>
                <a:r>
                  <a:rPr lang="en-US" altLang="zh-CN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 vs. exp.</a:t>
                </a:r>
                <a:endParaRPr lang="zh-CN" altLang="en-US" sz="3200" b="1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21" name="文本框 3">
                <a:extLst>
                  <a:ext uri="{FF2B5EF4-FFF2-40B4-BE49-F238E27FC236}">
                    <a16:creationId xmlns:a16="http://schemas.microsoft.com/office/drawing/2014/main" id="{037001EF-0C2A-4133-8966-2A540A788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9" y="228903"/>
                <a:ext cx="10680744" cy="584775"/>
              </a:xfrm>
              <a:prstGeom prst="rect">
                <a:avLst/>
              </a:prstGeom>
              <a:blipFill>
                <a:blip r:embed="rId6"/>
                <a:stretch>
                  <a:fillRect t="-13684" r="-57" b="-34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>
            <a:extLst>
              <a:ext uri="{FF2B5EF4-FFF2-40B4-BE49-F238E27FC236}">
                <a16:creationId xmlns:a16="http://schemas.microsoft.com/office/drawing/2014/main" id="{6D84F50A-3AFE-441E-905E-AC0CBA8C24A2}"/>
              </a:ext>
            </a:extLst>
          </p:cNvPr>
          <p:cNvGrpSpPr/>
          <p:nvPr/>
        </p:nvGrpSpPr>
        <p:grpSpPr>
          <a:xfrm>
            <a:off x="2708201" y="1273026"/>
            <a:ext cx="6472707" cy="1408470"/>
            <a:chOff x="727074" y="1686725"/>
            <a:chExt cx="6472707" cy="1408470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02368849-90AB-40C5-92F1-39FD8F46827E}"/>
                </a:ext>
              </a:extLst>
            </p:cNvPr>
            <p:cNvGrpSpPr/>
            <p:nvPr/>
          </p:nvGrpSpPr>
          <p:grpSpPr>
            <a:xfrm>
              <a:off x="727074" y="1686725"/>
              <a:ext cx="5439902" cy="1408470"/>
              <a:chOff x="727074" y="1686725"/>
              <a:chExt cx="5439902" cy="1408470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A2018D79-4E3F-41DF-AF4C-02131163AB1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074" y="1686725"/>
                <a:ext cx="5439902" cy="983749"/>
              </a:xfrm>
              <a:prstGeom prst="rect">
                <a:avLst/>
              </a:prstGeom>
            </p:spPr>
          </p:pic>
          <p:sp>
            <p:nvSpPr>
              <p:cNvPr id="40" name="线形标注 2 33">
                <a:extLst>
                  <a:ext uri="{FF2B5EF4-FFF2-40B4-BE49-F238E27FC236}">
                    <a16:creationId xmlns:a16="http://schemas.microsoft.com/office/drawing/2014/main" id="{455399FC-2E2A-474F-977A-369E41B484FC}"/>
                  </a:ext>
                </a:extLst>
              </p:cNvPr>
              <p:cNvSpPr/>
              <p:nvPr/>
            </p:nvSpPr>
            <p:spPr>
              <a:xfrm rot="16200000" flipV="1">
                <a:off x="1884878" y="2223104"/>
                <a:ext cx="198000" cy="720000"/>
              </a:xfrm>
              <a:prstGeom prst="borderCallout2">
                <a:avLst>
                  <a:gd name="adj1" fmla="val 76076"/>
                  <a:gd name="adj2" fmla="val -8333"/>
                  <a:gd name="adj3" fmla="val 76076"/>
                  <a:gd name="adj4" fmla="val -45625"/>
                  <a:gd name="adj5" fmla="val 45675"/>
                  <a:gd name="adj6" fmla="val -97822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04622DBE-1B6F-4268-B1F9-9DE1DCF88C35}"/>
                  </a:ext>
                </a:extLst>
              </p:cNvPr>
              <p:cNvSpPr txBox="1"/>
              <p:nvPr/>
            </p:nvSpPr>
            <p:spPr>
              <a:xfrm>
                <a:off x="1623878" y="2841544"/>
                <a:ext cx="8803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exp. </a:t>
                </a:r>
                <a:r>
                  <a:rPr lang="en-US" altLang="zh-CN" sz="1000" b="1" dirty="0" err="1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backgr</a:t>
                </a:r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.</a:t>
                </a:r>
                <a:endParaRPr lang="zh-CN" altLang="en-US" sz="1000" b="1" dirty="0">
                  <a:solidFill>
                    <a:srgbClr val="0432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42" name="线形标注 2 35">
                <a:extLst>
                  <a:ext uri="{FF2B5EF4-FFF2-40B4-BE49-F238E27FC236}">
                    <a16:creationId xmlns:a16="http://schemas.microsoft.com/office/drawing/2014/main" id="{4DE7096A-EDCC-4A72-A908-3BE3BBAAF1F2}"/>
                  </a:ext>
                </a:extLst>
              </p:cNvPr>
              <p:cNvSpPr/>
              <p:nvPr/>
            </p:nvSpPr>
            <p:spPr>
              <a:xfrm rot="16200000" flipV="1">
                <a:off x="2772678" y="2529104"/>
                <a:ext cx="198000" cy="108000"/>
              </a:xfrm>
              <a:prstGeom prst="borderCallout2">
                <a:avLst>
                  <a:gd name="adj1" fmla="val 76076"/>
                  <a:gd name="adj2" fmla="val -8333"/>
                  <a:gd name="adj3" fmla="val 76076"/>
                  <a:gd name="adj4" fmla="val -45625"/>
                  <a:gd name="adj5" fmla="val -118955"/>
                  <a:gd name="adj6" fmla="val -88201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B4091F6-C263-4355-AE11-99F00B3C56BD}"/>
                  </a:ext>
                </a:extLst>
              </p:cNvPr>
              <p:cNvSpPr txBox="1"/>
              <p:nvPr/>
            </p:nvSpPr>
            <p:spPr>
              <a:xfrm>
                <a:off x="2520197" y="2848974"/>
                <a:ext cx="158729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purity of the </a:t>
                </a:r>
                <a:r>
                  <a:rPr lang="en-US" altLang="zh-CN" sz="1000" b="1" dirty="0" err="1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partice</a:t>
                </a:r>
                <a:r>
                  <a:rPr lang="en-US" altLang="zh-CN" sz="1000" b="1" dirty="0">
                    <a:solidFill>
                      <a:srgbClr val="0432FF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 pair</a:t>
                </a:r>
                <a:endParaRPr lang="zh-CN" altLang="en-US" sz="1000" b="1" dirty="0">
                  <a:solidFill>
                    <a:srgbClr val="0432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24" name="线形标注 2 26">
              <a:extLst>
                <a:ext uri="{FF2B5EF4-FFF2-40B4-BE49-F238E27FC236}">
                  <a16:creationId xmlns:a16="http://schemas.microsoft.com/office/drawing/2014/main" id="{2D2D12F4-3FAA-4612-A374-D2F1FF276532}"/>
                </a:ext>
              </a:extLst>
            </p:cNvPr>
            <p:cNvSpPr/>
            <p:nvPr/>
          </p:nvSpPr>
          <p:spPr>
            <a:xfrm rot="16200000" flipV="1">
              <a:off x="4049028" y="1976654"/>
              <a:ext cx="198000" cy="108000"/>
            </a:xfrm>
            <a:prstGeom prst="borderCallout2">
              <a:avLst>
                <a:gd name="adj1" fmla="val 76076"/>
                <a:gd name="adj2" fmla="val -8333"/>
                <a:gd name="adj3" fmla="val 76076"/>
                <a:gd name="adj4" fmla="val -45625"/>
                <a:gd name="adj5" fmla="val -118955"/>
                <a:gd name="adj6" fmla="val -8820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线形标注 2 29">
              <a:extLst>
                <a:ext uri="{FF2B5EF4-FFF2-40B4-BE49-F238E27FC236}">
                  <a16:creationId xmlns:a16="http://schemas.microsoft.com/office/drawing/2014/main" id="{3CF12F7C-FC06-42CF-B919-172FEB1BD045}"/>
                </a:ext>
              </a:extLst>
            </p:cNvPr>
            <p:cNvSpPr/>
            <p:nvPr/>
          </p:nvSpPr>
          <p:spPr>
            <a:xfrm rot="16200000" flipV="1">
              <a:off x="5833378" y="1976654"/>
              <a:ext cx="198000" cy="108000"/>
            </a:xfrm>
            <a:prstGeom prst="borderCallout2">
              <a:avLst>
                <a:gd name="adj1" fmla="val 76076"/>
                <a:gd name="adj2" fmla="val -8333"/>
                <a:gd name="adj3" fmla="val 76076"/>
                <a:gd name="adj4" fmla="val -45625"/>
                <a:gd name="adj5" fmla="val -118955"/>
                <a:gd name="adj6" fmla="val -8820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85234B5-16AF-40C4-B53F-FD010D65EF7C}"/>
                </a:ext>
              </a:extLst>
            </p:cNvPr>
            <p:cNvSpPr txBox="1"/>
            <p:nvPr/>
          </p:nvSpPr>
          <p:spPr>
            <a:xfrm>
              <a:off x="5840113" y="2307931"/>
              <a:ext cx="13596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0432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hadronization temp.</a:t>
              </a:r>
              <a:endParaRPr lang="zh-CN" altLang="en-US" sz="1000" b="1" dirty="0">
                <a:solidFill>
                  <a:srgbClr val="0432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B01E4CC-AC72-4F17-BA5D-1627F546B8C2}"/>
                </a:ext>
              </a:extLst>
            </p:cNvPr>
            <p:cNvSpPr txBox="1"/>
            <p:nvPr/>
          </p:nvSpPr>
          <p:spPr>
            <a:xfrm>
              <a:off x="4122638" y="2309224"/>
              <a:ext cx="7954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altLang="zh-CN" sz="1000" b="1" dirty="0">
                  <a:solidFill>
                    <a:srgbClr val="0432FF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stat. factor</a:t>
              </a:r>
              <a:endParaRPr lang="zh-CN" altLang="en-US" sz="1000" b="1" dirty="0">
                <a:solidFill>
                  <a:srgbClr val="0432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77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9" y="1863641"/>
            <a:ext cx="3790019" cy="2862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3">
                <a:extLst>
                  <a:ext uri="{FF2B5EF4-FFF2-40B4-BE49-F238E27FC236}">
                    <a16:creationId xmlns:a16="http://schemas.microsoft.com/office/drawing/2014/main" id="{BAC8E333-AD90-4204-8208-778335FDCF49}"/>
                  </a:ext>
                </a:extLst>
              </p:cNvPr>
              <p:cNvSpPr txBox="1"/>
              <p:nvPr/>
            </p:nvSpPr>
            <p:spPr>
              <a:xfrm>
                <a:off x="118119" y="228903"/>
                <a:ext cx="100716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C00000"/>
                    </a:solidFill>
                  </a:rPr>
                  <a:t>Predicted</a:t>
                </a:r>
                <a:r>
                  <a:rPr lang="en-US" altLang="zh-CN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zh-CN" altLang="en-US" sz="3200" b="1" i="1">
                        <a:latin typeface="Cambria Math" panose="02040503050406030204" pitchFamily="18" charset="0"/>
                      </a:rPr>
                      <m:t>、</m:t>
                    </m:r>
                    <m:sSup>
                      <m:sSupPr>
                        <m:ctrlPr>
                          <a:rPr lang="en-US" altLang="zh-CN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sz="3200" b="1" i="1" smtClean="0">
                        <a:latin typeface="Cambria Math" panose="02040503050406030204" pitchFamily="18" charset="0"/>
                      </a:rPr>
                      <m:t>、</m:t>
                    </m:r>
                  </m:oMath>
                </a14:m>
                <a:r>
                  <a:rPr lang="en-US" altLang="zh-CN" sz="32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3200" b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altLang="ja-JP" sz="3200" b="1" kern="0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3200" b="1" kern="0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 </a:t>
                </a:r>
                <a:r>
                  <a:rPr lang="en-US" altLang="zh-CN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correlation functions</a:t>
                </a:r>
                <a:endParaRPr lang="zh-CN" altLang="en-US" sz="3200" b="1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9" name="文本框 3">
                <a:extLst>
                  <a:ext uri="{FF2B5EF4-FFF2-40B4-BE49-F238E27FC236}">
                    <a16:creationId xmlns:a16="http://schemas.microsoft.com/office/drawing/2014/main" id="{BAC8E333-AD90-4204-8208-778335FDC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9" y="228903"/>
                <a:ext cx="10071668" cy="584775"/>
              </a:xfrm>
              <a:prstGeom prst="rect">
                <a:avLst/>
              </a:prstGeom>
              <a:blipFill>
                <a:blip r:embed="rId3"/>
                <a:stretch>
                  <a:fillRect l="-1512" t="-14737" r="-665" b="-3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90FB9FF6-1D03-45FC-AAF0-60A7A2679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73" y="1863641"/>
            <a:ext cx="3891977" cy="29393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6F16FA-5F43-4727-9211-3CCAF26504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85" y="1863641"/>
            <a:ext cx="3891327" cy="2938875"/>
          </a:xfrm>
          <a:prstGeom prst="rect">
            <a:avLst/>
          </a:prstGeom>
        </p:spPr>
      </p:pic>
      <p:sp>
        <p:nvSpPr>
          <p:cNvPr id="16" name="圆角矩形 19">
            <a:extLst>
              <a:ext uri="{FF2B5EF4-FFF2-40B4-BE49-F238E27FC236}">
                <a16:creationId xmlns:a16="http://schemas.microsoft.com/office/drawing/2014/main" id="{83D63A1F-4980-4458-A9A5-755678FFEED5}"/>
              </a:ext>
            </a:extLst>
          </p:cNvPr>
          <p:cNvSpPr/>
          <p:nvPr/>
        </p:nvSpPr>
        <p:spPr>
          <a:xfrm>
            <a:off x="1603941" y="5394968"/>
            <a:ext cx="7689847" cy="7620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004D99"/>
                </a:solidFill>
                <a:latin typeface="Cambria Math" panose="02040503050406030204" pitchFamily="18" charset="0"/>
              </a:rPr>
              <a:t>No bound state close to threshold</a:t>
            </a:r>
          </a:p>
        </p:txBody>
      </p:sp>
    </p:spTree>
    <p:extLst>
      <p:ext uri="{BB962C8B-B14F-4D97-AF65-F5344CB8AC3E}">
        <p14:creationId xmlns:p14="http://schemas.microsoft.com/office/powerpoint/2010/main" val="36142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54" y="643467"/>
            <a:ext cx="3495843" cy="557106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05927" y="5329089"/>
            <a:ext cx="6204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Building up the atomic world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99314" y="97618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-15</a:t>
            </a:r>
            <a:endParaRPr kumimoji="1" lang="zh-CN" altLang="en-US" baseline="30000" dirty="0"/>
          </a:p>
        </p:txBody>
      </p:sp>
      <p:sp>
        <p:nvSpPr>
          <p:cNvPr id="6" name="文本框 5"/>
          <p:cNvSpPr txBox="1"/>
          <p:nvPr/>
        </p:nvSpPr>
        <p:spPr>
          <a:xfrm>
            <a:off x="1699314" y="168313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-14</a:t>
            </a:r>
            <a:endParaRPr kumimoji="1" lang="zh-CN" altLang="en-US" baseline="30000" dirty="0"/>
          </a:p>
        </p:txBody>
      </p:sp>
      <p:sp>
        <p:nvSpPr>
          <p:cNvPr id="7" name="文本框 6"/>
          <p:cNvSpPr txBox="1"/>
          <p:nvPr/>
        </p:nvSpPr>
        <p:spPr>
          <a:xfrm>
            <a:off x="1699314" y="2700507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-10</a:t>
            </a:r>
            <a:endParaRPr kumimoji="1" lang="zh-CN" altLang="en-US" baseline="30000" dirty="0"/>
          </a:p>
        </p:txBody>
      </p:sp>
      <p:sp>
        <p:nvSpPr>
          <p:cNvPr id="8" name="文本框 7"/>
          <p:cNvSpPr txBox="1"/>
          <p:nvPr/>
        </p:nvSpPr>
        <p:spPr>
          <a:xfrm>
            <a:off x="1699315" y="360349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-6</a:t>
            </a:r>
            <a:endParaRPr kumimoji="1" lang="zh-CN" altLang="en-US" baseline="30000" dirty="0"/>
          </a:p>
        </p:txBody>
      </p:sp>
      <p:cxnSp>
        <p:nvCxnSpPr>
          <p:cNvPr id="4" name="直线箭头连接符 3"/>
          <p:cNvCxnSpPr/>
          <p:nvPr/>
        </p:nvCxnSpPr>
        <p:spPr>
          <a:xfrm>
            <a:off x="2331638" y="976185"/>
            <a:ext cx="0" cy="5112209"/>
          </a:xfrm>
          <a:prstGeom prst="straightConnector1">
            <a:avLst/>
          </a:prstGeom>
          <a:ln w="25400">
            <a:solidFill>
              <a:srgbClr val="FF0000"/>
            </a:solidFill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699315" y="556548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</a:t>
            </a:r>
            <a:endParaRPr kumimoji="1" lang="zh-CN" altLang="en-US" baseline="30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70" y="1070350"/>
            <a:ext cx="5135516" cy="35625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21541" y="573207"/>
            <a:ext cx="1727381" cy="839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83758" y="1339666"/>
            <a:ext cx="923030" cy="686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43576" y="1664410"/>
            <a:ext cx="967439" cy="388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91" y="997366"/>
            <a:ext cx="3709929" cy="28018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77" y="3982931"/>
            <a:ext cx="8268445" cy="28750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圆角矩形 12"/>
              <p:cNvSpPr/>
              <p:nvPr/>
            </p:nvSpPr>
            <p:spPr>
              <a:xfrm>
                <a:off x="539015" y="1537982"/>
                <a:ext cx="7132320" cy="2077482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strong interaction increase the low-momentum CF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Weak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source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size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dependence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+mn-ea"/>
                  </a:rPr>
                  <a:t>；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smaller size, stronger effect of the strong interaction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Below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+mn-ea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+mn-ea"/>
                  </a:rPr>
                  <a:t>50MeV/c, CF not sensitive to the source size</a:t>
                </a:r>
                <a:endParaRPr lang="zh-CN" altLang="en-US" sz="2000" b="1" dirty="0">
                  <a:solidFill>
                    <a:srgbClr val="004D99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13" name="圆角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15" y="1537982"/>
                <a:ext cx="7132320" cy="2077482"/>
              </a:xfrm>
              <a:prstGeom prst="roundRect">
                <a:avLst/>
              </a:prstGeom>
              <a:blipFill>
                <a:blip r:embed="rId4"/>
                <a:stretch>
                  <a:fillRect b="-2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3">
                <a:extLst>
                  <a:ext uri="{FF2B5EF4-FFF2-40B4-BE49-F238E27FC236}">
                    <a16:creationId xmlns:a16="http://schemas.microsoft.com/office/drawing/2014/main" id="{BAC8E333-AD90-4204-8208-778335FDCF49}"/>
                  </a:ext>
                </a:extLst>
              </p:cNvPr>
              <p:cNvSpPr txBox="1"/>
              <p:nvPr/>
            </p:nvSpPr>
            <p:spPr>
              <a:xfrm>
                <a:off x="118119" y="228903"/>
                <a:ext cx="954703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C00000"/>
                    </a:solidFill>
                  </a:rPr>
                  <a:t>Predicted</a:t>
                </a:r>
                <a:r>
                  <a:rPr lang="en-US" altLang="zh-CN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chemeClr val="tx1"/>
                    </a:solidFill>
                    <a:latin typeface="+mn-ea"/>
                  </a:rPr>
                  <a:t> </a:t>
                </a:r>
                <a:r>
                  <a:rPr lang="en-US" altLang="ja-JP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t</a:t>
                </a:r>
                <a:r>
                  <a:rPr lang="en-US" altLang="zh-CN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heoretical correlation functions</a:t>
                </a:r>
                <a:endParaRPr lang="zh-CN" altLang="en-US" sz="3200" b="1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9" name="文本框 3">
                <a:extLst>
                  <a:ext uri="{FF2B5EF4-FFF2-40B4-BE49-F238E27FC236}">
                    <a16:creationId xmlns:a16="http://schemas.microsoft.com/office/drawing/2014/main" id="{BAC8E333-AD90-4204-8208-778335FDC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9" y="228903"/>
                <a:ext cx="9547037" cy="584775"/>
              </a:xfrm>
              <a:prstGeom prst="rect">
                <a:avLst/>
              </a:prstGeom>
              <a:blipFill>
                <a:blip r:embed="rId5"/>
                <a:stretch>
                  <a:fillRect l="-1596" t="-14737" r="-1724" b="-3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314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211" y="906234"/>
            <a:ext cx="4365243" cy="32967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19" y="4145592"/>
            <a:ext cx="7600762" cy="2642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圆角矩形 17"/>
              <p:cNvSpPr/>
              <p:nvPr/>
            </p:nvSpPr>
            <p:spPr>
              <a:xfrm>
                <a:off x="192507" y="1233179"/>
                <a:ext cx="6916704" cy="2642905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Intermediate strong 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Inelastic effects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b>
                      <m:sSub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2000" b="1" i="0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1" i="0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1" i="0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𝐚𝐧𝐝</m:t>
                    </m:r>
                    <m:r>
                      <a:rPr lang="en-US" altLang="zh-CN" sz="2000" b="1" i="0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sSub>
                      <m:sSub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000" b="1" i="0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𝚲</m:t>
                    </m:r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coupling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；</a:t>
                </a:r>
                <a:endParaRPr lang="en-US" altLang="zh-CN" sz="20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Smaller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source size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smaller strong interaction effect 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close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threshold</a:t>
                </a:r>
                <a:endParaRPr lang="zh-CN" altLang="en-US" sz="20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8" name="圆角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07" y="1233179"/>
                <a:ext cx="6916704" cy="2642905"/>
              </a:xfrm>
              <a:prstGeom prst="roundRect">
                <a:avLst/>
              </a:prstGeom>
              <a:blipFill>
                <a:blip r:embed="rId4"/>
                <a:stretch>
                  <a:fillRect t="-3226" b="-99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">
                <a:extLst>
                  <a:ext uri="{FF2B5EF4-FFF2-40B4-BE49-F238E27FC236}">
                    <a16:creationId xmlns:a16="http://schemas.microsoft.com/office/drawing/2014/main" id="{D0DFFF5F-E7A8-4653-822F-61D05692B80D}"/>
                  </a:ext>
                </a:extLst>
              </p:cNvPr>
              <p:cNvSpPr txBox="1"/>
              <p:nvPr/>
            </p:nvSpPr>
            <p:spPr>
              <a:xfrm>
                <a:off x="118119" y="228903"/>
                <a:ext cx="96400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C00000"/>
                    </a:solidFill>
                  </a:rPr>
                  <a:t>Predicted</a:t>
                </a:r>
                <a:r>
                  <a:rPr lang="en-US" altLang="zh-CN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chemeClr val="tx1"/>
                    </a:solidFill>
                    <a:latin typeface="+mn-ea"/>
                  </a:rPr>
                  <a:t> </a:t>
                </a:r>
                <a:r>
                  <a:rPr lang="en-US" altLang="ja-JP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t</a:t>
                </a:r>
                <a:r>
                  <a:rPr lang="en-US" altLang="zh-CN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heoretical correlation functions</a:t>
                </a:r>
                <a:endParaRPr lang="zh-CN" altLang="en-US" sz="3200" b="1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8" name="文本框 3">
                <a:extLst>
                  <a:ext uri="{FF2B5EF4-FFF2-40B4-BE49-F238E27FC236}">
                    <a16:creationId xmlns:a16="http://schemas.microsoft.com/office/drawing/2014/main" id="{D0DFFF5F-E7A8-4653-822F-61D05692B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9" y="228903"/>
                <a:ext cx="9640011" cy="584775"/>
              </a:xfrm>
              <a:prstGeom prst="rect">
                <a:avLst/>
              </a:prstGeom>
              <a:blipFill>
                <a:blip r:embed="rId5"/>
                <a:stretch>
                  <a:fillRect l="-1580" t="-14737" r="-695" b="-3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3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95" y="949170"/>
            <a:ext cx="4518106" cy="34122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9" y="3929608"/>
            <a:ext cx="7600762" cy="2642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圆角矩形 17"/>
              <p:cNvSpPr/>
              <p:nvPr/>
            </p:nvSpPr>
            <p:spPr>
              <a:xfrm>
                <a:off x="0" y="1537982"/>
                <a:ext cx="7315200" cy="2077482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</a:rPr>
                  <a:t>Weak attraction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；</a:t>
                </a:r>
                <a:endParaRPr lang="en-US" altLang="zh-CN" sz="20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Inelastic effects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sSub>
                      <m:sSub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000" b="1" i="0" smtClean="0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1">
                        <a:solidFill>
                          <a:srgbClr val="004D99"/>
                        </a:solidFill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；</a:t>
                </a:r>
                <a:endParaRPr lang="en-US" altLang="zh-CN" sz="20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Smaller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source size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larger strong interaction effect </a:t>
                </a: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close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</a:t>
                </a:r>
                <a:r>
                  <a:rPr lang="zh-CN" altLang="en-US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threshold</a:t>
                </a:r>
                <a:endParaRPr lang="zh-CN" altLang="en-US" sz="20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8" name="圆角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37982"/>
                <a:ext cx="7315200" cy="2077482"/>
              </a:xfrm>
              <a:prstGeom prst="roundRect">
                <a:avLst/>
              </a:prstGeom>
              <a:blipFill>
                <a:blip r:embed="rId4"/>
                <a:stretch>
                  <a:fillRect b="-2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">
                <a:extLst>
                  <a:ext uri="{FF2B5EF4-FFF2-40B4-BE49-F238E27FC236}">
                    <a16:creationId xmlns:a16="http://schemas.microsoft.com/office/drawing/2014/main" id="{B893DEF9-FE35-487F-8691-7C5823EDE5EE}"/>
                  </a:ext>
                </a:extLst>
              </p:cNvPr>
              <p:cNvSpPr txBox="1"/>
              <p:nvPr/>
            </p:nvSpPr>
            <p:spPr>
              <a:xfrm>
                <a:off x="118119" y="228903"/>
                <a:ext cx="943521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C00000"/>
                    </a:solidFill>
                  </a:rPr>
                  <a:t>Predicted</a:t>
                </a:r>
                <a:r>
                  <a:rPr lang="en-US" altLang="zh-CN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p>
                        <m:r>
                          <a:rPr lang="en-US" altLang="zh-CN" sz="3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altLang="ja-JP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 t</a:t>
                </a:r>
                <a:r>
                  <a:rPr lang="en-US" altLang="zh-CN" sz="3200" b="1" kern="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+mj-cs"/>
                  </a:rPr>
                  <a:t>heoretical correlation functions</a:t>
                </a:r>
                <a:endParaRPr lang="zh-CN" altLang="en-US" sz="3200" b="1" kern="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8" name="文本框 3">
                <a:extLst>
                  <a:ext uri="{FF2B5EF4-FFF2-40B4-BE49-F238E27FC236}">
                    <a16:creationId xmlns:a16="http://schemas.microsoft.com/office/drawing/2014/main" id="{B893DEF9-FE35-487F-8691-7C5823EDE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9" y="228903"/>
                <a:ext cx="9435212" cy="584775"/>
              </a:xfrm>
              <a:prstGeom prst="rect">
                <a:avLst/>
              </a:prstGeom>
              <a:blipFill>
                <a:blip r:embed="rId5"/>
                <a:stretch>
                  <a:fillRect l="-1615" t="-14737" r="-775" b="-3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43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3763" y="433546"/>
            <a:ext cx="8354890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Very preliminary!</a:t>
            </a:r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837" y="1231377"/>
            <a:ext cx="7096489" cy="43952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2110855" y="385778"/>
            <a:ext cx="8321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Many particles observed in the 1960’s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815" y="1387929"/>
            <a:ext cx="1436915" cy="215537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95487" y="3584893"/>
            <a:ext cx="1976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dirty="0">
                <a:solidFill>
                  <a:srgbClr val="000000"/>
                </a:solidFill>
                <a:latin typeface="Linux Libertine" charset="0"/>
              </a:rPr>
              <a:t>Murray Gell-Mann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037" y="4190216"/>
            <a:ext cx="1513692" cy="216159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82967" y="6371342"/>
            <a:ext cx="169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Linux Libertine" charset="0"/>
              </a:rPr>
              <a:t>Yuval Ne'eman</a:t>
            </a:r>
            <a:r>
              <a:rPr lang="en-US" altLang="zh-CN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008" y="1586139"/>
            <a:ext cx="4285949" cy="32144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500" y="1586139"/>
            <a:ext cx="2162015" cy="419190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071758" y="5909678"/>
            <a:ext cx="2596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zh-CN" dirty="0">
                <a:solidFill>
                  <a:srgbClr val="000000"/>
                </a:solidFill>
                <a:latin typeface="-webkit-standard" charset="0"/>
              </a:rPr>
              <a:t>V. E. Barnes et al., </a:t>
            </a:r>
            <a:r>
              <a:rPr lang="nb-NO" altLang="zh-CN" dirty="0" err="1">
                <a:solidFill>
                  <a:srgbClr val="000000"/>
                </a:solidFill>
                <a:latin typeface="-webkit-standard" charset="0"/>
              </a:rPr>
              <a:t>Phys</a:t>
            </a:r>
            <a:r>
              <a:rPr lang="nb-NO" altLang="zh-CN" dirty="0">
                <a:solidFill>
                  <a:srgbClr val="000000"/>
                </a:solidFill>
                <a:latin typeface="-webkit-standard" charset="0"/>
              </a:rPr>
              <a:t>. Rev. Lett. 12, 204 (1964)</a:t>
            </a:r>
            <a:endParaRPr lang="zh-CN" altLang="en-US" dirty="0"/>
          </a:p>
        </p:txBody>
      </p:sp>
      <p:graphicFrame>
        <p:nvGraphicFramePr>
          <p:cNvPr id="11" name="图表 10"/>
          <p:cNvGraphicFramePr/>
          <p:nvPr/>
        </p:nvGraphicFramePr>
        <p:xfrm>
          <a:off x="4258701" y="4313010"/>
          <a:ext cx="3570514" cy="2930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椭圆 12"/>
          <p:cNvSpPr/>
          <p:nvPr/>
        </p:nvSpPr>
        <p:spPr>
          <a:xfrm>
            <a:off x="5420139" y="4051423"/>
            <a:ext cx="1245704" cy="7491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113288" y="202919"/>
            <a:ext cx="10554713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Hadron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spectroscopy—QM—QCD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453764" y="977692"/>
            <a:ext cx="397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solidFill>
                  <a:srgbClr val="FF0000"/>
                </a:solidFill>
              </a:rPr>
              <a:t>Put</a:t>
            </a:r>
            <a:r>
              <a:rPr kumimoji="1" lang="zh-CN" altLang="en-US" b="1" i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an</a:t>
            </a:r>
            <a:r>
              <a:rPr kumimoji="1" lang="zh-CN" altLang="en-US" b="1" i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end</a:t>
            </a:r>
            <a:r>
              <a:rPr kumimoji="1" lang="zh-CN" altLang="en-US" b="1" i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to</a:t>
            </a:r>
            <a:r>
              <a:rPr kumimoji="1" lang="zh-CN" altLang="en-US" b="1" i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the</a:t>
            </a:r>
            <a:r>
              <a:rPr kumimoji="1" lang="zh-CN" altLang="en-US" b="1" i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then</a:t>
            </a:r>
            <a:r>
              <a:rPr kumimoji="1" lang="zh-CN" altLang="en-US" b="1" i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chaotic</a:t>
            </a:r>
            <a:r>
              <a:rPr kumimoji="1" lang="zh-CN" altLang="en-US" b="1" i="1" dirty="0">
                <a:solidFill>
                  <a:srgbClr val="FF0000"/>
                </a:solidFill>
              </a:rPr>
              <a:t> </a:t>
            </a:r>
            <a:r>
              <a:rPr kumimoji="1" lang="en-US" altLang="zh-CN" b="1" i="1" dirty="0">
                <a:solidFill>
                  <a:srgbClr val="FF0000"/>
                </a:solidFill>
              </a:rPr>
              <a:t>situation</a:t>
            </a:r>
            <a:endParaRPr kumimoji="1" lang="zh-CN" alt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0" y="242787"/>
            <a:ext cx="1066800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Naive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QM: hadron structure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图片包含 台球&#10;&#10;&#10;&#10;自动生成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00" y="1928422"/>
            <a:ext cx="4492350" cy="3239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c5ZTBkYjgyNmIyMGRhNzdjZmY1OWQ3MzMwOTNiMm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928.759"/>
  <p:tag name="LATEXADDIN" val="\documentclass{article}&#10;\usepackage{amsmath}&#10;\pagestyle{empty}&#10;\begin{document}&#10;&#10;M $=2317.8\pm0.6$ and $\Gamma&lt;3.8$ MeV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005.624"/>
  <p:tag name="LATEXADDIN" val="\documentclass{article}&#10;\usepackage{amsmath}&#10;\pagestyle{empty}&#10;\begin{document}&#10;$P=\left(D^0,D^+,D^+_s\right)$&#10;&#10;&#10;&#10;\end{document}"/>
  <p:tag name="IGUANATEXSIZE" val="20"/>
  <p:tag name="IGUANATEXCURSOR" val="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135"/>
  <p:tag name="ORIGINALWIDTH" val="1943.007"/>
  <p:tag name="LATEXADDIN" val="\documentclass{article}&#10;\usepackage{amsmath}&#10;\pagestyle{empty}&#10;\begin{document}&#10;\begin{align}&#10;V_{\nu'\nu}=\frac{C_{\nu'\nu}}{4f_0^2}\left[\left(p_1+p_2\right)^2-\left(p_1-p_4\right)\right]\nonumber&#10;\end{align}&#10;&#10;&#10;&#10;\end{document}"/>
  <p:tag name="IGUANATEXSIZE" val="20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4807"/>
  <p:tag name="ORIGINALWIDTH" val="2646.419"/>
  <p:tag name="LATEXADDIN" val="\documentclass{article}&#10;\usepackage{amsmath}&#10;\pagestyle{empty}&#10;\begin{document}&#10;&#10;$p_{1(3)}=(E_{1(3)},\boldsymbol{p^{(\prime)}})$,\quad$p_{2(4)}=(\sqrt{s}-E_{1(3)},-\boldsymbol{p^{(\prime)}})$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6.7079"/>
  <p:tag name="ORIGINALWIDTH" val="4650.169"/>
  <p:tag name="LATEXADDIN" val="\documentclass{article}&#10;\usepackage{amsmath}&#10;\pagestyle{empty}&#10;\begin{document}&#10;&#10;\begin{align}\label{Eq:Kadyshevsky}&#10;  &amp;T_{\nu'\nu}(k',k)=V_{\nu'\nu}\cdot f_{\Lambda_F}(k',k)+\sum_{\nu^{\prime\prime}}\int_0^\infty\frac{{\rm d}k^{\prime\prime}k^{\prime\prime2}}{8\pi^2}\frac{V_{\nu'\nu^{\prime\prime}}\cdot f_{\Lambda_F}(k',k^{\prime\prime})\cdot T_{\nu^{\prime\prime}\nu}(k^{\prime\prime},k)}{E_{P,\nu^{\prime\prime}}E_{\Phi,\nu^{\prime\prime}}(\sqrt{s}-E_{P,\nu^{\prime\prime}}-E_{\Phi,\nu^{\prime\prime}}+i\epsilon)}\nonumber&#10;\end{align}&#10;&#10;\end{document}"/>
  <p:tag name="IGUANATEXSIZE" val="20"/>
  <p:tag name="IGUANATEXCURSOR" val="484"/>
  <p:tag name="TRANSPARENCY" val="True"/>
  <p:tag name="FILENAME" val=""/>
  <p:tag name="LATEXENGINEID" val="0"/>
  <p:tag name="TEMPFOLDER" val="c:\temp\"/>
  <p:tag name="LATEXFORMHEIGHT" val="312"/>
  <p:tag name="LATEXFORMWIDTH" val="1022.2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9613"/>
  <p:tag name="ORIGINALWIDTH" val="3940.758"/>
  <p:tag name="LATEXADDIN" val="\documentclass{article}&#10;\usepackage{amsmath}&#10;\pagestyle{empty}&#10;\begin{document}&#10;\begin{align}\label{Eq:Fourier_Bessel}&#10;  \psi_{\nu'\nu}(k,r)=\delta_{\nu'\nu}j_0(kr)+\int_0^\infty\frac{{\rm d}k'k^{\prime2}}{8\pi^2}\frac{T_{\nu'\nu}(k',k)\cdot j_0(k'r)}{E_{P,\nu^{\prime}}E_{\Phi,\nu^{\prime}}(\sqrt{s}-E_{P,\nu^{\prime}}-E_{\Phi,\nu^{\prime}}+i\epsilon)}\nonumber&#10;\end{align}&#10;&#10;&#10;&#10;\end{document}"/>
  <p:tag name="IGUANATEXSIZE" val="20"/>
  <p:tag name="IGUANATEXCURSOR" val="3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158.98"/>
  <p:tag name="LATEXADDIN" val="\documentclass{article}&#10;\usepackage{amsmath}&#10;\pagestyle{empty}&#10;\begin{document}&#10;\begin{align}\label{Eq:regularization}&#10;  f_{\Lambda_F}(k',k)=\exp\left[-\left(\frac{k'}{\Lambda_F}\right)^{2}-\left(\frac{k}{\Lambda_F}\right)^{2}\right]\nonumber&#10;\end{align}&#10;&#10;&#10;&#10;\end{document}"/>
  <p:tag name="IGUANATEXSIZE" val="20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82.6397"/>
  <p:tag name="LATEXADDIN" val="\documentclass{article}&#10;\usepackage{amsmath}&#10;\pagestyle{empty}&#10;\begin{document}&#10;&#10;\begin{align}&#10;\Lambda_F=1107~{\rm MeV}\nonumber&#10;\end{align}&#10;&#10;&#10;\end{document}"/>
  <p:tag name="IGUANATEXSIZE" val="2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9835"/>
  <p:tag name="ORIGINALWIDTH" val="1108.361"/>
  <p:tag name="LATEXADDIN" val="\documentclass{article}&#10;\usepackage{amsmath}&#10;\pagestyle{empty}&#10;\begin{document}&#10;&#10;\begin{align}&#10;M_{D_{s0}^*}=2317.8~{\rm MeV}\nonumber&#10;\end{align}&#10;&#10;&#10;\end{document}"/>
  <p:tag name="IGUANATEXSIZE" val="20"/>
  <p:tag name="IGUANATEXCURSOR" val="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8.1403"/>
  <p:tag name="ORIGINALWIDTH" val="2333.708"/>
  <p:tag name="LATEXADDIN" val="\documentclass{article}&#10;\usepackage{amsmath}&#10;\pagestyle{empty}&#10;\begin{document}&#10;&#10;\begin{align}&#10;  &amp;V_{\Sigma_c\bar{D}^{(*)}}^{I=\frac{3}{2}}=2M_{\Sigma_c}M_{\bar{D}^{(*)}}\widetilde{\beta}_1\widetilde{\beta}_2g_V^2\left(\frac{1}{m_\omega^2}+\frac{1}{m_\rho^2}\right)\nonumber\\&#10;\nonumber\\&#10;  &amp;V_{\Sigma_c\bar{D}^{(*)}}^{I=\frac{1}{2}}=2M_{\Sigma_c}M_{\bar{D}^{(*)}}\widetilde{\beta}_1\widetilde{\beta}_2g_V^2\left(\frac{1}{m_\omega^2}-\frac{2}{m_\rho^2}\right)\nonumber&#10;\end{align}&#10;&#10;&#10;\end{document}"/>
  <p:tag name="IGUANATEXSIZE" val="20"/>
  <p:tag name="IGUANATEXCURSOR" val="2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12"/>
  <p:tag name="ORIGINALWIDTH" val="1483.315"/>
  <p:tag name="LATEXADDIN" val="\documentclass{article}&#10;\usepackage{amsmath}&#10;\pagestyle{empty}&#10;\begin{document}&#10;\begin{align}&#10;  C(\boldsymbol{p}_1, \boldsymbol{p}_2)~=~\frac{{\rm P}_(\boldsymbol{p}_1,\boldsymbol{p}_2)}{{\rm P}(\boldsymbol{p}_1)\cdot&#10;{\rm P}(\boldsymbol{p}_2)}\nonumber&#10;\end{align}&#10;&#10;&#10;&#10;\end{document}"/>
  <p:tag name="IGUANATEXSIZE" val="20"/>
  <p:tag name="IGUANATEXCURSOR" val="225"/>
  <p:tag name="TRANSPARENCY" val="True"/>
  <p:tag name="FILENAME" val=""/>
  <p:tag name="LATEXENGINEID" val="0"/>
  <p:tag name="TEMPFOLDER" val="c:\temp\"/>
  <p:tag name="LATEXFORMHEIGHT" val="312"/>
  <p:tag name="LATEXFORMWIDTH" val="89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3.8882"/>
  <p:tag name="ORIGINALWIDTH" val="3346.832"/>
  <p:tag name="LATEXADDIN" val="\documentclass{article}&#10;\usepackage{amsmath}&#10;\pagestyle{empty}&#10;\begin{document}&#10;\begin{align}&#10;\left|\Sigma_c\bar{D}^{(*)},I=\frac{3}{2},I_3=\frac{1}{2}\right\rangle&amp;=\sqrt{\frac{1}{3}}\left|\Sigma_c^{++}D^{(*)-}\right\rangle+\sqrt{\frac{2}{3}}\left|\Sigma_c^+\bar{D}^{(*)0}\right\rangle\nonumber\\&#10;\nonumber\\&#10;\left|\Sigma_c\bar{D}^{(*)},I=\frac{1}{2},I_3=\frac{1}{2}\right\rangle&amp;=\sqrt{\frac{2}{3}}\left|\Sigma_c^{++}D^{(*)-}\right\rangle-\sqrt{\frac{1}{3}}\left|\Sigma_c^+\bar{D}^{(*)0}\right\rangle\nonumber&#10;\end{align}&#10;&#10;&#10;&#10;\end{document}"/>
  <p:tag name="IGUANATEXSIZE" val="20"/>
  <p:tag name="IGUANATEXCURSOR" val="4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.73976"/>
  <p:tag name="ORIGINALWIDTH" val="407.949"/>
  <p:tag name="LATEXADDIN" val="\documentclass{article}&#10;\usepackage{amsmath}&#10;\usepackage{color}&#10;\pagestyle{empty}&#10;\begin{document}&#10;$=~\textcolor{red}{\omega},~\textcolor{red}{\rho}$&#10;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158.98"/>
  <p:tag name="LATEXADDIN" val="\documentclass{article}&#10;\usepackage{amsmath}&#10;\pagestyle{empty}&#10;\begin{document}&#10;\begin{align}\label{Eq:regularization}&#10;  f_{\Lambda_F}(k',k)=\exp\left[-\left(\frac{k'}{\Lambda_F}\right)^{2}-\left(\frac{k}{\Lambda_F}\right)^{2}\right]\nonumber&#10;\end{align}&#10;&#10;&#10;&#10;\end{document}"/>
  <p:tag name="IGUANATEXSIZE" val="20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20.3975"/>
  <p:tag name="LATEXADDIN" val="\documentclass{article}&#10;\usepackage{amsmath}&#10;\pagestyle{empty}&#10;\begin{document}&#10;&#10;\begin{align}&#10;\Lambda_F=860~{\rm MeV}\nonumber&#10;\end{align}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732.283"/>
  <p:tag name="LATEXADDIN" val="\documentclass{article}&#10;\usepackage{amsmath}&#10;\usepackage{color}&#10;\pagestyle{empty}&#10;\begin{document}&#10;&#10;&#10;\begin{align}&#10;\bf{\bar{C}=\textcolor{red}{2/3\cdot C_{\rm deep}}+\textcolor{blue}{1/3\cdot C_{\rm shallow}}}\nonumber&#10;\end{align}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red}{P_c(4440):J^P=(3/2)^-}}\nonumber&#10;\end{align}&#10;&#10;&#10;&#10;\end{document}"/>
  <p:tag name="IGUANATEXSIZE" val="20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blue}{P_c(4457):J^P=(1/2)^-}}\nonumber&#10;\end{align}&#10;&#10;&#10;&#10;\end{document}"/>
  <p:tag name="IGUANATEXSIZE" val="20"/>
  <p:tag name="IGUANATEXCURSOR" val="1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732.283"/>
  <p:tag name="LATEXADDIN" val="\documentclass{article}&#10;\usepackage{amsmath}&#10;\usepackage{color}&#10;\pagestyle{empty}&#10;\begin{document}&#10;&#10;&#10;\begin{align}&#10;\bf{\bar{C}=\textcolor{red}{1/3\cdot C_{\rm deep}}+\textcolor{blue}{2/3\cdot C_{\rm shallow}}}\nonumber&#10;\end{align}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red}{P_c(4440):J^P=(1/2)^-}}\nonumber&#10;\end{align}&#10;&#10;&#10;&#10;\end{document}"/>
  <p:tag name="IGUANATEXSIZE" val="20"/>
  <p:tag name="IGUANATEXCURSOR" val="1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blue}{P_c(4457):J^P=(3/2)^-}}\nonumber&#10;\end{align}&#10;&#10;&#10;&#10;\end{document}"/>
  <p:tag name="IGUANATEXSIZE" val="20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131"/>
  <p:tag name="ORIGINALWIDTH" val="2983.877"/>
  <p:tag name="LATEXADDIN" val="\documentclass{article}&#10;\usepackage{amsmath}&#10;\usepackage{color,xcolor}&#10;\pagestyle{empty}&#10;\begin{document}&#10;\begin{align}&#10;  C(k)~~=~\int \textcolor{orange}{S_{12}(\boldsymbol{r})}~~\textcolor{violet}{|\psi(\boldsymbol{k},\boldsymbol{r})|^2}~~{\rm d}\boldsymbol{r}~~=~~\xi(k)\frac{N_{\rm same}(k)}{N_{\rm mixed}(k)}\nonumber&#10;\end{align}&#10;&#10;&#10;&#10;\end{document}"/>
  <p:tag name="IGUANATEXSIZE" val="20"/>
  <p:tag name="IGUANATEXCURSOR" val="24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82.6397"/>
  <p:tag name="LATEXADDIN" val="\documentclass{article}&#10;\usepackage{amsmath}&#10;\pagestyle{empty}&#10;\begin{document}&#10;&#10;\begin{align}&#10;\Lambda_F=1067~{\rm MeV}\nonumber&#10;\end{align}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3995.5"/>
  <p:tag name="LATEXADDIN" val="\documentclass{article}&#10;\usepackage{amsmath}&#10;\usepackage{color}&#10;\pagestyle{empty}&#10;\begin{document}&#10;&#10;\begin{align}&#10;  \bf{V=\textcolor{red}{a}+\textcolor{blue}{b\cdot k^2}},\qquad k=\sqrt{[s-(m_1+m+2)^2][s-(m_1-m+2)^2]}/2\sqrt{s}\nonumber&#10;\end{align}&#10;&#10;&#10;\end{document}"/>
  <p:tag name="IGUANATEXSIZE" val="20"/>
  <p:tag name="IGUANATEXCURSOR" val="1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.48779"/>
  <p:tag name="ORIGINALWIDTH" val="834.6457"/>
  <p:tag name="LATEXADDIN" val="\documentclass{article}&#10;\usepackage{amsmath}&#10;\usepackage{color}&#10;\pagestyle{empty}&#10;\begin{document}&#10;&#10;\begin{align}&#10;  \bf{T=V+VGT}\nonumber&#10;\end{align}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7.2066"/>
  <p:tag name="ORIGINALWIDTH" val="5433.071"/>
  <p:tag name="LATEXADDIN" val="\documentclass{article}&#10;\usepackage{amsmath}&#10;\pagestyle{empty}&#10;\begin{document}&#10;\begin{align}\label{Eq:LF}&#10;  \bf{G(\sqrt{s})=\int_0^{|\boldsymbol{q}|&lt;q_{\rm max}}\frac{{\rm d}^3k'}{(2\pi)^3}\frac{E_1(k')+E_2(k')}{2E_1(k')E_2(k')}\frac{1}{\sqrt{s}^2-[E_1(k')+E_2(k')]^2+i\varepsilon}},\quad q_{max}\in[0.8,1.2]~GeV\nonumber&#10;\end{align}&#10;&#10;&#10;&#10;\end{document}"/>
  <p:tag name="IGUANATEXSIZE" val="20"/>
  <p:tag name="IGUANATEXCURSOR" val="3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4654.668"/>
  <p:tag name="LATEXADDIN" val="\documentclass{article}&#10;\usepackage{amsmath}&#10;\usepackage{color}&#10;\pagestyle{empty}&#10;\begin{document}&#10;&#10;\begin{align}\label{Eq:CF}&#10;  \textcolor{red}{\bf{C(k)=1+\int_0^\infty4\pi r^2{\rm d}r~S_{12}(r)~\theta(q_{\rm max}-k)\left[\left|j_0(kr)+T(\sqrt{s})~\widetilde{G}(r,\sqrt{s})\right|^2-|j_0(kr)|^2\right]}}\nonumber&#10;\end{align}&#10;&#10;&#10;\end{document}"/>
  <p:tag name="IGUANATEXSIZE" val="20"/>
  <p:tag name="IGUANATEXCURSOR" val="3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7.2066"/>
  <p:tag name="ORIGINALWIDTH" val="4106.487"/>
  <p:tag name="LATEXADDIN" val="\documentclass{article}&#10;\usepackage{amsmath}&#10;\pagestyle{empty}&#10;\begin{document}&#10;&#10;\begin{align}\label{Eq:LFnew}&#10;  \bf{\widetilde{G}(r,\sqrt{s})=\int_0^{|\boldsymbol{q}|&lt;q_{\rm max}}\frac{{\rm d}^3k'}{(2\pi)^3}\frac{E_1(k')+E_2(k')}{2E_1(k')E_2(k')}\frac{j_0(k'r)}{\sqrt{s}^2-[E_1(k')+E_2(k')]^2+i\varepsilon}}\nonumber&#10;\end{align}&#10;&#10;&#10;\end{document}"/>
  <p:tag name="IGUANATEXSIZE" val="20"/>
  <p:tag name="IGUANATEXCURSOR" val="3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1.136"/>
  <p:tag name="ORIGINALWIDTH" val="4140.982"/>
  <p:tag name="LATEXADDIN" val="\documentclass{article}&#10;\usepackage{amsmath}&#10;\pagestyle{empty}&#10;\begin{document}&#10;&#10;\begin{align}&#10;  \Psi_{S,E}^{(-)}(\boldsymbol{r},\boldsymbol{k})&amp;=\frac{\Psi_S^{(-)}(\boldsymbol{r},\boldsymbol{k})+\Psi_S^{(-)}(-\boldsymbol{r},\boldsymbol{k})}{\sqrt{2}}=\sqrt{2}\left[\cos(\boldsymbol{k}\cdot\boldsymbol{r})-j_0(kr)+\psi_0(r,k)\right],\nonumber\\&#10;  \nonumber\\&#10;  \Psi_{S,O}^{(-)}(\boldsymbol{r},\boldsymbol{k})&amp;=\frac{\Psi_S^{(-)}(\boldsymbol{r},\boldsymbol{k})-\Psi_S^{(-)}(-\boldsymbol{r},\boldsymbol{k})}{\sqrt{2}}=\sqrt{2}i\sin(\boldsymbol{k}\cdot\boldsymbol{r}).\nonumber&#10;\end{align}&#10;&#10;&#10;\end{document}"/>
  <p:tag name="IGUANATEXSIZE" val="20"/>
  <p:tag name="IGUANATEXCURSOR" val="358"/>
  <p:tag name="TRANSPARENCY" val="True"/>
  <p:tag name="FILENAME" val=""/>
  <p:tag name="LATEXENGINEID" val="0"/>
  <p:tag name="TEMPFOLDER" val="c:\temp\"/>
  <p:tag name="LATEXFORMHEIGHT" val="312"/>
  <p:tag name="LATEXFORMWIDTH" val="1773.7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571.4286"/>
  <p:tag name="LATEXADDIN" val="\documentclass{article}&#10;\usepackage{amsmath}&#10;\pagestyle{empty}&#10;\begin{document}&#10;&#10;$\Xi^0n\rightarrow\Lambda\Lambda$&#10;&#10;&#10;\end{document}"/>
  <p:tag name="IGUANATEXSIZE" val="20"/>
  <p:tag name="IGUANATEXCURSOR" val="1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587.9265"/>
  <p:tag name="LATEXADDIN" val="\documentclass{article}&#10;\usepackage{amsmath}&#10;\pagestyle{empty}&#10;\begin{document}&#10;&#10;$\Xi^-p\rightarrow\Lambda\Lambda$&#10;&#10;&#10;\end{document}"/>
  <p:tag name="IGUANATEXSIZE" val="20"/>
  <p:tag name="IGUANATEXCURSOR" val="1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4.6382"/>
  <p:tag name="ORIGINALWIDTH" val="704.9119"/>
  <p:tag name="LATEXADDIN" val="\documentclass{article}&#10;\usepackage{amsmath}&#10;\usepackage{color}&#10;\pagestyle{empty}&#10;\begin{document}&#10;&#10;\begin{align}&#10;&amp;\Lambda\Lambda\rightarrow\Lambda\Lambda\nonumber\\&#10;&amp;\Xi^0n\rightarrow\Lambda\Lambda\nonumber\\&#10;&amp;\Xi^-p\rightarrow\Lambda\Lambda\nonumber\\&#10;&amp;\textcolor{red}{\Sigma^0\Sigma^0\rightarrow\Lambda\Lambda}\nonumber\\&#10;&amp;\textcolor{red}{\Sigma^+\Sigma^-\rightarrow\Lambda\Lambda}\nonumber&#10;\end{align}&#10;&#10;\end{document}"/>
  <p:tag name="IGUANATEXSIZE" val="20"/>
  <p:tag name="IGUANATEXCURSOR" val="384"/>
  <p:tag name="TRANSPARENCY" val="True"/>
  <p:tag name="FILENAME" val=""/>
  <p:tag name="LATEXENGINEID" val="0"/>
  <p:tag name="TEMPFOLDER" val="c:\temp\"/>
  <p:tag name="LATEXFORMHEIGHT" val="490.5"/>
  <p:tag name="LATEXFORMWIDTH" val="958.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684.289"/>
  <p:tag name="LATEXADDIN" val="\documentclass{article}&#10;\usepackage{amsmath}&#10;\usepackage{color,xcolor}&#10;\pagestyle{empty}&#10;\begin{document}&#10;  \begin{align}&#10;    C(k)&#10;    =\int~S_{12}(r)~|\Psi(\boldsymbol{r},\boldsymbol{k})|^2~{\rm d}\boldsymbol{r}\nonumber&#10;  \end{align}&#10;&#10;&#10;&#10;&#10;\end{document}"/>
  <p:tag name="IGUANATEXSIZE" val="20"/>
  <p:tag name="IGUANATEXCURSOR" val="156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3.1571"/>
  <p:tag name="ORIGINALWIDTH" val="4109.486"/>
  <p:tag name="LATEXADDIN" val="\documentclass{article}&#10;\usepackage{amsmath}&#10;\pagestyle{empty}&#10;\begin{document}&#10;&#10;\begin{align}&#10;  |\psi_0(r,k)|^2&amp;\rightarrow\sum_\beta\omega_\beta|\psi_{\beta\alpha;0}(r)|^2,\qquad\qquad\frac{\omega_\beta}{\omega_\alpha}=\frac{\chi^\beta~{\rm exp}[(-m_{\beta, 1}-m_{\beta, 2})/T^*]}{\chi^\alpha~{\rm exp}[(-m_{\alpha, 1}-m_{\alpha, 2})/T^*]}\nonumber,\nonumber\\&#10;  \nonumber\\&#10;  C_{\rm ex}(k)&amp;=(a~+~bk)~[1~+~\lambda(C_{\rm th}(k)~-~1)].\nonumber&#10;\end{align}&#10;&#10;&#10;\end{document}"/>
  <p:tag name="IGUANATEXSIZE" val="20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1773.7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9.4301"/>
  <p:tag name="ORIGINALWIDTH" val="3156.355"/>
  <p:tag name="LATEXADDIN" val="\documentclass{article}&#10;\usepackage{amsmath}&#10;\pagestyle{empty}&#10;\begin{document}&#10;&#10;\begin{align}\label{Eq:WF_Coulomb}&#10;  \Psi_{SC}^{(-)}(\boldsymbol{r},\boldsymbol{k})&amp;=\phi^C(\boldsymbol{r},\boldsymbol{k})-\phi_0^C(kr)+\psi_0^{SC}(r,k),\nonumber\\&#10;  \nonumber\\&#10;  \phi^C(\boldsymbol{r},\boldsymbol{k})&amp;=\Gamma(1+i\eta)e^{-\pi\eta/2}e^{i\boldsymbol{k}\cdot\boldsymbol{r}}~_1F_1(-i\eta;1;ikr-i\boldsymbol{k}\cdot\boldsymbol{r}).\nonumber&#10;\end{align}&#10;&#10;&#10;\end{document}"/>
  <p:tag name="IGUANATEXSIZE" val="20"/>
  <p:tag name="IGUANATEXCURSOR" val="421"/>
  <p:tag name="TRANSPARENCY" val="True"/>
  <p:tag name="FILENAME" val=""/>
  <p:tag name="LATEXENGINEID" val="0"/>
  <p:tag name="TEMPFOLDER" val="c:\temp\"/>
  <p:tag name="LATEXFORMHEIGHT" val="421.5"/>
  <p:tag name="LATEXFORMWIDTH" val="1773.7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9.9362"/>
  <p:tag name="ORIGINALWIDTH" val="647.919"/>
  <p:tag name="LATEXADDIN" val="\documentclass{article}&#10;\usepackage{amsmath}&#10;\usepackage{color}&#10;\pagestyle{empty}&#10;\begin{document}&#10;&#10;\begin{align}&#10;&amp;\Xi^-p\rightarrow\Xi^-p\nonumber\\&#10;&amp;\Xi^0n\rightarrow\Xi^-p\nonumber\\&#10;&amp;\Lambda\Lambda\rightarrow\Xi^-p\nonumber&#10;\end{align}&#10;&#10;\end{document}"/>
  <p:tag name="IGUANATEXSIZE" val="20"/>
  <p:tag name="IGUANATEXCURSOR" val="187"/>
  <p:tag name="TRANSPARENCY" val="True"/>
  <p:tag name="FILENAME" val=""/>
  <p:tag name="LATEXENGINEID" val="0"/>
  <p:tag name="TEMPFOLDER" val="c:\temp\"/>
  <p:tag name="LATEXFORMHEIGHT" val="490.5"/>
  <p:tag name="LATEXFORMWIDTH" val="958.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1802.025"/>
  <p:tag name="LATEXADDIN" val="\documentclass{article}&#10;\usepackage{amsmath}&#10;\pagestyle{empty}&#10;\begin{document}&#10;&#10;\begin{align}\label{Eq:WF_Coulomb}&#10;  C(k)~=~\frac{1}{4}C_{1S0}(k)~+~\frac{3}{4}C_{3S1}(k).\nonumber&#10;\end{align}&#10;&#10;&#10;\end{document}"/>
  <p:tag name="IGUANATEXSIZE" val="20"/>
  <p:tag name="IGUANATEXCURSOR" val="166"/>
  <p:tag name="TRANSPARENCY" val="True"/>
  <p:tag name="FILENAME" val=""/>
  <p:tag name="LATEXENGINEID" val="0"/>
  <p:tag name="TEMPFOLDER" val="c:\temp\"/>
  <p:tag name="LATEXFORMHEIGHT" val="421.5"/>
  <p:tag name="LATEXFORMWIDTH" val="1773.7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5.433"/>
  <p:tag name="ORIGINALWIDTH" val="761.9047"/>
  <p:tag name="LATEXADDIN" val="\documentclass{article}&#10;\usepackage{amsmath}&#10;\usepackage{xcolor}&#10;\pagestyle{empty}&#10;\begin{document}&#10;&#10;\begin{align}&#10;&amp;\textcolor{red}{\Sigma^0\Lambda\rightarrow\Xi^-p}\nonumber\\&#10;&amp;\textcolor{red}{\Sigma^0\Sigma^0\rightarrow\Xi^-p}\nonumber\\&#10;&amp;\textcolor{red}{\Sigma^+\Sigma^-\rightarrow\Xi^-p}\nonumber&#10;\end{align}&#10;&#10;\end{document}"/>
  <p:tag name="IGUANATEXSIZE" val="20"/>
  <p:tag name="IGUANATEXCURSOR" val="255"/>
  <p:tag name="TRANSPARENCY" val="True"/>
  <p:tag name="FILENAME" val=""/>
  <p:tag name="LATEXENGINEID" val="0"/>
  <p:tag name="TEMPFOLDER" val="c:\temp\"/>
  <p:tag name="LATEXFORMHEIGHT" val="490.5"/>
  <p:tag name="LATEXFORMWIDTH" val="958.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0.4612"/>
  <p:tag name="ORIGINALWIDTH" val="647.1691"/>
  <p:tag name="LATEXADDIN" val="\documentclass{article}&#10;\usepackage{amsmath}&#10;\usepackage{color}&#10;\pagestyle{empty}&#10;\begin{document}&#10;&#10;\begin{align}&#10;&amp;\Xi^-p\rightarrow\Xi^-p\nonumber\\&#10;&amp;\Xi^0n\rightarrow\Xi^-p\nonumber&#10;\end{align}&#10;&#10;\end{document}"/>
  <p:tag name="IGUANATEXSIZE" val="20"/>
  <p:tag name="IGUANATEXCURSOR" val="183"/>
  <p:tag name="TRANSPARENCY" val="True"/>
  <p:tag name="FILENAME" val=""/>
  <p:tag name="LATEXENGINEID" val="0"/>
  <p:tag name="TEMPFOLDER" val="c:\temp\"/>
  <p:tag name="LATEXFORMHEIGHT" val="490.5"/>
  <p:tag name="LATEXFORMWIDTH" val="958.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3.7083"/>
  <p:tag name="ORIGINALWIDTH" val="761.9047"/>
  <p:tag name="LATEXADDIN" val="\documentclass{article}&#10;\usepackage{amsmath}&#10;\usepackage{color}&#10;\pagestyle{empty}&#10;\begin{document}&#10;&#10;\begin{align}&#10;&amp;\textcolor{red}{\Sigma^0\Lambda\rightarrow\Xi^-p}\nonumber\\&#10;&amp;\textcolor{red}{\Sigma^+\Sigma^-\rightarrow\Xi^-p}\nonumber&#10;\end{align}&#10;&#10;\end{document}"/>
  <p:tag name="IGUANATEXSIZE" val="20"/>
  <p:tag name="IGUANATEXCURSOR" val="175"/>
  <p:tag name="TRANSPARENCY" val="True"/>
  <p:tag name="FILENAME" val=""/>
  <p:tag name="LATEXENGINEID" val="0"/>
  <p:tag name="TEMPFOLDER" val="c:\temp\"/>
  <p:tag name="LATEXFORMHEIGHT" val="490.5"/>
  <p:tag name="LATEXFORMWIDTH" val="958.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3.1571"/>
  <p:tag name="ORIGINALWIDTH" val="4109.486"/>
  <p:tag name="LATEXADDIN" val="\documentclass{article}&#10;\usepackage{amsmath}&#10;\pagestyle{empty}&#10;\begin{document}&#10;&#10;\begin{align}&#10;  |\psi_0(r,k)|^2&amp;\rightarrow\sum_\beta\omega_\beta|\psi_{\beta\alpha;0}(r)|^2,\qquad\qquad\frac{\omega_\beta}{\omega_\alpha}=\frac{\chi^\beta~{\rm exp}[(-m_{\beta, 1}-m_{\beta, 2})/T^*]}{\chi^\alpha~{\rm exp}[(-m_{\alpha, 1}-m_{\alpha, 2})/T^*]}\nonumber,\nonumber\\&#10;  \nonumber\\&#10;  C_{\rm ex}(k)&amp;=(a~+~bk)~[1~+~\lambda(C_{\rm th}(k)~-~1)].\nonumber&#10;\end{align}&#10;&#10;&#10;\end{document}"/>
  <p:tag name="IGUANATEXSIZE" val="20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1773.7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133"/>
  <p:tag name="ORIGINALWIDTH" val="2936.633"/>
  <p:tag name="LATEXADDIN" val="\documentclass{article}&#10;\usepackage{amsmath}&#10;\usepackage{color,xcolor}&#10;\pagestyle{empty}&#10;\begin{document}&#10;\begin{align}&#10;  C(k)\simeq1+\int_0^\infty4\pi r^2{\rm d}r~S_{12}(r)~\left[|\textcolor{red}{\psi_0(r,k)}|^2-|j_0(kr)|^2\right]\nonumber&#10;\end{align}&#10;&#10;&#10;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883.764"/>
  <p:tag name="LATEXADDIN" val="\documentclass{article}&#10;\usepackage{amsmath}&#10;\pagestyle{empty}&#10;\begin{document}&#10;\begin{align}&#10;S_{12}(r)=\exp[-r^2/(4R^2)]/(2\sqrt{\pi}R)^3\nonumber&#10;\end{align}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0.4612"/>
  <p:tag name="ORIGINALWIDTH" val="1181.852"/>
  <p:tag name="LATEXADDIN" val="\documentclass{article}&#10;\usepackage{amsmath}&#10;\usepackage{color,xcolor}&#10;\pagestyle{empty}&#10;\begin{document}&#10;\begin{align}&#10;  -\frac{\hbar^2}{2\mu}\nabla^2\psi+V\psi=E\psi\nonumber&#10;\end{align}&#10;&#10;&#10;&#10;\end{document}"/>
  <p:tag name="IGUANATEXSIZE" val="20"/>
  <p:tag name="IGUANATEXCURSOR" val="167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288.714"/>
  <p:tag name="LATEXADDIN" val="\documentclass{article}&#10;\usepackage{amsmath}&#10;\usepackage{color,xcolor}&#10;\pagestyle{empty}&#10;\begin{document}&#10;\begin{align}&#10;  T=V+VGT\quad\Longrightarrow\quad\textcolor{red}{|\psi\rangle=|\phi\rangle+GT|\phi\rangle}\nonumber&#10;\end{align}&#10;&#10;&#10;&#10;\end{document}"/>
  <p:tag name="IGUANATEXSIZE" val="20"/>
  <p:tag name="IGUANATEXCURSOR" val="197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59.99252"/>
  <p:tag name="LATEXADDIN" val="\documentclass{article}&#10;\usepackage{amsmath}&#10;\pagestyle{empty}&#10;\begin{document}&#10;&#10;$d$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4300</Words>
  <Application>Microsoft Office PowerPoint</Application>
  <PresentationFormat>宽屏</PresentationFormat>
  <Paragraphs>500</Paragraphs>
  <Slides>62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62</vt:i4>
      </vt:variant>
    </vt:vector>
  </HeadingPairs>
  <TitlesOfParts>
    <vt:vector size="87" baseType="lpstr">
      <vt:lpstr>-apple-system</vt:lpstr>
      <vt:lpstr>Helvetica Neue</vt:lpstr>
      <vt:lpstr>Linux Libertine</vt:lpstr>
      <vt:lpstr>-webkit-standard</vt:lpstr>
      <vt:lpstr>YentiEG-Ultra-GB</vt:lpstr>
      <vt:lpstr>游ゴシック</vt:lpstr>
      <vt:lpstr>等线</vt:lpstr>
      <vt:lpstr>等线 Light</vt:lpstr>
      <vt:lpstr>黑体</vt:lpstr>
      <vt:lpstr>Microsoft YaHei</vt:lpstr>
      <vt:lpstr>Microsoft YaHei</vt:lpstr>
      <vt:lpstr>微软雅黑 Light</vt:lpstr>
      <vt:lpstr>系统字体常规体</vt:lpstr>
      <vt:lpstr>Arial</vt:lpstr>
      <vt:lpstr>Arial Black</vt:lpstr>
      <vt:lpstr>Calibri</vt:lpstr>
      <vt:lpstr>Calibri Light</vt:lpstr>
      <vt:lpstr>Cambria Math</vt:lpstr>
      <vt:lpstr>Roboto</vt:lpstr>
      <vt:lpstr>Symbol</vt:lpstr>
      <vt:lpstr>Times New Roman</vt:lpstr>
      <vt:lpstr>Wingdings</vt:lpstr>
      <vt:lpstr>Wingdings 2</vt:lpstr>
      <vt:lpstr>Office 主题</vt:lpstr>
      <vt:lpstr>1_Office 主题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Hadron spectroscopy—QM—QCD </vt:lpstr>
      <vt:lpstr>Naive QM: hadron structure</vt:lpstr>
      <vt:lpstr>Beyond Naïve QM, more complicated structures allowed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How to verify the molecular picture</vt:lpstr>
      <vt:lpstr>M1: Sym. multiplets—pentaquarks</vt:lpstr>
      <vt:lpstr>PowerPoint 演示文稿</vt:lpstr>
      <vt:lpstr>M2: from 2 to 3 </vt:lpstr>
      <vt:lpstr>PowerPoint 演示文稿</vt:lpstr>
      <vt:lpstr>PowerPoint 演示文稿</vt:lpstr>
      <vt:lpstr>Contents</vt:lpstr>
      <vt:lpstr>Abundant particles produced in AA, pA, and pp collisions</vt:lpstr>
      <vt:lpstr>Femtoscopic correlation functions (CFs)</vt:lpstr>
      <vt:lpstr>Femtoscopic correlation functions (CFs)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Li-Sheng Geng</dc:creator>
  <cp:lastModifiedBy>Lisheng Geng</cp:lastModifiedBy>
  <cp:revision>1187</cp:revision>
  <dcterms:created xsi:type="dcterms:W3CDTF">2022-03-30T06:37:00Z</dcterms:created>
  <dcterms:modified xsi:type="dcterms:W3CDTF">2024-05-26T06:32:36Z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2FA2835C2212414E812A536762AD2E61_12</vt:lpwstr>
  </property>
  <property fmtid="{D5CDD505-2E9C-101B-9397-08002B2CF9AE}" pid="3" name="KSOProductBuildVer">
    <vt:lpwstr>2052-12.1.0.15358</vt:lpwstr>
  </property>
</Properties>
</file>