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6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autoCompressPictures="0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387" r:id="rId6"/>
    <p:sldId id="472" r:id="rId7"/>
    <p:sldId id="355" r:id="rId8"/>
    <p:sldId id="354" r:id="rId9"/>
    <p:sldId id="467" r:id="rId10"/>
    <p:sldId id="478" r:id="rId11"/>
    <p:sldId id="480" r:id="rId12"/>
    <p:sldId id="484" r:id="rId13"/>
    <p:sldId id="443" r:id="rId14"/>
    <p:sldId id="454" r:id="rId15"/>
    <p:sldId id="490" r:id="rId16"/>
    <p:sldId id="515" r:id="rId17"/>
    <p:sldId id="491" r:id="rId18"/>
    <p:sldId id="495" r:id="rId19"/>
    <p:sldId id="493" r:id="rId20"/>
    <p:sldId id="499" r:id="rId21"/>
    <p:sldId id="496" r:id="rId22"/>
    <p:sldId id="497" r:id="rId23"/>
    <p:sldId id="501" r:id="rId24"/>
    <p:sldId id="514" r:id="rId25"/>
    <p:sldId id="414" r:id="rId26"/>
    <p:sldId id="508" r:id="rId27"/>
    <p:sldId id="510" r:id="rId28"/>
    <p:sldId id="507" r:id="rId29"/>
    <p:sldId id="509" r:id="rId30"/>
    <p:sldId id="417" r:id="rId31"/>
    <p:sldId id="423" r:id="rId32"/>
    <p:sldId id="424" r:id="rId33"/>
    <p:sldId id="425" r:id="rId34"/>
    <p:sldId id="445" r:id="rId35"/>
    <p:sldId id="446" r:id="rId36"/>
    <p:sldId id="512" r:id="rId37"/>
    <p:sldId id="513" r:id="rId38"/>
    <p:sldId id="393" r:id="rId39"/>
    <p:sldId id="498" r:id="rId40"/>
    <p:sldId id="500" r:id="rId41"/>
    <p:sldId id="461" r:id="rId42"/>
    <p:sldId id="471" r:id="rId43"/>
    <p:sldId id="474" r:id="rId44"/>
    <p:sldId id="502" r:id="rId45"/>
    <p:sldId id="503" r:id="rId46"/>
    <p:sldId id="504" r:id="rId47"/>
    <p:sldId id="505" r:id="rId48"/>
    <p:sldId id="429" r:id="rId49"/>
    <p:sldId id="506" r:id="rId50"/>
    <p:sldId id="385" r:id="rId51"/>
    <p:sldId id="395" r:id="rId52"/>
  </p:sldIdLst>
  <p:sldSz cx="9144000" cy="6858000" type="screen4x3"/>
  <p:notesSz cx="6858000" cy="9144000"/>
  <p:custDataLst>
    <p:tags r:id="rId5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73FB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42"/>
    <p:restoredTop sz="87551"/>
  </p:normalViewPr>
  <p:slideViewPr>
    <p:cSldViewPr snapToGrid="0">
      <p:cViewPr varScale="1">
        <p:scale>
          <a:sx n="111" d="100"/>
          <a:sy n="111" d="100"/>
        </p:scale>
        <p:origin x="26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6" Type="http://schemas.openxmlformats.org/officeDocument/2006/relationships/tags" Target="tags/tag1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8E7CC-BE4C-854E-9F91-F50770E0E19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Other possibilities: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Other possibilities: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Other possibilities: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Other possibilities: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Other possibilities: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Other possibilities: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Other possibilities: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Other possibilities: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Other possibilities: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Other possibilities: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暗物质的存在得到了大量天文和宇宙学实验的支持。暗物质是宇宙中物质的重要组成部分。目前我们对暗物质的了解主要是来自于它的引力效应，但正像对普通物质的研究，对暗物质的微观性质的研究一直是科学界关注的前沿。在众多暗物质模型中，</a:t>
            </a:r>
            <a:r>
              <a:rPr kumimoji="1" lang="en-US" altLang="zh-CN" dirty="0"/>
              <a:t>WIMP</a:t>
            </a:r>
            <a:r>
              <a:rPr kumimoji="1" lang="zh-CN" altLang="en-US" dirty="0"/>
              <a:t>是被研究最多的一类，主要是它完美结合了宇宙学大爆炸的图像和粒子物理模型。如果暗物质粒子质量在电弱能标，和已知粒子的相互作用强度在弱相互作用量级，我们便可以自然的得到正确的残留密度。而这样的新粒子广泛存在于新物理模型中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除了刚才我们谈到的热产生暗物质外，还可以有非热产生，由于时间关系，就不再介绍了。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其中一个最具代表性的新物理模型就是超对称。超对称建立之初是为了解决时空对称性和内部对称性的统一问题。再后来它的唯象学研究中，人们发现它既可以解决</a:t>
            </a:r>
            <a:r>
              <a:rPr kumimoji="1" lang="en-US" altLang="zh-CN" dirty="0" err="1"/>
              <a:t>higgs</a:t>
            </a:r>
            <a:r>
              <a:rPr kumimoji="1" lang="zh-CN" altLang="en-US" dirty="0"/>
              <a:t>质量的自然性问题，也可以提供暗物质候选者，还能够实现大统一，因而得到了大量研究。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我们知道</a:t>
            </a:r>
            <a:r>
              <a:rPr kumimoji="1" lang="en-US" altLang="zh-CN" dirty="0"/>
              <a:t>100gev</a:t>
            </a:r>
            <a:r>
              <a:rPr kumimoji="1" lang="zh-CN" altLang="en-US" dirty="0"/>
              <a:t>在粒子物理中是一个很特殊的能标，也就是常说的电弱能标，和电弱对称破缺机制以及质量起源密切相关。在标准模型中，有</a:t>
            </a:r>
            <a:r>
              <a:rPr kumimoji="1" lang="en-US" altLang="zh-CN" dirty="0" err="1"/>
              <a:t>higgs</a:t>
            </a:r>
            <a:r>
              <a:rPr kumimoji="1" lang="zh-CN" altLang="en-US" dirty="0"/>
              <a:t>粒子缺乏对称性保护，会带来自然性问题。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在</a:t>
            </a:r>
            <a:r>
              <a:rPr kumimoji="1" lang="en-US" altLang="zh-CN" dirty="0"/>
              <a:t>R</a:t>
            </a:r>
            <a:r>
              <a:rPr kumimoji="1" lang="zh-CN" altLang="en-US" dirty="0"/>
              <a:t>宇称守恒的最小超对称模型中，最轻的</a:t>
            </a:r>
            <a:r>
              <a:rPr kumimoji="1" lang="en-US" altLang="zh-CN" dirty="0"/>
              <a:t>neutralino</a:t>
            </a:r>
            <a:r>
              <a:rPr kumimoji="1" lang="zh-CN" altLang="en-US" dirty="0"/>
              <a:t>可以作为暗物质粒子，根据其成分可以有</a:t>
            </a:r>
            <a:r>
              <a:rPr kumimoji="1" lang="en-US" altLang="zh-CN" dirty="0"/>
              <a:t>bino-like</a:t>
            </a:r>
            <a:r>
              <a:rPr kumimoji="1" lang="zh-CN" altLang="en-US" dirty="0"/>
              <a:t>，</a:t>
            </a:r>
            <a:r>
              <a:rPr kumimoji="1" lang="en-US" altLang="zh-CN" dirty="0"/>
              <a:t>wino-like</a:t>
            </a:r>
            <a:r>
              <a:rPr kumimoji="1" lang="zh-CN" altLang="en-US" dirty="0"/>
              <a:t>，</a:t>
            </a:r>
            <a:r>
              <a:rPr kumimoji="1" lang="en-US" altLang="zh-CN" dirty="0" err="1"/>
              <a:t>higgsino</a:t>
            </a:r>
            <a:r>
              <a:rPr kumimoji="1" lang="en-US" altLang="zh-CN" dirty="0"/>
              <a:t>-like</a:t>
            </a:r>
            <a:r>
              <a:rPr kumimoji="1" lang="zh-CN" altLang="en-US" dirty="0"/>
              <a:t>，以及混合型粒子。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从目前直接探测实验看，相当一部分参数空间被排除，但仍有一部分存活。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即是对这三种情况，目前对撞机和自旋相关的实验数据也给出了一定的限制。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In order to avoid the existing constraints, we can learn at least two lessons from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随着实验的推进，大家对</a:t>
            </a:r>
            <a:r>
              <a:rPr kumimoji="1" lang="en-US" altLang="zh-CN" dirty="0"/>
              <a:t>sub-</a:t>
            </a:r>
            <a:r>
              <a:rPr kumimoji="1" lang="en-US" altLang="zh-CN" dirty="0" err="1"/>
              <a:t>gev</a:t>
            </a:r>
            <a:r>
              <a:rPr kumimoji="1" lang="zh-CN" altLang="en-US" dirty="0"/>
              <a:t>热产生暗物质研究越来越多，在产生机制方面出现了一些“新”的想法，例如：</a:t>
            </a:r>
            <a:r>
              <a:rPr kumimoji="1" lang="en-US" altLang="zh-CN" dirty="0"/>
              <a:t>forbidden</a:t>
            </a:r>
            <a:r>
              <a:rPr kumimoji="1" lang="zh-CN" altLang="en-US" dirty="0"/>
              <a:t> </a:t>
            </a:r>
            <a:r>
              <a:rPr kumimoji="1" lang="en-US" altLang="zh-CN" dirty="0"/>
              <a:t>dm</a:t>
            </a:r>
            <a:r>
              <a:rPr kumimoji="1" lang="zh-CN" altLang="en-US" dirty="0"/>
              <a:t>，</a:t>
            </a:r>
            <a:r>
              <a:rPr kumimoji="1" lang="en-US" altLang="zh-CN" dirty="0"/>
              <a:t>simp</a:t>
            </a:r>
            <a:r>
              <a:rPr kumimoji="1" lang="zh-CN" altLang="en-US" dirty="0"/>
              <a:t>，</a:t>
            </a:r>
            <a:r>
              <a:rPr kumimoji="1" lang="en-US" altLang="zh-CN" dirty="0"/>
              <a:t>elder</a:t>
            </a:r>
            <a:r>
              <a:rPr kumimoji="1" lang="zh-CN" altLang="en-US" dirty="0"/>
              <a:t>等。对于</a:t>
            </a:r>
            <a:r>
              <a:rPr kumimoji="1" lang="en-US" altLang="zh-CN" dirty="0"/>
              <a:t>forbidden</a:t>
            </a:r>
            <a:r>
              <a:rPr kumimoji="1" lang="zh-CN" altLang="en-US" dirty="0"/>
              <a:t> </a:t>
            </a:r>
            <a:r>
              <a:rPr kumimoji="1" lang="en-US" altLang="zh-CN" dirty="0"/>
              <a:t>dm</a:t>
            </a:r>
            <a:r>
              <a:rPr kumimoji="1" lang="zh-CN" altLang="en-US" dirty="0"/>
              <a:t>，并不是新的，早在</a:t>
            </a:r>
            <a:r>
              <a:rPr kumimoji="1" lang="en-US" altLang="zh-CN" dirty="0"/>
              <a:t>90</a:t>
            </a:r>
            <a:r>
              <a:rPr kumimoji="1" lang="zh-CN" altLang="en-US" dirty="0"/>
              <a:t>年代的时候，</a:t>
            </a:r>
            <a:r>
              <a:rPr kumimoji="1" lang="en-US" altLang="zh-CN" dirty="0" err="1"/>
              <a:t>Griest</a:t>
            </a:r>
            <a:r>
              <a:rPr kumimoji="1" lang="zh-CN" altLang="en-US" dirty="0"/>
              <a:t>等人就用在</a:t>
            </a:r>
            <a:r>
              <a:rPr kumimoji="1" lang="en-US" altLang="zh-CN" dirty="0"/>
              <a:t>wimp</a:t>
            </a:r>
            <a:r>
              <a:rPr kumimoji="1" lang="zh-CN" altLang="en-US" dirty="0"/>
              <a:t>暗物质上，它的主要想法是利用了热效应，在宇宙早期的时候，暗物质满足</a:t>
            </a:r>
            <a:r>
              <a:rPr kumimoji="1" lang="en-US" altLang="zh-CN" dirty="0" err="1"/>
              <a:t>boltzman</a:t>
            </a:r>
            <a:r>
              <a:rPr kumimoji="1" lang="zh-CN" altLang="en-US" dirty="0"/>
              <a:t>分布，尾巴上的高速暗物质可以湮灭到比它重的粒子；而在随着宇宙膨胀，温度降低，特别是现在</a:t>
            </a:r>
            <a:r>
              <a:rPr kumimoji="1" lang="en-US" altLang="zh-CN" dirty="0"/>
              <a:t>T=0</a:t>
            </a:r>
            <a:r>
              <a:rPr kumimoji="1" lang="zh-CN" altLang="en-US" dirty="0"/>
              <a:t>，该过程禁戒。研究发现这种情况，这种情况只能发生在末态粒子比初态重</a:t>
            </a:r>
            <a:r>
              <a:rPr kumimoji="1" lang="en-US" altLang="zh-CN" dirty="0"/>
              <a:t>5-10%</a:t>
            </a:r>
            <a:r>
              <a:rPr kumimoji="1" lang="zh-CN" altLang="en-US" dirty="0"/>
              <a:t>的情况。对于</a:t>
            </a:r>
            <a:r>
              <a:rPr kumimoji="1" lang="en-US" altLang="zh-CN" dirty="0"/>
              <a:t>simp</a:t>
            </a:r>
            <a:r>
              <a:rPr kumimoji="1" lang="zh-CN" altLang="en-US" dirty="0"/>
              <a:t>暗物质，它的主要想法是：</a:t>
            </a:r>
            <a:r>
              <a:rPr kumimoji="1" lang="en-US" altLang="zh-CN" dirty="0"/>
              <a:t>2-2</a:t>
            </a:r>
            <a:r>
              <a:rPr kumimoji="1" lang="zh-CN" altLang="en-US" dirty="0"/>
              <a:t>的湮灭过程被压低，主导暗物质残留密度的是</a:t>
            </a:r>
            <a:r>
              <a:rPr kumimoji="1" lang="en-US" altLang="zh-CN" dirty="0"/>
              <a:t>3-2</a:t>
            </a:r>
            <a:r>
              <a:rPr kumimoji="1" lang="zh-CN" altLang="en-US" dirty="0"/>
              <a:t>的过程，并通过与标准模型粒子发生弹性散射转移热量，达到平衡。这样的机制自然预言了</a:t>
            </a:r>
            <a:r>
              <a:rPr kumimoji="1" lang="en-US" altLang="zh-CN" dirty="0"/>
              <a:t>sub-</a:t>
            </a:r>
            <a:r>
              <a:rPr kumimoji="1" lang="en-US" altLang="zh-CN" dirty="0" err="1"/>
              <a:t>gev</a:t>
            </a:r>
            <a:r>
              <a:rPr kumimoji="1" lang="zh-CN" altLang="en-US" dirty="0"/>
              <a:t>的暗物质粒子。对于</a:t>
            </a:r>
            <a:r>
              <a:rPr kumimoji="1" lang="en-US" altLang="zh-CN" dirty="0"/>
              <a:t>elder</a:t>
            </a:r>
            <a:r>
              <a:rPr kumimoji="1" lang="zh-CN" altLang="en-US" dirty="0"/>
              <a:t>暗物质，本质上也是</a:t>
            </a:r>
            <a:r>
              <a:rPr kumimoji="1" lang="en-US" altLang="zh-CN" dirty="0"/>
              <a:t>simp</a:t>
            </a:r>
            <a:r>
              <a:rPr kumimoji="1" lang="zh-CN" altLang="en-US" dirty="0"/>
              <a:t>，但和前面的几种不同的是，前面几种是通过改变暗物质粒子数的过程确定残留密度，而</a:t>
            </a:r>
            <a:r>
              <a:rPr kumimoji="1" lang="en-US" altLang="zh-CN" dirty="0"/>
              <a:t>elder</a:t>
            </a:r>
            <a:r>
              <a:rPr kumimoji="1" lang="zh-CN" altLang="en-US" dirty="0"/>
              <a:t>是弹性散射先退偶，然后通过</a:t>
            </a:r>
            <a:r>
              <a:rPr kumimoji="1" lang="en-US" altLang="zh-CN" dirty="0"/>
              <a:t>3-2</a:t>
            </a:r>
            <a:r>
              <a:rPr kumimoji="1" lang="zh-CN" altLang="en-US" dirty="0"/>
              <a:t>的蚕食过程，暗物质</a:t>
            </a:r>
            <a:r>
              <a:rPr kumimoji="1" lang="en-US" altLang="zh-CN" dirty="0"/>
              <a:t>freeze-out</a:t>
            </a:r>
            <a:r>
              <a:rPr kumimoji="1" lang="zh-CN" altLang="en-US" dirty="0"/>
              <a:t>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0034-6EBE-7049-A2DE-9526CAD36F2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0005-735D-D34C-BF66-22A626FA9F3F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EA64B-8CFC-3441-9BB4-9B9BD5C79854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409D-7317-2D41-BBB2-BC2C6A83B4D2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DA0C0-DB70-C842-86B1-317EDC24F36A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6752-6026-7944-BCB1-ECC37C1F0C6E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A7C18-8BE1-C942-BED3-204051F5BEC4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41450-1774-DF4A-A389-FF557BAACF3B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96DAE-03B1-2542-A07F-7C538F441277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9DC74-BB6F-6847-9EEF-33821130D8C9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A9B7-31D0-B341-A971-1C8B50D750AC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2EE15-68BA-DE4B-80A3-232167D6C555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BADD9-8A2F-864C-B29C-F24E2F93286F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jpeg"/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tiff"/><Relationship Id="rId2" Type="http://schemas.openxmlformats.org/officeDocument/2006/relationships/image" Target="../media/image39.jpe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7.jpeg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.pn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0.png"/><Relationship Id="rId7" Type="http://schemas.openxmlformats.org/officeDocument/2006/relationships/image" Target="../media/image79.png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0" Type="http://schemas.openxmlformats.org/officeDocument/2006/relationships/notesSlide" Target="../notesSlides/notesSlide22.xml"/><Relationship Id="rId1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0.png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1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4.jpeg"/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5.jpeg"/><Relationship Id="rId1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9.jpeg"/><Relationship Id="rId1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1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108.png"/><Relationship Id="rId1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1.png"/><Relationship Id="rId2" Type="http://schemas.openxmlformats.org/officeDocument/2006/relationships/image" Target="../media/image82.png"/><Relationship Id="rId1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.png"/><Relationship Id="rId7" Type="http://schemas.openxmlformats.org/officeDocument/2006/relationships/image" Target="../media/image1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6.jpeg"/><Relationship Id="rId2" Type="http://schemas.openxmlformats.org/officeDocument/2006/relationships/image" Target="../media/image25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851721"/>
            <a:ext cx="9144000" cy="1790700"/>
          </a:xfrm>
          <a:solidFill>
            <a:srgbClr val="73FB79">
              <a:alpha val="10000"/>
            </a:srgbClr>
          </a:solidFill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Hunting for WIMPs and Variants</a:t>
            </a:r>
            <a:endParaRPr kumimoji="1"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2997" y="3642421"/>
            <a:ext cx="6858000" cy="1241823"/>
          </a:xfrm>
        </p:spPr>
        <p:txBody>
          <a:bodyPr anchor="ctr">
            <a:normAutofit/>
          </a:bodyPr>
          <a:lstStyle/>
          <a:p>
            <a:r>
              <a:rPr kumimoji="1"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武 雷</a:t>
            </a:r>
            <a:endParaRPr kumimoji="1" lang="en-US" altLang="zh-CN" sz="3200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76030" y="4804978"/>
            <a:ext cx="3191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南京师范大学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33575" y="5584825"/>
            <a:ext cx="5276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ea typeface="Libian SC" panose="02010600040101010101" pitchFamily="2" charset="-122"/>
                <a:cs typeface="+mn-lt"/>
              </a:rPr>
              <a:t>thanks to all my collaborators in this talk</a:t>
            </a:r>
            <a:endParaRPr kumimoji="1" lang="en-US" altLang="zh-CN" sz="2400" dirty="0">
              <a:ea typeface="Libian SC" panose="02010600040101010101" pitchFamily="2" charset="-122"/>
              <a:cs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8770" y="148233"/>
            <a:ext cx="7386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432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高能理论论坛第</a:t>
            </a:r>
            <a:r>
              <a:rPr lang="en-US" altLang="zh-CN" sz="2400" b="1" dirty="0">
                <a:solidFill>
                  <a:srgbClr val="0432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76</a:t>
            </a:r>
            <a:r>
              <a:rPr lang="zh-CN" altLang="en-US" sz="2400" b="1" dirty="0">
                <a:solidFill>
                  <a:srgbClr val="0432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期</a:t>
            </a:r>
            <a:endParaRPr lang="zh-CN" altLang="en-US" sz="2400" b="1" dirty="0">
              <a:solidFill>
                <a:srgbClr val="0432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" y="121227"/>
            <a:ext cx="7842973" cy="76095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432FF"/>
                </a:solidFill>
                <a:latin typeface="+mn-lt"/>
              </a:rPr>
              <a:t>1</a:t>
            </a:r>
            <a:r>
              <a:rPr lang="en-US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WIMPs and Variants from Data and Theory</a:t>
            </a:r>
            <a:endParaRPr lang="en-US" sz="3200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821C8-5647-C947-86DA-C6AE216BAE4A}" type="datetime1">
              <a:rPr lang="zh-CN" altLang="en-US" smtClean="0"/>
            </a:fld>
            <a:endParaRPr lang="zh-CN" altLang="en-US" dirty="0"/>
          </a:p>
        </p:txBody>
      </p:sp>
      <p:cxnSp>
        <p:nvCxnSpPr>
          <p:cNvPr id="11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483513" y="3904430"/>
            <a:ext cx="3732932" cy="2238102"/>
            <a:chOff x="397450" y="4057867"/>
            <a:chExt cx="3732932" cy="2246355"/>
          </a:xfrm>
        </p:grpSpPr>
        <p:grpSp>
          <p:nvGrpSpPr>
            <p:cNvPr id="27" name="组合 26"/>
            <p:cNvGrpSpPr/>
            <p:nvPr/>
          </p:nvGrpSpPr>
          <p:grpSpPr>
            <a:xfrm>
              <a:off x="814707" y="4057867"/>
              <a:ext cx="2987830" cy="1674136"/>
              <a:chOff x="886649" y="4038327"/>
              <a:chExt cx="2987830" cy="1674136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1036642" y="4038327"/>
                <a:ext cx="2791162" cy="466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altLang="zh-CN" b="1" dirty="0">
                    <a:solidFill>
                      <a:srgbClr val="C00000"/>
                    </a:solidFill>
                  </a:rPr>
                  <a:t>Strongly Interacting MPs</a:t>
                </a:r>
                <a:endParaRPr lang="en-US" altLang="zh-CN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86649" y="4678596"/>
                <a:ext cx="2987830" cy="1033867"/>
              </a:xfrm>
              <a:prstGeom prst="rect">
                <a:avLst/>
              </a:prstGeom>
            </p:spPr>
          </p:pic>
        </p:grpSp>
        <p:sp>
          <p:nvSpPr>
            <p:cNvPr id="30" name="圆角矩形 29"/>
            <p:cNvSpPr/>
            <p:nvPr/>
          </p:nvSpPr>
          <p:spPr>
            <a:xfrm>
              <a:off x="397450" y="4086597"/>
              <a:ext cx="3732932" cy="2217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982001" y="3904430"/>
            <a:ext cx="3732932" cy="2230102"/>
            <a:chOff x="5084696" y="3986827"/>
            <a:chExt cx="3732932" cy="2412395"/>
          </a:xfrm>
        </p:grpSpPr>
        <p:sp>
          <p:nvSpPr>
            <p:cNvPr id="19" name="矩形 18"/>
            <p:cNvSpPr/>
            <p:nvPr/>
          </p:nvSpPr>
          <p:spPr>
            <a:xfrm>
              <a:off x="5388818" y="3986827"/>
              <a:ext cx="3102395" cy="50287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b="1" dirty="0" err="1">
                  <a:solidFill>
                    <a:srgbClr val="C00000"/>
                  </a:solidFill>
                </a:rPr>
                <a:t>ELastically</a:t>
              </a:r>
              <a:r>
                <a:rPr lang="en-US" altLang="zh-CN" b="1" dirty="0">
                  <a:solidFill>
                    <a:srgbClr val="C00000"/>
                  </a:solidFill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</a:rPr>
                <a:t>DEcoupling</a:t>
              </a:r>
              <a:r>
                <a:rPr lang="en-US" altLang="zh-CN" b="1" dirty="0">
                  <a:solidFill>
                    <a:srgbClr val="C00000"/>
                  </a:solidFill>
                </a:rPr>
                <a:t> Relic</a:t>
              </a:r>
              <a:endParaRPr lang="en-US" altLang="zh-CN" b="1" dirty="0">
                <a:solidFill>
                  <a:srgbClr val="C00000"/>
                </a:solidFill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5084696" y="4009137"/>
              <a:ext cx="3732932" cy="239008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1119919"/>
            <a:ext cx="91440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From EW scale to sub-GeV Thermal DM</a:t>
            </a:r>
            <a:endParaRPr lang="en-US" altLang="zh-CN" sz="2800" b="1" dirty="0">
              <a:solidFill>
                <a:schemeClr val="tx1"/>
              </a:solidFill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544" y="1853209"/>
            <a:ext cx="5898536" cy="171300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70" y="5635742"/>
            <a:ext cx="2987830" cy="3544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6838" y="4424138"/>
            <a:ext cx="2688828" cy="16108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2746" y="3633196"/>
            <a:ext cx="365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solidFill>
                  <a:schemeClr val="bg1">
                    <a:lumMod val="50000"/>
                  </a:schemeClr>
                </a:solidFill>
              </a:rPr>
              <a:t>Relic</a:t>
            </a:r>
            <a:r>
              <a:rPr kumimoji="1" lang="zh-CN" altLang="en-US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1400" b="1" dirty="0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kumimoji="1" lang="zh-CN" altLang="en-US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1400" b="1" dirty="0">
                <a:solidFill>
                  <a:schemeClr val="bg1">
                    <a:lumMod val="50000"/>
                  </a:schemeClr>
                </a:solidFill>
              </a:rPr>
              <a:t>set</a:t>
            </a:r>
            <a:r>
              <a:rPr kumimoji="1" lang="zh-CN" altLang="en-US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1400" b="1" dirty="0">
                <a:solidFill>
                  <a:schemeClr val="bg1">
                    <a:lumMod val="50000"/>
                  </a:schemeClr>
                </a:solidFill>
              </a:rPr>
              <a:t>by processes that</a:t>
            </a:r>
            <a:r>
              <a:rPr kumimoji="1" lang="zh-CN" altLang="en-US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1400" b="1" dirty="0">
                <a:solidFill>
                  <a:schemeClr val="bg1">
                    <a:lumMod val="50000"/>
                  </a:schemeClr>
                </a:solidFill>
              </a:rPr>
              <a:t>change 𝝌 number</a:t>
            </a:r>
            <a:endParaRPr kumimoji="1" lang="zh-CN" alt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03328" y="3633195"/>
            <a:ext cx="2467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solidFill>
                  <a:schemeClr val="bg1">
                    <a:lumMod val="50000"/>
                  </a:schemeClr>
                </a:solidFill>
              </a:rPr>
              <a:t>Relic</a:t>
            </a:r>
            <a:r>
              <a:rPr kumimoji="1" lang="zh-CN" altLang="en-US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1400" b="1" dirty="0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kumimoji="1" lang="zh-CN" altLang="en-US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1400" b="1" dirty="0">
                <a:solidFill>
                  <a:schemeClr val="bg1">
                    <a:lumMod val="50000"/>
                  </a:schemeClr>
                </a:solidFill>
              </a:rPr>
              <a:t>set</a:t>
            </a:r>
            <a:r>
              <a:rPr kumimoji="1" lang="zh-CN" altLang="en-US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1400" b="1" dirty="0">
                <a:solidFill>
                  <a:schemeClr val="bg1">
                    <a:lumMod val="50000"/>
                  </a:schemeClr>
                </a:solidFill>
              </a:rPr>
              <a:t>by elastic scattering</a:t>
            </a:r>
            <a:endParaRPr kumimoji="1" lang="zh-CN" alt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-159807"/>
            <a:ext cx="7886700" cy="1325563"/>
          </a:xfrm>
        </p:spPr>
        <p:txBody>
          <a:bodyPr/>
          <a:lstStyle/>
          <a:p>
            <a:pPr algn="ctr"/>
            <a:r>
              <a:rPr kumimoji="1" lang="en-US" altLang="zh-CN" b="1" dirty="0">
                <a:solidFill>
                  <a:srgbClr val="0432FF"/>
                </a:solidFill>
                <a:latin typeface="+mn-lt"/>
              </a:rPr>
              <a:t>Outline</a:t>
            </a:r>
            <a:endParaRPr kumimoji="1" lang="zh-CN" altLang="en-US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5924" y="2016830"/>
            <a:ext cx="8312151" cy="295615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2400" b="1" dirty="0">
                <a:solidFill>
                  <a:schemeClr val="bg1">
                    <a:lumMod val="75000"/>
                  </a:schemeClr>
                </a:solidFill>
              </a:rPr>
              <a:t>WIMPs</a:t>
            </a:r>
            <a:r>
              <a:rPr kumimoji="1" lang="zh-CN" altLang="en-US" sz="2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kumimoji="1" lang="en-US" altLang="zh-CN" sz="2400" b="1" dirty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kumimoji="1" lang="zh-CN" altLang="en-US" sz="2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kumimoji="1" lang="en-US" altLang="zh-CN" sz="2400" b="1" dirty="0">
                <a:solidFill>
                  <a:schemeClr val="bg1">
                    <a:lumMod val="75000"/>
                  </a:schemeClr>
                </a:solidFill>
              </a:rPr>
              <a:t>Variants from Data and Theory</a:t>
            </a:r>
            <a:endParaRPr kumimoji="1" lang="en-US" altLang="zh-CN" sz="2400" b="1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kumimoji="1" lang="en-US" altLang="zh-CN" sz="2400" b="1" dirty="0"/>
          </a:p>
          <a:p>
            <a:pPr>
              <a:lnSpc>
                <a:spcPct val="120000"/>
              </a:lnSpc>
            </a:pPr>
            <a:r>
              <a:rPr kumimoji="1" lang="en-US" altLang="zh-CN" sz="2400" b="1" dirty="0"/>
              <a:t>Sub-GeV DM and Low Energy Ionization</a:t>
            </a:r>
            <a:r>
              <a:rPr kumimoji="1" lang="en-US" altLang="zh-CN" sz="2400" b="1" dirty="0">
                <a:solidFill>
                  <a:srgbClr val="0432FF"/>
                </a:solidFill>
              </a:rPr>
              <a:t> </a:t>
            </a:r>
            <a:endParaRPr kumimoji="1" lang="en-US" altLang="zh-CN" sz="2400" b="1" dirty="0">
              <a:solidFill>
                <a:srgbClr val="0432FF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kumimoji="1" lang="en-US" altLang="zh-CN" sz="2400" b="1" dirty="0">
              <a:solidFill>
                <a:srgbClr val="92D050"/>
              </a:solidFill>
            </a:endParaRPr>
          </a:p>
          <a:p>
            <a:pPr>
              <a:lnSpc>
                <a:spcPct val="120000"/>
              </a:lnSpc>
            </a:pPr>
            <a:r>
              <a:rPr kumimoji="1" lang="en-US" altLang="zh-CN" sz="2400" b="1" dirty="0">
                <a:solidFill>
                  <a:schemeClr val="bg1">
                    <a:lumMod val="75000"/>
                  </a:schemeClr>
                </a:solidFill>
              </a:rPr>
              <a:t>Conclusions</a:t>
            </a:r>
            <a:endParaRPr kumimoji="1" lang="en-US" altLang="zh-CN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2495-BEB2-0C47-B259-528A7E3259CC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" y="121227"/>
            <a:ext cx="8263464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altLang="zh-CN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altLang="zh-CN" sz="3200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4440-DBC6-B649-9BF2-3AB1D6B08C73}" type="datetime1">
              <a:rPr kumimoji="1" lang="zh-CN" altLang="en-US" smtClean="0"/>
            </a:fld>
            <a:endParaRPr kumimoji="1"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5070560" y="1373797"/>
            <a:ext cx="3658999" cy="3574639"/>
            <a:chOff x="5319183" y="2648489"/>
            <a:chExt cx="3266017" cy="2462137"/>
          </a:xfrm>
        </p:grpSpPr>
        <p:pic>
          <p:nvPicPr>
            <p:cNvPr id="9" name="Picture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319183" y="2648489"/>
              <a:ext cx="3266017" cy="2462137"/>
            </a:xfrm>
            <a:prstGeom prst="rect">
              <a:avLst/>
            </a:prstGeom>
          </p:spPr>
        </p:pic>
        <p:sp>
          <p:nvSpPr>
            <p:cNvPr id="8" name="Rounded Rectangle 2"/>
            <p:cNvSpPr/>
            <p:nvPr/>
          </p:nvSpPr>
          <p:spPr>
            <a:xfrm>
              <a:off x="7639041" y="4473150"/>
              <a:ext cx="666342" cy="1112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498176"/>
            <a:ext cx="3942434" cy="1412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659078" y="3433284"/>
            <a:ext cx="4088946" cy="1412866"/>
            <a:chOff x="876309" y="3651475"/>
            <a:chExt cx="3327400" cy="1146163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309" y="3651475"/>
              <a:ext cx="3327400" cy="1146163"/>
            </a:xfrm>
            <a:prstGeom prst="rect">
              <a:avLst/>
            </a:prstGeom>
          </p:spPr>
        </p:pic>
        <p:sp>
          <p:nvSpPr>
            <p:cNvPr id="3" name="圆角矩形 2"/>
            <p:cNvSpPr/>
            <p:nvPr/>
          </p:nvSpPr>
          <p:spPr>
            <a:xfrm>
              <a:off x="2315641" y="3954913"/>
              <a:ext cx="711201" cy="567265"/>
            </a:xfrm>
            <a:prstGeom prst="roundRect">
              <a:avLst/>
            </a:prstGeom>
            <a:noFill/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726240" y="5279182"/>
            <a:ext cx="7914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/>
              <a:t>Nucleus recoil of sub-GeV DM is usually below the threshold of Detector</a:t>
            </a:r>
            <a:endParaRPr kumimoji="1" lang="zh-CN" altLang="en-US" sz="2000" b="1" dirty="0"/>
          </a:p>
        </p:txBody>
      </p:sp>
      <p:sp>
        <p:nvSpPr>
          <p:cNvPr id="28" name="文本框 27"/>
          <p:cNvSpPr txBox="1"/>
          <p:nvPr/>
        </p:nvSpPr>
        <p:spPr>
          <a:xfrm>
            <a:off x="1999548" y="5788706"/>
            <a:ext cx="5751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cs typeface="Times New Roman" panose="02020603050405020304" pitchFamily="18" charset="0"/>
              </a:rPr>
              <a:t>e.g. threshold of nucleus recoil for Xenon experiment : 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altLang="zh-CN" sz="1600" dirty="0">
                <a:cs typeface="Times New Roman" panose="02020603050405020304" pitchFamily="18" charset="0"/>
              </a:rPr>
              <a:t> keV</a:t>
            </a:r>
            <a:endParaRPr lang="zh-CN" altLang="en-US" sz="1600" dirty="0">
              <a:cs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4001A-0644-9246-AAFC-EEB1136BD8C4}" type="datetime1">
              <a:rPr lang="zh-CN" altLang="en-US" smtClean="0"/>
            </a:fld>
            <a:endParaRPr lang="zh-CN" altLang="en-US" dirty="0"/>
          </a:p>
        </p:txBody>
      </p:sp>
      <p:cxnSp>
        <p:nvCxnSpPr>
          <p:cNvPr id="11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" y="121227"/>
            <a:ext cx="8263464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altLang="zh-CN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altLang="zh-CN" sz="3200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3941" y="1346602"/>
            <a:ext cx="3802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1. Boosted Dark Matter</a:t>
            </a:r>
            <a:endParaRPr lang="en-US" altLang="zh-CN" sz="2400" b="1" dirty="0">
              <a:solidFill>
                <a:srgbClr val="000000"/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6" descr="A Search for Light Dark Matter Interactions Enhanced by the Migdal effect  or Bremsstrahlung in XENON1T [CL] | arXi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81" y="1944280"/>
            <a:ext cx="2089097" cy="174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1"/>
          <p:cNvSpPr txBox="1"/>
          <p:nvPr/>
        </p:nvSpPr>
        <p:spPr>
          <a:xfrm>
            <a:off x="4885907" y="1219195"/>
            <a:ext cx="3802353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2. Low Energy Ionization</a:t>
            </a:r>
            <a:endParaRPr lang="en-US" altLang="zh-CN" sz="2400" b="1" dirty="0">
              <a:solidFill>
                <a:srgbClr val="000000"/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675207" y="2436431"/>
            <a:ext cx="502301" cy="461666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2659262" y="2248220"/>
            <a:ext cx="806299" cy="838088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23" name="Picture 2" descr="Physics - The Low-Mass Dark Matter Front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907" y="4174399"/>
            <a:ext cx="3933810" cy="218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/>
          <p:cNvSpPr txBox="1"/>
          <p:nvPr/>
        </p:nvSpPr>
        <p:spPr>
          <a:xfrm>
            <a:off x="443942" y="5030958"/>
            <a:ext cx="39338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3. Low Threshold Detectors</a:t>
            </a:r>
            <a:endParaRPr lang="en-US" altLang="zh-CN" sz="2400" b="1" dirty="0">
              <a:solidFill>
                <a:srgbClr val="000000"/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5207" y="3338272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+mn-ea"/>
              </a:rPr>
              <a:t>V ~ 10</a:t>
            </a:r>
            <a:r>
              <a:rPr kumimoji="1" lang="en-US" altLang="zh-CN" b="1" baseline="30000" dirty="0">
                <a:latin typeface="+mn-ea"/>
              </a:rPr>
              <a:t>-3 </a:t>
            </a:r>
            <a:r>
              <a:rPr kumimoji="1" lang="en-US" altLang="zh-CN" b="1" dirty="0">
                <a:latin typeface="+mn-ea"/>
              </a:rPr>
              <a:t>c</a:t>
            </a:r>
            <a:endParaRPr kumimoji="1" lang="zh-CN" altLang="en-US" b="1" baseline="30000" dirty="0">
              <a:latin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600585" y="334387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+mn-ea"/>
              </a:rPr>
              <a:t>V ~ c</a:t>
            </a:r>
            <a:endParaRPr kumimoji="1" lang="zh-CN" altLang="en-US" b="1" baseline="30000" dirty="0">
              <a:latin typeface="+mn-ea"/>
            </a:endParaRPr>
          </a:p>
        </p:txBody>
      </p:sp>
      <p:sp>
        <p:nvSpPr>
          <p:cNvPr id="26" name="燕尾形 25"/>
          <p:cNvSpPr/>
          <p:nvPr/>
        </p:nvSpPr>
        <p:spPr>
          <a:xfrm>
            <a:off x="1666417" y="2548314"/>
            <a:ext cx="502301" cy="22008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6941-E0C6-3C42-BA8F-3E31BCC989B5}" type="datetime1">
              <a:rPr lang="zh-CN" altLang="en-US" smtClean="0"/>
            </a:fld>
            <a:endParaRPr lang="zh-CN" altLang="en-US" dirty="0"/>
          </a:p>
        </p:txBody>
      </p:sp>
      <p:cxnSp>
        <p:nvCxnSpPr>
          <p:cNvPr id="11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" y="121227"/>
            <a:ext cx="8263464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altLang="zh-CN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altLang="zh-CN" sz="3200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3941" y="1346602"/>
            <a:ext cx="3802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altLang="zh-CN" sz="2400" b="1" dirty="0">
                <a:solidFill>
                  <a:srgbClr val="FF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1. Boosted Dark Matter</a:t>
            </a:r>
            <a:endParaRPr lang="en-US" altLang="zh-CN" sz="2400" b="1" dirty="0">
              <a:solidFill>
                <a:srgbClr val="FF0000"/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6" descr="A Search for Light Dark Matter Interactions Enhanced by the Migdal effect  or Bremsstrahlung in XENON1T [CL] | arXi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81" y="1944280"/>
            <a:ext cx="2089097" cy="174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1"/>
          <p:cNvSpPr txBox="1"/>
          <p:nvPr/>
        </p:nvSpPr>
        <p:spPr>
          <a:xfrm>
            <a:off x="4885907" y="1219195"/>
            <a:ext cx="3802353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2. Low Energy Ionization</a:t>
            </a:r>
            <a:endParaRPr lang="en-US" altLang="zh-CN" sz="2400" b="1" dirty="0">
              <a:solidFill>
                <a:srgbClr val="000000"/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675207" y="2436431"/>
            <a:ext cx="502301" cy="461666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2659262" y="2248220"/>
            <a:ext cx="806299" cy="838088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23" name="Picture 2" descr="Physics - The Low-Mass Dark Matter Front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907" y="4174399"/>
            <a:ext cx="3933810" cy="218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/>
          <p:cNvSpPr txBox="1"/>
          <p:nvPr/>
        </p:nvSpPr>
        <p:spPr>
          <a:xfrm>
            <a:off x="443942" y="5030958"/>
            <a:ext cx="39338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3. Low Threshold Detectors</a:t>
            </a:r>
            <a:endParaRPr lang="en-US" altLang="zh-CN" sz="2400" b="1" dirty="0">
              <a:solidFill>
                <a:srgbClr val="000000"/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5207" y="3338272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+mn-ea"/>
              </a:rPr>
              <a:t>V ~ 10</a:t>
            </a:r>
            <a:r>
              <a:rPr kumimoji="1" lang="en-US" altLang="zh-CN" b="1" baseline="30000" dirty="0">
                <a:latin typeface="+mn-ea"/>
              </a:rPr>
              <a:t>-3 </a:t>
            </a:r>
            <a:r>
              <a:rPr kumimoji="1" lang="en-US" altLang="zh-CN" b="1" dirty="0">
                <a:latin typeface="+mn-ea"/>
              </a:rPr>
              <a:t>c</a:t>
            </a:r>
            <a:endParaRPr kumimoji="1" lang="zh-CN" altLang="en-US" b="1" baseline="30000" dirty="0">
              <a:latin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600585" y="334387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+mn-ea"/>
              </a:rPr>
              <a:t>V ~ c</a:t>
            </a:r>
            <a:endParaRPr kumimoji="1" lang="zh-CN" altLang="en-US" b="1" baseline="30000" dirty="0">
              <a:latin typeface="+mn-ea"/>
            </a:endParaRPr>
          </a:p>
        </p:txBody>
      </p:sp>
      <p:sp>
        <p:nvSpPr>
          <p:cNvPr id="26" name="燕尾形 25"/>
          <p:cNvSpPr/>
          <p:nvPr/>
        </p:nvSpPr>
        <p:spPr>
          <a:xfrm>
            <a:off x="1666417" y="2548314"/>
            <a:ext cx="502301" cy="22008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6241-AAD5-2F47-97C5-F56176E04940}" type="datetime1">
              <a:rPr lang="zh-CN" altLang="en-US" smtClean="0"/>
            </a:fld>
            <a:endParaRPr lang="zh-CN" altLang="en-US" dirty="0"/>
          </a:p>
        </p:txBody>
      </p:sp>
      <p:cxnSp>
        <p:nvCxnSpPr>
          <p:cNvPr id="11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" y="121227"/>
            <a:ext cx="8263464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altLang="zh-CN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altLang="zh-CN" sz="3200" b="1" dirty="0">
              <a:solidFill>
                <a:srgbClr val="0432FF"/>
              </a:solidFill>
              <a:latin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716033" y="2015245"/>
            <a:ext cx="4008904" cy="3881551"/>
            <a:chOff x="4716033" y="2126755"/>
            <a:chExt cx="4008904" cy="384904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6033" y="2126755"/>
              <a:ext cx="4008904" cy="3849041"/>
            </a:xfrm>
            <a:prstGeom prst="rect">
              <a:avLst/>
            </a:prstGeom>
          </p:spPr>
        </p:pic>
        <p:sp>
          <p:nvSpPr>
            <p:cNvPr id="18" name="TextBox 3"/>
            <p:cNvSpPr txBox="1"/>
            <p:nvPr/>
          </p:nvSpPr>
          <p:spPr>
            <a:xfrm>
              <a:off x="5776098" y="3949264"/>
              <a:ext cx="24064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C</a:t>
              </a:r>
              <a:r>
                <a:rPr lang="en-US" sz="2800" b="1" dirty="0">
                  <a:solidFill>
                    <a:srgbClr val="FF0000"/>
                  </a:solidFill>
                </a:rPr>
                <a:t>osmic ray</a:t>
              </a:r>
              <a:r>
                <a:rPr lang="en-US" altLang="zh-CN" sz="2800" b="1" dirty="0">
                  <a:solidFill>
                    <a:srgbClr val="FF0000"/>
                  </a:solidFill>
                </a:rPr>
                <a:t> DM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537093" y="1146694"/>
            <a:ext cx="207056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1. Boosted DM</a:t>
            </a:r>
            <a:endParaRPr kumimoji="1" lang="zh-CN" altLang="en-US" sz="2400" b="1" dirty="0"/>
          </a:p>
        </p:txBody>
      </p:sp>
      <p:sp>
        <p:nvSpPr>
          <p:cNvPr id="9" name="TextBox 6"/>
          <p:cNvSpPr txBox="1"/>
          <p:nvPr/>
        </p:nvSpPr>
        <p:spPr>
          <a:xfrm>
            <a:off x="6391044" y="5947415"/>
            <a:ext cx="2374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1">
                    <a:lumMod val="65000"/>
                  </a:schemeClr>
                </a:solidFill>
              </a:rPr>
              <a:t>Bringmann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200" b="1" dirty="0" err="1">
                <a:solidFill>
                  <a:schemeClr val="bg1">
                    <a:lumMod val="65000"/>
                  </a:schemeClr>
                </a:solidFill>
              </a:rPr>
              <a:t>Pospelov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, 1810.10543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0187" y="1841558"/>
            <a:ext cx="3818398" cy="3786884"/>
            <a:chOff x="470187" y="1953068"/>
            <a:chExt cx="3818398" cy="3786884"/>
          </a:xfrm>
        </p:grpSpPr>
        <p:pic>
          <p:nvPicPr>
            <p:cNvPr id="30" name="Image" descr="Image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70187" y="1953068"/>
              <a:ext cx="3818398" cy="3786884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3" name="文本框 2"/>
            <p:cNvSpPr txBox="1"/>
            <p:nvPr/>
          </p:nvSpPr>
          <p:spPr>
            <a:xfrm>
              <a:off x="2882132" y="4791148"/>
              <a:ext cx="427448" cy="5755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kumimoji="1" lang="zh-CN" altLang="en-US" dirty="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600B-80E3-FA4F-9882-76D6066BDF0A}" type="datetime1">
              <a:rPr lang="zh-CN" altLang="en-US" smtClean="0"/>
            </a:fld>
            <a:endParaRPr lang="zh-CN" altLang="en-US" dirty="0"/>
          </a:p>
        </p:txBody>
      </p:sp>
      <p:cxnSp>
        <p:nvCxnSpPr>
          <p:cNvPr id="11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" y="121227"/>
            <a:ext cx="8263464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altLang="zh-CN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altLang="zh-CN" sz="3200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7093" y="1146694"/>
            <a:ext cx="207056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1. Boosted DM</a:t>
            </a:r>
            <a:endParaRPr kumimoji="1" lang="zh-CN" altLang="en-US" sz="2400" b="1" dirty="0"/>
          </a:p>
        </p:txBody>
      </p:sp>
      <p:grpSp>
        <p:nvGrpSpPr>
          <p:cNvPr id="12" name="组合 11"/>
          <p:cNvGrpSpPr/>
          <p:nvPr/>
        </p:nvGrpSpPr>
        <p:grpSpPr>
          <a:xfrm>
            <a:off x="4784202" y="1898356"/>
            <a:ext cx="3876913" cy="3838437"/>
            <a:chOff x="4784202" y="2286032"/>
            <a:chExt cx="4055425" cy="343550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84202" y="2481108"/>
              <a:ext cx="4055425" cy="324043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6355208" y="2286032"/>
              <a:ext cx="159201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200" b="1" dirty="0" err="1">
                  <a:solidFill>
                    <a:schemeClr val="bg1">
                      <a:lumMod val="65000"/>
                    </a:schemeClr>
                  </a:solidFill>
                </a:rPr>
                <a:t>PandaX</a:t>
              </a:r>
              <a:r>
                <a:rPr lang="en-US" altLang="zh-CN" sz="1200" b="1" dirty="0">
                  <a:solidFill>
                    <a:schemeClr val="bg1">
                      <a:lumMod val="65000"/>
                    </a:schemeClr>
                  </a:solidFill>
                </a:rPr>
                <a:t>, </a:t>
              </a:r>
              <a:r>
                <a:rPr lang="zh-CN" altLang="en-US" sz="1200" b="1" dirty="0">
                  <a:solidFill>
                    <a:schemeClr val="bg1">
                      <a:lumMod val="65000"/>
                    </a:schemeClr>
                  </a:solidFill>
                </a:rPr>
                <a:t>2112.08957</a:t>
              </a:r>
              <a:endParaRPr lang="zh-CN" altLang="en-US" sz="1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82885" y="1898356"/>
            <a:ext cx="3906599" cy="3838438"/>
            <a:chOff x="334059" y="2291271"/>
            <a:chExt cx="4055425" cy="342003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059" y="2383605"/>
              <a:ext cx="4055425" cy="3327702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780639" y="2291271"/>
              <a:ext cx="146511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200" b="1" dirty="0">
                  <a:solidFill>
                    <a:schemeClr val="bg1">
                      <a:lumMod val="65000"/>
                    </a:schemeClr>
                  </a:solidFill>
                </a:rPr>
                <a:t>CDEX, 2201.01704 </a:t>
              </a:r>
              <a:endParaRPr lang="zh-CN" altLang="en-US" sz="1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3" name="TextBox 6"/>
          <p:cNvSpPr txBox="1"/>
          <p:nvPr/>
        </p:nvSpPr>
        <p:spPr>
          <a:xfrm>
            <a:off x="2436184" y="5988239"/>
            <a:ext cx="5344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1810.07705, 1810.10543, 1912.09904, 2005.09480, 2006.12767, 2009.00353,  …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21E0-FA21-E740-9ED0-372AFE0BD3E8}" type="datetime1">
              <a:rPr lang="zh-CN" altLang="en-US" smtClean="0"/>
            </a:fld>
            <a:endParaRPr lang="zh-CN" altLang="en-US" dirty="0"/>
          </a:p>
        </p:txBody>
      </p:sp>
      <p:cxnSp>
        <p:nvCxnSpPr>
          <p:cNvPr id="11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" y="121227"/>
            <a:ext cx="8263464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altLang="zh-CN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altLang="zh-CN" sz="3200" b="1" dirty="0">
              <a:solidFill>
                <a:srgbClr val="0432FF"/>
              </a:solidFill>
              <a:latin typeface="+mn-lt"/>
            </a:endParaRPr>
          </a:p>
        </p:txBody>
      </p:sp>
      <p:pic>
        <p:nvPicPr>
          <p:cNvPr id="19" name="Image" descr="Image"/>
          <p:cNvPicPr/>
          <p:nvPr/>
        </p:nvPicPr>
        <p:blipFill>
          <a:blip r:embed="rId2"/>
          <a:stretch>
            <a:fillRect/>
          </a:stretch>
        </p:blipFill>
        <p:spPr>
          <a:xfrm>
            <a:off x="699009" y="2333433"/>
            <a:ext cx="3861497" cy="3067188"/>
          </a:xfrm>
          <a:prstGeom prst="rect">
            <a:avLst/>
          </a:prstGeom>
          <a:ln w="38100">
            <a:solidFill>
              <a:srgbClr val="7030A0"/>
            </a:solidFill>
            <a:miter lim="4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p+N Mesons ADM"/>
              <p:cNvSpPr txBox="1"/>
              <p:nvPr/>
            </p:nvSpPr>
            <p:spPr>
              <a:xfrm>
                <a:off x="5584102" y="3265263"/>
                <a:ext cx="2849738" cy="213159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6789" tIns="26789" rIns="26789" bIns="26789" anchor="ctr">
                <a:spAutoFit/>
              </a:bodyPr>
              <a:lstStyle/>
              <a:p>
                <a:pPr>
                  <a:defRPr sz="6000" i="1">
                    <a:solidFill>
                      <a:srgbClr val="000000"/>
                    </a:solidFill>
                  </a:defRPr>
                </a:pPr>
                <a:r>
                  <a:rPr lang="en-US" sz="2700" b="1" dirty="0"/>
                  <a:t>p+N</a:t>
                </a:r>
                <a14:m>
                  <m:oMath xmlns:m="http://schemas.openxmlformats.org/officeDocument/2006/math">
                    <m:r>
                      <a:rPr lang="en-US" sz="27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700" b="1" dirty="0"/>
                  <a:t>Mesons</a:t>
                </a:r>
                <a14:m>
                  <m:oMath xmlns:m="http://schemas.openxmlformats.org/officeDocument/2006/math">
                    <m:r>
                      <a:rPr lang="en-US" sz="27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700" b="1" dirty="0">
                    <a:solidFill>
                      <a:srgbClr val="C00000"/>
                    </a:solidFill>
                  </a:rPr>
                  <a:t>DM</a:t>
                </a:r>
                <a:endParaRPr lang="en-US" sz="2700" b="1" dirty="0">
                  <a:solidFill>
                    <a:srgbClr val="C00000"/>
                  </a:solidFill>
                </a:endParaRPr>
              </a:p>
              <a:p>
                <a:pPr>
                  <a:defRPr sz="6000" i="1">
                    <a:solidFill>
                      <a:srgbClr val="000000"/>
                    </a:solidFill>
                  </a:defRPr>
                </a:pPr>
                <a:endParaRPr lang="en-US" sz="2700" b="1" dirty="0"/>
              </a:p>
              <a:p>
                <a:pPr>
                  <a:defRPr sz="6000" i="1">
                    <a:solidFill>
                      <a:srgbClr val="000000"/>
                    </a:solidFill>
                  </a:defRPr>
                </a:pPr>
                <a:r>
                  <a:rPr lang="en-US" sz="2700" b="1" dirty="0" err="1"/>
                  <a:t>p+N</a:t>
                </a:r>
                <a:r>
                  <a:rPr lang="en-US" altLang="zh-CN" sz="2700" b="1" dirty="0"/>
                  <a:t> </a:t>
                </a:r>
                <a14:m>
                  <m:oMath xmlns:m="http://schemas.openxmlformats.org/officeDocument/2006/math">
                    <m:r>
                      <a:rPr lang="en-US" altLang="zh-CN" sz="2700" b="1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700" b="1" dirty="0"/>
                  <a:t> P+N +</a:t>
                </a:r>
                <a:r>
                  <a:rPr lang="en-US" altLang="zh-CN" sz="2700" b="1" dirty="0">
                    <a:solidFill>
                      <a:srgbClr val="C00000"/>
                    </a:solidFill>
                  </a:rPr>
                  <a:t>DM</a:t>
                </a:r>
                <a:endParaRPr lang="en-US" altLang="zh-CN" sz="2700" b="1" dirty="0">
                  <a:solidFill>
                    <a:srgbClr val="C00000"/>
                  </a:solidFill>
                </a:endParaRPr>
              </a:p>
              <a:p>
                <a:pPr>
                  <a:defRPr sz="6000" i="1">
                    <a:solidFill>
                      <a:srgbClr val="000000"/>
                    </a:solidFill>
                  </a:defRPr>
                </a:pPr>
                <a:endParaRPr lang="en-US" sz="2700" b="1" dirty="0">
                  <a:solidFill>
                    <a:srgbClr val="FF0000"/>
                  </a:solidFill>
                </a:endParaRPr>
              </a:p>
              <a:p>
                <a:pPr>
                  <a:defRPr sz="6000" i="1">
                    <a:solidFill>
                      <a:srgbClr val="000000"/>
                    </a:solidFill>
                  </a:defRPr>
                </a:pPr>
                <a:r>
                  <a:rPr lang="en-US" altLang="zh-CN" sz="2700" b="1" dirty="0"/>
                  <a:t>p</a:t>
                </a:r>
                <a:r>
                  <a:rPr lang="en-US" altLang="zh-CN" sz="2700" b="1" dirty="0" err="1"/>
                  <a:t>+N</a:t>
                </a:r>
                <a:r>
                  <a:rPr lang="en-US" altLang="zh-CN" sz="2700" b="1" dirty="0"/>
                  <a:t> </a:t>
                </a:r>
                <a14:m>
                  <m:oMath xmlns:m="http://schemas.openxmlformats.org/officeDocument/2006/math">
                    <m:r>
                      <a:rPr lang="en-US" altLang="zh-CN" sz="2700" b="1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700" b="1" dirty="0"/>
                  <a:t> </a:t>
                </a:r>
                <a:r>
                  <a:rPr lang="en-US" altLang="zh-CN" sz="2700" b="1" dirty="0">
                    <a:solidFill>
                      <a:srgbClr val="C00000"/>
                    </a:solidFill>
                  </a:rPr>
                  <a:t>DM</a:t>
                </a:r>
                <a:endParaRPr lang="en-US" altLang="zh-CN" sz="27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7" name="p+N Mesons ADM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102" y="3265263"/>
                <a:ext cx="2849738" cy="2131593"/>
              </a:xfrm>
              <a:prstGeom prst="rect">
                <a:avLst/>
              </a:prstGeom>
              <a:blipFill rotWithShape="1">
                <a:blip r:embed="rId3"/>
                <a:stretch>
                  <a:fillRect l="-19" t="-4" r="-966" b="2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文本框 31"/>
          <p:cNvSpPr txBox="1"/>
          <p:nvPr/>
        </p:nvSpPr>
        <p:spPr>
          <a:xfrm>
            <a:off x="540514" y="1196033"/>
            <a:ext cx="207056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1. Boosted DM</a:t>
            </a:r>
            <a:endParaRPr kumimoji="1" lang="zh-CN" altLang="en-US" sz="2400" b="1" dirty="0"/>
          </a:p>
        </p:txBody>
      </p:sp>
      <p:sp>
        <p:nvSpPr>
          <p:cNvPr id="3" name="TextBox 3"/>
          <p:cNvSpPr txBox="1"/>
          <p:nvPr/>
        </p:nvSpPr>
        <p:spPr>
          <a:xfrm>
            <a:off x="5493116" y="2222574"/>
            <a:ext cx="2698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Atmospheric DM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22"/>
          <p:cNvSpPr txBox="1"/>
          <p:nvPr/>
        </p:nvSpPr>
        <p:spPr>
          <a:xfrm>
            <a:off x="576630" y="5663050"/>
            <a:ext cx="5339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>
                    <a:lumMod val="6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1905.05776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lang="en-US" sz="1200" b="1">
                <a:solidFill>
                  <a:schemeClr val="bg1">
                    <a:lumMod val="6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2006.11837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,</a:t>
            </a:r>
            <a:r>
              <a:rPr lang="zh-CN" altLang="en-US" sz="1200" b="1" dirty="0">
                <a:solidFill>
                  <a:schemeClr val="bg1">
                    <a:lumMod val="6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2012.09751, 2211.11469, </a:t>
            </a:r>
            <a:r>
              <a:rPr lang="zh-CN" altLang="en-US" sz="1200" b="1" dirty="0">
                <a:solidFill>
                  <a:schemeClr val="bg1">
                    <a:lumMod val="6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2212.02286, 2301.03010, …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7108" y="2038124"/>
            <a:ext cx="3826552" cy="3616022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79B8-FEC7-6B43-82C0-6436A8F6856D}" type="datetime1">
              <a:rPr lang="zh-CN" altLang="en-US" smtClean="0"/>
            </a:fld>
            <a:endParaRPr lang="zh-CN" altLang="en-US" dirty="0"/>
          </a:p>
        </p:txBody>
      </p:sp>
      <p:cxnSp>
        <p:nvCxnSpPr>
          <p:cNvPr id="11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" y="121227"/>
            <a:ext cx="8263464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altLang="zh-CN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altLang="zh-CN" sz="3200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7093" y="1146694"/>
            <a:ext cx="207056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1. Boosted DM</a:t>
            </a:r>
            <a:endParaRPr kumimoji="1" lang="zh-CN" altLang="en-US" sz="2400" b="1" dirty="0"/>
          </a:p>
        </p:txBody>
      </p:sp>
      <p:pic>
        <p:nvPicPr>
          <p:cNvPr id="5" name="Image" descr="Image"/>
          <p:cNvPicPr/>
          <p:nvPr/>
        </p:nvPicPr>
        <p:blipFill>
          <a:blip r:embed="rId3"/>
          <a:stretch>
            <a:fillRect/>
          </a:stretch>
        </p:blipFill>
        <p:spPr>
          <a:xfrm>
            <a:off x="379137" y="2038124"/>
            <a:ext cx="4047757" cy="3616017"/>
          </a:xfrm>
          <a:prstGeom prst="rect">
            <a:avLst/>
          </a:prstGeom>
          <a:ln w="12700">
            <a:miter lim="4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Equation"/>
              <p:cNvSpPr txBox="1"/>
              <p:nvPr/>
            </p:nvSpPr>
            <p:spPr>
              <a:xfrm>
                <a:off x="923685" y="4725831"/>
                <a:ext cx="1816593" cy="20774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defTabSz="3429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𝑝𝑁</m:t>
                      </m:r>
                      <m:r>
                        <a:rPr sz="1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1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sz="1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1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sz="1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sz="1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(→</m:t>
                      </m:r>
                      <m:r>
                        <a:rPr sz="1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bar>
                        <m:barPr>
                          <m:pos m:val="top"/>
                          <m:ctrlPr>
                            <a:rPr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</m:bar>
                      <m:r>
                        <a:rPr sz="1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350" dirty="0"/>
              </a:p>
            </p:txBody>
          </p:sp>
        </mc:Choice>
        <mc:Fallback>
          <p:sp>
            <p:nvSpPr>
              <p:cNvPr id="1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685" y="4725831"/>
                <a:ext cx="1816593" cy="207749"/>
              </a:xfrm>
              <a:prstGeom prst="rect">
                <a:avLst/>
              </a:prstGeom>
              <a:blipFill rotWithShape="1">
                <a:blip r:embed="rId4"/>
                <a:stretch>
                  <a:fillRect l="-22" t="-77" r="14" b="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2"/>
          <p:cNvSpPr/>
          <p:nvPr/>
        </p:nvSpPr>
        <p:spPr>
          <a:xfrm>
            <a:off x="780284" y="5654154"/>
            <a:ext cx="28349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Wang, Su, Wu, Yang, Zhu, 2006.11837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7347473" y="2110072"/>
            <a:ext cx="1338489" cy="3307735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B424-9B65-EC4F-BA1B-4F330B2A4B8A}" type="datetime1">
              <a:rPr lang="zh-CN" altLang="en-US" smtClean="0"/>
            </a:fld>
            <a:endParaRPr lang="zh-CN" altLang="en-US" dirty="0"/>
          </a:p>
        </p:txBody>
      </p:sp>
      <p:cxnSp>
        <p:nvCxnSpPr>
          <p:cNvPr id="11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" y="121227"/>
            <a:ext cx="8263464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altLang="zh-CN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altLang="zh-CN" sz="3200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7093" y="1146694"/>
            <a:ext cx="207056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1. Boosted DM</a:t>
            </a:r>
            <a:endParaRPr kumimoji="1" lang="zh-CN" altLang="en-US" sz="2400" b="1" dirty="0"/>
          </a:p>
        </p:txBody>
      </p:sp>
      <p:grpSp>
        <p:nvGrpSpPr>
          <p:cNvPr id="33" name="组合 32"/>
          <p:cNvGrpSpPr/>
          <p:nvPr/>
        </p:nvGrpSpPr>
        <p:grpSpPr>
          <a:xfrm>
            <a:off x="320749" y="1950941"/>
            <a:ext cx="8408810" cy="2502726"/>
            <a:chOff x="366568" y="1906666"/>
            <a:chExt cx="11503766" cy="3780455"/>
          </a:xfrm>
        </p:grpSpPr>
        <p:sp>
          <p:nvSpPr>
            <p:cNvPr id="34" name="矩形 33"/>
            <p:cNvSpPr/>
            <p:nvPr/>
          </p:nvSpPr>
          <p:spPr>
            <a:xfrm>
              <a:off x="853922" y="4971108"/>
              <a:ext cx="2456231" cy="60438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0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DM-nucleus ES</a:t>
              </a:r>
              <a:endParaRPr lang="zh-CN" altLang="en-US" sz="2000" b="1" dirty="0">
                <a:solidFill>
                  <a:srgbClr val="C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4916946" y="4971108"/>
              <a:ext cx="2666897" cy="60438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0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DM-nucleus QES</a:t>
              </a:r>
              <a:endParaRPr lang="zh-CN" altLang="en-US" sz="2000" b="1" dirty="0">
                <a:solidFill>
                  <a:srgbClr val="C00000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366568" y="2029218"/>
              <a:ext cx="3828737" cy="2940428"/>
              <a:chOff x="1188141" y="1768585"/>
              <a:chExt cx="3828737" cy="2940428"/>
            </a:xfrm>
          </p:grpSpPr>
          <p:pic>
            <p:nvPicPr>
              <p:cNvPr id="52" name="图片 5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88141" y="1768585"/>
                <a:ext cx="3828737" cy="2940428"/>
              </a:xfrm>
              <a:prstGeom prst="rect">
                <a:avLst/>
              </a:prstGeom>
            </p:spPr>
          </p:pic>
          <p:cxnSp>
            <p:nvCxnSpPr>
              <p:cNvPr id="53" name="直接箭头连接符 14"/>
              <p:cNvCxnSpPr/>
              <p:nvPr/>
            </p:nvCxnSpPr>
            <p:spPr>
              <a:xfrm>
                <a:off x="1627094" y="2272553"/>
                <a:ext cx="1297641" cy="389965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箭头连接符 15"/>
              <p:cNvCxnSpPr/>
              <p:nvPr/>
            </p:nvCxnSpPr>
            <p:spPr>
              <a:xfrm flipV="1">
                <a:off x="3003176" y="2272553"/>
                <a:ext cx="1252818" cy="389966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矩形: 圆角 4"/>
              <p:cNvSpPr/>
              <p:nvPr/>
            </p:nvSpPr>
            <p:spPr>
              <a:xfrm>
                <a:off x="2796988" y="2346512"/>
                <a:ext cx="309283" cy="23532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: 圆角 12"/>
              <p:cNvSpPr/>
              <p:nvPr/>
            </p:nvSpPr>
            <p:spPr>
              <a:xfrm>
                <a:off x="4078705" y="2357832"/>
                <a:ext cx="354577" cy="2822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521" y="2138075"/>
              <a:ext cx="185810" cy="207589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7247" y="2147326"/>
              <a:ext cx="185810" cy="207589"/>
            </a:xfrm>
            <a:prstGeom prst="rect">
              <a:avLst/>
            </a:prstGeom>
          </p:spPr>
        </p:pic>
        <p:grpSp>
          <p:nvGrpSpPr>
            <p:cNvPr id="39" name="组合 38"/>
            <p:cNvGrpSpPr/>
            <p:nvPr/>
          </p:nvGrpSpPr>
          <p:grpSpPr>
            <a:xfrm>
              <a:off x="4699752" y="2245196"/>
              <a:ext cx="3192734" cy="2457819"/>
              <a:chOff x="5093389" y="2245196"/>
              <a:chExt cx="3192734" cy="2457819"/>
            </a:xfrm>
          </p:grpSpPr>
          <p:pic>
            <p:nvPicPr>
              <p:cNvPr id="45" name="图片 4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7834" y="2286491"/>
                <a:ext cx="185810" cy="207589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7926" y="2306157"/>
                <a:ext cx="185810" cy="207589"/>
              </a:xfrm>
              <a:prstGeom prst="rect">
                <a:avLst/>
              </a:prstGeom>
            </p:spPr>
          </p:pic>
          <p:pic>
            <p:nvPicPr>
              <p:cNvPr id="47" name="图片 4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157131" y="2245196"/>
                <a:ext cx="3128992" cy="2457819"/>
              </a:xfrm>
              <a:prstGeom prst="rect">
                <a:avLst/>
              </a:prstGeom>
            </p:spPr>
          </p:pic>
          <p:cxnSp>
            <p:nvCxnSpPr>
              <p:cNvPr id="48" name="直接箭头连接符 19"/>
              <p:cNvCxnSpPr/>
              <p:nvPr/>
            </p:nvCxnSpPr>
            <p:spPr>
              <a:xfrm>
                <a:off x="5093389" y="2498449"/>
                <a:ext cx="1297641" cy="389965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箭头连接符 20"/>
              <p:cNvCxnSpPr/>
              <p:nvPr/>
            </p:nvCxnSpPr>
            <p:spPr>
              <a:xfrm flipV="1">
                <a:off x="6454772" y="2554478"/>
                <a:ext cx="1020988" cy="333937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矩形: 圆角 16"/>
              <p:cNvSpPr/>
              <p:nvPr/>
            </p:nvSpPr>
            <p:spPr>
              <a:xfrm rot="1483709">
                <a:off x="6236388" y="2569773"/>
                <a:ext cx="309283" cy="23532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: 圆角 17"/>
              <p:cNvSpPr/>
              <p:nvPr/>
            </p:nvSpPr>
            <p:spPr>
              <a:xfrm rot="21066585">
                <a:off x="7321119" y="2630606"/>
                <a:ext cx="309283" cy="23532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6466" y="1906666"/>
              <a:ext cx="3333868" cy="3062978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6483" y="2046765"/>
              <a:ext cx="185810" cy="20758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8110" y="2540677"/>
              <a:ext cx="185810" cy="207589"/>
            </a:xfrm>
            <a:prstGeom prst="rect">
              <a:avLst/>
            </a:prstGeom>
          </p:spPr>
        </p:pic>
        <p:sp>
          <p:nvSpPr>
            <p:cNvPr id="43" name="矩形 42"/>
            <p:cNvSpPr/>
            <p:nvPr/>
          </p:nvSpPr>
          <p:spPr>
            <a:xfrm>
              <a:off x="8891552" y="4971108"/>
              <a:ext cx="2623695" cy="60438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0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DM-nucleus DIS</a:t>
              </a:r>
              <a:endParaRPr lang="zh-CN" altLang="en-US" sz="2000" b="1" dirty="0">
                <a:solidFill>
                  <a:srgbClr val="C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4" name="圆角矩形 43"/>
            <p:cNvSpPr/>
            <p:nvPr/>
          </p:nvSpPr>
          <p:spPr>
            <a:xfrm>
              <a:off x="4530223" y="2002726"/>
              <a:ext cx="3388404" cy="368439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375260" y="5029062"/>
            <a:ext cx="6606117" cy="1113909"/>
            <a:chOff x="1657350" y="5061963"/>
            <a:chExt cx="6606117" cy="1113909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350" y="5061963"/>
              <a:ext cx="5735324" cy="476848"/>
            </a:xfrm>
            <a:prstGeom prst="rect">
              <a:avLst/>
            </a:prstGeom>
          </p:spPr>
        </p:pic>
        <p:sp>
          <p:nvSpPr>
            <p:cNvPr id="62" name="矩形: 圆角 6"/>
            <p:cNvSpPr/>
            <p:nvPr/>
          </p:nvSpPr>
          <p:spPr>
            <a:xfrm>
              <a:off x="5464885" y="5095812"/>
              <a:ext cx="960163" cy="409150"/>
            </a:xfrm>
            <a:prstGeom prst="roundRect">
              <a:avLst/>
            </a:prstGeom>
            <a:solidFill>
              <a:srgbClr val="0070C0">
                <a:alpha val="11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3" name="箭头: 圆角右 7"/>
            <p:cNvSpPr/>
            <p:nvPr/>
          </p:nvSpPr>
          <p:spPr>
            <a:xfrm rot="10800000" flipH="1">
              <a:off x="5823032" y="5589107"/>
              <a:ext cx="584035" cy="474315"/>
            </a:xfrm>
            <a:prstGeom prst="bentArrow">
              <a:avLst>
                <a:gd name="adj1" fmla="val 26576"/>
                <a:gd name="adj2" fmla="val 13288"/>
                <a:gd name="adj3" fmla="val 25000"/>
                <a:gd name="adj4" fmla="val 46724"/>
              </a:avLst>
            </a:prstGeom>
            <a:solidFill>
              <a:srgbClr val="0070C0">
                <a:alpha val="30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6345647" y="5775762"/>
              <a:ext cx="19178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charset="-122"/>
                  <a:cs typeface="Times New Roman" panose="02020603050405020304" pitchFamily="18" charset="0"/>
                </a:rPr>
                <a:t>residual nucleus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504517" y="1663632"/>
            <a:ext cx="23173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>
                    <a:lumMod val="65000"/>
                  </a:schemeClr>
                </a:solidFill>
              </a:rPr>
              <a:t>Su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, Wu</a:t>
            </a:r>
            <a:r>
              <a:rPr lang="en-US" sz="1200" b="1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</a:rPr>
              <a:t>Zhou</a:t>
            </a:r>
            <a:r>
              <a:rPr lang="en-US" sz="1200" b="1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Zhu</a:t>
            </a:r>
            <a:r>
              <a:rPr lang="en-US" sz="1200" b="1">
                <a:solidFill>
                  <a:schemeClr val="bg1">
                    <a:lumMod val="65000"/>
                  </a:schemeClr>
                </a:solidFill>
              </a:rPr>
              <a:t>, 2212.02286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-159807"/>
            <a:ext cx="7886700" cy="1325563"/>
          </a:xfrm>
        </p:spPr>
        <p:txBody>
          <a:bodyPr/>
          <a:lstStyle/>
          <a:p>
            <a:pPr algn="ctr"/>
            <a:r>
              <a:rPr kumimoji="1" lang="en-US" altLang="zh-CN" b="1" dirty="0">
                <a:solidFill>
                  <a:srgbClr val="0432FF"/>
                </a:solidFill>
                <a:latin typeface="+mn-lt"/>
              </a:rPr>
              <a:t>Outline</a:t>
            </a:r>
            <a:endParaRPr kumimoji="1" lang="zh-CN" altLang="en-US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85694" y="2047887"/>
            <a:ext cx="7006852" cy="314276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b="1" dirty="0"/>
              <a:t>WIMPs and Variants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from Theory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and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Data</a:t>
            </a:r>
            <a:endParaRPr kumimoji="1" lang="en-US" altLang="zh-CN" b="1" dirty="0"/>
          </a:p>
          <a:p>
            <a:pPr>
              <a:lnSpc>
                <a:spcPct val="120000"/>
              </a:lnSpc>
            </a:pPr>
            <a:endParaRPr kumimoji="1" lang="en-US" altLang="zh-CN" b="1" dirty="0"/>
          </a:p>
          <a:p>
            <a:pPr>
              <a:lnSpc>
                <a:spcPct val="120000"/>
              </a:lnSpc>
            </a:pPr>
            <a:r>
              <a:rPr kumimoji="1" lang="en-US" altLang="zh-CN" b="1" dirty="0"/>
              <a:t>Sub-GeV DM and Low Energy Ionization</a:t>
            </a:r>
            <a:endParaRPr kumimoji="1" lang="en-US" altLang="zh-CN" b="1" dirty="0">
              <a:solidFill>
                <a:srgbClr val="0432FF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kumimoji="1" lang="en-US" altLang="zh-CN" b="1" dirty="0">
              <a:solidFill>
                <a:srgbClr val="92D050"/>
              </a:solidFill>
            </a:endParaRPr>
          </a:p>
          <a:p>
            <a:pPr>
              <a:lnSpc>
                <a:spcPct val="120000"/>
              </a:lnSpc>
            </a:pPr>
            <a:r>
              <a:rPr kumimoji="1" lang="en-US" altLang="zh-CN" b="1" dirty="0"/>
              <a:t>Conclusions</a:t>
            </a:r>
            <a:endParaRPr kumimoji="1" lang="en-US" altLang="zh-CN" b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F96C-D7CF-DF4C-AA42-25F0C509C97D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FA952-DB63-1D4D-BCD5-1AB108746214}" type="datetime1">
              <a:rPr lang="zh-CN" altLang="en-US" smtClean="0"/>
            </a:fld>
            <a:endParaRPr lang="zh-CN" altLang="en-US" dirty="0"/>
          </a:p>
        </p:txBody>
      </p:sp>
      <p:cxnSp>
        <p:nvCxnSpPr>
          <p:cNvPr id="11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" y="121227"/>
            <a:ext cx="8263464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altLang="zh-CN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altLang="zh-CN" sz="3200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7093" y="1146694"/>
            <a:ext cx="207056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1. Boosted DM</a:t>
            </a:r>
            <a:endParaRPr kumimoji="1" lang="zh-CN" altLang="en-US" sz="24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961" y="2130275"/>
            <a:ext cx="3991078" cy="4038270"/>
          </a:xfrm>
          <a:prstGeom prst="rect">
            <a:avLst/>
          </a:prstGeom>
        </p:spPr>
      </p:pic>
      <p:sp>
        <p:nvSpPr>
          <p:cNvPr id="7" name="下箭头 6"/>
          <p:cNvSpPr/>
          <p:nvPr/>
        </p:nvSpPr>
        <p:spPr>
          <a:xfrm rot="10800000">
            <a:off x="6674306" y="3144405"/>
            <a:ext cx="147735" cy="26199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下箭头 8"/>
          <p:cNvSpPr/>
          <p:nvPr/>
        </p:nvSpPr>
        <p:spPr>
          <a:xfrm>
            <a:off x="6672884" y="5061399"/>
            <a:ext cx="169705" cy="26199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838692" y="5081947"/>
            <a:ext cx="885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/>
              <a:t>Too small</a:t>
            </a:r>
            <a:endParaRPr kumimoji="1" lang="zh-CN" altLang="en-US" sz="1400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5794729" y="3157601"/>
            <a:ext cx="857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/>
              <a:t>Too large</a:t>
            </a:r>
            <a:endParaRPr kumimoji="1" lang="zh-CN" altLang="en-US" sz="1400" b="1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93" y="2177467"/>
            <a:ext cx="3991078" cy="399107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821408" y="1662081"/>
            <a:ext cx="4053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Attenuation Enhanced by QES </a:t>
            </a:r>
            <a:endParaRPr kumimoji="1"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2"/>
          <p:cNvSpPr/>
          <p:nvPr/>
        </p:nvSpPr>
        <p:spPr>
          <a:xfrm>
            <a:off x="6737188" y="1803969"/>
            <a:ext cx="23173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>
                    <a:lumMod val="65000"/>
                  </a:schemeClr>
                </a:solidFill>
              </a:rPr>
              <a:t>Su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, Wu</a:t>
            </a:r>
            <a:r>
              <a:rPr lang="en-US" sz="1200" b="1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</a:rPr>
              <a:t>Zhou</a:t>
            </a:r>
            <a:r>
              <a:rPr lang="en-US" sz="1200" b="1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Zhu</a:t>
            </a:r>
            <a:r>
              <a:rPr lang="en-US" sz="1200" b="1">
                <a:solidFill>
                  <a:schemeClr val="bg1">
                    <a:lumMod val="65000"/>
                  </a:schemeClr>
                </a:solidFill>
              </a:rPr>
              <a:t>, 2212.02286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8992-9743-834F-9D47-F02A12383164}" type="datetime1">
              <a:rPr lang="zh-CN" altLang="en-US" smtClean="0"/>
            </a:fld>
            <a:endParaRPr lang="zh-CN" altLang="en-US" dirty="0"/>
          </a:p>
        </p:txBody>
      </p:sp>
      <p:cxnSp>
        <p:nvCxnSpPr>
          <p:cNvPr id="11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" y="121227"/>
            <a:ext cx="8263464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altLang="zh-CN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altLang="zh-CN" sz="3200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7093" y="1146694"/>
            <a:ext cx="207056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1. Boosted DM</a:t>
            </a:r>
            <a:endParaRPr kumimoji="1" lang="zh-CN" altLang="en-US" sz="2400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31" y="2153365"/>
            <a:ext cx="3598561" cy="3299983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420382" y="1876365"/>
            <a:ext cx="16772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</a:rPr>
              <a:t>PandaX-4T, 2301.03010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205" y="2142567"/>
            <a:ext cx="3898472" cy="3310779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301378" y="5667879"/>
            <a:ext cx="4541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BES-III analysis is on-going as well </a:t>
            </a:r>
            <a:endParaRPr kumimoji="1" lang="zh-CN" altLang="en-US" sz="24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D0A2-D22F-9B43-973C-E0F2DA208B3C}" type="datetime1">
              <a:rPr lang="zh-CN" altLang="en-US" smtClean="0"/>
            </a:fld>
            <a:endParaRPr lang="zh-CN" altLang="en-US" dirty="0"/>
          </a:p>
        </p:txBody>
      </p:sp>
      <p:cxnSp>
        <p:nvCxnSpPr>
          <p:cNvPr id="11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" y="121227"/>
            <a:ext cx="8263464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altLang="zh-CN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altLang="zh-CN" sz="3200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3941" y="1346602"/>
            <a:ext cx="3802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1. Boosted Dark Matter</a:t>
            </a:r>
            <a:endParaRPr lang="en-US" altLang="zh-CN" sz="2400" b="1" dirty="0">
              <a:solidFill>
                <a:srgbClr val="000000"/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6" descr="A Search for Light Dark Matter Interactions Enhanced by the Migdal effect  or Bremsstrahlung in XENON1T [CL] | arXi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81" y="1944280"/>
            <a:ext cx="2089097" cy="174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1"/>
          <p:cNvSpPr txBox="1"/>
          <p:nvPr/>
        </p:nvSpPr>
        <p:spPr>
          <a:xfrm>
            <a:off x="4885907" y="1219195"/>
            <a:ext cx="3802353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altLang="zh-CN" sz="2400" b="1" dirty="0">
                <a:solidFill>
                  <a:srgbClr val="FF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2. Low Energy Ionization</a:t>
            </a:r>
            <a:endParaRPr lang="en-US" altLang="zh-CN" sz="2400" b="1" dirty="0">
              <a:solidFill>
                <a:srgbClr val="FF0000"/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675207" y="2436431"/>
            <a:ext cx="502301" cy="461666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2659262" y="2248220"/>
            <a:ext cx="806299" cy="838088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23" name="Picture 2" descr="Physics - The Low-Mass Dark Matter Front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907" y="4174399"/>
            <a:ext cx="3933810" cy="218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/>
          <p:cNvSpPr txBox="1"/>
          <p:nvPr/>
        </p:nvSpPr>
        <p:spPr>
          <a:xfrm>
            <a:off x="443942" y="5030958"/>
            <a:ext cx="39338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3. Low Threshold Detectors</a:t>
            </a:r>
            <a:endParaRPr lang="en-US" altLang="zh-CN" sz="2400" b="1" dirty="0">
              <a:solidFill>
                <a:srgbClr val="000000"/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5207" y="3338272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+mn-ea"/>
              </a:rPr>
              <a:t>V ~ 10</a:t>
            </a:r>
            <a:r>
              <a:rPr kumimoji="1" lang="en-US" altLang="zh-CN" b="1" baseline="30000" dirty="0">
                <a:latin typeface="+mn-ea"/>
              </a:rPr>
              <a:t>-3 </a:t>
            </a:r>
            <a:r>
              <a:rPr kumimoji="1" lang="en-US" altLang="zh-CN" b="1" dirty="0">
                <a:latin typeface="+mn-ea"/>
              </a:rPr>
              <a:t>c</a:t>
            </a:r>
            <a:endParaRPr kumimoji="1" lang="zh-CN" altLang="en-US" b="1" baseline="30000" dirty="0">
              <a:latin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600585" y="334387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+mn-ea"/>
              </a:rPr>
              <a:t>V ~ c</a:t>
            </a:r>
            <a:endParaRPr kumimoji="1" lang="zh-CN" altLang="en-US" b="1" baseline="30000" dirty="0">
              <a:latin typeface="+mn-ea"/>
            </a:endParaRPr>
          </a:p>
        </p:txBody>
      </p:sp>
      <p:sp>
        <p:nvSpPr>
          <p:cNvPr id="26" name="燕尾形 25"/>
          <p:cNvSpPr/>
          <p:nvPr/>
        </p:nvSpPr>
        <p:spPr>
          <a:xfrm>
            <a:off x="1666417" y="2548314"/>
            <a:ext cx="502301" cy="22008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" y="121227"/>
            <a:ext cx="8369447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altLang="zh-CN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altLang="zh-CN" sz="3200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2081F-3B2F-8848-83CB-7CB608D703DF}" type="datetime1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62" y="3592420"/>
            <a:ext cx="7819276" cy="238339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9125" y="2110964"/>
            <a:ext cx="8551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solidFill>
                  <a:srgbClr val="000000"/>
                </a:solidFill>
                <a:ea typeface="华文仿宋" panose="02010600040101010101" pitchFamily="2" charset="-122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Ionization signal provides</a:t>
            </a:r>
            <a:r>
              <a:rPr lang="zh-CN" altLang="en-US" sz="2400" b="1" dirty="0">
                <a:solidFill>
                  <a:srgbClr val="00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solidFill>
                  <a:srgbClr val="00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promising</a:t>
            </a:r>
            <a:r>
              <a:rPr lang="zh-CN" altLang="en-US" sz="2400" b="1" dirty="0">
                <a:solidFill>
                  <a:srgbClr val="00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way</a:t>
            </a:r>
            <a:r>
              <a:rPr lang="zh-CN" altLang="en-US" sz="2400" b="1" dirty="0">
                <a:solidFill>
                  <a:srgbClr val="00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to detect</a:t>
            </a:r>
            <a:r>
              <a:rPr lang="en-US" altLang="zh-CN" sz="2400" b="1" dirty="0">
                <a:solidFill>
                  <a:srgbClr val="000000"/>
                </a:solidFill>
                <a:ea typeface="华文仿宋" panose="02010600040101010101" pitchFamily="2" charset="-122"/>
                <a:cs typeface="Times New Roman" panose="02020603050405020304" pitchFamily="18" charset="0"/>
              </a:rPr>
              <a:t> sub-GeV DM</a:t>
            </a:r>
            <a:endParaRPr lang="en-US" altLang="zh-CN" sz="2400" b="1" dirty="0">
              <a:solidFill>
                <a:srgbClr val="000000"/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07561" y="2775784"/>
            <a:ext cx="5751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cs typeface="Times New Roman" panose="02020603050405020304" pitchFamily="18" charset="0"/>
              </a:rPr>
              <a:t>e.g. threshold of electron recoil for Xenon experiment : 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altLang="zh-CN" sz="1600" dirty="0">
                <a:cs typeface="Times New Roman" panose="02020603050405020304" pitchFamily="18" charset="0"/>
              </a:rPr>
              <a:t>100 eV</a:t>
            </a:r>
            <a:endParaRPr lang="zh-CN" altLang="en-US" sz="1600" dirty="0">
              <a:cs typeface="Times New Roman" panose="02020603050405020304" pitchFamily="18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37093" y="1146694"/>
            <a:ext cx="328833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2. Low Energy Ionization</a:t>
            </a:r>
            <a:endParaRPr kumimoji="1" lang="zh-CN" altLang="en-US" sz="24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" y="121227"/>
            <a:ext cx="8280397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A0604-6956-DB4C-9A91-5BA22FBAE519}" type="datetime1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37093" y="1146694"/>
            <a:ext cx="328833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2. Low Energy Ionization</a:t>
            </a:r>
            <a:endParaRPr kumimoji="1" lang="zh-CN" altLang="en-US" sz="2400" b="1" dirty="0"/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06" y="1881701"/>
            <a:ext cx="4112571" cy="1194619"/>
          </a:xfrm>
          <a:prstGeom prst="rect">
            <a:avLst/>
          </a:prstGeom>
        </p:spPr>
      </p:pic>
      <p:pic>
        <p:nvPicPr>
          <p:cNvPr id="15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319227"/>
            <a:ext cx="4174844" cy="1436922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628650" y="5148385"/>
            <a:ext cx="4171226" cy="1022161"/>
            <a:chOff x="1688041" y="4791921"/>
            <a:chExt cx="5767917" cy="1124131"/>
          </a:xfrm>
        </p:grpSpPr>
        <p:pic>
          <p:nvPicPr>
            <p:cNvPr id="21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8041" y="4791921"/>
              <a:ext cx="5767917" cy="1124131"/>
            </a:xfrm>
            <a:prstGeom prst="rect">
              <a:avLst/>
            </a:prstGeom>
          </p:spPr>
        </p:pic>
        <p:sp>
          <p:nvSpPr>
            <p:cNvPr id="22" name="圆角矩形 21"/>
            <p:cNvSpPr/>
            <p:nvPr/>
          </p:nvSpPr>
          <p:spPr>
            <a:xfrm>
              <a:off x="3584387" y="5497528"/>
              <a:ext cx="1344706" cy="345983"/>
            </a:xfrm>
            <a:prstGeom prst="roundRect">
              <a:avLst/>
            </a:prstGeom>
            <a:solidFill>
              <a:srgbClr val="FFFF00">
                <a:alpha val="3475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" name="TextBox 4"/>
          <p:cNvSpPr txBox="1"/>
          <p:nvPr/>
        </p:nvSpPr>
        <p:spPr>
          <a:xfrm>
            <a:off x="5090017" y="1391909"/>
            <a:ext cx="399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Signal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Two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tracks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from the same vertex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207936" y="1841589"/>
            <a:ext cx="3641072" cy="1981818"/>
            <a:chOff x="402730" y="1833514"/>
            <a:chExt cx="3895893" cy="1968019"/>
          </a:xfrm>
        </p:grpSpPr>
        <p:grpSp>
          <p:nvGrpSpPr>
            <p:cNvPr id="6" name="Group 8"/>
            <p:cNvGrpSpPr/>
            <p:nvPr/>
          </p:nvGrpSpPr>
          <p:grpSpPr>
            <a:xfrm>
              <a:off x="402730" y="1833514"/>
              <a:ext cx="3895893" cy="1968019"/>
              <a:chOff x="1763199" y="3233189"/>
              <a:chExt cx="9018384" cy="3180903"/>
            </a:xfrm>
          </p:grpSpPr>
          <p:pic>
            <p:nvPicPr>
              <p:cNvPr id="9" name="Picture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3199" y="3233189"/>
                <a:ext cx="9018384" cy="3180903"/>
              </a:xfrm>
              <a:prstGeom prst="rect">
                <a:avLst/>
              </a:prstGeom>
            </p:spPr>
          </p:pic>
          <p:sp>
            <p:nvSpPr>
              <p:cNvPr id="11" name="Rounded Rectangle 10"/>
              <p:cNvSpPr/>
              <p:nvPr/>
            </p:nvSpPr>
            <p:spPr>
              <a:xfrm>
                <a:off x="2002971" y="3991429"/>
                <a:ext cx="1448583" cy="37737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DM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3233042" y="2387932"/>
              <a:ext cx="628218" cy="305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/>
                <a:t>short</a:t>
              </a:r>
              <a:endParaRPr kumimoji="1" lang="zh-CN" altLang="en-US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275521" y="3429000"/>
              <a:ext cx="549169" cy="305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/>
                <a:t>long</a:t>
              </a:r>
              <a:endParaRPr kumimoji="1" lang="zh-CN" altLang="en-US" dirty="0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136561" y="3338504"/>
            <a:ext cx="1742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rgbClr val="C00000"/>
                </a:solidFill>
              </a:rPr>
              <a:t>No quenching!</a:t>
            </a:r>
            <a:endParaRPr kumimoji="1" lang="zh-CN" altLang="en-US" sz="2000" b="1" dirty="0">
              <a:solidFill>
                <a:srgbClr val="C00000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0168" y="4201240"/>
            <a:ext cx="3479391" cy="215511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008302" y="3998036"/>
            <a:ext cx="24918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 err="1">
                <a:solidFill>
                  <a:schemeClr val="bg1">
                    <a:lumMod val="65000"/>
                  </a:schemeClr>
                </a:solidFill>
              </a:rPr>
              <a:t>Flambaum</a:t>
            </a:r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altLang="zh-CN" sz="1200" b="1" dirty="0" err="1">
                <a:solidFill>
                  <a:schemeClr val="bg1">
                    <a:lumMod val="65000"/>
                  </a:schemeClr>
                </a:solidFill>
              </a:rPr>
              <a:t>Su</a:t>
            </a:r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</a:rPr>
              <a:t>, Wu, Zhu</a:t>
            </a:r>
            <a:r>
              <a:rPr lang="zh-CN" altLang="en-US" sz="1200" b="1" dirty="0">
                <a:solidFill>
                  <a:schemeClr val="bg1">
                    <a:lumMod val="65000"/>
                  </a:schemeClr>
                </a:solidFill>
              </a:rPr>
              <a:t>2012.09751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" y="121227"/>
            <a:ext cx="8280397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D8C22-7FCA-3D42-90FF-1C9045E66094}" type="datetime1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2856815" y="5913931"/>
            <a:ext cx="3430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Experiments are on-going! </a:t>
            </a:r>
            <a:endParaRPr kumimoji="1" lang="zh-CN" altLang="en-US" sz="2400" b="1" dirty="0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37093" y="1146694"/>
            <a:ext cx="328833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2. Low Energy Ionization</a:t>
            </a:r>
            <a:endParaRPr kumimoji="1" lang="zh-CN" altLang="en-US" sz="24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29" y="2461983"/>
            <a:ext cx="4119358" cy="289683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28069" y="2058306"/>
            <a:ext cx="2798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</a:rPr>
              <a:t>MIGAL collaboration, 2207.08284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80" y="2487852"/>
            <a:ext cx="4449015" cy="300032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" y="121227"/>
            <a:ext cx="8280397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2A824-3F70-5D41-A6D7-B8EE649F462C}" type="datetime1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2856815" y="5913931"/>
            <a:ext cx="3430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Experiments are on-going! </a:t>
            </a:r>
            <a:endParaRPr kumimoji="1" lang="zh-CN" altLang="en-US" sz="2400" b="1" dirty="0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37093" y="1146694"/>
            <a:ext cx="328833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2. Low Energy Ionization</a:t>
            </a:r>
            <a:endParaRPr kumimoji="1" lang="zh-CN" altLang="en-US" sz="2400" b="1" dirty="0"/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70" y="2418687"/>
            <a:ext cx="4906760" cy="329261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862" y="1665439"/>
            <a:ext cx="3215120" cy="4011593"/>
          </a:xfrm>
          <a:prstGeom prst="rect">
            <a:avLst/>
          </a:prstGeom>
        </p:spPr>
      </p:pic>
      <p:sp>
        <p:nvSpPr>
          <p:cNvPr id="13" name="TextBox 3"/>
          <p:cNvSpPr txBox="1"/>
          <p:nvPr/>
        </p:nvSpPr>
        <p:spPr>
          <a:xfrm>
            <a:off x="445099" y="2063198"/>
            <a:ext cx="1735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>
                    <a:lumMod val="65000"/>
                  </a:schemeClr>
                </a:solidFill>
              </a:rPr>
              <a:t>L</a:t>
            </a:r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</a:rPr>
              <a:t>Z</a:t>
            </a:r>
            <a:r>
              <a:rPr lang="en-US" sz="1200" b="1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IDM-</a:t>
            </a:r>
            <a:r>
              <a:rPr lang="en-US" sz="1200" b="1">
                <a:solidFill>
                  <a:schemeClr val="bg1">
                    <a:lumMod val="65000"/>
                  </a:schemeClr>
                </a:solidFill>
              </a:rPr>
              <a:t>2023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conference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" y="121227"/>
            <a:ext cx="8280397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24EAB-B963-A940-8943-47657DDCF4E0}" type="datetime1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2856815" y="5913931"/>
            <a:ext cx="3430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Experiments are on-going! </a:t>
            </a:r>
            <a:endParaRPr kumimoji="1" lang="zh-CN" altLang="en-US" sz="2400" b="1" dirty="0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37093" y="1146694"/>
            <a:ext cx="328833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2. Low Energy Ionization</a:t>
            </a:r>
            <a:endParaRPr kumimoji="1" lang="zh-CN" altLang="en-US" sz="2400" b="1" dirty="0"/>
          </a:p>
        </p:txBody>
      </p:sp>
      <p:grpSp>
        <p:nvGrpSpPr>
          <p:cNvPr id="9" name="组合 8"/>
          <p:cNvGrpSpPr/>
          <p:nvPr/>
        </p:nvGrpSpPr>
        <p:grpSpPr>
          <a:xfrm>
            <a:off x="1069521" y="2050779"/>
            <a:ext cx="6629399" cy="3548087"/>
            <a:chOff x="1069521" y="1840338"/>
            <a:chExt cx="6629399" cy="354808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9521" y="1840338"/>
              <a:ext cx="6629399" cy="3548087"/>
            </a:xfrm>
            <a:prstGeom prst="rect">
              <a:avLst/>
            </a:prstGeom>
          </p:spPr>
        </p:pic>
        <p:cxnSp>
          <p:nvCxnSpPr>
            <p:cNvPr id="6" name="直线连接符 5"/>
            <p:cNvCxnSpPr/>
            <p:nvPr/>
          </p:nvCxnSpPr>
          <p:spPr>
            <a:xfrm>
              <a:off x="5797326" y="4882242"/>
              <a:ext cx="1648502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/>
          <p:cNvSpPr txBox="1"/>
          <p:nvPr/>
        </p:nvSpPr>
        <p:spPr>
          <a:xfrm>
            <a:off x="6731453" y="1912278"/>
            <a:ext cx="9674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</a:rPr>
              <a:t>2307.12952 </a:t>
            </a:r>
            <a:endParaRPr lang="en-US" altLang="zh-CN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" y="121227"/>
            <a:ext cx="8202703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7243D-7AA7-CF43-B3DA-6F9881D5CF6B}" type="datetime1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621763" y="2092249"/>
            <a:ext cx="3089336" cy="2574573"/>
            <a:chOff x="323491" y="2251289"/>
            <a:chExt cx="2649151" cy="2363574"/>
          </a:xfrm>
        </p:grpSpPr>
        <p:sp>
          <p:nvSpPr>
            <p:cNvPr id="2" name="椭圆 1"/>
            <p:cNvSpPr/>
            <p:nvPr/>
          </p:nvSpPr>
          <p:spPr>
            <a:xfrm>
              <a:off x="1067642" y="2676525"/>
              <a:ext cx="1905000" cy="193833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3" name="图形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09328" y="2727790"/>
              <a:ext cx="1621631" cy="1835808"/>
            </a:xfrm>
            <a:prstGeom prst="rect">
              <a:avLst/>
            </a:prstGeom>
          </p:spPr>
        </p:pic>
        <p:cxnSp>
          <p:nvCxnSpPr>
            <p:cNvPr id="6" name="直接箭头连接符 7"/>
            <p:cNvCxnSpPr/>
            <p:nvPr/>
          </p:nvCxnSpPr>
          <p:spPr>
            <a:xfrm flipV="1">
              <a:off x="739029" y="3557591"/>
              <a:ext cx="547688" cy="266699"/>
            </a:xfrm>
            <a:prstGeom prst="straightConnector1">
              <a:avLst/>
            </a:prstGeom>
            <a:ln w="28575">
              <a:solidFill>
                <a:srgbClr val="A80C26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367554" y="3788269"/>
              <a:ext cx="509588" cy="275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b="1" dirty="0">
                  <a:solidFill>
                    <a:srgbClr val="A80C26"/>
                  </a:solidFill>
                  <a:cs typeface="Times New Roman" panose="02020603050405020304" pitchFamily="18" charset="0"/>
                </a:rPr>
                <a:t>DM</a:t>
              </a:r>
              <a:endParaRPr lang="zh-CN" altLang="en-US" sz="1350" b="1" dirty="0">
                <a:solidFill>
                  <a:srgbClr val="A80C26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8" name="直接箭头连接符 10"/>
            <p:cNvCxnSpPr/>
            <p:nvPr/>
          </p:nvCxnSpPr>
          <p:spPr>
            <a:xfrm flipH="1" flipV="1">
              <a:off x="708063" y="3069732"/>
              <a:ext cx="611992" cy="418352"/>
            </a:xfrm>
            <a:prstGeom prst="straightConnector1">
              <a:avLst/>
            </a:prstGeom>
            <a:ln w="28575">
              <a:solidFill>
                <a:srgbClr val="A80C26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323491" y="2904697"/>
              <a:ext cx="509588" cy="275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b="1" dirty="0">
                  <a:solidFill>
                    <a:srgbClr val="A80C26"/>
                  </a:solidFill>
                  <a:cs typeface="Times New Roman" panose="02020603050405020304" pitchFamily="18" charset="0"/>
                </a:rPr>
                <a:t>DM</a:t>
              </a:r>
              <a:endParaRPr lang="zh-CN" altLang="en-US" sz="1350" b="1" dirty="0">
                <a:solidFill>
                  <a:srgbClr val="A80C26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10" name="直接箭头连接符 15"/>
            <p:cNvCxnSpPr/>
            <p:nvPr/>
          </p:nvCxnSpPr>
          <p:spPr>
            <a:xfrm flipV="1">
              <a:off x="1415304" y="2676525"/>
              <a:ext cx="342900" cy="749806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1655944" y="2389789"/>
              <a:ext cx="509588" cy="339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zh-CN" alt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286719" y="2251289"/>
              <a:ext cx="1571625" cy="275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b="1" dirty="0">
                  <a:solidFill>
                    <a:schemeClr val="accent1"/>
                  </a:solidFill>
                  <a:cs typeface="Times New Roman" panose="02020603050405020304" pitchFamily="18" charset="0"/>
                </a:rPr>
                <a:t>Ionized electron</a:t>
              </a:r>
              <a:endParaRPr lang="zh-CN" altLang="en-US" sz="1350" b="1" dirty="0">
                <a:solidFill>
                  <a:schemeClr val="accent1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837582" y="2151317"/>
            <a:ext cx="3972687" cy="2643029"/>
            <a:chOff x="554395" y="1925762"/>
            <a:chExt cx="4895898" cy="3359988"/>
          </a:xfrm>
        </p:grpSpPr>
        <p:sp>
          <p:nvSpPr>
            <p:cNvPr id="19" name="文本框 18"/>
            <p:cNvSpPr txBox="1"/>
            <p:nvPr/>
          </p:nvSpPr>
          <p:spPr>
            <a:xfrm>
              <a:off x="1260696" y="1925762"/>
              <a:ext cx="2100053" cy="381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b="1" dirty="0">
                  <a:cs typeface="Times New Roman" panose="02020603050405020304" pitchFamily="18" charset="0"/>
                </a:rPr>
                <a:t>Conduction bands</a:t>
              </a:r>
              <a:endParaRPr lang="zh-CN" altLang="en-US" sz="1350" b="1" dirty="0">
                <a:cs typeface="Times New Roman" panose="02020603050405020304" pitchFamily="18" charset="0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554395" y="1986280"/>
              <a:ext cx="4895898" cy="3299470"/>
              <a:chOff x="577648" y="2050127"/>
              <a:chExt cx="4895898" cy="3299470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1258899" y="2050127"/>
                <a:ext cx="1860550" cy="3299470"/>
                <a:chOff x="7505700" y="1964680"/>
                <a:chExt cx="1860550" cy="3299470"/>
              </a:xfrm>
            </p:grpSpPr>
            <p:sp>
              <p:nvSpPr>
                <p:cNvPr id="36" name="任意多边形: 形状 8"/>
                <p:cNvSpPr/>
                <p:nvPr/>
              </p:nvSpPr>
              <p:spPr>
                <a:xfrm>
                  <a:off x="7550150" y="3803640"/>
                  <a:ext cx="1816100" cy="1460510"/>
                </a:xfrm>
                <a:custGeom>
                  <a:avLst/>
                  <a:gdLst>
                    <a:gd name="connsiteX0" fmla="*/ 0 w 1479550"/>
                    <a:gd name="connsiteY0" fmla="*/ 1441460 h 1460510"/>
                    <a:gd name="connsiteX1" fmla="*/ 654050 w 1479550"/>
                    <a:gd name="connsiteY1" fmla="*/ 10 h 1460510"/>
                    <a:gd name="connsiteX2" fmla="*/ 1479550 w 1479550"/>
                    <a:gd name="connsiteY2" fmla="*/ 1460510 h 1460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79550" h="1460510">
                      <a:moveTo>
                        <a:pt x="0" y="1441460"/>
                      </a:moveTo>
                      <a:cubicBezTo>
                        <a:pt x="203729" y="719147"/>
                        <a:pt x="407458" y="-3165"/>
                        <a:pt x="654050" y="10"/>
                      </a:cubicBezTo>
                      <a:cubicBezTo>
                        <a:pt x="900642" y="3185"/>
                        <a:pt x="1190096" y="731847"/>
                        <a:pt x="1479550" y="1460510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 dirty="0"/>
                </a:p>
              </p:txBody>
            </p:sp>
            <p:sp>
              <p:nvSpPr>
                <p:cNvPr id="37" name="任意多边形: 形状 9"/>
                <p:cNvSpPr/>
                <p:nvPr/>
              </p:nvSpPr>
              <p:spPr>
                <a:xfrm flipV="1">
                  <a:off x="7505700" y="1964680"/>
                  <a:ext cx="1860550" cy="1460510"/>
                </a:xfrm>
                <a:custGeom>
                  <a:avLst/>
                  <a:gdLst>
                    <a:gd name="connsiteX0" fmla="*/ 0 w 1479550"/>
                    <a:gd name="connsiteY0" fmla="*/ 1441460 h 1460510"/>
                    <a:gd name="connsiteX1" fmla="*/ 654050 w 1479550"/>
                    <a:gd name="connsiteY1" fmla="*/ 10 h 1460510"/>
                    <a:gd name="connsiteX2" fmla="*/ 1479550 w 1479550"/>
                    <a:gd name="connsiteY2" fmla="*/ 1460510 h 1460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79550" h="1460510">
                      <a:moveTo>
                        <a:pt x="0" y="1441460"/>
                      </a:moveTo>
                      <a:cubicBezTo>
                        <a:pt x="203729" y="719147"/>
                        <a:pt x="407458" y="-3165"/>
                        <a:pt x="654050" y="10"/>
                      </a:cubicBezTo>
                      <a:cubicBezTo>
                        <a:pt x="900642" y="3185"/>
                        <a:pt x="1190096" y="731847"/>
                        <a:pt x="1479550" y="1460510"/>
                      </a:cubicBezTo>
                    </a:path>
                  </a:pathLst>
                </a:custGeom>
                <a:noFill/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 dirty="0"/>
                </a:p>
              </p:txBody>
            </p:sp>
          </p:grpSp>
          <p:sp>
            <p:nvSpPr>
              <p:cNvPr id="23" name="椭圆 22"/>
              <p:cNvSpPr/>
              <p:nvPr/>
            </p:nvSpPr>
            <p:spPr>
              <a:xfrm>
                <a:off x="2024074" y="4085723"/>
                <a:ext cx="165100" cy="159728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cxnSp>
            <p:nvCxnSpPr>
              <p:cNvPr id="24" name="直接箭头连接符 25"/>
              <p:cNvCxnSpPr/>
              <p:nvPr/>
            </p:nvCxnSpPr>
            <p:spPr>
              <a:xfrm flipV="1">
                <a:off x="1162413" y="4198517"/>
                <a:ext cx="730250" cy="355599"/>
              </a:xfrm>
              <a:prstGeom prst="straightConnector1">
                <a:avLst/>
              </a:prstGeom>
              <a:ln w="28575">
                <a:solidFill>
                  <a:srgbClr val="A80C26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6"/>
              <p:cNvCxnSpPr/>
              <p:nvPr/>
            </p:nvCxnSpPr>
            <p:spPr>
              <a:xfrm flipH="1" flipV="1">
                <a:off x="1119543" y="3510637"/>
                <a:ext cx="815989" cy="557803"/>
              </a:xfrm>
              <a:prstGeom prst="straightConnector1">
                <a:avLst/>
              </a:prstGeom>
              <a:ln w="28575">
                <a:solidFill>
                  <a:srgbClr val="A80C26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文本框 25"/>
              <p:cNvSpPr txBox="1"/>
              <p:nvPr/>
            </p:nvSpPr>
            <p:spPr>
              <a:xfrm>
                <a:off x="577648" y="4397860"/>
                <a:ext cx="679451" cy="38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50" dirty="0">
                    <a:solidFill>
                      <a:srgbClr val="A80C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endParaRPr lang="zh-CN" altLang="en-US" sz="1350" dirty="0">
                  <a:solidFill>
                    <a:srgbClr val="A80C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577648" y="3305756"/>
                <a:ext cx="679451" cy="38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50" dirty="0">
                    <a:solidFill>
                      <a:srgbClr val="A80C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endParaRPr lang="zh-CN" altLang="en-US" sz="1350" dirty="0">
                  <a:solidFill>
                    <a:srgbClr val="A80C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8" name="直接箭头连接符 30"/>
              <p:cNvCxnSpPr/>
              <p:nvPr/>
            </p:nvCxnSpPr>
            <p:spPr>
              <a:xfrm flipV="1">
                <a:off x="2106624" y="3305755"/>
                <a:ext cx="0" cy="720244"/>
              </a:xfrm>
              <a:prstGeom prst="straightConnector1">
                <a:avLst/>
              </a:prstGeom>
              <a:ln w="28575">
                <a:solidFill>
                  <a:srgbClr val="2261A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椭圆 28"/>
              <p:cNvSpPr/>
              <p:nvPr/>
            </p:nvSpPr>
            <p:spPr>
              <a:xfrm>
                <a:off x="2034496" y="3083845"/>
                <a:ext cx="165100" cy="159728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cxnSp>
            <p:nvCxnSpPr>
              <p:cNvPr id="30" name="直接箭头连接符 33"/>
              <p:cNvCxnSpPr/>
              <p:nvPr/>
            </p:nvCxnSpPr>
            <p:spPr>
              <a:xfrm>
                <a:off x="2309725" y="3163709"/>
                <a:ext cx="687824" cy="0"/>
              </a:xfrm>
              <a:prstGeom prst="straightConnector1">
                <a:avLst/>
              </a:prstGeom>
              <a:ln w="28575">
                <a:solidFill>
                  <a:srgbClr val="2261A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文本框 30"/>
              <p:cNvSpPr txBox="1"/>
              <p:nvPr/>
            </p:nvSpPr>
            <p:spPr>
              <a:xfrm>
                <a:off x="3017113" y="2953324"/>
                <a:ext cx="1131726" cy="38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50" b="1" dirty="0">
                    <a:cs typeface="Times New Roman" panose="02020603050405020304" pitchFamily="18" charset="0"/>
                  </a:rPr>
                  <a:t>detector</a:t>
                </a:r>
                <a:endParaRPr lang="zh-CN" altLang="en-US" sz="1350" b="1" dirty="0"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2" name="直接连接符 38"/>
              <p:cNvCxnSpPr>
                <a:stCxn id="37" idx="1"/>
              </p:cNvCxnSpPr>
              <p:nvPr/>
            </p:nvCxnSpPr>
            <p:spPr>
              <a:xfrm>
                <a:off x="2081374" y="3510627"/>
                <a:ext cx="1279374" cy="1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9"/>
              <p:cNvCxnSpPr/>
              <p:nvPr/>
            </p:nvCxnSpPr>
            <p:spPr>
              <a:xfrm>
                <a:off x="2081374" y="3889087"/>
                <a:ext cx="1279374" cy="1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右大括号 33"/>
              <p:cNvSpPr/>
              <p:nvPr/>
            </p:nvSpPr>
            <p:spPr>
              <a:xfrm>
                <a:off x="3441700" y="3510627"/>
                <a:ext cx="125888" cy="378430"/>
              </a:xfrm>
              <a:prstGeom prst="rightBrac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3713490" y="3514685"/>
                <a:ext cx="1760056" cy="38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50" b="1" dirty="0">
                    <a:cs typeface="Times New Roman" panose="02020603050405020304" pitchFamily="18" charset="0"/>
                  </a:rPr>
                  <a:t>Bandgap: </a:t>
                </a:r>
                <a:r>
                  <a:rPr lang="en-US" altLang="zh-CN" sz="13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~</a:t>
                </a:r>
                <a:r>
                  <a:rPr lang="en-US" altLang="zh-CN" sz="1350" b="1" dirty="0">
                    <a:cs typeface="Times New Roman" panose="02020603050405020304" pitchFamily="18" charset="0"/>
                  </a:rPr>
                  <a:t> eV</a:t>
                </a:r>
                <a:endParaRPr lang="zh-CN" altLang="en-US" sz="1350" b="1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434093" y="4868719"/>
              <a:ext cx="1752403" cy="381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b="1" dirty="0">
                  <a:cs typeface="Times New Roman" panose="02020603050405020304" pitchFamily="18" charset="0"/>
                </a:rPr>
                <a:t>Valence bands</a:t>
              </a:r>
              <a:endParaRPr lang="zh-CN" altLang="en-US" sz="1350" b="1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807535" y="5839126"/>
            <a:ext cx="7528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cs typeface="Times New Roman" panose="02020603050405020304" pitchFamily="18" charset="0"/>
              </a:rPr>
              <a:t>We can detect lighter DM in semi-conductor</a:t>
            </a:r>
            <a:r>
              <a:rPr lang="zh-CN" altLang="en-US" sz="1600" b="1" dirty="0"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cs typeface="Times New Roman" panose="02020603050405020304" pitchFamily="18" charset="0"/>
              </a:rPr>
              <a:t>than the noble liquid experiment   </a:t>
            </a:r>
            <a:endParaRPr lang="zh-CN" altLang="en-US" sz="1600" b="1" dirty="0">
              <a:cs typeface="Times New Roman" panose="02020603050405020304" pitchFamily="18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97173" y="5122183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cs typeface="Times New Roman" panose="02020603050405020304" pitchFamily="18" charset="0"/>
              </a:rPr>
              <a:t>Kinematics limits</a:t>
            </a:r>
            <a:r>
              <a:rPr lang="en-US" altLang="zh-CN" sz="1600" b="1" dirty="0"/>
              <a:t>:</a:t>
            </a:r>
            <a:endParaRPr lang="zh-CN" altLang="en-US" sz="1600" b="1" dirty="0"/>
          </a:p>
        </p:txBody>
      </p:sp>
      <p:grpSp>
        <p:nvGrpSpPr>
          <p:cNvPr id="44" name="组合 43"/>
          <p:cNvGrpSpPr/>
          <p:nvPr/>
        </p:nvGrpSpPr>
        <p:grpSpPr>
          <a:xfrm>
            <a:off x="2768031" y="5043959"/>
            <a:ext cx="4873240" cy="476295"/>
            <a:chOff x="2434704" y="4936160"/>
            <a:chExt cx="4661735" cy="476294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4704" y="4936160"/>
              <a:ext cx="1697266" cy="457566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4497" y="4952682"/>
              <a:ext cx="2221942" cy="459772"/>
            </a:xfrm>
            <a:prstGeom prst="rect">
              <a:avLst/>
            </a:prstGeom>
          </p:spPr>
        </p:pic>
        <p:sp>
          <p:nvSpPr>
            <p:cNvPr id="42" name="箭头: 下 27"/>
            <p:cNvSpPr/>
            <p:nvPr/>
          </p:nvSpPr>
          <p:spPr>
            <a:xfrm rot="16200000">
              <a:off x="4460855" y="5058034"/>
              <a:ext cx="159596" cy="298975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43" name="页脚占位符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45" name="灯片编号占位符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37093" y="1146694"/>
            <a:ext cx="328833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2. Low Energy Ionization</a:t>
            </a:r>
            <a:endParaRPr kumimoji="1" lang="zh-CN" altLang="en-US" sz="24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" y="121227"/>
            <a:ext cx="8369447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7F89-0F20-D749-AE9E-34F1E6B3D009}" type="datetime1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5275168" y="2907308"/>
            <a:ext cx="23655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Dielectric Function: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311988" y="4774650"/>
            <a:ext cx="2473197" cy="584775"/>
          </a:xfrm>
          <a:prstGeom prst="rect">
            <a:avLst/>
          </a:prstGeom>
          <a:solidFill>
            <a:srgbClr val="73FB79">
              <a:alpha val="3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</a:rPr>
              <a:t>Dissipation Processes</a:t>
            </a:r>
            <a:endParaRPr lang="en-US" altLang="zh-CN" sz="1600" b="1" dirty="0">
              <a:solidFill>
                <a:srgbClr val="C00000"/>
              </a:solidFill>
            </a:endParaRPr>
          </a:p>
          <a:p>
            <a:pPr algn="ctr"/>
            <a:r>
              <a:rPr lang="en-US" altLang="zh-CN" sz="1600" b="1" dirty="0">
                <a:solidFill>
                  <a:srgbClr val="C00000"/>
                </a:solidFill>
              </a:rPr>
              <a:t>(absorption and scattering)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317358" y="4776183"/>
            <a:ext cx="1907869" cy="584775"/>
          </a:xfrm>
          <a:prstGeom prst="rect">
            <a:avLst/>
          </a:prstGeom>
          <a:solidFill>
            <a:srgbClr val="73FB79">
              <a:alpha val="2971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60607"/>
                </a:solidFill>
              </a:rPr>
              <a:t>Electronic Structure</a:t>
            </a:r>
            <a:endParaRPr lang="en-US" altLang="zh-CN" sz="1600" b="1" dirty="0">
              <a:solidFill>
                <a:srgbClr val="060607"/>
              </a:solidFill>
            </a:endParaRPr>
          </a:p>
          <a:p>
            <a:pPr algn="ctr"/>
            <a:r>
              <a:rPr lang="en-US" altLang="zh-CN" sz="1600" b="1" dirty="0">
                <a:solidFill>
                  <a:srgbClr val="060607"/>
                </a:solidFill>
              </a:rPr>
              <a:t>(polarization)</a:t>
            </a:r>
            <a:endParaRPr lang="zh-CN" altLang="en-US" sz="1600" b="1" dirty="0"/>
          </a:p>
        </p:txBody>
      </p:sp>
      <p:sp>
        <p:nvSpPr>
          <p:cNvPr id="21" name="上箭头 20"/>
          <p:cNvSpPr/>
          <p:nvPr/>
        </p:nvSpPr>
        <p:spPr>
          <a:xfrm rot="10800000">
            <a:off x="5869307" y="4370815"/>
            <a:ext cx="143435" cy="36545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下箭头 21"/>
          <p:cNvSpPr/>
          <p:nvPr/>
        </p:nvSpPr>
        <p:spPr>
          <a:xfrm>
            <a:off x="7368314" y="4359929"/>
            <a:ext cx="143436" cy="36545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451" y="3875497"/>
            <a:ext cx="4007887" cy="487003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76" y="2985209"/>
            <a:ext cx="3065084" cy="2479247"/>
          </a:xfrm>
          <a:prstGeom prst="rect">
            <a:avLst/>
          </a:prstGeom>
        </p:spPr>
      </p:pic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54499" y="1883253"/>
            <a:ext cx="85169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  <a:cs typeface="Times New Roman" panose="02020603050405020304" pitchFamily="18" charset="0"/>
              </a:rPr>
              <a:t>Plasmon Effect: a collective excitation of valence electrons in a semi-conductor</a:t>
            </a:r>
            <a:endParaRPr lang="zh-CN" altLang="en-US" sz="20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90293" y="1115186"/>
            <a:ext cx="328833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2. Low Energy Ionization</a:t>
            </a:r>
            <a:endParaRPr kumimoji="1" lang="zh-CN" altLang="en-US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" y="121227"/>
            <a:ext cx="8057477" cy="760956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0432FF"/>
                </a:solidFill>
                <a:latin typeface="+mn-lt"/>
              </a:rPr>
              <a:t>1.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 WIMPs and Variants from Data and Theory</a:t>
            </a:r>
            <a:endParaRPr lang="en-US" sz="3200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DEE3-41BC-D14F-8F9F-5CDD4D5A20AD}" type="datetime1">
              <a:rPr lang="zh-CN" altLang="en-US" smtClean="0"/>
            </a:fld>
            <a:endParaRPr lang="zh-CN" altLang="en-US" dirty="0"/>
          </a:p>
        </p:txBody>
      </p:sp>
      <p:cxnSp>
        <p:nvCxnSpPr>
          <p:cNvPr id="11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191" y="1356449"/>
            <a:ext cx="2542817" cy="1839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“mass distribution of universe”的图片搜索结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8705" y="1411528"/>
            <a:ext cx="2436367" cy="17505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243" y="3786836"/>
            <a:ext cx="4023059" cy="247962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5884900" y="3885284"/>
            <a:ext cx="2916916" cy="2479619"/>
            <a:chOff x="4702623" y="2135517"/>
            <a:chExt cx="3928961" cy="3514169"/>
          </a:xfrm>
        </p:grpSpPr>
        <p:grpSp>
          <p:nvGrpSpPr>
            <p:cNvPr id="21" name="组合 20"/>
            <p:cNvGrpSpPr/>
            <p:nvPr/>
          </p:nvGrpSpPr>
          <p:grpSpPr>
            <a:xfrm>
              <a:off x="4914645" y="2186136"/>
              <a:ext cx="3714753" cy="3196626"/>
              <a:chOff x="4914645" y="2186136"/>
              <a:chExt cx="3714753" cy="3196626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94696" y="2186136"/>
                <a:ext cx="2583711" cy="665209"/>
              </a:xfrm>
              <a:prstGeom prst="rect">
                <a:avLst/>
              </a:prstGeom>
            </p:spPr>
          </p:pic>
          <p:pic>
            <p:nvPicPr>
              <p:cNvPr id="28" name="Pictur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76346" y="3311167"/>
                <a:ext cx="1922743" cy="1357209"/>
              </a:xfrm>
              <a:prstGeom prst="rect">
                <a:avLst/>
              </a:prstGeom>
            </p:spPr>
          </p:pic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14645" y="5104199"/>
                <a:ext cx="3714753" cy="278563"/>
              </a:xfrm>
              <a:prstGeom prst="rect">
                <a:avLst/>
              </a:prstGeom>
            </p:spPr>
          </p:pic>
        </p:grpSp>
        <p:sp>
          <p:nvSpPr>
            <p:cNvPr id="25" name="圆角矩形 24"/>
            <p:cNvSpPr/>
            <p:nvPr/>
          </p:nvSpPr>
          <p:spPr>
            <a:xfrm>
              <a:off x="4702623" y="2135517"/>
              <a:ext cx="3928961" cy="3514169"/>
            </a:xfrm>
            <a:prstGeom prst="round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3991" y="1364999"/>
            <a:ext cx="2619676" cy="1822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文本框 30"/>
          <p:cNvSpPr txBox="1"/>
          <p:nvPr/>
        </p:nvSpPr>
        <p:spPr>
          <a:xfrm>
            <a:off x="430887" y="4391634"/>
            <a:ext cx="1142942" cy="114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400" b="1" dirty="0">
                <a:solidFill>
                  <a:srgbClr val="C00000"/>
                </a:solidFill>
              </a:rPr>
              <a:t>WIMP </a:t>
            </a:r>
            <a:endParaRPr kumimoji="1" lang="en-US" altLang="zh-CN" sz="2400" b="1" dirty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2400" b="1" dirty="0">
                <a:solidFill>
                  <a:srgbClr val="C00000"/>
                </a:solidFill>
              </a:rPr>
              <a:t>Miracle</a:t>
            </a:r>
            <a:endParaRPr kumimoji="1"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" y="121227"/>
            <a:ext cx="8297331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3BDF-0025-8A44-8E0A-68B08395AD00}" type="datetime1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5893685" y="5610080"/>
            <a:ext cx="30516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E</a:t>
            </a:r>
            <a:r>
              <a:rPr lang="zh-CN" altLang="en-US" sz="2000" b="1" dirty="0">
                <a:solidFill>
                  <a:srgbClr val="FF0000"/>
                </a:solidFill>
              </a:rPr>
              <a:t>nergy </a:t>
            </a:r>
            <a:r>
              <a:rPr lang="en-US" altLang="zh-CN" sz="2000" b="1" dirty="0">
                <a:solidFill>
                  <a:srgbClr val="FF0000"/>
                </a:solidFill>
              </a:rPr>
              <a:t>L</a:t>
            </a:r>
            <a:r>
              <a:rPr lang="zh-CN" altLang="en-US" sz="2000" b="1" dirty="0">
                <a:solidFill>
                  <a:srgbClr val="FF0000"/>
                </a:solidFill>
              </a:rPr>
              <a:t>oss </a:t>
            </a:r>
            <a:r>
              <a:rPr lang="en-US" altLang="zh-CN" sz="2000" b="1" dirty="0">
                <a:solidFill>
                  <a:srgbClr val="FF0000"/>
                </a:solidFill>
              </a:rPr>
              <a:t>F</a:t>
            </a:r>
            <a:r>
              <a:rPr lang="zh-CN" altLang="en-US" sz="2000" b="1" dirty="0">
                <a:solidFill>
                  <a:srgbClr val="FF0000"/>
                </a:solidFill>
              </a:rPr>
              <a:t>unction (ELF)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34" y="2933700"/>
            <a:ext cx="4984303" cy="2000147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810946" y="2707988"/>
            <a:ext cx="1875107" cy="2585819"/>
            <a:chOff x="144193" y="2547439"/>
            <a:chExt cx="2114665" cy="290650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-428472" y="3120104"/>
              <a:ext cx="2906508" cy="176117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92" y="2628664"/>
              <a:ext cx="144525" cy="161465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230" y="2628664"/>
              <a:ext cx="144525" cy="16146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793" y="5214001"/>
              <a:ext cx="245648" cy="16780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107" y="5214001"/>
              <a:ext cx="245648" cy="167808"/>
            </a:xfrm>
            <a:prstGeom prst="rect">
              <a:avLst/>
            </a:prstGeom>
          </p:spPr>
        </p:pic>
        <p:cxnSp>
          <p:nvCxnSpPr>
            <p:cNvPr id="24" name="直接箭头连接符 23"/>
            <p:cNvCxnSpPr/>
            <p:nvPr/>
          </p:nvCxnSpPr>
          <p:spPr>
            <a:xfrm>
              <a:off x="1425317" y="3610860"/>
              <a:ext cx="0" cy="900113"/>
            </a:xfrm>
            <a:prstGeom prst="straightConnector1">
              <a:avLst/>
            </a:prstGeom>
            <a:ln w="28575">
              <a:solidFill>
                <a:srgbClr val="2261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229" y="3918857"/>
              <a:ext cx="771629" cy="26909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96225" y="3888602"/>
              <a:ext cx="275857" cy="286073"/>
            </a:xfrm>
            <a:prstGeom prst="rect">
              <a:avLst/>
            </a:prstGeom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91" y="1426682"/>
            <a:ext cx="6908372" cy="857603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6787244" y="4327491"/>
            <a:ext cx="1284515" cy="655071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箭头: 下 27"/>
          <p:cNvSpPr/>
          <p:nvPr/>
        </p:nvSpPr>
        <p:spPr>
          <a:xfrm>
            <a:off x="7306566" y="5057132"/>
            <a:ext cx="280779" cy="3537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3998188" y="2657351"/>
            <a:ext cx="4274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3FB79"/>
                </a:solidFill>
              </a:rPr>
              <a:t>thermal distribution of initial target state</a:t>
            </a:r>
            <a:endParaRPr lang="zh-CN" altLang="en-US" b="1" dirty="0">
              <a:solidFill>
                <a:srgbClr val="73FB79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96720" y="2933703"/>
            <a:ext cx="211811" cy="502399"/>
          </a:xfrm>
          <a:prstGeom prst="rect">
            <a:avLst/>
          </a:prstGeom>
          <a:solidFill>
            <a:srgbClr val="73FB79">
              <a:alpha val="20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2364804" y="5620364"/>
            <a:ext cx="30516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Density Functional Theory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箭头: 右 6"/>
          <p:cNvSpPr/>
          <p:nvPr/>
        </p:nvSpPr>
        <p:spPr>
          <a:xfrm>
            <a:off x="5326528" y="5649986"/>
            <a:ext cx="392655" cy="353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椭圆 7"/>
          <p:cNvSpPr/>
          <p:nvPr/>
        </p:nvSpPr>
        <p:spPr>
          <a:xfrm>
            <a:off x="5852163" y="5499880"/>
            <a:ext cx="3093197" cy="655061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" y="121227"/>
            <a:ext cx="7573383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EAC9-3A7C-A048-B534-62CD62A1A11E}" type="datetime1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427930" y="1537984"/>
            <a:ext cx="4107584" cy="3941033"/>
            <a:chOff x="531832" y="1974747"/>
            <a:chExt cx="4481219" cy="5200130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1832" y="1974747"/>
              <a:ext cx="4481219" cy="5200130"/>
            </a:xfrm>
            <a:prstGeom prst="rect">
              <a:avLst/>
            </a:prstGeom>
          </p:spPr>
        </p:pic>
        <p:sp>
          <p:nvSpPr>
            <p:cNvPr id="6" name="椭圆 5"/>
            <p:cNvSpPr/>
            <p:nvPr/>
          </p:nvSpPr>
          <p:spPr>
            <a:xfrm>
              <a:off x="1074717" y="3753376"/>
              <a:ext cx="965655" cy="2056034"/>
            </a:xfrm>
            <a:prstGeom prst="ellipse">
              <a:avLst/>
            </a:prstGeom>
            <a:noFill/>
            <a:ln w="50800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1899564" y="2834760"/>
            <a:ext cx="1386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/>
              <a:t>DM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velocity</a:t>
            </a:r>
            <a:endParaRPr lang="zh-CN" altLang="en-US" sz="1400" b="1" dirty="0"/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3"/>
          <a:srcRect l="5999" t="7958" r="4941"/>
          <a:stretch>
            <a:fillRect/>
          </a:stretch>
        </p:blipFill>
        <p:spPr>
          <a:xfrm>
            <a:off x="4836123" y="1227710"/>
            <a:ext cx="3794924" cy="2395162"/>
          </a:xfrm>
          <a:prstGeom prst="rect">
            <a:avLst/>
          </a:prstGeom>
        </p:spPr>
      </p:pic>
      <p:sp>
        <p:nvSpPr>
          <p:cNvPr id="57" name="矩形 56"/>
          <p:cNvSpPr/>
          <p:nvPr/>
        </p:nvSpPr>
        <p:spPr>
          <a:xfrm>
            <a:off x="5224337" y="1039919"/>
            <a:ext cx="22665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Essig, </a:t>
            </a:r>
            <a:r>
              <a:rPr lang="en-US" altLang="zh-CN" sz="1200" b="1" dirty="0" err="1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Plestid</a:t>
            </a:r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zh-CN" sz="1200" b="1" dirty="0" err="1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Singal</a:t>
            </a:r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, 2403.00123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6983840" y="2518662"/>
            <a:ext cx="1430200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EELS</a:t>
            </a: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75057" y="1490485"/>
            <a:ext cx="22665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Liang, </a:t>
            </a:r>
            <a:r>
              <a:rPr lang="en-US" altLang="zh-CN" sz="1200" b="1" dirty="0" err="1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Su</a:t>
            </a:r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, WU, Zhu, 2401.11971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25550" y="5895703"/>
            <a:ext cx="7675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Plasmon excitation provides a new avenue to detect the DM with high velocity</a:t>
            </a:r>
            <a:endParaRPr kumimoji="1" lang="zh-CN" altLang="en-US" b="1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1368120" y="2460057"/>
            <a:ext cx="797947" cy="311707"/>
            <a:chOff x="254032" y="4631063"/>
            <a:chExt cx="797947" cy="311707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72" y="4671949"/>
              <a:ext cx="693564" cy="222860"/>
            </a:xfrm>
            <a:prstGeom prst="rect">
              <a:avLst/>
            </a:prstGeom>
          </p:spPr>
        </p:pic>
        <p:sp>
          <p:nvSpPr>
            <p:cNvPr id="19" name="矩形: 圆角 45"/>
            <p:cNvSpPr/>
            <p:nvPr/>
          </p:nvSpPr>
          <p:spPr>
            <a:xfrm>
              <a:off x="254032" y="4631063"/>
              <a:ext cx="797947" cy="311707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4894047" y="3894284"/>
            <a:ext cx="3794924" cy="1867354"/>
            <a:chOff x="394316" y="1746953"/>
            <a:chExt cx="4781530" cy="214346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695" y="1746953"/>
              <a:ext cx="4756151" cy="214346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394316" y="1875067"/>
              <a:ext cx="2440801" cy="3334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b="1" dirty="0"/>
                <a:t>Scattering</a:t>
              </a:r>
              <a:r>
                <a:rPr kumimoji="1" lang="zh-CN" altLang="en-US" sz="1400" b="1" dirty="0"/>
                <a:t> </a:t>
              </a:r>
              <a:r>
                <a:rPr kumimoji="1" lang="en-US" altLang="zh-CN" sz="1400" b="1" dirty="0"/>
                <a:t>with</a:t>
              </a:r>
              <a:r>
                <a:rPr kumimoji="1" lang="zh-CN" altLang="en-US" sz="1400" b="1" dirty="0"/>
                <a:t> </a:t>
              </a:r>
              <a:r>
                <a:rPr kumimoji="1" lang="en-US" altLang="zh-CN" sz="1400" b="1" dirty="0"/>
                <a:t>electron</a:t>
              </a:r>
              <a:r>
                <a:rPr kumimoji="1" lang="zh-CN" altLang="en-US" sz="1400" b="1" dirty="0"/>
                <a:t> </a:t>
              </a:r>
              <a:r>
                <a:rPr kumimoji="1" lang="en-US" altLang="zh-CN" sz="1400" b="1" dirty="0"/>
                <a:t>gas</a:t>
              </a:r>
              <a:endParaRPr kumimoji="1" lang="zh-CN" altLang="en-US" sz="1400" b="1" dirty="0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" y="121227"/>
            <a:ext cx="7573383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E8C5-7A7B-3F43-AA34-05C830402183}" type="datetime1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页脚占位符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3541" b="4891"/>
          <a:stretch>
            <a:fillRect/>
          </a:stretch>
        </p:blipFill>
        <p:spPr>
          <a:xfrm>
            <a:off x="550846" y="2786718"/>
            <a:ext cx="4119664" cy="24044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65" y="5514605"/>
            <a:ext cx="1941143" cy="221629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960344" y="5436024"/>
            <a:ext cx="15103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cs typeface="Times New Roman" panose="02020603050405020304" pitchFamily="18" charset="0"/>
              </a:rPr>
              <a:t>Ionization charge:</a:t>
            </a:r>
            <a:endParaRPr lang="zh-CN" altLang="en-US" sz="1400" b="1" dirty="0"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76505" y="5988631"/>
            <a:ext cx="27035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/>
              <a:t>S</a:t>
            </a:r>
            <a:r>
              <a:rPr lang="en-US" altLang="zh-CN" sz="1400" b="1" dirty="0">
                <a:effectLst/>
              </a:rPr>
              <a:t>ilicon: </a:t>
            </a:r>
            <a:r>
              <a:rPr lang="en-US" altLang="zh-CN" sz="1400" b="1" dirty="0" err="1">
                <a:effectLst/>
              </a:rPr>
              <a:t>E</a:t>
            </a:r>
            <a:r>
              <a:rPr lang="en-US" altLang="zh-CN" sz="1400" b="1" baseline="-25000" dirty="0" err="1">
                <a:effectLst/>
              </a:rPr>
              <a:t>gap</a:t>
            </a:r>
            <a:r>
              <a:rPr lang="en-US" altLang="zh-CN" sz="1400" b="1" dirty="0">
                <a:effectLst/>
              </a:rPr>
              <a:t> = 1.2eV and </a:t>
            </a:r>
            <a:r>
              <a:rPr lang="el-GR" altLang="zh-CN" sz="1400" b="1" dirty="0">
                <a:effectLst/>
              </a:rPr>
              <a:t>ε = 3.8</a:t>
            </a:r>
            <a:r>
              <a:rPr lang="en-US" altLang="zh-CN" sz="1400" b="1" dirty="0">
                <a:effectLst/>
              </a:rPr>
              <a:t>eV. </a:t>
            </a:r>
            <a:endParaRPr lang="en-US" altLang="zh-CN" sz="1400" b="1" dirty="0"/>
          </a:p>
        </p:txBody>
      </p:sp>
      <p:grpSp>
        <p:nvGrpSpPr>
          <p:cNvPr id="32" name="组合 31"/>
          <p:cNvGrpSpPr/>
          <p:nvPr/>
        </p:nvGrpSpPr>
        <p:grpSpPr>
          <a:xfrm>
            <a:off x="5667787" y="1797487"/>
            <a:ext cx="2354504" cy="4178330"/>
            <a:chOff x="5297592" y="1753161"/>
            <a:chExt cx="2354504" cy="3973980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7592" y="1753162"/>
              <a:ext cx="817458" cy="3973979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8116" y="1753161"/>
              <a:ext cx="1553980" cy="3973979"/>
            </a:xfrm>
            <a:prstGeom prst="rect">
              <a:avLst/>
            </a:prstGeom>
          </p:spPr>
        </p:pic>
      </p:grpSp>
      <p:sp>
        <p:nvSpPr>
          <p:cNvPr id="35" name="矩形 34"/>
          <p:cNvSpPr/>
          <p:nvPr/>
        </p:nvSpPr>
        <p:spPr>
          <a:xfrm>
            <a:off x="5585012" y="3110753"/>
            <a:ext cx="2501153" cy="294938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5842609" y="1464716"/>
            <a:ext cx="19859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cs typeface="Times New Roman" panose="02020603050405020304" pitchFamily="18" charset="0"/>
              </a:rPr>
              <a:t>SENSEI @ SNOLAB</a:t>
            </a:r>
            <a:endParaRPr lang="zh-CN" altLang="en-US" sz="1600" b="1" dirty="0"/>
          </a:p>
        </p:txBody>
      </p:sp>
      <p:sp>
        <p:nvSpPr>
          <p:cNvPr id="39" name="文本框 38"/>
          <p:cNvSpPr txBox="1"/>
          <p:nvPr/>
        </p:nvSpPr>
        <p:spPr>
          <a:xfrm>
            <a:off x="7752407" y="1528844"/>
            <a:ext cx="9771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65000"/>
                  </a:schemeClr>
                </a:solidFill>
              </a:rPr>
              <a:t>2312.13342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389391" y="5739669"/>
            <a:ext cx="9850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  <a:effectLst/>
              </a:rPr>
              <a:t>1509.01598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48973" y="5145702"/>
            <a:ext cx="22665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Liang, </a:t>
            </a:r>
            <a:r>
              <a:rPr lang="en-US" altLang="zh-CN" sz="1200" b="1" dirty="0" err="1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Su</a:t>
            </a:r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, WU, Zhu, 2401.11971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71500" y="1114199"/>
            <a:ext cx="3635961" cy="1553675"/>
            <a:chOff x="1772600" y="3645011"/>
            <a:chExt cx="4348767" cy="1840353"/>
          </a:xfrm>
        </p:grpSpPr>
        <p:grpSp>
          <p:nvGrpSpPr>
            <p:cNvPr id="5" name="组合 4"/>
            <p:cNvGrpSpPr/>
            <p:nvPr/>
          </p:nvGrpSpPr>
          <p:grpSpPr>
            <a:xfrm>
              <a:off x="1879600" y="3645011"/>
              <a:ext cx="3215044" cy="1441295"/>
              <a:chOff x="1555750" y="3334541"/>
              <a:chExt cx="3215044" cy="1441295"/>
            </a:xfrm>
          </p:grpSpPr>
          <p:cxnSp>
            <p:nvCxnSpPr>
              <p:cNvPr id="14" name="直接箭头连接符 24"/>
              <p:cNvCxnSpPr/>
              <p:nvPr/>
            </p:nvCxnSpPr>
            <p:spPr>
              <a:xfrm>
                <a:off x="1555750" y="4126356"/>
                <a:ext cx="181610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椭圆 14"/>
              <p:cNvSpPr/>
              <p:nvPr/>
            </p:nvSpPr>
            <p:spPr>
              <a:xfrm>
                <a:off x="3495072" y="3994505"/>
                <a:ext cx="257778" cy="26370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cxnSp>
            <p:nvCxnSpPr>
              <p:cNvPr id="19" name="直接箭头连接符 27"/>
              <p:cNvCxnSpPr/>
              <p:nvPr/>
            </p:nvCxnSpPr>
            <p:spPr>
              <a:xfrm>
                <a:off x="3786025" y="4222997"/>
                <a:ext cx="984769" cy="55283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9"/>
              <p:cNvCxnSpPr/>
              <p:nvPr/>
            </p:nvCxnSpPr>
            <p:spPr>
              <a:xfrm flipV="1">
                <a:off x="3786025" y="3334541"/>
                <a:ext cx="874875" cy="631447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文本框 7"/>
            <p:cNvSpPr txBox="1"/>
            <p:nvPr/>
          </p:nvSpPr>
          <p:spPr>
            <a:xfrm>
              <a:off x="1772600" y="4029586"/>
              <a:ext cx="874873" cy="304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CRs</a:t>
              </a:r>
              <a:endParaRPr lang="zh-CN" altLang="en-US" sz="135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695874" y="3790343"/>
              <a:ext cx="874873" cy="304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CRs</a:t>
              </a:r>
              <a:endParaRPr lang="zh-CN" altLang="en-US" sz="135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655851" y="4540090"/>
              <a:ext cx="541499" cy="280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219098" y="4953624"/>
              <a:ext cx="874873" cy="280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970" y="4802365"/>
              <a:ext cx="1004017" cy="26370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0993" y="5217368"/>
              <a:ext cx="1020374" cy="267996"/>
            </a:xfrm>
            <a:prstGeom prst="rect">
              <a:avLst/>
            </a:prstGeom>
          </p:spPr>
        </p:pic>
      </p:grpSp>
      <p:sp>
        <p:nvSpPr>
          <p:cNvPr id="22" name="矩形 21"/>
          <p:cNvSpPr/>
          <p:nvPr/>
        </p:nvSpPr>
        <p:spPr>
          <a:xfrm>
            <a:off x="595684" y="2139114"/>
            <a:ext cx="19066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e.g. Cosmic Ray DM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" y="121227"/>
            <a:ext cx="7573383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7CA5-C3E6-594B-B74C-B22D29AC606D}" type="datetime1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页脚占位符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6616" t="4034" r="4114" b="3186"/>
          <a:stretch>
            <a:fillRect/>
          </a:stretch>
        </p:blipFill>
        <p:spPr>
          <a:xfrm>
            <a:off x="796558" y="1550165"/>
            <a:ext cx="7315508" cy="283328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00412" y="1152580"/>
            <a:ext cx="530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</a:rPr>
              <a:t>Plasmon</a:t>
            </a:r>
            <a:r>
              <a:rPr kumimoji="1" lang="zh-CN" altLang="en-US" b="1" dirty="0">
                <a:solidFill>
                  <a:srgbClr val="C00000"/>
                </a:solidFill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</a:rPr>
              <a:t>+</a:t>
            </a:r>
            <a:r>
              <a:rPr kumimoji="1" lang="zh-CN" altLang="en-US" b="1" dirty="0">
                <a:solidFill>
                  <a:srgbClr val="C00000"/>
                </a:solidFill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</a:rPr>
              <a:t>DM</a:t>
            </a:r>
            <a:r>
              <a:rPr kumimoji="1" lang="zh-CN" altLang="en-US" b="1" dirty="0">
                <a:solidFill>
                  <a:srgbClr val="C00000"/>
                </a:solidFill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</a:rPr>
              <a:t>with</a:t>
            </a:r>
            <a:r>
              <a:rPr kumimoji="1" lang="zh-CN" altLang="en-US" b="1" dirty="0">
                <a:solidFill>
                  <a:srgbClr val="C00000"/>
                </a:solidFill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</a:rPr>
              <a:t>high</a:t>
            </a:r>
            <a:r>
              <a:rPr kumimoji="1" lang="zh-CN" altLang="en-US" b="1" dirty="0">
                <a:solidFill>
                  <a:srgbClr val="C00000"/>
                </a:solidFill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</a:rPr>
              <a:t>velocity</a:t>
            </a:r>
            <a:r>
              <a:rPr kumimoji="1" lang="zh-CN" altLang="en-US" b="1" dirty="0">
                <a:solidFill>
                  <a:srgbClr val="C00000"/>
                </a:solidFill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</a:rPr>
              <a:t>+</a:t>
            </a:r>
            <a:r>
              <a:rPr kumimoji="1" lang="zh-CN" altLang="en-US" b="1" dirty="0">
                <a:solidFill>
                  <a:srgbClr val="C00000"/>
                </a:solidFill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</a:rPr>
              <a:t>massless</a:t>
            </a:r>
            <a:r>
              <a:rPr kumimoji="1" lang="zh-CN" altLang="en-US" b="1" dirty="0">
                <a:solidFill>
                  <a:srgbClr val="C00000"/>
                </a:solidFill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</a:rPr>
              <a:t>mediator</a:t>
            </a:r>
            <a:endParaRPr kumimoji="1"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366072" y="1671908"/>
            <a:ext cx="22665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Liang, </a:t>
            </a:r>
            <a:r>
              <a:rPr lang="en-US" altLang="zh-CN" sz="1200" b="1" dirty="0" err="1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Su</a:t>
            </a:r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, WU, Zhu, 2401.11971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1109156" y="4581228"/>
          <a:ext cx="7166918" cy="15773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9396"/>
                <a:gridCol w="2553081"/>
                <a:gridCol w="2474441"/>
              </a:tblGrid>
              <a:tr h="51562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Light Dark Matter</a:t>
                      </a:r>
                      <a:endParaRPr lang="zh-CN" altLang="en-US" sz="1500" dirty="0"/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Noble Liquid Detector</a:t>
                      </a:r>
                      <a:endParaRPr lang="en-US" altLang="zh-CN" sz="1500" dirty="0"/>
                    </a:p>
                    <a:p>
                      <a:pPr algn="ctr"/>
                      <a:r>
                        <a:rPr lang="en-US" altLang="zh-CN" sz="1500" dirty="0"/>
                        <a:t>(large volume, high</a:t>
                      </a:r>
                      <a:r>
                        <a:rPr lang="zh-CN" altLang="en-US" sz="1500" dirty="0"/>
                        <a:t> </a:t>
                      </a:r>
                      <a:r>
                        <a:rPr lang="en-US" altLang="zh-CN" sz="1500" dirty="0"/>
                        <a:t>threshold)</a:t>
                      </a:r>
                      <a:endParaRPr lang="zh-CN" altLang="en-US" sz="15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Solid detector</a:t>
                      </a:r>
                      <a:endParaRPr lang="en-US" altLang="zh-CN" sz="1500" dirty="0"/>
                    </a:p>
                    <a:p>
                      <a:pPr algn="ctr"/>
                      <a:r>
                        <a:rPr lang="en-US" altLang="zh-CN" sz="1500" dirty="0"/>
                        <a:t>(small volume, low threshold)</a:t>
                      </a:r>
                      <a:endParaRPr lang="zh-CN" altLang="en-US" sz="1500" dirty="0"/>
                    </a:p>
                  </a:txBody>
                  <a:tcPr marL="68580" marR="68580" marT="34291" marB="34291"/>
                </a:tc>
              </a:tr>
              <a:tr h="51562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/>
                        <a:t>Non-Relativistic</a:t>
                      </a:r>
                      <a:endParaRPr lang="zh-CN" altLang="en-US" sz="1500" b="1" dirty="0"/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solidFill>
                            <a:srgbClr val="FF0000"/>
                          </a:solidFill>
                        </a:rPr>
                        <a:t>Migdal Effect </a:t>
                      </a:r>
                      <a:endParaRPr lang="en-US" altLang="zh-CN" sz="15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altLang="zh-CN" sz="1500" b="1" dirty="0">
                          <a:solidFill>
                            <a:srgbClr val="FF0000"/>
                          </a:solidFill>
                        </a:rPr>
                        <a:t>(Inelastic Scattering)</a:t>
                      </a:r>
                      <a:endParaRPr lang="zh-CN" altLang="en-US" sz="15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altLang="zh-CN" sz="1500" dirty="0">
                          <a:solidFill>
                            <a:srgbClr val="92D050"/>
                          </a:solidFill>
                        </a:rPr>
                        <a:t>                       </a:t>
                      </a:r>
                      <a:endParaRPr lang="en-US" altLang="zh-CN" sz="1500" dirty="0">
                        <a:solidFill>
                          <a:srgbClr val="92D050"/>
                        </a:solidFill>
                      </a:endParaRPr>
                    </a:p>
                    <a:p>
                      <a:pPr fontAlgn="ctr"/>
                      <a:r>
                        <a:rPr lang="en-US" altLang="zh-CN" sz="1500" dirty="0">
                          <a:solidFill>
                            <a:srgbClr val="92D050"/>
                          </a:solidFill>
                        </a:rPr>
                        <a:t>                          </a:t>
                      </a:r>
                      <a:r>
                        <a:rPr lang="en-US" altLang="zh-CN" sz="1500" dirty="0">
                          <a:solidFill>
                            <a:srgbClr val="FF0000"/>
                          </a:solidFill>
                        </a:rPr>
                        <a:t>✔️</a:t>
                      </a:r>
                      <a:endParaRPr lang="zh-CN" altLang="en-US" sz="15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1" marB="34291"/>
                </a:tc>
              </a:tr>
              <a:tr h="51562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/>
                        <a:t>Relativistic</a:t>
                      </a:r>
                      <a:endParaRPr lang="zh-CN" altLang="en-US" sz="1500" b="1" dirty="0"/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endParaRPr lang="en-US" altLang="zh-CN" sz="1500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altLang="zh-CN" sz="1500" dirty="0">
                          <a:solidFill>
                            <a:srgbClr val="FF0000"/>
                          </a:solidFill>
                        </a:rPr>
                        <a:t>                                ✔️</a:t>
                      </a:r>
                      <a:endParaRPr lang="zh-CN" altLang="en-US" sz="15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solidFill>
                            <a:srgbClr val="FF0000"/>
                          </a:solidFill>
                        </a:rPr>
                        <a:t>Plasmon Effect</a:t>
                      </a:r>
                      <a:endParaRPr lang="en-US" altLang="zh-CN" sz="15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altLang="zh-CN" sz="1500" b="1" dirty="0">
                          <a:solidFill>
                            <a:srgbClr val="FF0000"/>
                          </a:solidFill>
                        </a:rPr>
                        <a:t>(Collective Excitations)</a:t>
                      </a:r>
                      <a:endParaRPr lang="zh-CN" altLang="en-US" sz="15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1" marB="34291"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" y="121227"/>
            <a:ext cx="7573383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1C37-19C0-884D-AAE1-EB1F0622EBD7}" type="datetime1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页脚占位符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031202"/>
            <a:ext cx="4821655" cy="2024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68" y="1256136"/>
            <a:ext cx="8221122" cy="6439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28" y="2099352"/>
            <a:ext cx="8221122" cy="165838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820424" y="4124536"/>
            <a:ext cx="26949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dirty="0"/>
              <a:t>excess</a:t>
            </a:r>
            <a:r>
              <a:rPr lang="en-US" altLang="zh-CN" dirty="0"/>
              <a:t> may </a:t>
            </a:r>
            <a:r>
              <a:rPr lang="zh-CN" altLang="en-US" dirty="0"/>
              <a:t>corresponds to a WIMP with mass ∼2.5 GeV/c</a:t>
            </a:r>
            <a:r>
              <a:rPr lang="zh-CN" altLang="en-US" baseline="30000" dirty="0"/>
              <a:t>2</a:t>
            </a:r>
            <a:r>
              <a:rPr lang="zh-CN" altLang="en-US" dirty="0"/>
              <a:t> and a WIMP-nucleon scattering cross section ∼3 × 10</a:t>
            </a:r>
            <a:r>
              <a:rPr lang="zh-CN" altLang="en-US" baseline="30000" dirty="0"/>
              <a:t>−40 </a:t>
            </a:r>
            <a:r>
              <a:rPr lang="zh-CN" altLang="en-US" dirty="0"/>
              <a:t>cm</a:t>
            </a:r>
            <a:r>
              <a:rPr lang="zh-CN" altLang="en-US" baseline="30000" dirty="0"/>
              <a:t>2</a:t>
            </a:r>
            <a:r>
              <a:rPr lang="zh-CN" altLang="en-US" dirty="0"/>
              <a:t>.</a:t>
            </a:r>
            <a:endParaRPr lang="zh-CN" altLang="en-US" dirty="0"/>
          </a:p>
        </p:txBody>
      </p:sp>
      <p:sp>
        <p:nvSpPr>
          <p:cNvPr id="10" name="乘 9"/>
          <p:cNvSpPr/>
          <p:nvPr/>
        </p:nvSpPr>
        <p:spPr>
          <a:xfrm>
            <a:off x="6773779" y="5601864"/>
            <a:ext cx="914400" cy="665116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-159807"/>
            <a:ext cx="7886700" cy="1325563"/>
          </a:xfrm>
        </p:spPr>
        <p:txBody>
          <a:bodyPr/>
          <a:lstStyle/>
          <a:p>
            <a:pPr algn="ctr"/>
            <a:r>
              <a:rPr kumimoji="1" lang="en-US" altLang="zh-CN" b="1" dirty="0">
                <a:solidFill>
                  <a:srgbClr val="0432FF"/>
                </a:solidFill>
                <a:latin typeface="+mn-lt"/>
              </a:rPr>
              <a:t>Outline</a:t>
            </a:r>
            <a:endParaRPr kumimoji="1" lang="zh-CN" altLang="en-US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5924" y="2016830"/>
            <a:ext cx="8312151" cy="295615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2400" b="1" dirty="0">
                <a:solidFill>
                  <a:schemeClr val="bg1">
                    <a:lumMod val="75000"/>
                  </a:schemeClr>
                </a:solidFill>
              </a:rPr>
              <a:t>WIMPs</a:t>
            </a:r>
            <a:r>
              <a:rPr kumimoji="1" lang="zh-CN" altLang="en-US" sz="2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kumimoji="1" lang="en-US" altLang="zh-CN" sz="2400" b="1" dirty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kumimoji="1" lang="zh-CN" altLang="en-US" sz="2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kumimoji="1" lang="en-US" altLang="zh-CN" sz="2400" b="1" dirty="0">
                <a:solidFill>
                  <a:schemeClr val="bg1">
                    <a:lumMod val="75000"/>
                  </a:schemeClr>
                </a:solidFill>
              </a:rPr>
              <a:t>Variants from Data and Theory</a:t>
            </a:r>
            <a:endParaRPr kumimoji="1" lang="en-US" altLang="zh-CN" sz="2400" b="1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kumimoji="1" lang="en-US" altLang="zh-CN" sz="2400" b="1" dirty="0"/>
          </a:p>
          <a:p>
            <a:pPr>
              <a:lnSpc>
                <a:spcPct val="120000"/>
              </a:lnSpc>
            </a:pPr>
            <a:r>
              <a:rPr kumimoji="1" lang="en-US" altLang="zh-CN" sz="2400" b="1" dirty="0">
                <a:solidFill>
                  <a:schemeClr val="bg1">
                    <a:lumMod val="65000"/>
                  </a:schemeClr>
                </a:solidFill>
              </a:rPr>
              <a:t>Sub-GeV DM and Low Energy Ionization </a:t>
            </a:r>
            <a:endParaRPr kumimoji="1" lang="en-US" altLang="zh-CN" sz="24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kumimoji="1" lang="en-US" altLang="zh-CN" sz="2400" b="1" dirty="0">
              <a:solidFill>
                <a:srgbClr val="92D050"/>
              </a:solidFill>
            </a:endParaRPr>
          </a:p>
          <a:p>
            <a:pPr>
              <a:lnSpc>
                <a:spcPct val="120000"/>
              </a:lnSpc>
            </a:pPr>
            <a:r>
              <a:rPr kumimoji="1" lang="en-US" altLang="zh-CN" sz="2400" b="1" dirty="0"/>
              <a:t>Conclusions</a:t>
            </a:r>
            <a:endParaRPr kumimoji="1" lang="en-US" altLang="zh-CN" sz="2400" b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B9BA-4A54-4348-9071-7C56A4BD06AF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3670-4393-7248-A9DA-B099A1CF6BAE}" type="datetime1">
              <a:rPr lang="zh-CN" altLang="en-US" smtClean="0"/>
            </a:fld>
            <a:endParaRPr lang="zh-CN" altLang="en-US"/>
          </a:p>
        </p:txBody>
      </p:sp>
      <p:cxnSp>
        <p:nvCxnSpPr>
          <p:cNvPr id="11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COUSP2024</a:t>
            </a:r>
            <a:endParaRPr kumimoji="1" lang="zh-CN" altLang="en-US"/>
          </a:p>
        </p:txBody>
      </p:sp>
      <p:sp>
        <p:nvSpPr>
          <p:cNvPr id="24" name="灯片编号占位符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463395" y="1162431"/>
            <a:ext cx="8239877" cy="5317550"/>
            <a:chOff x="463395" y="1162431"/>
            <a:chExt cx="8239877" cy="5317550"/>
          </a:xfrm>
        </p:grpSpPr>
        <p:sp>
          <p:nvSpPr>
            <p:cNvPr id="37" name="文本框 36"/>
            <p:cNvSpPr txBox="1"/>
            <p:nvPr/>
          </p:nvSpPr>
          <p:spPr>
            <a:xfrm>
              <a:off x="7038833" y="4809269"/>
              <a:ext cx="705129" cy="369332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/>
                <a:t>axion</a:t>
              </a:r>
              <a:endParaRPr kumimoji="1" lang="zh-CN" altLang="en-US" b="1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463395" y="3467297"/>
              <a:ext cx="1355243" cy="36933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/>
                <a:t>Dark Matter</a:t>
              </a:r>
              <a:endParaRPr kumimoji="1" lang="zh-CN" altLang="en-US" b="1" dirty="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462035" y="1805147"/>
              <a:ext cx="976549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/>
                <a:t>Thermal</a:t>
              </a:r>
              <a:endParaRPr kumimoji="1" lang="zh-CN" altLang="en-US" b="1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205785" y="5036385"/>
              <a:ext cx="1412566" cy="369332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/>
                <a:t>Non-thermal</a:t>
              </a:r>
              <a:endParaRPr kumimoji="1" lang="zh-CN" altLang="en-US" b="1" dirty="0"/>
            </a:p>
          </p:txBody>
        </p:sp>
        <p:sp>
          <p:nvSpPr>
            <p:cNvPr id="13" name="左大括号 12"/>
            <p:cNvSpPr/>
            <p:nvPr/>
          </p:nvSpPr>
          <p:spPr>
            <a:xfrm>
              <a:off x="3729370" y="1377113"/>
              <a:ext cx="203309" cy="1143821"/>
            </a:xfrm>
            <a:prstGeom prst="leftBrace">
              <a:avLst>
                <a:gd name="adj1" fmla="val 101016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073248" y="1162431"/>
              <a:ext cx="1324145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/>
                <a:t>Asymmetric</a:t>
              </a:r>
              <a:endParaRPr kumimoji="1" lang="zh-CN" altLang="en-US" b="1" dirty="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095282" y="2355679"/>
              <a:ext cx="1202509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/>
                <a:t>Symmetric</a:t>
              </a:r>
              <a:endParaRPr kumimoji="1" lang="zh-CN" altLang="en-US" b="1" dirty="0"/>
            </a:p>
          </p:txBody>
        </p:sp>
        <p:sp>
          <p:nvSpPr>
            <p:cNvPr id="16" name="左大括号 15"/>
            <p:cNvSpPr/>
            <p:nvPr/>
          </p:nvSpPr>
          <p:spPr>
            <a:xfrm>
              <a:off x="1859212" y="1994057"/>
              <a:ext cx="280472" cy="3252882"/>
            </a:xfrm>
            <a:prstGeom prst="leftBrace">
              <a:avLst>
                <a:gd name="adj1" fmla="val 101016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/>
            </a:p>
          </p:txBody>
        </p:sp>
        <p:sp>
          <p:nvSpPr>
            <p:cNvPr id="17" name="左大括号 16"/>
            <p:cNvSpPr/>
            <p:nvPr/>
          </p:nvSpPr>
          <p:spPr>
            <a:xfrm>
              <a:off x="5557144" y="1643139"/>
              <a:ext cx="164135" cy="1716607"/>
            </a:xfrm>
            <a:prstGeom prst="leftBrace">
              <a:avLst>
                <a:gd name="adj1" fmla="val 101016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815615" y="1433677"/>
              <a:ext cx="756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/>
                <a:t>2-to-2</a:t>
              </a:r>
              <a:endParaRPr kumimoji="1" lang="zh-CN" altLang="en-US" b="1" dirty="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804599" y="1948054"/>
              <a:ext cx="756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/>
                <a:t>2-to-2</a:t>
              </a:r>
              <a:endParaRPr kumimoji="1" lang="zh-CN" altLang="en-US" b="1" dirty="0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815615" y="2893230"/>
              <a:ext cx="756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/>
                <a:t>3-to-2</a:t>
              </a:r>
              <a:endParaRPr kumimoji="1" lang="zh-CN" altLang="en-US" b="1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082901" y="1432538"/>
              <a:ext cx="1168738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b="1" dirty="0"/>
                <a:t>WIMPs</a:t>
              </a:r>
              <a:endParaRPr kumimoji="1" lang="zh-CN" altLang="en-US" sz="1600" b="1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071883" y="1948053"/>
              <a:ext cx="1311578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 dirty="0" err="1"/>
                <a:t>WIMPless</a:t>
              </a:r>
              <a:endParaRPr kumimoji="1" lang="en-US" altLang="zh-CN" sz="1600" b="1" dirty="0"/>
            </a:p>
            <a:p>
              <a:r>
                <a:rPr kumimoji="1" lang="en-US" altLang="zh-CN" sz="1600" b="1" dirty="0"/>
                <a:t>Secluded DM</a:t>
              </a:r>
              <a:endParaRPr kumimoji="1" lang="en-US" altLang="zh-CN" sz="1600" b="1" dirty="0"/>
            </a:p>
            <a:p>
              <a:r>
                <a:rPr kumimoji="1" lang="en-US" altLang="zh-CN" sz="1600" b="1" dirty="0"/>
                <a:t>LDM</a:t>
              </a:r>
              <a:endParaRPr kumimoji="1" lang="zh-CN" altLang="en-US" sz="1600" b="1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061502" y="2926281"/>
              <a:ext cx="705065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 dirty="0"/>
                <a:t>SIMPs</a:t>
              </a:r>
              <a:endParaRPr kumimoji="1" lang="zh-CN" altLang="en-US" sz="1600" b="1" dirty="0"/>
            </a:p>
          </p:txBody>
        </p:sp>
        <p:sp>
          <p:nvSpPr>
            <p:cNvPr id="26" name="左大括号 25"/>
            <p:cNvSpPr/>
            <p:nvPr/>
          </p:nvSpPr>
          <p:spPr>
            <a:xfrm>
              <a:off x="3684453" y="4263527"/>
              <a:ext cx="186416" cy="2073227"/>
            </a:xfrm>
            <a:prstGeom prst="leftBrace">
              <a:avLst>
                <a:gd name="adj1" fmla="val 101016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889414" y="4085073"/>
              <a:ext cx="1629100" cy="369332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/>
                <a:t>thermal parent</a:t>
              </a:r>
              <a:endParaRPr kumimoji="1" lang="zh-CN" altLang="en-US" b="1" dirty="0"/>
            </a:p>
          </p:txBody>
        </p:sp>
        <p:sp>
          <p:nvSpPr>
            <p:cNvPr id="28" name="左大括号 27"/>
            <p:cNvSpPr/>
            <p:nvPr/>
          </p:nvSpPr>
          <p:spPr>
            <a:xfrm>
              <a:off x="5606370" y="3878302"/>
              <a:ext cx="124483" cy="664232"/>
            </a:xfrm>
            <a:prstGeom prst="leftBrace">
              <a:avLst>
                <a:gd name="adj1" fmla="val 101016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799945" y="3713810"/>
              <a:ext cx="736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/>
                <a:t>decay</a:t>
              </a:r>
              <a:endParaRPr kumimoji="1" lang="zh-CN" altLang="en-US" b="1" dirty="0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7050329" y="3713810"/>
              <a:ext cx="1260025" cy="369332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 err="1"/>
                <a:t>superwimp</a:t>
              </a:r>
              <a:endParaRPr kumimoji="1" lang="zh-CN" altLang="en-US" b="1" dirty="0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047626" y="4348440"/>
              <a:ext cx="1655646" cy="369332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/>
                <a:t>sterile neutrino</a:t>
              </a:r>
              <a:endParaRPr kumimoji="1" lang="zh-CN" altLang="en-US" b="1" dirty="0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5799945" y="4348440"/>
              <a:ext cx="1158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/>
                <a:t>oscillation</a:t>
              </a:r>
              <a:endParaRPr kumimoji="1" lang="zh-CN" altLang="en-US" b="1" dirty="0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893311" y="4815453"/>
              <a:ext cx="1482585" cy="369332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/>
                <a:t>misalignment</a:t>
              </a:r>
              <a:endParaRPr kumimoji="1" lang="zh-CN" altLang="en-US" b="1" dirty="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893311" y="5287746"/>
              <a:ext cx="1788759" cy="369332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/>
                <a:t>PHB evaporation</a:t>
              </a:r>
              <a:endParaRPr kumimoji="1" lang="zh-CN" altLang="en-US" b="1" dirty="0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870869" y="5773182"/>
              <a:ext cx="1894621" cy="369332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/>
                <a:t>topological deficit</a:t>
              </a:r>
              <a:endParaRPr kumimoji="1" lang="zh-CN" altLang="en-US" b="1" dirty="0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889414" y="6110649"/>
              <a:ext cx="516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/>
                <a:t>……</a:t>
              </a:r>
              <a:endParaRPr kumimoji="1" lang="zh-CN" altLang="en-US" b="1" dirty="0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7032662" y="5773182"/>
              <a:ext cx="1401794" cy="369332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/>
                <a:t>cosmic rings </a:t>
              </a:r>
              <a:endParaRPr kumimoji="1" lang="zh-CN" altLang="en-US" b="1" dirty="0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5804599" y="3198492"/>
              <a:ext cx="4940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 dirty="0"/>
                <a:t>……</a:t>
              </a:r>
              <a:endParaRPr kumimoji="1" lang="zh-CN" altLang="en-US" sz="1600" b="1" dirty="0"/>
            </a:p>
          </p:txBody>
        </p:sp>
      </p:grpSp>
      <p:sp>
        <p:nvSpPr>
          <p:cNvPr id="2" name="Title 1"/>
          <p:cNvSpPr txBox="1"/>
          <p:nvPr/>
        </p:nvSpPr>
        <p:spPr>
          <a:xfrm>
            <a:off x="7" y="121227"/>
            <a:ext cx="9143993" cy="760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432FF"/>
                </a:solidFill>
                <a:latin typeface="+mn-lt"/>
              </a:rPr>
              <a:t>Conclusions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8FC4-398E-3141-95CD-B6AE1002F8FC}" type="datetime1">
              <a:rPr lang="zh-CN" altLang="en-US" smtClean="0"/>
            </a:fld>
            <a:endParaRPr lang="zh-CN" altLang="en-US" dirty="0"/>
          </a:p>
        </p:txBody>
      </p:sp>
      <p:cxnSp>
        <p:nvCxnSpPr>
          <p:cNvPr id="11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COUSP2024</a:t>
            </a:r>
            <a:endParaRPr kumimoji="1"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733236" y="1189474"/>
            <a:ext cx="7677528" cy="4651921"/>
            <a:chOff x="952052" y="1157200"/>
            <a:chExt cx="7048205" cy="459311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052" y="1559041"/>
              <a:ext cx="6704704" cy="4191269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6574869" y="4870730"/>
              <a:ext cx="1425388" cy="276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b="1" dirty="0">
                  <a:solidFill>
                    <a:schemeClr val="bg1">
                      <a:lumMod val="65000"/>
                    </a:schemeClr>
                  </a:solidFill>
                </a:rPr>
                <a:t>Feng </a:t>
              </a:r>
              <a:r>
                <a:rPr lang="zh-CN" altLang="en-US" sz="1200" b="1" dirty="0">
                  <a:solidFill>
                    <a:schemeClr val="bg1">
                      <a:lumMod val="65000"/>
                    </a:schemeClr>
                  </a:solidFill>
                </a:rPr>
                <a:t>2212.02479</a:t>
              </a:r>
              <a:endParaRPr lang="zh-CN" altLang="en-US" sz="1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1065007" y="2045332"/>
              <a:ext cx="5766098" cy="1128173"/>
              <a:chOff x="1065007" y="2045332"/>
              <a:chExt cx="5766098" cy="1128173"/>
            </a:xfrm>
          </p:grpSpPr>
          <p:sp>
            <p:nvSpPr>
              <p:cNvPr id="3" name="椭圆 2"/>
              <p:cNvSpPr/>
              <p:nvPr/>
            </p:nvSpPr>
            <p:spPr>
              <a:xfrm>
                <a:off x="1065007" y="2045332"/>
                <a:ext cx="2840019" cy="771631"/>
              </a:xfrm>
              <a:prstGeom prst="ellipse">
                <a:avLst/>
              </a:prstGeom>
              <a:solidFill>
                <a:srgbClr val="FF0000">
                  <a:alpha val="1996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3905026" y="2401874"/>
                <a:ext cx="2926079" cy="77163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3905026" y="2178863"/>
                <a:ext cx="1183341" cy="212253"/>
              </a:xfrm>
              <a:prstGeom prst="ellipse">
                <a:avLst/>
              </a:prstGeom>
              <a:solidFill>
                <a:srgbClr val="FF0000">
                  <a:alpha val="1996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2370044" y="1157201"/>
              <a:ext cx="838223" cy="250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b="1" dirty="0">
                  <a:solidFill>
                    <a:srgbClr val="FF0000"/>
                  </a:solidFill>
                </a:rPr>
                <a:t>Wave-like</a:t>
              </a:r>
              <a:endParaRPr kumimoji="1" lang="zh-CN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304404" y="1159858"/>
              <a:ext cx="972412" cy="250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b="1" dirty="0">
                  <a:solidFill>
                    <a:srgbClr val="FF0000"/>
                  </a:solidFill>
                </a:rPr>
                <a:t>Particle-like</a:t>
              </a:r>
              <a:endParaRPr kumimoji="1" lang="zh-CN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文本框 7"/>
            <p:cNvSpPr txBox="1"/>
            <p:nvPr/>
          </p:nvSpPr>
          <p:spPr>
            <a:xfrm>
              <a:off x="6973043" y="1157200"/>
              <a:ext cx="1027214" cy="250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1400" b="1" dirty="0">
                  <a:solidFill>
                    <a:srgbClr val="FF0000"/>
                  </a:solidFill>
                </a:rPr>
                <a:t>Macroscopic</a:t>
              </a:r>
              <a:endParaRPr kumimoji="1" lang="zh-CN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6930010" y="2452744"/>
              <a:ext cx="828803" cy="310429"/>
            </a:xfrm>
            <a:prstGeom prst="ellipse">
              <a:avLst/>
            </a:prstGeom>
            <a:solidFill>
              <a:srgbClr val="FF0000">
                <a:alpha val="1996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5" name="Title 1"/>
          <p:cNvSpPr txBox="1"/>
          <p:nvPr/>
        </p:nvSpPr>
        <p:spPr>
          <a:xfrm>
            <a:off x="7" y="121227"/>
            <a:ext cx="9143993" cy="760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432FF"/>
                </a:solidFill>
                <a:latin typeface="+mn-lt"/>
              </a:rPr>
              <a:t>Conclusions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B482-FFA4-CD49-8292-8C1F60E30C36}" type="datetime1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页脚占位符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35227" y="1303099"/>
            <a:ext cx="8404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C00000"/>
                </a:solidFill>
              </a:rPr>
              <a:t>Astrophysical Probes: </a:t>
            </a:r>
            <a:r>
              <a:rPr kumimoji="1" lang="en-US" altLang="zh-CN" sz="2400" b="1" dirty="0"/>
              <a:t>Neutron star, Dwarf, Sun, Black Holes, ......</a:t>
            </a:r>
            <a:endParaRPr kumimoji="1" lang="zh-CN" altLang="en-US" sz="2400" b="1" dirty="0"/>
          </a:p>
        </p:txBody>
      </p:sp>
      <p:sp>
        <p:nvSpPr>
          <p:cNvPr id="21" name="文本框 20"/>
          <p:cNvSpPr txBox="1"/>
          <p:nvPr/>
        </p:nvSpPr>
        <p:spPr>
          <a:xfrm>
            <a:off x="435227" y="2033348"/>
            <a:ext cx="7773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FFC000"/>
                </a:solidFill>
              </a:rPr>
              <a:t>Cosmological Probes: </a:t>
            </a:r>
            <a:r>
              <a:rPr kumimoji="1" lang="en-US" altLang="zh-CN" sz="2400" b="1" dirty="0"/>
              <a:t>Gravitational Waves, CMB, BBN, ...... </a:t>
            </a:r>
            <a:endParaRPr kumimoji="1" lang="zh-CN" altLang="en-US" sz="2400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435227" y="2805933"/>
            <a:ext cx="7853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Collider Probes: </a:t>
            </a:r>
            <a:r>
              <a:rPr kumimoji="1" lang="en-US" altLang="zh-CN" sz="2400" b="1" dirty="0"/>
              <a:t>LHC, </a:t>
            </a:r>
            <a:r>
              <a:rPr kumimoji="1" lang="en-US" altLang="zh-CN" sz="2400" b="1" dirty="0" err="1"/>
              <a:t>e</a:t>
            </a:r>
            <a:r>
              <a:rPr kumimoji="1" lang="en-US" altLang="zh-CN" sz="2400" b="1" baseline="30000" dirty="0" err="1"/>
              <a:t>+</a:t>
            </a:r>
            <a:r>
              <a:rPr kumimoji="1" lang="en-US" altLang="zh-CN" sz="2400" b="1" dirty="0" err="1"/>
              <a:t>e</a:t>
            </a:r>
            <a:r>
              <a:rPr kumimoji="1" lang="en-US" altLang="zh-CN" sz="2400" b="1" baseline="30000" dirty="0"/>
              <a:t>-</a:t>
            </a:r>
            <a:r>
              <a:rPr kumimoji="1" lang="en-US" altLang="zh-CN" sz="2400" b="1" dirty="0"/>
              <a:t>, gamma factory, Beam-dump, ...... </a:t>
            </a:r>
            <a:endParaRPr kumimoji="1" lang="zh-CN" altLang="en-US" sz="2400" b="1" dirty="0"/>
          </a:p>
        </p:txBody>
      </p:sp>
      <p:sp>
        <p:nvSpPr>
          <p:cNvPr id="23" name="文本框 22"/>
          <p:cNvSpPr txBox="1"/>
          <p:nvPr/>
        </p:nvSpPr>
        <p:spPr>
          <a:xfrm>
            <a:off x="435227" y="3536182"/>
            <a:ext cx="8255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73FB79"/>
                </a:solidFill>
              </a:rPr>
              <a:t>Underground Probes</a:t>
            </a:r>
            <a:r>
              <a:rPr kumimoji="1" lang="en-US" altLang="zh-CN" sz="2400" b="1" dirty="0"/>
              <a:t>: CDEX, </a:t>
            </a:r>
            <a:r>
              <a:rPr kumimoji="1" lang="en-US" altLang="zh-CN" sz="2400" b="1" dirty="0" err="1"/>
              <a:t>PandaX</a:t>
            </a:r>
            <a:r>
              <a:rPr kumimoji="1" lang="en-US" altLang="zh-CN" sz="2400" b="1" dirty="0"/>
              <a:t>, JUNO, DUNE, </a:t>
            </a:r>
            <a:r>
              <a:rPr kumimoji="1" lang="en-US" altLang="zh-CN" sz="2400" b="1" dirty="0" err="1"/>
              <a:t>HyperK</a:t>
            </a:r>
            <a:r>
              <a:rPr kumimoji="1" lang="en-US" altLang="zh-CN" sz="2400" b="1" dirty="0"/>
              <a:t>, ......</a:t>
            </a:r>
            <a:endParaRPr kumimoji="1" lang="zh-CN" altLang="en-US" sz="2400" b="1" dirty="0"/>
          </a:p>
        </p:txBody>
      </p:sp>
      <p:sp>
        <p:nvSpPr>
          <p:cNvPr id="27" name="Title 1"/>
          <p:cNvSpPr txBox="1"/>
          <p:nvPr/>
        </p:nvSpPr>
        <p:spPr>
          <a:xfrm>
            <a:off x="7" y="121227"/>
            <a:ext cx="9143993" cy="760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432FF"/>
                </a:solidFill>
                <a:latin typeface="+mn-lt"/>
              </a:rPr>
              <a:t>Conclusions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35227" y="4240462"/>
            <a:ext cx="7838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00B0F0"/>
                </a:solidFill>
              </a:rPr>
              <a:t>Quantum Probes: </a:t>
            </a:r>
            <a:r>
              <a:rPr kumimoji="1" lang="en-US" altLang="zh-CN" sz="2400" b="1" dirty="0"/>
              <a:t>Cavity, Atomic clock, Interferometers, ......</a:t>
            </a:r>
            <a:endParaRPr kumimoji="1" lang="zh-CN" altLang="en-US" sz="2400" b="1" dirty="0"/>
          </a:p>
        </p:txBody>
      </p:sp>
      <p:sp>
        <p:nvSpPr>
          <p:cNvPr id="29" name="文本框 28"/>
          <p:cNvSpPr txBox="1"/>
          <p:nvPr/>
        </p:nvSpPr>
        <p:spPr>
          <a:xfrm>
            <a:off x="435227" y="4972816"/>
            <a:ext cx="6864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7030A0"/>
                </a:solidFill>
              </a:rPr>
              <a:t>Space Probes: </a:t>
            </a:r>
            <a:r>
              <a:rPr kumimoji="1" lang="en-US" altLang="zh-CN" sz="2400" b="1" dirty="0"/>
              <a:t>DAMPE, AMS-02, Fermi-LAT, CSST, ......</a:t>
            </a:r>
            <a:endParaRPr kumimoji="1" lang="zh-CN" altLang="en-US" sz="2400" b="1" dirty="0"/>
          </a:p>
        </p:txBody>
      </p:sp>
      <p:sp>
        <p:nvSpPr>
          <p:cNvPr id="30" name="文本框 29"/>
          <p:cNvSpPr txBox="1"/>
          <p:nvPr/>
        </p:nvSpPr>
        <p:spPr>
          <a:xfrm>
            <a:off x="435227" y="5645822"/>
            <a:ext cx="7309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chemeClr val="bg1">
                    <a:lumMod val="50000"/>
                  </a:schemeClr>
                </a:solidFill>
              </a:rPr>
              <a:t>Terrestrial Probes: </a:t>
            </a:r>
            <a:r>
              <a:rPr kumimoji="1" lang="en-US" altLang="zh-CN" sz="2400" b="1" dirty="0"/>
              <a:t>LASSHO, SKA, FAST, 21CMA, PTA, ......</a:t>
            </a:r>
            <a:endParaRPr kumimoji="1" lang="zh-CN" altLang="en-US" sz="24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" y="121227"/>
            <a:ext cx="9143993" cy="76095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+mn-lt"/>
              </a:rPr>
              <a:t>Conclusions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5836-1E82-B944-ACED-755914501F0C}" type="datetime1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页脚占位符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07637" y="1504516"/>
            <a:ext cx="8321922" cy="93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zh-CN" sz="3200" b="1" dirty="0">
                <a:solidFill>
                  <a:srgbClr val="C00000"/>
                </a:solidFill>
              </a:rPr>
              <a:t>Multi-disciplines</a:t>
            </a:r>
            <a:r>
              <a:rPr kumimoji="1" lang="zh-CN" altLang="en-US" sz="3200" b="1" dirty="0">
                <a:solidFill>
                  <a:srgbClr val="C00000"/>
                </a:solidFill>
              </a:rPr>
              <a:t>  </a:t>
            </a:r>
            <a:r>
              <a:rPr kumimoji="1" lang="en-US" altLang="zh-CN" sz="3200" b="1" dirty="0">
                <a:solidFill>
                  <a:srgbClr val="C00000"/>
                </a:solidFill>
              </a:rPr>
              <a:t> +</a:t>
            </a:r>
            <a:r>
              <a:rPr kumimoji="1" lang="zh-CN" altLang="en-US" sz="3200" b="1" dirty="0">
                <a:solidFill>
                  <a:srgbClr val="C00000"/>
                </a:solidFill>
              </a:rPr>
              <a:t>  </a:t>
            </a:r>
            <a:r>
              <a:rPr kumimoji="1" lang="en-US" altLang="zh-CN" sz="3200" b="1" dirty="0">
                <a:solidFill>
                  <a:srgbClr val="C00000"/>
                </a:solidFill>
              </a:rPr>
              <a:t> Multi-messengers</a:t>
            </a:r>
            <a:endParaRPr kumimoji="1" lang="zh-CN" altLang="en-US" sz="32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504455" y="2872238"/>
            <a:ext cx="832192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zh-CN" sz="3600" b="1" dirty="0">
                <a:solidFill>
                  <a:srgbClr val="C00000"/>
                </a:solidFill>
              </a:rPr>
              <a:t>A New Era in the Quest for Dark Matter</a:t>
            </a:r>
            <a:endParaRPr kumimoji="1" lang="en-US" altLang="zh-CN" sz="3600" b="1" dirty="0">
              <a:solidFill>
                <a:srgbClr val="C00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229656" y="4726648"/>
            <a:ext cx="46778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latin typeface="Libian SC" panose="02010600040101010101" pitchFamily="2" charset="-122"/>
                <a:ea typeface="Libian SC" panose="02010600040101010101" pitchFamily="2" charset="-122"/>
              </a:rPr>
              <a:t>Thank you very much !</a:t>
            </a:r>
            <a:endParaRPr kumimoji="1" lang="en-US" altLang="zh-CN" sz="4400" b="1" dirty="0">
              <a:latin typeface="Libian SC" panose="02010600040101010101" pitchFamily="2" charset="-122"/>
              <a:ea typeface="Libian SC" panose="0201060004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9235" y="121227"/>
            <a:ext cx="7842973" cy="76095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432FF"/>
                </a:solidFill>
                <a:latin typeface="+mn-lt"/>
              </a:rPr>
              <a:t>1</a:t>
            </a:r>
            <a:r>
              <a:rPr lang="en-US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WIMPs and Variants from Data and Theory</a:t>
            </a:r>
            <a:endParaRPr lang="en-US" sz="3200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B180-5538-4F45-8659-BF81A50D832B}" type="datetime1">
              <a:rPr lang="zh-CN" altLang="en-US" smtClean="0"/>
            </a:fld>
            <a:endParaRPr lang="zh-CN" altLang="en-US" dirty="0"/>
          </a:p>
        </p:txBody>
      </p:sp>
      <p:cxnSp>
        <p:nvCxnSpPr>
          <p:cNvPr id="11" name="Straight Connector 3"/>
          <p:cNvCxnSpPr/>
          <p:nvPr/>
        </p:nvCxnSpPr>
        <p:spPr>
          <a:xfrm>
            <a:off x="-924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21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第</a:t>
            </a:r>
            <a:r>
              <a:rPr kumimoji="1" lang="en-US" altLang="zh-CN"/>
              <a:t>63</a:t>
            </a:r>
            <a:r>
              <a:rPr kumimoji="1" lang="zh-CN" altLang="en-US"/>
              <a:t>期味物理讲座</a:t>
            </a:r>
            <a:endParaRPr kumimoji="1"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038238"/>
            <a:ext cx="3719428" cy="2038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871" y="2044664"/>
            <a:ext cx="3438024" cy="39871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628650" y="2044662"/>
            <a:ext cx="3719427" cy="1703391"/>
            <a:chOff x="758990" y="1732025"/>
            <a:chExt cx="4077855" cy="1835954"/>
          </a:xfrm>
        </p:grpSpPr>
        <p:pic>
          <p:nvPicPr>
            <p:cNvPr id="3" name="Picture 3" descr="C:\Users\leiwu\AppData\Roaming\Tencent\Users\502091012\QQ\WinTemp\RichOle\3ZA6C$KCO]T2)`IX)31FZOP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58990" y="1732025"/>
              <a:ext cx="4077855" cy="183595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矩形 6"/>
            <p:cNvSpPr/>
            <p:nvPr/>
          </p:nvSpPr>
          <p:spPr>
            <a:xfrm>
              <a:off x="2797917" y="2446852"/>
              <a:ext cx="1980029" cy="523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solidFill>
                    <a:srgbClr val="66FF33"/>
                  </a:solidFill>
                </a:rPr>
                <a:t>时空对称性最大扩充！</a:t>
              </a:r>
              <a:endParaRPr lang="en-US" altLang="zh-CN" sz="1400" b="1" dirty="0">
                <a:solidFill>
                  <a:srgbClr val="66FF33"/>
                </a:solidFill>
              </a:endParaRPr>
            </a:p>
            <a:p>
              <a:r>
                <a:rPr lang="zh-CN" altLang="en-US" sz="1400" b="1" dirty="0">
                  <a:solidFill>
                    <a:srgbClr val="66FF33"/>
                  </a:solidFill>
                </a:rPr>
                <a:t>费米和玻色子对称性！</a:t>
              </a:r>
              <a:endParaRPr lang="zh-CN" altLang="en-US" sz="1400" b="1" dirty="0">
                <a:solidFill>
                  <a:srgbClr val="66FF33"/>
                </a:solidFill>
              </a:endParaRPr>
            </a:p>
          </p:txBody>
        </p:sp>
      </p:grpSp>
      <p:sp>
        <p:nvSpPr>
          <p:cNvPr id="9" name="TextBox 10"/>
          <p:cNvSpPr txBox="1"/>
          <p:nvPr/>
        </p:nvSpPr>
        <p:spPr>
          <a:xfrm>
            <a:off x="3388892" y="1093131"/>
            <a:ext cx="2952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ea typeface="Arial Unicode MS" pitchFamily="34" charset="-122"/>
                <a:cs typeface="Arial Unicode MS" pitchFamily="34" charset="-122"/>
              </a:rPr>
              <a:t>SUperSYmmetry</a:t>
            </a:r>
            <a:endParaRPr lang="zh-CN" altLang="en-US" sz="3200" b="1" dirty="0">
              <a:solidFill>
                <a:srgbClr val="FF0000"/>
              </a:solidFill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9E13-7A6E-C840-8DEE-03BF3D434DEF}" type="datetime1">
              <a:rPr lang="zh-CN" altLang="en-US" smtClean="0"/>
            </a:fld>
            <a:endParaRPr lang="zh-CN" altLang="en-US" dirty="0"/>
          </a:p>
        </p:txBody>
      </p:sp>
      <p:cxnSp>
        <p:nvCxnSpPr>
          <p:cNvPr id="11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5" name="Picture 8" descr="https://upload.wikimedia.org/wikipedia/commons/2/2f/Standard_Model_Of_Particle_Physics--Most_Complete_Diagr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874048"/>
            <a:ext cx="3746068" cy="3894537"/>
          </a:xfrm>
          <a:prstGeom prst="rect">
            <a:avLst/>
          </a:prstGeom>
          <a:noFill/>
        </p:spPr>
      </p:pic>
      <p:grpSp>
        <p:nvGrpSpPr>
          <p:cNvPr id="12" name="组合 11"/>
          <p:cNvGrpSpPr/>
          <p:nvPr/>
        </p:nvGrpSpPr>
        <p:grpSpPr>
          <a:xfrm>
            <a:off x="4174664" y="1404753"/>
            <a:ext cx="4700113" cy="4646720"/>
            <a:chOff x="4174664" y="1766660"/>
            <a:chExt cx="4700113" cy="404849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4664" y="1766660"/>
              <a:ext cx="4700113" cy="4048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8515350" y="5476126"/>
              <a:ext cx="214209" cy="3390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96067" y="129115"/>
            <a:ext cx="7573383" cy="76095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  <a:latin typeface="+mn-lt"/>
              </a:rPr>
              <a:t>Back Up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D29AE-46F2-AC44-A27E-1108F733CF04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7350" y="1371227"/>
            <a:ext cx="5585907" cy="4813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067" y="129115"/>
            <a:ext cx="7573383" cy="76095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  <a:latin typeface="+mn-lt"/>
              </a:rPr>
              <a:t>Back Up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3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96067" y="129115"/>
            <a:ext cx="7573383" cy="76095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  <a:latin typeface="+mn-lt"/>
              </a:rPr>
              <a:t>Back Up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64D9-82D9-B04A-A8E3-80D57A7A322F}" type="datetime1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页脚占位符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286" y="1826496"/>
            <a:ext cx="5697009" cy="3711273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96067" y="129115"/>
            <a:ext cx="7573383" cy="76095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  <a:latin typeface="+mn-lt"/>
              </a:rPr>
              <a:t>Back Up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CCBD-78A5-274E-B3BA-860BA96E007A}" type="datetime1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页脚占位符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50" y="1456328"/>
            <a:ext cx="4053515" cy="271215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241594" y="1456328"/>
            <a:ext cx="3848075" cy="4713191"/>
            <a:chOff x="5116823" y="1779638"/>
            <a:chExt cx="3848074" cy="4162337"/>
          </a:xfrm>
        </p:grpSpPr>
        <p:sp>
          <p:nvSpPr>
            <p:cNvPr id="7" name="TextBox 7"/>
            <p:cNvSpPr txBox="1"/>
            <p:nvPr/>
          </p:nvSpPr>
          <p:spPr>
            <a:xfrm>
              <a:off x="5296116" y="1927999"/>
              <a:ext cx="3668781" cy="353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2000" b="1" dirty="0"/>
                <a:t> Dark photon portal</a:t>
              </a:r>
              <a:endParaRPr lang="en-US" sz="2000" b="1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296118" y="2977320"/>
              <a:ext cx="3169363" cy="353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CN" altLang="en-US" sz="2000" b="1" dirty="0"/>
                <a:t> </a:t>
              </a:r>
              <a:r>
                <a:rPr lang="en-US" altLang="zh-CN" sz="2000" b="1" dirty="0"/>
                <a:t>Higgs</a:t>
              </a:r>
              <a:r>
                <a:rPr lang="en-US" sz="2000" b="1" dirty="0"/>
                <a:t> portal</a:t>
              </a:r>
              <a:endParaRPr lang="en-US" sz="2000" b="1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352596" y="4050223"/>
              <a:ext cx="2633668" cy="353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altLang="zh-CN" sz="2000" b="1" dirty="0"/>
                <a:t>Axion</a:t>
              </a:r>
              <a:r>
                <a:rPr lang="en-US" sz="2000" b="1" dirty="0"/>
                <a:t> portal</a:t>
              </a:r>
              <a:endParaRPr lang="en-US" sz="2000" b="1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376187" y="5066851"/>
              <a:ext cx="3169366" cy="353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altLang="zh-CN" sz="2000" b="1" dirty="0"/>
                <a:t>Neutrino</a:t>
              </a:r>
              <a:r>
                <a:rPr lang="en-US" sz="2000" b="1" dirty="0"/>
                <a:t> portal</a:t>
              </a:r>
              <a:endParaRPr lang="en-US" sz="2000" b="1" dirty="0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116823" y="1779638"/>
              <a:ext cx="3668781" cy="416233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67081" y="4463565"/>
            <a:ext cx="4004923" cy="1711366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QCD</a:t>
            </a:r>
            <a:r>
              <a:rPr lang="en-US" altLang="zh-CN" dirty="0"/>
              <a:t>/QED</a:t>
            </a:r>
            <a:r>
              <a:rPr lang="zh-CN" altLang="en-US" dirty="0"/>
              <a:t>-like theory</a:t>
            </a:r>
            <a:r>
              <a:rPr lang="en-US" altLang="zh-CN" dirty="0"/>
              <a:t>,  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Remnant from SUSY breaking,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Sector arising from an Randall-</a:t>
            </a:r>
            <a:r>
              <a:rPr lang="en-US" altLang="zh-CN" dirty="0" err="1"/>
              <a:t>Sundrum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...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419" y="2194087"/>
            <a:ext cx="1498600" cy="4191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419" y="3449295"/>
            <a:ext cx="2070100" cy="3683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419" y="4610912"/>
            <a:ext cx="1397000" cy="4064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419" y="5676123"/>
            <a:ext cx="622300" cy="3556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96067" y="129115"/>
            <a:ext cx="7573383" cy="76095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  <a:latin typeface="+mn-lt"/>
              </a:rPr>
              <a:t>Back Up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DEDBA-D4B2-3B4E-AA18-F4C49692129C}" type="datetime1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页脚占位符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874950" y="1675335"/>
          <a:ext cx="7394108" cy="1577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9396"/>
                <a:gridCol w="2780271"/>
                <a:gridCol w="2474441"/>
              </a:tblGrid>
              <a:tr h="51562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New Particles</a:t>
                      </a:r>
                      <a:endParaRPr lang="zh-CN" altLang="en-US" sz="1500" dirty="0"/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Noble Liquid Detector</a:t>
                      </a:r>
                      <a:endParaRPr lang="en-US" altLang="zh-CN" sz="1500" dirty="0"/>
                    </a:p>
                    <a:p>
                      <a:pPr algn="ctr"/>
                      <a:r>
                        <a:rPr lang="en-US" altLang="zh-CN" sz="1500" dirty="0"/>
                        <a:t>(large volume, high</a:t>
                      </a:r>
                      <a:r>
                        <a:rPr lang="zh-CN" altLang="en-US" sz="1500" dirty="0"/>
                        <a:t> </a:t>
                      </a:r>
                      <a:r>
                        <a:rPr lang="en-US" altLang="zh-CN" sz="1500" dirty="0"/>
                        <a:t>threshold)</a:t>
                      </a:r>
                      <a:endParaRPr lang="zh-CN" altLang="en-US" sz="15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Solid detector</a:t>
                      </a:r>
                      <a:endParaRPr lang="en-US" altLang="zh-CN" sz="1500" dirty="0"/>
                    </a:p>
                    <a:p>
                      <a:pPr algn="ctr"/>
                      <a:r>
                        <a:rPr lang="en-US" altLang="zh-CN" sz="1500" dirty="0"/>
                        <a:t>(small volume, low threshold)</a:t>
                      </a:r>
                      <a:endParaRPr lang="zh-CN" altLang="en-US" sz="1500" dirty="0"/>
                    </a:p>
                  </a:txBody>
                  <a:tcPr marL="68580" marR="68580" marT="34291" marB="34291"/>
                </a:tc>
              </a:tr>
              <a:tr h="51562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/>
                        <a:t>Non-Relativistic, light</a:t>
                      </a:r>
                      <a:endParaRPr lang="zh-CN" altLang="en-US" sz="1500" b="1" dirty="0"/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solidFill>
                            <a:srgbClr val="FF0000"/>
                          </a:solidFill>
                        </a:rPr>
                        <a:t>Migdal Effect </a:t>
                      </a:r>
                      <a:endParaRPr lang="en-US" altLang="zh-CN" sz="15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altLang="zh-CN" sz="1500" b="1" dirty="0">
                          <a:solidFill>
                            <a:srgbClr val="FF0000"/>
                          </a:solidFill>
                        </a:rPr>
                        <a:t>(Inelastic Scattering)</a:t>
                      </a:r>
                      <a:endParaRPr lang="zh-CN" altLang="en-US" sz="15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500" dirty="0">
                        <a:solidFill>
                          <a:srgbClr val="92D050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73FB79"/>
                    </a:solidFill>
                  </a:tcPr>
                </a:tc>
              </a:tr>
              <a:tr h="51562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/>
                        <a:t>Relativistic, light</a:t>
                      </a:r>
                      <a:endParaRPr lang="zh-CN" altLang="en-US" sz="1500" b="1" dirty="0"/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endParaRPr lang="zh-CN" altLang="en-US" sz="1500" dirty="0"/>
                    </a:p>
                  </a:txBody>
                  <a:tcPr marL="68580" marR="68580" marT="34291" marB="34291">
                    <a:solidFill>
                      <a:srgbClr val="73FB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solidFill>
                            <a:srgbClr val="FF0000"/>
                          </a:solidFill>
                        </a:rPr>
                        <a:t>Plasmon Effect</a:t>
                      </a:r>
                      <a:endParaRPr lang="en-US" altLang="zh-CN" sz="15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altLang="zh-CN" sz="1500" b="1" dirty="0">
                          <a:solidFill>
                            <a:srgbClr val="FF0000"/>
                          </a:solidFill>
                        </a:rPr>
                        <a:t>(Collective Excitations)</a:t>
                      </a:r>
                      <a:endParaRPr lang="zh-CN" altLang="en-US" sz="15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1" marB="34291"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3082693" y="1049671"/>
            <a:ext cx="2982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Low Energy Ionization</a:t>
            </a:r>
            <a:endParaRPr kumimoji="1" lang="zh-CN" altLang="en-US" sz="2400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292" y="3522742"/>
            <a:ext cx="3690652" cy="25468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837"/>
          <a:stretch>
            <a:fillRect/>
          </a:stretch>
        </p:blipFill>
        <p:spPr>
          <a:xfrm>
            <a:off x="1121524" y="3580142"/>
            <a:ext cx="3573768" cy="242801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472447" y="6065559"/>
            <a:ext cx="3370142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5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Rouven</a:t>
            </a:r>
            <a:r>
              <a:rPr lang="en-US" altLang="zh-CN" sz="135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Essig, </a:t>
            </a:r>
            <a:r>
              <a:rPr lang="en-US" altLang="zh-CN" sz="135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en-US" altLang="zh-CN" sz="135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35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sz="135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2203.08297</a:t>
            </a:r>
            <a:endParaRPr lang="zh-CN" altLang="en-US" sz="135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96067" y="129115"/>
            <a:ext cx="7573383" cy="76095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  <a:latin typeface="+mn-lt"/>
              </a:rPr>
              <a:t>Back Up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E08AB-7D15-1242-86ED-BD28A1CC9D79}" type="datetime1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页脚占位符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3265" y="1611379"/>
            <a:ext cx="8304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The calculation of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dielectric function:</a:t>
            </a:r>
            <a:endParaRPr lang="zh-CN" altLang="en-US" dirty="0">
              <a:solidFill>
                <a:srgbClr val="00000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8560" y="5031316"/>
            <a:ext cx="22532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3995" indent="-213995">
              <a:buFont typeface="Wingdings" panose="05000000000000000000" pitchFamily="2" charset="2"/>
              <a:buChar char="Ø"/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Lindhard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method: 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6731" y="5314408"/>
            <a:ext cx="2738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Assuming homogenous material and neglecting all dissipation effects.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12000" b="3970"/>
          <a:stretch>
            <a:fillRect/>
          </a:stretch>
        </p:blipFill>
        <p:spPr>
          <a:xfrm>
            <a:off x="188559" y="2309952"/>
            <a:ext cx="8731604" cy="277959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689954" y="1914502"/>
            <a:ext cx="3462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Simon </a:t>
            </a:r>
            <a:r>
              <a:rPr lang="en-US" altLang="zh-CN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Knapen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Jonathan </a:t>
            </a:r>
            <a:r>
              <a:rPr lang="en-US" altLang="zh-CN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Kozaczuk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altLang="zh-CN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Tongyan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Lin, Phys. Rev. D 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015014(2021).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0108" y="1880755"/>
            <a:ext cx="4849619" cy="484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DarkELF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135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Including the real and imaginary parts of the dielectric function calculated using the DFT software GPAW.</a:t>
            </a:r>
            <a:endParaRPr lang="zh-CN" altLang="en-US" sz="1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994917" y="5031313"/>
            <a:ext cx="24248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3995" indent="-213995">
              <a:buFont typeface="Wingdings" panose="05000000000000000000" pitchFamily="2" charset="2"/>
              <a:buChar char="Ø"/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Mermin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method: 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35421" y="5331398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generalization of  the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Lindhard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which includes dissipation.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641984" y="5014326"/>
            <a:ext cx="19716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3995" indent="-213995">
              <a:buFont typeface="Wingdings" panose="05000000000000000000" pitchFamily="2" charset="2"/>
              <a:buChar char="Ø"/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GPAW method: 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38830" y="5260321"/>
            <a:ext cx="3205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relies on a first principles calculation with package GPAW.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" y="121227"/>
            <a:ext cx="7573383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2</a:t>
            </a:r>
            <a:r>
              <a:rPr lang="en-US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Sub-GeV</a:t>
            </a:r>
            <a:r>
              <a:rPr lang="zh-CN" altLang="en-US" sz="32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DM and Low Energy Ionization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0B46-0D1F-B04F-A009-51D38582C16A}" type="datetime1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/>
          <p:cNvSpPr/>
          <p:nvPr/>
        </p:nvSpPr>
        <p:spPr>
          <a:xfrm>
            <a:off x="419661" y="1612407"/>
            <a:ext cx="19066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e.g. Cosmic Ray DM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784" y="1485673"/>
            <a:ext cx="3493108" cy="66914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628650" y="2457827"/>
            <a:ext cx="3493109" cy="1670096"/>
            <a:chOff x="1772600" y="3645011"/>
            <a:chExt cx="4348767" cy="1840353"/>
          </a:xfrm>
        </p:grpSpPr>
        <p:grpSp>
          <p:nvGrpSpPr>
            <p:cNvPr id="8" name="组合 7"/>
            <p:cNvGrpSpPr/>
            <p:nvPr/>
          </p:nvGrpSpPr>
          <p:grpSpPr>
            <a:xfrm>
              <a:off x="1879600" y="3645011"/>
              <a:ext cx="3215044" cy="1441295"/>
              <a:chOff x="1555750" y="3334541"/>
              <a:chExt cx="3215044" cy="1441295"/>
            </a:xfrm>
          </p:grpSpPr>
          <p:cxnSp>
            <p:nvCxnSpPr>
              <p:cNvPr id="15" name="直接箭头连接符 24"/>
              <p:cNvCxnSpPr/>
              <p:nvPr/>
            </p:nvCxnSpPr>
            <p:spPr>
              <a:xfrm>
                <a:off x="1555750" y="4126356"/>
                <a:ext cx="181610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椭圆 18"/>
              <p:cNvSpPr/>
              <p:nvPr/>
            </p:nvSpPr>
            <p:spPr>
              <a:xfrm>
                <a:off x="3495072" y="3994505"/>
                <a:ext cx="257778" cy="26370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cxnSp>
            <p:nvCxnSpPr>
              <p:cNvPr id="20" name="直接箭头连接符 27"/>
              <p:cNvCxnSpPr/>
              <p:nvPr/>
            </p:nvCxnSpPr>
            <p:spPr>
              <a:xfrm>
                <a:off x="3786025" y="4222997"/>
                <a:ext cx="984769" cy="55283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9"/>
              <p:cNvCxnSpPr/>
              <p:nvPr/>
            </p:nvCxnSpPr>
            <p:spPr>
              <a:xfrm flipV="1">
                <a:off x="3786025" y="3334541"/>
                <a:ext cx="874875" cy="631447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文本框 8"/>
            <p:cNvSpPr txBox="1"/>
            <p:nvPr/>
          </p:nvSpPr>
          <p:spPr>
            <a:xfrm>
              <a:off x="1772600" y="4029586"/>
              <a:ext cx="874873" cy="304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CRs</a:t>
              </a:r>
              <a:endParaRPr lang="zh-CN" altLang="en-US" sz="135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695874" y="3790343"/>
              <a:ext cx="874873" cy="304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CRs</a:t>
              </a:r>
              <a:endParaRPr lang="zh-CN" altLang="en-US" sz="135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655851" y="4540090"/>
              <a:ext cx="541499" cy="280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219098" y="4953624"/>
              <a:ext cx="874873" cy="280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970" y="4802365"/>
              <a:ext cx="1004017" cy="26370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0993" y="5217368"/>
              <a:ext cx="1020374" cy="267996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/>
          <a:srcRect r="3961"/>
          <a:stretch>
            <a:fillRect/>
          </a:stretch>
        </p:blipFill>
        <p:spPr>
          <a:xfrm>
            <a:off x="5055329" y="2226826"/>
            <a:ext cx="3460021" cy="2392697"/>
          </a:xfrm>
          <a:prstGeom prst="rect">
            <a:avLst/>
          </a:prstGeom>
        </p:spPr>
      </p:pic>
      <p:sp>
        <p:nvSpPr>
          <p:cNvPr id="26" name="页脚占位符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597583" y="4227082"/>
            <a:ext cx="45538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500" dirty="0">
                <a:cs typeface="Times New Roman" panose="02020603050405020304" pitchFamily="18" charset="0"/>
              </a:rPr>
              <a:t>differential electronic excitation rate:</a:t>
            </a:r>
            <a:endParaRPr lang="zh-CN" altLang="en-US" sz="1500" dirty="0">
              <a:solidFill>
                <a:srgbClr val="000000"/>
              </a:solidFill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385" y="4688799"/>
            <a:ext cx="6694532" cy="1667552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5585012" y="5208494"/>
            <a:ext cx="1237129" cy="641816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1981200" y="5781948"/>
            <a:ext cx="897640" cy="641816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圆角矩形 29"/>
          <p:cNvSpPr/>
          <p:nvPr/>
        </p:nvSpPr>
        <p:spPr>
          <a:xfrm>
            <a:off x="1825174" y="5772709"/>
            <a:ext cx="171449" cy="641816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96067" y="129115"/>
            <a:ext cx="7573383" cy="76095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  <a:latin typeface="+mn-lt"/>
              </a:rPr>
              <a:t>Back Up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20577-539E-7E4F-94E7-F308D7B87A76}" type="datetime1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7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页脚占位符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35191" y="1619027"/>
            <a:ext cx="8304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Comparison with EELS data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dirty="0">
              <a:solidFill>
                <a:srgbClr val="00000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9547" y="1249698"/>
            <a:ext cx="83049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1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DM-Electron scattering in s</a:t>
            </a:r>
            <a:r>
              <a:rPr lang="en-US" altLang="zh-C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emiconductor</a:t>
            </a:r>
            <a:endParaRPr lang="zh-CN" altLang="en-US" dirty="0">
              <a:solidFill>
                <a:srgbClr val="00000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768090" y="2446184"/>
            <a:ext cx="4301627" cy="3413013"/>
            <a:chOff x="2591141" y="1498264"/>
            <a:chExt cx="5735501" cy="4550683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/>
            <a:srcRect l="5999" t="7958" r="4941"/>
            <a:stretch>
              <a:fillRect/>
            </a:stretch>
          </p:blipFill>
          <p:spPr>
            <a:xfrm>
              <a:off x="2591141" y="1498264"/>
              <a:ext cx="5715000" cy="4320975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6429853" y="5433394"/>
              <a:ext cx="1896789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 err="1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Rouven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Essig, </a:t>
              </a:r>
              <a:r>
                <a:rPr lang="en-US" altLang="zh-CN" sz="1200" i="1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et.al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1200" dirty="0" err="1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arxiv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2403.00123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6309114" y="2348857"/>
            <a:ext cx="1430200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EELS</a:t>
            </a: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: 圆角 7"/>
          <p:cNvSpPr/>
          <p:nvPr/>
        </p:nvSpPr>
        <p:spPr>
          <a:xfrm>
            <a:off x="4002213" y="2589558"/>
            <a:ext cx="1852613" cy="29051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2" name="直接箭头连接符 9"/>
          <p:cNvCxnSpPr/>
          <p:nvPr/>
        </p:nvCxnSpPr>
        <p:spPr>
          <a:xfrm flipV="1">
            <a:off x="5867222" y="2625857"/>
            <a:ext cx="404995" cy="49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848868" y="1940512"/>
            <a:ext cx="4694687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results </a:t>
            </a: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incident electron beam kinetic energy of</a:t>
            </a: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89" y="2011443"/>
            <a:ext cx="1037852" cy="158384"/>
          </a:xfrm>
          <a:prstGeom prst="rect">
            <a:avLst/>
          </a:prstGeom>
        </p:spPr>
      </p:pic>
      <p:sp>
        <p:nvSpPr>
          <p:cNvPr id="15" name="矩形: 圆角 16"/>
          <p:cNvSpPr/>
          <p:nvPr/>
        </p:nvSpPr>
        <p:spPr>
          <a:xfrm>
            <a:off x="4035012" y="3040013"/>
            <a:ext cx="1771277" cy="438581"/>
          </a:xfrm>
          <a:prstGeom prst="roundRect">
            <a:avLst/>
          </a:prstGeom>
          <a:noFill/>
          <a:ln w="19050">
            <a:solidFill>
              <a:srgbClr val="2261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9" name="直接箭头连接符 18"/>
          <p:cNvCxnSpPr/>
          <p:nvPr/>
        </p:nvCxnSpPr>
        <p:spPr>
          <a:xfrm>
            <a:off x="5814642" y="3061901"/>
            <a:ext cx="73379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6562642" y="2923401"/>
            <a:ext cx="2261019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5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Overestimating the response</a:t>
            </a:r>
            <a:endParaRPr lang="zh-CN" altLang="en-US" sz="135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4035012" y="3524255"/>
            <a:ext cx="1771277" cy="161749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22" name="直接箭头连接符 25"/>
          <p:cNvCxnSpPr/>
          <p:nvPr/>
        </p:nvCxnSpPr>
        <p:spPr>
          <a:xfrm>
            <a:off x="5839341" y="3600451"/>
            <a:ext cx="661477" cy="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6500814" y="3394810"/>
            <a:ext cx="2733164" cy="71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5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position and height of  peak is consistent, but GPAW predicts a slightly broader peak.</a:t>
            </a:r>
            <a:endParaRPr lang="zh-CN" altLang="en-US" sz="135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231243" y="4000296"/>
            <a:ext cx="1305165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zh-CN" altLang="en-US" sz="13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nderestimates</a:t>
            </a:r>
            <a:endParaRPr lang="zh-CN" altLang="en-US" sz="135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直接连接符 31"/>
          <p:cNvCxnSpPr/>
          <p:nvPr/>
        </p:nvCxnSpPr>
        <p:spPr>
          <a:xfrm>
            <a:off x="4105280" y="3881355"/>
            <a:ext cx="162401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33"/>
          <p:cNvCxnSpPr/>
          <p:nvPr/>
        </p:nvCxnSpPr>
        <p:spPr>
          <a:xfrm>
            <a:off x="4917281" y="3881355"/>
            <a:ext cx="0" cy="21449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36"/>
          <p:cNvCxnSpPr/>
          <p:nvPr/>
        </p:nvCxnSpPr>
        <p:spPr>
          <a:xfrm flipH="1">
            <a:off x="1576387" y="4277300"/>
            <a:ext cx="890588" cy="2137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-38098" y="4521820"/>
            <a:ext cx="2295524" cy="923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elastic scattering 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</a:t>
            </a: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incident electrons 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lattice, not electron-hole pair excitations.</a:t>
            </a: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C7BA7-AB71-8D48-ABF8-19FF9E76892E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58184" y="1508586"/>
            <a:ext cx="888581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介电函数（dielectric function）是描述材料对电磁场响应的一个复数函数，它在固体物理和材料科学中非常重要。对于硅这样的材料，介电函数的表达式可以描述电子气对电磁波的集体响应，特别是等离子体激元（plasmons）的特性。</a:t>
            </a:r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在论文中提到的介电函数的表达式通常具有实部和虚部，可以写成如下形式：</a:t>
            </a:r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\[ \varepsilon(\omega, k) = \varepsilon_1(\omega, k) + i\varepsilon_2(\omega, k) \]</a:t>
            </a:r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其中，\( \varepsilon_1(\omega, k) \) 是介电函数的实部，与材料的电子结构和电磁波的频率 \( \omega \) 及波矢 \( k \) 有关；\( \varepsilon_2(\omega, k) \) 是介电函数的虚部，与材料中电子的耗散过程有关。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0099-4370-4149-A75D-6659A50EF901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20532" y="212189"/>
            <a:ext cx="870293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在论文中，作者们使用了几种不同的方法来计算或近似介电函数，包括：</a:t>
            </a:r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1. **Lindhard模型**：这是一个半经典的模型，用于描述低动量转移下的电子气响应。它提供了一个合理的描述，特别是在低动量转移和小能量损失的区域。</a:t>
            </a:r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2. **密度泛函理论（DFT）和随机相近似（RPA）**：这些方法可以更精确地计算介电函数，包括电子波函数的量子力学计算。DFT结合RPA可以提供对介电函数实部和虚部的全面描述。</a:t>
            </a:r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3. **QCDark计算**：这是一个基于第一性原理的计算工具，用于计算暗物质与电子散射的介电函数虚部。</a:t>
            </a:r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4. **DarkELF工具**：这是一个开源软件包，它提供了使用DFT软件GPAW计算介电函数的实部和虚部的功能，并且可以选择使用Lindhard模型来拟合介电函数。</a:t>
            </a:r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论文中还提到了如何将这些不同的计算方法结合起来，以获得更准确的介电函数表达式，特别是通过使用Lindhard模型来校正QCDark计算的介电函数虚部，从而得到一个在低能量区域表现良好的介电函数模型。这种组合模型在描述等离子体激元峰值方面特别有效，这是因为Lindhard模型在这一区域内提供了可靠的描述，并且与QCDark计算的介电函数虚部的更复杂的计算相匹配。</a:t>
            </a:r>
            <a:endParaRPr lang="zh-CN" alt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E39BF-E32F-0E41-A36E-BE89C92A531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高能理论论坛第</a:t>
            </a:r>
            <a:r>
              <a:rPr lang="en-US" altLang="zh-CN"/>
              <a:t>76</a:t>
            </a:r>
            <a:r>
              <a:rPr lang="zh-CN" altLang="en-US"/>
              <a:t>期</a:t>
            </a:r>
            <a:r>
              <a:rPr lang="en-US" altLang="zh-CN"/>
              <a:t>@IHEP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766" y="1947521"/>
            <a:ext cx="4282368" cy="1223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475" y="3966563"/>
            <a:ext cx="4305050" cy="42331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2" name="组合 21"/>
          <p:cNvGrpSpPr/>
          <p:nvPr/>
        </p:nvGrpSpPr>
        <p:grpSpPr>
          <a:xfrm>
            <a:off x="251520" y="5026692"/>
            <a:ext cx="2088232" cy="792088"/>
            <a:chOff x="1115616" y="5157192"/>
            <a:chExt cx="2088232" cy="792088"/>
          </a:xfrm>
          <a:solidFill>
            <a:srgbClr val="FF0000"/>
          </a:solidFill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5679831"/>
              <a:ext cx="2088232" cy="26944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pic>
        <p:sp>
          <p:nvSpPr>
            <p:cNvPr id="19" name="文本框 18"/>
            <p:cNvSpPr txBox="1"/>
            <p:nvPr/>
          </p:nvSpPr>
          <p:spPr>
            <a:xfrm>
              <a:off x="1630268" y="5157192"/>
              <a:ext cx="1069524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 err="1">
                  <a:latin typeface="Arial" panose="020B0604020202020204" pitchFamily="34" charset="0"/>
                  <a:cs typeface="Arial" panose="020B0604020202020204" pitchFamily="34" charset="0"/>
                </a:rPr>
                <a:t>Bino</a:t>
              </a: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-like</a:t>
              </a:r>
              <a:endParaRPr lang="en-US" altLang="zh-C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组合 22"/>
          <p:cNvGrpSpPr/>
          <p:nvPr/>
        </p:nvGrpSpPr>
        <p:grpSpPr>
          <a:xfrm>
            <a:off x="2627784" y="5026692"/>
            <a:ext cx="2083668" cy="768088"/>
            <a:chOff x="3779912" y="5157192"/>
            <a:chExt cx="2083668" cy="768088"/>
          </a:xfrm>
          <a:solidFill>
            <a:srgbClr val="FFFF00"/>
          </a:solidFill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5702721"/>
              <a:ext cx="2083668" cy="222559"/>
            </a:xfrm>
            <a:prstGeom prst="rect">
              <a:avLst/>
            </a:prstGeom>
            <a:grpFill/>
          </p:spPr>
        </p:pic>
        <p:sp>
          <p:nvSpPr>
            <p:cNvPr id="20" name="文本框 19"/>
            <p:cNvSpPr txBox="1"/>
            <p:nvPr/>
          </p:nvSpPr>
          <p:spPr>
            <a:xfrm>
              <a:off x="4283216" y="5157192"/>
              <a:ext cx="115288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Wino-like</a:t>
              </a:r>
              <a:endParaRPr lang="en-US" altLang="zh-C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组合 23"/>
          <p:cNvGrpSpPr/>
          <p:nvPr/>
        </p:nvGrpSpPr>
        <p:grpSpPr>
          <a:xfrm>
            <a:off x="5008612" y="5026692"/>
            <a:ext cx="2083668" cy="773284"/>
            <a:chOff x="6292230" y="5157192"/>
            <a:chExt cx="2083668" cy="773284"/>
          </a:xfrm>
          <a:solidFill>
            <a:srgbClr val="66FF33"/>
          </a:solidFill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2230" y="5684968"/>
              <a:ext cx="2083668" cy="245508"/>
            </a:xfrm>
            <a:prstGeom prst="rect">
              <a:avLst/>
            </a:prstGeom>
            <a:grpFill/>
          </p:spPr>
        </p:pic>
        <p:sp>
          <p:nvSpPr>
            <p:cNvPr id="21" name="文本框 20"/>
            <p:cNvSpPr txBox="1"/>
            <p:nvPr/>
          </p:nvSpPr>
          <p:spPr>
            <a:xfrm>
              <a:off x="6575698" y="5157192"/>
              <a:ext cx="1513556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>
                  <a:latin typeface="Arial" panose="020B0604020202020204" pitchFamily="34" charset="0"/>
                  <a:cs typeface="Arial" panose="020B0604020202020204" pitchFamily="34" charset="0"/>
                </a:rPr>
                <a:t>Higgsino</a:t>
              </a: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-like</a:t>
              </a:r>
              <a:endParaRPr lang="en-US" altLang="zh-C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7668344" y="5026692"/>
            <a:ext cx="106952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Mixed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593464"/>
            <a:ext cx="1728192" cy="182675"/>
          </a:xfrm>
          <a:prstGeom prst="rect">
            <a:avLst/>
          </a:prstGeom>
        </p:spPr>
      </p:pic>
      <p:sp>
        <p:nvSpPr>
          <p:cNvPr id="22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9235" y="121227"/>
            <a:ext cx="7842973" cy="76095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432FF"/>
                </a:solidFill>
                <a:latin typeface="+mn-lt"/>
              </a:rPr>
              <a:t>1</a:t>
            </a:r>
            <a:r>
              <a:rPr lang="en-US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WIMPs and Variants from Data and Theory</a:t>
            </a:r>
            <a:endParaRPr lang="en-US" sz="3200" b="1" dirty="0">
              <a:solidFill>
                <a:srgbClr val="0432FF"/>
              </a:solidFill>
              <a:latin typeface="+mn-lt"/>
            </a:endParaRPr>
          </a:p>
        </p:txBody>
      </p:sp>
      <p:cxnSp>
        <p:nvCxnSpPr>
          <p:cNvPr id="13" name="Straight Connector 3"/>
          <p:cNvCxnSpPr/>
          <p:nvPr/>
        </p:nvCxnSpPr>
        <p:spPr>
          <a:xfrm>
            <a:off x="-924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21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3" y="1475561"/>
            <a:ext cx="3564713" cy="1953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圆角矩形 24"/>
          <p:cNvSpPr/>
          <p:nvPr/>
        </p:nvSpPr>
        <p:spPr>
          <a:xfrm>
            <a:off x="3189249" y="1661533"/>
            <a:ext cx="802887" cy="142735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4179-1DE3-0646-9E9F-FFA53F7BD50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高能理论论坛第</a:t>
            </a:r>
            <a:r>
              <a:rPr lang="en-US" altLang="zh-CN"/>
              <a:t>76</a:t>
            </a:r>
            <a:r>
              <a:rPr lang="zh-CN" altLang="en-US"/>
              <a:t>期</a:t>
            </a:r>
            <a:r>
              <a:rPr lang="en-US" altLang="zh-CN"/>
              <a:t>@IHEP</a:t>
            </a:r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9235" y="121227"/>
            <a:ext cx="7842973" cy="76095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432FF"/>
                </a:solidFill>
                <a:latin typeface="+mn-lt"/>
              </a:rPr>
              <a:t>1</a:t>
            </a:r>
            <a:r>
              <a:rPr lang="en-US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WIMPs and Variants from Data and Theory</a:t>
            </a:r>
            <a:endParaRPr lang="en-US" sz="3200" b="1" dirty="0">
              <a:solidFill>
                <a:srgbClr val="0432FF"/>
              </a:solidFill>
              <a:latin typeface="+mn-lt"/>
            </a:endParaRPr>
          </a:p>
        </p:txBody>
      </p:sp>
      <p:cxnSp>
        <p:nvCxnSpPr>
          <p:cNvPr id="12" name="Straight Connector 3"/>
          <p:cNvCxnSpPr/>
          <p:nvPr/>
        </p:nvCxnSpPr>
        <p:spPr>
          <a:xfrm>
            <a:off x="-924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21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518167" y="5700211"/>
            <a:ext cx="2392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 err="1">
                <a:solidFill>
                  <a:schemeClr val="bg1">
                    <a:lumMod val="65000"/>
                  </a:schemeClr>
                </a:solidFill>
              </a:rPr>
              <a:t>PandaX</a:t>
            </a:r>
            <a:r>
              <a:rPr lang="zh-CN" alt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</a:rPr>
              <a:t>collaboration, 2402.03596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73" y="1734303"/>
            <a:ext cx="3997342" cy="364057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994544" y="5678812"/>
            <a:ext cx="2035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 err="1">
                <a:solidFill>
                  <a:schemeClr val="bg1">
                    <a:lumMod val="65000"/>
                  </a:schemeClr>
                </a:solidFill>
              </a:rPr>
              <a:t>Bagnaschi</a:t>
            </a:r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</a:rPr>
              <a:t>, etc., 1710.11091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84" y="1643139"/>
            <a:ext cx="4093533" cy="3867502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426784" y="4059044"/>
            <a:ext cx="1052396" cy="802887"/>
          </a:xfrm>
          <a:prstGeom prst="ellipse">
            <a:avLst/>
          </a:pr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右箭头 7"/>
          <p:cNvSpPr/>
          <p:nvPr/>
        </p:nvSpPr>
        <p:spPr>
          <a:xfrm>
            <a:off x="3427168" y="4638907"/>
            <a:ext cx="1616927" cy="211873"/>
          </a:xfrm>
          <a:prstGeom prst="right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" y="121227"/>
            <a:ext cx="7842973" cy="76095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432FF"/>
                </a:solidFill>
                <a:latin typeface="+mn-lt"/>
              </a:rPr>
              <a:t>1</a:t>
            </a:r>
            <a:r>
              <a:rPr lang="en-US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WIMPs and Variants from Data and Theory</a:t>
            </a:r>
            <a:endParaRPr lang="en-US" sz="3200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D1FF-17E3-E749-A0AF-AF55A843CDCF}" type="datetime1">
              <a:rPr lang="zh-CN" altLang="en-US" smtClean="0"/>
            </a:fld>
            <a:endParaRPr lang="zh-CN" altLang="en-US" dirty="0"/>
          </a:p>
        </p:txBody>
      </p:sp>
      <p:cxnSp>
        <p:nvCxnSpPr>
          <p:cNvPr id="11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78145" y="1136869"/>
            <a:ext cx="2400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I.  Coannihilation 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947742" y="1211910"/>
            <a:ext cx="21624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 err="1">
                <a:solidFill>
                  <a:schemeClr val="bg1">
                    <a:lumMod val="65000"/>
                  </a:schemeClr>
                </a:solidFill>
              </a:rPr>
              <a:t>Abdughani</a:t>
            </a:r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, Wu </a:t>
            </a:r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</a:rPr>
              <a:t>1908.11350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09" y="1643139"/>
            <a:ext cx="3728516" cy="4695920"/>
          </a:xfrm>
          <a:prstGeom prst="rect">
            <a:avLst/>
          </a:prstGeom>
          <a:ln>
            <a:noFill/>
          </a:ln>
        </p:spPr>
      </p:pic>
      <p:pic>
        <p:nvPicPr>
          <p:cNvPr id="19" name="Picture 2" descr="Constraining resonant dark matter with combined LHC electroweakino searches  - ScienceDir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3629"/>
            <a:ext cx="4072879" cy="199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>
            <a:off x="4572000" y="1172086"/>
            <a:ext cx="3490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II.  Resonant Annihilation 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274" y="4519707"/>
            <a:ext cx="3943350" cy="1844393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4572000" y="3887941"/>
            <a:ext cx="453771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rgbClr val="C00000"/>
                </a:solidFill>
              </a:rPr>
              <a:t>III.  Mixture with </a:t>
            </a:r>
            <a:r>
              <a:rPr lang="en-US" altLang="zh-CN" b="1" dirty="0" err="1">
                <a:solidFill>
                  <a:srgbClr val="C00000"/>
                </a:solidFill>
              </a:rPr>
              <a:t>Higgsino</a:t>
            </a:r>
            <a:r>
              <a:rPr lang="en-US" altLang="zh-CN" b="1" dirty="0">
                <a:solidFill>
                  <a:srgbClr val="C00000"/>
                </a:solidFill>
              </a:rPr>
              <a:t> (SI blind spot) 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142267" y="1243024"/>
            <a:ext cx="18398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</a:rPr>
              <a:t>Pozzo, Zhang 1807.01476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079" y="4589389"/>
            <a:ext cx="860440" cy="21511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3088" y="4604318"/>
            <a:ext cx="794256" cy="215111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914902" y="4142824"/>
            <a:ext cx="26528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 err="1">
                <a:solidFill>
                  <a:schemeClr val="bg1">
                    <a:lumMod val="65000"/>
                  </a:schemeClr>
                </a:solidFill>
              </a:rPr>
              <a:t>Abdughani</a:t>
            </a:r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, Wu, Yang </a:t>
            </a:r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</a:rPr>
              <a:t>1705.09164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252132" y="1488909"/>
            <a:ext cx="3976968" cy="4885949"/>
          </a:xfrm>
          <a:prstGeom prst="round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8" name="圆角矩形 27"/>
          <p:cNvSpPr/>
          <p:nvPr/>
        </p:nvSpPr>
        <p:spPr>
          <a:xfrm>
            <a:off x="4453666" y="1506201"/>
            <a:ext cx="4421393" cy="2183672"/>
          </a:xfrm>
          <a:prstGeom prst="round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4453666" y="4437115"/>
            <a:ext cx="4421393" cy="1937743"/>
          </a:xfrm>
          <a:prstGeom prst="round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" y="121227"/>
            <a:ext cx="7842973" cy="76095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432FF"/>
                </a:solidFill>
                <a:latin typeface="+mn-lt"/>
              </a:rPr>
              <a:t>1</a:t>
            </a:r>
            <a:r>
              <a:rPr lang="en-US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WIMPs and Variants from Data and Theory</a:t>
            </a:r>
            <a:endParaRPr lang="en-US" sz="3200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B05C9-FBCC-4449-AF42-EF98ACFF0C15}" type="datetime1">
              <a:rPr lang="zh-CN" altLang="en-US" smtClean="0"/>
            </a:fld>
            <a:endParaRPr lang="zh-CN" altLang="en-US" dirty="0"/>
          </a:p>
        </p:txBody>
      </p:sp>
      <p:cxnSp>
        <p:nvCxnSpPr>
          <p:cNvPr id="11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389198" y="1294912"/>
            <a:ext cx="4365592" cy="67185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C00000"/>
                </a:solidFill>
              </a:rPr>
              <a:t>Other Conventional WIMPs: </a:t>
            </a:r>
            <a:endParaRPr lang="en-US" altLang="zh-CN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701594" y="2336215"/>
          <a:ext cx="7740799" cy="3363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37"/>
                <a:gridCol w="3347422"/>
                <a:gridCol w="10309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Model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DM particle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Spin</a:t>
                      </a:r>
                      <a:endParaRPr lang="zh-CN" altLang="en-US" sz="1800" dirty="0"/>
                    </a:p>
                  </a:txBody>
                  <a:tcPr/>
                </a:tc>
              </a:tr>
              <a:tr h="5655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</a:rPr>
                        <a:t>Next-to-MSSM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 err="1"/>
                        <a:t>Singlino</a:t>
                      </a:r>
                      <a:endParaRPr lang="en-US" altLang="zh-CN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/>
                        <a:t>1/2</a:t>
                      </a:r>
                      <a:endParaRPr lang="en-US" altLang="zh-CN" sz="1800" b="1" dirty="0"/>
                    </a:p>
                  </a:txBody>
                  <a:tcPr anchor="ctr"/>
                </a:tc>
              </a:tr>
              <a:tr h="5917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 err="1">
                          <a:solidFill>
                            <a:schemeClr val="tx1"/>
                          </a:solidFill>
                        </a:rPr>
                        <a:t>SUSY+seesaw</a:t>
                      </a:r>
                      <a:endParaRPr lang="zh-CN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 err="1"/>
                        <a:t>Sneutrino</a:t>
                      </a:r>
                      <a:endParaRPr lang="en-US" altLang="zh-CN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/>
                        <a:t>0</a:t>
                      </a:r>
                      <a:endParaRPr lang="en-US" altLang="zh-CN" sz="1800" b="1" dirty="0"/>
                    </a:p>
                  </a:txBody>
                  <a:tcPr anchor="ctr"/>
                </a:tc>
              </a:tr>
              <a:tr h="5698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</a:rPr>
                        <a:t>Inert 2HDM</a:t>
                      </a:r>
                      <a:endParaRPr lang="zh-CN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/>
                        <a:t>Inert Higgs boson</a:t>
                      </a:r>
                      <a:endParaRPr lang="en-US" altLang="zh-CN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/>
                        <a:t>0</a:t>
                      </a:r>
                      <a:endParaRPr lang="en-US" altLang="zh-CN" sz="1800" b="1" dirty="0"/>
                    </a:p>
                  </a:txBody>
                  <a:tcPr anchor="ctr"/>
                </a:tc>
              </a:tr>
              <a:tr h="619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</a:rPr>
                        <a:t>Littlest Higgs Model with T Parity</a:t>
                      </a:r>
                      <a:endParaRPr lang="zh-CN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/>
                        <a:t>Heavy photon</a:t>
                      </a:r>
                      <a:endParaRPr lang="en-US" altLang="zh-CN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/>
                        <a:t>1</a:t>
                      </a:r>
                      <a:endParaRPr lang="en-US" altLang="zh-CN" sz="1800" b="1" dirty="0"/>
                    </a:p>
                  </a:txBody>
                  <a:tcPr anchor="ctr"/>
                </a:tc>
              </a:tr>
              <a:tr h="6462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</a:rPr>
                        <a:t>…….</a:t>
                      </a:r>
                      <a:endParaRPr lang="zh-CN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/>
                        <a:t>……</a:t>
                      </a:r>
                      <a:endParaRPr lang="en-US" altLang="zh-CN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/>
                        <a:t>……</a:t>
                      </a:r>
                      <a:endParaRPr lang="en-US" altLang="zh-CN" sz="18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5415664" y="4204141"/>
            <a:ext cx="25890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</a:rPr>
              <a:t>Fan, Tang, Tsai, WU, 2204.03693 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415664" y="4813340"/>
            <a:ext cx="21965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</a:rPr>
              <a:t>WU, Yang, Zhang, 1607.06355 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" y="121227"/>
            <a:ext cx="7842973" cy="76095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1</a:t>
            </a:r>
            <a:r>
              <a:rPr lang="en-US" sz="3200" b="1">
                <a:solidFill>
                  <a:srgbClr val="0432FF"/>
                </a:solidFill>
                <a:latin typeface="+mn-lt"/>
              </a:rPr>
              <a:t>. </a:t>
            </a:r>
            <a:r>
              <a:rPr lang="en-US" altLang="zh-CN" sz="3200" b="1" dirty="0">
                <a:solidFill>
                  <a:srgbClr val="0432FF"/>
                </a:solidFill>
                <a:latin typeface="+mn-lt"/>
              </a:rPr>
              <a:t>WIMPs and Variants from Data and Theory</a:t>
            </a:r>
            <a:endParaRPr lang="en-US" sz="3200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A1726-44ED-7E41-AE5D-F3EA9BDC4821}" type="datetime1">
              <a:rPr lang="zh-CN" altLang="en-US" smtClean="0"/>
            </a:fld>
            <a:endParaRPr lang="zh-CN" altLang="en-US" dirty="0"/>
          </a:p>
        </p:txBody>
      </p:sp>
      <p:cxnSp>
        <p:nvCxnSpPr>
          <p:cNvPr id="11" name="Straight Connector 3"/>
          <p:cNvCxnSpPr/>
          <p:nvPr/>
        </p:nvCxnSpPr>
        <p:spPr>
          <a:xfrm>
            <a:off x="0" y="882183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0" y="64553"/>
            <a:ext cx="720219" cy="7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高能理论论坛第</a:t>
            </a:r>
            <a:r>
              <a:rPr kumimoji="1" lang="en-US" altLang="zh-CN"/>
              <a:t>76</a:t>
            </a:r>
            <a:r>
              <a:rPr kumimoji="1" lang="zh-CN" altLang="en-US"/>
              <a:t>期</a:t>
            </a:r>
            <a:r>
              <a:rPr kumimoji="1" lang="en-US" altLang="zh-CN"/>
              <a:t>@IHEP</a:t>
            </a:r>
            <a:endParaRPr kumimoji="1"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73A5-4827-6B46-A456-4073A047D00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515707" y="1634518"/>
            <a:ext cx="4761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C00000"/>
                </a:solidFill>
              </a:rPr>
              <a:t>Lessons from classical WIMPs:</a:t>
            </a:r>
            <a:endParaRPr kumimoji="1" lang="zh-CN" altLang="en-US" sz="2800" b="1" dirty="0">
              <a:solidFill>
                <a:srgbClr val="C00000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6115050" y="1063961"/>
            <a:ext cx="2250225" cy="646331"/>
            <a:chOff x="1067699" y="3144939"/>
            <a:chExt cx="2250225" cy="646331"/>
          </a:xfrm>
        </p:grpSpPr>
        <p:sp>
          <p:nvSpPr>
            <p:cNvPr id="25" name="文本框 24"/>
            <p:cNvSpPr txBox="1"/>
            <p:nvPr/>
          </p:nvSpPr>
          <p:spPr>
            <a:xfrm>
              <a:off x="1578152" y="3144939"/>
              <a:ext cx="1739772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b="1" dirty="0"/>
                <a:t>Relic production</a:t>
              </a:r>
              <a:endParaRPr kumimoji="1" lang="en-US" altLang="zh-CN" b="1" dirty="0"/>
            </a:p>
            <a:p>
              <a:pPr algn="ctr"/>
              <a:r>
                <a:rPr kumimoji="1" lang="en-US" altLang="zh-CN" b="1" dirty="0"/>
                <a:t>Detections </a:t>
              </a:r>
              <a:endParaRPr kumimoji="1" lang="zh-CN" altLang="en-US" b="1" dirty="0"/>
            </a:p>
          </p:txBody>
        </p:sp>
        <p:sp>
          <p:nvSpPr>
            <p:cNvPr id="28" name="八边形 27"/>
            <p:cNvSpPr/>
            <p:nvPr/>
          </p:nvSpPr>
          <p:spPr>
            <a:xfrm>
              <a:off x="1067699" y="3298814"/>
              <a:ext cx="404411" cy="365760"/>
            </a:xfrm>
            <a:prstGeom prst="octag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1</a:t>
              </a:r>
              <a:endParaRPr kumimoji="1" lang="zh-CN" altLang="en-US" dirty="0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5050" y="2142908"/>
            <a:ext cx="2250225" cy="646331"/>
            <a:chOff x="1067699" y="4689537"/>
            <a:chExt cx="2250225" cy="646331"/>
          </a:xfrm>
        </p:grpSpPr>
        <p:sp>
          <p:nvSpPr>
            <p:cNvPr id="26" name="文本框 25"/>
            <p:cNvSpPr txBox="1"/>
            <p:nvPr/>
          </p:nvSpPr>
          <p:spPr>
            <a:xfrm>
              <a:off x="1591518" y="4689537"/>
              <a:ext cx="1726406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b="1" dirty="0"/>
                <a:t>Mediators</a:t>
              </a:r>
              <a:endParaRPr kumimoji="1" lang="en-US" altLang="zh-CN" b="1" dirty="0"/>
            </a:p>
            <a:p>
              <a:pPr algn="ctr"/>
              <a:r>
                <a:rPr kumimoji="1" lang="en-US" altLang="zh-CN" b="1" dirty="0"/>
                <a:t>SM particles </a:t>
              </a:r>
              <a:endParaRPr kumimoji="1" lang="zh-CN" altLang="en-US" b="1" dirty="0"/>
            </a:p>
          </p:txBody>
        </p:sp>
        <p:sp>
          <p:nvSpPr>
            <p:cNvPr id="29" name="八边形 28"/>
            <p:cNvSpPr/>
            <p:nvPr/>
          </p:nvSpPr>
          <p:spPr>
            <a:xfrm>
              <a:off x="1067699" y="4840387"/>
              <a:ext cx="404411" cy="365760"/>
            </a:xfrm>
            <a:prstGeom prst="octag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2</a:t>
              </a:r>
              <a:endParaRPr kumimoji="1" lang="zh-CN" altLang="en-US" dirty="0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15707" y="3148907"/>
            <a:ext cx="4654019" cy="3091312"/>
            <a:chOff x="4417022" y="2074230"/>
            <a:chExt cx="3456778" cy="2603067"/>
          </a:xfrm>
        </p:grpSpPr>
        <p:sp>
          <p:nvSpPr>
            <p:cNvPr id="38" name="文本框 37"/>
            <p:cNvSpPr txBox="1"/>
            <p:nvPr/>
          </p:nvSpPr>
          <p:spPr>
            <a:xfrm>
              <a:off x="6395947" y="2546031"/>
              <a:ext cx="1337586" cy="233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b="1" dirty="0">
                  <a:solidFill>
                    <a:schemeClr val="bg1">
                      <a:lumMod val="65000"/>
                    </a:schemeClr>
                  </a:solidFill>
                </a:rPr>
                <a:t>Feng, Kumar, 0803.4196</a:t>
              </a:r>
              <a:endParaRPr kumimoji="1" lang="zh-CN" altLang="en-US" sz="1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577092" y="2548175"/>
              <a:ext cx="1818855" cy="233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200" b="1" dirty="0">
                  <a:solidFill>
                    <a:schemeClr val="bg1">
                      <a:lumMod val="65000"/>
                    </a:schemeClr>
                  </a:solidFill>
                </a:rPr>
                <a:t>Pospelov</a:t>
              </a:r>
              <a:r>
                <a:rPr lang="en-US" altLang="zh-CN" sz="1200" b="1" dirty="0">
                  <a:solidFill>
                    <a:schemeClr val="bg1">
                      <a:lumMod val="65000"/>
                    </a:schemeClr>
                  </a:solidFill>
                </a:rPr>
                <a:t>, Ritz, Voloshin, 0711.4866</a:t>
              </a:r>
              <a:endParaRPr lang="zh-CN" altLang="en-US" sz="1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4417022" y="2074230"/>
              <a:ext cx="3456778" cy="2603067"/>
              <a:chOff x="4417022" y="2074230"/>
              <a:chExt cx="3456778" cy="2603067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4417022" y="2074230"/>
                <a:ext cx="3456778" cy="2603067"/>
                <a:chOff x="831941" y="1163223"/>
                <a:chExt cx="3095254" cy="2571546"/>
              </a:xfrm>
            </p:grpSpPr>
            <p:grpSp>
              <p:nvGrpSpPr>
                <p:cNvPr id="31" name="组合 30"/>
                <p:cNvGrpSpPr/>
                <p:nvPr/>
              </p:nvGrpSpPr>
              <p:grpSpPr>
                <a:xfrm>
                  <a:off x="975270" y="1190739"/>
                  <a:ext cx="2801685" cy="1924640"/>
                  <a:chOff x="1281994" y="1155034"/>
                  <a:chExt cx="2801685" cy="1924640"/>
                </a:xfrm>
              </p:grpSpPr>
              <p:pic>
                <p:nvPicPr>
                  <p:cNvPr id="33" name="图片 32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1281994" y="2013333"/>
                    <a:ext cx="2752067" cy="1066341"/>
                  </a:xfrm>
                  <a:prstGeom prst="rect">
                    <a:avLst/>
                  </a:prstGeom>
                </p:spPr>
              </p:pic>
              <p:sp>
                <p:nvSpPr>
                  <p:cNvPr id="34" name="矩形 33"/>
                  <p:cNvSpPr/>
                  <p:nvPr/>
                </p:nvSpPr>
                <p:spPr>
                  <a:xfrm>
                    <a:off x="1331612" y="1155034"/>
                    <a:ext cx="2752067" cy="42116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en-US" altLang="zh-CN" sz="2000" b="1" dirty="0">
                        <a:solidFill>
                          <a:srgbClr val="C00000"/>
                        </a:solidFill>
                      </a:rPr>
                      <a:t>Secluded WIMPs/</a:t>
                    </a:r>
                    <a:r>
                      <a:rPr lang="en-US" altLang="zh-CN" sz="2000" b="1" dirty="0" err="1">
                        <a:solidFill>
                          <a:srgbClr val="C00000"/>
                        </a:solidFill>
                      </a:rPr>
                      <a:t>WIMPless</a:t>
                    </a:r>
                    <a:endParaRPr lang="en-US" altLang="zh-CN" sz="2000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  <p:sp>
              <p:nvSpPr>
                <p:cNvPr id="32" name="圆角矩形 31"/>
                <p:cNvSpPr/>
                <p:nvPr/>
              </p:nvSpPr>
              <p:spPr>
                <a:xfrm>
                  <a:off x="831941" y="1163223"/>
                  <a:ext cx="3095254" cy="2571546"/>
                </a:xfrm>
                <a:prstGeom prst="roundRect">
                  <a:avLst/>
                </a:prstGeom>
                <a:noFill/>
                <a:ln w="3810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p:sp>
            <p:nvSpPr>
              <p:cNvPr id="41" name="文本框 40"/>
              <p:cNvSpPr txBox="1"/>
              <p:nvPr/>
            </p:nvSpPr>
            <p:spPr>
              <a:xfrm>
                <a:off x="4904156" y="4258485"/>
                <a:ext cx="2351252" cy="285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b="1" dirty="0">
                    <a:solidFill>
                      <a:srgbClr val="0432FF"/>
                    </a:solidFill>
                  </a:rPr>
                  <a:t>indirect detection, e.g. gamma rays</a:t>
                </a:r>
                <a:endParaRPr kumimoji="1" lang="zh-CN" altLang="en-US" sz="1600" b="1" dirty="0">
                  <a:solidFill>
                    <a:srgbClr val="0432FF"/>
                  </a:solidFill>
                </a:endParaRPr>
              </a:p>
            </p:txBody>
          </p:sp>
        </p:grpSp>
      </p:grpSp>
      <p:grpSp>
        <p:nvGrpSpPr>
          <p:cNvPr id="60" name="组合 59"/>
          <p:cNvGrpSpPr/>
          <p:nvPr/>
        </p:nvGrpSpPr>
        <p:grpSpPr>
          <a:xfrm>
            <a:off x="5399443" y="3115834"/>
            <a:ext cx="3164415" cy="3124386"/>
            <a:chOff x="459317" y="1737543"/>
            <a:chExt cx="3376010" cy="3664770"/>
          </a:xfrm>
        </p:grpSpPr>
        <p:pic>
          <p:nvPicPr>
            <p:cNvPr id="61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1611" y="1952874"/>
              <a:ext cx="1901224" cy="1058360"/>
            </a:xfrm>
            <a:prstGeom prst="rect">
              <a:avLst/>
            </a:prstGeom>
          </p:spPr>
        </p:pic>
        <p:grpSp>
          <p:nvGrpSpPr>
            <p:cNvPr id="62" name="Group 11"/>
            <p:cNvGrpSpPr/>
            <p:nvPr/>
          </p:nvGrpSpPr>
          <p:grpSpPr>
            <a:xfrm>
              <a:off x="729988" y="3044420"/>
              <a:ext cx="2982205" cy="553998"/>
              <a:chOff x="6056073" y="2068971"/>
              <a:chExt cx="5280290" cy="972603"/>
            </a:xfrm>
          </p:grpSpPr>
          <p:pic>
            <p:nvPicPr>
              <p:cNvPr id="71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96979" y="2068971"/>
                <a:ext cx="3039384" cy="972603"/>
              </a:xfrm>
              <a:prstGeom prst="rect">
                <a:avLst/>
              </a:prstGeom>
            </p:spPr>
          </p:pic>
          <p:pic>
            <p:nvPicPr>
              <p:cNvPr id="72" name="Picture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56073" y="2303697"/>
                <a:ext cx="1852113" cy="505122"/>
              </a:xfrm>
              <a:prstGeom prst="rect">
                <a:avLst/>
              </a:prstGeom>
            </p:spPr>
          </p:pic>
        </p:grpSp>
        <p:grpSp>
          <p:nvGrpSpPr>
            <p:cNvPr id="63" name="Group 13"/>
            <p:cNvGrpSpPr/>
            <p:nvPr/>
          </p:nvGrpSpPr>
          <p:grpSpPr>
            <a:xfrm>
              <a:off x="725547" y="4758141"/>
              <a:ext cx="2414011" cy="472894"/>
              <a:chOff x="5906228" y="3587680"/>
              <a:chExt cx="4390325" cy="821705"/>
            </a:xfrm>
          </p:grpSpPr>
          <p:pic>
            <p:nvPicPr>
              <p:cNvPr id="69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06228" y="3682129"/>
                <a:ext cx="1951708" cy="453425"/>
              </a:xfrm>
              <a:prstGeom prst="rect">
                <a:avLst/>
              </a:prstGeom>
            </p:spPr>
          </p:pic>
          <p:pic>
            <p:nvPicPr>
              <p:cNvPr id="70" name="Picture 1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16068" y="3587680"/>
                <a:ext cx="2080485" cy="821705"/>
              </a:xfrm>
              <a:prstGeom prst="rect">
                <a:avLst/>
              </a:prstGeom>
            </p:spPr>
          </p:pic>
        </p:grpSp>
        <p:grpSp>
          <p:nvGrpSpPr>
            <p:cNvPr id="64" name="Group 19"/>
            <p:cNvGrpSpPr/>
            <p:nvPr/>
          </p:nvGrpSpPr>
          <p:grpSpPr>
            <a:xfrm>
              <a:off x="1388269" y="3667839"/>
              <a:ext cx="1438792" cy="907321"/>
              <a:chOff x="7175282" y="3061314"/>
              <a:chExt cx="1918390" cy="1966239"/>
            </a:xfrm>
          </p:grpSpPr>
          <p:sp>
            <p:nvSpPr>
              <p:cNvPr id="66" name="Down Arrow 15"/>
              <p:cNvSpPr/>
              <p:nvPr/>
            </p:nvSpPr>
            <p:spPr>
              <a:xfrm>
                <a:off x="8010211" y="3061314"/>
                <a:ext cx="406771" cy="1276417"/>
              </a:xfrm>
              <a:prstGeom prst="downArrow">
                <a:avLst>
                  <a:gd name="adj1" fmla="val 42214"/>
                  <a:gd name="adj2" fmla="val 5000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solidFill>
                    <a:srgbClr val="FF0000"/>
                  </a:solidFill>
                </a:endParaRPr>
              </a:p>
            </p:txBody>
          </p:sp>
          <p:sp>
            <p:nvSpPr>
              <p:cNvPr id="68" name="TextBox 18"/>
              <p:cNvSpPr txBox="1"/>
              <p:nvPr/>
            </p:nvSpPr>
            <p:spPr>
              <a:xfrm>
                <a:off x="7175282" y="4470517"/>
                <a:ext cx="1918390" cy="5570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b="1" dirty="0">
                    <a:solidFill>
                      <a:srgbClr val="0432FF"/>
                    </a:solidFill>
                  </a:rPr>
                  <a:t>Light Mediator</a:t>
                </a:r>
                <a:endParaRPr lang="en-US" sz="1600" b="1" dirty="0">
                  <a:solidFill>
                    <a:srgbClr val="0432FF"/>
                  </a:solidFill>
                </a:endParaRPr>
              </a:p>
            </p:txBody>
          </p:sp>
        </p:grpSp>
        <p:sp>
          <p:nvSpPr>
            <p:cNvPr id="65" name="圆角矩形 64"/>
            <p:cNvSpPr/>
            <p:nvPr/>
          </p:nvSpPr>
          <p:spPr>
            <a:xfrm>
              <a:off x="459317" y="1737543"/>
              <a:ext cx="3376010" cy="3664770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MmJmNDA1NDdiMGFjOTU1MzQzN2MyYjgzMTZkNTYxN2Q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9373</Words>
  <Application>WPS 演示</Application>
  <PresentationFormat>全屏显示(4:3)</PresentationFormat>
  <Paragraphs>933</Paragraphs>
  <Slides>49</Slides>
  <Notes>37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66" baseType="lpstr">
      <vt:lpstr>Arial</vt:lpstr>
      <vt:lpstr>宋体</vt:lpstr>
      <vt:lpstr>Wingdings</vt:lpstr>
      <vt:lpstr>黑体</vt:lpstr>
      <vt:lpstr>Libian SC</vt:lpstr>
      <vt:lpstr>Arial Unicode MS</vt:lpstr>
      <vt:lpstr>微软雅黑</vt:lpstr>
      <vt:lpstr>Arial Unicode MS</vt:lpstr>
      <vt:lpstr>等线 Light</vt:lpstr>
      <vt:lpstr>Calibri Light</vt:lpstr>
      <vt:lpstr>等线</vt:lpstr>
      <vt:lpstr>Calibri</vt:lpstr>
      <vt:lpstr>Times New Roman</vt:lpstr>
      <vt:lpstr>Cambria Math</vt:lpstr>
      <vt:lpstr>Arial</vt:lpstr>
      <vt:lpstr>华文仿宋</vt:lpstr>
      <vt:lpstr>Office 主题​​</vt:lpstr>
      <vt:lpstr>Hunting for WIMPs and Variants</vt:lpstr>
      <vt:lpstr>Outline</vt:lpstr>
      <vt:lpstr>1. WIMPs and Variants from Data and Theory</vt:lpstr>
      <vt:lpstr>1. WIMPs and Variants from Data and Theory</vt:lpstr>
      <vt:lpstr>1. WIMPs and Variants from Data and Theory</vt:lpstr>
      <vt:lpstr>1. WIMPs and Variants from Data and Theory</vt:lpstr>
      <vt:lpstr>1. WIMPs and Variants from Data and Theory</vt:lpstr>
      <vt:lpstr>1. WIMPs and Variants from Data and Theory</vt:lpstr>
      <vt:lpstr>1. WIMPs and Variants from Data and Theory</vt:lpstr>
      <vt:lpstr>1. WIMPs and Variants from Data and Theory</vt:lpstr>
      <vt:lpstr>Outline</vt:lpstr>
      <vt:lpstr>2. Sub-GeV DM and Low Energy Ionization</vt:lpstr>
      <vt:lpstr>2. Sub-GeV DM and Low Energy Ionization</vt:lpstr>
      <vt:lpstr>2. Sub-GeV DM and Low Energy Ionization</vt:lpstr>
      <vt:lpstr>2. Sub-GeV DM and Low Energy Ionization</vt:lpstr>
      <vt:lpstr>2. Sub-GeV DM and Low Energy Ionization</vt:lpstr>
      <vt:lpstr>2. Sub-GeV DM and Low Energy Ionization</vt:lpstr>
      <vt:lpstr>2. Sub-GeV DM and Low Energy Ionization</vt:lpstr>
      <vt:lpstr>2. Sub-GeV DM and Low Energy Ionization</vt:lpstr>
      <vt:lpstr>2. Sub-GeV DM and Low Energy Ionization</vt:lpstr>
      <vt:lpstr>2. Sub-GeV DM and Low Energy Ionization</vt:lpstr>
      <vt:lpstr>2. Sub-GeV DM and Low Energy Ionization</vt:lpstr>
      <vt:lpstr>2. Sub-GeV DM and Low Energy Ionization</vt:lpstr>
      <vt:lpstr>2. Sub-GeV DM and Low Energy Ionization</vt:lpstr>
      <vt:lpstr>2. Sub-GeV DM and Low Energy Ionization</vt:lpstr>
      <vt:lpstr>2. Sub-GeV DM and Low Energy Ionization</vt:lpstr>
      <vt:lpstr>2. Sub-GeV DM and Low Energy Ionization</vt:lpstr>
      <vt:lpstr>2. Sub-GeV DM and Low Energy Ionization</vt:lpstr>
      <vt:lpstr>2. Sub-GeV DM and Low Energy Ionization</vt:lpstr>
      <vt:lpstr>2. Sub-GeV DM and Low Energy Ionization</vt:lpstr>
      <vt:lpstr>2. Sub-GeV DM and Low Energy Ionization</vt:lpstr>
      <vt:lpstr>2. Sub-GeV DM and Low Energy Ionization</vt:lpstr>
      <vt:lpstr>2. Sub-GeV DM and Low Energy Ionization</vt:lpstr>
      <vt:lpstr>2. Sub-GeV DM and Low Energy Ionization</vt:lpstr>
      <vt:lpstr>Outline</vt:lpstr>
      <vt:lpstr>PowerPoint 演示文稿</vt:lpstr>
      <vt:lpstr>PowerPoint 演示文稿</vt:lpstr>
      <vt:lpstr>PowerPoint 演示文稿</vt:lpstr>
      <vt:lpstr>Conclusions</vt:lpstr>
      <vt:lpstr>Back Up</vt:lpstr>
      <vt:lpstr>Back Up</vt:lpstr>
      <vt:lpstr>Back Up</vt:lpstr>
      <vt:lpstr>Back Up</vt:lpstr>
      <vt:lpstr>Back Up</vt:lpstr>
      <vt:lpstr>Back Up</vt:lpstr>
      <vt:lpstr>2. Sub-GeV DM and Low Energy Ionization</vt:lpstr>
      <vt:lpstr>Back Up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Supercooling Phase Transition  and  Gravitational Wave &amp; LHC</dc:title>
  <dc:creator>wu lei</dc:creator>
  <cp:lastModifiedBy>hp</cp:lastModifiedBy>
  <cp:revision>361</cp:revision>
  <dcterms:created xsi:type="dcterms:W3CDTF">2024-03-08T13:38:00Z</dcterms:created>
  <dcterms:modified xsi:type="dcterms:W3CDTF">2024-06-05T06:55:57Z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FA9169EBDC2942D48C4EF015EB0E04F1_12</vt:lpwstr>
  </property>
  <property fmtid="{D5CDD505-2E9C-101B-9397-08002B2CF9AE}" pid="3" name="KSOProductBuildVer">
    <vt:lpwstr>2052-12.1.0.16929</vt:lpwstr>
  </property>
</Properties>
</file>