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1846" r:id="rId3"/>
    <p:sldId id="1849" r:id="rId4"/>
    <p:sldId id="1847" r:id="rId5"/>
    <p:sldId id="1848" r:id="rId6"/>
    <p:sldId id="1813" r:id="rId7"/>
    <p:sldId id="1825" r:id="rId8"/>
    <p:sldId id="1819" r:id="rId9"/>
    <p:sldId id="1654" r:id="rId10"/>
    <p:sldId id="1656" r:id="rId11"/>
    <p:sldId id="1850" r:id="rId1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7F7F7F"/>
    <a:srgbClr val="FDE798"/>
    <a:srgbClr val="DE75C5"/>
    <a:srgbClr val="DC89C2"/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7"/>
    <p:restoredTop sz="50000"/>
  </p:normalViewPr>
  <p:slideViewPr>
    <p:cSldViewPr snapToGrid="0" snapToObjects="1">
      <p:cViewPr varScale="1">
        <p:scale>
          <a:sx n="133" d="100"/>
          <a:sy n="133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5/31/24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1368-3DE5-794D-821F-871C39820DC2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431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1368-3DE5-794D-821F-871C39820DC2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816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6B9FA9-7F0F-8043-9054-75C98F1031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2"/>
            <a:ext cx="681038" cy="6810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559102"/>
            <a:ext cx="8918303" cy="2454541"/>
          </a:xfrm>
        </p:spPr>
        <p:txBody>
          <a:bodyPr>
            <a:normAutofit fontScale="90000"/>
          </a:bodyPr>
          <a:lstStyle/>
          <a:p>
            <a:br>
              <a:rPr lang="en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  <a:t>LGAD based</a:t>
            </a:r>
            <a:r>
              <a:rPr lang="zh-CN" altLang="en-US" b="1" dirty="0">
                <a:solidFill>
                  <a:srgbClr val="1A63A0"/>
                </a:solidFill>
                <a:latin typeface="Roboto" panose="02000000000000000000" pitchFamily="2" charset="0"/>
              </a:rPr>
              <a:t> </a:t>
            </a:r>
            <a: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  <a:t>time of flight and outer tracker </a:t>
            </a:r>
            <a:b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312" y="3694989"/>
            <a:ext cx="8831439" cy="2004811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sz="2800" b="1" dirty="0"/>
              <a:t>Yunyun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Fan</a:t>
            </a:r>
            <a:r>
              <a:rPr lang="zh-CN" altLang="en-US" sz="2800" dirty="0"/>
              <a:t>，</a:t>
            </a:r>
            <a:endParaRPr lang="en-US" altLang="zh-CN" sz="2800" dirty="0"/>
          </a:p>
          <a:p>
            <a:r>
              <a:rPr lang="en-US" dirty="0">
                <a:solidFill>
                  <a:schemeClr val="tx2"/>
                </a:solidFill>
              </a:rPr>
              <a:t>Friday, May 29, 2024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42B5AA-32C2-F04C-AD1C-A043D958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/>
              <a:t>Detector Impact – Vertex – Z-pole</a:t>
            </a:r>
            <a:endParaRPr kumimoji="1"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DFED6BE8-F965-724A-B6BD-7B8DD5E0B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44975"/>
            <a:ext cx="8543925" cy="3531834"/>
          </a:xfrm>
        </p:spPr>
        <p:txBody>
          <a:bodyPr>
            <a:normAutofit/>
          </a:bodyPr>
          <a:lstStyle/>
          <a:p>
            <a:r>
              <a:rPr lang="en-US" altLang="zh-CN" sz="1625"/>
              <a:t>Preliminary results. Without any safety factor. Take the highest bin value as result.</a:t>
            </a:r>
          </a:p>
          <a:p>
            <a:pPr lvl="1"/>
            <a:r>
              <a:rPr lang="en-US" altLang="zh-CN" sz="1300"/>
              <a:t>Pair Could be used as reference of design, Beam Loss could not. Further optimization/mitigation will be performed.</a:t>
            </a:r>
          </a:p>
          <a:p>
            <a:r>
              <a:rPr lang="en-US" altLang="zh-CN" sz="1625"/>
              <a:t>Result File link:</a:t>
            </a:r>
          </a:p>
          <a:p>
            <a:pPr lvl="1"/>
            <a:r>
              <a:rPr lang="en-US" altLang="zh-CN" sz="1300"/>
              <a:t>Pairs: /</a:t>
            </a:r>
            <a:r>
              <a:rPr lang="en-US" altLang="zh-CN" sz="1300" err="1"/>
              <a:t>cefs</a:t>
            </a:r>
            <a:r>
              <a:rPr lang="en-US" altLang="zh-CN" sz="1300"/>
              <a:t>/</a:t>
            </a:r>
            <a:r>
              <a:rPr lang="en-US" altLang="zh-CN" sz="1300" err="1"/>
              <a:t>higgs</a:t>
            </a:r>
            <a:r>
              <a:rPr lang="en-US" altLang="zh-CN" sz="1300"/>
              <a:t>/</a:t>
            </a:r>
            <a:r>
              <a:rPr lang="en-US" altLang="zh-CN" sz="1300" err="1"/>
              <a:t>shihy</a:t>
            </a:r>
            <a:r>
              <a:rPr lang="en-US" altLang="zh-CN" sz="1300"/>
              <a:t>/work/</a:t>
            </a:r>
            <a:r>
              <a:rPr lang="en-US" altLang="zh-CN" sz="1300" err="1"/>
              <a:t>cepc_bkg</a:t>
            </a:r>
            <a:r>
              <a:rPr lang="en-US" altLang="zh-CN" sz="1300"/>
              <a:t>/Results/Ref-TDR/20240312/Z/</a:t>
            </a:r>
            <a:r>
              <a:rPr lang="en-US" altLang="zh-CN" sz="1300" err="1"/>
              <a:t>Pairs.root</a:t>
            </a:r>
            <a:endParaRPr lang="en-US" altLang="zh-CN" sz="1300"/>
          </a:p>
          <a:p>
            <a:pPr lvl="1"/>
            <a:r>
              <a:rPr lang="en-US" altLang="zh-CN" sz="1300" err="1"/>
              <a:t>BeamLoss</a:t>
            </a:r>
            <a:r>
              <a:rPr lang="en-US" altLang="zh-CN" sz="1300"/>
              <a:t>: /</a:t>
            </a:r>
            <a:r>
              <a:rPr lang="en-US" altLang="zh-CN" sz="1300" err="1"/>
              <a:t>cefs</a:t>
            </a:r>
            <a:r>
              <a:rPr lang="en-US" altLang="zh-CN" sz="1300"/>
              <a:t>/</a:t>
            </a:r>
            <a:r>
              <a:rPr lang="en-US" altLang="zh-CN" sz="1300" err="1"/>
              <a:t>higgs</a:t>
            </a:r>
            <a:r>
              <a:rPr lang="en-US" altLang="zh-CN" sz="1300"/>
              <a:t>/</a:t>
            </a:r>
            <a:r>
              <a:rPr lang="en-US" altLang="zh-CN" sz="1300" err="1"/>
              <a:t>shihy</a:t>
            </a:r>
            <a:r>
              <a:rPr lang="en-US" altLang="zh-CN" sz="1300"/>
              <a:t>/work/</a:t>
            </a:r>
            <a:r>
              <a:rPr lang="en-US" altLang="zh-CN" sz="1300" err="1"/>
              <a:t>cepc_bkg</a:t>
            </a:r>
            <a:r>
              <a:rPr lang="en-US" altLang="zh-CN" sz="1300"/>
              <a:t>/Results/Ref-TDR/20240312/Z/</a:t>
            </a:r>
            <a:r>
              <a:rPr lang="en-US" altLang="zh-CN" sz="1300" err="1"/>
              <a:t>BeamLoss.root</a:t>
            </a:r>
            <a:endParaRPr lang="en-US" altLang="zh-CN" sz="1300"/>
          </a:p>
          <a:p>
            <a:pPr lvl="1"/>
            <a:endParaRPr lang="en-US" altLang="zh-CN" sz="1300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pPr marL="0" indent="0">
              <a:buNone/>
            </a:pPr>
            <a:endParaRPr lang="en-US" altLang="zh-CN" sz="1625"/>
          </a:p>
          <a:p>
            <a:endParaRPr lang="en-US" altLang="zh-CN" sz="1625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65E545-48B3-1F40-BD69-C56FD908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4174" y="6356350"/>
            <a:ext cx="1149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3504C-F89A-414D-A090-E880DF830E38}" type="slidenum">
              <a:rPr lang="en-US" smtClean="0"/>
              <a:pPr/>
              <a:t>10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933DB1B3-B2ED-C442-BC13-DEC501E776D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47531" y="2861494"/>
              <a:ext cx="8028438" cy="267049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302474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2811438958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1446805578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3806742151"/>
                        </a:ext>
                      </a:extLst>
                    </a:gridCol>
                  </a:tblGrid>
                  <a:tr h="447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Layer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/>
                            <a:t>Hit Density(k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b="1" i="0" smtClean="0">
                                  <a:latin typeface="Cambria Math" panose="02040503050406030204" pitchFamily="18" charset="0"/>
                                </a:rPr>
                                <m:t>𝐇𝐳</m:t>
                              </m:r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  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TID(k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𝒓𝒂𝒅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 MeV equivalent</a:t>
                          </a:r>
                          <a:r>
                            <a:rPr lang="en-US" altLang="zh-CN" sz="1100" baseline="0"/>
                            <a:t> </a:t>
                          </a:r>
                          <a:r>
                            <a:rPr lang="en-US" altLang="zh-CN" sz="1100"/>
                            <a:t>neutron fluence</a:t>
                          </a:r>
                        </a:p>
                        <a:p>
                          <a:pPr algn="ctr"/>
                          <a:r>
                            <a:rPr lang="en-US" altLang="zh-CN" sz="110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𝒆𝒒</m:t>
                                  </m:r>
                                </m:sub>
                              </m:sSub>
                              <m:r>
                                <a:rPr lang="en-US" altLang="zh-CN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2600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extLst>
                      <a:ext uri="{0D108BD9-81ED-4DB2-BD59-A6C34878D82A}">
                        <a16:rowId xmlns:a16="http://schemas.microsoft.com/office/drawing/2014/main" val="1941615368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16200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316763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8613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12198874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35.61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1081.16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2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11400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253791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5353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7569336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34.60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1252.93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3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1490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133919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252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6819307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555.51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19188397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4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1410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161755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232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7585843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0.45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609.69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01964008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5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825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100452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67.0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3660636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318.95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296001402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6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786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102476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59.6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3408929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592.95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13454572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933DB1B3-B2ED-C442-BC13-DEC501E776D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47531" y="2861494"/>
              <a:ext cx="8028438" cy="267049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302474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2811438958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1446805578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  <a:gridCol w="1120994">
                      <a:extLst>
                        <a:ext uri="{9D8B030D-6E8A-4147-A177-3AD203B41FA5}">
                          <a16:colId xmlns:a16="http://schemas.microsoft.com/office/drawing/2014/main" val="3806742151"/>
                        </a:ext>
                      </a:extLst>
                    </a:gridCol>
                  </a:tblGrid>
                  <a:tr h="447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Layer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59091" t="-2857" r="-202273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158192" t="-2857" r="-101130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258192" t="-2857" r="-1130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2600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extLst>
                      <a:ext uri="{0D108BD9-81ED-4DB2-BD59-A6C34878D82A}">
                        <a16:rowId xmlns:a16="http://schemas.microsoft.com/office/drawing/2014/main" val="1941615368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16200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316763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8613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12198874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35.61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1081.16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2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11400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253791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5353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7569336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34.60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1252.93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3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1490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133919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252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6819307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555.51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19188397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4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1410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161755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232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7585843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0.45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609.69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301964008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5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825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100452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67.0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3660636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318.95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296001402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6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786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102476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59.6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3408929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592.95</a:t>
                          </a:r>
                        </a:p>
                      </a:txBody>
                      <a:tcPr marL="7739" marR="7739" marT="7739" marB="0" anchor="ctr"/>
                    </a:tc>
                    <a:extLst>
                      <a:ext uri="{0D108BD9-81ED-4DB2-BD59-A6C34878D82A}">
                        <a16:rowId xmlns:a16="http://schemas.microsoft.com/office/drawing/2014/main" val="134545729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E0457D1-E9D3-177F-7A30-F74DF0E692D5}"/>
              </a:ext>
            </a:extLst>
          </p:cNvPr>
          <p:cNvGraphicFramePr>
            <a:graphicFrameLocks noGrp="1"/>
          </p:cNvGraphicFramePr>
          <p:nvPr/>
        </p:nvGraphicFramePr>
        <p:xfrm>
          <a:off x="8071650" y="2204898"/>
          <a:ext cx="1675776" cy="4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888">
                  <a:extLst>
                    <a:ext uri="{9D8B030D-6E8A-4147-A177-3AD203B41FA5}">
                      <a16:colId xmlns:a16="http://schemas.microsoft.com/office/drawing/2014/main" val="2615153498"/>
                    </a:ext>
                  </a:extLst>
                </a:gridCol>
                <a:gridCol w="837888">
                  <a:extLst>
                    <a:ext uri="{9D8B030D-6E8A-4147-A177-3AD203B41FA5}">
                      <a16:colId xmlns:a16="http://schemas.microsoft.com/office/drawing/2014/main" val="501197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endParaRPr lang="zh-CN" altLang="en-US" sz="1100" b="1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/>
                        <a:t>Z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48465075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err="1"/>
                        <a:t>BXRate</a:t>
                      </a:r>
                      <a:r>
                        <a:rPr lang="en-US" altLang="zh-CN" sz="1100" b="1"/>
                        <a:t>(Hz)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/>
                        <a:t>3.93e7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91042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0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BCC3-421B-5A5A-BE68-A2DB9EAD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685998-FCB7-70C1-2EE4-96D54D7B2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0956" y="1764843"/>
            <a:ext cx="5093205" cy="3328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F47BE-D59B-8F10-B539-4F95DD495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854" y="2985260"/>
            <a:ext cx="3237352" cy="1925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26981-1B11-FF38-AB53-CBE418809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002" y="1036320"/>
            <a:ext cx="1684976" cy="4980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BF927-19A9-0125-2E9E-1137996D5904}"/>
              </a:ext>
            </a:extLst>
          </p:cNvPr>
          <p:cNvSpPr txBox="1"/>
          <p:nvPr/>
        </p:nvSpPr>
        <p:spPr>
          <a:xfrm>
            <a:off x="4874341" y="1911965"/>
            <a:ext cx="39058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r>
              <a:rPr lang="zh-CN" altLang="en-US" dirty="0"/>
              <a:t>度</a:t>
            </a:r>
            <a:endParaRPr lang="en-US" altLang="zh-CN" dirty="0"/>
          </a:p>
          <a:p>
            <a:r>
              <a:rPr lang="en-US" altLang="zh-CN" dirty="0"/>
              <a:t>10</a:t>
            </a:r>
            <a:r>
              <a:rPr lang="zh-CN" altLang="en-US" dirty="0"/>
              <a:t>列，每列</a:t>
            </a:r>
            <a:r>
              <a:rPr lang="en-US" altLang="zh-CN" dirty="0"/>
              <a:t>140</a:t>
            </a:r>
            <a:r>
              <a:rPr lang="en-CN" altLang="zh-CN" dirty="0"/>
              <a:t>mm</a:t>
            </a:r>
            <a:r>
              <a:rPr lang="zh-CN" altLang="en-US" dirty="0"/>
              <a:t> 长</a:t>
            </a:r>
            <a:r>
              <a:rPr lang="en-US" altLang="zh-CN" dirty="0"/>
              <a:t>,</a:t>
            </a:r>
            <a:r>
              <a:rPr lang="en-CN" altLang="zh-CN" dirty="0"/>
              <a:t> </a:t>
            </a:r>
            <a:r>
              <a:rPr lang="en-US" dirty="0" err="1"/>
              <a:t>Asic</a:t>
            </a:r>
            <a:r>
              <a:rPr lang="zh-CN" altLang="en-US" dirty="0"/>
              <a:t> 数量差：</a:t>
            </a:r>
            <a:endParaRPr lang="en-US" altLang="zh-CN" dirty="0"/>
          </a:p>
          <a:p>
            <a:r>
              <a:rPr lang="en-US" sz="1400" dirty="0" err="1"/>
              <a:t>最长弧度</a:t>
            </a:r>
            <a:r>
              <a:rPr lang="en-US" altLang="zh-CN" sz="1400" dirty="0"/>
              <a:t>/</a:t>
            </a:r>
            <a:r>
              <a:rPr lang="en-US" sz="1400" dirty="0" err="1"/>
              <a:t>最短弧度</a:t>
            </a:r>
            <a:r>
              <a:rPr lang="zh-CN" altLang="en-US" sz="1400" dirty="0">
                <a:sym typeface="Wingdings" pitchFamily="2" charset="2"/>
              </a:rPr>
              <a:t>（</a:t>
            </a:r>
            <a:r>
              <a:rPr lang="en-US" altLang="zh-CN" sz="1400" dirty="0">
                <a:sym typeface="Wingdings" pitchFamily="2" charset="2"/>
              </a:rPr>
              <a:t>282.6mm</a:t>
            </a:r>
            <a:r>
              <a:rPr lang="zh-CN" altLang="en-US" sz="1400" dirty="0">
                <a:sym typeface="Wingdings" pitchFamily="2" charset="2"/>
              </a:rPr>
              <a:t> （</a:t>
            </a:r>
            <a:r>
              <a:rPr lang="en-US" altLang="zh-CN" sz="1400" dirty="0">
                <a:sym typeface="Wingdings" pitchFamily="2" charset="2"/>
              </a:rPr>
              <a:t>3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strip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sensors</a:t>
            </a:r>
            <a:r>
              <a:rPr lang="zh-CN" altLang="en-US" sz="1400" dirty="0">
                <a:sym typeface="Wingdings" pitchFamily="2" charset="2"/>
              </a:rPr>
              <a:t>）</a:t>
            </a:r>
            <a:r>
              <a:rPr lang="en-US" altLang="zh-CN" sz="1400" dirty="0">
                <a:sym typeface="Wingdings" pitchFamily="2" charset="2"/>
              </a:rPr>
              <a:t>/62.8mm</a:t>
            </a:r>
            <a:r>
              <a:rPr lang="zh-CN" altLang="en-US" sz="1400" dirty="0">
                <a:sym typeface="Wingdings" pitchFamily="2" charset="2"/>
              </a:rPr>
              <a:t>（</a:t>
            </a:r>
            <a:r>
              <a:rPr lang="en-US" altLang="zh-CN" sz="1400" dirty="0">
                <a:sym typeface="Wingdings" pitchFamily="2" charset="2"/>
              </a:rPr>
              <a:t>1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strip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sensors</a:t>
            </a:r>
            <a:r>
              <a:rPr lang="zh-CN" altLang="en-US" sz="1400" dirty="0">
                <a:sym typeface="Wingdings" pitchFamily="2" charset="2"/>
              </a:rPr>
              <a:t>））</a:t>
            </a:r>
            <a:r>
              <a:rPr lang="en-US" altLang="zh-CN" dirty="0"/>
              <a:t>=4.5</a:t>
            </a:r>
            <a:endParaRPr lang="en-C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CB123-56D4-B255-120D-40512B4E241B}"/>
              </a:ext>
            </a:extLst>
          </p:cNvPr>
          <p:cNvSpPr txBox="1"/>
          <p:nvPr/>
        </p:nvSpPr>
        <p:spPr>
          <a:xfrm>
            <a:off x="4581731" y="4905900"/>
            <a:ext cx="4783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r>
              <a:rPr lang="zh-CN" altLang="en-US" dirty="0"/>
              <a:t>度</a:t>
            </a:r>
            <a:endParaRPr lang="en-US" altLang="zh-CN" dirty="0"/>
          </a:p>
          <a:p>
            <a:r>
              <a:rPr lang="en-US" altLang="zh-CN" dirty="0"/>
              <a:t>10</a:t>
            </a:r>
            <a:r>
              <a:rPr lang="zh-CN" altLang="en-US" dirty="0"/>
              <a:t>列，每列</a:t>
            </a:r>
            <a:r>
              <a:rPr lang="en-US" altLang="zh-CN" dirty="0"/>
              <a:t>140</a:t>
            </a:r>
            <a:r>
              <a:rPr lang="en-CN" altLang="zh-CN" dirty="0"/>
              <a:t>mm</a:t>
            </a:r>
            <a:r>
              <a:rPr lang="zh-CN" altLang="en-US" dirty="0"/>
              <a:t> 长</a:t>
            </a:r>
            <a:r>
              <a:rPr lang="en-US" altLang="zh-CN" dirty="0"/>
              <a:t>,</a:t>
            </a:r>
            <a:r>
              <a:rPr lang="en-CN" altLang="zh-CN" dirty="0"/>
              <a:t> </a:t>
            </a:r>
          </a:p>
          <a:p>
            <a:r>
              <a:rPr lang="en-CN" dirty="0"/>
              <a:t>R</a:t>
            </a:r>
            <a:r>
              <a:rPr lang="en-US" altLang="zh-CN" dirty="0"/>
              <a:t>10</a:t>
            </a:r>
            <a:r>
              <a:rPr lang="en-CN" dirty="0"/>
              <a:t>和R</a:t>
            </a:r>
            <a:r>
              <a:rPr lang="en-US" altLang="zh-CN" dirty="0"/>
              <a:t>1</a:t>
            </a:r>
            <a:r>
              <a:rPr lang="zh-CN" altLang="en-US" dirty="0"/>
              <a:t> 的</a:t>
            </a:r>
            <a:r>
              <a:rPr lang="en-US" dirty="0" err="1"/>
              <a:t>Asic</a:t>
            </a:r>
            <a:r>
              <a:rPr lang="zh-CN" altLang="en-US" dirty="0"/>
              <a:t> 数量差：</a:t>
            </a:r>
            <a:endParaRPr lang="en-US" altLang="zh-CN" dirty="0"/>
          </a:p>
          <a:p>
            <a:r>
              <a:rPr lang="en-US" altLang="zh-CN" sz="1400" dirty="0">
                <a:sym typeface="Wingdings" pitchFamily="2" charset="2"/>
              </a:rPr>
              <a:t>23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ASIC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/5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ASIC</a:t>
            </a:r>
            <a:r>
              <a:rPr lang="zh-CN" altLang="en-US" sz="1400" dirty="0">
                <a:sym typeface="Wingdings" pitchFamily="2" charset="2"/>
              </a:rPr>
              <a:t> 约 </a:t>
            </a:r>
            <a:r>
              <a:rPr lang="en-US" altLang="zh-CN" dirty="0"/>
              <a:t>4.5</a:t>
            </a:r>
            <a:r>
              <a:rPr lang="zh-CN" altLang="en-US" dirty="0"/>
              <a:t>倍差</a:t>
            </a:r>
            <a:endParaRPr lang="en-C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04E01-5B97-CE38-7CB3-BCF01CD4597A}"/>
              </a:ext>
            </a:extLst>
          </p:cNvPr>
          <p:cNvSpPr txBox="1"/>
          <p:nvPr/>
        </p:nvSpPr>
        <p:spPr>
          <a:xfrm>
            <a:off x="3421626" y="5299587"/>
            <a:ext cx="40062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5FF85A-0332-9FE1-D95D-0433FF42C6F4}"/>
              </a:ext>
            </a:extLst>
          </p:cNvPr>
          <p:cNvCxnSpPr/>
          <p:nvPr/>
        </p:nvCxnSpPr>
        <p:spPr>
          <a:xfrm flipH="1">
            <a:off x="3195484" y="5506065"/>
            <a:ext cx="18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8E98EC-4C93-C039-EAB8-CA7C23B5AC3C}"/>
              </a:ext>
            </a:extLst>
          </p:cNvPr>
          <p:cNvSpPr txBox="1"/>
          <p:nvPr/>
        </p:nvSpPr>
        <p:spPr>
          <a:xfrm>
            <a:off x="4003012" y="1426289"/>
            <a:ext cx="55667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10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7535E4-D09E-4E2C-08A5-0578A4530440}"/>
              </a:ext>
            </a:extLst>
          </p:cNvPr>
          <p:cNvCxnSpPr/>
          <p:nvPr/>
        </p:nvCxnSpPr>
        <p:spPr>
          <a:xfrm flipH="1">
            <a:off x="3822249" y="1550345"/>
            <a:ext cx="18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7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94BE-F17C-DEAD-00D5-2CD4C6DA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altLang="zh-CN" dirty="0"/>
              <a:t>E</a:t>
            </a:r>
            <a:r>
              <a:rPr lang="en-US" altLang="zh-CN" dirty="0" err="1"/>
              <a:t>stimate</a:t>
            </a:r>
            <a:r>
              <a:rPr lang="en-US" altLang="zh-CN" dirty="0"/>
              <a:t> of the Electronics</a:t>
            </a:r>
            <a:r>
              <a:rPr lang="zh-CN" altLang="en-US" dirty="0"/>
              <a:t> </a:t>
            </a:r>
            <a:r>
              <a:rPr lang="en-US" altLang="zh-CN" dirty="0"/>
              <a:t>Thickness</a:t>
            </a:r>
            <a:r>
              <a:rPr lang="zh-CN" altLang="en-US" dirty="0"/>
              <a:t> ？</a:t>
            </a:r>
            <a:endParaRPr lang="en-CN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2C20C7F-E03C-6CD4-C090-4C6451E77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792" y="1050115"/>
            <a:ext cx="6351304" cy="2171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407A322-DAA2-07C8-000C-4A233DB7C05A}"/>
              </a:ext>
            </a:extLst>
          </p:cNvPr>
          <p:cNvGrpSpPr/>
          <p:nvPr/>
        </p:nvGrpSpPr>
        <p:grpSpPr>
          <a:xfrm>
            <a:off x="9307838" y="3650036"/>
            <a:ext cx="405980" cy="820407"/>
            <a:chOff x="8611923" y="3609576"/>
            <a:chExt cx="405980" cy="8204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7B9B4F-7138-5302-DA31-2E1525B7CE51}"/>
                </a:ext>
              </a:extLst>
            </p:cNvPr>
            <p:cNvGrpSpPr/>
            <p:nvPr/>
          </p:nvGrpSpPr>
          <p:grpSpPr>
            <a:xfrm>
              <a:off x="8614473" y="3609576"/>
              <a:ext cx="403430" cy="820407"/>
              <a:chOff x="8614473" y="3609576"/>
              <a:chExt cx="403430" cy="820407"/>
            </a:xfrm>
          </p:grpSpPr>
          <p:cxnSp>
            <p:nvCxnSpPr>
              <p:cNvPr id="8" name="直接箭头连接符 18">
                <a:extLst>
                  <a:ext uri="{FF2B5EF4-FFF2-40B4-BE49-F238E27FC236}">
                    <a16:creationId xmlns:a16="http://schemas.microsoft.com/office/drawing/2014/main" id="{1671FE7A-47CA-1DB9-76D3-47D5CE490F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14473" y="3641393"/>
                <a:ext cx="0" cy="4799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 23">
                <a:extLst>
                  <a:ext uri="{FF2B5EF4-FFF2-40B4-BE49-F238E27FC236}">
                    <a16:creationId xmlns:a16="http://schemas.microsoft.com/office/drawing/2014/main" id="{2907286C-8BF9-0BE9-8F1A-D784B56AD5DA}"/>
                  </a:ext>
                </a:extLst>
              </p:cNvPr>
              <p:cNvSpPr/>
              <p:nvPr/>
            </p:nvSpPr>
            <p:spPr>
              <a:xfrm>
                <a:off x="8617024" y="3609576"/>
                <a:ext cx="282450" cy="317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63" b="1" dirty="0"/>
                  <a:t>Y</a:t>
                </a:r>
              </a:p>
            </p:txBody>
          </p:sp>
          <p:sp>
            <p:nvSpPr>
              <p:cNvPr id="10" name="矩形 29">
                <a:extLst>
                  <a:ext uri="{FF2B5EF4-FFF2-40B4-BE49-F238E27FC236}">
                    <a16:creationId xmlns:a16="http://schemas.microsoft.com/office/drawing/2014/main" id="{303E8044-B222-4860-E5B3-4327BCFE856F}"/>
                  </a:ext>
                </a:extLst>
              </p:cNvPr>
              <p:cNvSpPr/>
              <p:nvPr/>
            </p:nvSpPr>
            <p:spPr>
              <a:xfrm>
                <a:off x="8764973" y="4112524"/>
                <a:ext cx="252930" cy="31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63" b="1" dirty="0"/>
                  <a:t>Z</a:t>
                </a:r>
              </a:p>
            </p:txBody>
          </p:sp>
        </p:grpSp>
        <p:cxnSp>
          <p:nvCxnSpPr>
            <p:cNvPr id="12" name="直接箭头连接符 25">
              <a:extLst>
                <a:ext uri="{FF2B5EF4-FFF2-40B4-BE49-F238E27FC236}">
                  <a16:creationId xmlns:a16="http://schemas.microsoft.com/office/drawing/2014/main" id="{633D8107-CC32-8EC9-3270-082F3B7B7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1923" y="4112524"/>
              <a:ext cx="40343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A453286-1492-5405-F589-8FEFE3489968}"/>
              </a:ext>
            </a:extLst>
          </p:cNvPr>
          <p:cNvSpPr txBox="1"/>
          <p:nvPr/>
        </p:nvSpPr>
        <p:spPr>
          <a:xfrm>
            <a:off x="506536" y="3483991"/>
            <a:ext cx="551125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1</a:t>
            </a:r>
            <a:r>
              <a:rPr lang="zh-CN" altLang="en-US" sz="1400" dirty="0"/>
              <a:t>：</a:t>
            </a:r>
            <a:r>
              <a:rPr lang="en-US" altLang="zh-CN" sz="1400" dirty="0"/>
              <a:t>4.6mm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200" dirty="0"/>
              <a:t>PCB</a:t>
            </a:r>
            <a:r>
              <a:rPr lang="zh-CN" altLang="en-US" sz="1200" dirty="0"/>
              <a:t>：</a:t>
            </a:r>
            <a:r>
              <a:rPr lang="en-US" altLang="zh-CN" sz="1200" dirty="0"/>
              <a:t>1.6 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200" dirty="0"/>
              <a:t>ASIC</a:t>
            </a:r>
            <a:r>
              <a:rPr lang="zh-CN" altLang="en-US" sz="1200" dirty="0"/>
              <a:t>：</a:t>
            </a:r>
            <a:r>
              <a:rPr lang="en-US" altLang="zh-CN" sz="1200" dirty="0"/>
              <a:t>3 mm</a:t>
            </a:r>
          </a:p>
          <a:p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2: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一级汇总供电：</a:t>
            </a:r>
            <a:r>
              <a:rPr lang="en-US" altLang="zh-CN" sz="1100" dirty="0"/>
              <a:t>3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100" dirty="0"/>
              <a:t>PCB</a:t>
            </a:r>
            <a:r>
              <a:rPr lang="zh-CN" altLang="en-US" sz="1100" dirty="0"/>
              <a:t>：</a:t>
            </a:r>
            <a:r>
              <a:rPr lang="en-US" altLang="zh-CN" sz="1100" dirty="0"/>
              <a:t>1.6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3</a:t>
            </a:r>
            <a:r>
              <a:rPr lang="zh-CN" altLang="en-US" sz="1400" dirty="0"/>
              <a:t>：</a:t>
            </a:r>
            <a:r>
              <a:rPr lang="en-US" altLang="zh-CN" sz="1400" b="1" dirty="0">
                <a:solidFill>
                  <a:srgbClr val="C00000"/>
                </a:solidFill>
              </a:rPr>
              <a:t>14.6mm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电源模块：</a:t>
            </a:r>
            <a:r>
              <a:rPr lang="en-US" altLang="zh-CN" sz="1100" dirty="0"/>
              <a:t>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光电复合电缆：</a:t>
            </a:r>
            <a:r>
              <a:rPr lang="en-US" altLang="zh-CN" sz="1100" dirty="0"/>
              <a:t>5mm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弯折走线空间：</a:t>
            </a:r>
            <a:r>
              <a:rPr lang="en-US" altLang="zh-CN" sz="1100" dirty="0"/>
              <a:t>2mm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100" dirty="0"/>
              <a:t>PCB</a:t>
            </a:r>
            <a:r>
              <a:rPr lang="zh-CN" altLang="en-US" sz="1100" dirty="0"/>
              <a:t>：</a:t>
            </a:r>
            <a:r>
              <a:rPr lang="en-US" altLang="zh-CN" sz="1100" dirty="0"/>
              <a:t>1.6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4</a:t>
            </a:r>
            <a:r>
              <a:rPr lang="zh-CN" altLang="en-US" sz="1400" dirty="0"/>
              <a:t>：</a:t>
            </a:r>
            <a:r>
              <a:rPr lang="en-US" altLang="zh-CN" sz="1400" dirty="0"/>
              <a:t>6</a:t>
            </a:r>
            <a:r>
              <a:rPr lang="zh-CN" altLang="en-US" sz="1400" dirty="0"/>
              <a:t> </a:t>
            </a:r>
            <a:r>
              <a:rPr lang="en-US" altLang="zh-CN" sz="14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柔性板厚度：</a:t>
            </a:r>
            <a:r>
              <a:rPr lang="en-US" altLang="zh-CN" sz="1100" dirty="0"/>
              <a:t>1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二级汇总电缆：</a:t>
            </a:r>
            <a:r>
              <a:rPr lang="en-US" altLang="zh-CN" sz="1100" dirty="0"/>
              <a:t>5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  <a:r>
              <a:rPr lang="zh-CN" altLang="en-US" sz="1100" dirty="0"/>
              <a:t> （高低压供电，光纤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2E0C7-8210-0C6E-88D5-0F1DCFB6B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9"/>
          <a:stretch/>
        </p:blipFill>
        <p:spPr>
          <a:xfrm>
            <a:off x="5601697" y="4042647"/>
            <a:ext cx="3394506" cy="16617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27254A-1A54-7961-1589-C17922456145}"/>
              </a:ext>
            </a:extLst>
          </p:cNvPr>
          <p:cNvSpPr/>
          <p:nvPr/>
        </p:nvSpPr>
        <p:spPr>
          <a:xfrm>
            <a:off x="4750902" y="4851658"/>
            <a:ext cx="273353" cy="67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6C124D5-2EDA-92BA-F4BC-2137FC7CA6CA}"/>
              </a:ext>
            </a:extLst>
          </p:cNvPr>
          <p:cNvSpPr/>
          <p:nvPr/>
        </p:nvSpPr>
        <p:spPr>
          <a:xfrm>
            <a:off x="1584960" y="1219200"/>
            <a:ext cx="609944" cy="15239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15A2DD-BEB0-9E42-5126-ABC7D900ED0D}"/>
              </a:ext>
            </a:extLst>
          </p:cNvPr>
          <p:cNvSpPr/>
          <p:nvPr/>
        </p:nvSpPr>
        <p:spPr>
          <a:xfrm>
            <a:off x="4175760" y="1737361"/>
            <a:ext cx="609944" cy="11658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14B1CC7-2F67-2831-81F6-AE09992E2A63}"/>
              </a:ext>
            </a:extLst>
          </p:cNvPr>
          <p:cNvSpPr/>
          <p:nvPr/>
        </p:nvSpPr>
        <p:spPr>
          <a:xfrm>
            <a:off x="3105147" y="2659380"/>
            <a:ext cx="609944" cy="2286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9D800E7-E143-1E5E-A281-21CA29B41389}"/>
              </a:ext>
            </a:extLst>
          </p:cNvPr>
          <p:cNvSpPr/>
          <p:nvPr/>
        </p:nvSpPr>
        <p:spPr>
          <a:xfrm>
            <a:off x="1790700" y="2895601"/>
            <a:ext cx="5341413" cy="2286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FFC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A44408-5C76-4A8E-1176-7875C3EAFA1A}"/>
              </a:ext>
            </a:extLst>
          </p:cNvPr>
          <p:cNvSpPr txBox="1"/>
          <p:nvPr/>
        </p:nvSpPr>
        <p:spPr>
          <a:xfrm>
            <a:off x="213431" y="1156058"/>
            <a:ext cx="11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CN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EEAFCE-319E-67A6-4252-62A93956AA12}"/>
              </a:ext>
            </a:extLst>
          </p:cNvPr>
          <p:cNvCxnSpPr>
            <a:cxnSpLocks/>
          </p:cNvCxnSpPr>
          <p:nvPr/>
        </p:nvCxnSpPr>
        <p:spPr>
          <a:xfrm>
            <a:off x="1104900" y="1450380"/>
            <a:ext cx="480060" cy="4012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1764475-2A0B-2CD2-5DEE-08C59F0EBB11}"/>
              </a:ext>
            </a:extLst>
          </p:cNvPr>
          <p:cNvSpPr txBox="1"/>
          <p:nvPr/>
        </p:nvSpPr>
        <p:spPr>
          <a:xfrm>
            <a:off x="2213954" y="3189344"/>
            <a:ext cx="11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endParaRPr lang="en-CN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52A9A8-C537-5E41-BEC2-5D6AE8A48B65}"/>
              </a:ext>
            </a:extLst>
          </p:cNvPr>
          <p:cNvCxnSpPr>
            <a:cxnSpLocks/>
          </p:cNvCxnSpPr>
          <p:nvPr/>
        </p:nvCxnSpPr>
        <p:spPr>
          <a:xfrm flipV="1">
            <a:off x="3120531" y="2809321"/>
            <a:ext cx="283265" cy="5646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5AFB545-2516-57E0-6EB5-942A6613B0C0}"/>
              </a:ext>
            </a:extLst>
          </p:cNvPr>
          <p:cNvSpPr txBox="1"/>
          <p:nvPr/>
        </p:nvSpPr>
        <p:spPr>
          <a:xfrm>
            <a:off x="3982779" y="3156680"/>
            <a:ext cx="11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endParaRPr lang="en-CN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563170-E5F9-005C-60A9-F1DCA9AD9E24}"/>
              </a:ext>
            </a:extLst>
          </p:cNvPr>
          <p:cNvCxnSpPr>
            <a:cxnSpLocks/>
          </p:cNvCxnSpPr>
          <p:nvPr/>
        </p:nvCxnSpPr>
        <p:spPr>
          <a:xfrm flipV="1">
            <a:off x="4219594" y="2809321"/>
            <a:ext cx="15930" cy="3953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21CA51D-DBB6-F6C9-6D75-4C5A56EBFADD}"/>
              </a:ext>
            </a:extLst>
          </p:cNvPr>
          <p:cNvSpPr txBox="1"/>
          <p:nvPr/>
        </p:nvSpPr>
        <p:spPr>
          <a:xfrm>
            <a:off x="7650480" y="2488616"/>
            <a:ext cx="11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endParaRPr lang="en-CN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A7D3A8-5FF3-B85E-DA3E-B2896184D892}"/>
              </a:ext>
            </a:extLst>
          </p:cNvPr>
          <p:cNvCxnSpPr>
            <a:cxnSpLocks/>
          </p:cNvCxnSpPr>
          <p:nvPr/>
        </p:nvCxnSpPr>
        <p:spPr>
          <a:xfrm flipH="1">
            <a:off x="7018020" y="2738906"/>
            <a:ext cx="632460" cy="2221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55274BB-7184-98C9-1682-80219131F9FB}"/>
              </a:ext>
            </a:extLst>
          </p:cNvPr>
          <p:cNvSpPr txBox="1"/>
          <p:nvPr/>
        </p:nvSpPr>
        <p:spPr>
          <a:xfrm>
            <a:off x="6790516" y="3680311"/>
            <a:ext cx="11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7036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BCC3-421B-5A5A-BE68-A2DB9EAD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End</a:t>
            </a:r>
            <a:r>
              <a:rPr lang="en-US" altLang="zh-CN" dirty="0"/>
              <a:t>cap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C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685998-FCB7-70C1-2EE4-96D54D7B2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0956" y="1764843"/>
            <a:ext cx="5093205" cy="3328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26981-1B11-FF38-AB53-CBE418809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746" y="1147671"/>
            <a:ext cx="1684976" cy="4980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BF927-19A9-0125-2E9E-1137996D5904}"/>
              </a:ext>
            </a:extLst>
          </p:cNvPr>
          <p:cNvSpPr txBox="1"/>
          <p:nvPr/>
        </p:nvSpPr>
        <p:spPr>
          <a:xfrm>
            <a:off x="5068515" y="1142169"/>
            <a:ext cx="4490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dirty="0"/>
              <a:t>Double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dead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20</a:t>
            </a:r>
            <a:r>
              <a:rPr lang="zh-CN" altLang="en-US" dirty="0"/>
              <a:t> </a:t>
            </a:r>
            <a:r>
              <a:rPr lang="en-US" altLang="zh-CN" dirty="0"/>
              <a:t>petals/layer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row/petal</a:t>
            </a:r>
            <a:r>
              <a:rPr lang="zh-CN" altLang="en-US" dirty="0"/>
              <a:t>，</a:t>
            </a:r>
            <a:endParaRPr lang="en-US" altLang="zh-CN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9</a:t>
            </a:r>
            <a:r>
              <a:rPr lang="en-US" altLang="zh-CN" baseline="30000" dirty="0"/>
              <a:t>o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row</a:t>
            </a:r>
            <a:r>
              <a:rPr lang="zh-CN" altLang="en-US" dirty="0"/>
              <a:t>，</a:t>
            </a:r>
            <a:endParaRPr lang="en-US" altLang="zh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62BDAA-4064-14E5-AB93-67C175CC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488" y="1036320"/>
            <a:ext cx="1684976" cy="4980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2A34F1-9CEA-2EC1-8C57-1441C25FD22C}"/>
              </a:ext>
            </a:extLst>
          </p:cNvPr>
          <p:cNvSpPr txBox="1"/>
          <p:nvPr/>
        </p:nvSpPr>
        <p:spPr>
          <a:xfrm>
            <a:off x="5027333" y="2336859"/>
            <a:ext cx="48853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sz="1600" dirty="0"/>
              <a:t>140</a:t>
            </a:r>
            <a:r>
              <a:rPr lang="zh-CN" altLang="en-US" sz="1600" dirty="0"/>
              <a:t> </a:t>
            </a:r>
            <a:r>
              <a:rPr lang="en-CN" altLang="zh-CN" sz="1600" dirty="0"/>
              <a:t>mm</a:t>
            </a:r>
            <a:r>
              <a:rPr lang="zh-CN" altLang="en-US" sz="1600" dirty="0"/>
              <a:t> </a:t>
            </a:r>
            <a:r>
              <a:rPr lang="en-US" altLang="zh-CN" sz="1600" dirty="0"/>
              <a:t>/</a:t>
            </a:r>
            <a:r>
              <a:rPr lang="zh-CN" altLang="en-US" sz="1600" dirty="0"/>
              <a:t> </a:t>
            </a:r>
            <a:r>
              <a:rPr lang="en-US" altLang="zh-CN" sz="1600" dirty="0"/>
              <a:t>row</a:t>
            </a:r>
            <a:r>
              <a:rPr lang="zh-CN" altLang="en-US" sz="1600" dirty="0"/>
              <a:t> </a:t>
            </a:r>
            <a:r>
              <a:rPr lang="en-US" altLang="zh-CN" sz="1600" dirty="0"/>
              <a:t>at</a:t>
            </a:r>
            <a:r>
              <a:rPr lang="zh-CN" altLang="en-US" sz="1600" dirty="0"/>
              <a:t> </a:t>
            </a:r>
            <a:r>
              <a:rPr lang="en-US" altLang="zh-CN" sz="1600" dirty="0"/>
              <a:t>R</a:t>
            </a:r>
            <a:r>
              <a:rPr lang="zh-CN" altLang="en-US" sz="1600" dirty="0"/>
              <a:t> </a:t>
            </a:r>
            <a:r>
              <a:rPr lang="en-US" altLang="zh-CN" sz="1600" dirty="0"/>
              <a:t>direction</a:t>
            </a:r>
            <a:r>
              <a:rPr lang="zh-CN" altLang="en-US" sz="1600" dirty="0"/>
              <a:t>， </a:t>
            </a:r>
            <a:r>
              <a:rPr lang="en-US" altLang="zh-CN" sz="1600" dirty="0"/>
              <a:t>same</a:t>
            </a:r>
            <a:r>
              <a:rPr lang="zh-CN" altLang="en-US" sz="1600" dirty="0"/>
              <a:t> </a:t>
            </a:r>
            <a:r>
              <a:rPr lang="en-US" altLang="zh-CN" sz="1600" dirty="0"/>
              <a:t>pitch</a:t>
            </a:r>
            <a:r>
              <a:rPr lang="zh-CN" altLang="en-US" sz="1600" dirty="0"/>
              <a:t> （</a:t>
            </a:r>
            <a:r>
              <a:rPr lang="en-US" altLang="zh-CN" sz="1600" dirty="0"/>
              <a:t>100</a:t>
            </a:r>
            <a:r>
              <a:rPr lang="zh-CN" altLang="en-US" sz="1600" dirty="0"/>
              <a:t> </a:t>
            </a:r>
            <a:r>
              <a:rPr lang="en-US" altLang="zh-CN" sz="1600" dirty="0"/>
              <a:t>um</a:t>
            </a:r>
            <a:r>
              <a:rPr lang="zh-CN" altLang="en-US" sz="1600" dirty="0"/>
              <a:t>）</a:t>
            </a:r>
            <a:endParaRPr lang="en-CN" altLang="zh-CN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differences between the ASIC number of </a:t>
            </a:r>
            <a:r>
              <a:rPr lang="en-CN" sz="1600" dirty="0"/>
              <a:t>R</a:t>
            </a:r>
            <a:r>
              <a:rPr lang="en-US" altLang="zh-CN" sz="1600" dirty="0"/>
              <a:t>10</a:t>
            </a:r>
            <a:r>
              <a:rPr lang="zh-CN" altLang="en-US" sz="1600" dirty="0"/>
              <a:t> </a:t>
            </a:r>
            <a:r>
              <a:rPr lang="en-CN" altLang="zh-CN" sz="1600" dirty="0"/>
              <a:t>and</a:t>
            </a:r>
            <a:r>
              <a:rPr lang="zh-CN" altLang="en-US" sz="1600" dirty="0"/>
              <a:t> </a:t>
            </a:r>
            <a:r>
              <a:rPr lang="en-CN" sz="1600" dirty="0"/>
              <a:t>R</a:t>
            </a:r>
            <a:r>
              <a:rPr lang="en-US" altLang="zh-CN" sz="1600" dirty="0"/>
              <a:t>1</a:t>
            </a:r>
            <a:r>
              <a:rPr lang="zh-CN" altLang="en-US" sz="1600" dirty="0"/>
              <a:t> </a:t>
            </a:r>
            <a:r>
              <a:rPr lang="zh-CN" altLang="en-US" dirty="0"/>
              <a:t>：</a:t>
            </a:r>
            <a:r>
              <a:rPr lang="en-US" altLang="zh-CN" sz="1400" dirty="0">
                <a:sym typeface="Wingdings" pitchFamily="2" charset="2"/>
              </a:rPr>
              <a:t>23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ASIC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/5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ASIC</a:t>
            </a:r>
            <a:r>
              <a:rPr lang="zh-CN" altLang="en-US" sz="1400" dirty="0">
                <a:sym typeface="Wingdings" pitchFamily="2" charset="2"/>
              </a:rPr>
              <a:t> </a:t>
            </a:r>
            <a:r>
              <a:rPr lang="en-US" altLang="zh-CN" sz="1400" dirty="0">
                <a:sym typeface="Wingdings" pitchFamily="2" charset="2"/>
              </a:rPr>
              <a:t>= </a:t>
            </a:r>
            <a:r>
              <a:rPr lang="en-US" altLang="zh-CN" sz="1200" dirty="0">
                <a:sym typeface="Wingdings" pitchFamily="2" charset="2"/>
              </a:rPr>
              <a:t>~</a:t>
            </a:r>
            <a:r>
              <a:rPr lang="zh-CN" altLang="en-US" sz="1200" dirty="0">
                <a:sym typeface="Wingdings" pitchFamily="2" charset="2"/>
              </a:rPr>
              <a:t> </a:t>
            </a:r>
            <a:r>
              <a:rPr lang="en-US" altLang="zh-CN" sz="1600" dirty="0"/>
              <a:t>4.5</a:t>
            </a:r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E77EE-AC13-DE8C-F98C-C73E79AAD6BE}"/>
              </a:ext>
            </a:extLst>
          </p:cNvPr>
          <p:cNvSpPr txBox="1"/>
          <p:nvPr/>
        </p:nvSpPr>
        <p:spPr>
          <a:xfrm>
            <a:off x="3421626" y="5299587"/>
            <a:ext cx="10200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</a:t>
            </a:r>
          </a:p>
          <a:p>
            <a:r>
              <a:rPr lang="en-US" altLang="zh-CN" sz="1600" b="1" dirty="0">
                <a:solidFill>
                  <a:srgbClr val="C00000"/>
                </a:solidFill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ASIC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B32909-56A2-858C-107D-4073B764DF5A}"/>
              </a:ext>
            </a:extLst>
          </p:cNvPr>
          <p:cNvCxnSpPr/>
          <p:nvPr/>
        </p:nvCxnSpPr>
        <p:spPr>
          <a:xfrm flipH="1">
            <a:off x="3195484" y="5506065"/>
            <a:ext cx="18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A3E30D-4001-8221-7244-3D9FF035A0CA}"/>
              </a:ext>
            </a:extLst>
          </p:cNvPr>
          <p:cNvSpPr txBox="1"/>
          <p:nvPr/>
        </p:nvSpPr>
        <p:spPr>
          <a:xfrm>
            <a:off x="4003012" y="1429247"/>
            <a:ext cx="8847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>
                <a:solidFill>
                  <a:srgbClr val="C00000"/>
                </a:solidFill>
              </a:rPr>
              <a:t>10</a:t>
            </a:r>
          </a:p>
          <a:p>
            <a:r>
              <a:rPr lang="en-US" altLang="zh-CN" sz="1600" b="1" dirty="0">
                <a:solidFill>
                  <a:srgbClr val="C00000"/>
                </a:solidFill>
              </a:rPr>
              <a:t>23</a:t>
            </a:r>
            <a:r>
              <a:rPr lang="zh-CN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ASIC</a:t>
            </a:r>
            <a:endParaRPr lang="en-CN" sz="1600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747DA5-B4A1-C508-5A3C-C9E0E1047643}"/>
              </a:ext>
            </a:extLst>
          </p:cNvPr>
          <p:cNvCxnSpPr/>
          <p:nvPr/>
        </p:nvCxnSpPr>
        <p:spPr>
          <a:xfrm flipH="1">
            <a:off x="3822249" y="1550345"/>
            <a:ext cx="18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28F47BE-D59B-8F10-B539-4F95DD495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767" y="3516298"/>
            <a:ext cx="2589132" cy="153994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9643DE-0598-BC07-0D9F-72CE4C9FB7B2}"/>
              </a:ext>
            </a:extLst>
          </p:cNvPr>
          <p:cNvCxnSpPr>
            <a:cxnSpLocks/>
          </p:cNvCxnSpPr>
          <p:nvPr/>
        </p:nvCxnSpPr>
        <p:spPr>
          <a:xfrm flipV="1">
            <a:off x="2516372" y="5621079"/>
            <a:ext cx="474921" cy="263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8B2BCE3-25E7-DF01-5C76-B5E5C6B03AEC}"/>
              </a:ext>
            </a:extLst>
          </p:cNvPr>
          <p:cNvSpPr txBox="1"/>
          <p:nvPr/>
        </p:nvSpPr>
        <p:spPr>
          <a:xfrm>
            <a:off x="1607606" y="5739939"/>
            <a:ext cx="132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62.8mm</a:t>
            </a:r>
            <a:endParaRPr lang="en-C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10A863-0F20-6832-27C0-704D0746A4EC}"/>
              </a:ext>
            </a:extLst>
          </p:cNvPr>
          <p:cNvCxnSpPr>
            <a:cxnSpLocks/>
          </p:cNvCxnSpPr>
          <p:nvPr/>
        </p:nvCxnSpPr>
        <p:spPr>
          <a:xfrm>
            <a:off x="2360392" y="1286592"/>
            <a:ext cx="652917" cy="102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77F2EC7-F85B-C63B-22D6-357B74883AF6}"/>
              </a:ext>
            </a:extLst>
          </p:cNvPr>
          <p:cNvSpPr txBox="1"/>
          <p:nvPr/>
        </p:nvSpPr>
        <p:spPr>
          <a:xfrm>
            <a:off x="1197863" y="1059915"/>
            <a:ext cx="155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282.6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r>
              <a:rPr lang="zh-CN" altLang="en-US" dirty="0"/>
              <a:t> 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19084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E1CA-4737-8F6E-DF87-9D45F704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D8342-A7AF-3BA0-7B4C-1190A2B6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8426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FD19-E8CF-195F-C5A9-57F7221A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reasonable</a:t>
            </a:r>
            <a:r>
              <a:rPr lang="zh-CN" altLang="en-US" dirty="0"/>
              <a:t> </a:t>
            </a:r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A8A34-8B01-6D9A-F1B0-74E880272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reasonable</a:t>
            </a:r>
            <a:r>
              <a:rPr lang="zh-CN" altLang="en-US" dirty="0"/>
              <a:t> </a:t>
            </a:r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  <a:r>
              <a:rPr lang="en-US" altLang="zh-CN" baseline="30000" dirty="0"/>
              <a:t>5</a:t>
            </a:r>
            <a:r>
              <a:rPr lang="zh-CN" altLang="en-US" baseline="30000" dirty="0"/>
              <a:t> </a:t>
            </a:r>
            <a:r>
              <a:rPr lang="en-US" altLang="zh-CN" dirty="0"/>
              <a:t>hit/cm2</a:t>
            </a:r>
            <a:r>
              <a:rPr lang="zh-CN" altLang="en-US" dirty="0"/>
              <a:t>（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 err="1"/>
              <a:t>haoyu</a:t>
            </a:r>
            <a:r>
              <a:rPr lang="zh-CN" altLang="en-US" dirty="0"/>
              <a:t> ）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realize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ASIC</a:t>
            </a:r>
            <a:r>
              <a:rPr lang="zh-CN" altLang="en-US" dirty="0"/>
              <a:t> </a:t>
            </a:r>
            <a:r>
              <a:rPr lang="en-US" altLang="zh-CN" dirty="0"/>
              <a:t>side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9783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2E6028-0593-BD75-812B-CC4B4C56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28" y="3167672"/>
            <a:ext cx="6544763" cy="3176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25379-E940-13FA-97DB-24B96B8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r>
              <a:rPr lang="zh-CN" altLang="en-US" dirty="0"/>
              <a:t>：</a:t>
            </a:r>
            <a:r>
              <a:rPr lang="en-US" altLang="zh-CN" dirty="0"/>
              <a:t>Barrel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586A-EFE2-9D09-9D09-31D87BC3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4" y="1180756"/>
            <a:ext cx="9478243" cy="5008563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One layer: 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3780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modules</a:t>
            </a:r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457200" lvl="1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90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ladders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45 ladders each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side,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42 modules/ladder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22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ASIC/module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128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Channel/ASIC</a:t>
            </a:r>
            <a:endParaRPr lang="en-US" altLang="zh-CN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11C3F-DA93-0102-27F3-1526AA78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456" y="1569247"/>
            <a:ext cx="3131738" cy="2243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0AE3B-69D1-C740-0B95-9DB234E6FEE5}"/>
              </a:ext>
            </a:extLst>
          </p:cNvPr>
          <p:cNvSpPr txBox="1"/>
          <p:nvPr/>
        </p:nvSpPr>
        <p:spPr>
          <a:xfrm>
            <a:off x="5803194" y="1029292"/>
            <a:ext cx="232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One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layer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</a:rPr>
              <a:t>ToF</a:t>
            </a:r>
            <a:endParaRPr lang="en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R=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1800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H</a:t>
            </a:r>
            <a:r>
              <a:rPr lang="zh-CN" altLang="en-US" b="1" dirty="0">
                <a:solidFill>
                  <a:schemeClr val="accent1"/>
                </a:solidFill>
              </a:rPr>
              <a:t>～</a:t>
            </a:r>
            <a:r>
              <a:rPr lang="en-US" altLang="zh-CN" b="1" dirty="0">
                <a:solidFill>
                  <a:schemeClr val="accent1"/>
                </a:solidFill>
              </a:rPr>
              <a:t>5800mm</a:t>
            </a:r>
            <a:endParaRPr lang="en-CN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BDA12-76E3-65C2-0738-D462D5C34665}"/>
              </a:ext>
            </a:extLst>
          </p:cNvPr>
          <p:cNvSpPr txBox="1"/>
          <p:nvPr/>
        </p:nvSpPr>
        <p:spPr>
          <a:xfrm>
            <a:off x="7535216" y="3306243"/>
            <a:ext cx="232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140</a:t>
            </a:r>
            <a:r>
              <a:rPr lang="en-CN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x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160mm</a:t>
            </a:r>
            <a:endParaRPr lang="en-CN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4842B-25D2-9F60-3C7A-42F46F700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633" y="1180756"/>
            <a:ext cx="1306306" cy="67889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4F7344-1CFE-25F9-6595-8D6A74DAE67C}"/>
              </a:ext>
            </a:extLst>
          </p:cNvPr>
          <p:cNvCxnSpPr/>
          <p:nvPr/>
        </p:nvCxnSpPr>
        <p:spPr>
          <a:xfrm flipV="1">
            <a:off x="7799294" y="1490957"/>
            <a:ext cx="461243" cy="20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353E936-C979-A719-15C0-AD816031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571" y="4245206"/>
            <a:ext cx="23749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0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C971-A143-3BA2-7D46-9536E3D2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r>
              <a:rPr lang="zh-CN" altLang="en-US" dirty="0"/>
              <a:t> ：</a:t>
            </a:r>
            <a:r>
              <a:rPr lang="en-US" altLang="zh-CN" dirty="0"/>
              <a:t>Endcap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03CCC-A9E7-F95D-87FB-444D7FA8A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Petals</a:t>
            </a:r>
            <a:r>
              <a:rPr lang="zh-CN" altLang="en-US" sz="2400" dirty="0"/>
              <a:t>：</a:t>
            </a:r>
            <a:r>
              <a:rPr 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petal</a:t>
            </a:r>
            <a:r>
              <a:rPr lang="zh-CN" altLang="en-US" sz="2400" dirty="0"/>
              <a:t> </a:t>
            </a:r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8°×</a:t>
            </a:r>
            <a:r>
              <a:rPr lang="zh-CN" altLang="en-US" sz="2400" dirty="0"/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45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= 360°</a:t>
            </a:r>
            <a:endParaRPr lang="en-US" sz="2400" dirty="0"/>
          </a:p>
          <a:p>
            <a:r>
              <a:rPr lang="en-US" sz="2400" dirty="0"/>
              <a:t>Total</a:t>
            </a:r>
            <a:r>
              <a:rPr lang="zh-CN" altLang="en-US" sz="2400" dirty="0"/>
              <a:t> </a:t>
            </a:r>
            <a:r>
              <a:rPr lang="en-US" altLang="zh-CN" sz="2400" dirty="0"/>
              <a:t>modules</a:t>
            </a:r>
            <a:r>
              <a:rPr lang="zh-CN" altLang="en-US" sz="2400" dirty="0"/>
              <a:t>：</a:t>
            </a:r>
            <a:r>
              <a:rPr lang="en-US" sz="2400" dirty="0"/>
              <a:t>~</a:t>
            </a:r>
            <a:r>
              <a:rPr lang="en-US" sz="2400" b="1" dirty="0">
                <a:solidFill>
                  <a:srgbClr val="FF0000"/>
                </a:solidFill>
              </a:rPr>
              <a:t> 450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(14cm </a:t>
            </a:r>
            <a:r>
              <a:rPr lang="en-US" altLang="zh-CN" sz="2400" dirty="0"/>
              <a:t>× </a:t>
            </a:r>
            <a:r>
              <a:rPr lang="en-US" sz="2400" dirty="0"/>
              <a:t> ) </a:t>
            </a:r>
          </a:p>
          <a:p>
            <a:r>
              <a:rPr lang="en-US" sz="2400" dirty="0"/>
              <a:t>R</a:t>
            </a:r>
            <a:r>
              <a:rPr lang="zh-CN" altLang="en-US" sz="2400" dirty="0"/>
              <a:t>：</a:t>
            </a:r>
            <a:r>
              <a:rPr lang="en-US" altLang="zh-CN" sz="2400" dirty="0"/>
              <a:t>400</a:t>
            </a:r>
            <a:r>
              <a:rPr lang="zh-CN" altLang="en-US" sz="2400" dirty="0"/>
              <a:t> </a:t>
            </a:r>
            <a:r>
              <a:rPr lang="en-US" altLang="zh-CN" sz="2400" dirty="0"/>
              <a:t>mm</a:t>
            </a:r>
            <a:r>
              <a:rPr lang="zh-CN" altLang="en-US" sz="2400" dirty="0"/>
              <a:t> </a:t>
            </a:r>
            <a:r>
              <a:rPr lang="en-US" altLang="zh-CN" sz="2400" dirty="0"/>
              <a:t>-</a:t>
            </a:r>
            <a:r>
              <a:rPr lang="zh-CN" altLang="en-US" sz="2400" dirty="0"/>
              <a:t> </a:t>
            </a:r>
            <a:r>
              <a:rPr lang="en-US" altLang="zh-CN" sz="2400" dirty="0"/>
              <a:t>1800</a:t>
            </a:r>
            <a:r>
              <a:rPr lang="zh-CN" altLang="en-US" sz="2400" dirty="0"/>
              <a:t> </a:t>
            </a:r>
            <a:r>
              <a:rPr lang="en-US" altLang="zh-CN" sz="2400" dirty="0"/>
              <a:t>mm</a:t>
            </a:r>
            <a:r>
              <a:rPr lang="en-US" sz="2400" dirty="0"/>
              <a:t> </a:t>
            </a:r>
          </a:p>
          <a:p>
            <a:endParaRPr lang="en-CN" dirty="0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C7F5680D-69C2-E279-7D43-3D027951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74" y="2891150"/>
            <a:ext cx="1700126" cy="3421910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57E0EE2-8FC0-D659-8EE4-08F903180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82171" y="3534173"/>
            <a:ext cx="3285469" cy="2000112"/>
          </a:xfrm>
          <a:prstGeom prst="rect">
            <a:avLst/>
          </a:prstGeom>
        </p:spPr>
      </p:pic>
      <p:sp>
        <p:nvSpPr>
          <p:cNvPr id="7" name="Circular Arrow 6">
            <a:extLst>
              <a:ext uri="{FF2B5EF4-FFF2-40B4-BE49-F238E27FC236}">
                <a16:creationId xmlns:a16="http://schemas.microsoft.com/office/drawing/2014/main" id="{F433F131-E3E6-AD7D-7FB0-C8B71DC0DEE6}"/>
              </a:ext>
            </a:extLst>
          </p:cNvPr>
          <p:cNvSpPr/>
          <p:nvPr/>
        </p:nvSpPr>
        <p:spPr>
          <a:xfrm rot="409122">
            <a:off x="5084617" y="2863784"/>
            <a:ext cx="568037" cy="364324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  <a:highlight>
                <a:srgbClr val="8000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53284-3905-AC81-8057-D6011FC199F2}"/>
              </a:ext>
            </a:extLst>
          </p:cNvPr>
          <p:cNvSpPr txBox="1"/>
          <p:nvPr/>
        </p:nvSpPr>
        <p:spPr>
          <a:xfrm>
            <a:off x="5191629" y="2429485"/>
            <a:ext cx="151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</a:rPr>
              <a:t>8°</a:t>
            </a:r>
            <a:endParaRPr lang="en-CN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8490B-CF6C-749F-55AD-C157EF399C15}"/>
              </a:ext>
            </a:extLst>
          </p:cNvPr>
          <p:cNvSpPr txBox="1"/>
          <p:nvPr/>
        </p:nvSpPr>
        <p:spPr>
          <a:xfrm>
            <a:off x="1233147" y="2892791"/>
            <a:ext cx="232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Longest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side</a:t>
            </a:r>
            <a:r>
              <a:rPr lang="zh-CN" altLang="en-US" b="1" dirty="0">
                <a:solidFill>
                  <a:schemeClr val="accent1"/>
                </a:solidFill>
              </a:rPr>
              <a:t>：</a:t>
            </a:r>
            <a:r>
              <a:rPr lang="en-US" altLang="zh-CN" b="1" dirty="0">
                <a:solidFill>
                  <a:schemeClr val="accent1"/>
                </a:solidFill>
              </a:rPr>
              <a:t>140</a:t>
            </a:r>
            <a:r>
              <a:rPr lang="en-CN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761093-4ACB-EB1E-EDD1-2B33AB884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62" y="3891486"/>
            <a:ext cx="2161309" cy="1285485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7C9FE6D-AD50-B191-740D-4850F5299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410" y="4107536"/>
            <a:ext cx="1874090" cy="9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64D2-98F7-A4D1-7D14-88DF3BA83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CN" dirty="0"/>
              <a:t>Electronic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 err="1"/>
              <a:t>oTracker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721A-E940-B069-0149-730E5EABB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1F4CE-0E39-24EB-FDFC-0942C8F2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168400"/>
            <a:ext cx="8966006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8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42B5AA-32C2-F04C-AD1C-A043D958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/>
              <a:t>Detector Impact – Vertex -- Higgs</a:t>
            </a:r>
            <a:endParaRPr kumimoji="1"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DFED6BE8-F965-724A-B6BD-7B8DD5E0B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44975"/>
            <a:ext cx="8543925" cy="3531834"/>
          </a:xfrm>
        </p:spPr>
        <p:txBody>
          <a:bodyPr>
            <a:normAutofit/>
          </a:bodyPr>
          <a:lstStyle/>
          <a:p>
            <a:r>
              <a:rPr lang="en-US" altLang="zh-CN" sz="1625"/>
              <a:t>Preliminary results. Without any safety factor. Take the highest bin value as result.</a:t>
            </a:r>
          </a:p>
          <a:p>
            <a:pPr lvl="1"/>
            <a:r>
              <a:rPr lang="en-US" altLang="zh-CN" sz="1300"/>
              <a:t>Pair Could be used as reference of design, Beam Loss could not. Further optimization/mitigation will be performed.</a:t>
            </a:r>
          </a:p>
          <a:p>
            <a:r>
              <a:rPr lang="en-US" altLang="zh-CN" sz="1625"/>
              <a:t>Result File link:</a:t>
            </a:r>
          </a:p>
          <a:p>
            <a:pPr lvl="1"/>
            <a:r>
              <a:rPr lang="en-US" altLang="zh-CN" sz="1300"/>
              <a:t>Pairs: /</a:t>
            </a:r>
            <a:r>
              <a:rPr lang="en-US" altLang="zh-CN" sz="1300" err="1"/>
              <a:t>cefs</a:t>
            </a:r>
            <a:r>
              <a:rPr lang="en-US" altLang="zh-CN" sz="1300"/>
              <a:t>/</a:t>
            </a:r>
            <a:r>
              <a:rPr lang="en-US" altLang="zh-CN" sz="1300" err="1"/>
              <a:t>higgs</a:t>
            </a:r>
            <a:r>
              <a:rPr lang="en-US" altLang="zh-CN" sz="1300"/>
              <a:t>/</a:t>
            </a:r>
            <a:r>
              <a:rPr lang="en-US" altLang="zh-CN" sz="1300" err="1"/>
              <a:t>shihy</a:t>
            </a:r>
            <a:r>
              <a:rPr lang="en-US" altLang="zh-CN" sz="1300"/>
              <a:t>/work/</a:t>
            </a:r>
            <a:r>
              <a:rPr lang="en-US" altLang="zh-CN" sz="1300" err="1"/>
              <a:t>cepc_bkg</a:t>
            </a:r>
            <a:r>
              <a:rPr lang="en-US" altLang="zh-CN" sz="1300"/>
              <a:t>/Results/Ref-TDR/20240312/Higgs/</a:t>
            </a:r>
            <a:r>
              <a:rPr lang="en-US" altLang="zh-CN" sz="1300" err="1"/>
              <a:t>Pairs.root</a:t>
            </a:r>
            <a:endParaRPr lang="en-US" altLang="zh-CN" sz="1300"/>
          </a:p>
          <a:p>
            <a:pPr lvl="1"/>
            <a:r>
              <a:rPr lang="en-US" altLang="zh-CN" sz="1300" err="1"/>
              <a:t>BeamLoss</a:t>
            </a:r>
            <a:r>
              <a:rPr lang="en-US" altLang="zh-CN" sz="1300"/>
              <a:t>: /</a:t>
            </a:r>
            <a:r>
              <a:rPr lang="en-US" altLang="zh-CN" sz="1300" err="1"/>
              <a:t>cefs</a:t>
            </a:r>
            <a:r>
              <a:rPr lang="en-US" altLang="zh-CN" sz="1300"/>
              <a:t>/</a:t>
            </a:r>
            <a:r>
              <a:rPr lang="en-US" altLang="zh-CN" sz="1300" err="1"/>
              <a:t>higgs</a:t>
            </a:r>
            <a:r>
              <a:rPr lang="en-US" altLang="zh-CN" sz="1300"/>
              <a:t>/</a:t>
            </a:r>
            <a:r>
              <a:rPr lang="en-US" altLang="zh-CN" sz="1300" err="1"/>
              <a:t>shihy</a:t>
            </a:r>
            <a:r>
              <a:rPr lang="en-US" altLang="zh-CN" sz="1300"/>
              <a:t>/work/</a:t>
            </a:r>
            <a:r>
              <a:rPr lang="en-US" altLang="zh-CN" sz="1300" err="1"/>
              <a:t>cepc_bkg</a:t>
            </a:r>
            <a:r>
              <a:rPr lang="en-US" altLang="zh-CN" sz="1300"/>
              <a:t>/Results/Ref-TDR/20240312/Higgs/</a:t>
            </a:r>
            <a:r>
              <a:rPr lang="en-US" altLang="zh-CN" sz="1300" err="1"/>
              <a:t>BeamLoss.root</a:t>
            </a:r>
            <a:r>
              <a:rPr lang="en-US" altLang="zh-CN" sz="1300"/>
              <a:t>(available when exists)</a:t>
            </a:r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endParaRPr lang="en-US" altLang="zh-CN" sz="1625"/>
          </a:p>
          <a:p>
            <a:pPr marL="0" indent="0">
              <a:buNone/>
            </a:pPr>
            <a:endParaRPr lang="en-US" altLang="zh-CN" sz="1625"/>
          </a:p>
          <a:p>
            <a:endParaRPr lang="en-US" altLang="zh-CN" sz="1625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65E545-48B3-1F40-BD69-C56FD908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4174" y="6356350"/>
            <a:ext cx="1149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3504C-F89A-414D-A090-E880DF830E38}" type="slidenum">
              <a:rPr lang="en-US" smtClean="0"/>
              <a:pPr/>
              <a:t>9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933DB1B3-B2ED-C442-BC13-DEC501E776D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05418" y="2756795"/>
              <a:ext cx="7913075" cy="267049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283759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2811438958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1446805578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3806742151"/>
                        </a:ext>
                      </a:extLst>
                    </a:gridCol>
                  </a:tblGrid>
                  <a:tr h="447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Layer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/>
                            <a:t>Hit Density(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100" b="1" i="1" dirty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altLang="zh-CN" sz="1100" b="1" i="0" smtClean="0">
                                  <a:latin typeface="Cambria Math" panose="02040503050406030204" pitchFamily="18" charset="0"/>
                                </a:rPr>
                                <m:t>𝐇𝐳</m:t>
                              </m:r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  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TID(k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𝒓𝒂𝒅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 MeV equivalent</a:t>
                          </a:r>
                          <a:r>
                            <a:rPr lang="en-US" altLang="zh-CN" sz="1100" baseline="0"/>
                            <a:t> </a:t>
                          </a:r>
                          <a:r>
                            <a:rPr lang="en-US" altLang="zh-CN" sz="1100"/>
                            <a:t>neutron fluence</a:t>
                          </a:r>
                        </a:p>
                        <a:p>
                          <a:pPr algn="ctr"/>
                          <a:r>
                            <a:rPr lang="en-US" altLang="zh-CN" sz="110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𝒆𝒒</m:t>
                                  </m:r>
                                </m:sub>
                              </m:sSub>
                              <m:r>
                                <a:rPr lang="en-US" altLang="zh-CN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1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100"/>
                            <a:t>)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2600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extLst>
                      <a:ext uri="{0D108BD9-81ED-4DB2-BD59-A6C34878D82A}">
                        <a16:rowId xmlns:a16="http://schemas.microsoft.com/office/drawing/2014/main" val="1941615368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760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110.0634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185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75.28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1.8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0.20506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2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490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90.1943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62.51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1.75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0.16436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3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45.72336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6.4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12.63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0.030855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19188397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4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43.73305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5.4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12.08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0.030824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01964008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5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27.91237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3.15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0.007239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296001402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6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27.60218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3.34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0.010251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13454572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内容占位符 6">
                <a:extLst>
                  <a:ext uri="{FF2B5EF4-FFF2-40B4-BE49-F238E27FC236}">
                    <a16:creationId xmlns:a16="http://schemas.microsoft.com/office/drawing/2014/main" id="{933DB1B3-B2ED-C442-BC13-DEC501E776D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05418" y="2756795"/>
              <a:ext cx="7913075" cy="267049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283759">
                      <a:extLst>
                        <a:ext uri="{9D8B030D-6E8A-4147-A177-3AD203B41FA5}">
                          <a16:colId xmlns:a16="http://schemas.microsoft.com/office/drawing/2014/main" val="3665885353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1837935435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2811438958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4078547450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1446805578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2645981273"/>
                        </a:ext>
                      </a:extLst>
                    </a:gridCol>
                    <a:gridCol w="1104886">
                      <a:extLst>
                        <a:ext uri="{9D8B030D-6E8A-4147-A177-3AD203B41FA5}">
                          <a16:colId xmlns:a16="http://schemas.microsoft.com/office/drawing/2014/main" val="3806742151"/>
                        </a:ext>
                      </a:extLst>
                    </a:gridCol>
                  </a:tblGrid>
                  <a:tr h="447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Layer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58621" t="-2857" r="-201724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157714" t="-2857" r="-100571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74295" marR="74295" marT="37148" marB="37148" anchor="ctr">
                        <a:blipFill>
                          <a:blip r:embed="rId3"/>
                          <a:stretch>
                            <a:fillRect l="-259195" t="-2857" r="-1149" b="-50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461605"/>
                      </a:ext>
                    </a:extLst>
                  </a:tr>
                  <a:tr h="2600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Pair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/>
                            <a:t>Beam Loss</a:t>
                          </a:r>
                          <a:endParaRPr lang="zh-CN" altLang="en-US" sz="1200" b="1"/>
                        </a:p>
                      </a:txBody>
                      <a:tcPr marL="74295" marR="74295" marT="37148" marB="37148" anchor="ctr"/>
                    </a:tc>
                    <a:extLst>
                      <a:ext uri="{0D108BD9-81ED-4DB2-BD59-A6C34878D82A}">
                        <a16:rowId xmlns:a16="http://schemas.microsoft.com/office/drawing/2014/main" val="1941615368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1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760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110.0634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185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75.28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1.8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0.20506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40784470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2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490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90.1943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112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62.51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1.75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0.16436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784444624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3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70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45.72336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6.4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12.63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0.030855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19188397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4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66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43.73305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5.4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12.08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0.030824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3019640085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5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42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27.91237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1.1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3.15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0.007239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296001402"/>
                      </a:ext>
                    </a:extLst>
                  </a:tr>
                  <a:tr h="327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/>
                            <a:t>6</a:t>
                          </a:r>
                          <a:endParaRPr lang="zh-CN" altLang="en-US" sz="1100"/>
                        </a:p>
                      </a:txBody>
                      <a:tcPr marL="74295" marR="74295" marT="37148" marB="37148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40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27.60218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1.0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3.34</a:t>
                          </a:r>
                        </a:p>
                      </a:txBody>
                      <a:tcPr marL="3870" marR="3870" marT="387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0.004</a:t>
                          </a:r>
                        </a:p>
                      </a:txBody>
                      <a:tcPr marL="7739" marR="7739" marT="7739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等线" panose="02010600030101010101" pitchFamily="2" charset="-122"/>
                            </a:rPr>
                            <a:t>0.010251</a:t>
                          </a:r>
                        </a:p>
                      </a:txBody>
                      <a:tcPr marL="3870" marR="3870" marT="3870" marB="0" anchor="ctr"/>
                    </a:tc>
                    <a:extLst>
                      <a:ext uri="{0D108BD9-81ED-4DB2-BD59-A6C34878D82A}">
                        <a16:rowId xmlns:a16="http://schemas.microsoft.com/office/drawing/2014/main" val="134545729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550A137-02C8-9C9C-7B1E-EC7FCCB918BD}"/>
              </a:ext>
            </a:extLst>
          </p:cNvPr>
          <p:cNvGraphicFramePr>
            <a:graphicFrameLocks noGrp="1"/>
          </p:cNvGraphicFramePr>
          <p:nvPr/>
        </p:nvGraphicFramePr>
        <p:xfrm>
          <a:off x="8176488" y="1726133"/>
          <a:ext cx="1675776" cy="59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888">
                  <a:extLst>
                    <a:ext uri="{9D8B030D-6E8A-4147-A177-3AD203B41FA5}">
                      <a16:colId xmlns:a16="http://schemas.microsoft.com/office/drawing/2014/main" val="2615153498"/>
                    </a:ext>
                  </a:extLst>
                </a:gridCol>
                <a:gridCol w="837888">
                  <a:extLst>
                    <a:ext uri="{9D8B030D-6E8A-4147-A177-3AD203B41FA5}">
                      <a16:colId xmlns:a16="http://schemas.microsoft.com/office/drawing/2014/main" val="5011979"/>
                    </a:ext>
                  </a:extLst>
                </a:gridCol>
              </a:tblGrid>
              <a:tr h="289993">
                <a:tc>
                  <a:txBody>
                    <a:bodyPr/>
                    <a:lstStyle/>
                    <a:p>
                      <a:pPr algn="ctr"/>
                      <a:endParaRPr lang="zh-CN" altLang="en-US" sz="1100" b="1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/>
                        <a:t>Higgs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48465075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err="1"/>
                        <a:t>BXRate</a:t>
                      </a:r>
                      <a:r>
                        <a:rPr lang="en-US" altLang="zh-CN" sz="1100" b="1"/>
                        <a:t>(Hz)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/>
                        <a:t>1.34e6</a:t>
                      </a:r>
                      <a:endParaRPr lang="zh-CN" altLang="en-US" sz="1100" b="1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91042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58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29967</TotalTime>
  <Words>796</Words>
  <Application>Microsoft Macintosh PowerPoint</Application>
  <PresentationFormat>A4 Paper (210x297 mm)</PresentationFormat>
  <Paragraphs>213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 New</vt:lpstr>
      <vt:lpstr>Helvetica Neue</vt:lpstr>
      <vt:lpstr>Roboto</vt:lpstr>
      <vt:lpstr>Wingdings</vt:lpstr>
      <vt:lpstr>Office Theme</vt:lpstr>
      <vt:lpstr> LGAD based time of flight and outer tracker  </vt:lpstr>
      <vt:lpstr>Estimate of the Electronics Thickness ？</vt:lpstr>
      <vt:lpstr>Endcap design 1</vt:lpstr>
      <vt:lpstr>Backup</vt:lpstr>
      <vt:lpstr>Need reasonable hit rate at endcap</vt:lpstr>
      <vt:lpstr>Arrangement of the ToF with strip LGAD：Barrel</vt:lpstr>
      <vt:lpstr>Arrangement of the ToF with strip LGAD ：Endcap</vt:lpstr>
      <vt:lpstr>Layout of the Electronic System for LGAD ToF &amp; oTracker</vt:lpstr>
      <vt:lpstr>Detector Impact – Vertex -- Higgs</vt:lpstr>
      <vt:lpstr>Detector Impact – Vertex – Z-pole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yun f</cp:lastModifiedBy>
  <cp:revision>1051</cp:revision>
  <cp:lastPrinted>2019-10-18T06:24:01Z</cp:lastPrinted>
  <dcterms:created xsi:type="dcterms:W3CDTF">2015-10-29T10:59:50Z</dcterms:created>
  <dcterms:modified xsi:type="dcterms:W3CDTF">2024-05-31T02:57:55Z</dcterms:modified>
</cp:coreProperties>
</file>