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2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7CAFE-A56C-486C-7B4C-71EC05EC6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36089F-9A87-BFF9-016A-093A8A1B6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155721-6EB0-298C-758D-A6EB5637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473CFB-414B-4F8D-3A85-AE9B8DE1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A69075-EED5-9312-8243-051A1D82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50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00BA5-FC21-C03B-BE0D-82DF8877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2507E6-4710-6C1E-EEAE-AD4418A2D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28D20-BCB5-319D-C12E-A7A02383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924A37-D3CC-3E8F-3638-B69EF486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C245B7-B626-E0E1-D598-C2529FCF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ED0A9E-7C7D-2C36-EFAB-3D1AF1A0A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38F197-BF43-159A-6B68-508A0AF70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093BB3-CC56-D9AC-51D4-98F89851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4EBF-0301-5675-FD00-9C21D8BC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0CA8DF-5E9C-2F7A-78F2-C9522EC3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57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5B3B5-81F6-EE58-86D6-D7E04F36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6225C-1E77-0BEB-3604-A2F64DF80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D8A78-D43B-4516-1818-4C91CC08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EA696A-906F-7F8B-7F61-D9F8EB0B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007AC-893D-5ED7-E806-1DC632BA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FD9B1-66DA-A86E-546B-8DD631FC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B240B4-8C16-1008-9018-01635769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DFB64-69C1-50AE-F60D-4FC3C958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348A3E-3035-ABF1-12E5-E6E6631F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0B6BC8-872A-21E9-064F-E7EAD5BD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6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9DC53-570E-57BB-A057-769F4F84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7F0AB7-B668-2344-FFFD-0B8F4D6DA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F910B4-7951-850C-390F-BA5266C0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467735-8BB5-41D6-3F20-619B86FA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8616D5-1C14-CEBC-3511-EBC764BE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6D1EB8-FA50-C3C6-B969-585968AB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10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1B6E69-E592-FE0E-DF95-9F6F8F17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21E032-ED90-B8F8-8B95-D96919C43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1354E6-3C7B-5942-2FBE-28DE08B72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524DAB-6F13-C647-6812-E962BA939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27E6C3-8E30-8F5F-C675-D61CE5B41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26DE85-87D2-2F61-C466-B82228A0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1EFA68-3A30-F295-9C32-70AF1600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04BC5F-DF9D-F613-80A9-B30D2012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EAB9B-2194-5AB5-EAAB-EBAECFE3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C33A39-03BF-C1F1-64F0-A7C0EAF1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E7E5E1-E540-8B6E-EBA1-46BCD49B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F0C42F-7FAE-5284-EA65-57DAB9B7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23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350D88-0C32-4DE9-3127-971B137A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B77FED-3202-6B42-94DB-716392CC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9C83A3-A6B9-E614-4D28-C7EC1204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18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4AAD7-2FDD-7CF3-5E19-27C2068E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CBC58B-C74F-5D39-5412-F8077F6B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0F1A60-9FAA-2E19-9F74-E63CB8558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377262-35F9-DEBF-687F-C92D0B6C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E8B64B-08B3-6EDF-8E0A-63C6BCC7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8C2A7C-F26F-0C35-D33B-8C66E3E2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1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4C22D-9F27-C46A-34D9-F10FC7A6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1E782F-7586-6968-5BBE-99ED36AD1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F81B51-A906-E83E-6FE2-1CB7C5743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5F3C2D-33C8-76FA-2F71-91099404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E2B59A-1FD5-7819-009F-49ED42A9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5D7F14-C3EC-F1AB-C279-9A7435EA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9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F1692B-A6F8-A146-3BAE-54F142D1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3AB99E-5439-CFD6-E7BE-1745F7DB0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CC7C4C-6FF8-FEC6-7C88-6E5A46494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1C4B-605D-4FD3-9C13-75DDDA9C55A1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AB136-28FB-EA5D-7918-7944AAEDE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70B0D1-6C4F-7105-3193-B27CB1089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E7B4-5EDA-4478-B0FF-F013950542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5CD779-8453-E7D7-3B44-EE15566AF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400" b="1" i="1" dirty="0"/>
              <a:t>Impact of globally spin-aligned vector mesons on the search for the chiral magnetic effect in heavy-ion collisions</a:t>
            </a:r>
            <a:endParaRPr lang="zh-CN" altLang="en-US" sz="4400" b="1" i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DA7107-4599-51F9-9898-D8DD9599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8932"/>
            <a:ext cx="9144000" cy="930586"/>
          </a:xfrm>
        </p:spPr>
        <p:txBody>
          <a:bodyPr>
            <a:normAutofit/>
          </a:bodyPr>
          <a:lstStyle/>
          <a:p>
            <a:r>
              <a:rPr lang="en-US" altLang="zh-CN" sz="2000" dirty="0" err="1"/>
              <a:t>Diyu</a:t>
            </a:r>
            <a:r>
              <a:rPr lang="en-US" altLang="zh-CN" sz="2000" dirty="0"/>
              <a:t> Shen, </a:t>
            </a:r>
            <a:r>
              <a:rPr lang="en-US" altLang="zh-CN" sz="2000" dirty="0" err="1"/>
              <a:t>Jinhui</a:t>
            </a:r>
            <a:r>
              <a:rPr lang="en-US" altLang="zh-CN" sz="2000" dirty="0"/>
              <a:t> Chen, </a:t>
            </a:r>
            <a:r>
              <a:rPr lang="en-US" altLang="zh-CN" sz="2000" dirty="0" err="1"/>
              <a:t>Aihong</a:t>
            </a:r>
            <a:r>
              <a:rPr lang="en-US" altLang="zh-CN" sz="2000" dirty="0"/>
              <a:t> Tang, Gang Wan</a:t>
            </a:r>
          </a:p>
          <a:p>
            <a:r>
              <a:rPr lang="en-US" altLang="zh-CN" sz="2000" b="0" i="1" dirty="0" err="1">
                <a:effectLst/>
                <a:highlight>
                  <a:srgbClr val="FFFFFF"/>
                </a:highlight>
                <a:latin typeface="-apple-system"/>
              </a:rPr>
              <a:t>Phys.Lett.B</a:t>
            </a:r>
            <a:r>
              <a:rPr lang="en-US" altLang="zh-CN" sz="2000" b="0" i="0" dirty="0">
                <a:effectLst/>
                <a:highlight>
                  <a:srgbClr val="FFFFFF"/>
                </a:highlight>
                <a:latin typeface="-apple-system"/>
              </a:rPr>
              <a:t> 839 (2023) 137777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4019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E79C01-DA0B-1662-0A61-A753B8F3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87" y="2733010"/>
            <a:ext cx="4010054" cy="15144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B932A6-5F79-4AA3-8D0A-5316A7C78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20" y="1244800"/>
            <a:ext cx="4200556" cy="3467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927806-BCF4-D8FA-4890-BA8E968BA7F0}"/>
                  </a:ext>
                </a:extLst>
              </p:cNvPr>
              <p:cNvSpPr txBox="1"/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0000"/>
                <a:r>
                  <a:rPr lang="en-US" altLang="zh-CN" sz="2800" dirty="0"/>
                  <a:t> 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correlator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927806-BCF4-D8FA-4890-BA8E968B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2F652DA-D31B-0658-7696-516B51C49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331" y="1434740"/>
            <a:ext cx="2905146" cy="7334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2F2B26-6C8E-9093-1F2D-DC0287E7F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208" y="5489315"/>
            <a:ext cx="4095780" cy="762006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FF0000"/>
            </a:solidFill>
            <a:miter lim="800000"/>
          </a:ln>
          <a:effectLst/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6505D6-4A05-7B98-85C0-8FD2B873F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719" y="4555476"/>
            <a:ext cx="4429157" cy="8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E26B44-625A-406D-01E3-12A3DC1E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35" y="1017247"/>
            <a:ext cx="3981479" cy="37909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F0898D-E678-5C0F-5D0B-C28FF1A37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2" y="1177785"/>
            <a:ext cx="4562508" cy="3695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3497214-5E2C-B290-1BA5-C8D144DF4D31}"/>
                  </a:ext>
                </a:extLst>
              </p:cNvPr>
              <p:cNvSpPr txBox="1"/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0000"/>
                <a:r>
                  <a:rPr lang="en-US" altLang="zh-CN" sz="2800" dirty="0"/>
                  <a:t> 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correlator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3497214-5E2C-B290-1BA5-C8D144DF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165D71D-DC5C-2663-0707-F0F192372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23" y="5413174"/>
            <a:ext cx="11278025" cy="8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357DCE-026C-9462-DB3F-7FCD0E2F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36" y="1164813"/>
            <a:ext cx="10744279" cy="48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F8C40FE-6F6F-11F3-0D07-9360266B7A46}"/>
                  </a:ext>
                </a:extLst>
              </p:cNvPr>
              <p:cNvSpPr txBox="1"/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0000"/>
                <a:r>
                  <a:rPr lang="en-US" altLang="zh-CN" sz="2800" dirty="0"/>
                  <a:t> 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correlator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F8C40FE-6F6F-11F3-0D07-9360266B7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71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31ECFD-73E9-A0BE-C66D-6E74D4312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85" y="2949807"/>
            <a:ext cx="4429157" cy="809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37E2BC-60D9-E6D7-F021-9F6AB7283B15}"/>
                  </a:ext>
                </a:extLst>
              </p:cNvPr>
              <p:cNvSpPr txBox="1"/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0000"/>
                <a:r>
                  <a:rPr lang="en-US" altLang="zh-CN" sz="2800" dirty="0"/>
                  <a:t> 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correlator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37E2BC-60D9-E6D7-F021-9F6AB7283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CBDB3E6E-8886-C6B5-9377-2777CB51A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061" y="1225222"/>
            <a:ext cx="5134013" cy="4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C9AA4F-1093-A215-E23C-7CD15A58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605" y="2060964"/>
            <a:ext cx="3991004" cy="2457468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1897AAC4-24BE-0CB4-35FD-5B874A0A52B6}"/>
              </a:ext>
            </a:extLst>
          </p:cNvPr>
          <p:cNvSpPr/>
          <p:nvPr/>
        </p:nvSpPr>
        <p:spPr>
          <a:xfrm rot="8837911">
            <a:off x="9529011" y="3578848"/>
            <a:ext cx="437512" cy="37188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9B1325-835F-59E6-0665-C72130F4F8FC}"/>
              </a:ext>
            </a:extLst>
          </p:cNvPr>
          <p:cNvCxnSpPr>
            <a:cxnSpLocks/>
          </p:cNvCxnSpPr>
          <p:nvPr/>
        </p:nvCxnSpPr>
        <p:spPr>
          <a:xfrm>
            <a:off x="9747767" y="3764790"/>
            <a:ext cx="450637" cy="43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1FD1E8F-B62C-54B4-2E3B-15F48FE3B14F}"/>
              </a:ext>
            </a:extLst>
          </p:cNvPr>
          <p:cNvCxnSpPr>
            <a:cxnSpLocks/>
          </p:cNvCxnSpPr>
          <p:nvPr/>
        </p:nvCxnSpPr>
        <p:spPr>
          <a:xfrm flipH="1">
            <a:off x="10198404" y="2961956"/>
            <a:ext cx="67244" cy="1238159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5E3438-5A6F-DA9A-CC68-800EC4D8EECB}"/>
                  </a:ext>
                </a:extLst>
              </p:cNvPr>
              <p:cNvSpPr txBox="1"/>
              <p:nvPr/>
            </p:nvSpPr>
            <p:spPr>
              <a:xfrm>
                <a:off x="9566613" y="3981282"/>
                <a:ext cx="227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5E3438-5A6F-DA9A-CC68-800EC4D8E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613" y="3981282"/>
                <a:ext cx="227819" cy="276999"/>
              </a:xfrm>
              <a:prstGeom prst="rect">
                <a:avLst/>
              </a:prstGeom>
              <a:blipFill>
                <a:blip r:embed="rId3"/>
                <a:stretch>
                  <a:fillRect l="-34211" t="-2174" r="-31579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66391A54-6B37-116B-FA63-D26ACA96526A}"/>
              </a:ext>
            </a:extLst>
          </p:cNvPr>
          <p:cNvSpPr txBox="1"/>
          <p:nvPr/>
        </p:nvSpPr>
        <p:spPr>
          <a:xfrm>
            <a:off x="703301" y="493478"/>
            <a:ext cx="6096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The </a:t>
            </a:r>
            <a:r>
              <a:rPr lang="zh-CN" altLang="en-US" sz="2000" dirty="0"/>
              <a:t>calculation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1EF9BCF-C387-1EB0-A523-B0E35682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760" y="893588"/>
            <a:ext cx="3551134" cy="612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DFF9421-2305-6B2A-9BE5-F4D9172C1F8E}"/>
                  </a:ext>
                </a:extLst>
              </p:cNvPr>
              <p:cNvSpPr txBox="1"/>
              <p:nvPr/>
            </p:nvSpPr>
            <p:spPr>
              <a:xfrm>
                <a:off x="1897243" y="1609062"/>
                <a:ext cx="6769802" cy="4320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os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𝑑𝑐𝑜𝑠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𝑑𝑐𝑜𝑠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𝑑𝑐𝑜𝑠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𝑑𝑐𝑜𝑠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1/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nary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DFF9421-2305-6B2A-9BE5-F4D9172C1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43" y="1609062"/>
                <a:ext cx="6769802" cy="4320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97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9A51F6C-3CBB-C669-7ED7-B75D2B21F758}"/>
                  </a:ext>
                </a:extLst>
              </p:cNvPr>
              <p:cNvSpPr txBox="1"/>
              <p:nvPr/>
            </p:nvSpPr>
            <p:spPr>
              <a:xfrm>
                <a:off x="2520811" y="1111662"/>
                <a:ext cx="7572375" cy="3855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p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dirty="0"/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i="0" smtClean="0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[1</m:t>
                      </m:r>
                      <m:r>
                        <m:rPr>
                          <m:nor/>
                        </m:rPr>
                        <a:rPr lang="en-US" altLang="zh-CN" b="0" i="0" dirty="0" smtClean="0"/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sty m:val="p"/>
                        </m:rPr>
                        <a:rPr lang="en-US" altLang="zh-CN" i="0" smtClean="0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[1</m:t>
                      </m:r>
                      <m:r>
                        <m:rPr>
                          <m:nor/>
                        </m:rPr>
                        <a:rPr lang="en-US" altLang="zh-CN" dirty="0"/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cos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9A51F6C-3CBB-C669-7ED7-B75D2B21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11" y="1111662"/>
                <a:ext cx="7572375" cy="38557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5040173-C50D-2540-327D-696EA54CDBB3}"/>
                  </a:ext>
                </a:extLst>
              </p:cNvPr>
              <p:cNvSpPr txBox="1"/>
              <p:nvPr/>
            </p:nvSpPr>
            <p:spPr>
              <a:xfrm>
                <a:off x="2724564" y="5261977"/>
                <a:ext cx="6095170" cy="617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0" dirty="0"/>
                  <a:t>So,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5040173-C50D-2540-327D-696EA54CD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64" y="5261977"/>
                <a:ext cx="6095170" cy="617157"/>
              </a:xfrm>
              <a:prstGeom prst="rect">
                <a:avLst/>
              </a:prstGeom>
              <a:blipFill>
                <a:blip r:embed="rId3"/>
                <a:stretch>
                  <a:fillRect l="-1600" b="-10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72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DA53B2-79BF-247F-B0DC-53947A9F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2" y="144583"/>
            <a:ext cx="8497266" cy="64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1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D4D91F-2624-0BAB-DE04-DEA3FFE6E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50" y="685717"/>
            <a:ext cx="9281664" cy="48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A67795E-FC40-3E02-3034-B300EB278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449" y="3461702"/>
            <a:ext cx="3991004" cy="11049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212F07-89AA-329C-0F9B-A788E490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26" y="1694462"/>
            <a:ext cx="3133084" cy="3969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4032605-190A-4173-B3E1-7D732232E634}"/>
              </a:ext>
            </a:extLst>
          </p:cNvPr>
          <p:cNvSpPr txBox="1"/>
          <p:nvPr/>
        </p:nvSpPr>
        <p:spPr>
          <a:xfrm>
            <a:off x="3092482" y="1253411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CME-sensitive observable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FEB97B-6B18-CC2E-2976-EF04793CF9FF}"/>
              </a:ext>
            </a:extLst>
          </p:cNvPr>
          <p:cNvSpPr txBox="1"/>
          <p:nvPr/>
        </p:nvSpPr>
        <p:spPr>
          <a:xfrm>
            <a:off x="3092482" y="2428179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Resonances decay background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40C3B5-DB33-C68E-6BE9-D0AD202EB4F6}"/>
              </a:ext>
            </a:extLst>
          </p:cNvPr>
          <p:cNvSpPr txBox="1"/>
          <p:nvPr/>
        </p:nvSpPr>
        <p:spPr>
          <a:xfrm>
            <a:off x="3013730" y="4899000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 </a:t>
            </a:r>
            <a:r>
              <a:rPr lang="en-US" altLang="zh-CN" dirty="0" err="1"/>
              <a:t>Cov</a:t>
            </a:r>
            <a:r>
              <a:rPr lang="en-US" altLang="zh-CN" dirty="0"/>
              <a:t>(</a:t>
            </a:r>
            <a:r>
              <a:rPr lang="en-US" altLang="zh-CN" dirty="0" err="1"/>
              <a:t>a,b</a:t>
            </a:r>
            <a:r>
              <a:rPr lang="en-US" altLang="zh-CN" dirty="0"/>
              <a:t>) denotes the covariance of variables a and b.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404ECD-53BD-8F26-570A-B604CB42768F}"/>
                  </a:ext>
                </a:extLst>
              </p:cNvPr>
              <p:cNvSpPr txBox="1"/>
              <p:nvPr/>
            </p:nvSpPr>
            <p:spPr>
              <a:xfrm>
                <a:off x="3092482" y="2942753"/>
                <a:ext cx="6096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For example, the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mesons decay to charged pions: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404ECD-53BD-8F26-570A-B604CB42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82" y="2942753"/>
                <a:ext cx="6096728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9DE64CD0-1AAB-68E6-7D7F-39C2BA68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234" y="2085903"/>
            <a:ext cx="1905014" cy="40005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D70EE1F-4E59-8EB4-8F41-F64364FE20AC}"/>
              </a:ext>
            </a:extLst>
          </p:cNvPr>
          <p:cNvSpPr txBox="1"/>
          <p:nvPr/>
        </p:nvSpPr>
        <p:spPr>
          <a:xfrm>
            <a:off x="-728" y="0"/>
            <a:ext cx="12192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/>
              <a:t>     CME observable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840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FDBF90-24BC-D4BF-716D-C9160DDC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68" y="2597471"/>
            <a:ext cx="3551134" cy="612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6FFB68-A805-C962-4B3D-A4FEE0E43D9F}"/>
                  </a:ext>
                </a:extLst>
              </p:cNvPr>
              <p:cNvSpPr txBox="1"/>
              <p:nvPr/>
            </p:nvSpPr>
            <p:spPr>
              <a:xfrm>
                <a:off x="1564469" y="720631"/>
                <a:ext cx="60967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sz="2400" dirty="0"/>
              </a:p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00-component of the spin density matrix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6FFB68-A805-C962-4B3D-A4FEE0E43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9" y="720631"/>
                <a:ext cx="6096728" cy="830997"/>
              </a:xfrm>
              <a:prstGeom prst="rect">
                <a:avLst/>
              </a:prstGeom>
              <a:blipFill>
                <a:blip r:embed="rId3"/>
                <a:stretch>
                  <a:fillRect b="-8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A68092-FD89-06CE-4A69-50BB27844D1B}"/>
                  </a:ext>
                </a:extLst>
              </p:cNvPr>
              <p:cNvSpPr txBox="1"/>
              <p:nvPr/>
            </p:nvSpPr>
            <p:spPr>
              <a:xfrm>
                <a:off x="1691348" y="1968384"/>
                <a:ext cx="60967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In the decay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 the emission angle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, in the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rest frame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A68092-FD89-06CE-4A69-50BB2784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348" y="1968384"/>
                <a:ext cx="6096728" cy="646331"/>
              </a:xfrm>
              <a:prstGeom prst="rect">
                <a:avLst/>
              </a:prstGeom>
              <a:blipFill>
                <a:blip r:embed="rId4"/>
                <a:stretch>
                  <a:fillRect l="-799" t="-5660" r="-119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B2B1D5E0-F047-DD23-0081-3E241E8E7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854" y="1920960"/>
            <a:ext cx="3991004" cy="24574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29000E-9387-69E5-8D4E-16E4B38EA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500" y="4114985"/>
            <a:ext cx="3027133" cy="6306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20A23E2-730C-7D7A-9265-1F1E9A672CD6}"/>
              </a:ext>
            </a:extLst>
          </p:cNvPr>
          <p:cNvSpPr txBox="1"/>
          <p:nvPr/>
        </p:nvSpPr>
        <p:spPr>
          <a:xfrm>
            <a:off x="1564469" y="3486663"/>
            <a:ext cx="674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Projected to the transverse (x-y) plane, it becomes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4543B93-47D2-925E-322B-B60AEA3244D4}"/>
                  </a:ext>
                </a:extLst>
              </p:cNvPr>
              <p:cNvSpPr txBox="1"/>
              <p:nvPr/>
            </p:nvSpPr>
            <p:spPr>
              <a:xfrm>
                <a:off x="5309218" y="5500634"/>
                <a:ext cx="834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4543B93-47D2-925E-322B-B60AEA324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218" y="5500634"/>
                <a:ext cx="834908" cy="276999"/>
              </a:xfrm>
              <a:prstGeom prst="rect">
                <a:avLst/>
              </a:prstGeom>
              <a:blipFill>
                <a:blip r:embed="rId7"/>
                <a:stretch>
                  <a:fillRect l="-2920" t="-2174" r="-9489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2CF1FCFE-2061-F8F9-E45D-76DBF93F8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949" y="5323806"/>
            <a:ext cx="3027133" cy="63065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F9454DB-80B4-B2FE-D0E8-7D2D9E4334C6}"/>
              </a:ext>
            </a:extLst>
          </p:cNvPr>
          <p:cNvSpPr txBox="1"/>
          <p:nvPr/>
        </p:nvSpPr>
        <p:spPr>
          <a:xfrm>
            <a:off x="1741297" y="4931559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In my calculation, it should be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1861AA-6DE6-6200-56E4-AB365CAEBA43}"/>
              </a:ext>
            </a:extLst>
          </p:cNvPr>
          <p:cNvSpPr txBox="1"/>
          <p:nvPr/>
        </p:nvSpPr>
        <p:spPr>
          <a:xfrm>
            <a:off x="-728" y="0"/>
            <a:ext cx="12192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/>
              <a:t>    Global spin alignment</a:t>
            </a:r>
          </a:p>
        </p:txBody>
      </p:sp>
    </p:spTree>
    <p:extLst>
      <p:ext uri="{BB962C8B-B14F-4D97-AF65-F5344CB8AC3E}">
        <p14:creationId xmlns:p14="http://schemas.microsoft.com/office/powerpoint/2010/main" val="160110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657549-21BD-1F4B-CEEB-FC5721D4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866" y="2959900"/>
            <a:ext cx="4000260" cy="14720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0336AA-1A20-F297-B59A-46622EC83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57" y="996971"/>
            <a:ext cx="3027133" cy="63065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40DF8D5-94AB-5318-C918-8A0F55E3CD17}"/>
              </a:ext>
            </a:extLst>
          </p:cNvPr>
          <p:cNvSpPr txBox="1"/>
          <p:nvPr/>
        </p:nvSpPr>
        <p:spPr>
          <a:xfrm>
            <a:off x="3316092" y="675142"/>
            <a:ext cx="92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Using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B4196A-A977-C749-75D9-1D0FBDB8F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13" y="1947199"/>
            <a:ext cx="1243493" cy="2925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D36EC71-2BCE-F553-3CC3-F890FEC8BE6C}"/>
              </a:ext>
            </a:extLst>
          </p:cNvPr>
          <p:cNvSpPr txBox="1"/>
          <p:nvPr/>
        </p:nvSpPr>
        <p:spPr>
          <a:xfrm>
            <a:off x="3316092" y="174139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And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F7C8A4-5AB3-81A9-5347-6814847E5895}"/>
                  </a:ext>
                </a:extLst>
              </p:cNvPr>
              <p:cNvSpPr txBox="1"/>
              <p:nvPr/>
            </p:nvSpPr>
            <p:spPr>
              <a:xfrm>
                <a:off x="3383884" y="2478903"/>
                <a:ext cx="2739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covariance term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F7C8A4-5AB3-81A9-5347-6814847E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84" y="2478903"/>
                <a:ext cx="2739661" cy="369332"/>
              </a:xfrm>
              <a:prstGeom prst="rect">
                <a:avLst/>
              </a:prstGeom>
              <a:blipFill>
                <a:blip r:embed="rId5"/>
                <a:stretch>
                  <a:fillRect l="-177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570BCCCB-C335-57BA-A539-AEF2C3681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447" y="5064756"/>
            <a:ext cx="3264259" cy="885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2B2226D-986F-AD01-CBA6-53CD5E994BF9}"/>
                  </a:ext>
                </a:extLst>
              </p:cNvPr>
              <p:cNvSpPr txBox="1"/>
              <p:nvPr/>
            </p:nvSpPr>
            <p:spPr>
              <a:xfrm>
                <a:off x="3316092" y="4563710"/>
                <a:ext cx="5021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contribution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decay,  in the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rest frame</a:t>
                </a:r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2B2226D-986F-AD01-CBA6-53CD5E99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092" y="4563710"/>
                <a:ext cx="5021759" cy="369332"/>
              </a:xfrm>
              <a:prstGeom prst="rect">
                <a:avLst/>
              </a:prstGeom>
              <a:blipFill>
                <a:blip r:embed="rId7"/>
                <a:stretch>
                  <a:fillRect l="-109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465ED1D-6ED4-1A56-2B0F-3F700276CE10}"/>
                  </a:ext>
                </a:extLst>
              </p:cNvPr>
              <p:cNvSpPr txBox="1"/>
              <p:nvPr/>
            </p:nvSpPr>
            <p:spPr>
              <a:xfrm>
                <a:off x="3250442" y="6147471"/>
                <a:ext cx="6096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 finite background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dirty="0"/>
                  <a:t> deviates from 1/3.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465ED1D-6ED4-1A56-2B0F-3F700276C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42" y="6147471"/>
                <a:ext cx="6096728" cy="369332"/>
              </a:xfrm>
              <a:prstGeom prst="rect">
                <a:avLst/>
              </a:prstGeom>
              <a:blipFill>
                <a:blip r:embed="rId8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4E40F1A2-D985-2B05-331C-C3641BDD6BA5}"/>
              </a:ext>
            </a:extLst>
          </p:cNvPr>
          <p:cNvSpPr txBox="1"/>
          <p:nvPr/>
        </p:nvSpPr>
        <p:spPr>
          <a:xfrm>
            <a:off x="8337851" y="3151975"/>
            <a:ext cx="1978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0918351-E1D0-124B-B20D-7831D4CB742A}"/>
              </a:ext>
            </a:extLst>
          </p:cNvPr>
          <p:cNvSpPr txBox="1"/>
          <p:nvPr/>
        </p:nvSpPr>
        <p:spPr>
          <a:xfrm>
            <a:off x="8337851" y="3695948"/>
            <a:ext cx="2269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00F9F6-4ED9-8A91-FC2B-9DFE9FC14B63}"/>
              </a:ext>
            </a:extLst>
          </p:cNvPr>
          <p:cNvSpPr txBox="1"/>
          <p:nvPr/>
        </p:nvSpPr>
        <p:spPr>
          <a:xfrm>
            <a:off x="-728" y="0"/>
            <a:ext cx="12192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/>
              <a:t>   Relation between CME and global spin alignment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621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9236718-7504-A853-C88B-3604C430F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02" y="3707640"/>
            <a:ext cx="2644145" cy="3479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59F797-153A-5F67-3A94-11FB7191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309" y="1735831"/>
            <a:ext cx="3027133" cy="630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CF96ED2-A3CE-28E2-FFDE-F849AFA56C35}"/>
                  </a:ext>
                </a:extLst>
              </p:cNvPr>
              <p:cNvSpPr txBox="1"/>
              <p:nvPr/>
            </p:nvSpPr>
            <p:spPr>
              <a:xfrm>
                <a:off x="3859811" y="2784857"/>
                <a:ext cx="2715294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[1+2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CF96ED2-A3CE-28E2-FFDE-F849AFA56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11" y="2784857"/>
                <a:ext cx="2715294" cy="572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4EB16E4-104D-9247-F0A6-1B2C04AB0385}"/>
              </a:ext>
            </a:extLst>
          </p:cNvPr>
          <p:cNvSpPr txBox="1"/>
          <p:nvPr/>
        </p:nvSpPr>
        <p:spPr>
          <a:xfrm>
            <a:off x="2800077" y="1157313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particle distribution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30D0E9-4A0B-E313-1F02-98AF71D69AC6}"/>
              </a:ext>
            </a:extLst>
          </p:cNvPr>
          <p:cNvSpPr txBox="1"/>
          <p:nvPr/>
        </p:nvSpPr>
        <p:spPr>
          <a:xfrm>
            <a:off x="2883204" y="243466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Noticing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5AE2D0-9A15-FEE2-465E-1BE81C537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96" y="4605008"/>
            <a:ext cx="1747356" cy="4059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E4C0E5F-4C1C-E610-00EF-BFE3219BE35D}"/>
              </a:ext>
            </a:extLst>
          </p:cNvPr>
          <p:cNvSpPr txBox="1"/>
          <p:nvPr/>
        </p:nvSpPr>
        <p:spPr>
          <a:xfrm>
            <a:off x="-728" y="0"/>
            <a:ext cx="12192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/>
              <a:t> Relation between CME and global spin alignment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871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1C568DC-BD22-6EDD-C36B-8C6635E2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222" y="1477320"/>
            <a:ext cx="2126925" cy="1299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3867BB-6553-3397-A110-935610EAD2DD}"/>
                  </a:ext>
                </a:extLst>
              </p:cNvPr>
              <p:cNvSpPr txBox="1"/>
              <p:nvPr/>
            </p:nvSpPr>
            <p:spPr>
              <a:xfrm>
                <a:off x="1806809" y="614615"/>
                <a:ext cx="70756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In the laboratory frame, </a:t>
                </a:r>
                <a:r>
                  <a:rPr lang="en-US" altLang="zh-CN" dirty="0" err="1"/>
                  <a:t>Eqs</a:t>
                </a:r>
                <a:r>
                  <a:rPr lang="en-US" altLang="zh-CN" dirty="0"/>
                  <a:t>. (7) and (8) should be scaled by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/>
                  <a:t>, respectively, due to the Lorentz boost of the meson.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3867BB-6553-3397-A110-935610EAD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09" y="614615"/>
                <a:ext cx="7075661" cy="646331"/>
              </a:xfrm>
              <a:prstGeom prst="rect">
                <a:avLst/>
              </a:prstGeom>
              <a:blipFill>
                <a:blip r:embed="rId3"/>
                <a:stretch>
                  <a:fillRect l="-689" t="-5660" r="-60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E67165A-C602-621D-042F-CFA32BA7F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341" y="4517235"/>
            <a:ext cx="4610134" cy="185738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CA35A7-D36C-9E7A-1451-E60DBCEC34A4}"/>
              </a:ext>
            </a:extLst>
          </p:cNvPr>
          <p:cNvSpPr txBox="1"/>
          <p:nvPr/>
        </p:nvSpPr>
        <p:spPr>
          <a:xfrm>
            <a:off x="2199044" y="3976179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laboratory frame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86790D-29DB-BE94-2E30-267F081F0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519" y="3234384"/>
            <a:ext cx="2232768" cy="605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A164AD-E3E3-0A8B-EAEC-9DC946AE19E2}"/>
                  </a:ext>
                </a:extLst>
              </p:cNvPr>
              <p:cNvSpPr txBox="1"/>
              <p:nvPr/>
            </p:nvSpPr>
            <p:spPr>
              <a:xfrm>
                <a:off x="2072713" y="2863918"/>
                <a:ext cx="6096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In the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rest frame</a:t>
                </a:r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A164AD-E3E3-0A8B-EAEC-9DC946AE1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13" y="2863918"/>
                <a:ext cx="6096728" cy="369332"/>
              </a:xfrm>
              <a:prstGeom prst="rect">
                <a:avLst/>
              </a:prstGeom>
              <a:blipFill>
                <a:blip r:embed="rId6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5E4F0C6D-344F-B9EA-0DF8-98CBD5B0450D}"/>
              </a:ext>
            </a:extLst>
          </p:cNvPr>
          <p:cNvSpPr txBox="1"/>
          <p:nvPr/>
        </p:nvSpPr>
        <p:spPr>
          <a:xfrm>
            <a:off x="-728" y="0"/>
            <a:ext cx="12192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/>
              <a:t>  Relation between CME and global spin alignment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546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07A9F3A-153A-6A0C-EF1B-4370CF1C3B4B}"/>
              </a:ext>
            </a:extLst>
          </p:cNvPr>
          <p:cNvSpPr txBox="1"/>
          <p:nvPr/>
        </p:nvSpPr>
        <p:spPr>
          <a:xfrm>
            <a:off x="-728" y="0"/>
            <a:ext cx="12192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/>
            <a:r>
              <a:rPr lang="en-US" altLang="zh-CN" sz="2800" dirty="0"/>
              <a:t>  Toy Monte Carlo simulation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3110DD-D895-88AE-15BD-746499FBE22E}"/>
                  </a:ext>
                </a:extLst>
              </p:cNvPr>
              <p:cNvSpPr txBox="1"/>
              <p:nvPr/>
            </p:nvSpPr>
            <p:spPr>
              <a:xfrm>
                <a:off x="3202771" y="1921606"/>
                <a:ext cx="25824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3110DD-D895-88AE-15BD-746499FBE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771" y="1921606"/>
                <a:ext cx="2582414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ED5DB38-72AA-4795-A710-2988569985AA}"/>
                  </a:ext>
                </a:extLst>
              </p:cNvPr>
              <p:cNvSpPr txBox="1"/>
              <p:nvPr/>
            </p:nvSpPr>
            <p:spPr>
              <a:xfrm>
                <a:off x="343630" y="1237249"/>
                <a:ext cx="8300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Each event contains 195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195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,with 33 pairs of them from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decays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ED5DB38-72AA-4795-A710-298856998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0" y="1237249"/>
                <a:ext cx="8300696" cy="369332"/>
              </a:xfrm>
              <a:prstGeom prst="rect">
                <a:avLst/>
              </a:prstGeom>
              <a:blipFill>
                <a:blip r:embed="rId3"/>
                <a:stretch>
                  <a:fillRect l="-587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BE66976-AB45-1246-9CA0-8EE6C1377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855" y="2322001"/>
            <a:ext cx="2038365" cy="647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85D72C-61E0-AFFF-5DA9-59F56F29B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955" y="2517264"/>
            <a:ext cx="1447811" cy="2571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083879-5451-BA21-FD78-0677766C4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855" y="3099562"/>
            <a:ext cx="2009790" cy="6572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1BD886-EB5D-FC33-1E5C-095937CCA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630" y="3325887"/>
            <a:ext cx="1314460" cy="27622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7638E92-036F-3381-0000-8DA37E3A0A0A}"/>
              </a:ext>
            </a:extLst>
          </p:cNvPr>
          <p:cNvSpPr txBox="1"/>
          <p:nvPr/>
        </p:nvSpPr>
        <p:spPr>
          <a:xfrm>
            <a:off x="1210813" y="4148981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Pseudorapidity</a:t>
            </a:r>
            <a:r>
              <a:rPr lang="en-US" altLang="zh-CN" dirty="0"/>
              <a:t> is uniformly distributed in the range of [-1,1]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3BC0BC2-7693-D7E3-C9AE-C3834B9DC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394" y="1552447"/>
            <a:ext cx="4219606" cy="3648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5228333-E499-6C23-4B04-A2557BE5EA21}"/>
                  </a:ext>
                </a:extLst>
              </p:cNvPr>
              <p:cNvSpPr txBox="1"/>
              <p:nvPr/>
            </p:nvSpPr>
            <p:spPr>
              <a:xfrm>
                <a:off x="1145186" y="5296901"/>
                <a:ext cx="6966285" cy="400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 correlation as a function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altLang="zh-CN" dirty="0"/>
                  <a:t> with various inputs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b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5228333-E499-6C23-4B04-A2557BE5E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86" y="5296901"/>
                <a:ext cx="6966285" cy="400687"/>
              </a:xfrm>
              <a:prstGeom prst="rect">
                <a:avLst/>
              </a:prstGeom>
              <a:blipFill>
                <a:blip r:embed="rId9"/>
                <a:stretch>
                  <a:fillRect t="-3030" r="-52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0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67BE307-D2EF-4E9D-6B06-D1C15FD26AC2}"/>
              </a:ext>
            </a:extLst>
          </p:cNvPr>
          <p:cNvSpPr txBox="1"/>
          <p:nvPr/>
        </p:nvSpPr>
        <p:spPr>
          <a:xfrm>
            <a:off x="-728" y="0"/>
            <a:ext cx="12192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/>
            <a:r>
              <a:rPr lang="en-US" altLang="zh-CN" sz="2800" dirty="0"/>
              <a:t>  AMPT simulation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7B1DD7-C7EF-CEEA-521E-A2DF913D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087" y="867964"/>
            <a:ext cx="5745607" cy="52528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7EC7358-8562-85D4-1334-8183BF456BF2}"/>
              </a:ext>
            </a:extLst>
          </p:cNvPr>
          <p:cNvSpPr txBox="1"/>
          <p:nvPr/>
        </p:nvSpPr>
        <p:spPr>
          <a:xfrm>
            <a:off x="484545" y="1370689"/>
            <a:ext cx="3081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selected decay channel is 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430D2C-B02A-E720-F4E9-3DF1675C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61" y="1370689"/>
            <a:ext cx="2584928" cy="3962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C5514F0-384B-8380-C2FD-ECF1106D8BF1}"/>
              </a:ext>
            </a:extLst>
          </p:cNvPr>
          <p:cNvSpPr txBox="1"/>
          <p:nvPr/>
        </p:nvSpPr>
        <p:spPr>
          <a:xfrm>
            <a:off x="484545" y="2907903"/>
            <a:ext cx="609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Without any kinematic cut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908CB0-7979-E0D0-2784-41F4C22473A2}"/>
                  </a:ext>
                </a:extLst>
              </p:cNvPr>
              <p:cNvSpPr txBox="1"/>
              <p:nvPr/>
            </p:nvSpPr>
            <p:spPr>
              <a:xfrm>
                <a:off x="484545" y="2245100"/>
                <a:ext cx="60967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values are set to be 0.18, 1/3 and 0.43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908CB0-7979-E0D0-2784-41F4C224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5" y="2245100"/>
                <a:ext cx="6096728" cy="369332"/>
              </a:xfrm>
              <a:prstGeom prst="rect">
                <a:avLst/>
              </a:prstGeom>
              <a:blipFill>
                <a:blip r:embed="rId4"/>
                <a:stretch>
                  <a:fillRect l="-79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99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0B604D-6EF9-C7AD-42E2-7A4EADD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44" y="1029862"/>
            <a:ext cx="3686202" cy="647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1809AA4-96E4-55F0-3ACF-274DC893A3AA}"/>
                  </a:ext>
                </a:extLst>
              </p:cNvPr>
              <p:cNvSpPr txBox="1"/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0000"/>
                <a:r>
                  <a:rPr lang="en-US" altLang="zh-CN" sz="2800" dirty="0"/>
                  <a:t> 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correlator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1809AA4-96E4-55F0-3ACF-274DC893A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8" y="0"/>
                <a:ext cx="12192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8AACC3A8-43CE-F390-BF85-CAECDE767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44" y="1798401"/>
            <a:ext cx="3105173" cy="11144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D96919-4FA4-3660-B2F4-B6E6ED152EF1}"/>
              </a:ext>
            </a:extLst>
          </p:cNvPr>
          <p:cNvSpPr txBox="1"/>
          <p:nvPr/>
        </p:nvSpPr>
        <p:spPr>
          <a:xfrm>
            <a:off x="1608948" y="3168890"/>
            <a:ext cx="4074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‘real’ and ‘shuffled’ represent real events and charge shuffled events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806764D-E86B-3268-4DD9-31B8CE9D0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704" y="774959"/>
            <a:ext cx="3856785" cy="4405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D8CBFC7-EACA-6DD8-497B-452F354B8FBA}"/>
                  </a:ext>
                </a:extLst>
              </p:cNvPr>
              <p:cNvSpPr txBox="1"/>
              <p:nvPr/>
            </p:nvSpPr>
            <p:spPr>
              <a:xfrm>
                <a:off x="7678336" y="5432629"/>
                <a:ext cx="40644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Comparison of the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dirty="0"/>
                  <a:t>correlators for (a) background-driven and (b) CME-driven charge separation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D8CBFC7-EACA-6DD8-497B-452F354B8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336" y="5432629"/>
                <a:ext cx="4064486" cy="923330"/>
              </a:xfrm>
              <a:prstGeom prst="rect">
                <a:avLst/>
              </a:prstGeom>
              <a:blipFill>
                <a:blip r:embed="rId6"/>
                <a:stretch>
                  <a:fillRect l="-1351" t="-3289" r="-2553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95CC1C-75AA-67C7-C048-FD884BA3297C}"/>
                  </a:ext>
                </a:extLst>
              </p:cNvPr>
              <p:cNvSpPr txBox="1"/>
              <p:nvPr/>
            </p:nvSpPr>
            <p:spPr>
              <a:xfrm>
                <a:off x="975652" y="4166567"/>
                <a:ext cx="61514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dirty="0"/>
                  <a:t>quantified by the width of a Gaussian fit,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C95CC1C-75AA-67C7-C048-FD884BA3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52" y="4166567"/>
                <a:ext cx="615141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24F0AE-37E3-7C6F-1AD9-661D32C8F8C1}"/>
                  </a:ext>
                </a:extLst>
              </p:cNvPr>
              <p:cNvSpPr txBox="1"/>
              <p:nvPr/>
            </p:nvSpPr>
            <p:spPr>
              <a:xfrm>
                <a:off x="721896" y="4776141"/>
                <a:ext cx="61514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C</a:t>
                </a:r>
                <a:r>
                  <a:rPr lang="zh-CN" altLang="en-US" dirty="0"/>
                  <a:t>oncavity </a:t>
                </a:r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A24F0AE-37E3-7C6F-1AD9-661D32C8F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6" y="4776141"/>
                <a:ext cx="6151418" cy="369332"/>
              </a:xfrm>
              <a:prstGeom prst="rect">
                <a:avLst/>
              </a:prstGeom>
              <a:blipFill>
                <a:blip r:embed="rId8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9873A3EF-EDC7-A0EC-BAB2-7F3E076271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105" y="5432629"/>
            <a:ext cx="4876836" cy="59055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24469E2-D0CB-806C-B31A-242F08AEEB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0183" y="5449036"/>
            <a:ext cx="1666887" cy="5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563</Words>
  <Application>Microsoft Office PowerPoint</Application>
  <PresentationFormat>宽屏</PresentationFormat>
  <Paragraphs>66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-apple-system</vt:lpstr>
      <vt:lpstr>等线</vt:lpstr>
      <vt:lpstr>等线 Light</vt:lpstr>
      <vt:lpstr>Arial</vt:lpstr>
      <vt:lpstr>Cambria Math</vt:lpstr>
      <vt:lpstr>Office 主题​​</vt:lpstr>
      <vt:lpstr>Impact of globally spin-aligned vector mesons on the search for the chiral magnetic effect in heavy-ion collisions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globally spin-aligned vector mesons on the search for the chiral magnetic effect in heavy-ion collisions</dc:title>
  <dc:creator>梓林 袁</dc:creator>
  <cp:lastModifiedBy>梓林 袁</cp:lastModifiedBy>
  <cp:revision>15</cp:revision>
  <dcterms:created xsi:type="dcterms:W3CDTF">2024-05-30T07:11:57Z</dcterms:created>
  <dcterms:modified xsi:type="dcterms:W3CDTF">2024-05-31T00:57:17Z</dcterms:modified>
</cp:coreProperties>
</file>