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1" r:id="rId4"/>
    <p:sldId id="260" r:id="rId5"/>
    <p:sldId id="262" r:id="rId6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14" autoAdjust="0"/>
    <p:restoredTop sz="94660"/>
  </p:normalViewPr>
  <p:slideViewPr>
    <p:cSldViewPr snapToGrid="0">
      <p:cViewPr varScale="1">
        <p:scale>
          <a:sx n="121" d="100"/>
          <a:sy n="121" d="100"/>
        </p:scale>
        <p:origin x="461" y="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00BFB-8FB8-43CB-8554-2A7297F536EA}" type="datetimeFigureOut">
              <a:rPr lang="zh-CN" altLang="en-US" smtClean="0"/>
              <a:t>2024/6/3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6B78CB-667F-4433-8290-A0CC8C96C46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026839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00BFB-8FB8-43CB-8554-2A7297F536EA}" type="datetimeFigureOut">
              <a:rPr lang="zh-CN" altLang="en-US" smtClean="0"/>
              <a:t>2024/6/3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6B78CB-667F-4433-8290-A0CC8C96C46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039429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00BFB-8FB8-43CB-8554-2A7297F536EA}" type="datetimeFigureOut">
              <a:rPr lang="zh-CN" altLang="en-US" smtClean="0"/>
              <a:t>2024/6/3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6B78CB-667F-4433-8290-A0CC8C96C46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219904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00BFB-8FB8-43CB-8554-2A7297F536EA}" type="datetimeFigureOut">
              <a:rPr lang="zh-CN" altLang="en-US" smtClean="0"/>
              <a:t>2024/6/3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6B78CB-667F-4433-8290-A0CC8C96C46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265596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00BFB-8FB8-43CB-8554-2A7297F536EA}" type="datetimeFigureOut">
              <a:rPr lang="zh-CN" altLang="en-US" smtClean="0"/>
              <a:t>2024/6/3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6B78CB-667F-4433-8290-A0CC8C96C46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148826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00BFB-8FB8-43CB-8554-2A7297F536EA}" type="datetimeFigureOut">
              <a:rPr lang="zh-CN" altLang="en-US" smtClean="0"/>
              <a:t>2024/6/3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6B78CB-667F-4433-8290-A0CC8C96C46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929480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00BFB-8FB8-43CB-8554-2A7297F536EA}" type="datetimeFigureOut">
              <a:rPr lang="zh-CN" altLang="en-US" smtClean="0"/>
              <a:t>2024/6/3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6B78CB-667F-4433-8290-A0CC8C96C46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59057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00BFB-8FB8-43CB-8554-2A7297F536EA}" type="datetimeFigureOut">
              <a:rPr lang="zh-CN" altLang="en-US" smtClean="0"/>
              <a:t>2024/6/3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6B78CB-667F-4433-8290-A0CC8C96C46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892518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00BFB-8FB8-43CB-8554-2A7297F536EA}" type="datetimeFigureOut">
              <a:rPr lang="zh-CN" altLang="en-US" smtClean="0"/>
              <a:t>2024/6/3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6B78CB-667F-4433-8290-A0CC8C96C46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705872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00BFB-8FB8-43CB-8554-2A7297F536EA}" type="datetimeFigureOut">
              <a:rPr lang="zh-CN" altLang="en-US" smtClean="0"/>
              <a:t>2024/6/3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6B78CB-667F-4433-8290-A0CC8C96C46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693872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00BFB-8FB8-43CB-8554-2A7297F536EA}" type="datetimeFigureOut">
              <a:rPr lang="zh-CN" altLang="en-US" smtClean="0"/>
              <a:t>2024/6/3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6B78CB-667F-4433-8290-A0CC8C96C46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059088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900BFB-8FB8-43CB-8554-2A7297F536EA}" type="datetimeFigureOut">
              <a:rPr lang="zh-CN" altLang="en-US" smtClean="0"/>
              <a:t>2024/6/3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6B78CB-667F-4433-8290-A0CC8C96C46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434204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CN" altLang="en-US" dirty="0"/>
              <a:t>轭铁工作进展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CN" dirty="0"/>
              <a:t>2024</a:t>
            </a:r>
            <a:r>
              <a:rPr lang="zh-CN" altLang="en-US" dirty="0"/>
              <a:t>年</a:t>
            </a:r>
            <a:r>
              <a:rPr lang="en-US" altLang="zh-CN" dirty="0"/>
              <a:t>6</a:t>
            </a:r>
            <a:r>
              <a:rPr lang="zh-CN" altLang="en-US" dirty="0"/>
              <a:t>月</a:t>
            </a:r>
            <a:r>
              <a:rPr lang="en-US" altLang="zh-CN" dirty="0"/>
              <a:t>3</a:t>
            </a:r>
            <a:r>
              <a:rPr lang="zh-CN" altLang="en-US" dirty="0"/>
              <a:t>日</a:t>
            </a:r>
            <a:endParaRPr lang="en-US" altLang="zh-CN" dirty="0"/>
          </a:p>
          <a:p>
            <a:r>
              <a:rPr lang="zh-CN" altLang="en-US" dirty="0"/>
              <a:t>夏商</a:t>
            </a:r>
            <a:endParaRPr lang="en-US" altLang="zh-CN" dirty="0"/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8975508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06721" y="1530322"/>
            <a:ext cx="7974677" cy="3873092"/>
          </a:xfrm>
          <a:prstGeom prst="rect">
            <a:avLst/>
          </a:prstGeom>
        </p:spPr>
      </p:pic>
      <p:sp>
        <p:nvSpPr>
          <p:cNvPr id="2" name="文本框 1"/>
          <p:cNvSpPr txBox="1"/>
          <p:nvPr/>
        </p:nvSpPr>
        <p:spPr>
          <a:xfrm>
            <a:off x="292847" y="256989"/>
            <a:ext cx="53639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400" b="1" dirty="0"/>
              <a:t>1.</a:t>
            </a:r>
            <a:r>
              <a:rPr lang="zh-CN" altLang="en-US" sz="2400" b="1" dirty="0"/>
              <a:t> 超导磁体以及轭铁部分的尺寸已定</a:t>
            </a:r>
            <a:r>
              <a:rPr lang="zh-CN" altLang="en-US" sz="2000" b="1" dirty="0"/>
              <a:t>；</a:t>
            </a:r>
            <a:endParaRPr lang="en-US" altLang="zh-CN" sz="2000" b="1" dirty="0"/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id="{210723F1-5A5A-F3BA-5CFF-BF3FD51990B7}"/>
              </a:ext>
            </a:extLst>
          </p:cNvPr>
          <p:cNvSpPr txBox="1"/>
          <p:nvPr/>
        </p:nvSpPr>
        <p:spPr>
          <a:xfrm>
            <a:off x="376040" y="1066211"/>
            <a:ext cx="3889539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b="1" dirty="0"/>
              <a:t>模型参数</a:t>
            </a:r>
            <a:r>
              <a:rPr lang="zh-CN" altLang="en-US" dirty="0"/>
              <a:t>：</a:t>
            </a:r>
            <a:endParaRPr lang="en-US" altLang="zh-CN" dirty="0"/>
          </a:p>
          <a:p>
            <a:endParaRPr lang="en-US" altLang="zh-CN" dirty="0"/>
          </a:p>
          <a:p>
            <a:r>
              <a:rPr lang="zh-CN" altLang="en-US" b="1" dirty="0"/>
              <a:t>桶轭</a:t>
            </a:r>
            <a:r>
              <a:rPr lang="zh-CN" altLang="en-US" dirty="0"/>
              <a:t>：对称式结构</a:t>
            </a:r>
            <a:endParaRPr lang="en-US" altLang="zh-CN" dirty="0"/>
          </a:p>
          <a:p>
            <a:r>
              <a:rPr lang="zh-CN" altLang="en-US" b="1" dirty="0"/>
              <a:t>安装方式</a:t>
            </a:r>
            <a:r>
              <a:rPr lang="zh-CN" altLang="en-US" dirty="0"/>
              <a:t>：模块化安装</a:t>
            </a:r>
            <a:endParaRPr lang="en-US" altLang="zh-CN" dirty="0"/>
          </a:p>
          <a:p>
            <a:r>
              <a:rPr lang="zh-CN" altLang="en-US" b="1" dirty="0"/>
              <a:t>桶轭长度</a:t>
            </a:r>
            <a:r>
              <a:rPr lang="zh-CN" altLang="en-US" dirty="0"/>
              <a:t>：</a:t>
            </a:r>
            <a:r>
              <a:rPr lang="en-US" altLang="zh-CN" dirty="0"/>
              <a:t>9150mm</a:t>
            </a:r>
          </a:p>
          <a:p>
            <a:r>
              <a:rPr lang="zh-CN" altLang="en-US" b="1" dirty="0"/>
              <a:t>桶轭厚度</a:t>
            </a:r>
            <a:r>
              <a:rPr lang="zh-CN" altLang="en-US" dirty="0"/>
              <a:t>：</a:t>
            </a:r>
            <a:r>
              <a:rPr lang="en-US" altLang="zh-CN" dirty="0"/>
              <a:t>1240mm</a:t>
            </a:r>
          </a:p>
          <a:p>
            <a:r>
              <a:rPr lang="zh-CN" altLang="en-US" b="1" dirty="0"/>
              <a:t>桶轭内对边尺寸</a:t>
            </a:r>
            <a:r>
              <a:rPr lang="zh-CN" altLang="en-US" dirty="0"/>
              <a:t>：</a:t>
            </a:r>
            <a:r>
              <a:rPr lang="en-US" altLang="zh-CN" dirty="0"/>
              <a:t>8490mm</a:t>
            </a:r>
          </a:p>
          <a:p>
            <a:r>
              <a:rPr lang="zh-CN" altLang="en-US" b="1" dirty="0"/>
              <a:t>桶轭外对边尺寸</a:t>
            </a:r>
            <a:r>
              <a:rPr lang="zh-CN" altLang="en-US" dirty="0"/>
              <a:t>：</a:t>
            </a:r>
            <a:r>
              <a:rPr lang="en-US" altLang="zh-CN" dirty="0"/>
              <a:t>10970mm</a:t>
            </a:r>
          </a:p>
          <a:p>
            <a:r>
              <a:rPr lang="zh-CN" altLang="en-US" b="1" dirty="0"/>
              <a:t>桶轭与端轭的间隙</a:t>
            </a:r>
            <a:r>
              <a:rPr lang="zh-CN" altLang="en-US" dirty="0"/>
              <a:t>：</a:t>
            </a:r>
            <a:r>
              <a:rPr lang="en-US" altLang="zh-CN" dirty="0"/>
              <a:t>60mm</a:t>
            </a:r>
          </a:p>
          <a:p>
            <a:r>
              <a:rPr lang="zh-CN" altLang="en-US" b="1" dirty="0"/>
              <a:t>模块</a:t>
            </a:r>
            <a:r>
              <a:rPr lang="en-US" altLang="zh-CN" b="1" dirty="0"/>
              <a:t>μ</a:t>
            </a:r>
            <a:r>
              <a:rPr lang="zh-CN" altLang="en-US" b="1" dirty="0"/>
              <a:t>子探测器安装间隙</a:t>
            </a:r>
            <a:r>
              <a:rPr lang="zh-CN" altLang="en-US" dirty="0"/>
              <a:t>：</a:t>
            </a:r>
            <a:r>
              <a:rPr lang="en-US" altLang="zh-CN" dirty="0"/>
              <a:t>40mm</a:t>
            </a:r>
          </a:p>
          <a:p>
            <a:r>
              <a:rPr lang="zh-CN" altLang="en-US" b="1" dirty="0"/>
              <a:t>模块层板厚度</a:t>
            </a:r>
            <a:r>
              <a:rPr lang="zh-CN" altLang="en-US" dirty="0"/>
              <a:t>：从内到外分别为</a:t>
            </a:r>
            <a:r>
              <a:rPr lang="en-US" altLang="zh-CN" dirty="0"/>
              <a:t>100mm</a:t>
            </a:r>
            <a:r>
              <a:rPr lang="zh-CN" altLang="en-US" dirty="0"/>
              <a:t>、</a:t>
            </a:r>
            <a:r>
              <a:rPr lang="en-US" altLang="zh-CN" dirty="0"/>
              <a:t>100mm</a:t>
            </a:r>
            <a:r>
              <a:rPr lang="zh-CN" altLang="en-US" dirty="0"/>
              <a:t>、</a:t>
            </a:r>
            <a:r>
              <a:rPr lang="en-US" altLang="zh-CN" dirty="0"/>
              <a:t>100mm</a:t>
            </a:r>
            <a:r>
              <a:rPr lang="zh-CN" altLang="en-US" dirty="0"/>
              <a:t>、</a:t>
            </a:r>
            <a:r>
              <a:rPr lang="en-US" altLang="zh-CN" dirty="0"/>
              <a:t>100mm</a:t>
            </a:r>
            <a:r>
              <a:rPr lang="zh-CN" altLang="en-US" dirty="0"/>
              <a:t>、</a:t>
            </a:r>
            <a:r>
              <a:rPr lang="en-US" altLang="zh-CN" dirty="0"/>
              <a:t>100mm</a:t>
            </a:r>
            <a:r>
              <a:rPr lang="zh-CN" altLang="en-US" dirty="0"/>
              <a:t>、</a:t>
            </a:r>
            <a:r>
              <a:rPr lang="en-US" altLang="zh-CN" dirty="0"/>
              <a:t>100mm</a:t>
            </a:r>
            <a:r>
              <a:rPr lang="zh-CN" altLang="en-US" dirty="0"/>
              <a:t>、</a:t>
            </a:r>
            <a:r>
              <a:rPr lang="en-US" altLang="zh-CN" dirty="0"/>
              <a:t>400mm(150mm)</a:t>
            </a:r>
          </a:p>
          <a:p>
            <a:r>
              <a:rPr lang="zh-CN" altLang="en-US" b="1" dirty="0"/>
              <a:t>模块层板宽度</a:t>
            </a:r>
            <a:r>
              <a:rPr lang="zh-CN" altLang="en-US" dirty="0"/>
              <a:t>：</a:t>
            </a:r>
            <a:endParaRPr lang="en-US" altLang="zh-CN" dirty="0"/>
          </a:p>
          <a:p>
            <a:r>
              <a:rPr lang="en-US" altLang="zh-CN" dirty="0"/>
              <a:t>2200mm</a:t>
            </a:r>
            <a:r>
              <a:rPr lang="zh-CN" altLang="en-US" dirty="0"/>
              <a:t>、</a:t>
            </a:r>
            <a:r>
              <a:rPr lang="en-US" altLang="zh-CN" dirty="0"/>
              <a:t>2210mm</a:t>
            </a:r>
            <a:r>
              <a:rPr lang="zh-CN" altLang="en-US" dirty="0"/>
              <a:t>、</a:t>
            </a:r>
            <a:r>
              <a:rPr lang="en-US" altLang="zh-CN" dirty="0"/>
              <a:t>22900mm</a:t>
            </a:r>
            <a:r>
              <a:rPr lang="zh-CN" altLang="en-US" dirty="0"/>
              <a:t>、</a:t>
            </a:r>
            <a:r>
              <a:rPr lang="en-US" altLang="zh-CN" dirty="0"/>
              <a:t>2370mm</a:t>
            </a:r>
            <a:r>
              <a:rPr lang="zh-CN" altLang="en-US" dirty="0"/>
              <a:t>、</a:t>
            </a:r>
            <a:r>
              <a:rPr lang="en-US" altLang="zh-CN" dirty="0"/>
              <a:t>2450mm</a:t>
            </a:r>
            <a:r>
              <a:rPr lang="zh-CN" altLang="en-US" dirty="0"/>
              <a:t>、</a:t>
            </a:r>
            <a:r>
              <a:rPr lang="en-US" altLang="zh-CN" dirty="0"/>
              <a:t>2530mm</a:t>
            </a:r>
            <a:r>
              <a:rPr lang="zh-CN" altLang="en-US" dirty="0"/>
              <a:t>、</a:t>
            </a:r>
            <a:r>
              <a:rPr lang="en-US" altLang="zh-CN" dirty="0"/>
              <a:t>2610mm(2730mm)</a:t>
            </a:r>
          </a:p>
        </p:txBody>
      </p:sp>
    </p:spTree>
    <p:extLst>
      <p:ext uri="{BB962C8B-B14F-4D97-AF65-F5344CB8AC3E}">
        <p14:creationId xmlns:p14="http://schemas.microsoft.com/office/powerpoint/2010/main" val="2980026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292847" y="256989"/>
            <a:ext cx="53639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400" b="1" dirty="0"/>
              <a:t>1.</a:t>
            </a:r>
            <a:r>
              <a:rPr lang="zh-CN" altLang="en-US" sz="2400" b="1" dirty="0"/>
              <a:t> 超导磁体以及轭铁部分的尺寸已定</a:t>
            </a:r>
            <a:r>
              <a:rPr lang="zh-CN" altLang="en-US" sz="2000" b="1" dirty="0"/>
              <a:t>；</a:t>
            </a:r>
            <a:endParaRPr lang="en-US" altLang="zh-CN" sz="2000" b="1" dirty="0"/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87556" y="767171"/>
            <a:ext cx="5566437" cy="5507881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86099" y="1066211"/>
            <a:ext cx="4005201" cy="1822630"/>
          </a:xfrm>
          <a:prstGeom prst="rect">
            <a:avLst/>
          </a:prstGeom>
        </p:spPr>
      </p:pic>
      <p:sp>
        <p:nvSpPr>
          <p:cNvPr id="9" name="文本框 8">
            <a:extLst>
              <a:ext uri="{FF2B5EF4-FFF2-40B4-BE49-F238E27FC236}">
                <a16:creationId xmlns:a16="http://schemas.microsoft.com/office/drawing/2014/main" id="{210723F1-5A5A-F3BA-5CFF-BF3FD51990B7}"/>
              </a:ext>
            </a:extLst>
          </p:cNvPr>
          <p:cNvSpPr txBox="1"/>
          <p:nvPr/>
        </p:nvSpPr>
        <p:spPr>
          <a:xfrm>
            <a:off x="376040" y="1066211"/>
            <a:ext cx="3889539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b="1" dirty="0"/>
              <a:t>模型参数</a:t>
            </a:r>
            <a:r>
              <a:rPr lang="zh-CN" altLang="en-US" dirty="0"/>
              <a:t>：</a:t>
            </a:r>
            <a:endParaRPr lang="en-US" altLang="zh-CN" dirty="0"/>
          </a:p>
          <a:p>
            <a:endParaRPr lang="en-US" altLang="zh-CN" dirty="0"/>
          </a:p>
          <a:p>
            <a:r>
              <a:rPr lang="zh-CN" altLang="en-US" b="1" dirty="0"/>
              <a:t>桶轭</a:t>
            </a:r>
            <a:r>
              <a:rPr lang="zh-CN" altLang="en-US" dirty="0"/>
              <a:t>：对称式结构</a:t>
            </a:r>
            <a:endParaRPr lang="en-US" altLang="zh-CN" dirty="0"/>
          </a:p>
          <a:p>
            <a:r>
              <a:rPr lang="zh-CN" altLang="en-US" b="1" dirty="0"/>
              <a:t>安装方式</a:t>
            </a:r>
            <a:r>
              <a:rPr lang="zh-CN" altLang="en-US" dirty="0"/>
              <a:t>：模块化安装</a:t>
            </a:r>
            <a:endParaRPr lang="en-US" altLang="zh-CN" dirty="0"/>
          </a:p>
          <a:p>
            <a:r>
              <a:rPr lang="zh-CN" altLang="en-US" b="1" dirty="0"/>
              <a:t>桶轭长度</a:t>
            </a:r>
            <a:r>
              <a:rPr lang="zh-CN" altLang="en-US" dirty="0"/>
              <a:t>：</a:t>
            </a:r>
            <a:r>
              <a:rPr lang="en-US" altLang="zh-CN" dirty="0"/>
              <a:t>9150mm</a:t>
            </a:r>
          </a:p>
          <a:p>
            <a:r>
              <a:rPr lang="zh-CN" altLang="en-US" b="1" dirty="0"/>
              <a:t>桶轭厚度</a:t>
            </a:r>
            <a:r>
              <a:rPr lang="zh-CN" altLang="en-US" dirty="0"/>
              <a:t>：</a:t>
            </a:r>
            <a:r>
              <a:rPr lang="en-US" altLang="zh-CN" dirty="0"/>
              <a:t>1240mm</a:t>
            </a:r>
          </a:p>
          <a:p>
            <a:r>
              <a:rPr lang="zh-CN" altLang="en-US" b="1" dirty="0"/>
              <a:t>桶轭内对边尺寸</a:t>
            </a:r>
            <a:r>
              <a:rPr lang="zh-CN" altLang="en-US" dirty="0"/>
              <a:t>：</a:t>
            </a:r>
            <a:r>
              <a:rPr lang="en-US" altLang="zh-CN" dirty="0"/>
              <a:t>8490mm</a:t>
            </a:r>
          </a:p>
          <a:p>
            <a:r>
              <a:rPr lang="zh-CN" altLang="en-US" b="1" dirty="0"/>
              <a:t>桶轭外对边尺寸</a:t>
            </a:r>
            <a:r>
              <a:rPr lang="zh-CN" altLang="en-US" dirty="0"/>
              <a:t>：</a:t>
            </a:r>
            <a:r>
              <a:rPr lang="en-US" altLang="zh-CN" dirty="0"/>
              <a:t>10970mm</a:t>
            </a:r>
          </a:p>
          <a:p>
            <a:r>
              <a:rPr lang="zh-CN" altLang="en-US" b="1" dirty="0"/>
              <a:t>桶轭与端轭的间隙</a:t>
            </a:r>
            <a:r>
              <a:rPr lang="zh-CN" altLang="en-US" dirty="0"/>
              <a:t>：</a:t>
            </a:r>
            <a:r>
              <a:rPr lang="en-US" altLang="zh-CN" dirty="0"/>
              <a:t>60mm</a:t>
            </a:r>
          </a:p>
          <a:p>
            <a:r>
              <a:rPr lang="zh-CN" altLang="en-US" b="1" dirty="0"/>
              <a:t>模块</a:t>
            </a:r>
            <a:r>
              <a:rPr lang="en-US" altLang="zh-CN" b="1" dirty="0"/>
              <a:t>μ</a:t>
            </a:r>
            <a:r>
              <a:rPr lang="zh-CN" altLang="en-US" b="1" dirty="0"/>
              <a:t>子探测器安装间隙</a:t>
            </a:r>
            <a:r>
              <a:rPr lang="zh-CN" altLang="en-US" dirty="0"/>
              <a:t>：</a:t>
            </a:r>
            <a:r>
              <a:rPr lang="en-US" altLang="zh-CN" dirty="0"/>
              <a:t>40mm</a:t>
            </a:r>
          </a:p>
          <a:p>
            <a:r>
              <a:rPr lang="zh-CN" altLang="en-US" b="1" dirty="0"/>
              <a:t>模块层板厚度</a:t>
            </a:r>
            <a:r>
              <a:rPr lang="zh-CN" altLang="en-US" dirty="0"/>
              <a:t>：从内到外分别为</a:t>
            </a:r>
            <a:r>
              <a:rPr lang="en-US" altLang="zh-CN" dirty="0"/>
              <a:t>100mm</a:t>
            </a:r>
            <a:r>
              <a:rPr lang="zh-CN" altLang="en-US" dirty="0"/>
              <a:t>、</a:t>
            </a:r>
            <a:r>
              <a:rPr lang="en-US" altLang="zh-CN" dirty="0"/>
              <a:t>100mm</a:t>
            </a:r>
            <a:r>
              <a:rPr lang="zh-CN" altLang="en-US" dirty="0"/>
              <a:t>、</a:t>
            </a:r>
            <a:r>
              <a:rPr lang="en-US" altLang="zh-CN" dirty="0"/>
              <a:t>100mm</a:t>
            </a:r>
            <a:r>
              <a:rPr lang="zh-CN" altLang="en-US" dirty="0"/>
              <a:t>、</a:t>
            </a:r>
            <a:r>
              <a:rPr lang="en-US" altLang="zh-CN" dirty="0"/>
              <a:t>100mm</a:t>
            </a:r>
            <a:r>
              <a:rPr lang="zh-CN" altLang="en-US" dirty="0"/>
              <a:t>、</a:t>
            </a:r>
            <a:r>
              <a:rPr lang="en-US" altLang="zh-CN" dirty="0"/>
              <a:t>100mm</a:t>
            </a:r>
            <a:r>
              <a:rPr lang="zh-CN" altLang="en-US" dirty="0"/>
              <a:t>、</a:t>
            </a:r>
            <a:r>
              <a:rPr lang="en-US" altLang="zh-CN" dirty="0"/>
              <a:t>100mm</a:t>
            </a:r>
            <a:r>
              <a:rPr lang="zh-CN" altLang="en-US" dirty="0"/>
              <a:t>、</a:t>
            </a:r>
            <a:r>
              <a:rPr lang="en-US" altLang="zh-CN" dirty="0"/>
              <a:t>400mm(150mm)</a:t>
            </a:r>
          </a:p>
          <a:p>
            <a:r>
              <a:rPr lang="zh-CN" altLang="en-US" b="1" dirty="0"/>
              <a:t>模块层板宽度</a:t>
            </a:r>
            <a:r>
              <a:rPr lang="zh-CN" altLang="en-US" dirty="0"/>
              <a:t>：</a:t>
            </a:r>
            <a:endParaRPr lang="en-US" altLang="zh-CN" dirty="0"/>
          </a:p>
          <a:p>
            <a:r>
              <a:rPr lang="en-US" altLang="zh-CN" dirty="0"/>
              <a:t>2200mm</a:t>
            </a:r>
            <a:r>
              <a:rPr lang="zh-CN" altLang="en-US" dirty="0"/>
              <a:t>、</a:t>
            </a:r>
            <a:r>
              <a:rPr lang="en-US" altLang="zh-CN" dirty="0"/>
              <a:t>2210mm</a:t>
            </a:r>
            <a:r>
              <a:rPr lang="zh-CN" altLang="en-US" dirty="0"/>
              <a:t>、</a:t>
            </a:r>
            <a:r>
              <a:rPr lang="en-US" altLang="zh-CN" dirty="0"/>
              <a:t>22900mm</a:t>
            </a:r>
            <a:r>
              <a:rPr lang="zh-CN" altLang="en-US" dirty="0"/>
              <a:t>、</a:t>
            </a:r>
            <a:r>
              <a:rPr lang="en-US" altLang="zh-CN" dirty="0"/>
              <a:t>2370mm</a:t>
            </a:r>
            <a:r>
              <a:rPr lang="zh-CN" altLang="en-US" dirty="0"/>
              <a:t>、</a:t>
            </a:r>
            <a:r>
              <a:rPr lang="en-US" altLang="zh-CN" dirty="0"/>
              <a:t>2450mm</a:t>
            </a:r>
            <a:r>
              <a:rPr lang="zh-CN" altLang="en-US" dirty="0"/>
              <a:t>、</a:t>
            </a:r>
            <a:r>
              <a:rPr lang="en-US" altLang="zh-CN" dirty="0"/>
              <a:t>2530mm</a:t>
            </a:r>
            <a:r>
              <a:rPr lang="zh-CN" altLang="en-US" dirty="0"/>
              <a:t>、</a:t>
            </a:r>
            <a:r>
              <a:rPr lang="en-US" altLang="zh-CN" dirty="0"/>
              <a:t>2610mm(2730mm)</a:t>
            </a:r>
          </a:p>
        </p:txBody>
      </p:sp>
    </p:spTree>
    <p:extLst>
      <p:ext uri="{BB962C8B-B14F-4D97-AF65-F5344CB8AC3E}">
        <p14:creationId xmlns:p14="http://schemas.microsoft.com/office/powerpoint/2010/main" val="15808417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>
            <a:extLst>
              <a:ext uri="{FF2B5EF4-FFF2-40B4-BE49-F238E27FC236}">
                <a16:creationId xmlns:a16="http://schemas.microsoft.com/office/drawing/2014/main" id="{583EFC8A-40DC-8D6E-ABC9-A114765E1F58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3730" b="12230"/>
          <a:stretch/>
        </p:blipFill>
        <p:spPr>
          <a:xfrm>
            <a:off x="42620" y="922149"/>
            <a:ext cx="5641201" cy="4079379"/>
          </a:xfrm>
          <a:prstGeom prst="rect">
            <a:avLst/>
          </a:prstGeom>
        </p:spPr>
      </p:pic>
      <p:pic>
        <p:nvPicPr>
          <p:cNvPr id="5" name="图片 4">
            <a:extLst>
              <a:ext uri="{FF2B5EF4-FFF2-40B4-BE49-F238E27FC236}">
                <a16:creationId xmlns:a16="http://schemas.microsoft.com/office/drawing/2014/main" id="{00C52735-86BA-5287-575F-E3151AFDF27F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000" b="12230"/>
          <a:stretch/>
        </p:blipFill>
        <p:spPr>
          <a:xfrm>
            <a:off x="5880203" y="922149"/>
            <a:ext cx="6096000" cy="4079379"/>
          </a:xfrm>
          <a:prstGeom prst="rect">
            <a:avLst/>
          </a:prstGeom>
        </p:spPr>
      </p:pic>
      <p:graphicFrame>
        <p:nvGraphicFramePr>
          <p:cNvPr id="6" name="表格 5">
            <a:extLst>
              <a:ext uri="{FF2B5EF4-FFF2-40B4-BE49-F238E27FC236}">
                <a16:creationId xmlns:a16="http://schemas.microsoft.com/office/drawing/2014/main" id="{620578FE-63E2-1D21-DD4B-C9EE1379C51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74657050"/>
              </p:ext>
            </p:extLst>
          </p:nvPr>
        </p:nvGraphicFramePr>
        <p:xfrm>
          <a:off x="3629694" y="5009582"/>
          <a:ext cx="5048592" cy="1010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63222">
                  <a:extLst>
                    <a:ext uri="{9D8B030D-6E8A-4147-A177-3AD203B41FA5}">
                      <a16:colId xmlns:a16="http://schemas.microsoft.com/office/drawing/2014/main" val="1844542098"/>
                    </a:ext>
                  </a:extLst>
                </a:gridCol>
                <a:gridCol w="1602506">
                  <a:extLst>
                    <a:ext uri="{9D8B030D-6E8A-4147-A177-3AD203B41FA5}">
                      <a16:colId xmlns:a16="http://schemas.microsoft.com/office/drawing/2014/main" val="3507985090"/>
                    </a:ext>
                  </a:extLst>
                </a:gridCol>
                <a:gridCol w="1682864">
                  <a:extLst>
                    <a:ext uri="{9D8B030D-6E8A-4147-A177-3AD203B41FA5}">
                      <a16:colId xmlns:a16="http://schemas.microsoft.com/office/drawing/2014/main" val="426803365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CN" altLang="en-US" dirty="0"/>
                        <a:t>自重变形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dirty="0"/>
                        <a:t>无立柱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dirty="0"/>
                        <a:t>有立柱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50047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CN" altLang="en-US" dirty="0"/>
                        <a:t>对称式结构</a:t>
                      </a:r>
                      <a:endParaRPr lang="en-US" altLang="zh-CN" dirty="0"/>
                    </a:p>
                    <a:p>
                      <a:pPr algn="ctr"/>
                      <a:r>
                        <a:rPr lang="zh-CN" altLang="en-US" dirty="0"/>
                        <a:t>（</a:t>
                      </a:r>
                      <a:r>
                        <a:rPr lang="en-US" altLang="zh-CN" dirty="0"/>
                        <a:t>1240mm</a:t>
                      </a:r>
                      <a:r>
                        <a:rPr lang="zh-CN" altLang="en-US" dirty="0"/>
                        <a:t>厚度）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3.0141mm</a:t>
                      </a:r>
                      <a:endParaRPr lang="zh-CN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1.1602mm</a:t>
                      </a:r>
                      <a:endParaRPr lang="zh-CN" alt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57061883"/>
                  </a:ext>
                </a:extLst>
              </a:tr>
            </a:tbl>
          </a:graphicData>
        </a:graphic>
      </p:graphicFrame>
      <p:sp>
        <p:nvSpPr>
          <p:cNvPr id="7" name="文本框 6"/>
          <p:cNvSpPr txBox="1"/>
          <p:nvPr/>
        </p:nvSpPr>
        <p:spPr>
          <a:xfrm>
            <a:off x="292847" y="256989"/>
            <a:ext cx="381707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400" b="1" dirty="0"/>
              <a:t>2.</a:t>
            </a:r>
            <a:r>
              <a:rPr lang="zh-CN" altLang="en-US" sz="2400" b="1" dirty="0"/>
              <a:t> 桶部轭铁初步模拟计算</a:t>
            </a:r>
            <a:r>
              <a:rPr lang="zh-CN" altLang="en-US" sz="2000" b="1" dirty="0"/>
              <a:t>；</a:t>
            </a:r>
            <a:endParaRPr lang="en-US" altLang="zh-CN" sz="2000" b="1" dirty="0"/>
          </a:p>
        </p:txBody>
      </p:sp>
      <p:sp>
        <p:nvSpPr>
          <p:cNvPr id="8" name="矩形 7"/>
          <p:cNvSpPr/>
          <p:nvPr/>
        </p:nvSpPr>
        <p:spPr>
          <a:xfrm>
            <a:off x="1738911" y="6132865"/>
            <a:ext cx="883015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b="1" dirty="0"/>
              <a:t>结论</a:t>
            </a:r>
            <a:r>
              <a:rPr lang="zh-CN" altLang="en-US" dirty="0"/>
              <a:t>：增加立柱来安装桶部轭铁，可以减小桶轭铁的自重变形量；后续需要详细研究。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21484100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文本框 6"/>
          <p:cNvSpPr txBox="1"/>
          <p:nvPr/>
        </p:nvSpPr>
        <p:spPr>
          <a:xfrm>
            <a:off x="292847" y="256989"/>
            <a:ext cx="222689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400" b="1" dirty="0"/>
              <a:t>3.</a:t>
            </a:r>
            <a:r>
              <a:rPr lang="zh-CN" altLang="en-US" sz="2400" b="1" dirty="0"/>
              <a:t>下一步计划</a:t>
            </a:r>
            <a:r>
              <a:rPr lang="zh-CN" altLang="en-US" sz="2000" b="1" dirty="0"/>
              <a:t>；</a:t>
            </a:r>
            <a:endParaRPr lang="en-US" altLang="zh-CN" sz="2000" b="1" dirty="0"/>
          </a:p>
        </p:txBody>
      </p:sp>
      <p:sp>
        <p:nvSpPr>
          <p:cNvPr id="8" name="矩形 7"/>
          <p:cNvSpPr/>
          <p:nvPr/>
        </p:nvSpPr>
        <p:spPr>
          <a:xfrm>
            <a:off x="1406293" y="2828835"/>
            <a:ext cx="883015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400" b="1" dirty="0"/>
              <a:t>1.</a:t>
            </a:r>
            <a:r>
              <a:rPr lang="zh-CN" altLang="en-US" sz="2400" b="1" dirty="0"/>
              <a:t>桶轭电磁力模拟计算；</a:t>
            </a:r>
            <a:endParaRPr lang="en-US" altLang="zh-CN" sz="2400" b="1" dirty="0"/>
          </a:p>
          <a:p>
            <a:r>
              <a:rPr lang="en-US" altLang="zh-CN" sz="2400" b="1" dirty="0"/>
              <a:t>2.</a:t>
            </a:r>
            <a:r>
              <a:rPr lang="zh-CN" altLang="en-US" sz="2400" b="1" dirty="0"/>
              <a:t>桶轭的结构动力学模拟计算；</a:t>
            </a:r>
            <a:endParaRPr lang="en-US" altLang="zh-CN" sz="2400" b="1" dirty="0"/>
          </a:p>
          <a:p>
            <a:r>
              <a:rPr lang="en-US" altLang="zh-CN" sz="2400" b="1" dirty="0"/>
              <a:t>3.</a:t>
            </a:r>
            <a:r>
              <a:rPr lang="zh-CN" altLang="en-US" sz="2400" b="1" dirty="0"/>
              <a:t>端轭的初步结构设计；</a:t>
            </a:r>
            <a:endParaRPr lang="en-US" altLang="zh-CN" sz="2400" b="1" dirty="0"/>
          </a:p>
        </p:txBody>
      </p:sp>
    </p:spTree>
    <p:extLst>
      <p:ext uri="{BB962C8B-B14F-4D97-AF65-F5344CB8AC3E}">
        <p14:creationId xmlns:p14="http://schemas.microsoft.com/office/powerpoint/2010/main" val="28138961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409</TotalTime>
  <Words>317</Words>
  <Application>Microsoft Office PowerPoint</Application>
  <PresentationFormat>宽屏</PresentationFormat>
  <Paragraphs>44</Paragraphs>
  <Slides>5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主题</vt:lpstr>
      <vt:lpstr>轭铁工作进展</vt:lpstr>
      <vt:lpstr>PowerPoint 演示文稿</vt:lpstr>
      <vt:lpstr>PowerPoint 演示文稿</vt:lpstr>
      <vt:lpstr>PowerPoint 演示文稿</vt:lpstr>
      <vt:lpstr>PowerPoint 演示文稿</vt:lpstr>
    </vt:vector>
  </TitlesOfParts>
  <Company>MS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轭铁加工制造调研</dc:title>
  <dc:creator>Administrator</dc:creator>
  <cp:lastModifiedBy>Luke 夏</cp:lastModifiedBy>
  <cp:revision>43</cp:revision>
  <dcterms:created xsi:type="dcterms:W3CDTF">2024-03-10T13:48:32Z</dcterms:created>
  <dcterms:modified xsi:type="dcterms:W3CDTF">2024-06-03T00:49:54Z</dcterms:modified>
</cp:coreProperties>
</file>