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9"/>
  </p:notesMasterIdLst>
  <p:sldIdLst>
    <p:sldId id="259" r:id="rId2"/>
    <p:sldId id="406" r:id="rId3"/>
    <p:sldId id="403" r:id="rId4"/>
    <p:sldId id="416" r:id="rId5"/>
    <p:sldId id="417" r:id="rId6"/>
    <p:sldId id="418" r:id="rId7"/>
    <p:sldId id="410" r:id="rId8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6076" autoAdjust="0"/>
  </p:normalViewPr>
  <p:slideViewPr>
    <p:cSldViewPr snapToGrid="0">
      <p:cViewPr varScale="1">
        <p:scale>
          <a:sx n="132" d="100"/>
          <a:sy n="132" d="100"/>
        </p:scale>
        <p:origin x="14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AE1B-D1B2-49C2-9AC3-2D6729306D8E}" type="datetimeFigureOut">
              <a:rPr lang="zh-CN" altLang="en-US" smtClean="0"/>
              <a:t>2024/6/4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986E3-0C64-411D-900D-C9DB2D728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66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Two changes: first</a:t>
            </a:r>
            <a:r>
              <a:rPr lang="en-US" altLang="zh-CN" baseline="0" smtClean="0"/>
              <a:t>, add yoke to reduce the range of stray field; second, the size of HCal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8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Two changes: first</a:t>
            </a:r>
            <a:r>
              <a:rPr lang="en-US" altLang="zh-CN" baseline="0" smtClean="0"/>
              <a:t>, add yoke to reduce the range of stray field; second, the size of HCal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65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3309-A0CE-4E06-8A9D-1378918EA65A}" type="datetime1">
              <a:rPr lang="en-US" altLang="zh-CN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756-716E-44BD-A133-E8FE2622F2EB}" type="datetime1">
              <a:rPr lang="en-US" altLang="zh-CN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947F-1D10-4F68-8DEA-023F4726AB97}" type="datetime1">
              <a:rPr lang="en-US" altLang="zh-CN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E756-83CB-4DE5-A04F-4B823DC6B840}" type="datetime1">
              <a:rPr lang="en-US" altLang="zh-CN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D05-21C6-4E1E-A539-A5E0F5B2A1D2}" type="datetime1">
              <a:rPr lang="en-US" altLang="zh-CN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1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4C5F-96EA-49DC-A387-390ABB2DADF7}" type="datetime1">
              <a:rPr lang="en-US" altLang="zh-CN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1AD0-888A-4590-AE6F-E70C5DED27EE}" type="datetime1">
              <a:rPr lang="en-US" altLang="zh-CN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19A9-B361-4839-9C6C-8286831493F1}" type="datetime1">
              <a:rPr lang="en-US" altLang="zh-CN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0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14A-3FA6-4AC6-827C-EBEFA6DA362D}" type="datetime1">
              <a:rPr lang="en-US" altLang="zh-CN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9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DE2-30FF-4037-A80E-3E8D2D1E13AE}" type="datetime1">
              <a:rPr lang="en-US" altLang="zh-CN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29C7-D891-4930-96B6-8B3A4EA538CB}" type="datetime1">
              <a:rPr lang="en-US" altLang="zh-CN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1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A2EA-EC32-4CDB-8DD5-297DE18D08B9}" type="datetime1">
              <a:rPr lang="en-US" altLang="zh-CN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4706"/>
            <a:ext cx="9144000" cy="1752025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82247" y="1190149"/>
            <a:ext cx="8627534" cy="8044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CEPC Detector Magnet V0 weekly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290321" y="2287488"/>
            <a:ext cx="676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Feipeng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NING </a:t>
            </a:r>
          </a:p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2024.06.04</a:t>
            </a: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detector magnet team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4846D3F-641A-4A76-991B-5213B1C30DC3}"/>
              </a:ext>
            </a:extLst>
          </p:cNvPr>
          <p:cNvGrpSpPr/>
          <p:nvPr/>
        </p:nvGrpSpPr>
        <p:grpSpPr>
          <a:xfrm>
            <a:off x="6975643" y="21313"/>
            <a:ext cx="2168357" cy="1001468"/>
            <a:chOff x="9791069" y="11100"/>
            <a:chExt cx="2400930" cy="134608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D063185-C7AC-4536-AC85-B78B726C4F78}"/>
                </a:ext>
              </a:extLst>
            </p:cNvPr>
            <p:cNvSpPr/>
            <p:nvPr/>
          </p:nvSpPr>
          <p:spPr>
            <a:xfrm>
              <a:off x="9791069" y="872932"/>
              <a:ext cx="2400930" cy="484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中国科学院高能物理研究所</a:t>
              </a:r>
              <a:endParaRPr lang="en-US" altLang="zh-CN" sz="825" dirty="0">
                <a:solidFill>
                  <a:srgbClr val="2D2E2D"/>
                </a:solidFill>
                <a:latin typeface="Times New Roman" panose="02020603050405020304" pitchFamily="18" charset="0"/>
                <a:ea typeface="Microsoft YaHei UI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 </a:t>
              </a: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Institute of High Energy Physics, CAS</a:t>
              </a: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2805483-9D9C-4BCC-9DFC-CCF99C11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0556" y="11100"/>
              <a:ext cx="1341954" cy="903077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1. </a:t>
            </a:r>
            <a:r>
              <a:rPr lang="en-US" altLang="zh-CN" sz="2800" dirty="0"/>
              <a:t>T</a:t>
            </a:r>
            <a:r>
              <a:rPr lang="en-US" altLang="zh-CN" sz="2800" dirty="0" smtClean="0"/>
              <a:t>he size of magnet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44806"/>
              </p:ext>
            </p:extLst>
          </p:nvPr>
        </p:nvGraphicFramePr>
        <p:xfrm>
          <a:off x="5711371" y="2141757"/>
          <a:ext cx="316411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485">
                  <a:extLst>
                    <a:ext uri="{9D8B030D-6E8A-4147-A177-3AD203B41FA5}">
                      <a16:colId xmlns:a16="http://schemas.microsoft.com/office/drawing/2014/main" val="1089162884"/>
                    </a:ext>
                  </a:extLst>
                </a:gridCol>
                <a:gridCol w="1400629">
                  <a:extLst>
                    <a:ext uri="{9D8B030D-6E8A-4147-A177-3AD203B41FA5}">
                      <a16:colId xmlns:a16="http://schemas.microsoft.com/office/drawing/2014/main" val="783139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Inner diameter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7070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03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Thickness 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700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10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Outer diameter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8470</a:t>
                      </a:r>
                      <a:r>
                        <a:rPr lang="en-US" altLang="zh-CN" sz="1800" baseline="0" dirty="0" smtClean="0"/>
                        <a:t>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3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Length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9050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11248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732913"/>
            <a:ext cx="5332186" cy="43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Detector Magnet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97927"/>
              </p:ext>
            </p:extLst>
          </p:nvPr>
        </p:nvGraphicFramePr>
        <p:xfrm>
          <a:off x="5132109" y="1165423"/>
          <a:ext cx="2793318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743">
                  <a:extLst>
                    <a:ext uri="{9D8B030D-6E8A-4147-A177-3AD203B41FA5}">
                      <a16:colId xmlns:a16="http://schemas.microsoft.com/office/drawing/2014/main" val="702000283"/>
                    </a:ext>
                  </a:extLst>
                </a:gridCol>
                <a:gridCol w="1022575">
                  <a:extLst>
                    <a:ext uri="{9D8B030D-6E8A-4147-A177-3AD203B41FA5}">
                      <a16:colId xmlns:a16="http://schemas.microsoft.com/office/drawing/2014/main" val="284361735"/>
                    </a:ext>
                  </a:extLst>
                </a:gridCol>
              </a:tblGrid>
              <a:tr h="19530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Barrel yoke (ton)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2300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64390"/>
                  </a:ext>
                </a:extLst>
              </a:tr>
              <a:tr h="19530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Each End yoke (ton)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754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02194"/>
                  </a:ext>
                </a:extLst>
              </a:tr>
              <a:tr h="19530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Total Yoke (ton)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3808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85883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r>
                        <a:rPr lang="en-US" altLang="zh-CN" sz="1200" baseline="0" dirty="0" smtClean="0"/>
                        <a:t>Diameter(m) &amp;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10.97&amp;11.75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954152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11" y="780820"/>
            <a:ext cx="3620205" cy="296376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97098" y="3990037"/>
            <a:ext cx="4003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The gap between each layer of </a:t>
            </a:r>
            <a:r>
              <a:rPr lang="en-US" altLang="zh-CN" sz="1600" dirty="0" smtClean="0"/>
              <a:t>yoke </a:t>
            </a:r>
            <a:r>
              <a:rPr lang="en-US" altLang="zh-CN" sz="1600" dirty="0"/>
              <a:t>is </a:t>
            </a:r>
            <a:r>
              <a:rPr lang="en-US" altLang="zh-CN" sz="1600" dirty="0">
                <a:solidFill>
                  <a:srgbClr val="FF0000"/>
                </a:solidFill>
              </a:rPr>
              <a:t>40 </a:t>
            </a:r>
            <a:r>
              <a:rPr lang="en-US" altLang="zh-CN" sz="1600" dirty="0" smtClean="0">
                <a:solidFill>
                  <a:srgbClr val="FF0000"/>
                </a:solidFill>
              </a:rPr>
              <a:t>mm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8914" y="780820"/>
            <a:ext cx="15258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Yoke parameters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49959"/>
              </p:ext>
            </p:extLst>
          </p:nvPr>
        </p:nvGraphicFramePr>
        <p:xfrm>
          <a:off x="4992913" y="2757346"/>
          <a:ext cx="2656116" cy="2151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630">
                  <a:extLst>
                    <a:ext uri="{9D8B030D-6E8A-4147-A177-3AD203B41FA5}">
                      <a16:colId xmlns:a16="http://schemas.microsoft.com/office/drawing/2014/main" val="702138626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1274366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Inner diameter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7300 mm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2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Operating</a:t>
                      </a:r>
                      <a:r>
                        <a:rPr lang="en-US" altLang="zh-CN" baseline="0" dirty="0" smtClean="0"/>
                        <a:t> current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16702 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64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Cable 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 km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58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Inductance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 H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02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Stored Energy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1.54 GJ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770006"/>
                  </a:ext>
                </a:extLst>
              </a:tr>
              <a:tr h="17064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 mass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265 </a:t>
                      </a:r>
                      <a:r>
                        <a:rPr lang="en-US" altLang="zh-CN" dirty="0" smtClean="0"/>
                        <a:t>tons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08474"/>
                  </a:ext>
                </a:extLst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4526153" y="2421294"/>
            <a:ext cx="13407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Coil parameters: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0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E15EB5C-A22B-A5E0-F6E9-32FCBD222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47" y="976286"/>
            <a:ext cx="3958660" cy="3710940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C1833803-04EB-7411-835B-6E97EDCBBBB4}"/>
              </a:ext>
            </a:extLst>
          </p:cNvPr>
          <p:cNvCxnSpPr/>
          <p:nvPr/>
        </p:nvCxnSpPr>
        <p:spPr>
          <a:xfrm flipH="1" flipV="1">
            <a:off x="1274351" y="3003206"/>
            <a:ext cx="33528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E2E3434D-EEB1-61CD-2186-C2B74AAA4C63}"/>
              </a:ext>
            </a:extLst>
          </p:cNvPr>
          <p:cNvSpPr txBox="1"/>
          <p:nvPr/>
        </p:nvSpPr>
        <p:spPr>
          <a:xfrm>
            <a:off x="1609631" y="3003206"/>
            <a:ext cx="44435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3" dirty="0"/>
              <a:t>杜瓦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E5C18C2-DE03-EBAB-1F2B-3B7A3DA2A834}"/>
              </a:ext>
            </a:extLst>
          </p:cNvPr>
          <p:cNvCxnSpPr>
            <a:cxnSpLocks/>
          </p:cNvCxnSpPr>
          <p:nvPr/>
        </p:nvCxnSpPr>
        <p:spPr>
          <a:xfrm flipH="1" flipV="1">
            <a:off x="2149128" y="1471587"/>
            <a:ext cx="311849" cy="1042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E8BA8E7-9B26-B501-3854-CE57BA58CB26}"/>
              </a:ext>
            </a:extLst>
          </p:cNvPr>
          <p:cNvSpPr txBox="1"/>
          <p:nvPr/>
        </p:nvSpPr>
        <p:spPr>
          <a:xfrm>
            <a:off x="2094380" y="2554757"/>
            <a:ext cx="89639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3" dirty="0"/>
              <a:t>嵌入式</a:t>
            </a:r>
            <a:r>
              <a:rPr lang="en-US" altLang="zh-CN" sz="1013" dirty="0"/>
              <a:t>T</a:t>
            </a:r>
            <a:r>
              <a:rPr lang="zh-CN" altLang="en-US" sz="1013" dirty="0"/>
              <a:t>型块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FA4A424-DD22-C9EE-058D-59F6DCBAC860}"/>
              </a:ext>
            </a:extLst>
          </p:cNvPr>
          <p:cNvCxnSpPr>
            <a:cxnSpLocks/>
          </p:cNvCxnSpPr>
          <p:nvPr/>
        </p:nvCxnSpPr>
        <p:spPr>
          <a:xfrm>
            <a:off x="2964911" y="3567086"/>
            <a:ext cx="877380" cy="160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B4C8B5D-CF81-87CB-3104-15744BD4BF47}"/>
              </a:ext>
            </a:extLst>
          </p:cNvPr>
          <p:cNvSpPr txBox="1"/>
          <p:nvPr/>
        </p:nvSpPr>
        <p:spPr>
          <a:xfrm>
            <a:off x="2480163" y="3369425"/>
            <a:ext cx="44435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3" dirty="0"/>
              <a:t>轭铁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6D5F998-A5B8-CCCF-9595-6F65D2FC1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374" y="682372"/>
            <a:ext cx="2898751" cy="2236470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AF7EFC19-D1B4-AC30-FF3F-06C36CEF8903}"/>
              </a:ext>
            </a:extLst>
          </p:cNvPr>
          <p:cNvSpPr/>
          <p:nvPr/>
        </p:nvSpPr>
        <p:spPr>
          <a:xfrm>
            <a:off x="1342931" y="1677326"/>
            <a:ext cx="388620" cy="35814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0C16B5C-B590-E7D8-0D88-07EE235633A8}"/>
              </a:ext>
            </a:extLst>
          </p:cNvPr>
          <p:cNvCxnSpPr>
            <a:cxnSpLocks/>
            <a:stCxn id="17" idx="6"/>
            <a:endCxn id="16" idx="1"/>
          </p:cNvCxnSpPr>
          <p:nvPr/>
        </p:nvCxnSpPr>
        <p:spPr>
          <a:xfrm flipV="1">
            <a:off x="1731551" y="1800608"/>
            <a:ext cx="2775823" cy="5578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接点 20">
            <a:extLst>
              <a:ext uri="{FF2B5EF4-FFF2-40B4-BE49-F238E27FC236}">
                <a16:creationId xmlns:a16="http://schemas.microsoft.com/office/drawing/2014/main" id="{821E4045-D0E4-6B56-2766-66E3CA6C7BE6}"/>
              </a:ext>
            </a:extLst>
          </p:cNvPr>
          <p:cNvSpPr/>
          <p:nvPr/>
        </p:nvSpPr>
        <p:spPr>
          <a:xfrm>
            <a:off x="5896741" y="1230060"/>
            <a:ext cx="91440" cy="9906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2" name="流程图: 接点 21">
            <a:extLst>
              <a:ext uri="{FF2B5EF4-FFF2-40B4-BE49-F238E27FC236}">
                <a16:creationId xmlns:a16="http://schemas.microsoft.com/office/drawing/2014/main" id="{A1DD5F1A-6057-1605-B9E1-D85BDA647EAF}"/>
              </a:ext>
            </a:extLst>
          </p:cNvPr>
          <p:cNvSpPr/>
          <p:nvPr/>
        </p:nvSpPr>
        <p:spPr>
          <a:xfrm>
            <a:off x="5268091" y="1855852"/>
            <a:ext cx="91440" cy="9906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8C1E171-5222-6BCC-C928-47C4F26A464B}"/>
              </a:ext>
            </a:extLst>
          </p:cNvPr>
          <p:cNvCxnSpPr>
            <a:cxnSpLocks/>
            <a:stCxn id="30" idx="1"/>
            <a:endCxn id="22" idx="6"/>
          </p:cNvCxnSpPr>
          <p:nvPr/>
        </p:nvCxnSpPr>
        <p:spPr>
          <a:xfrm flipH="1">
            <a:off x="5359531" y="1717353"/>
            <a:ext cx="2172363" cy="188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58EE8B9-FE29-9F5B-5C16-121BBDFC1F01}"/>
              </a:ext>
            </a:extLst>
          </p:cNvPr>
          <p:cNvCxnSpPr>
            <a:cxnSpLocks/>
            <a:stCxn id="30" idx="1"/>
            <a:endCxn id="21" idx="7"/>
          </p:cNvCxnSpPr>
          <p:nvPr/>
        </p:nvCxnSpPr>
        <p:spPr>
          <a:xfrm flipH="1" flipV="1">
            <a:off x="5974791" y="1244567"/>
            <a:ext cx="1557104" cy="472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10A3964A-0146-D77E-BB09-78676D07E14F}"/>
              </a:ext>
            </a:extLst>
          </p:cNvPr>
          <p:cNvSpPr txBox="1"/>
          <p:nvPr/>
        </p:nvSpPr>
        <p:spPr>
          <a:xfrm>
            <a:off x="7531894" y="1578854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3" dirty="0"/>
              <a:t>抗剪销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E8F82662-491D-A3C0-7275-B560D7F31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531" y="2279548"/>
            <a:ext cx="3479791" cy="2772450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C9A4000A-6A9C-93A3-970A-4EE61701AC70}"/>
              </a:ext>
            </a:extLst>
          </p:cNvPr>
          <p:cNvSpPr txBox="1"/>
          <p:nvPr/>
        </p:nvSpPr>
        <p:spPr>
          <a:xfrm>
            <a:off x="1463040" y="4672384"/>
            <a:ext cx="14157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3" dirty="0"/>
              <a:t>嵌入式</a:t>
            </a:r>
            <a:r>
              <a:rPr lang="en-US" altLang="zh-CN" sz="1013" dirty="0"/>
              <a:t>T</a:t>
            </a:r>
            <a:r>
              <a:rPr lang="zh-CN" altLang="en-US" sz="1013" dirty="0"/>
              <a:t>型块支撑结构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Support structure of the magnet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9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613F821-E331-6A0C-A804-63734343B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20" y="680452"/>
            <a:ext cx="4246995" cy="41502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861A6F-FAC6-08A3-84F8-67A3AF39A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118" y="680453"/>
            <a:ext cx="4539122" cy="415021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7E09DB6-E075-C48C-5448-E86C31FCF6C1}"/>
              </a:ext>
            </a:extLst>
          </p:cNvPr>
          <p:cNvSpPr txBox="1"/>
          <p:nvPr/>
        </p:nvSpPr>
        <p:spPr>
          <a:xfrm>
            <a:off x="3597206" y="4749641"/>
            <a:ext cx="135325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3" dirty="0"/>
              <a:t>插入式塞块支撑结构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D02C1EE2-2229-AEDA-9E72-1FF62F4EDE9A}"/>
              </a:ext>
            </a:extLst>
          </p:cNvPr>
          <p:cNvCxnSpPr/>
          <p:nvPr/>
        </p:nvCxnSpPr>
        <p:spPr>
          <a:xfrm flipH="1" flipV="1">
            <a:off x="1133869" y="2546010"/>
            <a:ext cx="33528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D8E4F40-A012-B15E-4408-7FC2BD1311DA}"/>
              </a:ext>
            </a:extLst>
          </p:cNvPr>
          <p:cNvSpPr txBox="1"/>
          <p:nvPr/>
        </p:nvSpPr>
        <p:spPr>
          <a:xfrm>
            <a:off x="1469149" y="2546010"/>
            <a:ext cx="44435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3" dirty="0"/>
              <a:t>杜瓦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EE2CB8F-D117-AA32-34FE-5D7C68491985}"/>
              </a:ext>
            </a:extLst>
          </p:cNvPr>
          <p:cNvCxnSpPr>
            <a:cxnSpLocks/>
          </p:cNvCxnSpPr>
          <p:nvPr/>
        </p:nvCxnSpPr>
        <p:spPr>
          <a:xfrm flipH="1" flipV="1">
            <a:off x="2010169" y="1403011"/>
            <a:ext cx="311849" cy="1042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6A1F2470-4342-E042-BC1F-6061D79695A7}"/>
              </a:ext>
            </a:extLst>
          </p:cNvPr>
          <p:cNvSpPr txBox="1"/>
          <p:nvPr/>
        </p:nvSpPr>
        <p:spPr>
          <a:xfrm>
            <a:off x="2079643" y="2483711"/>
            <a:ext cx="44435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3" dirty="0"/>
              <a:t>塞块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7A9EE45-94CF-30E2-7717-DB8CE86B1B66}"/>
              </a:ext>
            </a:extLst>
          </p:cNvPr>
          <p:cNvCxnSpPr>
            <a:cxnSpLocks/>
          </p:cNvCxnSpPr>
          <p:nvPr/>
        </p:nvCxnSpPr>
        <p:spPr>
          <a:xfrm>
            <a:off x="2824430" y="3109890"/>
            <a:ext cx="941117" cy="5867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A0592F26-72D2-A753-94B2-69EC05BAD067}"/>
              </a:ext>
            </a:extLst>
          </p:cNvPr>
          <p:cNvSpPr txBox="1"/>
          <p:nvPr/>
        </p:nvSpPr>
        <p:spPr>
          <a:xfrm>
            <a:off x="2339681" y="2912229"/>
            <a:ext cx="44435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3" dirty="0"/>
              <a:t>轭铁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</a:rPr>
              <a:t>Support structure of the magnet</a:t>
            </a:r>
            <a:endParaRPr lang="en-US" altLang="zh-CN" sz="2800" b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5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</a:rPr>
              <a:t>Cryogenic system of </a:t>
            </a:r>
            <a:r>
              <a:rPr lang="en-US" altLang="zh-CN" sz="2800" b="1" dirty="0">
                <a:solidFill>
                  <a:srgbClr val="000000"/>
                </a:solidFill>
              </a:rPr>
              <a:t>the magnet</a:t>
            </a:r>
            <a:endParaRPr lang="en-US" altLang="zh-CN" sz="2800" b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64944" y="873623"/>
            <a:ext cx="7867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/>
              <a:t>低温部分开始</a:t>
            </a:r>
            <a:r>
              <a:rPr lang="zh-CN" altLang="en-US" sz="1800" dirty="0"/>
              <a:t>进行方案设计</a:t>
            </a:r>
            <a:r>
              <a:rPr lang="zh-CN" altLang="en-US" sz="1800" dirty="0" smtClean="0"/>
              <a:t>，</a:t>
            </a:r>
            <a:r>
              <a:rPr lang="zh-CN" altLang="en-US" sz="1800" dirty="0" smtClean="0">
                <a:solidFill>
                  <a:srgbClr val="FF0000"/>
                </a:solidFill>
              </a:rPr>
              <a:t>预计</a:t>
            </a:r>
            <a:r>
              <a:rPr lang="zh-CN" altLang="en-US" sz="1800" dirty="0">
                <a:solidFill>
                  <a:srgbClr val="FF0000"/>
                </a:solidFill>
              </a:rPr>
              <a:t>两周内</a:t>
            </a:r>
            <a:r>
              <a:rPr lang="zh-CN" altLang="en-US" sz="1800" dirty="0"/>
              <a:t>完成增压迫流，过冷迫流，热虹吸三种方案的初步设计与预算评估，形成评审报告。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456" y="1424373"/>
            <a:ext cx="2023309" cy="21761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545" y="2118805"/>
            <a:ext cx="2172970" cy="135153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055652" y="3649030"/>
            <a:ext cx="1036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080808"/>
                </a:solidFill>
              </a:rPr>
              <a:t>Forced flow</a:t>
            </a:r>
            <a:endParaRPr lang="zh-CN" altLang="en-US" dirty="0">
              <a:solidFill>
                <a:srgbClr val="080808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77991" y="3516810"/>
            <a:ext cx="1247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080808"/>
                </a:solidFill>
              </a:rPr>
              <a:t>Thermosiphon</a:t>
            </a:r>
            <a:endParaRPr lang="zh-CN" altLang="en-US" dirty="0">
              <a:solidFill>
                <a:srgbClr val="080808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943" y="4039920"/>
            <a:ext cx="7867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桶轭部分已经开始了详细的模块设计，目前已经进行了自重初步计算，电磁力模拟正在进行中。</a:t>
            </a:r>
          </a:p>
        </p:txBody>
      </p:sp>
    </p:spTree>
    <p:extLst>
      <p:ext uri="{BB962C8B-B14F-4D97-AF65-F5344CB8AC3E}">
        <p14:creationId xmlns:p14="http://schemas.microsoft.com/office/powerpoint/2010/main" val="112730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+mn-lt"/>
              </a:rPr>
              <a:t>Ongoing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work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3943" y="834571"/>
            <a:ext cx="76998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LTS cable and HTS cable development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Mechanical design of the magnet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Cryogenic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Support structure of the magnet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Mechanical design of the yoke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316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17546</TotalTime>
  <Words>313</Words>
  <Application>Microsoft Office PowerPoint</Application>
  <PresentationFormat>自定义</PresentationFormat>
  <Paragraphs>67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Microsoft YaHei UI</vt:lpstr>
      <vt:lpstr>宋体</vt:lpstr>
      <vt:lpstr>微软雅黑</vt:lpstr>
      <vt:lpstr>Arial</vt:lpstr>
      <vt:lpstr>Calibri</vt:lpstr>
      <vt:lpstr>Calibri Light</vt:lpstr>
      <vt:lpstr>Times New Roman</vt:lpstr>
      <vt:lpstr>Thème Office</vt:lpstr>
      <vt:lpstr>PowerPoint 演示文稿</vt:lpstr>
      <vt:lpstr>1. The size of magnet</vt:lpstr>
      <vt:lpstr>Detector Magnet</vt:lpstr>
      <vt:lpstr>Support structure of the magnet</vt:lpstr>
      <vt:lpstr>Support structure of the magnet</vt:lpstr>
      <vt:lpstr>Cryogenic system of the magnet</vt:lpstr>
      <vt:lpstr>Ongoing work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VEDRINE Pierre</dc:creator>
  <cp:lastModifiedBy>ning</cp:lastModifiedBy>
  <cp:revision>1312</cp:revision>
  <dcterms:created xsi:type="dcterms:W3CDTF">2021-03-22T16:16:06Z</dcterms:created>
  <dcterms:modified xsi:type="dcterms:W3CDTF">2024-06-04T00:40:59Z</dcterms:modified>
</cp:coreProperties>
</file>