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1854" r:id="rId4"/>
    <p:sldId id="1846" r:id="rId5"/>
    <p:sldId id="1855" r:id="rId6"/>
    <p:sldId id="1860" r:id="rId7"/>
    <p:sldId id="1849" r:id="rId8"/>
    <p:sldId id="1863" r:id="rId9"/>
    <p:sldId id="1861" r:id="rId10"/>
    <p:sldId id="1847" r:id="rId11"/>
    <p:sldId id="1857" r:id="rId12"/>
    <p:sldId id="1848" r:id="rId13"/>
    <p:sldId id="1813" r:id="rId14"/>
    <p:sldId id="1825" r:id="rId15"/>
    <p:sldId id="1819" r:id="rId16"/>
    <p:sldId id="1858" r:id="rId17"/>
    <p:sldId id="1654" r:id="rId18"/>
    <p:sldId id="1656" r:id="rId19"/>
    <p:sldId id="1850" r:id="rId20"/>
    <p:sldId id="1853" r:id="rId21"/>
    <p:sldId id="1836" r:id="rId22"/>
    <p:sldId id="1837" r:id="rId23"/>
    <p:sldId id="1852" r:id="rId24"/>
    <p:sldId id="1864" r:id="rId25"/>
    <p:sldId id="1865" r:id="rId2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7F7F7F"/>
    <a:srgbClr val="FDE798"/>
    <a:srgbClr val="DE75C5"/>
    <a:srgbClr val="DC89C2"/>
    <a:srgbClr val="484BAF"/>
    <a:srgbClr val="E48311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5"/>
    <p:restoredTop sz="50000"/>
  </p:normalViewPr>
  <p:slideViewPr>
    <p:cSldViewPr snapToGrid="0" snapToObjects="1">
      <p:cViewPr varScale="1">
        <p:scale>
          <a:sx n="115" d="100"/>
          <a:sy n="115" d="100"/>
        </p:scale>
        <p:origin x="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3BA0-58D0-408E-87F5-B5D4485CB8AC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300-01C4-4EC5-A4B4-F523C256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1368-3DE5-794D-821F-871C39820DC2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431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1368-3DE5-794D-821F-871C39820DC2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816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2E2A70-BAC4-7F65-2A63-0B2CFA851B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677"/>
            <a:ext cx="1524144" cy="6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F25DC4-A2FB-941C-E8E0-5F4763E7ACF8}"/>
              </a:ext>
            </a:extLst>
          </p:cNvPr>
          <p:cNvSpPr txBox="1"/>
          <p:nvPr userDrawn="1"/>
        </p:nvSpPr>
        <p:spPr>
          <a:xfrm>
            <a:off x="4363453" y="6344561"/>
            <a:ext cx="180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Yunyun</a:t>
            </a:r>
            <a:r>
              <a:rPr lang="zh-CN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Fan</a:t>
            </a:r>
            <a:endParaRPr lang="en-CN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52B1D-2929-7F43-AC9F-E0DB33AD1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122363"/>
            <a:ext cx="8667750" cy="2387600"/>
          </a:xfrm>
        </p:spPr>
        <p:txBody>
          <a:bodyPr anchor="b"/>
          <a:lstStyle>
            <a:lvl1pPr algn="ctr">
              <a:defRPr sz="3656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7C4BF2-E5B9-0441-9321-D7C4E59B1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40"/>
            <a:ext cx="7429500" cy="1655763"/>
          </a:xfrm>
        </p:spPr>
        <p:txBody>
          <a:bodyPr/>
          <a:lstStyle>
            <a:lvl1pPr marL="0" indent="0" algn="ctr">
              <a:buNone/>
              <a:defRPr sz="1463"/>
            </a:lvl1pPr>
            <a:lvl2pPr marL="278588" indent="0" algn="ctr">
              <a:buNone/>
              <a:defRPr sz="1219"/>
            </a:lvl2pPr>
            <a:lvl3pPr marL="557179" indent="0" algn="ctr">
              <a:buNone/>
              <a:defRPr sz="1097"/>
            </a:lvl3pPr>
            <a:lvl4pPr marL="835769" indent="0" algn="ctr">
              <a:buNone/>
              <a:defRPr sz="975"/>
            </a:lvl4pPr>
            <a:lvl5pPr marL="1114359" indent="0" algn="ctr">
              <a:buNone/>
              <a:defRPr sz="975"/>
            </a:lvl5pPr>
            <a:lvl6pPr marL="1392948" indent="0" algn="ctr">
              <a:buNone/>
              <a:defRPr sz="975"/>
            </a:lvl6pPr>
            <a:lvl7pPr marL="1671537" indent="0" algn="ctr">
              <a:buNone/>
              <a:defRPr sz="975"/>
            </a:lvl7pPr>
            <a:lvl8pPr marL="1950127" indent="0" algn="ctr">
              <a:buNone/>
              <a:defRPr sz="975"/>
            </a:lvl8pPr>
            <a:lvl9pPr marL="2228718" indent="0" algn="ctr">
              <a:buNone/>
              <a:defRPr sz="975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FCE9DC-5B9A-AE44-993C-BA7C2F10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418B-9555-4C43-9956-27F435F703B3}" type="datetime1">
              <a:rPr kumimoji="1" lang="zh-CN" altLang="en-US" smtClean="0"/>
              <a:t>2024/6/4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C1B887-8FC3-CC4D-A4DB-89CA4A15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1A30F2-B4CD-E241-8D3E-7D6068B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799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DBF62-8F27-DC4D-A238-23204320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A09A03-86E4-D847-BF8B-3B7520CB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417884" indent="-139295" algn="l" defTabSz="557179" rtl="0" eaLnBrk="1" latinLnBrk="0" hangingPunct="1">
              <a:lnSpc>
                <a:spcPct val="90000"/>
              </a:lnSpc>
              <a:spcBef>
                <a:spcPts val="305"/>
              </a:spcBef>
              <a:buSzPct val="50000"/>
              <a:buFont typeface="Wingdings" pitchFamily="2" charset="2"/>
              <a:buChar char="u"/>
              <a:defRPr/>
            </a:lvl2pPr>
            <a:lvl3pPr marL="696473" indent="-139295" algn="l" defTabSz="557179" rtl="0" eaLnBrk="1" latinLnBrk="0" hangingPunct="1">
              <a:lnSpc>
                <a:spcPct val="90000"/>
              </a:lnSpc>
              <a:spcBef>
                <a:spcPts val="30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B539FF-9E37-A640-8FF6-27541AAC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B8AE-6173-F14D-9FA2-4C3B8B24C00E}" type="datetime1">
              <a:rPr kumimoji="1" lang="zh-CN" altLang="en-US" smtClean="0"/>
              <a:t>2024/6/4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B34700-2590-2440-A995-C932D777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91384D-A1BF-6944-9091-FDC762A1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4068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D60D1-2A32-EF4C-962E-68BAF282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1B537-2DFE-3049-831A-9F0AAC93A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7" y="1325566"/>
            <a:ext cx="5749324" cy="5130964"/>
          </a:xfrm>
        </p:spPr>
        <p:txBody>
          <a:bodyPr/>
          <a:lstStyle>
            <a:lvl1pPr>
              <a:defRPr/>
            </a:lvl1pPr>
            <a:lvl2pPr marL="417884" indent="-139295" algn="l" defTabSz="557179" rtl="0" eaLnBrk="1" latinLnBrk="0" hangingPunct="1">
              <a:lnSpc>
                <a:spcPct val="90000"/>
              </a:lnSpc>
              <a:spcBef>
                <a:spcPts val="305"/>
              </a:spcBef>
              <a:buSzPct val="50000"/>
              <a:buFont typeface="Wingdings" pitchFamily="2" charset="2"/>
              <a:buChar char="u"/>
              <a:defRPr/>
            </a:lvl2pPr>
            <a:lvl3pPr marL="696473" indent="-139295" algn="l" defTabSz="557179" rtl="0" eaLnBrk="1" latinLnBrk="0" hangingPunct="1">
              <a:lnSpc>
                <a:spcPct val="90000"/>
              </a:lnSpc>
              <a:spcBef>
                <a:spcPts val="30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767F7-43BA-834D-B58B-F1409389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9FC-3F9B-1449-AB5D-BC9D34E8DDCB}" type="datetime1">
              <a:rPr kumimoji="1" lang="zh-CN" altLang="en-US" smtClean="0"/>
              <a:t>2024/6/4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3C8EE-7CDA-9B4A-B615-2AF59012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F68EE6-B72D-8C4A-86D7-65C093B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1757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1DEE9B-F7F0-C647-A2A0-9A5433F7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709745"/>
            <a:ext cx="8543925" cy="2852737"/>
          </a:xfrm>
        </p:spPr>
        <p:txBody>
          <a:bodyPr anchor="b"/>
          <a:lstStyle>
            <a:lvl1pPr>
              <a:defRPr sz="3656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8F7286-CE72-CE4B-B738-76A2334AE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9" y="4589468"/>
            <a:ext cx="8543925" cy="1500187"/>
          </a:xfrm>
        </p:spPr>
        <p:txBody>
          <a:bodyPr/>
          <a:lstStyle>
            <a:lvl1pPr marL="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1pPr>
            <a:lvl2pPr marL="417884" indent="-139295" algn="l" defTabSz="557179" rtl="0" eaLnBrk="1" latinLnBrk="0" hangingPunct="1">
              <a:lnSpc>
                <a:spcPct val="90000"/>
              </a:lnSpc>
              <a:spcBef>
                <a:spcPts val="305"/>
              </a:spcBef>
              <a:buSzPct val="50000"/>
              <a:buFont typeface="Wingdings" pitchFamily="2" charset="2"/>
              <a:buChar char="u"/>
              <a:defRPr sz="1219">
                <a:solidFill>
                  <a:schemeClr val="tx1">
                    <a:tint val="75000"/>
                  </a:schemeClr>
                </a:solidFill>
              </a:defRPr>
            </a:lvl2pPr>
            <a:lvl3pPr marL="696473" indent="-139295" algn="l" defTabSz="557179" rtl="0" eaLnBrk="1" latinLnBrk="0" hangingPunct="1">
              <a:lnSpc>
                <a:spcPct val="90000"/>
              </a:lnSpc>
              <a:spcBef>
                <a:spcPts val="305"/>
              </a:spcBef>
              <a:buSzPct val="50000"/>
              <a:buFont typeface="Wingdings" pitchFamily="2" charset="2"/>
              <a:buChar char="n"/>
              <a:defRPr sz="1097">
                <a:solidFill>
                  <a:schemeClr val="tx1">
                    <a:tint val="75000"/>
                  </a:schemeClr>
                </a:solidFill>
              </a:defRPr>
            </a:lvl3pPr>
            <a:lvl4pPr marL="835769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4pPr>
            <a:lvl5pPr marL="1114359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5pPr>
            <a:lvl6pPr marL="1392948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6pPr>
            <a:lvl7pPr marL="1671537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7pPr>
            <a:lvl8pPr marL="1950127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8pPr>
            <a:lvl9pPr marL="2228718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B52058-1590-2743-B2C7-ADF21AC4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84EE-208F-744D-9562-6002CFCF4BFC}" type="datetime1">
              <a:rPr kumimoji="1" lang="zh-CN" altLang="en-US" smtClean="0"/>
              <a:t>2024/6/4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D4FC03-3A00-224B-8BE7-130FBDE7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26BAF7-B351-D94C-A7BD-E10ADED0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6493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D60D1-2A32-EF4C-962E-68BAF282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1B537-2DFE-3049-831A-9F0AAC93A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519" y="1189739"/>
            <a:ext cx="4550569" cy="5266793"/>
          </a:xfrm>
        </p:spPr>
        <p:txBody>
          <a:bodyPr/>
          <a:lstStyle>
            <a:lvl1pPr>
              <a:defRPr/>
            </a:lvl1pPr>
            <a:lvl2pPr marL="417884" indent="-139295" algn="l" defTabSz="557179" rtl="0" eaLnBrk="1" latinLnBrk="0" hangingPunct="1">
              <a:lnSpc>
                <a:spcPct val="90000"/>
              </a:lnSpc>
              <a:spcBef>
                <a:spcPts val="305"/>
              </a:spcBef>
              <a:buSzPct val="50000"/>
              <a:buFont typeface="Wingdings" pitchFamily="2" charset="2"/>
              <a:buChar char="u"/>
              <a:defRPr/>
            </a:lvl2pPr>
            <a:lvl3pPr marL="696473" indent="-139295" algn="l" defTabSz="557179" rtl="0" eaLnBrk="1" latinLnBrk="0" hangingPunct="1">
              <a:lnSpc>
                <a:spcPct val="90000"/>
              </a:lnSpc>
              <a:spcBef>
                <a:spcPts val="30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AA14A5-1F8C-DE4F-A353-1D4158826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2" y="1189738"/>
            <a:ext cx="4550569" cy="5266794"/>
          </a:xfrm>
        </p:spPr>
        <p:txBody>
          <a:bodyPr/>
          <a:lstStyle>
            <a:lvl1pPr>
              <a:defRPr/>
            </a:lvl1pPr>
            <a:lvl2pPr marL="417884" indent="-139295" algn="l" defTabSz="557179" rtl="0" eaLnBrk="1" latinLnBrk="0" hangingPunct="1">
              <a:lnSpc>
                <a:spcPct val="90000"/>
              </a:lnSpc>
              <a:spcBef>
                <a:spcPts val="305"/>
              </a:spcBef>
              <a:buSzPct val="50000"/>
              <a:buFont typeface="Wingdings" pitchFamily="2" charset="2"/>
              <a:buChar char="u"/>
              <a:defRPr/>
            </a:lvl2pPr>
            <a:lvl3pPr marL="696473" indent="-139295" algn="l" defTabSz="557179" rtl="0" eaLnBrk="1" latinLnBrk="0" hangingPunct="1">
              <a:lnSpc>
                <a:spcPct val="90000"/>
              </a:lnSpc>
              <a:spcBef>
                <a:spcPts val="30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767F7-43BA-834D-B58B-F1409389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6C27-09F7-9748-A348-C2BC19E9951D}" type="datetime1">
              <a:rPr kumimoji="1" lang="zh-CN" altLang="en-US" smtClean="0"/>
              <a:t>2024/6/4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3C8EE-7CDA-9B4A-B615-2AF59012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F68EE6-B72D-8C4A-86D7-65C093B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2312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D239BB-1EFD-6D4E-9834-30F40BA0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8"/>
            <a:ext cx="8543925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4177DE-6131-1C49-B509-E5AC1D9C9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463" b="1"/>
            </a:lvl1pPr>
            <a:lvl2pPr marL="278588" indent="0">
              <a:buNone/>
              <a:defRPr sz="1219" b="1"/>
            </a:lvl2pPr>
            <a:lvl3pPr marL="557179" indent="0">
              <a:buNone/>
              <a:defRPr sz="1097" b="1"/>
            </a:lvl3pPr>
            <a:lvl4pPr marL="835769" indent="0">
              <a:buNone/>
              <a:defRPr sz="975" b="1"/>
            </a:lvl4pPr>
            <a:lvl5pPr marL="1114359" indent="0">
              <a:buNone/>
              <a:defRPr sz="975" b="1"/>
            </a:lvl5pPr>
            <a:lvl6pPr marL="1392948" indent="0">
              <a:buNone/>
              <a:defRPr sz="975" b="1"/>
            </a:lvl6pPr>
            <a:lvl7pPr marL="1671537" indent="0">
              <a:buNone/>
              <a:defRPr sz="975" b="1"/>
            </a:lvl7pPr>
            <a:lvl8pPr marL="1950127" indent="0">
              <a:buNone/>
              <a:defRPr sz="975" b="1"/>
            </a:lvl8pPr>
            <a:lvl9pPr marL="2228718" indent="0">
              <a:buNone/>
              <a:defRPr sz="975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0C70E9-E2AF-2E4A-B504-B2EC4A727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2505078"/>
            <a:ext cx="4190702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F0C77F8-F34E-B745-AA3E-68643F129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8" y="1681163"/>
            <a:ext cx="4211340" cy="823912"/>
          </a:xfrm>
        </p:spPr>
        <p:txBody>
          <a:bodyPr anchor="b"/>
          <a:lstStyle>
            <a:lvl1pPr marL="0" indent="0">
              <a:buNone/>
              <a:defRPr sz="1463" b="1"/>
            </a:lvl1pPr>
            <a:lvl2pPr marL="278588" indent="0">
              <a:buNone/>
              <a:defRPr sz="1219" b="1"/>
            </a:lvl2pPr>
            <a:lvl3pPr marL="557179" indent="0">
              <a:buNone/>
              <a:defRPr sz="1097" b="1"/>
            </a:lvl3pPr>
            <a:lvl4pPr marL="835769" indent="0">
              <a:buNone/>
              <a:defRPr sz="975" b="1"/>
            </a:lvl4pPr>
            <a:lvl5pPr marL="1114359" indent="0">
              <a:buNone/>
              <a:defRPr sz="975" b="1"/>
            </a:lvl5pPr>
            <a:lvl6pPr marL="1392948" indent="0">
              <a:buNone/>
              <a:defRPr sz="975" b="1"/>
            </a:lvl6pPr>
            <a:lvl7pPr marL="1671537" indent="0">
              <a:buNone/>
              <a:defRPr sz="975" b="1"/>
            </a:lvl7pPr>
            <a:lvl8pPr marL="1950127" indent="0">
              <a:buNone/>
              <a:defRPr sz="975" b="1"/>
            </a:lvl8pPr>
            <a:lvl9pPr marL="2228718" indent="0">
              <a:buNone/>
              <a:defRPr sz="975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327F9F7-8ED1-E547-B6E7-2ADB42EA9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8" y="2505078"/>
            <a:ext cx="4211340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BDE1E7-5FEA-FF44-8F14-E5CFFD5A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1A1-448A-9940-BC59-E936240F066C}" type="datetime1">
              <a:rPr kumimoji="1" lang="zh-CN" altLang="en-US" smtClean="0"/>
              <a:t>2024/6/4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9D748FA-45A3-B242-A16A-58D32B97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E97DF3-64EA-3944-8361-1266C3C0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3054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0A5AE-92D6-BA48-ABE9-44C1807E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6C773BE-2C57-EF48-9DF0-FB6FB008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1DAB-8F6A-A445-8AC3-EC80DEF63C08}" type="datetime1">
              <a:rPr kumimoji="1" lang="zh-CN" altLang="en-US" smtClean="0"/>
              <a:t>2024/6/4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8AD57B-3032-7F44-B561-823D9674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739E96F-93A4-2A46-84F8-EFA58FF5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468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720C684-7885-E34F-90D5-1EFFDA52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34B2-E857-B64B-B253-0CB241C096D1}" type="datetime1">
              <a:rPr kumimoji="1" lang="zh-CN" altLang="en-US" smtClean="0"/>
              <a:t>2024/6/4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EDF565-3529-6549-AAE1-2125DDB9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8C4E00-97DD-C748-8F53-F0C5C39E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001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4528457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1615E-749C-6E40-9969-6778405E2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195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670C65-3587-ED45-8182-577F3753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31"/>
            <a:ext cx="5014913" cy="4873625"/>
          </a:xfrm>
        </p:spPr>
        <p:txBody>
          <a:bodyPr/>
          <a:lstStyle>
            <a:lvl1pPr>
              <a:defRPr sz="1950"/>
            </a:lvl1pPr>
            <a:lvl2pPr>
              <a:defRPr sz="1706"/>
            </a:lvl2pPr>
            <a:lvl3pPr>
              <a:defRPr sz="1463"/>
            </a:lvl3pPr>
            <a:lvl4pPr>
              <a:defRPr sz="1219"/>
            </a:lvl4pPr>
            <a:lvl5pPr>
              <a:defRPr sz="1219"/>
            </a:lvl5pPr>
            <a:lvl6pPr>
              <a:defRPr sz="1219"/>
            </a:lvl6pPr>
            <a:lvl7pPr>
              <a:defRPr sz="1219"/>
            </a:lvl7pPr>
            <a:lvl8pPr>
              <a:defRPr sz="1219"/>
            </a:lvl8pPr>
            <a:lvl9pPr>
              <a:defRPr sz="1219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3FD057-397D-F849-B416-1FDA05BA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3"/>
            <a:ext cx="3194943" cy="3811588"/>
          </a:xfrm>
        </p:spPr>
        <p:txBody>
          <a:bodyPr/>
          <a:lstStyle>
            <a:lvl1pPr marL="0" indent="0">
              <a:buNone/>
              <a:defRPr sz="975"/>
            </a:lvl1pPr>
            <a:lvl2pPr marL="278588" indent="0">
              <a:buNone/>
              <a:defRPr sz="853"/>
            </a:lvl2pPr>
            <a:lvl3pPr marL="557179" indent="0">
              <a:buNone/>
              <a:defRPr sz="731"/>
            </a:lvl3pPr>
            <a:lvl4pPr marL="835769" indent="0">
              <a:buNone/>
              <a:defRPr sz="609"/>
            </a:lvl4pPr>
            <a:lvl5pPr marL="1114359" indent="0">
              <a:buNone/>
              <a:defRPr sz="609"/>
            </a:lvl5pPr>
            <a:lvl6pPr marL="1392948" indent="0">
              <a:buNone/>
              <a:defRPr sz="609"/>
            </a:lvl6pPr>
            <a:lvl7pPr marL="1671537" indent="0">
              <a:buNone/>
              <a:defRPr sz="609"/>
            </a:lvl7pPr>
            <a:lvl8pPr marL="1950127" indent="0">
              <a:buNone/>
              <a:defRPr sz="609"/>
            </a:lvl8pPr>
            <a:lvl9pPr marL="2228718" indent="0">
              <a:buNone/>
              <a:defRPr sz="609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AF9B98-734E-864A-B56B-1C85116E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933-00BE-8843-810E-EBA8B9D4C3C2}" type="datetime1">
              <a:rPr kumimoji="1" lang="zh-CN" altLang="en-US" smtClean="0"/>
              <a:t>2024/6/4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5A41FE-E5B4-3049-816E-1E4213BE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428779-762B-6A41-A602-2923B673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9882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DBEC6-B98D-4041-ABC2-74B046EB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195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4F7378-9688-F74B-9ACE-0008934A6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31"/>
            <a:ext cx="5014913" cy="4873625"/>
          </a:xfrm>
        </p:spPr>
        <p:txBody>
          <a:bodyPr/>
          <a:lstStyle>
            <a:lvl1pPr marL="0" indent="0">
              <a:buNone/>
              <a:defRPr sz="1950"/>
            </a:lvl1pPr>
            <a:lvl2pPr marL="278588" indent="0">
              <a:buNone/>
              <a:defRPr sz="1706"/>
            </a:lvl2pPr>
            <a:lvl3pPr marL="557179" indent="0">
              <a:buNone/>
              <a:defRPr sz="1463"/>
            </a:lvl3pPr>
            <a:lvl4pPr marL="835769" indent="0">
              <a:buNone/>
              <a:defRPr sz="1219"/>
            </a:lvl4pPr>
            <a:lvl5pPr marL="1114359" indent="0">
              <a:buNone/>
              <a:defRPr sz="1219"/>
            </a:lvl5pPr>
            <a:lvl6pPr marL="1392948" indent="0">
              <a:buNone/>
              <a:defRPr sz="1219"/>
            </a:lvl6pPr>
            <a:lvl7pPr marL="1671537" indent="0">
              <a:buNone/>
              <a:defRPr sz="1219"/>
            </a:lvl7pPr>
            <a:lvl8pPr marL="1950127" indent="0">
              <a:buNone/>
              <a:defRPr sz="1219"/>
            </a:lvl8pPr>
            <a:lvl9pPr marL="2228718" indent="0">
              <a:buNone/>
              <a:defRPr sz="1219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12DDF7-CB72-3F43-950C-D16B8F548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3"/>
            <a:ext cx="3194943" cy="3811588"/>
          </a:xfrm>
        </p:spPr>
        <p:txBody>
          <a:bodyPr/>
          <a:lstStyle>
            <a:lvl1pPr marL="0" indent="0">
              <a:buNone/>
              <a:defRPr sz="975"/>
            </a:lvl1pPr>
            <a:lvl2pPr marL="278588" indent="0">
              <a:buNone/>
              <a:defRPr sz="853"/>
            </a:lvl2pPr>
            <a:lvl3pPr marL="557179" indent="0">
              <a:buNone/>
              <a:defRPr sz="731"/>
            </a:lvl3pPr>
            <a:lvl4pPr marL="835769" indent="0">
              <a:buNone/>
              <a:defRPr sz="609"/>
            </a:lvl4pPr>
            <a:lvl5pPr marL="1114359" indent="0">
              <a:buNone/>
              <a:defRPr sz="609"/>
            </a:lvl5pPr>
            <a:lvl6pPr marL="1392948" indent="0">
              <a:buNone/>
              <a:defRPr sz="609"/>
            </a:lvl6pPr>
            <a:lvl7pPr marL="1671537" indent="0">
              <a:buNone/>
              <a:defRPr sz="609"/>
            </a:lvl7pPr>
            <a:lvl8pPr marL="1950127" indent="0">
              <a:buNone/>
              <a:defRPr sz="609"/>
            </a:lvl8pPr>
            <a:lvl9pPr marL="2228718" indent="0">
              <a:buNone/>
              <a:defRPr sz="609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AB9755-AB90-DD42-BEEE-C28933C7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E8F5-1F54-2D41-8454-168838D594E9}" type="datetime1">
              <a:rPr kumimoji="1" lang="zh-CN" altLang="en-US" smtClean="0"/>
              <a:t>2024/6/4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4DFF55-1460-3D45-A1FA-BC3486A6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10B705-AD0D-FD44-95DA-56B5D0AE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9032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5B3307-8CE7-0046-9A87-1EADD36F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C0FCA3-93BF-5641-8868-93CF0037E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36A421-4060-9546-AF77-A8AFA103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AF5E-7163-E849-9A09-73ACD68D7F4B}" type="datetime1">
              <a:rPr kumimoji="1" lang="zh-CN" altLang="en-US" smtClean="0"/>
              <a:t>2024/6/4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EA9AD6-3273-A74F-BFB7-E1D688EB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22C449-56DB-D646-A0F2-89CAF91D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8440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3D008B-59A8-3C4F-B689-389040F8A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3" y="365132"/>
            <a:ext cx="2135981" cy="5811839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32724A-187D-094B-88F0-136E6FAC5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43" y="365132"/>
            <a:ext cx="6284119" cy="5811839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FCB6AE-BC1E-E541-BD8D-B8BB13AB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F029-FCE8-A142-93F1-6BDFA18FC9DC}" type="datetime1">
              <a:rPr kumimoji="1" lang="zh-CN" altLang="en-US" smtClean="0"/>
              <a:t>2024/6/4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B028DE-FB8B-CA47-970E-385C7602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1E6D22-CECC-714E-8F41-E08D53C9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041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72087"/>
            <a:ext cx="8543925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68400"/>
            <a:ext cx="8543925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6176963"/>
            <a:ext cx="9902952" cy="678299"/>
          </a:xfrm>
          <a:prstGeom prst="rect">
            <a:avLst/>
          </a:prstGeom>
          <a:gradFill flip="none" rotWithShape="1">
            <a:gsLst>
              <a:gs pos="94020">
                <a:schemeClr val="bg1"/>
              </a:gs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81038" y="937846"/>
            <a:ext cx="8543925" cy="234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2EB6D3-F519-2346-A983-ABBB74A22DC8}"/>
              </a:ext>
            </a:extLst>
          </p:cNvPr>
          <p:cNvSpPr txBox="1">
            <a:spLocks/>
          </p:cNvSpPr>
          <p:nvPr userDrawn="1"/>
        </p:nvSpPr>
        <p:spPr>
          <a:xfrm>
            <a:off x="7553325" y="6318034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AB0782B-A677-839A-6575-290998B17F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677"/>
            <a:ext cx="1524144" cy="6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CCD8BA-0F4C-3B50-BF10-339FE8EF39D6}"/>
              </a:ext>
            </a:extLst>
          </p:cNvPr>
          <p:cNvSpPr txBox="1"/>
          <p:nvPr userDrawn="1"/>
        </p:nvSpPr>
        <p:spPr>
          <a:xfrm>
            <a:off x="4363453" y="6344561"/>
            <a:ext cx="180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Yunyun</a:t>
            </a:r>
            <a:r>
              <a:rPr lang="zh-CN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Fan, IHEP</a:t>
            </a:r>
            <a:endParaRPr lang="en-CN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1CA3D8-504E-E84B-928C-1BC36EB0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19" y="4"/>
            <a:ext cx="9224963" cy="1153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949654-730E-434F-9F83-F0C1D0C6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153393"/>
            <a:ext cx="8543925" cy="5303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Second</a:t>
            </a:r>
          </a:p>
          <a:p>
            <a:pPr lvl="2"/>
            <a:r>
              <a:rPr kumimoji="1" lang="en-US" altLang="zh-CN" dirty="0"/>
              <a:t>Third</a:t>
            </a:r>
          </a:p>
          <a:p>
            <a:pPr lvl="2"/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6D4E7E-7143-7B4C-8F30-5B5BE87D9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802" y="649287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3FE8-9FFD-114F-AB5E-BBD7AB8F1C27}" type="datetime1">
              <a:rPr kumimoji="1" lang="zh-CN" altLang="en-US" smtClean="0"/>
              <a:t>2024/6/4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1BBAF9-2B83-274E-9B4E-69623F61C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49287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C1BA2-7FB4-494C-9CA6-FA3D52173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32990" y="645653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9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557179" rtl="0" eaLnBrk="1" latinLnBrk="0" hangingPunct="1">
        <a:lnSpc>
          <a:spcPct val="90000"/>
        </a:lnSpc>
        <a:spcBef>
          <a:spcPct val="0"/>
        </a:spcBef>
        <a:buNone/>
        <a:defRPr lang="zh-CN" altLang="en-US" sz="2681" b="1" kern="1200" dirty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39295" indent="-139295" algn="l" defTabSz="557179" rtl="0" eaLnBrk="1" latinLnBrk="0" hangingPunct="1">
        <a:lnSpc>
          <a:spcPct val="90000"/>
        </a:lnSpc>
        <a:spcBef>
          <a:spcPts val="609"/>
        </a:spcBef>
        <a:buSzPct val="50000"/>
        <a:buFont typeface="Wingdings" pitchFamily="2" charset="2"/>
        <a:buChar char="l"/>
        <a:defRPr lang="zh-CN" altLang="en-US" sz="1706" kern="1200" dirty="0" smtClean="0">
          <a:solidFill>
            <a:srgbClr val="0070C0"/>
          </a:solidFill>
          <a:latin typeface="+mn-lt"/>
          <a:ea typeface="+mn-ea"/>
          <a:cs typeface="+mn-cs"/>
        </a:defRPr>
      </a:lvl1pPr>
      <a:lvl2pPr marL="417884" indent="-139295" algn="l" defTabSz="557179" rtl="0" eaLnBrk="1" latinLnBrk="0" hangingPunct="1">
        <a:lnSpc>
          <a:spcPct val="90000"/>
        </a:lnSpc>
        <a:spcBef>
          <a:spcPts val="305"/>
        </a:spcBef>
        <a:buSzPct val="50000"/>
        <a:buFont typeface="Wingdings" pitchFamily="2" charset="2"/>
        <a:buChar char="n"/>
        <a:defRPr lang="en-US" altLang="zh-CN" sz="1463" kern="1200" dirty="0" smtClean="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696473" indent="-139295" algn="l" defTabSz="557179" rtl="0" eaLnBrk="1" latinLnBrk="0" hangingPunct="1">
        <a:lnSpc>
          <a:spcPct val="90000"/>
        </a:lnSpc>
        <a:spcBef>
          <a:spcPts val="305"/>
        </a:spcBef>
        <a:buSzPct val="50000"/>
        <a:buFont typeface="Wingdings" pitchFamily="2" charset="2"/>
        <a:buChar char="u"/>
        <a:defRPr lang="en-US" altLang="zh-CN" sz="1219" kern="1200" dirty="0" smtClean="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975063" indent="-139295" algn="l" defTabSz="557179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253654" indent="-139295" algn="l" defTabSz="557179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532243" indent="-139295" algn="l" defTabSz="557179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810833" indent="-139295" algn="l" defTabSz="557179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2089422" indent="-139295" algn="l" defTabSz="557179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368011" indent="-139295" algn="l" defTabSz="557179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57179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588" algn="l" defTabSz="557179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179" algn="l" defTabSz="557179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5769" algn="l" defTabSz="557179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359" algn="l" defTabSz="557179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2948" algn="l" defTabSz="557179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1537" algn="l" defTabSz="557179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50127" algn="l" defTabSz="557179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8718" algn="l" defTabSz="557179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48" y="1753311"/>
            <a:ext cx="8918303" cy="2454541"/>
          </a:xfrm>
        </p:spPr>
        <p:txBody>
          <a:bodyPr>
            <a:noAutofit/>
          </a:bodyPr>
          <a:lstStyle/>
          <a:p>
            <a:br>
              <a:rPr lang="en" altLang="zh-CN" sz="4800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r>
              <a:rPr lang="en-US" altLang="zh-CN" sz="4800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CEPC</a:t>
            </a:r>
            <a:r>
              <a:rPr lang="zh-CN" altLang="en-US" sz="4800" b="1" dirty="0">
                <a:solidFill>
                  <a:srgbClr val="1A63A0"/>
                </a:solidFill>
                <a:latin typeface="Roboto" panose="02000000000000000000" pitchFamily="2" charset="0"/>
              </a:rPr>
              <a:t> </a:t>
            </a:r>
            <a:r>
              <a:rPr lang="en-US" altLang="zh-CN" sz="4800" b="1" dirty="0">
                <a:solidFill>
                  <a:srgbClr val="1A63A0"/>
                </a:solidFill>
                <a:latin typeface="Roboto" panose="02000000000000000000" pitchFamily="2" charset="0"/>
              </a:rPr>
              <a:t>Time of flight and outer tracker with</a:t>
            </a:r>
            <a:r>
              <a:rPr lang="zh-CN" altLang="en-US" sz="4800" b="1" dirty="0">
                <a:solidFill>
                  <a:srgbClr val="1A63A0"/>
                </a:solidFill>
                <a:latin typeface="Roboto" panose="02000000000000000000" pitchFamily="2" charset="0"/>
              </a:rPr>
              <a:t> </a:t>
            </a:r>
            <a:r>
              <a:rPr lang="en-US" altLang="zh-CN" sz="4800" b="1" dirty="0">
                <a:solidFill>
                  <a:srgbClr val="1A63A0"/>
                </a:solidFill>
                <a:latin typeface="Roboto" panose="02000000000000000000" pitchFamily="2" charset="0"/>
              </a:rPr>
              <a:t>LGAD</a:t>
            </a:r>
            <a:br>
              <a:rPr lang="en-US" altLang="zh-CN" sz="4800" b="1" dirty="0">
                <a:solidFill>
                  <a:srgbClr val="1A63A0"/>
                </a:solidFill>
                <a:latin typeface="Roboto" panose="02000000000000000000" pitchFamily="2" charset="0"/>
              </a:rPr>
            </a:br>
            <a:endParaRPr lang="en-US" altLang="zh-CN" sz="4800" b="1" dirty="0">
              <a:solidFill>
                <a:srgbClr val="1A63A0"/>
              </a:solidFill>
              <a:latin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312" y="3694989"/>
            <a:ext cx="8831439" cy="2004811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sz="2800" b="1" dirty="0"/>
              <a:t>Yunyun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Fan</a:t>
            </a:r>
            <a:endParaRPr lang="en-US" altLang="zh-CN" sz="2800" dirty="0"/>
          </a:p>
          <a:p>
            <a:r>
              <a:rPr lang="en-US" dirty="0">
                <a:solidFill>
                  <a:schemeClr val="tx2"/>
                </a:solidFill>
              </a:rPr>
              <a:t>Tuesday, June </a:t>
            </a:r>
            <a:r>
              <a:rPr lang="en-US" altLang="zh-CN" dirty="0">
                <a:solidFill>
                  <a:schemeClr val="tx2"/>
                </a:solidFill>
              </a:rPr>
              <a:t>4</a:t>
            </a:r>
            <a:r>
              <a:rPr lang="en-US" dirty="0">
                <a:solidFill>
                  <a:schemeClr val="tx2"/>
                </a:solidFill>
              </a:rPr>
              <a:t>, 2024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5783E5-BBC6-A24E-8633-2603738F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Geometric layout: Barrel-</a:t>
            </a:r>
            <a:r>
              <a:rPr kumimoji="1" lang="en-US" altLang="zh-CN" dirty="0" err="1"/>
              <a:t>OTk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F6EB08-449F-B349-9D55-AA462441D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83" y="952888"/>
            <a:ext cx="8699233" cy="5008563"/>
          </a:xfrm>
        </p:spPr>
        <p:txBody>
          <a:bodyPr/>
          <a:lstStyle/>
          <a:p>
            <a:r>
              <a:rPr kumimoji="1" lang="en-US" altLang="zh-CN" dirty="0"/>
              <a:t>TPC is limited within R = 1.8 m</a:t>
            </a:r>
          </a:p>
          <a:p>
            <a:r>
              <a:rPr kumimoji="1" lang="en-US" altLang="zh-CN" dirty="0"/>
              <a:t>LGAD: minimum radial requirement is 85(</a:t>
            </a:r>
            <a:r>
              <a:rPr kumimoji="1" lang="en-US" altLang="zh-CN" dirty="0">
                <a:solidFill>
                  <a:srgbClr val="C00000"/>
                </a:solidFill>
              </a:rPr>
              <a:t>58</a:t>
            </a:r>
            <a:r>
              <a:rPr kumimoji="1" lang="en-US" altLang="zh-CN" dirty="0"/>
              <a:t>) mm (R1800-1858 mm) after comparing different deployments</a:t>
            </a:r>
          </a:p>
          <a:p>
            <a:pPr lvl="1"/>
            <a:r>
              <a:rPr kumimoji="1" lang="en-US" altLang="zh-CN" dirty="0"/>
              <a:t>two layers of ladders</a:t>
            </a:r>
          </a:p>
          <a:p>
            <a:pPr lvl="1"/>
            <a:r>
              <a:rPr kumimoji="1" lang="en-US" altLang="zh-CN" dirty="0"/>
              <a:t>ladder thickness 35</a:t>
            </a:r>
            <a:r>
              <a:rPr kumimoji="1" lang="zh-CN" altLang="en-US" dirty="0"/>
              <a:t> （</a:t>
            </a:r>
            <a:r>
              <a:rPr kumimoji="1" lang="en-US" altLang="zh-CN" b="1" dirty="0">
                <a:solidFill>
                  <a:srgbClr val="C00000"/>
                </a:solidFill>
              </a:rPr>
              <a:t>25.1</a:t>
            </a:r>
            <a:r>
              <a:rPr kumimoji="1" lang="zh-CN" altLang="en-US" b="1" dirty="0">
                <a:solidFill>
                  <a:srgbClr val="C00000"/>
                </a:solidFill>
              </a:rPr>
              <a:t> </a:t>
            </a:r>
            <a:r>
              <a:rPr kumimoji="1" lang="en-US" altLang="zh-CN" b="1" dirty="0">
                <a:solidFill>
                  <a:srgbClr val="C00000"/>
                </a:solidFill>
              </a:rPr>
              <a:t>mm</a:t>
            </a:r>
            <a:r>
              <a:rPr kumimoji="1" lang="zh-CN" altLang="en-US" dirty="0"/>
              <a:t>）</a:t>
            </a:r>
            <a:r>
              <a:rPr kumimoji="1" lang="en-US" altLang="zh-CN" dirty="0"/>
              <a:t> mm: 25 </a:t>
            </a:r>
            <a:r>
              <a:rPr kumimoji="1" lang="zh-CN" altLang="en-US" dirty="0"/>
              <a:t>（</a:t>
            </a:r>
            <a:r>
              <a:rPr kumimoji="1" lang="en-US" altLang="zh-CN" dirty="0"/>
              <a:t>15.1</a:t>
            </a:r>
            <a:r>
              <a:rPr kumimoji="1" lang="zh-CN" altLang="en-US" dirty="0"/>
              <a:t>）</a:t>
            </a:r>
            <a:r>
              <a:rPr kumimoji="1" lang="en-US" altLang="zh-CN" dirty="0"/>
              <a:t>mm of sensors and electronics, 10 mm of support embedded with cooling tubes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204C45-9174-744D-BBE5-325B4ED8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990" y="645653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3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2931"/>
            <a:fld id="{69DB73C4-E614-2547-97D6-90CE4B2F75ED}" type="slidenum">
              <a:rPr kumimoji="1" lang="zh-CN" altLang="en-US" smtClean="0"/>
              <a:pPr defTabSz="742931"/>
              <a:t>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mbria" panose="02040503050406030204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73D9C4-9D10-8447-829F-4925E008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0" y="3429000"/>
            <a:ext cx="5737133" cy="25226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0244AD-45E1-1D4D-A067-5C9BAC7666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2"/>
          <a:stretch/>
        </p:blipFill>
        <p:spPr>
          <a:xfrm>
            <a:off x="6511705" y="3017275"/>
            <a:ext cx="2094450" cy="146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E9A32A-D4B7-2540-9EF7-0C65E4D521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80" b="-1"/>
          <a:stretch/>
        </p:blipFill>
        <p:spPr>
          <a:xfrm>
            <a:off x="6511704" y="4574701"/>
            <a:ext cx="1976076" cy="1462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9992FA65-F744-AB4D-A419-AD54A97EFE49}"/>
              </a:ext>
            </a:extLst>
          </p:cNvPr>
          <p:cNvSpPr/>
          <p:nvPr/>
        </p:nvSpPr>
        <p:spPr>
          <a:xfrm>
            <a:off x="1494439" y="3194959"/>
            <a:ext cx="1186989" cy="3596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4295" tIns="37148" rIns="74295" bIns="37148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742931"/>
            <a:r>
              <a:rPr kumimoji="1" lang="en-US" altLang="zh-CN" sz="1625" dirty="0">
                <a:solidFill>
                  <a:prstClr val="white"/>
                </a:solidFill>
                <a:latin typeface="Cambria" panose="02040503050406030204"/>
                <a:ea typeface="黑体" panose="02010609060101010101" pitchFamily="49" charset="-122"/>
              </a:rPr>
              <a:t>best option</a:t>
            </a:r>
            <a:endParaRPr kumimoji="1" lang="zh-CN" altLang="en-US" sz="1625" dirty="0">
              <a:solidFill>
                <a:prstClr val="white"/>
              </a:solidFill>
              <a:latin typeface="Cambria" panose="02040503050406030204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842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FD19-E8CF-195F-C5A9-57F7221A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reasonable</a:t>
            </a:r>
            <a:r>
              <a:rPr lang="zh-CN" altLang="en-US" dirty="0"/>
              <a:t> </a:t>
            </a:r>
            <a:r>
              <a:rPr lang="en-US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endcap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A8A34-8B01-6D9A-F1B0-74E880272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reasonable</a:t>
            </a:r>
            <a:r>
              <a:rPr lang="zh-CN" altLang="en-US" dirty="0"/>
              <a:t> </a:t>
            </a:r>
            <a:r>
              <a:rPr lang="en-US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endcap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10</a:t>
            </a:r>
            <a:r>
              <a:rPr lang="en-US" altLang="zh-CN" baseline="30000" dirty="0"/>
              <a:t>5</a:t>
            </a:r>
            <a:r>
              <a:rPr lang="zh-CN" altLang="en-US" baseline="30000" dirty="0"/>
              <a:t> </a:t>
            </a:r>
            <a:r>
              <a:rPr lang="en-US" altLang="zh-CN" dirty="0"/>
              <a:t>hit/cm2</a:t>
            </a:r>
            <a:r>
              <a:rPr lang="zh-CN" altLang="en-US" dirty="0"/>
              <a:t>（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 err="1"/>
              <a:t>haoyu</a:t>
            </a:r>
            <a:r>
              <a:rPr lang="zh-CN" altLang="en-US" dirty="0"/>
              <a:t> ）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realize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ASIC</a:t>
            </a:r>
            <a:r>
              <a:rPr lang="zh-CN" altLang="en-US" dirty="0"/>
              <a:t> </a:t>
            </a:r>
            <a:r>
              <a:rPr lang="en-US" altLang="zh-CN" dirty="0"/>
              <a:t>side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79783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2E6028-0593-BD75-812B-CC4B4C56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28" y="3167672"/>
            <a:ext cx="6544763" cy="3176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F25379-E940-13FA-97DB-24B96B8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ToF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r>
              <a:rPr lang="zh-CN" altLang="en-US" dirty="0"/>
              <a:t>：</a:t>
            </a:r>
            <a:r>
              <a:rPr lang="en-US" altLang="zh-CN" dirty="0"/>
              <a:t>Barrel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586A-EFE2-9D09-9D09-31D87BC3B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4" y="1180756"/>
            <a:ext cx="9478243" cy="5008563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One layer: 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3780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modules</a:t>
            </a:r>
            <a:endParaRPr lang="en-US" altLang="zh-CN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457200" lvl="1" indent="0">
              <a:buNone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90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ladders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45 ladders each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side,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42 modules/ladder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endParaRPr lang="en-US" altLang="zh-CN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22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ASIC/module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128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Channel/ASIC</a:t>
            </a:r>
            <a:endParaRPr lang="en-US" altLang="zh-CN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11C3F-DA93-0102-27F3-1526AA78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456" y="1569247"/>
            <a:ext cx="3131738" cy="2243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F0AE3B-69D1-C740-0B95-9DB234E6FEE5}"/>
              </a:ext>
            </a:extLst>
          </p:cNvPr>
          <p:cNvSpPr txBox="1"/>
          <p:nvPr/>
        </p:nvSpPr>
        <p:spPr>
          <a:xfrm>
            <a:off x="5803194" y="1029292"/>
            <a:ext cx="2324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One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layer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</a:rPr>
              <a:t>ToF</a:t>
            </a:r>
            <a:endParaRPr lang="en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R=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1800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H</a:t>
            </a:r>
            <a:r>
              <a:rPr lang="zh-CN" altLang="en-US" b="1" dirty="0">
                <a:solidFill>
                  <a:schemeClr val="accent1"/>
                </a:solidFill>
              </a:rPr>
              <a:t>～</a:t>
            </a:r>
            <a:r>
              <a:rPr lang="en-US" altLang="zh-CN" b="1" dirty="0">
                <a:solidFill>
                  <a:schemeClr val="accent1"/>
                </a:solidFill>
              </a:rPr>
              <a:t>5800mm</a:t>
            </a:r>
            <a:endParaRPr lang="en-CN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BDA12-76E3-65C2-0738-D462D5C34665}"/>
              </a:ext>
            </a:extLst>
          </p:cNvPr>
          <p:cNvSpPr txBox="1"/>
          <p:nvPr/>
        </p:nvSpPr>
        <p:spPr>
          <a:xfrm>
            <a:off x="7535216" y="3306243"/>
            <a:ext cx="232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Module</a:t>
            </a:r>
          </a:p>
          <a:p>
            <a:r>
              <a:rPr lang="en-US" altLang="zh-CN" b="1" dirty="0">
                <a:solidFill>
                  <a:schemeClr val="accent1"/>
                </a:solidFill>
              </a:rPr>
              <a:t>140</a:t>
            </a:r>
            <a:r>
              <a:rPr lang="en-CN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x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160mm</a:t>
            </a:r>
            <a:endParaRPr lang="en-CN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4842B-25D2-9F60-3C7A-42F46F700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633" y="1180756"/>
            <a:ext cx="1306306" cy="67889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4F7344-1CFE-25F9-6595-8D6A74DAE67C}"/>
              </a:ext>
            </a:extLst>
          </p:cNvPr>
          <p:cNvCxnSpPr/>
          <p:nvPr/>
        </p:nvCxnSpPr>
        <p:spPr>
          <a:xfrm flipV="1">
            <a:off x="7799294" y="1490957"/>
            <a:ext cx="461243" cy="208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353E936-C979-A719-15C0-AD816031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571" y="4245206"/>
            <a:ext cx="23749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0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C971-A143-3BA2-7D46-9536E3D2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ToF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r>
              <a:rPr lang="zh-CN" altLang="en-US" dirty="0"/>
              <a:t> ：</a:t>
            </a:r>
            <a:r>
              <a:rPr lang="en-US" altLang="zh-CN" dirty="0"/>
              <a:t>Endcap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03CCC-A9E7-F95D-87FB-444D7FA8A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Petals</a:t>
            </a:r>
            <a:r>
              <a:rPr lang="zh-CN" altLang="en-US" sz="2400" dirty="0"/>
              <a:t>：</a:t>
            </a:r>
            <a:r>
              <a:rPr lang="en-US" sz="2400" dirty="0"/>
              <a:t> </a:t>
            </a:r>
            <a:r>
              <a:rPr lang="en-US" altLang="zh-CN" sz="2400" dirty="0"/>
              <a:t>one</a:t>
            </a:r>
            <a:r>
              <a:rPr lang="zh-CN" altLang="en-US" sz="2400" dirty="0"/>
              <a:t> </a:t>
            </a:r>
            <a:r>
              <a:rPr lang="en-US" altLang="zh-CN" sz="2400" dirty="0"/>
              <a:t>petal</a:t>
            </a:r>
            <a:r>
              <a:rPr lang="zh-CN" altLang="en-US" sz="2400" dirty="0"/>
              <a:t> </a:t>
            </a:r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8°×</a:t>
            </a:r>
            <a:r>
              <a:rPr lang="zh-CN" altLang="en-US" sz="2400" dirty="0"/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45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= 360°</a:t>
            </a:r>
            <a:endParaRPr lang="en-US" sz="2400" dirty="0"/>
          </a:p>
          <a:p>
            <a:r>
              <a:rPr lang="en-US" sz="2400" dirty="0"/>
              <a:t>Total</a:t>
            </a:r>
            <a:r>
              <a:rPr lang="zh-CN" altLang="en-US" sz="2400" dirty="0"/>
              <a:t> </a:t>
            </a:r>
            <a:r>
              <a:rPr lang="en-US" altLang="zh-CN" sz="2400" dirty="0"/>
              <a:t>modules</a:t>
            </a:r>
            <a:r>
              <a:rPr lang="zh-CN" altLang="en-US" sz="2400" dirty="0"/>
              <a:t>：</a:t>
            </a:r>
            <a:r>
              <a:rPr lang="en-US" sz="2400" dirty="0"/>
              <a:t>~</a:t>
            </a:r>
            <a:r>
              <a:rPr lang="en-US" sz="2400" b="1" dirty="0">
                <a:solidFill>
                  <a:srgbClr val="FF0000"/>
                </a:solidFill>
              </a:rPr>
              <a:t> 450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(14cm </a:t>
            </a:r>
            <a:r>
              <a:rPr lang="en-US" altLang="zh-CN" sz="2400" dirty="0"/>
              <a:t>× </a:t>
            </a:r>
            <a:r>
              <a:rPr lang="en-US" sz="2400" dirty="0"/>
              <a:t> ) </a:t>
            </a:r>
          </a:p>
          <a:p>
            <a:r>
              <a:rPr lang="en-US" sz="2400" dirty="0"/>
              <a:t>R</a:t>
            </a:r>
            <a:r>
              <a:rPr lang="zh-CN" altLang="en-US" sz="2400" dirty="0"/>
              <a:t>：</a:t>
            </a:r>
            <a:r>
              <a:rPr lang="en-US" altLang="zh-CN" sz="2400" dirty="0"/>
              <a:t>400</a:t>
            </a:r>
            <a:r>
              <a:rPr lang="zh-CN" altLang="en-US" sz="2400" dirty="0"/>
              <a:t> </a:t>
            </a:r>
            <a:r>
              <a:rPr lang="en-US" altLang="zh-CN" sz="2400" dirty="0"/>
              <a:t>mm</a:t>
            </a:r>
            <a:r>
              <a:rPr lang="zh-CN" altLang="en-US" sz="2400" dirty="0"/>
              <a:t> </a:t>
            </a:r>
            <a:r>
              <a:rPr lang="en-US" altLang="zh-CN" sz="2400" dirty="0"/>
              <a:t>-</a:t>
            </a:r>
            <a:r>
              <a:rPr lang="zh-CN" altLang="en-US" sz="2400" dirty="0"/>
              <a:t> </a:t>
            </a:r>
            <a:r>
              <a:rPr lang="en-US" altLang="zh-CN" sz="2400" dirty="0"/>
              <a:t>1800</a:t>
            </a:r>
            <a:r>
              <a:rPr lang="zh-CN" altLang="en-US" sz="2400" dirty="0"/>
              <a:t> </a:t>
            </a:r>
            <a:r>
              <a:rPr lang="en-US" altLang="zh-CN" sz="2400" dirty="0"/>
              <a:t>mm</a:t>
            </a:r>
            <a:r>
              <a:rPr lang="en-US" sz="2400" dirty="0"/>
              <a:t> </a:t>
            </a:r>
          </a:p>
          <a:p>
            <a:endParaRPr lang="en-CN" dirty="0"/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C7F5680D-69C2-E279-7D43-3D0279519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574" y="2891150"/>
            <a:ext cx="1700126" cy="3421910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F57E0EE2-8FC0-D659-8EE4-08F903180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82171" y="3534173"/>
            <a:ext cx="3285469" cy="2000112"/>
          </a:xfrm>
          <a:prstGeom prst="rect">
            <a:avLst/>
          </a:prstGeom>
        </p:spPr>
      </p:pic>
      <p:sp>
        <p:nvSpPr>
          <p:cNvPr id="7" name="Circular Arrow 6">
            <a:extLst>
              <a:ext uri="{FF2B5EF4-FFF2-40B4-BE49-F238E27FC236}">
                <a16:creationId xmlns:a16="http://schemas.microsoft.com/office/drawing/2014/main" id="{F433F131-E3E6-AD7D-7FB0-C8B71DC0DEE6}"/>
              </a:ext>
            </a:extLst>
          </p:cNvPr>
          <p:cNvSpPr/>
          <p:nvPr/>
        </p:nvSpPr>
        <p:spPr>
          <a:xfrm rot="409122">
            <a:off x="5084617" y="2863784"/>
            <a:ext cx="568037" cy="364324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  <a:highlight>
                <a:srgbClr val="8000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E53284-3905-AC81-8057-D6011FC199F2}"/>
              </a:ext>
            </a:extLst>
          </p:cNvPr>
          <p:cNvSpPr txBox="1"/>
          <p:nvPr/>
        </p:nvSpPr>
        <p:spPr>
          <a:xfrm>
            <a:off x="5191629" y="2429485"/>
            <a:ext cx="151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</a:rPr>
              <a:t>8°</a:t>
            </a:r>
            <a:endParaRPr lang="en-CN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8490B-CF6C-749F-55AD-C157EF399C15}"/>
              </a:ext>
            </a:extLst>
          </p:cNvPr>
          <p:cNvSpPr txBox="1"/>
          <p:nvPr/>
        </p:nvSpPr>
        <p:spPr>
          <a:xfrm>
            <a:off x="1233147" y="2892791"/>
            <a:ext cx="232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Module</a:t>
            </a:r>
          </a:p>
          <a:p>
            <a:r>
              <a:rPr lang="en-US" altLang="zh-CN" b="1" dirty="0">
                <a:solidFill>
                  <a:schemeClr val="accent1"/>
                </a:solidFill>
              </a:rPr>
              <a:t>Longest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side</a:t>
            </a:r>
            <a:r>
              <a:rPr lang="zh-CN" altLang="en-US" b="1" dirty="0">
                <a:solidFill>
                  <a:schemeClr val="accent1"/>
                </a:solidFill>
              </a:rPr>
              <a:t>：</a:t>
            </a:r>
            <a:r>
              <a:rPr lang="en-US" altLang="zh-CN" b="1" dirty="0">
                <a:solidFill>
                  <a:schemeClr val="accent1"/>
                </a:solidFill>
              </a:rPr>
              <a:t>140</a:t>
            </a:r>
            <a:r>
              <a:rPr lang="en-CN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761093-4ACB-EB1E-EDD1-2B33AB884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62" y="3891486"/>
            <a:ext cx="2161309" cy="1285485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7C9FE6D-AD50-B191-740D-4850F5299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410" y="4107536"/>
            <a:ext cx="1874090" cy="9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64D2-98F7-A4D1-7D14-88DF3BA83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CN" dirty="0"/>
              <a:t>Electronic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r>
              <a:rPr lang="zh-CN" altLang="en-US" dirty="0"/>
              <a:t> </a:t>
            </a:r>
            <a:r>
              <a:rPr lang="en-US" altLang="zh-CN" dirty="0" err="1"/>
              <a:t>ToF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 err="1"/>
              <a:t>oTracker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721A-E940-B069-0149-730E5EABB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1F4CE-0E39-24EB-FDFC-0942C8F2F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168400"/>
            <a:ext cx="8966006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8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94BE-F17C-DEAD-00D5-2CD4C6DA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altLang="zh-CN" dirty="0"/>
              <a:t>Re</a:t>
            </a:r>
            <a:r>
              <a:rPr lang="en-US" altLang="zh-CN" dirty="0"/>
              <a:t>-</a:t>
            </a:r>
            <a:r>
              <a:rPr lang="en-CN" altLang="zh-CN" dirty="0"/>
              <a:t>e</a:t>
            </a:r>
            <a:r>
              <a:rPr lang="en-US" altLang="zh-CN" dirty="0" err="1"/>
              <a:t>stimate</a:t>
            </a:r>
            <a:r>
              <a:rPr lang="en-US" altLang="zh-CN" dirty="0"/>
              <a:t>  the Electronics</a:t>
            </a:r>
            <a:r>
              <a:rPr lang="zh-CN" altLang="en-US" dirty="0"/>
              <a:t> </a:t>
            </a:r>
            <a:r>
              <a:rPr lang="en-US" altLang="zh-CN" dirty="0"/>
              <a:t>Thickness</a:t>
            </a:r>
            <a:r>
              <a:rPr lang="zh-CN" altLang="en-US" dirty="0"/>
              <a:t> </a:t>
            </a:r>
            <a:endParaRPr lang="en-CN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2C20C7F-E03C-6CD4-C090-4C6451E77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6764" y="1050115"/>
            <a:ext cx="6351304" cy="2171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407A322-DAA2-07C8-000C-4A233DB7C05A}"/>
              </a:ext>
            </a:extLst>
          </p:cNvPr>
          <p:cNvGrpSpPr/>
          <p:nvPr/>
        </p:nvGrpSpPr>
        <p:grpSpPr>
          <a:xfrm>
            <a:off x="9056095" y="4969688"/>
            <a:ext cx="405980" cy="820407"/>
            <a:chOff x="8611923" y="3609576"/>
            <a:chExt cx="405980" cy="8204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7B9B4F-7138-5302-DA31-2E1525B7CE51}"/>
                </a:ext>
              </a:extLst>
            </p:cNvPr>
            <p:cNvGrpSpPr/>
            <p:nvPr/>
          </p:nvGrpSpPr>
          <p:grpSpPr>
            <a:xfrm>
              <a:off x="8614473" y="3609576"/>
              <a:ext cx="403430" cy="820407"/>
              <a:chOff x="8614473" y="3609576"/>
              <a:chExt cx="403430" cy="820407"/>
            </a:xfrm>
          </p:grpSpPr>
          <p:cxnSp>
            <p:nvCxnSpPr>
              <p:cNvPr id="8" name="直接箭头连接符 18">
                <a:extLst>
                  <a:ext uri="{FF2B5EF4-FFF2-40B4-BE49-F238E27FC236}">
                    <a16:creationId xmlns:a16="http://schemas.microsoft.com/office/drawing/2014/main" id="{1671FE7A-47CA-1DB9-76D3-47D5CE490F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14473" y="3641393"/>
                <a:ext cx="0" cy="47998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矩形 23">
                <a:extLst>
                  <a:ext uri="{FF2B5EF4-FFF2-40B4-BE49-F238E27FC236}">
                    <a16:creationId xmlns:a16="http://schemas.microsoft.com/office/drawing/2014/main" id="{2907286C-8BF9-0BE9-8F1A-D784B56AD5DA}"/>
                  </a:ext>
                </a:extLst>
              </p:cNvPr>
              <p:cNvSpPr/>
              <p:nvPr/>
            </p:nvSpPr>
            <p:spPr>
              <a:xfrm>
                <a:off x="8617024" y="3609576"/>
                <a:ext cx="282450" cy="317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63" b="1" dirty="0"/>
                  <a:t>Y</a:t>
                </a:r>
              </a:p>
            </p:txBody>
          </p:sp>
          <p:sp>
            <p:nvSpPr>
              <p:cNvPr id="10" name="矩形 29">
                <a:extLst>
                  <a:ext uri="{FF2B5EF4-FFF2-40B4-BE49-F238E27FC236}">
                    <a16:creationId xmlns:a16="http://schemas.microsoft.com/office/drawing/2014/main" id="{303E8044-B222-4860-E5B3-4327BCFE856F}"/>
                  </a:ext>
                </a:extLst>
              </p:cNvPr>
              <p:cNvSpPr/>
              <p:nvPr/>
            </p:nvSpPr>
            <p:spPr>
              <a:xfrm>
                <a:off x="8764973" y="4112524"/>
                <a:ext cx="252930" cy="317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63" b="1" dirty="0"/>
                  <a:t>Z</a:t>
                </a:r>
              </a:p>
            </p:txBody>
          </p:sp>
        </p:grpSp>
        <p:cxnSp>
          <p:nvCxnSpPr>
            <p:cNvPr id="12" name="直接箭头连接符 25">
              <a:extLst>
                <a:ext uri="{FF2B5EF4-FFF2-40B4-BE49-F238E27FC236}">
                  <a16:creationId xmlns:a16="http://schemas.microsoft.com/office/drawing/2014/main" id="{633D8107-CC32-8EC9-3270-082F3B7B7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1923" y="4112524"/>
              <a:ext cx="40343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A453286-1492-5405-F589-8FEFE3489968}"/>
              </a:ext>
            </a:extLst>
          </p:cNvPr>
          <p:cNvSpPr txBox="1"/>
          <p:nvPr/>
        </p:nvSpPr>
        <p:spPr>
          <a:xfrm>
            <a:off x="431028" y="3294278"/>
            <a:ext cx="551125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600" b="1" dirty="0"/>
              <a:t>Detail thicknesses of different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1</a:t>
            </a:r>
            <a:r>
              <a:rPr lang="zh-CN" altLang="en-US" sz="1400" dirty="0"/>
              <a:t>：</a:t>
            </a:r>
            <a:r>
              <a:rPr lang="en-US" altLang="zh-CN" sz="1400" dirty="0"/>
              <a:t>4.6mm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200" dirty="0"/>
              <a:t>PCB</a:t>
            </a:r>
            <a:r>
              <a:rPr lang="zh-CN" altLang="en-US" sz="1200" dirty="0"/>
              <a:t>：</a:t>
            </a:r>
            <a:r>
              <a:rPr lang="en-US" altLang="zh-CN" sz="1200" dirty="0"/>
              <a:t>1.6 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200" dirty="0"/>
              <a:t>ASIC</a:t>
            </a:r>
            <a:r>
              <a:rPr lang="zh-CN" altLang="en-US" sz="1200" dirty="0"/>
              <a:t>：</a:t>
            </a:r>
            <a:r>
              <a:rPr lang="en-US" altLang="zh-CN" sz="1200" dirty="0"/>
              <a:t>3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2: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一级汇总供电：</a:t>
            </a:r>
            <a:r>
              <a:rPr lang="en-US" altLang="zh-CN" sz="1100" dirty="0"/>
              <a:t>3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100" dirty="0"/>
              <a:t>PCB</a:t>
            </a:r>
            <a:r>
              <a:rPr lang="zh-CN" altLang="en-US" sz="1100" dirty="0"/>
              <a:t>：</a:t>
            </a:r>
            <a:r>
              <a:rPr lang="en-US" altLang="zh-CN" sz="1100" dirty="0"/>
              <a:t>1.6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3</a:t>
            </a:r>
            <a:r>
              <a:rPr lang="zh-CN" altLang="en-US" sz="1400" dirty="0"/>
              <a:t>：</a:t>
            </a:r>
            <a:r>
              <a:rPr lang="en-US" altLang="zh-CN" sz="1400" b="1" dirty="0">
                <a:solidFill>
                  <a:srgbClr val="C00000"/>
                </a:solidFill>
              </a:rPr>
              <a:t>14.6</a:t>
            </a:r>
            <a:r>
              <a:rPr lang="zh-CN" altLang="en-US" sz="1400" b="1" dirty="0">
                <a:solidFill>
                  <a:srgbClr val="C00000"/>
                </a:solidFill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</a:rPr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电源模块：</a:t>
            </a:r>
            <a:r>
              <a:rPr lang="en-US" altLang="zh-CN" sz="1100" dirty="0"/>
              <a:t>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光电复合电缆：</a:t>
            </a:r>
            <a:r>
              <a:rPr lang="en-US" altLang="zh-CN" sz="1100" dirty="0"/>
              <a:t>5mm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弯折走线空间：</a:t>
            </a:r>
            <a:r>
              <a:rPr lang="en-US" altLang="zh-CN" sz="1100" dirty="0"/>
              <a:t>2mm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100" dirty="0"/>
              <a:t>PCB</a:t>
            </a:r>
            <a:r>
              <a:rPr lang="zh-CN" altLang="en-US" sz="1100" dirty="0"/>
              <a:t>：</a:t>
            </a:r>
            <a:r>
              <a:rPr lang="en-US" altLang="zh-CN" sz="1100" dirty="0"/>
              <a:t>1.6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4</a:t>
            </a:r>
            <a:r>
              <a:rPr lang="zh-CN" altLang="en-US" sz="1400" dirty="0"/>
              <a:t>：</a:t>
            </a:r>
            <a:r>
              <a:rPr lang="en-US" altLang="zh-CN" sz="1400" dirty="0"/>
              <a:t>6</a:t>
            </a:r>
            <a:r>
              <a:rPr lang="zh-CN" altLang="en-US" sz="1400" dirty="0"/>
              <a:t> </a:t>
            </a:r>
            <a:r>
              <a:rPr lang="en-US" altLang="zh-CN" sz="14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柔性板厚度：</a:t>
            </a:r>
            <a:r>
              <a:rPr lang="en-US" altLang="zh-CN" sz="1100" dirty="0"/>
              <a:t>1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二级汇总电缆：</a:t>
            </a:r>
            <a:r>
              <a:rPr lang="en-US" altLang="zh-CN" sz="1100" dirty="0"/>
              <a:t>5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  <a:r>
              <a:rPr lang="zh-CN" altLang="en-US" sz="1100" dirty="0"/>
              <a:t> （高低压供电，光纤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2E0C7-8210-0C6E-88D5-0F1DCFB6B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9"/>
          <a:stretch/>
        </p:blipFill>
        <p:spPr>
          <a:xfrm>
            <a:off x="5879876" y="4610104"/>
            <a:ext cx="2762870" cy="13525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27254A-1A54-7961-1589-C17922456145}"/>
              </a:ext>
            </a:extLst>
          </p:cNvPr>
          <p:cNvSpPr/>
          <p:nvPr/>
        </p:nvSpPr>
        <p:spPr>
          <a:xfrm>
            <a:off x="4750902" y="4851658"/>
            <a:ext cx="273353" cy="67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EA8AB1-A43B-80CB-B3ED-6BD2CB26226C}"/>
              </a:ext>
            </a:extLst>
          </p:cNvPr>
          <p:cNvGrpSpPr/>
          <p:nvPr/>
        </p:nvGrpSpPr>
        <p:grpSpPr>
          <a:xfrm>
            <a:off x="2779216" y="1017803"/>
            <a:ext cx="6786424" cy="2712366"/>
            <a:chOff x="1884698" y="1017803"/>
            <a:chExt cx="6786424" cy="271236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764475-2A0B-2CD2-5DEE-08C59F0EBB11}"/>
                </a:ext>
              </a:extLst>
            </p:cNvPr>
            <p:cNvSpPr txBox="1"/>
            <p:nvPr/>
          </p:nvSpPr>
          <p:spPr>
            <a:xfrm>
              <a:off x="3885486" y="3360837"/>
              <a:ext cx="104025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N" dirty="0">
                  <a:solidFill>
                    <a:srgbClr val="0070C0"/>
                  </a:solidFill>
                </a:rPr>
                <a:t>Region</a:t>
              </a:r>
              <a:r>
                <a:rPr lang="zh-CN" altLang="en-US" dirty="0">
                  <a:solidFill>
                    <a:srgbClr val="0070C0"/>
                  </a:solidFill>
                </a:rPr>
                <a:t> </a:t>
              </a:r>
              <a:r>
                <a:rPr lang="en-US" altLang="zh-CN" dirty="0">
                  <a:solidFill>
                    <a:srgbClr val="0070C0"/>
                  </a:solidFill>
                </a:rPr>
                <a:t>2</a:t>
              </a:r>
              <a:endParaRPr lang="en-CN" dirty="0">
                <a:solidFill>
                  <a:srgbClr val="0070C0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28DE7EF-FD75-7DDF-EC39-203FADBDFA6D}"/>
                </a:ext>
              </a:extLst>
            </p:cNvPr>
            <p:cNvGrpSpPr/>
            <p:nvPr/>
          </p:nvGrpSpPr>
          <p:grpSpPr>
            <a:xfrm>
              <a:off x="1884698" y="1017803"/>
              <a:ext cx="6786424" cy="2699997"/>
              <a:chOff x="652244" y="1017803"/>
              <a:chExt cx="6786424" cy="269999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AFB545-2516-57E0-6EB5-942A6613B0C0}"/>
                  </a:ext>
                </a:extLst>
              </p:cNvPr>
              <p:cNvSpPr txBox="1"/>
              <p:nvPr/>
            </p:nvSpPr>
            <p:spPr>
              <a:xfrm>
                <a:off x="3888225" y="3348468"/>
                <a:ext cx="114636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N" dirty="0">
                    <a:solidFill>
                      <a:srgbClr val="0070C0"/>
                    </a:solidFill>
                  </a:rPr>
                  <a:t>Region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3</a:t>
                </a:r>
                <a:endParaRPr lang="en-CN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4B563170-E5F9-005C-60A9-F1DCA9AD9E24}"/>
                  </a:ext>
                </a:extLst>
              </p:cNvPr>
              <p:cNvCxnSpPr>
                <a:cxnSpLocks/>
                <a:stCxn id="29" idx="0"/>
              </p:cNvCxnSpPr>
              <p:nvPr/>
            </p:nvCxnSpPr>
            <p:spPr>
              <a:xfrm flipH="1" flipV="1">
                <a:off x="4339200" y="2773680"/>
                <a:ext cx="122206" cy="5747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72D98F4-3C72-F389-7679-59442B1E5CFD}"/>
                  </a:ext>
                </a:extLst>
              </p:cNvPr>
              <p:cNvGrpSpPr/>
              <p:nvPr/>
            </p:nvGrpSpPr>
            <p:grpSpPr>
              <a:xfrm>
                <a:off x="652244" y="1017803"/>
                <a:ext cx="6786424" cy="2699997"/>
                <a:chOff x="652244" y="1017803"/>
                <a:chExt cx="6786424" cy="2699997"/>
              </a:xfrm>
            </p:grpSpPr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96C124D5-2EDA-92BA-F4BC-2137FC7CA6CA}"/>
                    </a:ext>
                  </a:extLst>
                </p:cNvPr>
                <p:cNvSpPr/>
                <p:nvPr/>
              </p:nvSpPr>
              <p:spPr>
                <a:xfrm>
                  <a:off x="1584960" y="1219200"/>
                  <a:ext cx="609944" cy="1523999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/>
                </a:p>
              </p:txBody>
            </p:sp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314B1CC7-2F67-2831-81F6-AE09992E2A63}"/>
                    </a:ext>
                  </a:extLst>
                </p:cNvPr>
                <p:cNvSpPr/>
                <p:nvPr/>
              </p:nvSpPr>
              <p:spPr>
                <a:xfrm>
                  <a:off x="3105147" y="2659380"/>
                  <a:ext cx="609944" cy="228601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0A44408-5C76-4A8E-1176-7875C3EAFA1A}"/>
                    </a:ext>
                  </a:extLst>
                </p:cNvPr>
                <p:cNvSpPr txBox="1"/>
                <p:nvPr/>
              </p:nvSpPr>
              <p:spPr>
                <a:xfrm>
                  <a:off x="652244" y="1017803"/>
                  <a:ext cx="1030527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N" sz="1600" dirty="0">
                      <a:solidFill>
                        <a:srgbClr val="0070C0"/>
                      </a:solidFill>
                    </a:rPr>
                    <a:t>Region</a:t>
                  </a:r>
                  <a:r>
                    <a:rPr lang="zh-CN" altLang="en-US" sz="1600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zh-CN" sz="1600" dirty="0">
                      <a:solidFill>
                        <a:srgbClr val="0070C0"/>
                      </a:solidFill>
                    </a:rPr>
                    <a:t>1</a:t>
                  </a:r>
                  <a:endParaRPr lang="en-CN" sz="1600" dirty="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90EEAFCE-319E-67A6-4252-62A93956AA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7507" y="1370152"/>
                  <a:ext cx="417453" cy="48150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F952A9A8-C537-5E41-BEC2-5D6AE8A48B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0531" y="2809321"/>
                  <a:ext cx="283265" cy="56468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04B63C27-4E10-AF0F-A224-49A9F81DD72D}"/>
                    </a:ext>
                  </a:extLst>
                </p:cNvPr>
                <p:cNvGrpSpPr/>
                <p:nvPr/>
              </p:nvGrpSpPr>
              <p:grpSpPr>
                <a:xfrm>
                  <a:off x="1790700" y="1737361"/>
                  <a:ext cx="5647968" cy="1980439"/>
                  <a:chOff x="1790700" y="1737361"/>
                  <a:chExt cx="5647968" cy="1980439"/>
                </a:xfrm>
              </p:grpSpPr>
              <p:sp>
                <p:nvSpPr>
                  <p:cNvPr id="19" name="Rounded Rectangle 18">
                    <a:extLst>
                      <a:ext uri="{FF2B5EF4-FFF2-40B4-BE49-F238E27FC236}">
                        <a16:creationId xmlns:a16="http://schemas.microsoft.com/office/drawing/2014/main" id="{BE15A2DD-BEB0-9E42-5126-ABC7D900ED0D}"/>
                      </a:ext>
                    </a:extLst>
                  </p:cNvPr>
                  <p:cNvSpPr/>
                  <p:nvPr/>
                </p:nvSpPr>
                <p:spPr>
                  <a:xfrm>
                    <a:off x="4175760" y="1737361"/>
                    <a:ext cx="609944" cy="1165860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dirty="0"/>
                  </a:p>
                </p:txBody>
              </p:sp>
              <p:sp>
                <p:nvSpPr>
                  <p:cNvPr id="21" name="Rounded Rectangle 20">
                    <a:extLst>
                      <a:ext uri="{FF2B5EF4-FFF2-40B4-BE49-F238E27FC236}">
                        <a16:creationId xmlns:a16="http://schemas.microsoft.com/office/drawing/2014/main" id="{49D800E7-E143-1E5E-A281-21CA29B41389}"/>
                      </a:ext>
                    </a:extLst>
                  </p:cNvPr>
                  <p:cNvSpPr/>
                  <p:nvPr/>
                </p:nvSpPr>
                <p:spPr>
                  <a:xfrm>
                    <a:off x="1790700" y="2895601"/>
                    <a:ext cx="5341413" cy="228601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dirty="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21CA51D-DBB6-F6C9-6D75-4C5A56EBFADD}"/>
                      </a:ext>
                    </a:extLst>
                  </p:cNvPr>
                  <p:cNvSpPr txBox="1"/>
                  <p:nvPr/>
                </p:nvSpPr>
                <p:spPr>
                  <a:xfrm>
                    <a:off x="6360240" y="3348468"/>
                    <a:ext cx="1078428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N" dirty="0">
                        <a:solidFill>
                          <a:srgbClr val="0070C0"/>
                        </a:solidFill>
                      </a:rPr>
                      <a:t>Region</a:t>
                    </a:r>
                    <a:r>
                      <a:rPr lang="zh-CN" altLang="en-US" dirty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en-US" altLang="zh-CN" dirty="0">
                        <a:solidFill>
                          <a:srgbClr val="0070C0"/>
                        </a:solidFill>
                      </a:rPr>
                      <a:t>4</a:t>
                    </a:r>
                    <a:endParaRPr lang="en-CN" dirty="0">
                      <a:solidFill>
                        <a:srgbClr val="0070C0"/>
                      </a:solidFill>
                    </a:endParaRPr>
                  </a:p>
                </p:txBody>
              </p:sp>
              <p:cxnSp>
                <p:nvCxnSpPr>
                  <p:cNvPr id="34" name="Straight Arrow Connector 33">
                    <a:extLst>
                      <a:ext uri="{FF2B5EF4-FFF2-40B4-BE49-F238E27FC236}">
                        <a16:creationId xmlns:a16="http://schemas.microsoft.com/office/drawing/2014/main" id="{16A7D3A8-5FF3-B85E-DA3E-B2896184D892}"/>
                      </a:ext>
                    </a:extLst>
                  </p:cNvPr>
                  <p:cNvCxnSpPr>
                    <a:cxnSpLocks/>
                    <a:stCxn id="33" idx="0"/>
                  </p:cNvCxnSpPr>
                  <p:nvPr/>
                </p:nvCxnSpPr>
                <p:spPr>
                  <a:xfrm flipH="1" flipV="1">
                    <a:off x="6867937" y="3051592"/>
                    <a:ext cx="31517" cy="296876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55274BB-7184-98C9-1682-80219131F9FB}"/>
              </a:ext>
            </a:extLst>
          </p:cNvPr>
          <p:cNvSpPr txBox="1"/>
          <p:nvPr/>
        </p:nvSpPr>
        <p:spPr>
          <a:xfrm>
            <a:off x="6607704" y="4081222"/>
            <a:ext cx="114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E5B38-0E70-E7B2-5BF5-ED9FF374CDEB}"/>
              </a:ext>
            </a:extLst>
          </p:cNvPr>
          <p:cNvSpPr txBox="1"/>
          <p:nvPr/>
        </p:nvSpPr>
        <p:spPr>
          <a:xfrm>
            <a:off x="460030" y="1326944"/>
            <a:ext cx="2826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Thickness of electronics + sensor: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25 mm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-&gt; 15.1 mm</a:t>
            </a:r>
          </a:p>
          <a:p>
            <a:r>
              <a:rPr lang="en-US" altLang="zh-CN" sz="2000" b="1" dirty="0"/>
              <a:t>Total thickness of </a:t>
            </a:r>
            <a:r>
              <a:rPr lang="en-US" altLang="zh-CN" sz="2000" b="1" dirty="0" err="1"/>
              <a:t>ToF</a:t>
            </a:r>
            <a:r>
              <a:rPr lang="en-US" altLang="zh-CN" sz="2000" b="1" dirty="0"/>
              <a:t>: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85 mm -&gt; 58 mm </a:t>
            </a:r>
            <a:endParaRPr lang="en-C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78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42B5AA-32C2-F04C-AD1C-A043D958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/>
              <a:t>Detector Impact – Vertex -- Higgs</a:t>
            </a:r>
            <a:endParaRPr kumimoji="1"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DFED6BE8-F965-724A-B6BD-7B8DD5E0B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44975"/>
            <a:ext cx="8543925" cy="3531834"/>
          </a:xfrm>
        </p:spPr>
        <p:txBody>
          <a:bodyPr>
            <a:normAutofit/>
          </a:bodyPr>
          <a:lstStyle/>
          <a:p>
            <a:r>
              <a:rPr lang="en-US" altLang="zh-CN" sz="1625"/>
              <a:t>Preliminary results. Without any safety factor. Take the highest bin value as result.</a:t>
            </a:r>
          </a:p>
          <a:p>
            <a:pPr lvl="1"/>
            <a:r>
              <a:rPr lang="en-US" altLang="zh-CN" sz="1300"/>
              <a:t>Pair Could be used as reference of design, Beam Loss could not. Further optimization/mitigation will be performed.</a:t>
            </a:r>
          </a:p>
          <a:p>
            <a:r>
              <a:rPr lang="en-US" altLang="zh-CN" sz="1625"/>
              <a:t>Result File link:</a:t>
            </a:r>
          </a:p>
          <a:p>
            <a:pPr lvl="1"/>
            <a:r>
              <a:rPr lang="en-US" altLang="zh-CN" sz="1300"/>
              <a:t>Pairs: /</a:t>
            </a:r>
            <a:r>
              <a:rPr lang="en-US" altLang="zh-CN" sz="1300" err="1"/>
              <a:t>cefs</a:t>
            </a:r>
            <a:r>
              <a:rPr lang="en-US" altLang="zh-CN" sz="1300"/>
              <a:t>/</a:t>
            </a:r>
            <a:r>
              <a:rPr lang="en-US" altLang="zh-CN" sz="1300" err="1"/>
              <a:t>higgs</a:t>
            </a:r>
            <a:r>
              <a:rPr lang="en-US" altLang="zh-CN" sz="1300"/>
              <a:t>/</a:t>
            </a:r>
            <a:r>
              <a:rPr lang="en-US" altLang="zh-CN" sz="1300" err="1"/>
              <a:t>shihy</a:t>
            </a:r>
            <a:r>
              <a:rPr lang="en-US" altLang="zh-CN" sz="1300"/>
              <a:t>/work/</a:t>
            </a:r>
            <a:r>
              <a:rPr lang="en-US" altLang="zh-CN" sz="1300" err="1"/>
              <a:t>cepc_bkg</a:t>
            </a:r>
            <a:r>
              <a:rPr lang="en-US" altLang="zh-CN" sz="1300"/>
              <a:t>/Results/Ref-TDR/20240312/Higgs/</a:t>
            </a:r>
            <a:r>
              <a:rPr lang="en-US" altLang="zh-CN" sz="1300" err="1"/>
              <a:t>Pairs.root</a:t>
            </a:r>
            <a:endParaRPr lang="en-US" altLang="zh-CN" sz="1300"/>
          </a:p>
          <a:p>
            <a:pPr lvl="1"/>
            <a:r>
              <a:rPr lang="en-US" altLang="zh-CN" sz="1300" err="1"/>
              <a:t>BeamLoss</a:t>
            </a:r>
            <a:r>
              <a:rPr lang="en-US" altLang="zh-CN" sz="1300"/>
              <a:t>: /</a:t>
            </a:r>
            <a:r>
              <a:rPr lang="en-US" altLang="zh-CN" sz="1300" err="1"/>
              <a:t>cefs</a:t>
            </a:r>
            <a:r>
              <a:rPr lang="en-US" altLang="zh-CN" sz="1300"/>
              <a:t>/</a:t>
            </a:r>
            <a:r>
              <a:rPr lang="en-US" altLang="zh-CN" sz="1300" err="1"/>
              <a:t>higgs</a:t>
            </a:r>
            <a:r>
              <a:rPr lang="en-US" altLang="zh-CN" sz="1300"/>
              <a:t>/</a:t>
            </a:r>
            <a:r>
              <a:rPr lang="en-US" altLang="zh-CN" sz="1300" err="1"/>
              <a:t>shihy</a:t>
            </a:r>
            <a:r>
              <a:rPr lang="en-US" altLang="zh-CN" sz="1300"/>
              <a:t>/work/</a:t>
            </a:r>
            <a:r>
              <a:rPr lang="en-US" altLang="zh-CN" sz="1300" err="1"/>
              <a:t>cepc_bkg</a:t>
            </a:r>
            <a:r>
              <a:rPr lang="en-US" altLang="zh-CN" sz="1300"/>
              <a:t>/Results/Ref-TDR/20240312/Higgs/</a:t>
            </a:r>
            <a:r>
              <a:rPr lang="en-US" altLang="zh-CN" sz="1300" err="1"/>
              <a:t>BeamLoss.root</a:t>
            </a:r>
            <a:r>
              <a:rPr lang="en-US" altLang="zh-CN" sz="1300"/>
              <a:t>(available when exists)</a:t>
            </a:r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pPr marL="0" indent="0">
              <a:buNone/>
            </a:pPr>
            <a:endParaRPr lang="en-US" altLang="zh-CN" sz="1625"/>
          </a:p>
          <a:p>
            <a:endParaRPr lang="en-US" altLang="zh-CN" sz="1625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65E545-48B3-1F40-BD69-C56FD908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4174" y="6356350"/>
            <a:ext cx="1149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3504C-F89A-414D-A090-E880DF830E38}" type="slidenum">
              <a:rPr lang="en-US" smtClean="0"/>
              <a:pPr/>
              <a:t>16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内容占位符 6">
                <a:extLst>
                  <a:ext uri="{FF2B5EF4-FFF2-40B4-BE49-F238E27FC236}">
                    <a16:creationId xmlns:a16="http://schemas.microsoft.com/office/drawing/2014/main" id="{933DB1B3-B2ED-C442-BC13-DEC501E776D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05418" y="2756795"/>
              <a:ext cx="7913075" cy="2670494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283759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2811438958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1446805578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2645981273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3806742151"/>
                        </a:ext>
                      </a:extLst>
                    </a:gridCol>
                  </a:tblGrid>
                  <a:tr h="447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Layer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/>
                            <a:t>Hit Density(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100" b="1" i="1" dirty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altLang="zh-CN" sz="1100" b="1" i="0" smtClean="0">
                                  <a:latin typeface="Cambria Math" panose="02040503050406030204" pitchFamily="18" charset="0"/>
                                </a:rPr>
                                <m:t>𝐇𝐳</m:t>
                              </m:r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  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TID(k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𝒓𝒂𝒅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 MeV equivalent</a:t>
                          </a:r>
                          <a:r>
                            <a:rPr lang="en-US" altLang="zh-CN" sz="1100" baseline="0"/>
                            <a:t> </a:t>
                          </a:r>
                          <a:r>
                            <a:rPr lang="en-US" altLang="zh-CN" sz="1100"/>
                            <a:t>neutron fluence</a:t>
                          </a:r>
                        </a:p>
                        <a:p>
                          <a:pPr algn="ctr"/>
                          <a:r>
                            <a:rPr lang="en-US" altLang="zh-CN" sz="110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𝒆𝒒</m:t>
                                  </m:r>
                                </m:sub>
                              </m:sSub>
                              <m:r>
                                <a:rPr lang="en-US" altLang="zh-CN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sup>
                              </m:sSup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26003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extLst>
                      <a:ext uri="{0D108BD9-81ED-4DB2-BD59-A6C34878D82A}">
                        <a16:rowId xmlns:a16="http://schemas.microsoft.com/office/drawing/2014/main" val="1941615368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760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110.0634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185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75.28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1.8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0.20506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40784470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2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490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90.1943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62.51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1.75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0.16436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784444624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3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45.72336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6.4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12.63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0.030855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19188397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4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43.73305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5.4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12.08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0.030824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01964008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5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27.91237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3.15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0.007239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296001402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6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27.60218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3.34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0.010251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13454572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内容占位符 6">
                <a:extLst>
                  <a:ext uri="{FF2B5EF4-FFF2-40B4-BE49-F238E27FC236}">
                    <a16:creationId xmlns:a16="http://schemas.microsoft.com/office/drawing/2014/main" id="{933DB1B3-B2ED-C442-BC13-DEC501E776D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05418" y="2756795"/>
              <a:ext cx="7913075" cy="2670494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283759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2811438958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1446805578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2645981273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3806742151"/>
                        </a:ext>
                      </a:extLst>
                    </a:gridCol>
                  </a:tblGrid>
                  <a:tr h="447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Layer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58621" t="-2857" r="-201724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157714" t="-2857" r="-100571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259195" t="-2857" r="-1149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26003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extLst>
                      <a:ext uri="{0D108BD9-81ED-4DB2-BD59-A6C34878D82A}">
                        <a16:rowId xmlns:a16="http://schemas.microsoft.com/office/drawing/2014/main" val="1941615368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760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110.0634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185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75.28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1.8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0.20506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40784470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2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490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90.1943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62.51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1.75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0.16436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784444624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3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45.72336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6.4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12.63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0.030855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19188397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4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43.73305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5.4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12.08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0.030824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01964008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5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27.91237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3.15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0.007239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296001402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6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27.60218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3.34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0.010251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134545729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550A137-02C8-9C9C-7B1E-EC7FCCB918BD}"/>
              </a:ext>
            </a:extLst>
          </p:cNvPr>
          <p:cNvGraphicFramePr>
            <a:graphicFrameLocks noGrp="1"/>
          </p:cNvGraphicFramePr>
          <p:nvPr/>
        </p:nvGraphicFramePr>
        <p:xfrm>
          <a:off x="8176488" y="1726133"/>
          <a:ext cx="1675776" cy="59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888">
                  <a:extLst>
                    <a:ext uri="{9D8B030D-6E8A-4147-A177-3AD203B41FA5}">
                      <a16:colId xmlns:a16="http://schemas.microsoft.com/office/drawing/2014/main" val="2615153498"/>
                    </a:ext>
                  </a:extLst>
                </a:gridCol>
                <a:gridCol w="837888">
                  <a:extLst>
                    <a:ext uri="{9D8B030D-6E8A-4147-A177-3AD203B41FA5}">
                      <a16:colId xmlns:a16="http://schemas.microsoft.com/office/drawing/2014/main" val="5011979"/>
                    </a:ext>
                  </a:extLst>
                </a:gridCol>
              </a:tblGrid>
              <a:tr h="289993">
                <a:tc>
                  <a:txBody>
                    <a:bodyPr/>
                    <a:lstStyle/>
                    <a:p>
                      <a:pPr algn="ctr"/>
                      <a:endParaRPr lang="zh-CN" altLang="en-US" sz="1100" b="1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/>
                        <a:t>Higgs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48465075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err="1"/>
                        <a:t>BXRate</a:t>
                      </a:r>
                      <a:r>
                        <a:rPr lang="en-US" altLang="zh-CN" sz="1100" b="1"/>
                        <a:t>(Hz)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/>
                        <a:t>1.34e6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91042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58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42B5AA-32C2-F04C-AD1C-A043D958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/>
              <a:t>Detector Impact – Vertex – Z-pole</a:t>
            </a:r>
            <a:endParaRPr kumimoji="1"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DFED6BE8-F965-724A-B6BD-7B8DD5E0B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44975"/>
            <a:ext cx="8543925" cy="3531834"/>
          </a:xfrm>
        </p:spPr>
        <p:txBody>
          <a:bodyPr>
            <a:normAutofit/>
          </a:bodyPr>
          <a:lstStyle/>
          <a:p>
            <a:r>
              <a:rPr lang="en-US" altLang="zh-CN" sz="1625"/>
              <a:t>Preliminary results. Without any safety factor. Take the highest bin value as result.</a:t>
            </a:r>
          </a:p>
          <a:p>
            <a:pPr lvl="1"/>
            <a:r>
              <a:rPr lang="en-US" altLang="zh-CN" sz="1300"/>
              <a:t>Pair Could be used as reference of design, Beam Loss could not. Further optimization/mitigation will be performed.</a:t>
            </a:r>
          </a:p>
          <a:p>
            <a:r>
              <a:rPr lang="en-US" altLang="zh-CN" sz="1625"/>
              <a:t>Result File link:</a:t>
            </a:r>
          </a:p>
          <a:p>
            <a:pPr lvl="1"/>
            <a:r>
              <a:rPr lang="en-US" altLang="zh-CN" sz="1300"/>
              <a:t>Pairs: /</a:t>
            </a:r>
            <a:r>
              <a:rPr lang="en-US" altLang="zh-CN" sz="1300" err="1"/>
              <a:t>cefs</a:t>
            </a:r>
            <a:r>
              <a:rPr lang="en-US" altLang="zh-CN" sz="1300"/>
              <a:t>/</a:t>
            </a:r>
            <a:r>
              <a:rPr lang="en-US" altLang="zh-CN" sz="1300" err="1"/>
              <a:t>higgs</a:t>
            </a:r>
            <a:r>
              <a:rPr lang="en-US" altLang="zh-CN" sz="1300"/>
              <a:t>/</a:t>
            </a:r>
            <a:r>
              <a:rPr lang="en-US" altLang="zh-CN" sz="1300" err="1"/>
              <a:t>shihy</a:t>
            </a:r>
            <a:r>
              <a:rPr lang="en-US" altLang="zh-CN" sz="1300"/>
              <a:t>/work/</a:t>
            </a:r>
            <a:r>
              <a:rPr lang="en-US" altLang="zh-CN" sz="1300" err="1"/>
              <a:t>cepc_bkg</a:t>
            </a:r>
            <a:r>
              <a:rPr lang="en-US" altLang="zh-CN" sz="1300"/>
              <a:t>/Results/Ref-TDR/20240312/Z/</a:t>
            </a:r>
            <a:r>
              <a:rPr lang="en-US" altLang="zh-CN" sz="1300" err="1"/>
              <a:t>Pairs.root</a:t>
            </a:r>
            <a:endParaRPr lang="en-US" altLang="zh-CN" sz="1300"/>
          </a:p>
          <a:p>
            <a:pPr lvl="1"/>
            <a:r>
              <a:rPr lang="en-US" altLang="zh-CN" sz="1300" err="1"/>
              <a:t>BeamLoss</a:t>
            </a:r>
            <a:r>
              <a:rPr lang="en-US" altLang="zh-CN" sz="1300"/>
              <a:t>: /</a:t>
            </a:r>
            <a:r>
              <a:rPr lang="en-US" altLang="zh-CN" sz="1300" err="1"/>
              <a:t>cefs</a:t>
            </a:r>
            <a:r>
              <a:rPr lang="en-US" altLang="zh-CN" sz="1300"/>
              <a:t>/</a:t>
            </a:r>
            <a:r>
              <a:rPr lang="en-US" altLang="zh-CN" sz="1300" err="1"/>
              <a:t>higgs</a:t>
            </a:r>
            <a:r>
              <a:rPr lang="en-US" altLang="zh-CN" sz="1300"/>
              <a:t>/</a:t>
            </a:r>
            <a:r>
              <a:rPr lang="en-US" altLang="zh-CN" sz="1300" err="1"/>
              <a:t>shihy</a:t>
            </a:r>
            <a:r>
              <a:rPr lang="en-US" altLang="zh-CN" sz="1300"/>
              <a:t>/work/</a:t>
            </a:r>
            <a:r>
              <a:rPr lang="en-US" altLang="zh-CN" sz="1300" err="1"/>
              <a:t>cepc_bkg</a:t>
            </a:r>
            <a:r>
              <a:rPr lang="en-US" altLang="zh-CN" sz="1300"/>
              <a:t>/Results/Ref-TDR/20240312/Z/</a:t>
            </a:r>
            <a:r>
              <a:rPr lang="en-US" altLang="zh-CN" sz="1300" err="1"/>
              <a:t>BeamLoss.root</a:t>
            </a:r>
            <a:endParaRPr lang="en-US" altLang="zh-CN" sz="1300"/>
          </a:p>
          <a:p>
            <a:pPr lvl="1"/>
            <a:endParaRPr lang="en-US" altLang="zh-CN" sz="1300"/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pPr marL="0" indent="0">
              <a:buNone/>
            </a:pPr>
            <a:endParaRPr lang="en-US" altLang="zh-CN" sz="1625"/>
          </a:p>
          <a:p>
            <a:endParaRPr lang="en-US" altLang="zh-CN" sz="1625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65E545-48B3-1F40-BD69-C56FD908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4174" y="6356350"/>
            <a:ext cx="1149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3504C-F89A-414D-A090-E880DF830E38}" type="slidenum">
              <a:rPr lang="en-US" smtClean="0"/>
              <a:pPr/>
              <a:t>17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内容占位符 6">
                <a:extLst>
                  <a:ext uri="{FF2B5EF4-FFF2-40B4-BE49-F238E27FC236}">
                    <a16:creationId xmlns:a16="http://schemas.microsoft.com/office/drawing/2014/main" id="{933DB1B3-B2ED-C442-BC13-DEC501E776D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47531" y="2861494"/>
              <a:ext cx="8028438" cy="2670494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302474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2811438958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1446805578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2645981273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3806742151"/>
                        </a:ext>
                      </a:extLst>
                    </a:gridCol>
                  </a:tblGrid>
                  <a:tr h="447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Layer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/>
                            <a:t>Hit Density(k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b="1" i="0" smtClean="0">
                                  <a:latin typeface="Cambria Math" panose="02040503050406030204" pitchFamily="18" charset="0"/>
                                </a:rPr>
                                <m:t>𝐇𝐳</m:t>
                              </m:r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  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TID(k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𝒓𝒂𝒅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 MeV equivalent</a:t>
                          </a:r>
                          <a:r>
                            <a:rPr lang="en-US" altLang="zh-CN" sz="1100" baseline="0"/>
                            <a:t> </a:t>
                          </a:r>
                          <a:r>
                            <a:rPr lang="en-US" altLang="zh-CN" sz="1100"/>
                            <a:t>neutron fluence</a:t>
                          </a:r>
                        </a:p>
                        <a:p>
                          <a:pPr algn="ctr"/>
                          <a:r>
                            <a:rPr lang="en-US" altLang="zh-CN" sz="110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𝒆𝒒</m:t>
                                  </m:r>
                                </m:sub>
                              </m:sSub>
                              <m:r>
                                <a:rPr lang="en-US" altLang="zh-CN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sup>
                              </m:sSup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26003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extLst>
                      <a:ext uri="{0D108BD9-81ED-4DB2-BD59-A6C34878D82A}">
                        <a16:rowId xmlns:a16="http://schemas.microsoft.com/office/drawing/2014/main" val="1941615368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16200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316763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8613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12198874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35.61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1081.16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40784470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2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11400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253791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5353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7569336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34.60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1252.93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784444624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3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1490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133919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252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6819307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555.51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19188397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4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1410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161755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232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7585843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0.45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609.69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01964008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5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825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100452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67.0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3660636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318.95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296001402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6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786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102476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59.6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3408929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592.95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13454572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内容占位符 6">
                <a:extLst>
                  <a:ext uri="{FF2B5EF4-FFF2-40B4-BE49-F238E27FC236}">
                    <a16:creationId xmlns:a16="http://schemas.microsoft.com/office/drawing/2014/main" id="{933DB1B3-B2ED-C442-BC13-DEC501E776D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47531" y="2861494"/>
              <a:ext cx="8028438" cy="2670494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302474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2811438958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1446805578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2645981273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3806742151"/>
                        </a:ext>
                      </a:extLst>
                    </a:gridCol>
                  </a:tblGrid>
                  <a:tr h="447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Layer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59091" t="-2857" r="-202273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158192" t="-2857" r="-101130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258192" t="-2857" r="-1130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26003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extLst>
                      <a:ext uri="{0D108BD9-81ED-4DB2-BD59-A6C34878D82A}">
                        <a16:rowId xmlns:a16="http://schemas.microsoft.com/office/drawing/2014/main" val="1941615368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16200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316763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8613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12198874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35.61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1081.16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40784470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2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11400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253791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5353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7569336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34.60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1252.93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784444624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3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1490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133919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252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6819307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555.51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19188397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4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1410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161755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232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7585843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0.45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609.69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01964008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5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825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100452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67.0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3660636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318.95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296001402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6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786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102476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59.6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3408929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592.95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134545729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E0457D1-E9D3-177F-7A30-F74DF0E692D5}"/>
              </a:ext>
            </a:extLst>
          </p:cNvPr>
          <p:cNvGraphicFramePr>
            <a:graphicFrameLocks noGrp="1"/>
          </p:cNvGraphicFramePr>
          <p:nvPr/>
        </p:nvGraphicFramePr>
        <p:xfrm>
          <a:off x="8071650" y="2204898"/>
          <a:ext cx="1675776" cy="4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888">
                  <a:extLst>
                    <a:ext uri="{9D8B030D-6E8A-4147-A177-3AD203B41FA5}">
                      <a16:colId xmlns:a16="http://schemas.microsoft.com/office/drawing/2014/main" val="2615153498"/>
                    </a:ext>
                  </a:extLst>
                </a:gridCol>
                <a:gridCol w="837888">
                  <a:extLst>
                    <a:ext uri="{9D8B030D-6E8A-4147-A177-3AD203B41FA5}">
                      <a16:colId xmlns:a16="http://schemas.microsoft.com/office/drawing/2014/main" val="5011979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/>
                      <a:endParaRPr lang="zh-CN" altLang="en-US" sz="1100" b="1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/>
                        <a:t>Z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48465075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err="1"/>
                        <a:t>BXRate</a:t>
                      </a:r>
                      <a:r>
                        <a:rPr lang="en-US" altLang="zh-CN" sz="1100" b="1"/>
                        <a:t>(Hz)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/>
                        <a:t>3.93e7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91042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04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BCC3-421B-5A5A-BE68-A2DB9EAD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685998-FCB7-70C1-2EE4-96D54D7B2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70956" y="1764843"/>
            <a:ext cx="5093205" cy="3328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8F47BE-D59B-8F10-B539-4F95DD495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854" y="2985260"/>
            <a:ext cx="3237352" cy="1925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B26981-1B11-FF38-AB53-CBE418809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002" y="1036320"/>
            <a:ext cx="1684976" cy="4980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BF927-19A9-0125-2E9E-1137996D5904}"/>
              </a:ext>
            </a:extLst>
          </p:cNvPr>
          <p:cNvSpPr txBox="1"/>
          <p:nvPr/>
        </p:nvSpPr>
        <p:spPr>
          <a:xfrm>
            <a:off x="4874341" y="1911965"/>
            <a:ext cx="39058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7.5</a:t>
            </a:r>
            <a:r>
              <a:rPr lang="zh-CN" altLang="en-US" dirty="0"/>
              <a:t>度</a:t>
            </a:r>
            <a:endParaRPr lang="en-US" altLang="zh-CN" dirty="0"/>
          </a:p>
          <a:p>
            <a:r>
              <a:rPr lang="en-US" altLang="zh-CN" dirty="0"/>
              <a:t>10</a:t>
            </a:r>
            <a:r>
              <a:rPr lang="zh-CN" altLang="en-US" dirty="0"/>
              <a:t>列，每列</a:t>
            </a:r>
            <a:r>
              <a:rPr lang="en-US" altLang="zh-CN" dirty="0"/>
              <a:t>140</a:t>
            </a:r>
            <a:r>
              <a:rPr lang="en-CN" altLang="zh-CN" dirty="0"/>
              <a:t>mm</a:t>
            </a:r>
            <a:r>
              <a:rPr lang="zh-CN" altLang="en-US" dirty="0"/>
              <a:t> 长</a:t>
            </a:r>
            <a:r>
              <a:rPr lang="en-US" altLang="zh-CN" dirty="0"/>
              <a:t>,</a:t>
            </a:r>
            <a:r>
              <a:rPr lang="en-CN" altLang="zh-CN" dirty="0"/>
              <a:t> </a:t>
            </a:r>
            <a:r>
              <a:rPr lang="en-US" dirty="0" err="1"/>
              <a:t>Asic</a:t>
            </a:r>
            <a:r>
              <a:rPr lang="zh-CN" altLang="en-US" dirty="0"/>
              <a:t> 数量差：</a:t>
            </a:r>
            <a:endParaRPr lang="en-US" altLang="zh-CN" dirty="0"/>
          </a:p>
          <a:p>
            <a:r>
              <a:rPr lang="en-US" sz="1400" dirty="0" err="1"/>
              <a:t>最长弧度</a:t>
            </a:r>
            <a:r>
              <a:rPr lang="en-US" altLang="zh-CN" sz="1400" dirty="0"/>
              <a:t>/</a:t>
            </a:r>
            <a:r>
              <a:rPr lang="en-US" sz="1400" dirty="0" err="1"/>
              <a:t>最短弧度</a:t>
            </a:r>
            <a:r>
              <a:rPr lang="zh-CN" altLang="en-US" sz="1400" dirty="0">
                <a:sym typeface="Wingdings" pitchFamily="2" charset="2"/>
              </a:rPr>
              <a:t>（</a:t>
            </a:r>
            <a:r>
              <a:rPr lang="en-US" altLang="zh-CN" sz="1400" dirty="0">
                <a:sym typeface="Wingdings" pitchFamily="2" charset="2"/>
              </a:rPr>
              <a:t>282.6mm</a:t>
            </a:r>
            <a:r>
              <a:rPr lang="zh-CN" altLang="en-US" sz="1400" dirty="0">
                <a:sym typeface="Wingdings" pitchFamily="2" charset="2"/>
              </a:rPr>
              <a:t> （</a:t>
            </a:r>
            <a:r>
              <a:rPr lang="en-US" altLang="zh-CN" sz="1400" dirty="0">
                <a:sym typeface="Wingdings" pitchFamily="2" charset="2"/>
              </a:rPr>
              <a:t>3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strip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sensors</a:t>
            </a:r>
            <a:r>
              <a:rPr lang="zh-CN" altLang="en-US" sz="1400" dirty="0">
                <a:sym typeface="Wingdings" pitchFamily="2" charset="2"/>
              </a:rPr>
              <a:t>）</a:t>
            </a:r>
            <a:r>
              <a:rPr lang="en-US" altLang="zh-CN" sz="1400" dirty="0">
                <a:sym typeface="Wingdings" pitchFamily="2" charset="2"/>
              </a:rPr>
              <a:t>/62.8mm</a:t>
            </a:r>
            <a:r>
              <a:rPr lang="zh-CN" altLang="en-US" sz="1400" dirty="0">
                <a:sym typeface="Wingdings" pitchFamily="2" charset="2"/>
              </a:rPr>
              <a:t>（</a:t>
            </a:r>
            <a:r>
              <a:rPr lang="en-US" altLang="zh-CN" sz="1400" dirty="0">
                <a:sym typeface="Wingdings" pitchFamily="2" charset="2"/>
              </a:rPr>
              <a:t>1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strip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sensors</a:t>
            </a:r>
            <a:r>
              <a:rPr lang="zh-CN" altLang="en-US" sz="1400" dirty="0">
                <a:sym typeface="Wingdings" pitchFamily="2" charset="2"/>
              </a:rPr>
              <a:t>））</a:t>
            </a:r>
            <a:r>
              <a:rPr lang="en-US" altLang="zh-CN" dirty="0"/>
              <a:t>=4.5</a:t>
            </a:r>
            <a:endParaRPr lang="en-C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CB123-56D4-B255-120D-40512B4E241B}"/>
              </a:ext>
            </a:extLst>
          </p:cNvPr>
          <p:cNvSpPr txBox="1"/>
          <p:nvPr/>
        </p:nvSpPr>
        <p:spPr>
          <a:xfrm>
            <a:off x="4581731" y="4905900"/>
            <a:ext cx="4783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</a:t>
            </a:r>
            <a:r>
              <a:rPr lang="zh-CN" altLang="en-US" dirty="0"/>
              <a:t>度</a:t>
            </a:r>
            <a:endParaRPr lang="en-US" altLang="zh-CN" dirty="0"/>
          </a:p>
          <a:p>
            <a:r>
              <a:rPr lang="en-US" altLang="zh-CN" dirty="0"/>
              <a:t>10</a:t>
            </a:r>
            <a:r>
              <a:rPr lang="zh-CN" altLang="en-US" dirty="0"/>
              <a:t>列，每列</a:t>
            </a:r>
            <a:r>
              <a:rPr lang="en-US" altLang="zh-CN" dirty="0"/>
              <a:t>140</a:t>
            </a:r>
            <a:r>
              <a:rPr lang="en-CN" altLang="zh-CN" dirty="0"/>
              <a:t>mm</a:t>
            </a:r>
            <a:r>
              <a:rPr lang="zh-CN" altLang="en-US" dirty="0"/>
              <a:t> 长</a:t>
            </a:r>
            <a:r>
              <a:rPr lang="en-US" altLang="zh-CN" dirty="0"/>
              <a:t>,</a:t>
            </a:r>
            <a:r>
              <a:rPr lang="en-CN" altLang="zh-CN" dirty="0"/>
              <a:t> </a:t>
            </a:r>
          </a:p>
          <a:p>
            <a:r>
              <a:rPr lang="en-CN" dirty="0"/>
              <a:t>R</a:t>
            </a:r>
            <a:r>
              <a:rPr lang="en-US" altLang="zh-CN" dirty="0"/>
              <a:t>10</a:t>
            </a:r>
            <a:r>
              <a:rPr lang="en-CN" dirty="0"/>
              <a:t>和R</a:t>
            </a:r>
            <a:r>
              <a:rPr lang="en-US" altLang="zh-CN" dirty="0"/>
              <a:t>1</a:t>
            </a:r>
            <a:r>
              <a:rPr lang="zh-CN" altLang="en-US" dirty="0"/>
              <a:t> 的</a:t>
            </a:r>
            <a:r>
              <a:rPr lang="en-US" dirty="0" err="1"/>
              <a:t>Asic</a:t>
            </a:r>
            <a:r>
              <a:rPr lang="zh-CN" altLang="en-US" dirty="0"/>
              <a:t> 数量差：</a:t>
            </a:r>
            <a:endParaRPr lang="en-US" altLang="zh-CN" dirty="0"/>
          </a:p>
          <a:p>
            <a:r>
              <a:rPr lang="en-US" altLang="zh-CN" sz="1400" dirty="0">
                <a:sym typeface="Wingdings" pitchFamily="2" charset="2"/>
              </a:rPr>
              <a:t>23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ASIC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/5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ASIC</a:t>
            </a:r>
            <a:r>
              <a:rPr lang="zh-CN" altLang="en-US" sz="1400" dirty="0">
                <a:sym typeface="Wingdings" pitchFamily="2" charset="2"/>
              </a:rPr>
              <a:t> 约 </a:t>
            </a:r>
            <a:r>
              <a:rPr lang="en-US" altLang="zh-CN" dirty="0"/>
              <a:t>4.5</a:t>
            </a:r>
            <a:r>
              <a:rPr lang="zh-CN" altLang="en-US" dirty="0"/>
              <a:t>倍差</a:t>
            </a:r>
            <a:endParaRPr lang="en-C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04E01-5B97-CE38-7CB3-BCF01CD4597A}"/>
              </a:ext>
            </a:extLst>
          </p:cNvPr>
          <p:cNvSpPr txBox="1"/>
          <p:nvPr/>
        </p:nvSpPr>
        <p:spPr>
          <a:xfrm>
            <a:off x="3421626" y="5299587"/>
            <a:ext cx="40062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>
                <a:solidFill>
                  <a:srgbClr val="C00000"/>
                </a:solidFill>
              </a:rPr>
              <a:t>1</a:t>
            </a:r>
            <a:endParaRPr lang="en-CN" sz="16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5FF85A-0332-9FE1-D95D-0433FF42C6F4}"/>
              </a:ext>
            </a:extLst>
          </p:cNvPr>
          <p:cNvCxnSpPr/>
          <p:nvPr/>
        </p:nvCxnSpPr>
        <p:spPr>
          <a:xfrm flipH="1">
            <a:off x="3195484" y="5506065"/>
            <a:ext cx="186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8E98EC-4C93-C039-EAB8-CA7C23B5AC3C}"/>
              </a:ext>
            </a:extLst>
          </p:cNvPr>
          <p:cNvSpPr txBox="1"/>
          <p:nvPr/>
        </p:nvSpPr>
        <p:spPr>
          <a:xfrm>
            <a:off x="4003012" y="1426289"/>
            <a:ext cx="55667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>
                <a:solidFill>
                  <a:srgbClr val="C00000"/>
                </a:solidFill>
              </a:rPr>
              <a:t>10</a:t>
            </a:r>
            <a:endParaRPr lang="en-CN" sz="1600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7535E4-D09E-4E2C-08A5-0578A4530440}"/>
              </a:ext>
            </a:extLst>
          </p:cNvPr>
          <p:cNvCxnSpPr/>
          <p:nvPr/>
        </p:nvCxnSpPr>
        <p:spPr>
          <a:xfrm flipH="1">
            <a:off x="3822249" y="1550345"/>
            <a:ext cx="186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73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BCC3-421B-5A5A-BE68-A2DB9EAD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End</a:t>
            </a:r>
            <a:r>
              <a:rPr lang="en-US" altLang="zh-CN" dirty="0"/>
              <a:t>cap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C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685998-FCB7-70C1-2EE4-96D54D7B2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70956" y="1764843"/>
            <a:ext cx="5093205" cy="3328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B26981-1B11-FF38-AB53-CBE418809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746" y="1147671"/>
            <a:ext cx="1684976" cy="4980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BF927-19A9-0125-2E9E-1137996D5904}"/>
              </a:ext>
            </a:extLst>
          </p:cNvPr>
          <p:cNvSpPr txBox="1"/>
          <p:nvPr/>
        </p:nvSpPr>
        <p:spPr>
          <a:xfrm>
            <a:off x="5068515" y="1142169"/>
            <a:ext cx="4490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zh-CN" dirty="0"/>
              <a:t>Double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dead</a:t>
            </a:r>
            <a:r>
              <a:rPr lang="zh-CN" altLang="en-US" dirty="0"/>
              <a:t> </a:t>
            </a:r>
            <a:r>
              <a:rPr lang="en-US" altLang="zh-CN" dirty="0"/>
              <a:t>area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20</a:t>
            </a:r>
            <a:r>
              <a:rPr lang="zh-CN" altLang="en-US" dirty="0"/>
              <a:t> </a:t>
            </a:r>
            <a:r>
              <a:rPr lang="en-US" altLang="zh-CN" dirty="0"/>
              <a:t>petals/layer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row/petal</a:t>
            </a:r>
            <a:r>
              <a:rPr lang="zh-CN" altLang="en-US" dirty="0"/>
              <a:t>，</a:t>
            </a:r>
            <a:endParaRPr lang="en-US" altLang="zh-CN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9</a:t>
            </a:r>
            <a:r>
              <a:rPr lang="en-US" altLang="zh-CN" baseline="30000" dirty="0"/>
              <a:t>o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row</a:t>
            </a:r>
            <a:r>
              <a:rPr lang="zh-CN" altLang="en-US" dirty="0"/>
              <a:t>，</a:t>
            </a:r>
            <a:endParaRPr lang="en-US" altLang="zh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62BDAA-4064-14E5-AB93-67C175CCF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488" y="1036320"/>
            <a:ext cx="1684976" cy="49800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2A34F1-9CEA-2EC1-8C57-1441C25FD22C}"/>
              </a:ext>
            </a:extLst>
          </p:cNvPr>
          <p:cNvSpPr txBox="1"/>
          <p:nvPr/>
        </p:nvSpPr>
        <p:spPr>
          <a:xfrm>
            <a:off x="5027333" y="2336859"/>
            <a:ext cx="48853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zh-CN" sz="1600" dirty="0"/>
              <a:t>140</a:t>
            </a:r>
            <a:r>
              <a:rPr lang="zh-CN" altLang="en-US" sz="1600" dirty="0"/>
              <a:t> </a:t>
            </a:r>
            <a:r>
              <a:rPr lang="en-CN" altLang="zh-CN" sz="1600" dirty="0"/>
              <a:t>mm</a:t>
            </a:r>
            <a:r>
              <a:rPr lang="zh-CN" altLang="en-US" sz="1600" dirty="0"/>
              <a:t> </a:t>
            </a:r>
            <a:r>
              <a:rPr lang="en-US" altLang="zh-CN" sz="1600" dirty="0"/>
              <a:t>/</a:t>
            </a:r>
            <a:r>
              <a:rPr lang="zh-CN" altLang="en-US" sz="1600" dirty="0"/>
              <a:t> </a:t>
            </a:r>
            <a:r>
              <a:rPr lang="en-US" altLang="zh-CN" sz="1600" dirty="0"/>
              <a:t>row</a:t>
            </a:r>
            <a:r>
              <a:rPr lang="zh-CN" altLang="en-US" sz="1600" dirty="0"/>
              <a:t> </a:t>
            </a:r>
            <a:r>
              <a:rPr lang="en-US" altLang="zh-CN" sz="1600" dirty="0"/>
              <a:t>at</a:t>
            </a:r>
            <a:r>
              <a:rPr lang="zh-CN" altLang="en-US" sz="1600" dirty="0"/>
              <a:t> </a:t>
            </a:r>
            <a:r>
              <a:rPr lang="en-US" altLang="zh-CN" sz="1600" dirty="0"/>
              <a:t>R</a:t>
            </a:r>
            <a:r>
              <a:rPr lang="zh-CN" altLang="en-US" sz="1600" dirty="0"/>
              <a:t> </a:t>
            </a:r>
            <a:r>
              <a:rPr lang="en-US" altLang="zh-CN" sz="1600" dirty="0"/>
              <a:t>direction</a:t>
            </a:r>
            <a:r>
              <a:rPr lang="zh-CN" altLang="en-US" sz="1600" dirty="0"/>
              <a:t>， </a:t>
            </a:r>
            <a:r>
              <a:rPr lang="en-US" altLang="zh-CN" sz="1600" dirty="0"/>
              <a:t>same</a:t>
            </a:r>
            <a:r>
              <a:rPr lang="zh-CN" altLang="en-US" sz="1600" dirty="0"/>
              <a:t> </a:t>
            </a:r>
            <a:r>
              <a:rPr lang="en-US" altLang="zh-CN" sz="1600" dirty="0"/>
              <a:t>pitch</a:t>
            </a:r>
            <a:r>
              <a:rPr lang="zh-CN" altLang="en-US" sz="1600" dirty="0"/>
              <a:t> （</a:t>
            </a:r>
            <a:r>
              <a:rPr lang="en-US" altLang="zh-CN" sz="1600" dirty="0"/>
              <a:t>100</a:t>
            </a:r>
            <a:r>
              <a:rPr lang="zh-CN" altLang="en-US" sz="1600" dirty="0"/>
              <a:t> </a:t>
            </a:r>
            <a:r>
              <a:rPr lang="en-US" altLang="zh-CN" sz="1600" dirty="0"/>
              <a:t>um</a:t>
            </a:r>
            <a:r>
              <a:rPr lang="zh-CN" altLang="en-US" sz="1600" dirty="0"/>
              <a:t>）</a:t>
            </a:r>
            <a:endParaRPr lang="en-CN" altLang="zh-CN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differences between the ASIC number of </a:t>
            </a:r>
            <a:r>
              <a:rPr lang="en-CN" sz="1600" dirty="0"/>
              <a:t>R</a:t>
            </a:r>
            <a:r>
              <a:rPr lang="en-US" altLang="zh-CN" sz="1600" dirty="0"/>
              <a:t>10</a:t>
            </a:r>
            <a:r>
              <a:rPr lang="zh-CN" altLang="en-US" sz="1600" dirty="0"/>
              <a:t> </a:t>
            </a:r>
            <a:r>
              <a:rPr lang="en-CN" altLang="zh-CN" sz="1600" dirty="0"/>
              <a:t>and</a:t>
            </a:r>
            <a:r>
              <a:rPr lang="zh-CN" altLang="en-US" sz="1600" dirty="0"/>
              <a:t> </a:t>
            </a:r>
            <a:r>
              <a:rPr lang="en-CN" sz="1600" dirty="0"/>
              <a:t>R</a:t>
            </a:r>
            <a:r>
              <a:rPr lang="en-US" altLang="zh-CN" sz="1600" dirty="0"/>
              <a:t>1</a:t>
            </a:r>
            <a:r>
              <a:rPr lang="zh-CN" altLang="en-US" sz="1600" dirty="0"/>
              <a:t> </a:t>
            </a:r>
            <a:r>
              <a:rPr lang="zh-CN" altLang="en-US" dirty="0"/>
              <a:t>：</a:t>
            </a:r>
            <a:r>
              <a:rPr lang="en-US" altLang="zh-CN" sz="1400" dirty="0">
                <a:sym typeface="Wingdings" pitchFamily="2" charset="2"/>
              </a:rPr>
              <a:t>23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ASIC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/5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ASIC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= </a:t>
            </a:r>
            <a:r>
              <a:rPr lang="en-US" altLang="zh-CN" sz="1200" dirty="0">
                <a:sym typeface="Wingdings" pitchFamily="2" charset="2"/>
              </a:rPr>
              <a:t>~</a:t>
            </a:r>
            <a:r>
              <a:rPr lang="zh-CN" altLang="en-US" sz="1200" dirty="0">
                <a:sym typeface="Wingdings" pitchFamily="2" charset="2"/>
              </a:rPr>
              <a:t> </a:t>
            </a:r>
            <a:r>
              <a:rPr lang="en-US" altLang="zh-CN" sz="1600" dirty="0"/>
              <a:t>4.5</a:t>
            </a:r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E77EE-AC13-DE8C-F98C-C73E79AAD6BE}"/>
              </a:ext>
            </a:extLst>
          </p:cNvPr>
          <p:cNvSpPr txBox="1"/>
          <p:nvPr/>
        </p:nvSpPr>
        <p:spPr>
          <a:xfrm>
            <a:off x="3421626" y="5299587"/>
            <a:ext cx="102009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>
                <a:solidFill>
                  <a:srgbClr val="C00000"/>
                </a:solidFill>
              </a:rPr>
              <a:t>1</a:t>
            </a:r>
          </a:p>
          <a:p>
            <a:r>
              <a:rPr lang="en-US" altLang="zh-CN" sz="1600" b="1" dirty="0">
                <a:solidFill>
                  <a:srgbClr val="C00000"/>
                </a:solidFill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</a:rPr>
              <a:t>ASIC</a:t>
            </a:r>
            <a:endParaRPr lang="en-CN" sz="1600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B32909-56A2-858C-107D-4073B764DF5A}"/>
              </a:ext>
            </a:extLst>
          </p:cNvPr>
          <p:cNvCxnSpPr/>
          <p:nvPr/>
        </p:nvCxnSpPr>
        <p:spPr>
          <a:xfrm flipH="1">
            <a:off x="3195484" y="5506065"/>
            <a:ext cx="186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A3E30D-4001-8221-7244-3D9FF035A0CA}"/>
              </a:ext>
            </a:extLst>
          </p:cNvPr>
          <p:cNvSpPr txBox="1"/>
          <p:nvPr/>
        </p:nvSpPr>
        <p:spPr>
          <a:xfrm>
            <a:off x="4003012" y="1429247"/>
            <a:ext cx="88474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>
                <a:solidFill>
                  <a:srgbClr val="C00000"/>
                </a:solidFill>
              </a:rPr>
              <a:t>10</a:t>
            </a:r>
          </a:p>
          <a:p>
            <a:r>
              <a:rPr lang="en-US" altLang="zh-CN" sz="1600" b="1" dirty="0">
                <a:solidFill>
                  <a:srgbClr val="C00000"/>
                </a:solidFill>
              </a:rPr>
              <a:t>23</a:t>
            </a:r>
            <a:r>
              <a:rPr lang="zh-CN" altLang="en-US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</a:rPr>
              <a:t>ASIC</a:t>
            </a:r>
            <a:endParaRPr lang="en-CN" sz="1600" b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747DA5-B4A1-C508-5A3C-C9E0E1047643}"/>
              </a:ext>
            </a:extLst>
          </p:cNvPr>
          <p:cNvCxnSpPr/>
          <p:nvPr/>
        </p:nvCxnSpPr>
        <p:spPr>
          <a:xfrm flipH="1">
            <a:off x="3822249" y="1550345"/>
            <a:ext cx="186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28F47BE-D59B-8F10-B539-4F95DD495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767" y="3516298"/>
            <a:ext cx="2589132" cy="153994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9643DE-0598-BC07-0D9F-72CE4C9FB7B2}"/>
              </a:ext>
            </a:extLst>
          </p:cNvPr>
          <p:cNvCxnSpPr>
            <a:cxnSpLocks/>
          </p:cNvCxnSpPr>
          <p:nvPr/>
        </p:nvCxnSpPr>
        <p:spPr>
          <a:xfrm flipV="1">
            <a:off x="2516372" y="5621079"/>
            <a:ext cx="474921" cy="263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8B2BCE3-25E7-DF01-5C76-B5E5C6B03AEC}"/>
              </a:ext>
            </a:extLst>
          </p:cNvPr>
          <p:cNvSpPr txBox="1"/>
          <p:nvPr/>
        </p:nvSpPr>
        <p:spPr>
          <a:xfrm>
            <a:off x="1607606" y="5739939"/>
            <a:ext cx="132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62.8mm</a:t>
            </a:r>
            <a:endParaRPr lang="en-C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10A863-0F20-6832-27C0-704D0746A4EC}"/>
              </a:ext>
            </a:extLst>
          </p:cNvPr>
          <p:cNvCxnSpPr>
            <a:cxnSpLocks/>
          </p:cNvCxnSpPr>
          <p:nvPr/>
        </p:nvCxnSpPr>
        <p:spPr>
          <a:xfrm>
            <a:off x="2360392" y="1286592"/>
            <a:ext cx="652917" cy="102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77F2EC7-F85B-C63B-22D6-357B74883AF6}"/>
              </a:ext>
            </a:extLst>
          </p:cNvPr>
          <p:cNvSpPr txBox="1"/>
          <p:nvPr/>
        </p:nvSpPr>
        <p:spPr>
          <a:xfrm>
            <a:off x="1197863" y="1059915"/>
            <a:ext cx="155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282.6</a:t>
            </a:r>
            <a:r>
              <a:rPr lang="zh-CN" altLang="en-US" dirty="0"/>
              <a:t> </a:t>
            </a:r>
            <a:r>
              <a:rPr lang="en-US" altLang="zh-CN" dirty="0"/>
              <a:t>mm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DCD0D-DBA2-F570-E8BA-2A3194B193A1}"/>
              </a:ext>
            </a:extLst>
          </p:cNvPr>
          <p:cNvSpPr txBox="1"/>
          <p:nvPr/>
        </p:nvSpPr>
        <p:spPr>
          <a:xfrm>
            <a:off x="6590371" y="3899007"/>
            <a:ext cx="2533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module</a:t>
            </a:r>
            <a:r>
              <a:rPr lang="zh-CN" altLang="en-US" dirty="0"/>
              <a:t>，</a:t>
            </a:r>
            <a:r>
              <a:rPr lang="en-US" altLang="zh-CN" dirty="0"/>
              <a:t>maximum</a:t>
            </a:r>
            <a:r>
              <a:rPr lang="zh-CN" altLang="en-US" dirty="0"/>
              <a:t> </a:t>
            </a:r>
            <a:r>
              <a:rPr lang="en-US" altLang="zh-CN" dirty="0"/>
              <a:t>arc</a:t>
            </a:r>
            <a:r>
              <a:rPr lang="zh-CN" altLang="en-US" dirty="0"/>
              <a:t> </a:t>
            </a:r>
            <a:r>
              <a:rPr lang="en-US" altLang="zh-CN" dirty="0"/>
              <a:t>&lt; 140 mm</a:t>
            </a:r>
          </a:p>
          <a:p>
            <a:r>
              <a:rPr lang="en-US" dirty="0"/>
              <a:t>10 module, maximum arc &gt; 140 mm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93242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9271-AA50-52A7-FE1C-A9638CC7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EA9B-D7F2-433D-9E28-D61287ED4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Optimize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geometric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</a:p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preliminary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AC-LGAD</a:t>
            </a:r>
            <a:r>
              <a:rPr lang="zh-CN" altLang="en-US" dirty="0"/>
              <a:t> </a:t>
            </a:r>
            <a:r>
              <a:rPr lang="en-US" altLang="zh-CN" dirty="0"/>
              <a:t>endcap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Summary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782881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5783E5-BBC6-A24E-8633-2603738F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geometric layout: Barrel-</a:t>
            </a:r>
            <a:r>
              <a:rPr kumimoji="1" lang="en-US" altLang="zh-CN" dirty="0" err="1"/>
              <a:t>OTk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F6EB08-449F-B349-9D55-AA462441D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TPC is limited within R = 1.8 m</a:t>
            </a:r>
          </a:p>
          <a:p>
            <a:r>
              <a:rPr kumimoji="1" lang="en-US" altLang="zh-CN" dirty="0"/>
              <a:t>LGAD: minimum radial requirement is 85 mm (R1800-1885 mm) after comparing different deployments</a:t>
            </a:r>
          </a:p>
          <a:p>
            <a:pPr lvl="1"/>
            <a:r>
              <a:rPr kumimoji="1" lang="en-US" altLang="zh-CN" dirty="0"/>
              <a:t>two layers of ladders</a:t>
            </a:r>
          </a:p>
          <a:p>
            <a:pPr lvl="1"/>
            <a:r>
              <a:rPr kumimoji="1" lang="en-US" altLang="zh-CN" dirty="0"/>
              <a:t>ladder thickness 35 mm: 25 mm of sensors and electronics, 10 mm of support embedded with cooling tubes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204C45-9174-744D-BBE5-325B4ED8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31"/>
            <a:fld id="{69DB73C4-E614-2547-97D6-90CE4B2F75ED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mbria" panose="02040503050406030204"/>
                <a:ea typeface="黑体" panose="02010609060101010101" pitchFamily="49" charset="-122"/>
              </a:rPr>
              <a:pPr defTabSz="742931"/>
              <a:t>20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mbria" panose="02040503050406030204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73D9C4-9D10-8447-829F-4925E008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0" y="3429000"/>
            <a:ext cx="5737133" cy="25226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0244AD-45E1-1D4D-A067-5C9BAC7666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2"/>
          <a:stretch/>
        </p:blipFill>
        <p:spPr>
          <a:xfrm>
            <a:off x="6511705" y="3017275"/>
            <a:ext cx="2094450" cy="146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E9A32A-D4B7-2540-9EF7-0C65E4D521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80" b="-1"/>
          <a:stretch/>
        </p:blipFill>
        <p:spPr>
          <a:xfrm>
            <a:off x="6511704" y="4574701"/>
            <a:ext cx="1976076" cy="1462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9992FA65-F744-AB4D-A419-AD54A97EFE49}"/>
              </a:ext>
            </a:extLst>
          </p:cNvPr>
          <p:cNvSpPr/>
          <p:nvPr/>
        </p:nvSpPr>
        <p:spPr>
          <a:xfrm>
            <a:off x="1494439" y="3194959"/>
            <a:ext cx="1186989" cy="3596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4295" tIns="37148" rIns="74295" bIns="37148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742931"/>
            <a:r>
              <a:rPr kumimoji="1" lang="en-US" altLang="zh-CN" sz="1625" dirty="0">
                <a:solidFill>
                  <a:prstClr val="white"/>
                </a:solidFill>
                <a:latin typeface="Cambria" panose="02040503050406030204"/>
                <a:ea typeface="黑体" panose="02010609060101010101" pitchFamily="49" charset="-122"/>
              </a:rPr>
              <a:t>best option</a:t>
            </a:r>
            <a:endParaRPr kumimoji="1" lang="zh-CN" altLang="en-US" sz="1625" dirty="0">
              <a:solidFill>
                <a:prstClr val="white"/>
              </a:solidFill>
              <a:latin typeface="Cambria" panose="02040503050406030204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75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7E0A9-2486-BD42-AA65-5D9DD2D2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geometric layout: Endcap-</a:t>
            </a:r>
            <a:r>
              <a:rPr kumimoji="1" lang="en-US" altLang="zh-CN" dirty="0" err="1"/>
              <a:t>OTk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58643A-BE80-9C47-A05C-1D4288054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580069"/>
            <a:ext cx="8543925" cy="4308800"/>
          </a:xfrm>
        </p:spPr>
        <p:txBody>
          <a:bodyPr/>
          <a:lstStyle/>
          <a:p>
            <a:r>
              <a:rPr kumimoji="1" lang="en-US" altLang="zh-CN" dirty="0"/>
              <a:t>TPC is limited with z = ±2.9 m</a:t>
            </a:r>
          </a:p>
          <a:p>
            <a:r>
              <a:rPr kumimoji="1" lang="en-US" altLang="zh-CN" dirty="0"/>
              <a:t>LGAD: the space requirement in z-direction is 90 mm</a:t>
            </a:r>
          </a:p>
          <a:p>
            <a:pPr lvl="1"/>
            <a:r>
              <a:rPr kumimoji="1" lang="en-US" altLang="zh-CN" dirty="0"/>
              <a:t>radius range: R 400-1800 mm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42077A-199D-BA46-9A8A-3CBB60CC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31"/>
            <a:fld id="{69DB73C4-E614-2547-97D6-90CE4B2F75ED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mbria" panose="02040503050406030204"/>
                <a:ea typeface="黑体" panose="02010609060101010101" pitchFamily="49" charset="-122"/>
              </a:rPr>
              <a:pPr defTabSz="742931"/>
              <a:t>21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mbria" panose="02040503050406030204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4EC2375-9F19-074E-A76A-8E3436DCC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580" y="2872053"/>
            <a:ext cx="489881" cy="27122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D9969E-83EB-EF43-B56B-19FC46D6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96" y="1685195"/>
            <a:ext cx="2936133" cy="386047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BA4613A7-80B1-8F4A-8720-85405D3F88BC}"/>
              </a:ext>
            </a:extLst>
          </p:cNvPr>
          <p:cNvGrpSpPr>
            <a:grpSpLocks noChangeAspect="1"/>
          </p:cNvGrpSpPr>
          <p:nvPr/>
        </p:nvGrpSpPr>
        <p:grpSpPr>
          <a:xfrm>
            <a:off x="340519" y="2567267"/>
            <a:ext cx="5088580" cy="3455215"/>
            <a:chOff x="254088" y="455812"/>
            <a:chExt cx="9610454" cy="652563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CDA6E76-A5AF-B24F-B752-35E6E14690C3}"/>
                </a:ext>
              </a:extLst>
            </p:cNvPr>
            <p:cNvGrpSpPr/>
            <p:nvPr/>
          </p:nvGrpSpPr>
          <p:grpSpPr>
            <a:xfrm>
              <a:off x="3510529" y="1259698"/>
              <a:ext cx="479580" cy="4915173"/>
              <a:chOff x="3510529" y="1259698"/>
              <a:chExt cx="479580" cy="4915173"/>
            </a:xfrm>
          </p:grpSpPr>
          <p:sp>
            <p:nvSpPr>
              <p:cNvPr id="79" name="图文框 3">
                <a:extLst>
                  <a:ext uri="{FF2B5EF4-FFF2-40B4-BE49-F238E27FC236}">
                    <a16:creationId xmlns:a16="http://schemas.microsoft.com/office/drawing/2014/main" id="{54DEA355-A4A4-FC4F-B529-905E6F027CB0}"/>
                  </a:ext>
                </a:extLst>
              </p:cNvPr>
              <p:cNvSpPr/>
              <p:nvPr/>
            </p:nvSpPr>
            <p:spPr>
              <a:xfrm>
                <a:off x="3510529" y="1259698"/>
                <a:ext cx="479580" cy="754540"/>
              </a:xfrm>
              <a:prstGeom prst="fram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0" name="图文框 9">
                <a:extLst>
                  <a:ext uri="{FF2B5EF4-FFF2-40B4-BE49-F238E27FC236}">
                    <a16:creationId xmlns:a16="http://schemas.microsoft.com/office/drawing/2014/main" id="{CC577695-CF46-214D-8718-7B3571F9613A}"/>
                  </a:ext>
                </a:extLst>
              </p:cNvPr>
              <p:cNvSpPr/>
              <p:nvPr/>
            </p:nvSpPr>
            <p:spPr>
              <a:xfrm>
                <a:off x="3510529" y="1950298"/>
                <a:ext cx="479580" cy="754540"/>
              </a:xfrm>
              <a:prstGeom prst="fram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1" name="图文框 10">
                <a:extLst>
                  <a:ext uri="{FF2B5EF4-FFF2-40B4-BE49-F238E27FC236}">
                    <a16:creationId xmlns:a16="http://schemas.microsoft.com/office/drawing/2014/main" id="{11FCD129-FBB6-B34F-A39F-BA6325F36714}"/>
                  </a:ext>
                </a:extLst>
              </p:cNvPr>
              <p:cNvSpPr/>
              <p:nvPr/>
            </p:nvSpPr>
            <p:spPr>
              <a:xfrm>
                <a:off x="3510529" y="2646224"/>
                <a:ext cx="479580" cy="754540"/>
              </a:xfrm>
              <a:prstGeom prst="fram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2" name="图文框 11">
                <a:extLst>
                  <a:ext uri="{FF2B5EF4-FFF2-40B4-BE49-F238E27FC236}">
                    <a16:creationId xmlns:a16="http://schemas.microsoft.com/office/drawing/2014/main" id="{93D33C90-42AC-6E44-A7BC-09B810D0ED29}"/>
                  </a:ext>
                </a:extLst>
              </p:cNvPr>
              <p:cNvSpPr/>
              <p:nvPr/>
            </p:nvSpPr>
            <p:spPr>
              <a:xfrm>
                <a:off x="3510529" y="3336824"/>
                <a:ext cx="479580" cy="754540"/>
              </a:xfrm>
              <a:prstGeom prst="fram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3" name="图文框 12">
                <a:extLst>
                  <a:ext uri="{FF2B5EF4-FFF2-40B4-BE49-F238E27FC236}">
                    <a16:creationId xmlns:a16="http://schemas.microsoft.com/office/drawing/2014/main" id="{FB19E41A-94AA-2D4D-A4CB-8021304F43DC}"/>
                  </a:ext>
                </a:extLst>
              </p:cNvPr>
              <p:cNvSpPr/>
              <p:nvPr/>
            </p:nvSpPr>
            <p:spPr>
              <a:xfrm>
                <a:off x="3510529" y="4033805"/>
                <a:ext cx="479580" cy="754540"/>
              </a:xfrm>
              <a:prstGeom prst="fram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4" name="图文框 13">
                <a:extLst>
                  <a:ext uri="{FF2B5EF4-FFF2-40B4-BE49-F238E27FC236}">
                    <a16:creationId xmlns:a16="http://schemas.microsoft.com/office/drawing/2014/main" id="{74604397-5381-FC42-A7E8-C9EF6E29C949}"/>
                  </a:ext>
                </a:extLst>
              </p:cNvPr>
              <p:cNvSpPr/>
              <p:nvPr/>
            </p:nvSpPr>
            <p:spPr>
              <a:xfrm>
                <a:off x="3510529" y="4724405"/>
                <a:ext cx="479580" cy="754540"/>
              </a:xfrm>
              <a:prstGeom prst="fram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5" name="图文框 14">
                <a:extLst>
                  <a:ext uri="{FF2B5EF4-FFF2-40B4-BE49-F238E27FC236}">
                    <a16:creationId xmlns:a16="http://schemas.microsoft.com/office/drawing/2014/main" id="{2DE3C551-D418-EA43-B041-38248D6A4A9A}"/>
                  </a:ext>
                </a:extLst>
              </p:cNvPr>
              <p:cNvSpPr/>
              <p:nvPr/>
            </p:nvSpPr>
            <p:spPr>
              <a:xfrm>
                <a:off x="3510529" y="5420331"/>
                <a:ext cx="479580" cy="754540"/>
              </a:xfrm>
              <a:prstGeom prst="fram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流程图: 过程 5">
              <a:extLst>
                <a:ext uri="{FF2B5EF4-FFF2-40B4-BE49-F238E27FC236}">
                  <a16:creationId xmlns:a16="http://schemas.microsoft.com/office/drawing/2014/main" id="{86A97349-03E8-3C43-9245-E67B5CDF2A97}"/>
                </a:ext>
              </a:extLst>
            </p:cNvPr>
            <p:cNvSpPr/>
            <p:nvPr/>
          </p:nvSpPr>
          <p:spPr>
            <a:xfrm>
              <a:off x="3577671" y="1291671"/>
              <a:ext cx="402847" cy="652230"/>
            </a:xfrm>
            <a:prstGeom prst="flowChartProcess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42787">
                <a:defRPr/>
              </a:pPr>
              <a:endParaRPr lang="zh-CN" altLang="en-US" sz="1381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流程图: 过程 18">
              <a:extLst>
                <a:ext uri="{FF2B5EF4-FFF2-40B4-BE49-F238E27FC236}">
                  <a16:creationId xmlns:a16="http://schemas.microsoft.com/office/drawing/2014/main" id="{BF28E445-2413-F44D-BEA2-4B2DEE2E0071}"/>
                </a:ext>
              </a:extLst>
            </p:cNvPr>
            <p:cNvSpPr/>
            <p:nvPr/>
          </p:nvSpPr>
          <p:spPr>
            <a:xfrm>
              <a:off x="3587262" y="1995056"/>
              <a:ext cx="402847" cy="652230"/>
            </a:xfrm>
            <a:prstGeom prst="flowChartProcess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42787">
                <a:defRPr/>
              </a:pPr>
              <a:endParaRPr lang="zh-CN" altLang="en-US" sz="1381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" name="流程图: 过程 19">
              <a:extLst>
                <a:ext uri="{FF2B5EF4-FFF2-40B4-BE49-F238E27FC236}">
                  <a16:creationId xmlns:a16="http://schemas.microsoft.com/office/drawing/2014/main" id="{F80BC2C9-C05D-CE48-A3F7-792215BDC1E0}"/>
                </a:ext>
              </a:extLst>
            </p:cNvPr>
            <p:cNvSpPr/>
            <p:nvPr/>
          </p:nvSpPr>
          <p:spPr>
            <a:xfrm>
              <a:off x="3587262" y="2704838"/>
              <a:ext cx="402847" cy="652230"/>
            </a:xfrm>
            <a:prstGeom prst="flowChartProcess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42787">
                <a:defRPr/>
              </a:pPr>
              <a:endParaRPr lang="zh-CN" altLang="en-US" sz="1381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" name="流程图: 过程 20">
              <a:extLst>
                <a:ext uri="{FF2B5EF4-FFF2-40B4-BE49-F238E27FC236}">
                  <a16:creationId xmlns:a16="http://schemas.microsoft.com/office/drawing/2014/main" id="{C8CF3816-3C17-654B-B69B-9047B0C0EF5D}"/>
                </a:ext>
              </a:extLst>
            </p:cNvPr>
            <p:cNvSpPr/>
            <p:nvPr/>
          </p:nvSpPr>
          <p:spPr>
            <a:xfrm>
              <a:off x="3577671" y="3413548"/>
              <a:ext cx="402847" cy="652230"/>
            </a:xfrm>
            <a:prstGeom prst="flowChartProcess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42787">
                <a:defRPr/>
              </a:pPr>
              <a:endParaRPr lang="zh-CN" altLang="en-US" sz="1381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" name="流程图: 过程 21">
              <a:extLst>
                <a:ext uri="{FF2B5EF4-FFF2-40B4-BE49-F238E27FC236}">
                  <a16:creationId xmlns:a16="http://schemas.microsoft.com/office/drawing/2014/main" id="{35088612-3F13-7542-B157-F0611B53F147}"/>
                </a:ext>
              </a:extLst>
            </p:cNvPr>
            <p:cNvSpPr/>
            <p:nvPr/>
          </p:nvSpPr>
          <p:spPr>
            <a:xfrm>
              <a:off x="3587262" y="4116933"/>
              <a:ext cx="402847" cy="652230"/>
            </a:xfrm>
            <a:prstGeom prst="flowChartProcess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42787">
                <a:defRPr/>
              </a:pPr>
              <a:endParaRPr lang="zh-CN" altLang="en-US" sz="1381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" name="流程图: 过程 22">
              <a:extLst>
                <a:ext uri="{FF2B5EF4-FFF2-40B4-BE49-F238E27FC236}">
                  <a16:creationId xmlns:a16="http://schemas.microsoft.com/office/drawing/2014/main" id="{9AC69B65-1646-8B4F-A103-2FC0D573440B}"/>
                </a:ext>
              </a:extLst>
            </p:cNvPr>
            <p:cNvSpPr/>
            <p:nvPr/>
          </p:nvSpPr>
          <p:spPr>
            <a:xfrm>
              <a:off x="3587262" y="4813927"/>
              <a:ext cx="402847" cy="652230"/>
            </a:xfrm>
            <a:prstGeom prst="flowChartProcess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42787">
                <a:defRPr/>
              </a:pPr>
              <a:endParaRPr lang="zh-CN" altLang="en-US" sz="1381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7" name="流程图: 过程 23">
              <a:extLst>
                <a:ext uri="{FF2B5EF4-FFF2-40B4-BE49-F238E27FC236}">
                  <a16:creationId xmlns:a16="http://schemas.microsoft.com/office/drawing/2014/main" id="{CC50B1B4-12D3-234D-8755-FA594055EF1A}"/>
                </a:ext>
              </a:extLst>
            </p:cNvPr>
            <p:cNvSpPr/>
            <p:nvPr/>
          </p:nvSpPr>
          <p:spPr>
            <a:xfrm>
              <a:off x="3579803" y="5503459"/>
              <a:ext cx="402847" cy="652230"/>
            </a:xfrm>
            <a:prstGeom prst="flowChartProcess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42787">
                <a:defRPr/>
              </a:pPr>
              <a:endParaRPr lang="zh-CN" altLang="en-US" sz="1381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922CFFE-0A86-7942-8667-561A886944EF}"/>
                </a:ext>
              </a:extLst>
            </p:cNvPr>
            <p:cNvSpPr/>
            <p:nvPr/>
          </p:nvSpPr>
          <p:spPr>
            <a:xfrm>
              <a:off x="2492160" y="6539156"/>
              <a:ext cx="1750401" cy="44228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 lIns="29250" tIns="29250" rIns="29250" bIns="29250">
              <a:spAutoFit/>
            </a:bodyPr>
            <a:lstStyle/>
            <a:p>
              <a:pPr defTabSz="742787"/>
              <a:r>
                <a:rPr lang="en-US" altLang="zh-CN" sz="1138" spc="-14" dirty="0">
                  <a:solidFill>
                    <a:srgbClr val="0070C0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itchFamily="18" charset="0"/>
                </a:rPr>
                <a:t>RO detector</a:t>
              </a:r>
              <a:r>
                <a:rPr lang="zh-CN" altLang="en-US" sz="1138" spc="-14" dirty="0">
                  <a:solidFill>
                    <a:srgbClr val="0070C0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1138" spc="-14" dirty="0">
                  <a:solidFill>
                    <a:srgbClr val="0070C0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itchFamily="18" charset="0"/>
                </a:rPr>
                <a:t>25</a:t>
              </a:r>
              <a:endParaRPr lang="zh-CN" altLang="en-US" sz="1138" spc="-14" dirty="0">
                <a:solidFill>
                  <a:srgbClr val="0070C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endParaRPr>
            </a:p>
          </p:txBody>
        </p:sp>
        <p:cxnSp>
          <p:nvCxnSpPr>
            <p:cNvPr id="19" name="直接连接符 17">
              <a:extLst>
                <a:ext uri="{FF2B5EF4-FFF2-40B4-BE49-F238E27FC236}">
                  <a16:creationId xmlns:a16="http://schemas.microsoft.com/office/drawing/2014/main" id="{DE832AA9-DE45-D444-81CD-AE6082C1E094}"/>
                </a:ext>
              </a:extLst>
            </p:cNvPr>
            <p:cNvCxnSpPr>
              <a:cxnSpLocks/>
            </p:cNvCxnSpPr>
            <p:nvPr/>
          </p:nvCxnSpPr>
          <p:spPr>
            <a:xfrm>
              <a:off x="7679681" y="691491"/>
              <a:ext cx="0" cy="5680002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" name="直接箭头连接符 25">
              <a:extLst>
                <a:ext uri="{FF2B5EF4-FFF2-40B4-BE49-F238E27FC236}">
                  <a16:creationId xmlns:a16="http://schemas.microsoft.com/office/drawing/2014/main" id="{5FCFB585-E9E6-3844-B943-7098AB683F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4055" y="1087129"/>
              <a:ext cx="181642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BAC0BF6-3351-F449-8871-99141D1BC804}"/>
                </a:ext>
              </a:extLst>
            </p:cNvPr>
            <p:cNvSpPr/>
            <p:nvPr/>
          </p:nvSpPr>
          <p:spPr>
            <a:xfrm>
              <a:off x="7816147" y="455812"/>
              <a:ext cx="1985666" cy="552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42787"/>
              <a:r>
                <a:rPr lang="en-US" altLang="zh-CN" sz="1300" spc="-14" dirty="0">
                  <a:solidFill>
                    <a:prstClr val="black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itchFamily="18" charset="0"/>
                </a:rPr>
                <a:t>z = 2900 mm</a:t>
              </a:r>
              <a:endParaRPr lang="zh-CN" altLang="en-US" sz="1300" spc="-14" dirty="0">
                <a:solidFill>
                  <a:prstClr val="black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endParaRP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6CC98F3F-95CE-F34A-96ED-3C98ACDEA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88" y="1440946"/>
              <a:ext cx="1724025" cy="473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直接箭头连接符 27">
              <a:extLst>
                <a:ext uri="{FF2B5EF4-FFF2-40B4-BE49-F238E27FC236}">
                  <a16:creationId xmlns:a16="http://schemas.microsoft.com/office/drawing/2014/main" id="{BA05ECCB-0A75-774A-9D88-41E462AA7FCA}"/>
                </a:ext>
              </a:extLst>
            </p:cNvPr>
            <p:cNvCxnSpPr/>
            <p:nvPr/>
          </p:nvCxnSpPr>
          <p:spPr>
            <a:xfrm flipV="1">
              <a:off x="1470713" y="1242242"/>
              <a:ext cx="1253304" cy="50295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" name="直接箭头连接符 33">
              <a:extLst>
                <a:ext uri="{FF2B5EF4-FFF2-40B4-BE49-F238E27FC236}">
                  <a16:creationId xmlns:a16="http://schemas.microsoft.com/office/drawing/2014/main" id="{29C875F1-0B52-E94C-9FBA-6C9725841E58}"/>
                </a:ext>
              </a:extLst>
            </p:cNvPr>
            <p:cNvCxnSpPr/>
            <p:nvPr/>
          </p:nvCxnSpPr>
          <p:spPr>
            <a:xfrm>
              <a:off x="1470713" y="5754937"/>
              <a:ext cx="1323642" cy="313354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BA1CFC4-4B7F-D542-8121-FD32C75789CA}"/>
                </a:ext>
              </a:extLst>
            </p:cNvPr>
            <p:cNvGrpSpPr/>
            <p:nvPr/>
          </p:nvGrpSpPr>
          <p:grpSpPr>
            <a:xfrm>
              <a:off x="4584526" y="1440946"/>
              <a:ext cx="103053" cy="4537903"/>
              <a:chOff x="4248018" y="1291671"/>
              <a:chExt cx="412438" cy="4864018"/>
            </a:xfrm>
          </p:grpSpPr>
          <p:sp>
            <p:nvSpPr>
              <p:cNvPr id="72" name="流程图: 过程 35">
                <a:extLst>
                  <a:ext uri="{FF2B5EF4-FFF2-40B4-BE49-F238E27FC236}">
                    <a16:creationId xmlns:a16="http://schemas.microsoft.com/office/drawing/2014/main" id="{66C9E749-2512-B04A-914E-C6DBF8DE5A42}"/>
                  </a:ext>
                </a:extLst>
              </p:cNvPr>
              <p:cNvSpPr/>
              <p:nvPr/>
            </p:nvSpPr>
            <p:spPr>
              <a:xfrm>
                <a:off x="4248018" y="1291671"/>
                <a:ext cx="402847" cy="652230"/>
              </a:xfrm>
              <a:prstGeom prst="flowChartProcess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3" name="流程图: 过程 36">
                <a:extLst>
                  <a:ext uri="{FF2B5EF4-FFF2-40B4-BE49-F238E27FC236}">
                    <a16:creationId xmlns:a16="http://schemas.microsoft.com/office/drawing/2014/main" id="{80151A41-0626-6941-9C6C-8F45B885DC6D}"/>
                  </a:ext>
                </a:extLst>
              </p:cNvPr>
              <p:cNvSpPr/>
              <p:nvPr/>
            </p:nvSpPr>
            <p:spPr>
              <a:xfrm>
                <a:off x="4257609" y="1995056"/>
                <a:ext cx="402847" cy="652230"/>
              </a:xfrm>
              <a:prstGeom prst="flowChartProcess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4" name="流程图: 过程 37">
                <a:extLst>
                  <a:ext uri="{FF2B5EF4-FFF2-40B4-BE49-F238E27FC236}">
                    <a16:creationId xmlns:a16="http://schemas.microsoft.com/office/drawing/2014/main" id="{39C5BD9E-11BC-1C43-8A11-C69B61AB4F09}"/>
                  </a:ext>
                </a:extLst>
              </p:cNvPr>
              <p:cNvSpPr/>
              <p:nvPr/>
            </p:nvSpPr>
            <p:spPr>
              <a:xfrm>
                <a:off x="4257609" y="2704838"/>
                <a:ext cx="402847" cy="652230"/>
              </a:xfrm>
              <a:prstGeom prst="flowChartProcess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5" name="流程图: 过程 38">
                <a:extLst>
                  <a:ext uri="{FF2B5EF4-FFF2-40B4-BE49-F238E27FC236}">
                    <a16:creationId xmlns:a16="http://schemas.microsoft.com/office/drawing/2014/main" id="{1A1E536E-C8BB-6541-8D44-3384048ED834}"/>
                  </a:ext>
                </a:extLst>
              </p:cNvPr>
              <p:cNvSpPr/>
              <p:nvPr/>
            </p:nvSpPr>
            <p:spPr>
              <a:xfrm>
                <a:off x="4248018" y="3413548"/>
                <a:ext cx="402847" cy="652230"/>
              </a:xfrm>
              <a:prstGeom prst="flowChartProcess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6" name="流程图: 过程 39">
                <a:extLst>
                  <a:ext uri="{FF2B5EF4-FFF2-40B4-BE49-F238E27FC236}">
                    <a16:creationId xmlns:a16="http://schemas.microsoft.com/office/drawing/2014/main" id="{D67A15CE-C795-494E-A744-A2FAAE423649}"/>
                  </a:ext>
                </a:extLst>
              </p:cNvPr>
              <p:cNvSpPr/>
              <p:nvPr/>
            </p:nvSpPr>
            <p:spPr>
              <a:xfrm>
                <a:off x="4257609" y="4116933"/>
                <a:ext cx="402847" cy="652230"/>
              </a:xfrm>
              <a:prstGeom prst="flowChartProcess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7" name="流程图: 过程 40">
                <a:extLst>
                  <a:ext uri="{FF2B5EF4-FFF2-40B4-BE49-F238E27FC236}">
                    <a16:creationId xmlns:a16="http://schemas.microsoft.com/office/drawing/2014/main" id="{EB1BD660-DF75-0E40-9D9B-0D21DCBEA979}"/>
                  </a:ext>
                </a:extLst>
              </p:cNvPr>
              <p:cNvSpPr/>
              <p:nvPr/>
            </p:nvSpPr>
            <p:spPr>
              <a:xfrm>
                <a:off x="4257609" y="4813927"/>
                <a:ext cx="402847" cy="652230"/>
              </a:xfrm>
              <a:prstGeom prst="flowChartProcess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8" name="流程图: 过程 41">
                <a:extLst>
                  <a:ext uri="{FF2B5EF4-FFF2-40B4-BE49-F238E27FC236}">
                    <a16:creationId xmlns:a16="http://schemas.microsoft.com/office/drawing/2014/main" id="{95C89CCD-3AC9-D942-BEB1-7DE7BD376556}"/>
                  </a:ext>
                </a:extLst>
              </p:cNvPr>
              <p:cNvSpPr/>
              <p:nvPr/>
            </p:nvSpPr>
            <p:spPr>
              <a:xfrm>
                <a:off x="4250150" y="5503459"/>
                <a:ext cx="402847" cy="652230"/>
              </a:xfrm>
              <a:prstGeom prst="flowChartProcess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F1781A8E-9827-D742-8989-C55E6DA59CF1}"/>
                </a:ext>
              </a:extLst>
            </p:cNvPr>
            <p:cNvSpPr/>
            <p:nvPr/>
          </p:nvSpPr>
          <p:spPr>
            <a:xfrm>
              <a:off x="2198614" y="455812"/>
              <a:ext cx="1512683" cy="44228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 lIns="29250" tIns="29250" rIns="29250" bIns="29250">
              <a:spAutoFit/>
            </a:bodyPr>
            <a:lstStyle/>
            <a:p>
              <a:pPr defTabSz="742787"/>
              <a:r>
                <a:rPr lang="en-US" altLang="zh-CN" sz="1138" spc="-14" dirty="0">
                  <a:solidFill>
                    <a:srgbClr val="0070C0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itchFamily="18" charset="0"/>
                </a:rPr>
                <a:t>FEE PCB 10</a:t>
              </a:r>
              <a:endParaRPr lang="zh-CN" altLang="en-US" sz="1138" spc="-14" dirty="0">
                <a:solidFill>
                  <a:srgbClr val="0070C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99A53379-52FF-7E48-A64A-C4AC593A860B}"/>
                </a:ext>
              </a:extLst>
            </p:cNvPr>
            <p:cNvGrpSpPr/>
            <p:nvPr/>
          </p:nvGrpSpPr>
          <p:grpSpPr>
            <a:xfrm>
              <a:off x="5127549" y="1347146"/>
              <a:ext cx="244881" cy="4712213"/>
              <a:chOff x="4248018" y="1291671"/>
              <a:chExt cx="412438" cy="4864018"/>
            </a:xfrm>
          </p:grpSpPr>
          <p:sp>
            <p:nvSpPr>
              <p:cNvPr id="65" name="流程图: 过程 46">
                <a:extLst>
                  <a:ext uri="{FF2B5EF4-FFF2-40B4-BE49-F238E27FC236}">
                    <a16:creationId xmlns:a16="http://schemas.microsoft.com/office/drawing/2014/main" id="{75699F54-D878-6043-95A7-23B32F8B1082}"/>
                  </a:ext>
                </a:extLst>
              </p:cNvPr>
              <p:cNvSpPr/>
              <p:nvPr/>
            </p:nvSpPr>
            <p:spPr>
              <a:xfrm>
                <a:off x="4248018" y="1291671"/>
                <a:ext cx="402847" cy="652230"/>
              </a:xfrm>
              <a:prstGeom prst="flowChartProcess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流程图: 过程 47">
                <a:extLst>
                  <a:ext uri="{FF2B5EF4-FFF2-40B4-BE49-F238E27FC236}">
                    <a16:creationId xmlns:a16="http://schemas.microsoft.com/office/drawing/2014/main" id="{29058D28-459A-F141-B1C6-0F6C4562D719}"/>
                  </a:ext>
                </a:extLst>
              </p:cNvPr>
              <p:cNvSpPr/>
              <p:nvPr/>
            </p:nvSpPr>
            <p:spPr>
              <a:xfrm>
                <a:off x="4257609" y="1995056"/>
                <a:ext cx="402847" cy="652230"/>
              </a:xfrm>
              <a:prstGeom prst="flowChartProcess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流程图: 过程 48">
                <a:extLst>
                  <a:ext uri="{FF2B5EF4-FFF2-40B4-BE49-F238E27FC236}">
                    <a16:creationId xmlns:a16="http://schemas.microsoft.com/office/drawing/2014/main" id="{7CEEAD8A-396B-0946-AB59-EEEF5B66408C}"/>
                  </a:ext>
                </a:extLst>
              </p:cNvPr>
              <p:cNvSpPr/>
              <p:nvPr/>
            </p:nvSpPr>
            <p:spPr>
              <a:xfrm>
                <a:off x="4257609" y="2704838"/>
                <a:ext cx="402847" cy="652230"/>
              </a:xfrm>
              <a:prstGeom prst="flowChartProcess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流程图: 过程 49">
                <a:extLst>
                  <a:ext uri="{FF2B5EF4-FFF2-40B4-BE49-F238E27FC236}">
                    <a16:creationId xmlns:a16="http://schemas.microsoft.com/office/drawing/2014/main" id="{16EFB1DD-6A81-4F42-A971-441D42D74585}"/>
                  </a:ext>
                </a:extLst>
              </p:cNvPr>
              <p:cNvSpPr/>
              <p:nvPr/>
            </p:nvSpPr>
            <p:spPr>
              <a:xfrm>
                <a:off x="4248018" y="3413548"/>
                <a:ext cx="402847" cy="652230"/>
              </a:xfrm>
              <a:prstGeom prst="flowChartProcess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9" name="流程图: 过程 50">
                <a:extLst>
                  <a:ext uri="{FF2B5EF4-FFF2-40B4-BE49-F238E27FC236}">
                    <a16:creationId xmlns:a16="http://schemas.microsoft.com/office/drawing/2014/main" id="{C45CAF4C-4252-244E-B6FA-4AB0BE4FF37F}"/>
                  </a:ext>
                </a:extLst>
              </p:cNvPr>
              <p:cNvSpPr/>
              <p:nvPr/>
            </p:nvSpPr>
            <p:spPr>
              <a:xfrm>
                <a:off x="4257609" y="4116933"/>
                <a:ext cx="402847" cy="652230"/>
              </a:xfrm>
              <a:prstGeom prst="flowChartProcess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流程图: 过程 51">
                <a:extLst>
                  <a:ext uri="{FF2B5EF4-FFF2-40B4-BE49-F238E27FC236}">
                    <a16:creationId xmlns:a16="http://schemas.microsoft.com/office/drawing/2014/main" id="{43ED78EE-B1A0-844A-B716-3A2BAEC0959B}"/>
                  </a:ext>
                </a:extLst>
              </p:cNvPr>
              <p:cNvSpPr/>
              <p:nvPr/>
            </p:nvSpPr>
            <p:spPr>
              <a:xfrm>
                <a:off x="4257609" y="4813927"/>
                <a:ext cx="402847" cy="652230"/>
              </a:xfrm>
              <a:prstGeom prst="flowChartProcess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1" name="流程图: 过程 52">
                <a:extLst>
                  <a:ext uri="{FF2B5EF4-FFF2-40B4-BE49-F238E27FC236}">
                    <a16:creationId xmlns:a16="http://schemas.microsoft.com/office/drawing/2014/main" id="{FD95E5BF-6C96-344B-B63E-2F62ACD8C78D}"/>
                  </a:ext>
                </a:extLst>
              </p:cNvPr>
              <p:cNvSpPr/>
              <p:nvPr/>
            </p:nvSpPr>
            <p:spPr>
              <a:xfrm>
                <a:off x="4250150" y="5503459"/>
                <a:ext cx="402847" cy="652230"/>
              </a:xfrm>
              <a:prstGeom prst="flowChartProcess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05808E1-E74B-BD49-A235-88982BF328CA}"/>
                </a:ext>
              </a:extLst>
            </p:cNvPr>
            <p:cNvSpPr/>
            <p:nvPr/>
          </p:nvSpPr>
          <p:spPr>
            <a:xfrm>
              <a:off x="4537456" y="6536952"/>
              <a:ext cx="1536175" cy="44228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 lIns="29250" tIns="29250" rIns="29250" bIns="29250">
              <a:spAutoFit/>
            </a:bodyPr>
            <a:lstStyle/>
            <a:p>
              <a:pPr defTabSz="742787"/>
              <a:r>
                <a:rPr lang="en-US" altLang="zh-CN" sz="1138" spc="-14" dirty="0">
                  <a:solidFill>
                    <a:srgbClr val="0070C0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itchFamily="18" charset="0"/>
                </a:rPr>
                <a:t>BEE/fiber 25</a:t>
              </a:r>
              <a:endParaRPr lang="zh-CN" altLang="en-US" sz="1138" spc="-14" dirty="0">
                <a:solidFill>
                  <a:srgbClr val="0070C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0C6405C-31E1-9643-BBFD-6B9609547094}"/>
                </a:ext>
              </a:extLst>
            </p:cNvPr>
            <p:cNvSpPr/>
            <p:nvPr/>
          </p:nvSpPr>
          <p:spPr>
            <a:xfrm>
              <a:off x="4046916" y="455812"/>
              <a:ext cx="1385166" cy="44228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 lIns="29250" tIns="29250" rIns="29250" bIns="29250">
              <a:spAutoFit/>
            </a:bodyPr>
            <a:lstStyle/>
            <a:p>
              <a:pPr defTabSz="742787"/>
              <a:r>
                <a:rPr lang="en-US" altLang="zh-CN" sz="1138" spc="-14" dirty="0">
                  <a:solidFill>
                    <a:srgbClr val="0070C0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itchFamily="18" charset="0"/>
                </a:rPr>
                <a:t> Cooling 50</a:t>
              </a:r>
              <a:endParaRPr lang="zh-CN" altLang="en-US" sz="1138" spc="-14" dirty="0">
                <a:solidFill>
                  <a:srgbClr val="0070C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35BD4AEC-29E8-1646-801C-59141E73F414}"/>
                </a:ext>
              </a:extLst>
            </p:cNvPr>
            <p:cNvGrpSpPr/>
            <p:nvPr/>
          </p:nvGrpSpPr>
          <p:grpSpPr>
            <a:xfrm>
              <a:off x="5813265" y="1357987"/>
              <a:ext cx="395815" cy="4712213"/>
              <a:chOff x="4248018" y="1291671"/>
              <a:chExt cx="412438" cy="4864018"/>
            </a:xfrm>
          </p:grpSpPr>
          <p:sp>
            <p:nvSpPr>
              <p:cNvPr id="58" name="流程图: 过程 56">
                <a:extLst>
                  <a:ext uri="{FF2B5EF4-FFF2-40B4-BE49-F238E27FC236}">
                    <a16:creationId xmlns:a16="http://schemas.microsoft.com/office/drawing/2014/main" id="{9378DBA1-C227-5344-9E13-8D60646F187F}"/>
                  </a:ext>
                </a:extLst>
              </p:cNvPr>
              <p:cNvSpPr/>
              <p:nvPr/>
            </p:nvSpPr>
            <p:spPr>
              <a:xfrm>
                <a:off x="4248018" y="1291671"/>
                <a:ext cx="402847" cy="652230"/>
              </a:xfrm>
              <a:prstGeom prst="flowChartProcess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流程图: 过程 57">
                <a:extLst>
                  <a:ext uri="{FF2B5EF4-FFF2-40B4-BE49-F238E27FC236}">
                    <a16:creationId xmlns:a16="http://schemas.microsoft.com/office/drawing/2014/main" id="{87AAD174-9C9F-804A-8CC4-56578E96EA54}"/>
                  </a:ext>
                </a:extLst>
              </p:cNvPr>
              <p:cNvSpPr/>
              <p:nvPr/>
            </p:nvSpPr>
            <p:spPr>
              <a:xfrm>
                <a:off x="4257609" y="1995056"/>
                <a:ext cx="402847" cy="652230"/>
              </a:xfrm>
              <a:prstGeom prst="flowChartProcess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流程图: 过程 58">
                <a:extLst>
                  <a:ext uri="{FF2B5EF4-FFF2-40B4-BE49-F238E27FC236}">
                    <a16:creationId xmlns:a16="http://schemas.microsoft.com/office/drawing/2014/main" id="{6514ACDB-33B5-B74E-890C-A59AC4B5A007}"/>
                  </a:ext>
                </a:extLst>
              </p:cNvPr>
              <p:cNvSpPr/>
              <p:nvPr/>
            </p:nvSpPr>
            <p:spPr>
              <a:xfrm>
                <a:off x="4257609" y="2704838"/>
                <a:ext cx="402847" cy="652230"/>
              </a:xfrm>
              <a:prstGeom prst="flowChartProcess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流程图: 过程 59">
                <a:extLst>
                  <a:ext uri="{FF2B5EF4-FFF2-40B4-BE49-F238E27FC236}">
                    <a16:creationId xmlns:a16="http://schemas.microsoft.com/office/drawing/2014/main" id="{07DABC18-C4ED-C04D-84B1-99822631626A}"/>
                  </a:ext>
                </a:extLst>
              </p:cNvPr>
              <p:cNvSpPr/>
              <p:nvPr/>
            </p:nvSpPr>
            <p:spPr>
              <a:xfrm>
                <a:off x="4248018" y="3413548"/>
                <a:ext cx="402847" cy="652230"/>
              </a:xfrm>
              <a:prstGeom prst="flowChartProcess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2" name="流程图: 过程 60">
                <a:extLst>
                  <a:ext uri="{FF2B5EF4-FFF2-40B4-BE49-F238E27FC236}">
                    <a16:creationId xmlns:a16="http://schemas.microsoft.com/office/drawing/2014/main" id="{BD821A69-4CDE-AA4B-9E59-3D52554DC6D5}"/>
                  </a:ext>
                </a:extLst>
              </p:cNvPr>
              <p:cNvSpPr/>
              <p:nvPr/>
            </p:nvSpPr>
            <p:spPr>
              <a:xfrm>
                <a:off x="4257609" y="4116933"/>
                <a:ext cx="402847" cy="652230"/>
              </a:xfrm>
              <a:prstGeom prst="flowChartProcess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流程图: 过程 61">
                <a:extLst>
                  <a:ext uri="{FF2B5EF4-FFF2-40B4-BE49-F238E27FC236}">
                    <a16:creationId xmlns:a16="http://schemas.microsoft.com/office/drawing/2014/main" id="{60BE2958-80F8-104E-82B0-1C6306C8C19C}"/>
                  </a:ext>
                </a:extLst>
              </p:cNvPr>
              <p:cNvSpPr/>
              <p:nvPr/>
            </p:nvSpPr>
            <p:spPr>
              <a:xfrm>
                <a:off x="4257609" y="4813927"/>
                <a:ext cx="402847" cy="652230"/>
              </a:xfrm>
              <a:prstGeom prst="flowChartProcess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流程图: 过程 62">
                <a:extLst>
                  <a:ext uri="{FF2B5EF4-FFF2-40B4-BE49-F238E27FC236}">
                    <a16:creationId xmlns:a16="http://schemas.microsoft.com/office/drawing/2014/main" id="{A4467BBE-8921-184C-B5A3-060A87DD8796}"/>
                  </a:ext>
                </a:extLst>
              </p:cNvPr>
              <p:cNvSpPr/>
              <p:nvPr/>
            </p:nvSpPr>
            <p:spPr>
              <a:xfrm>
                <a:off x="4250150" y="5503459"/>
                <a:ext cx="402847" cy="652230"/>
              </a:xfrm>
              <a:prstGeom prst="flowChartProcess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49D5BA2-318D-BC41-803C-002238BDE792}"/>
                </a:ext>
              </a:extLst>
            </p:cNvPr>
            <p:cNvSpPr/>
            <p:nvPr/>
          </p:nvSpPr>
          <p:spPr>
            <a:xfrm>
              <a:off x="6534945" y="6528571"/>
              <a:ext cx="1705716" cy="44228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 lIns="29250" tIns="29250" rIns="29250" bIns="29250">
              <a:spAutoFit/>
            </a:bodyPr>
            <a:lstStyle/>
            <a:p>
              <a:pPr defTabSz="742787"/>
              <a:r>
                <a:rPr lang="en-US" altLang="zh-CN" sz="1138" spc="-14" dirty="0">
                  <a:solidFill>
                    <a:srgbClr val="0070C0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itchFamily="18" charset="0"/>
                </a:rPr>
                <a:t>HV/LV/gas 30</a:t>
              </a:r>
              <a:endParaRPr lang="zh-CN" altLang="en-US" sz="1138" spc="-14" dirty="0">
                <a:solidFill>
                  <a:srgbClr val="0070C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446167A9-F826-534F-A4E2-73AB74D75B89}"/>
                </a:ext>
              </a:extLst>
            </p:cNvPr>
            <p:cNvGrpSpPr/>
            <p:nvPr/>
          </p:nvGrpSpPr>
          <p:grpSpPr>
            <a:xfrm>
              <a:off x="6615013" y="1368702"/>
              <a:ext cx="202509" cy="4712213"/>
              <a:chOff x="4248018" y="1291671"/>
              <a:chExt cx="412438" cy="4864018"/>
            </a:xfrm>
          </p:grpSpPr>
          <p:sp>
            <p:nvSpPr>
              <p:cNvPr id="51" name="流程图: 过程 65">
                <a:extLst>
                  <a:ext uri="{FF2B5EF4-FFF2-40B4-BE49-F238E27FC236}">
                    <a16:creationId xmlns:a16="http://schemas.microsoft.com/office/drawing/2014/main" id="{0997820B-B302-CA46-944A-2288AF1F614A}"/>
                  </a:ext>
                </a:extLst>
              </p:cNvPr>
              <p:cNvSpPr/>
              <p:nvPr/>
            </p:nvSpPr>
            <p:spPr>
              <a:xfrm>
                <a:off x="4248018" y="1291671"/>
                <a:ext cx="402847" cy="652230"/>
              </a:xfrm>
              <a:prstGeom prst="flowChartProcess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2" name="流程图: 过程 66">
                <a:extLst>
                  <a:ext uri="{FF2B5EF4-FFF2-40B4-BE49-F238E27FC236}">
                    <a16:creationId xmlns:a16="http://schemas.microsoft.com/office/drawing/2014/main" id="{371A9590-53C0-D740-8FBF-88CC3003A38A}"/>
                  </a:ext>
                </a:extLst>
              </p:cNvPr>
              <p:cNvSpPr/>
              <p:nvPr/>
            </p:nvSpPr>
            <p:spPr>
              <a:xfrm>
                <a:off x="4257609" y="1995056"/>
                <a:ext cx="402847" cy="652230"/>
              </a:xfrm>
              <a:prstGeom prst="flowChartProcess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流程图: 过程 67">
                <a:extLst>
                  <a:ext uri="{FF2B5EF4-FFF2-40B4-BE49-F238E27FC236}">
                    <a16:creationId xmlns:a16="http://schemas.microsoft.com/office/drawing/2014/main" id="{AC054FB0-AE35-BB48-A524-FD8B28452C43}"/>
                  </a:ext>
                </a:extLst>
              </p:cNvPr>
              <p:cNvSpPr/>
              <p:nvPr/>
            </p:nvSpPr>
            <p:spPr>
              <a:xfrm>
                <a:off x="4257609" y="2704838"/>
                <a:ext cx="402847" cy="652230"/>
              </a:xfrm>
              <a:prstGeom prst="flowChartProcess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流程图: 过程 68">
                <a:extLst>
                  <a:ext uri="{FF2B5EF4-FFF2-40B4-BE49-F238E27FC236}">
                    <a16:creationId xmlns:a16="http://schemas.microsoft.com/office/drawing/2014/main" id="{260D7897-E1C6-6A42-8626-BD407C94DA59}"/>
                  </a:ext>
                </a:extLst>
              </p:cNvPr>
              <p:cNvSpPr/>
              <p:nvPr/>
            </p:nvSpPr>
            <p:spPr>
              <a:xfrm>
                <a:off x="4248018" y="3413548"/>
                <a:ext cx="402847" cy="652230"/>
              </a:xfrm>
              <a:prstGeom prst="flowChartProcess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流程图: 过程 69">
                <a:extLst>
                  <a:ext uri="{FF2B5EF4-FFF2-40B4-BE49-F238E27FC236}">
                    <a16:creationId xmlns:a16="http://schemas.microsoft.com/office/drawing/2014/main" id="{6E8FD661-6B0D-5C4A-9222-7C923C6DC334}"/>
                  </a:ext>
                </a:extLst>
              </p:cNvPr>
              <p:cNvSpPr/>
              <p:nvPr/>
            </p:nvSpPr>
            <p:spPr>
              <a:xfrm>
                <a:off x="4257609" y="4116933"/>
                <a:ext cx="402847" cy="652230"/>
              </a:xfrm>
              <a:prstGeom prst="flowChartProcess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6" name="流程图: 过程 70">
                <a:extLst>
                  <a:ext uri="{FF2B5EF4-FFF2-40B4-BE49-F238E27FC236}">
                    <a16:creationId xmlns:a16="http://schemas.microsoft.com/office/drawing/2014/main" id="{2E73F5E9-26BE-A440-9399-01D0CBA93EE9}"/>
                  </a:ext>
                </a:extLst>
              </p:cNvPr>
              <p:cNvSpPr/>
              <p:nvPr/>
            </p:nvSpPr>
            <p:spPr>
              <a:xfrm>
                <a:off x="4257609" y="4813927"/>
                <a:ext cx="402847" cy="652230"/>
              </a:xfrm>
              <a:prstGeom prst="flowChartProcess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7" name="流程图: 过程 71">
                <a:extLst>
                  <a:ext uri="{FF2B5EF4-FFF2-40B4-BE49-F238E27FC236}">
                    <a16:creationId xmlns:a16="http://schemas.microsoft.com/office/drawing/2014/main" id="{EBD6DCC7-F035-284D-9E2E-A403478EBDD5}"/>
                  </a:ext>
                </a:extLst>
              </p:cNvPr>
              <p:cNvSpPr/>
              <p:nvPr/>
            </p:nvSpPr>
            <p:spPr>
              <a:xfrm>
                <a:off x="4250150" y="5503459"/>
                <a:ext cx="402847" cy="652230"/>
              </a:xfrm>
              <a:prstGeom prst="flowChartProcess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2FAA918-0469-6047-8257-224DBA38CB40}"/>
                </a:ext>
              </a:extLst>
            </p:cNvPr>
            <p:cNvSpPr/>
            <p:nvPr/>
          </p:nvSpPr>
          <p:spPr>
            <a:xfrm>
              <a:off x="7768918" y="1302779"/>
              <a:ext cx="2095624" cy="55221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none">
              <a:spAutoFit/>
            </a:bodyPr>
            <a:lstStyle/>
            <a:p>
              <a:pPr defTabSz="742787"/>
              <a:r>
                <a:rPr lang="en-US" altLang="zh-CN" sz="130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thickness 160</a:t>
              </a:r>
              <a:endParaRPr lang="zh-CN" altLang="en-US" sz="13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80E183A-6358-7B42-B06E-5EFD1547629B}"/>
                </a:ext>
              </a:extLst>
            </p:cNvPr>
            <p:cNvGrpSpPr/>
            <p:nvPr/>
          </p:nvGrpSpPr>
          <p:grpSpPr>
            <a:xfrm>
              <a:off x="7252277" y="1535761"/>
              <a:ext cx="103609" cy="4396276"/>
              <a:chOff x="4248018" y="1291671"/>
              <a:chExt cx="412438" cy="4864018"/>
            </a:xfrm>
          </p:grpSpPr>
          <p:sp>
            <p:nvSpPr>
              <p:cNvPr id="44" name="流程图: 过程 74">
                <a:extLst>
                  <a:ext uri="{FF2B5EF4-FFF2-40B4-BE49-F238E27FC236}">
                    <a16:creationId xmlns:a16="http://schemas.microsoft.com/office/drawing/2014/main" id="{5FD5D068-0F84-8C47-8788-F6D57319034B}"/>
                  </a:ext>
                </a:extLst>
              </p:cNvPr>
              <p:cNvSpPr/>
              <p:nvPr/>
            </p:nvSpPr>
            <p:spPr>
              <a:xfrm>
                <a:off x="4248018" y="1291671"/>
                <a:ext cx="402847" cy="652230"/>
              </a:xfrm>
              <a:prstGeom prst="flowChartProcess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流程图: 过程 75">
                <a:extLst>
                  <a:ext uri="{FF2B5EF4-FFF2-40B4-BE49-F238E27FC236}">
                    <a16:creationId xmlns:a16="http://schemas.microsoft.com/office/drawing/2014/main" id="{8986E04E-712A-D54C-83FF-BE074918D3B1}"/>
                  </a:ext>
                </a:extLst>
              </p:cNvPr>
              <p:cNvSpPr/>
              <p:nvPr/>
            </p:nvSpPr>
            <p:spPr>
              <a:xfrm>
                <a:off x="4257609" y="1995056"/>
                <a:ext cx="402847" cy="652230"/>
              </a:xfrm>
              <a:prstGeom prst="flowChartProcess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流程图: 过程 76">
                <a:extLst>
                  <a:ext uri="{FF2B5EF4-FFF2-40B4-BE49-F238E27FC236}">
                    <a16:creationId xmlns:a16="http://schemas.microsoft.com/office/drawing/2014/main" id="{CBD854F5-4DB4-F54D-A4BC-D0E7DE5E28D8}"/>
                  </a:ext>
                </a:extLst>
              </p:cNvPr>
              <p:cNvSpPr/>
              <p:nvPr/>
            </p:nvSpPr>
            <p:spPr>
              <a:xfrm>
                <a:off x="4257609" y="2704838"/>
                <a:ext cx="402847" cy="652230"/>
              </a:xfrm>
              <a:prstGeom prst="flowChartProcess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流程图: 过程 77">
                <a:extLst>
                  <a:ext uri="{FF2B5EF4-FFF2-40B4-BE49-F238E27FC236}">
                    <a16:creationId xmlns:a16="http://schemas.microsoft.com/office/drawing/2014/main" id="{9FDAB862-9315-9046-B854-609E67B701D6}"/>
                  </a:ext>
                </a:extLst>
              </p:cNvPr>
              <p:cNvSpPr/>
              <p:nvPr/>
            </p:nvSpPr>
            <p:spPr>
              <a:xfrm>
                <a:off x="4248018" y="3413548"/>
                <a:ext cx="402847" cy="652230"/>
              </a:xfrm>
              <a:prstGeom prst="flowChartProcess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流程图: 过程 78">
                <a:extLst>
                  <a:ext uri="{FF2B5EF4-FFF2-40B4-BE49-F238E27FC236}">
                    <a16:creationId xmlns:a16="http://schemas.microsoft.com/office/drawing/2014/main" id="{4F1D46BC-5A0E-4A43-8439-D39706E28EAD}"/>
                  </a:ext>
                </a:extLst>
              </p:cNvPr>
              <p:cNvSpPr/>
              <p:nvPr/>
            </p:nvSpPr>
            <p:spPr>
              <a:xfrm>
                <a:off x="4257609" y="4116933"/>
                <a:ext cx="402847" cy="652230"/>
              </a:xfrm>
              <a:prstGeom prst="flowChartProcess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流程图: 过程 79">
                <a:extLst>
                  <a:ext uri="{FF2B5EF4-FFF2-40B4-BE49-F238E27FC236}">
                    <a16:creationId xmlns:a16="http://schemas.microsoft.com/office/drawing/2014/main" id="{B79896CA-1825-9F41-92B5-3D85C555A0AB}"/>
                  </a:ext>
                </a:extLst>
              </p:cNvPr>
              <p:cNvSpPr/>
              <p:nvPr/>
            </p:nvSpPr>
            <p:spPr>
              <a:xfrm>
                <a:off x="4257609" y="4813927"/>
                <a:ext cx="402847" cy="652230"/>
              </a:xfrm>
              <a:prstGeom prst="flowChartProcess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流程图: 过程 80">
                <a:extLst>
                  <a:ext uri="{FF2B5EF4-FFF2-40B4-BE49-F238E27FC236}">
                    <a16:creationId xmlns:a16="http://schemas.microsoft.com/office/drawing/2014/main" id="{6300354D-40B8-664E-A549-348AB631954B}"/>
                  </a:ext>
                </a:extLst>
              </p:cNvPr>
              <p:cNvSpPr/>
              <p:nvPr/>
            </p:nvSpPr>
            <p:spPr>
              <a:xfrm>
                <a:off x="4250150" y="5503459"/>
                <a:ext cx="402847" cy="652230"/>
              </a:xfrm>
              <a:prstGeom prst="flowChartProcess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2787">
                  <a:defRPr/>
                </a:pPr>
                <a:endParaRPr lang="zh-CN" altLang="en-US" sz="1381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35" name="直接箭头连接符 81">
              <a:extLst>
                <a:ext uri="{FF2B5EF4-FFF2-40B4-BE49-F238E27FC236}">
                  <a16:creationId xmlns:a16="http://schemas.microsoft.com/office/drawing/2014/main" id="{89D71C27-73A0-3746-A48D-EFD91B615B9A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3367362" y="6177323"/>
              <a:ext cx="408003" cy="361834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" name="直接箭头连接符 85">
              <a:extLst>
                <a:ext uri="{FF2B5EF4-FFF2-40B4-BE49-F238E27FC236}">
                  <a16:creationId xmlns:a16="http://schemas.microsoft.com/office/drawing/2014/main" id="{3BAAD7BC-6FD2-5046-8CBA-F823408C9B68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H="1" flipV="1">
              <a:off x="5207767" y="6153917"/>
              <a:ext cx="97776" cy="38303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" name="直接箭头连接符 87">
              <a:extLst>
                <a:ext uri="{FF2B5EF4-FFF2-40B4-BE49-F238E27FC236}">
                  <a16:creationId xmlns:a16="http://schemas.microsoft.com/office/drawing/2014/main" id="{830911D7-9501-9541-8583-893703CBE3D0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>
              <a:off x="6705399" y="913161"/>
              <a:ext cx="591166" cy="522194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8" name="直接箭头连接符 89">
              <a:extLst>
                <a:ext uri="{FF2B5EF4-FFF2-40B4-BE49-F238E27FC236}">
                  <a16:creationId xmlns:a16="http://schemas.microsoft.com/office/drawing/2014/main" id="{417C1961-B8EE-7C48-8369-02C1DC7BF0D3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>
              <a:off x="2954956" y="898100"/>
              <a:ext cx="1602240" cy="448278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" name="直接箭头连接符 92">
              <a:extLst>
                <a:ext uri="{FF2B5EF4-FFF2-40B4-BE49-F238E27FC236}">
                  <a16:creationId xmlns:a16="http://schemas.microsoft.com/office/drawing/2014/main" id="{B3CBD3E8-E764-A84E-A7FC-29C8ADAADE8A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>
              <a:off x="4739500" y="898100"/>
              <a:ext cx="1246671" cy="354487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" name="直接箭头连接符 93">
              <a:extLst>
                <a:ext uri="{FF2B5EF4-FFF2-40B4-BE49-F238E27FC236}">
                  <a16:creationId xmlns:a16="http://schemas.microsoft.com/office/drawing/2014/main" id="{0041D966-2AF9-B842-BAB1-759E8EBE9278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H="1" flipV="1">
              <a:off x="6718622" y="6174869"/>
              <a:ext cx="669182" cy="353701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A329A29F-9E9F-8C42-B481-0BBB4EBD3790}"/>
                </a:ext>
              </a:extLst>
            </p:cNvPr>
            <p:cNvSpPr/>
            <p:nvPr/>
          </p:nvSpPr>
          <p:spPr>
            <a:xfrm>
              <a:off x="684201" y="1745197"/>
              <a:ext cx="1048683" cy="401978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742787">
                <a:defRPr/>
              </a:pPr>
              <a:endParaRPr lang="zh-CN" altLang="en-US" sz="1381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659A624-E428-3B48-99F8-41B719869678}"/>
                </a:ext>
              </a:extLst>
            </p:cNvPr>
            <p:cNvSpPr/>
            <p:nvPr/>
          </p:nvSpPr>
          <p:spPr>
            <a:xfrm>
              <a:off x="3355114" y="1109769"/>
              <a:ext cx="4346664" cy="504837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742787">
                <a:defRPr/>
              </a:pPr>
              <a:endParaRPr lang="zh-CN" altLang="en-US" sz="1381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7318ACB-A4D4-1141-8A0D-C23DD7E00424}"/>
                </a:ext>
              </a:extLst>
            </p:cNvPr>
            <p:cNvSpPr/>
            <p:nvPr/>
          </p:nvSpPr>
          <p:spPr>
            <a:xfrm>
              <a:off x="5771344" y="470874"/>
              <a:ext cx="1868110" cy="44228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 lIns="29250" tIns="29250" rIns="29250" bIns="29250">
              <a:spAutoFit/>
            </a:bodyPr>
            <a:lstStyle/>
            <a:p>
              <a:pPr defTabSz="742787"/>
              <a:r>
                <a:rPr lang="en-US" altLang="zh-CN" sz="1138" spc="-14" dirty="0">
                  <a:solidFill>
                    <a:srgbClr val="0070C0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itchFamily="18" charset="0"/>
                </a:rPr>
                <a:t> H/T monitor 20</a:t>
              </a:r>
              <a:endParaRPr lang="zh-CN" altLang="en-US" sz="1138" spc="-14" dirty="0">
                <a:solidFill>
                  <a:srgbClr val="0070C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endParaRPr>
            </a:p>
          </p:txBody>
        </p:sp>
      </p:grpSp>
      <p:sp>
        <p:nvSpPr>
          <p:cNvPr id="107" name="椭圆 106">
            <a:extLst>
              <a:ext uri="{FF2B5EF4-FFF2-40B4-BE49-F238E27FC236}">
                <a16:creationId xmlns:a16="http://schemas.microsoft.com/office/drawing/2014/main" id="{08DCC011-1A22-8444-B00A-ED78A5C421EF}"/>
              </a:ext>
            </a:extLst>
          </p:cNvPr>
          <p:cNvSpPr/>
          <p:nvPr/>
        </p:nvSpPr>
        <p:spPr>
          <a:xfrm>
            <a:off x="5789580" y="3630321"/>
            <a:ext cx="211077" cy="45713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4295" tIns="37148" rIns="74295" bIns="37148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742931"/>
            <a:endParaRPr kumimoji="1" lang="zh-CN" altLang="en-US" sz="1625" dirty="0">
              <a:solidFill>
                <a:prstClr val="white"/>
              </a:solidFill>
              <a:latin typeface="Cambria" panose="02040503050406030204"/>
              <a:ea typeface="黑体" panose="02010609060101010101" pitchFamily="49" charset="-122"/>
            </a:endParaRPr>
          </a:p>
        </p:txBody>
      </p:sp>
      <p:cxnSp>
        <p:nvCxnSpPr>
          <p:cNvPr id="109" name="直线箭头连接符 108">
            <a:extLst>
              <a:ext uri="{FF2B5EF4-FFF2-40B4-BE49-F238E27FC236}">
                <a16:creationId xmlns:a16="http://schemas.microsoft.com/office/drawing/2014/main" id="{A5FD80CE-5850-544A-B943-10471F7FF831}"/>
              </a:ext>
            </a:extLst>
          </p:cNvPr>
          <p:cNvCxnSpPr>
            <a:endCxn id="8" idx="1"/>
          </p:cNvCxnSpPr>
          <p:nvPr/>
        </p:nvCxnSpPr>
        <p:spPr>
          <a:xfrm flipV="1">
            <a:off x="6213917" y="3615431"/>
            <a:ext cx="451479" cy="199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圆角矩形 109">
            <a:extLst>
              <a:ext uri="{FF2B5EF4-FFF2-40B4-BE49-F238E27FC236}">
                <a16:creationId xmlns:a16="http://schemas.microsoft.com/office/drawing/2014/main" id="{BD2CAA6A-DDE8-2947-9708-C7EA05A6445B}"/>
              </a:ext>
            </a:extLst>
          </p:cNvPr>
          <p:cNvSpPr/>
          <p:nvPr/>
        </p:nvSpPr>
        <p:spPr>
          <a:xfrm>
            <a:off x="7760772" y="1272959"/>
            <a:ext cx="685113" cy="3596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4295" tIns="37148" rIns="74295" bIns="37148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742931"/>
            <a:r>
              <a:rPr kumimoji="1" lang="en-US" altLang="zh-CN" sz="1625" dirty="0">
                <a:solidFill>
                  <a:prstClr val="white"/>
                </a:solidFill>
                <a:latin typeface="Cambria" panose="02040503050406030204"/>
                <a:ea typeface="黑体" panose="02010609060101010101" pitchFamily="49" charset="-122"/>
              </a:rPr>
              <a:t>LGAD</a:t>
            </a:r>
            <a:endParaRPr kumimoji="1" lang="zh-CN" altLang="en-US" sz="1625" dirty="0">
              <a:solidFill>
                <a:prstClr val="white"/>
              </a:solidFill>
              <a:latin typeface="Cambria" panose="02040503050406030204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8845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674A-46D7-828C-BB36-FE1DCE1D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4A928-7859-B8EA-2529-DC93C428C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2A9CC-BB09-6C20-98C7-8BB79DD7E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44235"/>
            <a:ext cx="7772400" cy="43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49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F19C8-D8DF-9CFA-52FA-A7854D9D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49D30-774B-1C62-0F6C-FE5D2B7D3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BFE58-9AC6-7C2B-3510-0BFB53183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89809"/>
            <a:ext cx="7772400" cy="44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93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9713-879C-170A-4924-B721533C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40F28-855A-BDF7-09BF-5C27B401B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6A07E-CD72-0FC5-0F7B-C2F1C5AA2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253115"/>
            <a:ext cx="8340300" cy="46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94BE-F17C-DEAD-00D5-2CD4C6DA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altLang="zh-CN" dirty="0"/>
              <a:t>Re</a:t>
            </a:r>
            <a:r>
              <a:rPr lang="en-US" altLang="zh-CN" dirty="0"/>
              <a:t>-</a:t>
            </a:r>
            <a:r>
              <a:rPr lang="en-CN" altLang="zh-CN" dirty="0"/>
              <a:t>e</a:t>
            </a:r>
            <a:r>
              <a:rPr lang="en-US" altLang="zh-CN" dirty="0" err="1"/>
              <a:t>stimate</a:t>
            </a:r>
            <a:r>
              <a:rPr lang="en-US" altLang="zh-CN" dirty="0"/>
              <a:t>  the Electronics</a:t>
            </a:r>
            <a:r>
              <a:rPr lang="zh-CN" altLang="en-US" dirty="0"/>
              <a:t> </a:t>
            </a:r>
            <a:r>
              <a:rPr lang="en-US" altLang="zh-CN" dirty="0"/>
              <a:t>Thickness</a:t>
            </a:r>
            <a:r>
              <a:rPr lang="zh-CN" altLang="en-US" dirty="0"/>
              <a:t> </a:t>
            </a:r>
            <a:endParaRPr lang="en-CN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2C20C7F-E03C-6CD4-C090-4C6451E77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6764" y="1050115"/>
            <a:ext cx="6351304" cy="21714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53286-1492-5405-F589-8FEFE3489968}"/>
              </a:ext>
            </a:extLst>
          </p:cNvPr>
          <p:cNvSpPr txBox="1"/>
          <p:nvPr/>
        </p:nvSpPr>
        <p:spPr>
          <a:xfrm>
            <a:off x="302928" y="3257652"/>
            <a:ext cx="3628613" cy="29392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/>
              <a:t>Detail thicknesses of different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1</a:t>
            </a:r>
            <a:r>
              <a:rPr lang="zh-CN" altLang="en-US" sz="1400" dirty="0"/>
              <a:t>：</a:t>
            </a:r>
            <a:r>
              <a:rPr lang="en-US" altLang="zh-CN" sz="1400" dirty="0"/>
              <a:t>4.6mm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200" dirty="0"/>
              <a:t>PCB</a:t>
            </a:r>
            <a:r>
              <a:rPr lang="zh-CN" altLang="en-US" sz="1200" dirty="0"/>
              <a:t>：</a:t>
            </a:r>
            <a:r>
              <a:rPr lang="en-US" altLang="zh-CN" sz="1200" dirty="0"/>
              <a:t>1.6 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200" dirty="0"/>
              <a:t>ASIC</a:t>
            </a:r>
            <a:r>
              <a:rPr lang="zh-CN" altLang="en-US" sz="1200" dirty="0"/>
              <a:t>：</a:t>
            </a:r>
            <a:r>
              <a:rPr lang="en-US" altLang="zh-CN" sz="1200" dirty="0"/>
              <a:t>3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2: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一级汇总供电：</a:t>
            </a:r>
            <a:r>
              <a:rPr lang="en-US" altLang="zh-CN" sz="1100" dirty="0"/>
              <a:t>3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100" dirty="0"/>
              <a:t>PCB</a:t>
            </a:r>
            <a:r>
              <a:rPr lang="zh-CN" altLang="en-US" sz="1100" dirty="0"/>
              <a:t>：</a:t>
            </a:r>
            <a:r>
              <a:rPr lang="en-US" altLang="zh-CN" sz="1100" dirty="0"/>
              <a:t>1.6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3</a:t>
            </a:r>
            <a:r>
              <a:rPr lang="zh-CN" altLang="en-US" sz="1400" dirty="0"/>
              <a:t>：</a:t>
            </a:r>
            <a:r>
              <a:rPr lang="en-US" altLang="zh-CN" sz="1400" b="1" dirty="0">
                <a:solidFill>
                  <a:srgbClr val="C00000"/>
                </a:solidFill>
              </a:rPr>
              <a:t>14.6</a:t>
            </a:r>
            <a:r>
              <a:rPr lang="zh-CN" altLang="en-US" sz="1400" b="1" dirty="0">
                <a:solidFill>
                  <a:srgbClr val="C00000"/>
                </a:solidFill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</a:rPr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电源模块：</a:t>
            </a:r>
            <a:r>
              <a:rPr lang="en-US" altLang="zh-CN" sz="1100" dirty="0"/>
              <a:t>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光电复合电缆：</a:t>
            </a:r>
            <a:r>
              <a:rPr lang="en-US" altLang="zh-CN" sz="1100" dirty="0"/>
              <a:t>5mm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弯折走线空间：</a:t>
            </a:r>
            <a:r>
              <a:rPr lang="en-US" altLang="zh-CN" sz="1100" dirty="0"/>
              <a:t>2mm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100" dirty="0"/>
              <a:t>PCB</a:t>
            </a:r>
            <a:r>
              <a:rPr lang="zh-CN" altLang="en-US" sz="1100" dirty="0"/>
              <a:t>：</a:t>
            </a:r>
            <a:r>
              <a:rPr lang="en-US" altLang="zh-CN" sz="1100" dirty="0"/>
              <a:t>1.6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4</a:t>
            </a:r>
            <a:r>
              <a:rPr lang="zh-CN" altLang="en-US" sz="1400" dirty="0"/>
              <a:t>：</a:t>
            </a:r>
            <a:r>
              <a:rPr lang="en-US" altLang="zh-CN" sz="1400" dirty="0"/>
              <a:t>6</a:t>
            </a:r>
            <a:r>
              <a:rPr lang="zh-CN" altLang="en-US" sz="1400" dirty="0"/>
              <a:t> </a:t>
            </a:r>
            <a:r>
              <a:rPr lang="en-US" altLang="zh-CN" sz="14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柔性板厚度：</a:t>
            </a:r>
            <a:r>
              <a:rPr lang="en-US" altLang="zh-CN" sz="1100" dirty="0"/>
              <a:t>1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二级汇总电缆：</a:t>
            </a:r>
            <a:r>
              <a:rPr lang="en-US" altLang="zh-CN" sz="1100" dirty="0"/>
              <a:t>5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  <a:r>
              <a:rPr lang="zh-CN" altLang="en-US" sz="1100" dirty="0"/>
              <a:t> （高低压供电，光纤</a:t>
            </a:r>
            <a:r>
              <a:rPr lang="zh-CN" altLang="en-US" sz="1200" dirty="0"/>
              <a:t>）</a:t>
            </a:r>
            <a:endParaRPr lang="en-US" altLang="zh-CN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7254A-1A54-7961-1589-C17922456145}"/>
              </a:ext>
            </a:extLst>
          </p:cNvPr>
          <p:cNvSpPr/>
          <p:nvPr/>
        </p:nvSpPr>
        <p:spPr>
          <a:xfrm>
            <a:off x="4750902" y="4851658"/>
            <a:ext cx="273353" cy="67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EA8AB1-A43B-80CB-B3ED-6BD2CB26226C}"/>
              </a:ext>
            </a:extLst>
          </p:cNvPr>
          <p:cNvGrpSpPr/>
          <p:nvPr/>
        </p:nvGrpSpPr>
        <p:grpSpPr>
          <a:xfrm>
            <a:off x="2779217" y="1017803"/>
            <a:ext cx="6865362" cy="2681708"/>
            <a:chOff x="1884699" y="1017803"/>
            <a:chExt cx="6865362" cy="26817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764475-2A0B-2CD2-5DEE-08C59F0EBB11}"/>
                </a:ext>
              </a:extLst>
            </p:cNvPr>
            <p:cNvSpPr txBox="1"/>
            <p:nvPr/>
          </p:nvSpPr>
          <p:spPr>
            <a:xfrm>
              <a:off x="3807476" y="3300821"/>
              <a:ext cx="104025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N" dirty="0">
                  <a:solidFill>
                    <a:srgbClr val="0070C0"/>
                  </a:solidFill>
                </a:rPr>
                <a:t>Region</a:t>
              </a:r>
              <a:r>
                <a:rPr lang="zh-CN" altLang="en-US" dirty="0">
                  <a:solidFill>
                    <a:srgbClr val="0070C0"/>
                  </a:solidFill>
                </a:rPr>
                <a:t> </a:t>
              </a:r>
              <a:r>
                <a:rPr lang="en-US" altLang="zh-CN" dirty="0">
                  <a:solidFill>
                    <a:srgbClr val="0070C0"/>
                  </a:solidFill>
                </a:rPr>
                <a:t>2</a:t>
              </a:r>
              <a:endParaRPr lang="en-CN" dirty="0">
                <a:solidFill>
                  <a:srgbClr val="0070C0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28DE7EF-FD75-7DDF-EC39-203FADBDFA6D}"/>
                </a:ext>
              </a:extLst>
            </p:cNvPr>
            <p:cNvGrpSpPr/>
            <p:nvPr/>
          </p:nvGrpSpPr>
          <p:grpSpPr>
            <a:xfrm>
              <a:off x="1884699" y="1017803"/>
              <a:ext cx="6865362" cy="2681708"/>
              <a:chOff x="652245" y="1017803"/>
              <a:chExt cx="6865362" cy="2681708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AFB545-2516-57E0-6EB5-942A6613B0C0}"/>
                  </a:ext>
                </a:extLst>
              </p:cNvPr>
              <p:cNvSpPr txBox="1"/>
              <p:nvPr/>
            </p:nvSpPr>
            <p:spPr>
              <a:xfrm>
                <a:off x="4095246" y="3264412"/>
                <a:ext cx="114636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N" dirty="0">
                    <a:solidFill>
                      <a:srgbClr val="0070C0"/>
                    </a:solidFill>
                  </a:rPr>
                  <a:t>Region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3</a:t>
                </a:r>
                <a:endParaRPr lang="en-CN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4B563170-E5F9-005C-60A9-F1DCA9AD9E24}"/>
                  </a:ext>
                </a:extLst>
              </p:cNvPr>
              <p:cNvCxnSpPr>
                <a:cxnSpLocks/>
                <a:stCxn id="29" idx="0"/>
              </p:cNvCxnSpPr>
              <p:nvPr/>
            </p:nvCxnSpPr>
            <p:spPr>
              <a:xfrm flipH="1" flipV="1">
                <a:off x="4546221" y="2689624"/>
                <a:ext cx="122206" cy="5747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72D98F4-3C72-F389-7679-59442B1E5CFD}"/>
                  </a:ext>
                </a:extLst>
              </p:cNvPr>
              <p:cNvGrpSpPr/>
              <p:nvPr/>
            </p:nvGrpSpPr>
            <p:grpSpPr>
              <a:xfrm>
                <a:off x="652245" y="1017803"/>
                <a:ext cx="6865362" cy="2681708"/>
                <a:chOff x="652245" y="1017803"/>
                <a:chExt cx="6865362" cy="2681708"/>
              </a:xfrm>
            </p:grpSpPr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96C124D5-2EDA-92BA-F4BC-2137FC7CA6CA}"/>
                    </a:ext>
                  </a:extLst>
                </p:cNvPr>
                <p:cNvSpPr/>
                <p:nvPr/>
              </p:nvSpPr>
              <p:spPr>
                <a:xfrm>
                  <a:off x="1584960" y="1219200"/>
                  <a:ext cx="609944" cy="1523999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/>
                </a:p>
              </p:txBody>
            </p:sp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314B1CC7-2F67-2831-81F6-AE09992E2A63}"/>
                    </a:ext>
                  </a:extLst>
                </p:cNvPr>
                <p:cNvSpPr/>
                <p:nvPr/>
              </p:nvSpPr>
              <p:spPr>
                <a:xfrm>
                  <a:off x="3105147" y="2659380"/>
                  <a:ext cx="609944" cy="228601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0A44408-5C76-4A8E-1176-7875C3EAFA1A}"/>
                    </a:ext>
                  </a:extLst>
                </p:cNvPr>
                <p:cNvSpPr txBox="1"/>
                <p:nvPr/>
              </p:nvSpPr>
              <p:spPr>
                <a:xfrm>
                  <a:off x="652245" y="1017803"/>
                  <a:ext cx="93271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N" sz="1600" dirty="0">
                      <a:solidFill>
                        <a:srgbClr val="0070C0"/>
                      </a:solidFill>
                    </a:rPr>
                    <a:t>Region</a:t>
                  </a:r>
                  <a:r>
                    <a:rPr lang="zh-CN" altLang="en-US" sz="1600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zh-CN" sz="1600" dirty="0">
                      <a:solidFill>
                        <a:srgbClr val="0070C0"/>
                      </a:solidFill>
                    </a:rPr>
                    <a:t>1</a:t>
                  </a:r>
                  <a:endParaRPr lang="en-CN" sz="1600" dirty="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90EEAFCE-319E-67A6-4252-62A93956AA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7507" y="1370152"/>
                  <a:ext cx="417453" cy="48150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F952A9A8-C537-5E41-BEC2-5D6AE8A48B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0531" y="2809321"/>
                  <a:ext cx="283265" cy="56468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04B63C27-4E10-AF0F-A224-49A9F81DD72D}"/>
                    </a:ext>
                  </a:extLst>
                </p:cNvPr>
                <p:cNvGrpSpPr/>
                <p:nvPr/>
              </p:nvGrpSpPr>
              <p:grpSpPr>
                <a:xfrm>
                  <a:off x="1790700" y="1737361"/>
                  <a:ext cx="5726907" cy="1962150"/>
                  <a:chOff x="1790700" y="1737361"/>
                  <a:chExt cx="5726907" cy="1962150"/>
                </a:xfrm>
              </p:grpSpPr>
              <p:sp>
                <p:nvSpPr>
                  <p:cNvPr id="19" name="Rounded Rectangle 18">
                    <a:extLst>
                      <a:ext uri="{FF2B5EF4-FFF2-40B4-BE49-F238E27FC236}">
                        <a16:creationId xmlns:a16="http://schemas.microsoft.com/office/drawing/2014/main" id="{BE15A2DD-BEB0-9E42-5126-ABC7D900ED0D}"/>
                      </a:ext>
                    </a:extLst>
                  </p:cNvPr>
                  <p:cNvSpPr/>
                  <p:nvPr/>
                </p:nvSpPr>
                <p:spPr>
                  <a:xfrm>
                    <a:off x="4175760" y="1737361"/>
                    <a:ext cx="609944" cy="1165860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dirty="0"/>
                  </a:p>
                </p:txBody>
              </p:sp>
              <p:sp>
                <p:nvSpPr>
                  <p:cNvPr id="21" name="Rounded Rectangle 20">
                    <a:extLst>
                      <a:ext uri="{FF2B5EF4-FFF2-40B4-BE49-F238E27FC236}">
                        <a16:creationId xmlns:a16="http://schemas.microsoft.com/office/drawing/2014/main" id="{49D800E7-E143-1E5E-A281-21CA29B41389}"/>
                      </a:ext>
                    </a:extLst>
                  </p:cNvPr>
                  <p:cNvSpPr/>
                  <p:nvPr/>
                </p:nvSpPr>
                <p:spPr>
                  <a:xfrm>
                    <a:off x="1790700" y="2895601"/>
                    <a:ext cx="5341413" cy="228601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dirty="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21CA51D-DBB6-F6C9-6D75-4C5A56EBFADD}"/>
                      </a:ext>
                    </a:extLst>
                  </p:cNvPr>
                  <p:cNvSpPr txBox="1"/>
                  <p:nvPr/>
                </p:nvSpPr>
                <p:spPr>
                  <a:xfrm>
                    <a:off x="6439179" y="3330179"/>
                    <a:ext cx="107842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N" dirty="0">
                        <a:solidFill>
                          <a:srgbClr val="0070C0"/>
                        </a:solidFill>
                      </a:rPr>
                      <a:t>Region</a:t>
                    </a:r>
                    <a:r>
                      <a:rPr lang="zh-CN" altLang="en-US" dirty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en-US" altLang="zh-CN" dirty="0">
                        <a:solidFill>
                          <a:srgbClr val="0070C0"/>
                        </a:solidFill>
                      </a:rPr>
                      <a:t>4</a:t>
                    </a:r>
                    <a:endParaRPr lang="en-CN" dirty="0">
                      <a:solidFill>
                        <a:srgbClr val="0070C0"/>
                      </a:solidFill>
                    </a:endParaRPr>
                  </a:p>
                </p:txBody>
              </p:sp>
              <p:cxnSp>
                <p:nvCxnSpPr>
                  <p:cNvPr id="34" name="Straight Arrow Connector 33">
                    <a:extLst>
                      <a:ext uri="{FF2B5EF4-FFF2-40B4-BE49-F238E27FC236}">
                        <a16:creationId xmlns:a16="http://schemas.microsoft.com/office/drawing/2014/main" id="{16A7D3A8-5FF3-B85E-DA3E-B2896184D892}"/>
                      </a:ext>
                    </a:extLst>
                  </p:cNvPr>
                  <p:cNvCxnSpPr>
                    <a:cxnSpLocks/>
                    <a:stCxn id="33" idx="0"/>
                  </p:cNvCxnSpPr>
                  <p:nvPr/>
                </p:nvCxnSpPr>
                <p:spPr>
                  <a:xfrm flipH="1" flipV="1">
                    <a:off x="6946876" y="3033303"/>
                    <a:ext cx="31517" cy="296876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2CE5B38-0E70-E7B2-5BF5-ED9FF374CDEB}"/>
              </a:ext>
            </a:extLst>
          </p:cNvPr>
          <p:cNvSpPr txBox="1"/>
          <p:nvPr/>
        </p:nvSpPr>
        <p:spPr>
          <a:xfrm>
            <a:off x="6966998" y="4184858"/>
            <a:ext cx="2826757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Thickness of electronics + sensor: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25 mm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-&gt; 15.1 mm</a:t>
            </a:r>
          </a:p>
          <a:p>
            <a:r>
              <a:rPr lang="en-US" altLang="zh-CN" sz="2000" b="1" dirty="0"/>
              <a:t>Total thickness of </a:t>
            </a:r>
            <a:r>
              <a:rPr lang="en-US" altLang="zh-CN" sz="2000" b="1" dirty="0" err="1"/>
              <a:t>ToF</a:t>
            </a:r>
            <a:r>
              <a:rPr lang="en-US" altLang="zh-CN" sz="2000" b="1" dirty="0"/>
              <a:t>: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85 mm -&gt; 58 mm </a:t>
            </a:r>
            <a:endParaRPr lang="en-CN" b="1" dirty="0">
              <a:solidFill>
                <a:srgbClr val="C00000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C66E3D9-067F-9D65-3A66-5C88BD23DA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9"/>
          <a:stretch/>
        </p:blipFill>
        <p:spPr>
          <a:xfrm>
            <a:off x="532884" y="1572889"/>
            <a:ext cx="2605868" cy="1275709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169F741-816B-C169-EF74-EC00782AD6FD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2562045" y="1356357"/>
            <a:ext cx="683530" cy="1679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ight Arrow 45">
            <a:extLst>
              <a:ext uri="{FF2B5EF4-FFF2-40B4-BE49-F238E27FC236}">
                <a16:creationId xmlns:a16="http://schemas.microsoft.com/office/drawing/2014/main" id="{57C8C35D-40E2-CF03-0029-C5C64A459DBE}"/>
              </a:ext>
            </a:extLst>
          </p:cNvPr>
          <p:cNvSpPr/>
          <p:nvPr/>
        </p:nvSpPr>
        <p:spPr>
          <a:xfrm flipV="1">
            <a:off x="5024255" y="5381033"/>
            <a:ext cx="1040256" cy="175237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48" name="图片 3">
            <a:extLst>
              <a:ext uri="{FF2B5EF4-FFF2-40B4-BE49-F238E27FC236}">
                <a16:creationId xmlns:a16="http://schemas.microsoft.com/office/drawing/2014/main" id="{5A1FBDCB-92A3-B5F2-4D0B-BF098D40E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904" y="4003780"/>
            <a:ext cx="2721368" cy="131669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118E63D-A5BE-F3A5-0DEE-4575E4507978}"/>
              </a:ext>
            </a:extLst>
          </p:cNvPr>
          <p:cNvSpPr txBox="1"/>
          <p:nvPr/>
        </p:nvSpPr>
        <p:spPr>
          <a:xfrm>
            <a:off x="4160083" y="4731351"/>
            <a:ext cx="152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CN" dirty="0"/>
              <a:t>adder</a:t>
            </a:r>
            <a:r>
              <a:rPr lang="zh-CN" altLang="en-US" dirty="0"/>
              <a:t> </a:t>
            </a:r>
            <a:r>
              <a:rPr lang="en-CN" dirty="0"/>
              <a:t>3D module</a:t>
            </a:r>
            <a:r>
              <a:rPr lang="zh-CN" altLang="en-US" dirty="0"/>
              <a:t> </a:t>
            </a:r>
            <a:endParaRPr lang="en-US" altLang="zh-CN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D91595B-0E57-2C68-E0FA-96566CEFD3BB}"/>
              </a:ext>
            </a:extLst>
          </p:cNvPr>
          <p:cNvGrpSpPr/>
          <p:nvPr/>
        </p:nvGrpSpPr>
        <p:grpSpPr>
          <a:xfrm>
            <a:off x="174167" y="1910087"/>
            <a:ext cx="387205" cy="833112"/>
            <a:chOff x="8611923" y="3609576"/>
            <a:chExt cx="405980" cy="82040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2C15DF-FDC8-39D1-60D0-BC6DACEC2540}"/>
                </a:ext>
              </a:extLst>
            </p:cNvPr>
            <p:cNvGrpSpPr/>
            <p:nvPr/>
          </p:nvGrpSpPr>
          <p:grpSpPr>
            <a:xfrm>
              <a:off x="8614473" y="3609576"/>
              <a:ext cx="403430" cy="820407"/>
              <a:chOff x="8614473" y="3609576"/>
              <a:chExt cx="403430" cy="820407"/>
            </a:xfrm>
          </p:grpSpPr>
          <p:cxnSp>
            <p:nvCxnSpPr>
              <p:cNvPr id="53" name="直接箭头连接符 18">
                <a:extLst>
                  <a:ext uri="{FF2B5EF4-FFF2-40B4-BE49-F238E27FC236}">
                    <a16:creationId xmlns:a16="http://schemas.microsoft.com/office/drawing/2014/main" id="{164B703D-D20B-C4C9-BCDC-D666A01904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14473" y="3641393"/>
                <a:ext cx="0" cy="47998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矩形 23">
                <a:extLst>
                  <a:ext uri="{FF2B5EF4-FFF2-40B4-BE49-F238E27FC236}">
                    <a16:creationId xmlns:a16="http://schemas.microsoft.com/office/drawing/2014/main" id="{12A5CD97-F044-4DEB-8F18-4F49C78F7AA7}"/>
                  </a:ext>
                </a:extLst>
              </p:cNvPr>
              <p:cNvSpPr/>
              <p:nvPr/>
            </p:nvSpPr>
            <p:spPr>
              <a:xfrm>
                <a:off x="8617024" y="3609576"/>
                <a:ext cx="304548" cy="312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63" b="1" dirty="0"/>
                  <a:t>R</a:t>
                </a:r>
              </a:p>
            </p:txBody>
          </p:sp>
          <p:sp>
            <p:nvSpPr>
              <p:cNvPr id="55" name="矩形 29">
                <a:extLst>
                  <a:ext uri="{FF2B5EF4-FFF2-40B4-BE49-F238E27FC236}">
                    <a16:creationId xmlns:a16="http://schemas.microsoft.com/office/drawing/2014/main" id="{455C9B5F-916F-B59F-3CED-23F86FC5C772}"/>
                  </a:ext>
                </a:extLst>
              </p:cNvPr>
              <p:cNvSpPr/>
              <p:nvPr/>
            </p:nvSpPr>
            <p:spPr>
              <a:xfrm>
                <a:off x="8764973" y="4112524"/>
                <a:ext cx="252930" cy="317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63" b="1" dirty="0"/>
                  <a:t>Y</a:t>
                </a:r>
              </a:p>
            </p:txBody>
          </p:sp>
        </p:grpSp>
        <p:cxnSp>
          <p:nvCxnSpPr>
            <p:cNvPr id="52" name="直接箭头连接符 25">
              <a:extLst>
                <a:ext uri="{FF2B5EF4-FFF2-40B4-BE49-F238E27FC236}">
                  <a16:creationId xmlns:a16="http://schemas.microsoft.com/office/drawing/2014/main" id="{E24CEC31-D962-C835-54CD-B8EEAD453B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1923" y="4112524"/>
              <a:ext cx="40343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658827-1053-DE8A-863E-FF8078B4C0A9}"/>
              </a:ext>
            </a:extLst>
          </p:cNvPr>
          <p:cNvGrpSpPr/>
          <p:nvPr/>
        </p:nvGrpSpPr>
        <p:grpSpPr>
          <a:xfrm>
            <a:off x="9450863" y="1608975"/>
            <a:ext cx="387205" cy="833112"/>
            <a:chOff x="8611923" y="3609576"/>
            <a:chExt cx="405980" cy="820407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07C450-BFB2-F0EA-B98D-C588E571B835}"/>
                </a:ext>
              </a:extLst>
            </p:cNvPr>
            <p:cNvGrpSpPr/>
            <p:nvPr/>
          </p:nvGrpSpPr>
          <p:grpSpPr>
            <a:xfrm>
              <a:off x="8614473" y="3609576"/>
              <a:ext cx="403430" cy="820407"/>
              <a:chOff x="8614473" y="3609576"/>
              <a:chExt cx="403430" cy="820407"/>
            </a:xfrm>
          </p:grpSpPr>
          <p:cxnSp>
            <p:nvCxnSpPr>
              <p:cNvPr id="59" name="直接箭头连接符 18">
                <a:extLst>
                  <a:ext uri="{FF2B5EF4-FFF2-40B4-BE49-F238E27FC236}">
                    <a16:creationId xmlns:a16="http://schemas.microsoft.com/office/drawing/2014/main" id="{BFE603E1-0E2C-09C3-FB52-BFFF475E45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14473" y="3641393"/>
                <a:ext cx="0" cy="47998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矩形 23">
                <a:extLst>
                  <a:ext uri="{FF2B5EF4-FFF2-40B4-BE49-F238E27FC236}">
                    <a16:creationId xmlns:a16="http://schemas.microsoft.com/office/drawing/2014/main" id="{9C38E91F-C3E6-D595-B338-5976BA751A9F}"/>
                  </a:ext>
                </a:extLst>
              </p:cNvPr>
              <p:cNvSpPr/>
              <p:nvPr/>
            </p:nvSpPr>
            <p:spPr>
              <a:xfrm>
                <a:off x="8617024" y="3609576"/>
                <a:ext cx="282450" cy="317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63" b="1" dirty="0"/>
                  <a:t>Y</a:t>
                </a:r>
              </a:p>
            </p:txBody>
          </p:sp>
          <p:sp>
            <p:nvSpPr>
              <p:cNvPr id="61" name="矩形 29">
                <a:extLst>
                  <a:ext uri="{FF2B5EF4-FFF2-40B4-BE49-F238E27FC236}">
                    <a16:creationId xmlns:a16="http://schemas.microsoft.com/office/drawing/2014/main" id="{76C2EA90-6596-784F-7DDC-38253A24A74B}"/>
                  </a:ext>
                </a:extLst>
              </p:cNvPr>
              <p:cNvSpPr/>
              <p:nvPr/>
            </p:nvSpPr>
            <p:spPr>
              <a:xfrm>
                <a:off x="8764973" y="4112524"/>
                <a:ext cx="252930" cy="317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63" b="1" dirty="0"/>
                  <a:t>X</a:t>
                </a:r>
              </a:p>
            </p:txBody>
          </p:sp>
        </p:grpSp>
        <p:cxnSp>
          <p:nvCxnSpPr>
            <p:cNvPr id="58" name="直接箭头连接符 25">
              <a:extLst>
                <a:ext uri="{FF2B5EF4-FFF2-40B4-BE49-F238E27FC236}">
                  <a16:creationId xmlns:a16="http://schemas.microsoft.com/office/drawing/2014/main" id="{F476F02A-DA57-AACC-7537-69AA06DCA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1923" y="4112524"/>
              <a:ext cx="40343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5701F8FD-3F72-B7E6-11D9-E352757DF23F}"/>
              </a:ext>
            </a:extLst>
          </p:cNvPr>
          <p:cNvSpPr txBox="1"/>
          <p:nvPr/>
        </p:nvSpPr>
        <p:spPr>
          <a:xfrm>
            <a:off x="4273884" y="1364678"/>
            <a:ext cx="21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</a:t>
            </a:r>
            <a:r>
              <a:rPr lang="en-CN" b="1" dirty="0">
                <a:solidFill>
                  <a:schemeClr val="bg1"/>
                </a:solidFill>
              </a:rPr>
              <a:t>adder</a:t>
            </a:r>
            <a:r>
              <a:rPr lang="zh-CN" altLang="en-US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chemeClr val="bg1"/>
                </a:solidFill>
              </a:rPr>
              <a:t>2</a:t>
            </a:r>
            <a:r>
              <a:rPr lang="en-CN" b="1" dirty="0">
                <a:solidFill>
                  <a:schemeClr val="bg1"/>
                </a:solidFill>
              </a:rPr>
              <a:t>D module</a:t>
            </a:r>
            <a:r>
              <a:rPr lang="zh-CN" altLang="en-US" b="1" dirty="0">
                <a:solidFill>
                  <a:schemeClr val="bg1"/>
                </a:solidFill>
              </a:rPr>
              <a:t> </a:t>
            </a:r>
            <a:endParaRPr lang="en-US" altLang="zh-C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6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E81E-EBF8-3BE3-32A9-B0A3F61D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99B6-3126-8680-0A89-7828A39BE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68401"/>
            <a:ext cx="8543925" cy="525148"/>
          </a:xfrm>
        </p:spPr>
        <p:txBody>
          <a:bodyPr/>
          <a:lstStyle/>
          <a:p>
            <a:r>
              <a:rPr lang="en-US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ladder</a:t>
            </a:r>
            <a:endParaRPr lang="en-CN" dirty="0"/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4D24208E-28C4-F963-A2C2-0852CFB23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46" y="2739878"/>
            <a:ext cx="4893232" cy="24017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061D2D73-2D65-92AC-2F9A-04E82AE0C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317" y="1733967"/>
            <a:ext cx="3388645" cy="18378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8F7C3E37-1BA2-B866-852B-DCB89E6E89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95"/>
          <a:stretch/>
        </p:blipFill>
        <p:spPr>
          <a:xfrm>
            <a:off x="5836317" y="4205105"/>
            <a:ext cx="3388646" cy="1746773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CB90DF-E76B-7009-588A-F34E32627412}"/>
                  </a:ext>
                </a:extLst>
              </p:cNvPr>
              <p:cNvSpPr txBox="1"/>
              <p:nvPr/>
            </p:nvSpPr>
            <p:spPr>
              <a:xfrm>
                <a:off x="1051703" y="2036413"/>
                <a:ext cx="4223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CN" dirty="0"/>
                  <a:t>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58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mm</a:t>
                </a:r>
                <a:r>
                  <a:rPr lang="zh-CN" altLang="en-US" dirty="0"/>
                  <a:t> （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The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Best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arrangement</a:t>
                </a:r>
                <a:r>
                  <a:rPr lang="zh-CN" altLang="en-US" dirty="0"/>
                  <a:t>）</a:t>
                </a:r>
                <a:endParaRPr lang="en-C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CB90DF-E76B-7009-588A-F34E32627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03" y="2036413"/>
                <a:ext cx="4223175" cy="369332"/>
              </a:xfrm>
              <a:prstGeom prst="rect">
                <a:avLst/>
              </a:prstGeom>
              <a:blipFill>
                <a:blip r:embed="rId5"/>
                <a:stretch>
                  <a:fillRect t="-13333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D4FC91-383D-E4DA-4894-5C0115D03E48}"/>
                  </a:ext>
                </a:extLst>
              </p:cNvPr>
              <p:cNvSpPr txBox="1"/>
              <p:nvPr/>
            </p:nvSpPr>
            <p:spPr>
              <a:xfrm>
                <a:off x="6727695" y="1300270"/>
                <a:ext cx="1937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dirty="0">
                    <a:ea typeface="Cambria Math" panose="02040503050406030204" pitchFamily="18" charset="0"/>
                  </a:rPr>
                  <a:t>G</a:t>
                </a:r>
                <a:r>
                  <a:rPr lang="en-US" altLang="zh-CN" dirty="0">
                    <a:ea typeface="Cambria Math" panose="02040503050406030204" pitchFamily="18" charset="0"/>
                  </a:rPr>
                  <a:t>2:</a:t>
                </a:r>
                <a14:m>
                  <m:oMath xmlns:m="http://schemas.openxmlformats.org/officeDocument/2006/math">
                    <m:r>
                      <a:rPr lang="zh-CN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CN" dirty="0"/>
                  <a:t>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68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mm</a:t>
                </a:r>
                <a:endParaRPr lang="en-C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D4FC91-383D-E4DA-4894-5C0115D03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695" y="1300270"/>
                <a:ext cx="1937674" cy="369332"/>
              </a:xfrm>
              <a:prstGeom prst="rect">
                <a:avLst/>
              </a:prstGeom>
              <a:blipFill>
                <a:blip r:embed="rId6"/>
                <a:stretch>
                  <a:fillRect l="-2597"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465D-401B-5C38-5D5B-BC8F4F524510}"/>
                  </a:ext>
                </a:extLst>
              </p:cNvPr>
              <p:cNvSpPr txBox="1"/>
              <p:nvPr/>
            </p:nvSpPr>
            <p:spPr>
              <a:xfrm>
                <a:off x="6727695" y="3756108"/>
                <a:ext cx="1747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dirty="0">
                    <a:ea typeface="Cambria Math" panose="02040503050406030204" pitchFamily="18" charset="0"/>
                  </a:rPr>
                  <a:t>G</a:t>
                </a:r>
                <a:r>
                  <a:rPr lang="en-US" altLang="zh-CN" dirty="0">
                    <a:ea typeface="Cambria Math" panose="02040503050406030204" pitchFamily="18" charset="0"/>
                  </a:rPr>
                  <a:t>3:</a:t>
                </a:r>
                <a:r>
                  <a:rPr lang="zh-CN" alt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CN" dirty="0"/>
                  <a:t>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65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mm</a:t>
                </a:r>
                <a:endParaRPr lang="en-C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E465D-401B-5C38-5D5B-BC8F4F524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695" y="3756108"/>
                <a:ext cx="1747320" cy="369332"/>
              </a:xfrm>
              <a:prstGeom prst="rect">
                <a:avLst/>
              </a:prstGeom>
              <a:blipFill>
                <a:blip r:embed="rId7"/>
                <a:stretch>
                  <a:fillRect l="-2878"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55C3C44-F3A2-C387-0C4E-9ADECCB9BBE0}"/>
              </a:ext>
            </a:extLst>
          </p:cNvPr>
          <p:cNvSpPr txBox="1"/>
          <p:nvPr/>
        </p:nvSpPr>
        <p:spPr>
          <a:xfrm>
            <a:off x="1051703" y="2334200"/>
            <a:ext cx="4954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Sensor</a:t>
            </a:r>
            <a:r>
              <a:rPr lang="zh-CN" altLang="en-US" dirty="0"/>
              <a:t> </a:t>
            </a:r>
            <a:r>
              <a:rPr lang="en-US" altLang="zh-CN" dirty="0"/>
              <a:t>towards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5020A0-8913-1850-93C5-8390ABDA250E}"/>
              </a:ext>
            </a:extLst>
          </p:cNvPr>
          <p:cNvSpPr txBox="1"/>
          <p:nvPr/>
        </p:nvSpPr>
        <p:spPr>
          <a:xfrm>
            <a:off x="566865" y="2036413"/>
            <a:ext cx="683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G1:</a:t>
            </a:r>
            <a:r>
              <a:rPr lang="zh-CN" altLang="en-US" dirty="0"/>
              <a:t>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789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6512-E7FB-2EB0-E1FE-E4A7451B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3D</a:t>
            </a:r>
            <a:r>
              <a:rPr lang="zh-CN" altLang="en-US" dirty="0"/>
              <a:t> </a:t>
            </a:r>
            <a:r>
              <a:rPr lang="en-US" altLang="zh-CN" dirty="0"/>
              <a:t>module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  <a:r>
              <a:rPr lang="zh-CN" altLang="en-US" dirty="0"/>
              <a:t> 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4F857-9750-8477-B732-A345DAF99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68401"/>
            <a:ext cx="8543925" cy="996830"/>
          </a:xfrm>
        </p:spPr>
        <p:txBody>
          <a:bodyPr/>
          <a:lstStyle/>
          <a:p>
            <a:r>
              <a:rPr lang="en-CN" dirty="0"/>
              <a:t>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DC3E15-178D-17F7-E1DF-BE30756CF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182" y="1200263"/>
            <a:ext cx="4732016" cy="2530783"/>
          </a:xfrm>
          <a:prstGeom prst="rect">
            <a:avLst/>
          </a:prstGeom>
        </p:spPr>
      </p:pic>
      <p:grpSp>
        <p:nvGrpSpPr>
          <p:cNvPr id="5" name="组合 9">
            <a:extLst>
              <a:ext uri="{FF2B5EF4-FFF2-40B4-BE49-F238E27FC236}">
                <a16:creationId xmlns:a16="http://schemas.microsoft.com/office/drawing/2014/main" id="{1BAB0045-D741-5C91-EA00-326BE4951790}"/>
              </a:ext>
            </a:extLst>
          </p:cNvPr>
          <p:cNvGrpSpPr/>
          <p:nvPr/>
        </p:nvGrpSpPr>
        <p:grpSpPr>
          <a:xfrm>
            <a:off x="5460391" y="4328427"/>
            <a:ext cx="4092997" cy="1932254"/>
            <a:chOff x="5080255" y="1801634"/>
            <a:chExt cx="5040560" cy="2573786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0527CD1D-0592-068F-508B-F95690608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255" y="1801634"/>
              <a:ext cx="4032448" cy="2211793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791B0702-B23D-DBDD-1AE8-CA9603186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4591" y="3091603"/>
              <a:ext cx="2016224" cy="1283817"/>
            </a:xfrm>
            <a:prstGeom prst="rect">
              <a:avLst/>
            </a:prstGeom>
          </p:spPr>
        </p:pic>
      </p:grpSp>
      <p:grpSp>
        <p:nvGrpSpPr>
          <p:cNvPr id="8" name="组合 8">
            <a:extLst>
              <a:ext uri="{FF2B5EF4-FFF2-40B4-BE49-F238E27FC236}">
                <a16:creationId xmlns:a16="http://schemas.microsoft.com/office/drawing/2014/main" id="{B76DF51E-ED53-C5C6-B6FE-89A38CF958C2}"/>
              </a:ext>
            </a:extLst>
          </p:cNvPr>
          <p:cNvGrpSpPr/>
          <p:nvPr/>
        </p:nvGrpSpPr>
        <p:grpSpPr>
          <a:xfrm>
            <a:off x="299313" y="4769340"/>
            <a:ext cx="4828869" cy="1451277"/>
            <a:chOff x="331970" y="4797152"/>
            <a:chExt cx="5788777" cy="1809797"/>
          </a:xfrm>
        </p:grpSpPr>
        <p:pic>
          <p:nvPicPr>
            <p:cNvPr id="9" name="图片 6">
              <a:extLst>
                <a:ext uri="{FF2B5EF4-FFF2-40B4-BE49-F238E27FC236}">
                  <a16:creationId xmlns:a16="http://schemas.microsoft.com/office/drawing/2014/main" id="{8C475FAA-2B43-2C4F-CA38-0FCD9710D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970" y="4797152"/>
              <a:ext cx="3281154" cy="1809797"/>
            </a:xfrm>
            <a:prstGeom prst="rect">
              <a:avLst/>
            </a:prstGeom>
          </p:spPr>
        </p:pic>
        <p:pic>
          <p:nvPicPr>
            <p:cNvPr id="10" name="图片 7">
              <a:extLst>
                <a:ext uri="{FF2B5EF4-FFF2-40B4-BE49-F238E27FC236}">
                  <a16:creationId xmlns:a16="http://schemas.microsoft.com/office/drawing/2014/main" id="{0F123825-EA98-407B-033B-318E3DD59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9762" y="5013176"/>
              <a:ext cx="2080985" cy="1274739"/>
            </a:xfrm>
            <a:prstGeom prst="rect">
              <a:avLst/>
            </a:prstGeom>
          </p:spPr>
        </p:pic>
      </p:grpSp>
      <p:pic>
        <p:nvPicPr>
          <p:cNvPr id="11" name="图片 4">
            <a:extLst>
              <a:ext uri="{FF2B5EF4-FFF2-40B4-BE49-F238E27FC236}">
                <a16:creationId xmlns:a16="http://schemas.microsoft.com/office/drawing/2014/main" id="{CD9E2DB8-4B67-2496-C39A-4D1896593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13" y="1074631"/>
            <a:ext cx="4464546" cy="34488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3B98F6-5206-74D8-CC8F-D3393A8CB947}"/>
              </a:ext>
            </a:extLst>
          </p:cNvPr>
          <p:cNvSpPr txBox="1"/>
          <p:nvPr/>
        </p:nvSpPr>
        <p:spPr>
          <a:xfrm>
            <a:off x="3036379" y="4605403"/>
            <a:ext cx="186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Lower</a:t>
            </a:r>
            <a:r>
              <a:rPr lang="zh-CN" altLang="en-US" dirty="0"/>
              <a:t> </a:t>
            </a:r>
            <a:r>
              <a:rPr lang="en-CN" dirty="0"/>
              <a:t>Ladder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51E83E-75E6-6790-E295-570372A2B043}"/>
              </a:ext>
            </a:extLst>
          </p:cNvPr>
          <p:cNvSpPr txBox="1"/>
          <p:nvPr/>
        </p:nvSpPr>
        <p:spPr>
          <a:xfrm>
            <a:off x="7071037" y="4056663"/>
            <a:ext cx="186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Higher</a:t>
            </a:r>
            <a:r>
              <a:rPr lang="zh-CN" altLang="en-US" dirty="0"/>
              <a:t> </a:t>
            </a:r>
            <a:r>
              <a:rPr lang="en-CN" dirty="0"/>
              <a:t>Ladder</a:t>
            </a:r>
            <a:r>
              <a:rPr lang="zh-CN" altLang="en-US" dirty="0"/>
              <a:t> </a:t>
            </a:r>
            <a:endParaRPr lang="en-CN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F1DC51-74AB-F0F2-5E86-F8367453E029}"/>
              </a:ext>
            </a:extLst>
          </p:cNvPr>
          <p:cNvCxnSpPr/>
          <p:nvPr/>
        </p:nvCxnSpPr>
        <p:spPr>
          <a:xfrm flipH="1">
            <a:off x="4534525" y="2297312"/>
            <a:ext cx="2323475" cy="2492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4F4B5A-C91F-CFE7-706B-1CF346205C7F}"/>
              </a:ext>
            </a:extLst>
          </p:cNvPr>
          <p:cNvCxnSpPr>
            <a:cxnSpLocks/>
          </p:cNvCxnSpPr>
          <p:nvPr/>
        </p:nvCxnSpPr>
        <p:spPr>
          <a:xfrm flipH="1">
            <a:off x="7633640" y="2088232"/>
            <a:ext cx="895763" cy="207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32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BCC3-421B-5A5A-BE68-A2DB9EAD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End</a:t>
            </a:r>
            <a:r>
              <a:rPr lang="en-US" altLang="zh-CN" dirty="0"/>
              <a:t>cap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C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685998-FCB7-70C1-2EE4-96D54D7B2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74589" y="3060292"/>
            <a:ext cx="4142893" cy="2707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B26981-1B11-FF38-AB53-CBE418809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746" y="1147671"/>
            <a:ext cx="1684976" cy="4980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BF927-19A9-0125-2E9E-1137996D5904}"/>
              </a:ext>
            </a:extLst>
          </p:cNvPr>
          <p:cNvSpPr txBox="1"/>
          <p:nvPr/>
        </p:nvSpPr>
        <p:spPr>
          <a:xfrm>
            <a:off x="5068515" y="1142169"/>
            <a:ext cx="4490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zh-CN" dirty="0"/>
              <a:t>Double</a:t>
            </a:r>
            <a:r>
              <a:rPr lang="zh-CN" altLang="en-US" dirty="0"/>
              <a:t> </a:t>
            </a:r>
            <a:r>
              <a:rPr lang="en-US" altLang="zh-CN" dirty="0"/>
              <a:t>layers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dead</a:t>
            </a:r>
            <a:r>
              <a:rPr lang="zh-CN" altLang="en-US" dirty="0"/>
              <a:t> </a:t>
            </a:r>
            <a:r>
              <a:rPr lang="en-US" altLang="zh-CN" dirty="0"/>
              <a:t>area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24</a:t>
            </a:r>
            <a:r>
              <a:rPr lang="zh-CN" altLang="en-US" dirty="0"/>
              <a:t> </a:t>
            </a:r>
            <a:r>
              <a:rPr lang="en-US" altLang="zh-CN" dirty="0"/>
              <a:t>petals/layer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rows/petal</a:t>
            </a:r>
            <a:r>
              <a:rPr lang="zh-CN" altLang="en-US" dirty="0"/>
              <a:t>，</a:t>
            </a:r>
            <a:endParaRPr lang="en-US" altLang="zh-CN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7.5</a:t>
            </a:r>
            <a:r>
              <a:rPr lang="en-US" altLang="zh-CN" baseline="30000" dirty="0"/>
              <a:t>o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row</a:t>
            </a:r>
            <a:r>
              <a:rPr lang="zh-CN" altLang="en-US" dirty="0"/>
              <a:t>，</a:t>
            </a:r>
            <a:endParaRPr lang="en-US" altLang="zh-CN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Overlap</a:t>
            </a:r>
            <a:r>
              <a:rPr lang="zh-CN" altLang="en-US" dirty="0"/>
              <a:t> </a:t>
            </a:r>
            <a:r>
              <a:rPr lang="en-US" altLang="zh-CN" dirty="0"/>
              <a:t>0.5</a:t>
            </a:r>
            <a:r>
              <a:rPr lang="en-US" altLang="zh-CN" baseline="30000" dirty="0"/>
              <a:t>o</a:t>
            </a:r>
            <a:r>
              <a:rPr lang="en-US" altLang="zh-CN" dirty="0"/>
              <a:t>/petal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US" altLang="zh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62BDAA-4064-14E5-AB93-67C175CCF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372" y="1078505"/>
            <a:ext cx="1684976" cy="49800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2A34F1-9CEA-2EC1-8C57-1441C25FD22C}"/>
              </a:ext>
            </a:extLst>
          </p:cNvPr>
          <p:cNvSpPr txBox="1"/>
          <p:nvPr/>
        </p:nvSpPr>
        <p:spPr>
          <a:xfrm>
            <a:off x="5068515" y="2603751"/>
            <a:ext cx="48853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zh-CN" dirty="0"/>
              <a:t>140</a:t>
            </a:r>
            <a:r>
              <a:rPr lang="zh-CN" altLang="en-US" dirty="0"/>
              <a:t> </a:t>
            </a:r>
            <a:r>
              <a:rPr lang="en-CN" altLang="zh-CN" dirty="0"/>
              <a:t>mm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row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direction</a:t>
            </a:r>
            <a:r>
              <a:rPr lang="zh-CN" altLang="en-US" dirty="0"/>
              <a:t>，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pitch</a:t>
            </a:r>
            <a:r>
              <a:rPr lang="zh-CN" altLang="en-US" dirty="0"/>
              <a:t> （</a:t>
            </a:r>
            <a:r>
              <a:rPr lang="en-US" altLang="zh-CN" dirty="0"/>
              <a:t>100</a:t>
            </a:r>
            <a:r>
              <a:rPr lang="zh-CN" altLang="en-US" dirty="0"/>
              <a:t> </a:t>
            </a:r>
            <a:r>
              <a:rPr lang="en-US" altLang="zh-CN" dirty="0"/>
              <a:t>um</a:t>
            </a:r>
            <a:r>
              <a:rPr lang="zh-CN" altLang="en-US" dirty="0"/>
              <a:t>）</a:t>
            </a:r>
            <a:endParaRPr lang="en-CN" altLang="zh-CN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differences between the ASIC number of </a:t>
            </a:r>
            <a:r>
              <a:rPr lang="en-CN" dirty="0"/>
              <a:t>R</a:t>
            </a:r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CN" altLang="zh-CN" dirty="0"/>
              <a:t>and</a:t>
            </a:r>
            <a:r>
              <a:rPr lang="zh-CN" altLang="en-US" dirty="0"/>
              <a:t> </a:t>
            </a:r>
            <a:r>
              <a:rPr lang="en-CN" dirty="0"/>
              <a:t>R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zh-CN" altLang="en-US" sz="2000" dirty="0"/>
              <a:t>：</a:t>
            </a:r>
            <a:r>
              <a:rPr lang="en-US" altLang="zh-CN" sz="1600" dirty="0">
                <a:sym typeface="Wingdings" pitchFamily="2" charset="2"/>
              </a:rPr>
              <a:t>20</a:t>
            </a:r>
            <a:r>
              <a:rPr lang="zh-CN" altLang="en-US" sz="1600" dirty="0">
                <a:sym typeface="Wingdings" pitchFamily="2" charset="2"/>
              </a:rPr>
              <a:t> </a:t>
            </a:r>
            <a:r>
              <a:rPr lang="en-US" altLang="zh-CN" sz="1600" dirty="0">
                <a:sym typeface="Wingdings" pitchFamily="2" charset="2"/>
              </a:rPr>
              <a:t>ASIC</a:t>
            </a:r>
            <a:r>
              <a:rPr lang="zh-CN" altLang="en-US" sz="1600" dirty="0">
                <a:sym typeface="Wingdings" pitchFamily="2" charset="2"/>
              </a:rPr>
              <a:t> </a:t>
            </a:r>
            <a:r>
              <a:rPr lang="en-US" altLang="zh-CN" sz="1600" dirty="0">
                <a:sym typeface="Wingdings" pitchFamily="2" charset="2"/>
              </a:rPr>
              <a:t>/4</a:t>
            </a:r>
            <a:r>
              <a:rPr lang="zh-CN" altLang="en-US" sz="1600" dirty="0">
                <a:sym typeface="Wingdings" pitchFamily="2" charset="2"/>
              </a:rPr>
              <a:t> </a:t>
            </a:r>
            <a:r>
              <a:rPr lang="en-US" altLang="zh-CN" sz="1600" dirty="0">
                <a:sym typeface="Wingdings" pitchFamily="2" charset="2"/>
              </a:rPr>
              <a:t>ASIC</a:t>
            </a:r>
            <a:r>
              <a:rPr lang="zh-CN" altLang="en-US" sz="1600" dirty="0">
                <a:sym typeface="Wingdings" pitchFamily="2" charset="2"/>
              </a:rPr>
              <a:t> </a:t>
            </a:r>
            <a:r>
              <a:rPr lang="en-US" altLang="zh-CN" sz="1600" dirty="0">
                <a:sym typeface="Wingdings" pitchFamily="2" charset="2"/>
              </a:rPr>
              <a:t>= </a:t>
            </a:r>
            <a:r>
              <a:rPr lang="en-US" altLang="zh-CN" sz="1400" dirty="0">
                <a:sym typeface="Wingdings" pitchFamily="2" charset="2"/>
              </a:rPr>
              <a:t>5</a:t>
            </a:r>
            <a:endParaRPr lang="en-CN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E77EE-AC13-DE8C-F98C-C73E79AAD6BE}"/>
              </a:ext>
            </a:extLst>
          </p:cNvPr>
          <p:cNvSpPr txBox="1"/>
          <p:nvPr/>
        </p:nvSpPr>
        <p:spPr>
          <a:xfrm>
            <a:off x="3476170" y="5294344"/>
            <a:ext cx="102009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>
                <a:solidFill>
                  <a:srgbClr val="C00000"/>
                </a:solidFill>
              </a:rPr>
              <a:t>1</a:t>
            </a:r>
          </a:p>
          <a:p>
            <a:r>
              <a:rPr lang="en-US" altLang="zh-CN" sz="1600" b="1" dirty="0">
                <a:solidFill>
                  <a:srgbClr val="C00000"/>
                </a:solidFill>
              </a:rPr>
              <a:t>4</a:t>
            </a:r>
            <a:r>
              <a:rPr lang="zh-CN" altLang="en-US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</a:rPr>
              <a:t>ASIC</a:t>
            </a:r>
            <a:endParaRPr lang="en-CN" sz="1600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B32909-56A2-858C-107D-4073B764DF5A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3250028" y="5500822"/>
            <a:ext cx="226142" cy="85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A3E30D-4001-8221-7244-3D9FF035A0CA}"/>
              </a:ext>
            </a:extLst>
          </p:cNvPr>
          <p:cNvSpPr txBox="1"/>
          <p:nvPr/>
        </p:nvSpPr>
        <p:spPr>
          <a:xfrm>
            <a:off x="4089939" y="1469479"/>
            <a:ext cx="88474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>
                <a:solidFill>
                  <a:srgbClr val="C00000"/>
                </a:solidFill>
              </a:rPr>
              <a:t>10</a:t>
            </a:r>
          </a:p>
          <a:p>
            <a:r>
              <a:rPr lang="en-US" altLang="zh-CN" sz="1600" b="1" dirty="0">
                <a:solidFill>
                  <a:srgbClr val="C00000"/>
                </a:solidFill>
              </a:rPr>
              <a:t>20</a:t>
            </a:r>
            <a:r>
              <a:rPr lang="zh-CN" altLang="en-US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</a:rPr>
              <a:t>ASIC</a:t>
            </a:r>
            <a:endParaRPr lang="en-CN" sz="1600" b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747DA5-B4A1-C508-5A3C-C9E0E1047643}"/>
              </a:ext>
            </a:extLst>
          </p:cNvPr>
          <p:cNvCxnSpPr>
            <a:cxnSpLocks/>
          </p:cNvCxnSpPr>
          <p:nvPr/>
        </p:nvCxnSpPr>
        <p:spPr>
          <a:xfrm flipH="1" flipV="1">
            <a:off x="3822249" y="1550345"/>
            <a:ext cx="267690" cy="171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9643DE-0598-BC07-0D9F-72CE4C9FB7B2}"/>
              </a:ext>
            </a:extLst>
          </p:cNvPr>
          <p:cNvCxnSpPr>
            <a:cxnSpLocks/>
          </p:cNvCxnSpPr>
          <p:nvPr/>
        </p:nvCxnSpPr>
        <p:spPr>
          <a:xfrm flipV="1">
            <a:off x="2655982" y="5688155"/>
            <a:ext cx="474921" cy="263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8B2BCE3-25E7-DF01-5C76-B5E5C6B03AEC}"/>
              </a:ext>
            </a:extLst>
          </p:cNvPr>
          <p:cNvSpPr txBox="1"/>
          <p:nvPr/>
        </p:nvSpPr>
        <p:spPr>
          <a:xfrm>
            <a:off x="2015626" y="5891188"/>
            <a:ext cx="132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～</a:t>
            </a:r>
            <a:r>
              <a:rPr lang="en-US" altLang="zh-CN" dirty="0"/>
              <a:t>52.4mm</a:t>
            </a:r>
            <a:endParaRPr lang="en-C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10A863-0F20-6832-27C0-704D0746A4EC}"/>
              </a:ext>
            </a:extLst>
          </p:cNvPr>
          <p:cNvCxnSpPr>
            <a:cxnSpLocks/>
          </p:cNvCxnSpPr>
          <p:nvPr/>
        </p:nvCxnSpPr>
        <p:spPr>
          <a:xfrm flipH="1">
            <a:off x="3608884" y="1276672"/>
            <a:ext cx="275581" cy="146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77F2EC7-F85B-C63B-22D6-357B74883AF6}"/>
              </a:ext>
            </a:extLst>
          </p:cNvPr>
          <p:cNvSpPr txBox="1"/>
          <p:nvPr/>
        </p:nvSpPr>
        <p:spPr>
          <a:xfrm>
            <a:off x="3811916" y="1019747"/>
            <a:ext cx="155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235.5</a:t>
            </a:r>
            <a:r>
              <a:rPr lang="zh-CN" altLang="en-US" dirty="0"/>
              <a:t> </a:t>
            </a:r>
            <a:r>
              <a:rPr lang="en-US" altLang="zh-CN" dirty="0"/>
              <a:t>mm</a:t>
            </a:r>
            <a:r>
              <a:rPr lang="zh-CN" altLang="en-US" dirty="0"/>
              <a:t> </a:t>
            </a:r>
            <a:endParaRPr lang="en-C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B047A-AD82-F56D-9BBF-10B82F275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44" y="1036320"/>
            <a:ext cx="1879679" cy="17355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9BC8DA-E4FF-9748-E317-FDE5E8F78D48}"/>
              </a:ext>
            </a:extLst>
          </p:cNvPr>
          <p:cNvSpPr txBox="1"/>
          <p:nvPr/>
        </p:nvSpPr>
        <p:spPr>
          <a:xfrm>
            <a:off x="4333497" y="3858625"/>
            <a:ext cx="287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Sector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Module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per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row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8C5B57-D95A-7CAC-0206-B90AD7C17FFE}"/>
              </a:ext>
            </a:extLst>
          </p:cNvPr>
          <p:cNvSpPr txBox="1"/>
          <p:nvPr/>
        </p:nvSpPr>
        <p:spPr>
          <a:xfrm>
            <a:off x="2805899" y="1011640"/>
            <a:ext cx="213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rgbClr val="0070C0"/>
                </a:solidFill>
              </a:rPr>
              <a:t>Petal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6E632D-4977-9FE0-1F92-657FB69D7739}"/>
              </a:ext>
            </a:extLst>
          </p:cNvPr>
          <p:cNvSpPr txBox="1"/>
          <p:nvPr/>
        </p:nvSpPr>
        <p:spPr>
          <a:xfrm>
            <a:off x="119714" y="1079009"/>
            <a:ext cx="213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rgbClr val="0070C0"/>
                </a:solidFill>
              </a:rPr>
              <a:t>Disk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3F2F1-2855-1AA6-2C24-F49F1EBDBABD}"/>
              </a:ext>
            </a:extLst>
          </p:cNvPr>
          <p:cNvSpPr txBox="1"/>
          <p:nvPr/>
        </p:nvSpPr>
        <p:spPr>
          <a:xfrm>
            <a:off x="-41873" y="2695130"/>
            <a:ext cx="274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altLang="zh-CN" dirty="0">
                <a:solidFill>
                  <a:srgbClr val="0070C0"/>
                </a:solidFill>
              </a:rPr>
              <a:t>Double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layers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arrangement</a:t>
            </a:r>
            <a:endParaRPr lang="en-CN" dirty="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330AA1-7191-1916-77C0-7C976BA21D02}"/>
              </a:ext>
            </a:extLst>
          </p:cNvPr>
          <p:cNvCxnSpPr>
            <a:cxnSpLocks/>
          </p:cNvCxnSpPr>
          <p:nvPr/>
        </p:nvCxnSpPr>
        <p:spPr>
          <a:xfrm>
            <a:off x="2256283" y="1721634"/>
            <a:ext cx="574798" cy="73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2D1286-4816-F6E8-9180-8B9954A08FCA}"/>
              </a:ext>
            </a:extLst>
          </p:cNvPr>
          <p:cNvCxnSpPr>
            <a:cxnSpLocks/>
          </p:cNvCxnSpPr>
          <p:nvPr/>
        </p:nvCxnSpPr>
        <p:spPr>
          <a:xfrm>
            <a:off x="4089939" y="3390701"/>
            <a:ext cx="405105" cy="2800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E838EA67-868C-351F-57CC-DB8583105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912" y="4171726"/>
            <a:ext cx="1984415" cy="17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4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4C56-B512-48F8-6AA7-DD628B53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Endcap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B4857-D311-9735-8015-3F976AD1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68401"/>
            <a:ext cx="8543925" cy="1432702"/>
          </a:xfrm>
        </p:spPr>
        <p:txBody>
          <a:bodyPr>
            <a:normAutofit/>
          </a:bodyPr>
          <a:lstStyle/>
          <a:p>
            <a:r>
              <a:rPr lang="en-CN" dirty="0"/>
              <a:t>Double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arrangement</a:t>
            </a:r>
          </a:p>
          <a:p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mechanics</a:t>
            </a:r>
          </a:p>
          <a:p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detailed</a:t>
            </a:r>
            <a:r>
              <a:rPr lang="zh-CN" altLang="en-US" dirty="0"/>
              <a:t> </a:t>
            </a:r>
            <a:r>
              <a:rPr lang="en-US" altLang="zh-CN" dirty="0"/>
              <a:t>electronics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（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  <a:r>
              <a:rPr lang="zh-CN" altLang="en-US" dirty="0"/>
              <a:t>？）</a:t>
            </a:r>
            <a:endParaRPr lang="en-US" altLang="zh-CN" dirty="0"/>
          </a:p>
          <a:p>
            <a:endParaRPr lang="en-US" altLang="zh-CN" dirty="0"/>
          </a:p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36EB8-9871-193A-B4ED-6C0B1C0CC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429" y="5129656"/>
            <a:ext cx="4055599" cy="1007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2B8B8F-C42C-92BD-8E8D-16EC5F703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6" y="3003124"/>
            <a:ext cx="6814458" cy="2388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425CF-3126-38C8-F12A-1F4F3A6AD5E2}"/>
              </a:ext>
            </a:extLst>
          </p:cNvPr>
          <p:cNvSpPr txBox="1"/>
          <p:nvPr/>
        </p:nvSpPr>
        <p:spPr>
          <a:xfrm>
            <a:off x="2088798" y="3003124"/>
            <a:ext cx="328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3D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arrangement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of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endcap</a:t>
            </a:r>
            <a:endParaRPr lang="en-C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F079-D85E-8E4B-DDEA-0019B322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questions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9DA54-00B4-C650-CEEB-7D29BF385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68400"/>
            <a:ext cx="9224962" cy="5008563"/>
          </a:xfrm>
        </p:spPr>
        <p:txBody>
          <a:bodyPr/>
          <a:lstStyle/>
          <a:p>
            <a:r>
              <a:rPr lang="en-CN" dirty="0"/>
              <a:t>Decrease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thickness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85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mm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to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58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mm</a:t>
            </a:r>
          </a:p>
          <a:p>
            <a:r>
              <a:rPr lang="en-US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preliminary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endcap.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Need to discuss about the</a:t>
            </a:r>
            <a:r>
              <a:rPr lang="zh-CN" altLang="en-US" dirty="0"/>
              <a:t> </a:t>
            </a:r>
            <a:r>
              <a:rPr lang="en-US" altLang="zh-CN" dirty="0"/>
              <a:t>longer TPC at the endcap</a:t>
            </a:r>
            <a:r>
              <a:rPr lang="en-US" altLang="zh-CN" b="1" dirty="0">
                <a:solidFill>
                  <a:srgbClr val="C00000"/>
                </a:solidFill>
              </a:rPr>
              <a:t>(&gt; 1800mm problem)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/>
              <a:t>Need to know the spatial resolution in the z direction(beam direction)</a:t>
            </a:r>
            <a:r>
              <a:rPr lang="zh-CN" altLang="en-US" dirty="0"/>
              <a:t> </a:t>
            </a:r>
            <a:r>
              <a:rPr lang="en-US" dirty="0"/>
              <a:t> ?(</a:t>
            </a:r>
            <a:r>
              <a:rPr lang="en-US" b="1" dirty="0"/>
              <a:t>important )</a:t>
            </a:r>
            <a:endParaRPr lang="en-CN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C3726-45F3-9522-8B19-EA8A098D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83" y="2988958"/>
            <a:ext cx="5736529" cy="34342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25413B-0620-A2EC-8D5D-2EA2E34F4E62}"/>
              </a:ext>
            </a:extLst>
          </p:cNvPr>
          <p:cNvSpPr txBox="1"/>
          <p:nvPr/>
        </p:nvSpPr>
        <p:spPr>
          <a:xfrm>
            <a:off x="5667220" y="2804292"/>
            <a:ext cx="92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rgbClr val="0070C0"/>
                </a:solidFill>
              </a:rPr>
              <a:t>TPC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B40864-23C9-6AC8-E2E8-AD438E322C18}"/>
              </a:ext>
            </a:extLst>
          </p:cNvPr>
          <p:cNvSpPr/>
          <p:nvPr/>
        </p:nvSpPr>
        <p:spPr>
          <a:xfrm>
            <a:off x="3546087" y="2873615"/>
            <a:ext cx="390293" cy="4014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8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E1CA-4737-8F6E-DF87-9D45F704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D8342-A7AF-3BA0-7B4C-1190A2B6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84263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l">
          <a:defRPr kumimoji="1"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bIns="35100" rtlCol="0" anchor="t" anchorCtr="0">
        <a:spAutoFit/>
      </a:bodyPr>
      <a:lstStyle>
        <a:defPPr algn="l">
          <a:defRPr kumimoji="1" dirty="0" smtClean="0">
            <a:solidFill>
              <a:srgbClr val="0070C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3" id="{A21F0C79-90A7-FD4B-9CD4-613EA0F05C12}" vid="{9D2121BD-050B-0A4E-9082-39487DE533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30770</TotalTime>
  <Words>1397</Words>
  <Application>Microsoft Macintosh PowerPoint</Application>
  <PresentationFormat>A4 Paper (210x297 mm)</PresentationFormat>
  <Paragraphs>322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Cambria Math</vt:lpstr>
      <vt:lpstr>Courier New</vt:lpstr>
      <vt:lpstr>Helvetica Neue</vt:lpstr>
      <vt:lpstr>Roboto</vt:lpstr>
      <vt:lpstr>Times New Roman</vt:lpstr>
      <vt:lpstr>Wingdings</vt:lpstr>
      <vt:lpstr>Office Theme</vt:lpstr>
      <vt:lpstr>Office 主题​​</vt:lpstr>
      <vt:lpstr> CEPC Time of flight and outer tracker with LGAD </vt:lpstr>
      <vt:lpstr>Outline</vt:lpstr>
      <vt:lpstr>Re-estimate  the Electronics Thickness </vt:lpstr>
      <vt:lpstr>Optimization of the Barrel Design</vt:lpstr>
      <vt:lpstr>3D module of the Barrel  </vt:lpstr>
      <vt:lpstr>Endcap design 1</vt:lpstr>
      <vt:lpstr>Endcap design </vt:lpstr>
      <vt:lpstr>Summary and questions</vt:lpstr>
      <vt:lpstr>Backup</vt:lpstr>
      <vt:lpstr>Geometric layout: Barrel-OTk</vt:lpstr>
      <vt:lpstr>Need reasonable hit rate at endcap</vt:lpstr>
      <vt:lpstr>Arrangement of the ToF with strip LGAD：Barrel</vt:lpstr>
      <vt:lpstr>Arrangement of the ToF with strip LGAD ：Endcap</vt:lpstr>
      <vt:lpstr>Layout of the Electronic System for LGAD ToF &amp; oTracker</vt:lpstr>
      <vt:lpstr>Re-estimate  the Electronics Thickness </vt:lpstr>
      <vt:lpstr>Detector Impact – Vertex -- Higgs</vt:lpstr>
      <vt:lpstr>Detector Impact – Vertex – Z-pole</vt:lpstr>
      <vt:lpstr>PowerPoint Presentation</vt:lpstr>
      <vt:lpstr>Endcap design 1</vt:lpstr>
      <vt:lpstr>geometric layout: Barrel-OTk</vt:lpstr>
      <vt:lpstr>geometric layout: Endcap-OTk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creator>zenmojo</dc:creator>
  <cp:lastModifiedBy>yun f</cp:lastModifiedBy>
  <cp:revision>1089</cp:revision>
  <cp:lastPrinted>2019-10-18T06:24:01Z</cp:lastPrinted>
  <dcterms:created xsi:type="dcterms:W3CDTF">2015-10-29T10:59:50Z</dcterms:created>
  <dcterms:modified xsi:type="dcterms:W3CDTF">2024-06-04T01:24:36Z</dcterms:modified>
</cp:coreProperties>
</file>