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0"/>
  </p:notesMasterIdLst>
  <p:handoutMasterIdLst>
    <p:handoutMasterId r:id="rId51"/>
  </p:handoutMasterIdLst>
  <p:sldIdLst>
    <p:sldId id="630" r:id="rId2"/>
    <p:sldId id="893" r:id="rId3"/>
    <p:sldId id="1165" r:id="rId4"/>
    <p:sldId id="1166" r:id="rId5"/>
    <p:sldId id="895" r:id="rId6"/>
    <p:sldId id="896" r:id="rId7"/>
    <p:sldId id="919" r:id="rId8"/>
    <p:sldId id="929" r:id="rId9"/>
    <p:sldId id="935" r:id="rId10"/>
    <p:sldId id="936" r:id="rId11"/>
    <p:sldId id="937" r:id="rId12"/>
    <p:sldId id="938" r:id="rId13"/>
    <p:sldId id="939" r:id="rId14"/>
    <p:sldId id="940" r:id="rId15"/>
    <p:sldId id="941" r:id="rId16"/>
    <p:sldId id="899" r:id="rId17"/>
    <p:sldId id="904" r:id="rId18"/>
    <p:sldId id="817" r:id="rId19"/>
    <p:sldId id="882" r:id="rId20"/>
    <p:sldId id="942" r:id="rId21"/>
    <p:sldId id="943" r:id="rId22"/>
    <p:sldId id="944" r:id="rId23"/>
    <p:sldId id="946" r:id="rId24"/>
    <p:sldId id="858" r:id="rId25"/>
    <p:sldId id="885" r:id="rId26"/>
    <p:sldId id="886" r:id="rId27"/>
    <p:sldId id="892" r:id="rId28"/>
    <p:sldId id="1167" r:id="rId29"/>
    <p:sldId id="1168" r:id="rId30"/>
    <p:sldId id="767" r:id="rId31"/>
    <p:sldId id="768" r:id="rId32"/>
    <p:sldId id="730" r:id="rId33"/>
    <p:sldId id="710" r:id="rId34"/>
    <p:sldId id="718" r:id="rId35"/>
    <p:sldId id="727" r:id="rId36"/>
    <p:sldId id="719" r:id="rId37"/>
    <p:sldId id="691" r:id="rId38"/>
    <p:sldId id="713" r:id="rId39"/>
    <p:sldId id="694" r:id="rId40"/>
    <p:sldId id="693" r:id="rId41"/>
    <p:sldId id="714" r:id="rId42"/>
    <p:sldId id="695" r:id="rId43"/>
    <p:sldId id="696" r:id="rId44"/>
    <p:sldId id="766" r:id="rId45"/>
    <p:sldId id="724" r:id="rId46"/>
    <p:sldId id="726" r:id="rId47"/>
    <p:sldId id="699" r:id="rId48"/>
    <p:sldId id="708" r:id="rId49"/>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charset="0"/>
        <a:ea typeface="宋体" charset="0"/>
        <a:cs typeface="宋体" charset="0"/>
      </a:defRPr>
    </a:lvl1pPr>
    <a:lvl2pPr marL="457200" algn="l" rtl="0" fontAlgn="base">
      <a:spcBef>
        <a:spcPct val="0"/>
      </a:spcBef>
      <a:spcAft>
        <a:spcPct val="0"/>
      </a:spcAft>
      <a:defRPr kumimoji="1" sz="2400" kern="1200">
        <a:solidFill>
          <a:schemeClr val="tx1"/>
        </a:solidFill>
        <a:latin typeface="Times New Roman" charset="0"/>
        <a:ea typeface="宋体" charset="0"/>
        <a:cs typeface="宋体" charset="0"/>
      </a:defRPr>
    </a:lvl2pPr>
    <a:lvl3pPr marL="914400" algn="l" rtl="0" fontAlgn="base">
      <a:spcBef>
        <a:spcPct val="0"/>
      </a:spcBef>
      <a:spcAft>
        <a:spcPct val="0"/>
      </a:spcAft>
      <a:defRPr kumimoji="1" sz="2400" kern="1200">
        <a:solidFill>
          <a:schemeClr val="tx1"/>
        </a:solidFill>
        <a:latin typeface="Times New Roman" charset="0"/>
        <a:ea typeface="宋体" charset="0"/>
        <a:cs typeface="宋体" charset="0"/>
      </a:defRPr>
    </a:lvl3pPr>
    <a:lvl4pPr marL="1371600" algn="l" rtl="0" fontAlgn="base">
      <a:spcBef>
        <a:spcPct val="0"/>
      </a:spcBef>
      <a:spcAft>
        <a:spcPct val="0"/>
      </a:spcAft>
      <a:defRPr kumimoji="1" sz="2400" kern="1200">
        <a:solidFill>
          <a:schemeClr val="tx1"/>
        </a:solidFill>
        <a:latin typeface="Times New Roman" charset="0"/>
        <a:ea typeface="宋体" charset="0"/>
        <a:cs typeface="宋体" charset="0"/>
      </a:defRPr>
    </a:lvl4pPr>
    <a:lvl5pPr marL="1828800" algn="l" rtl="0" fontAlgn="base">
      <a:spcBef>
        <a:spcPct val="0"/>
      </a:spcBef>
      <a:spcAft>
        <a:spcPct val="0"/>
      </a:spcAft>
      <a:defRPr kumimoji="1" sz="2400" kern="1200">
        <a:solidFill>
          <a:schemeClr val="tx1"/>
        </a:solidFill>
        <a:latin typeface="Times New Roman" charset="0"/>
        <a:ea typeface="宋体" charset="0"/>
        <a:cs typeface="宋体" charset="0"/>
      </a:defRPr>
    </a:lvl5pPr>
    <a:lvl6pPr marL="2286000" algn="l" defTabSz="457200" rtl="0" eaLnBrk="1" latinLnBrk="0" hangingPunct="1">
      <a:defRPr kumimoji="1" sz="2400" kern="1200">
        <a:solidFill>
          <a:schemeClr val="tx1"/>
        </a:solidFill>
        <a:latin typeface="Times New Roman" charset="0"/>
        <a:ea typeface="宋体" charset="0"/>
        <a:cs typeface="宋体" charset="0"/>
      </a:defRPr>
    </a:lvl6pPr>
    <a:lvl7pPr marL="2743200" algn="l" defTabSz="457200" rtl="0" eaLnBrk="1" latinLnBrk="0" hangingPunct="1">
      <a:defRPr kumimoji="1" sz="2400" kern="1200">
        <a:solidFill>
          <a:schemeClr val="tx1"/>
        </a:solidFill>
        <a:latin typeface="Times New Roman" charset="0"/>
        <a:ea typeface="宋体" charset="0"/>
        <a:cs typeface="宋体" charset="0"/>
      </a:defRPr>
    </a:lvl7pPr>
    <a:lvl8pPr marL="3200400" algn="l" defTabSz="457200" rtl="0" eaLnBrk="1" latinLnBrk="0" hangingPunct="1">
      <a:defRPr kumimoji="1" sz="2400" kern="1200">
        <a:solidFill>
          <a:schemeClr val="tx1"/>
        </a:solidFill>
        <a:latin typeface="Times New Roman" charset="0"/>
        <a:ea typeface="宋体" charset="0"/>
        <a:cs typeface="宋体" charset="0"/>
      </a:defRPr>
    </a:lvl8pPr>
    <a:lvl9pPr marL="3657600" algn="l" defTabSz="457200" rtl="0" eaLnBrk="1" latinLnBrk="0" hangingPunct="1">
      <a:defRPr kumimoji="1" sz="2400" kern="1200">
        <a:solidFill>
          <a:schemeClr val="tx1"/>
        </a:solidFill>
        <a:latin typeface="Times New Roman"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FF33"/>
    <a:srgbClr val="C00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8"/>
    <p:restoredTop sz="92642" autoAdjust="0"/>
  </p:normalViewPr>
  <p:slideViewPr>
    <p:cSldViewPr>
      <p:cViewPr varScale="1">
        <p:scale>
          <a:sx n="70" d="100"/>
          <a:sy n="70" d="100"/>
        </p:scale>
        <p:origin x="200" y="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cs typeface="+mn-cs"/>
              </a:defRPr>
            </a:lvl1pPr>
          </a:lstStyle>
          <a:p>
            <a:pPr>
              <a:defRPr/>
            </a:pPr>
            <a:endParaRPr lang="zh-CN" alt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cs typeface="+mn-cs"/>
              </a:defRPr>
            </a:lvl1pPr>
          </a:lstStyle>
          <a:p>
            <a:pPr>
              <a:defRPr/>
            </a:pPr>
            <a:endParaRPr lang="zh-CN" alt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cs typeface="+mn-cs"/>
              </a:defRPr>
            </a:lvl1pPr>
          </a:lstStyle>
          <a:p>
            <a:pPr>
              <a:defRPr/>
            </a:pPr>
            <a:endParaRPr lang="zh-CN" alt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C3E012-4F6C-F242-9C7C-15E257AA90EF}" type="slidenum">
              <a:rPr lang="zh-CN" altLang="en-US"/>
              <a:pPr>
                <a:defRPr/>
              </a:pPr>
              <a:t>‹#›</a:t>
            </a:fld>
            <a:endParaRPr lang="zh-CN" altLang="en-US"/>
          </a:p>
        </p:txBody>
      </p:sp>
    </p:spTree>
    <p:extLst>
      <p:ext uri="{BB962C8B-B14F-4D97-AF65-F5344CB8AC3E}">
        <p14:creationId xmlns:p14="http://schemas.microsoft.com/office/powerpoint/2010/main" val="1709725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cs typeface="+mn-cs"/>
              </a:defRPr>
            </a:lvl1pPr>
          </a:lstStyle>
          <a:p>
            <a:pPr>
              <a:defRPr/>
            </a:pPr>
            <a:endParaRPr lang="zh-CN" alt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cs typeface="+mn-cs"/>
              </a:defRPr>
            </a:lvl1pPr>
          </a:lstStyle>
          <a:p>
            <a:pPr>
              <a:defRPr/>
            </a:pPr>
            <a:endParaRPr lang="zh-CN"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cs typeface="+mn-cs"/>
              </a:defRPr>
            </a:lvl1pPr>
          </a:lstStyle>
          <a:p>
            <a:pPr>
              <a:defRPr/>
            </a:pPr>
            <a:endParaRPr lang="zh-CN"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1AA9F8-904F-A54A-B440-4331238FF035}" type="slidenum">
              <a:rPr lang="zh-CN" altLang="en-US"/>
              <a:pPr>
                <a:defRPr/>
              </a:pPr>
              <a:t>‹#›</a:t>
            </a:fld>
            <a:endParaRPr lang="zh-CN" altLang="en-US"/>
          </a:p>
        </p:txBody>
      </p:sp>
    </p:spTree>
    <p:extLst>
      <p:ext uri="{BB962C8B-B14F-4D97-AF65-F5344CB8AC3E}">
        <p14:creationId xmlns:p14="http://schemas.microsoft.com/office/powerpoint/2010/main" val="2531097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AC0B4AFC-815D-5D48-BC0F-5755DADE1ED6}" type="slidenum">
              <a:rPr lang="zh-CN" altLang="en-US" sz="1200"/>
              <a:pPr/>
              <a:t>1</a:t>
            </a:fld>
            <a:endParaRPr lang="zh-CN" altLang="en-US" sz="1200"/>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b="1" dirty="0"/>
              <a:t>今年的会议上还有老师问，弱作用同位旋不守恒，不应该有这种严格的同位旋关系</a:t>
            </a:r>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9</a:t>
            </a:fld>
            <a:endParaRPr lang="zh-CN" altLang="en-US"/>
          </a:p>
        </p:txBody>
      </p:sp>
    </p:spTree>
    <p:extLst>
      <p:ext uri="{BB962C8B-B14F-4D97-AF65-F5344CB8AC3E}">
        <p14:creationId xmlns:p14="http://schemas.microsoft.com/office/powerpoint/2010/main" val="167605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dirty="0"/>
              <a:t>这个原理是量子论的基础，被大多数书所忽略。</a:t>
            </a:r>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16</a:t>
            </a:fld>
            <a:endParaRPr lang="zh-CN" altLang="en-US"/>
          </a:p>
        </p:txBody>
      </p:sp>
    </p:spTree>
    <p:extLst>
      <p:ext uri="{BB962C8B-B14F-4D97-AF65-F5344CB8AC3E}">
        <p14:creationId xmlns:p14="http://schemas.microsoft.com/office/powerpoint/2010/main" val="37265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b="1" dirty="0"/>
              <a:t>理论计算非常复杂</a:t>
            </a:r>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18</a:t>
            </a:fld>
            <a:endParaRPr lang="zh-CN" altLang="en-US"/>
          </a:p>
        </p:txBody>
      </p:sp>
    </p:spTree>
    <p:extLst>
      <p:ext uri="{BB962C8B-B14F-4D97-AF65-F5344CB8AC3E}">
        <p14:creationId xmlns:p14="http://schemas.microsoft.com/office/powerpoint/2010/main" val="308984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dirty="0"/>
              <a:t>末态同位旋为</a:t>
            </a:r>
            <a:r>
              <a:rPr kumimoji="1" lang="en-US" altLang="zh-CN" sz="2400" dirty="0"/>
              <a:t>1</a:t>
            </a:r>
            <a:r>
              <a:rPr kumimoji="1" lang="zh-CN" altLang="en-US" sz="2400" dirty="0"/>
              <a:t>，排除，</a:t>
            </a:r>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23</a:t>
            </a:fld>
            <a:endParaRPr lang="zh-CN" altLang="en-US"/>
          </a:p>
        </p:txBody>
      </p:sp>
    </p:spTree>
    <p:extLst>
      <p:ext uri="{BB962C8B-B14F-4D97-AF65-F5344CB8AC3E}">
        <p14:creationId xmlns:p14="http://schemas.microsoft.com/office/powerpoint/2010/main" val="369778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dirty="0"/>
              <a:t>可以装</a:t>
            </a:r>
            <a:r>
              <a:rPr kumimoji="1" lang="en-US" altLang="zh-CN" sz="2400" dirty="0"/>
              <a:t>13</a:t>
            </a:r>
            <a:r>
              <a:rPr kumimoji="1" lang="zh-CN" altLang="en-US" sz="2400" dirty="0"/>
              <a:t>，费曼发现挑战者号事故原因</a:t>
            </a:r>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24</a:t>
            </a:fld>
            <a:endParaRPr lang="zh-CN" altLang="en-US"/>
          </a:p>
        </p:txBody>
      </p:sp>
    </p:spTree>
    <p:extLst>
      <p:ext uri="{BB962C8B-B14F-4D97-AF65-F5344CB8AC3E}">
        <p14:creationId xmlns:p14="http://schemas.microsoft.com/office/powerpoint/2010/main" val="296220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400" dirty="0"/>
              <a:t>对称性分析，可以有效防止低级错误，可以装</a:t>
            </a:r>
            <a:r>
              <a:rPr kumimoji="1" lang="en-US" altLang="zh-CN" sz="2400" dirty="0"/>
              <a:t>13</a:t>
            </a:r>
            <a:endParaRPr kumimoji="1" lang="zh-CN" altLang="en-US" sz="2400" dirty="0"/>
          </a:p>
        </p:txBody>
      </p:sp>
      <p:sp>
        <p:nvSpPr>
          <p:cNvPr id="4" name="灯片编号占位符 3"/>
          <p:cNvSpPr>
            <a:spLocks noGrp="1"/>
          </p:cNvSpPr>
          <p:nvPr>
            <p:ph type="sldNum" sz="quarter" idx="5"/>
          </p:nvPr>
        </p:nvSpPr>
        <p:spPr/>
        <p:txBody>
          <a:bodyPr/>
          <a:lstStyle/>
          <a:p>
            <a:pPr>
              <a:defRPr/>
            </a:pPr>
            <a:fld id="{7E1AA9F8-904F-A54A-B440-4331238FF035}" type="slidenum">
              <a:rPr lang="zh-CN" altLang="en-US" smtClean="0"/>
              <a:pPr>
                <a:defRPr/>
              </a:pPr>
              <a:t>26</a:t>
            </a:fld>
            <a:endParaRPr lang="zh-CN" altLang="en-US"/>
          </a:p>
        </p:txBody>
      </p:sp>
    </p:spTree>
    <p:extLst>
      <p:ext uri="{BB962C8B-B14F-4D97-AF65-F5344CB8AC3E}">
        <p14:creationId xmlns:p14="http://schemas.microsoft.com/office/powerpoint/2010/main" val="310318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01CE207-B29C-2F96-B25D-0698D8A6B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2771B42-30E1-B747-9D3C-764DF8BB8D15}" type="slidenum">
              <a:rPr lang="zh-CN" altLang="en-US" sz="1300"/>
              <a:pPr/>
              <a:t>32</a:t>
            </a:fld>
            <a:endParaRPr lang="zh-CN" altLang="en-US" sz="1300"/>
          </a:p>
        </p:txBody>
      </p:sp>
      <p:sp>
        <p:nvSpPr>
          <p:cNvPr id="17410" name="Rectangle 7">
            <a:extLst>
              <a:ext uri="{FF2B5EF4-FFF2-40B4-BE49-F238E27FC236}">
                <a16:creationId xmlns:a16="http://schemas.microsoft.com/office/drawing/2014/main" id="{E21D7343-3AA0-A28A-CD4E-DE74C62D307D}"/>
              </a:ext>
            </a:extLst>
          </p:cNvPr>
          <p:cNvSpPr txBox="1">
            <a:spLocks noGrp="1" noChangeArrowheads="1"/>
          </p:cNvSpPr>
          <p:nvPr/>
        </p:nvSpPr>
        <p:spPr bwMode="auto">
          <a:xfrm>
            <a:off x="4024313" y="9723438"/>
            <a:ext cx="3074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2" tIns="47513" rIns="95022" bIns="47513" anchor="b"/>
          <a:lstStyle>
            <a:lvl1pPr defTabSz="877888">
              <a:defRPr kumimoji="1" sz="2400">
                <a:solidFill>
                  <a:schemeClr val="tx1"/>
                </a:solidFill>
                <a:latin typeface="Times New Roman" panose="02020603050405020304" pitchFamily="18" charset="0"/>
                <a:ea typeface="宋体" panose="02010600030101010101" pitchFamily="2" charset="-122"/>
              </a:defRPr>
            </a:lvl1pPr>
            <a:lvl2pPr marL="742950" indent="-285750" defTabSz="877888">
              <a:defRPr kumimoji="1" sz="2400">
                <a:solidFill>
                  <a:schemeClr val="tx1"/>
                </a:solidFill>
                <a:latin typeface="Times New Roman" panose="02020603050405020304" pitchFamily="18" charset="0"/>
                <a:ea typeface="宋体" panose="02010600030101010101" pitchFamily="2" charset="-122"/>
              </a:defRPr>
            </a:lvl2pPr>
            <a:lvl3pPr marL="1143000" indent="-228600" defTabSz="877888">
              <a:defRPr kumimoji="1" sz="2400">
                <a:solidFill>
                  <a:schemeClr val="tx1"/>
                </a:solidFill>
                <a:latin typeface="Times New Roman" panose="02020603050405020304" pitchFamily="18" charset="0"/>
                <a:ea typeface="宋体" panose="02010600030101010101" pitchFamily="2" charset="-122"/>
              </a:defRPr>
            </a:lvl3pPr>
            <a:lvl4pPr marL="1600200" indent="-228600" defTabSz="877888">
              <a:defRPr kumimoji="1" sz="2400">
                <a:solidFill>
                  <a:schemeClr val="tx1"/>
                </a:solidFill>
                <a:latin typeface="Times New Roman" panose="02020603050405020304" pitchFamily="18" charset="0"/>
                <a:ea typeface="宋体" panose="02010600030101010101" pitchFamily="2" charset="-122"/>
              </a:defRPr>
            </a:lvl4pPr>
            <a:lvl5pPr marL="2057400" indent="-228600" defTabSz="877888">
              <a:defRPr kumimoji="1" sz="2400">
                <a:solidFill>
                  <a:schemeClr val="tx1"/>
                </a:solidFill>
                <a:latin typeface="Times New Roman" panose="02020603050405020304" pitchFamily="18" charset="0"/>
                <a:ea typeface="宋体" panose="02010600030101010101" pitchFamily="2" charset="-122"/>
              </a:defRPr>
            </a:lvl5pPr>
            <a:lvl6pPr marL="2514600" indent="-228600" defTabSz="8778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8778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8778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8778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3C77DB02-D5D0-CB49-BE0A-380A56C74A03}" type="slidenum">
              <a:rPr lang="en-US" altLang="zh-TW" sz="1200">
                <a:ea typeface="PMingLiU" panose="02020500000000000000" pitchFamily="18" charset="-120"/>
              </a:rPr>
              <a:pPr algn="r"/>
              <a:t>32</a:t>
            </a:fld>
            <a:endParaRPr lang="en-US" altLang="zh-TW" sz="1200">
              <a:ea typeface="PMingLiU" panose="02020500000000000000" pitchFamily="18" charset="-120"/>
            </a:endParaRPr>
          </a:p>
        </p:txBody>
      </p:sp>
      <p:sp>
        <p:nvSpPr>
          <p:cNvPr id="17411" name="Rectangle 2">
            <a:extLst>
              <a:ext uri="{FF2B5EF4-FFF2-40B4-BE49-F238E27FC236}">
                <a16:creationId xmlns:a16="http://schemas.microsoft.com/office/drawing/2014/main" id="{863C6A12-16A8-E1FD-5D95-B8A30989EC45}"/>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4A179F7C-FE14-1BD0-E967-DBE197511595}"/>
              </a:ext>
            </a:extLst>
          </p:cNvPr>
          <p:cNvSpPr>
            <a:spLocks noGrp="1" noChangeArrowheads="1"/>
          </p:cNvSpPr>
          <p:nvPr>
            <p:ph type="body" idx="1"/>
          </p:nvPr>
        </p:nvSpPr>
        <p:spPr>
          <a:solidFill>
            <a:srgbClr val="FFFFFF"/>
          </a:solidFill>
          <a:ln>
            <a:solidFill>
              <a:srgbClr val="000000"/>
            </a:solidFill>
          </a:ln>
        </p:spPr>
        <p:txBody>
          <a:bodyPr lIns="95022" tIns="47513" rIns="95022" bIns="47513"/>
          <a:lstStyle/>
          <a:p>
            <a:endParaRPr lang="zh-TW" altLang="en-US"/>
          </a:p>
        </p:txBody>
      </p:sp>
    </p:spTree>
    <p:extLst>
      <p:ext uri="{BB962C8B-B14F-4D97-AF65-F5344CB8AC3E}">
        <p14:creationId xmlns:p14="http://schemas.microsoft.com/office/powerpoint/2010/main" val="349030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17C0FE7-CA28-1191-1622-3C193CE02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ABE6A15-37FB-894C-A96D-56013460B698}" type="slidenum">
              <a:rPr lang="zh-CN" altLang="en-US" sz="1300"/>
              <a:pPr/>
              <a:t>33</a:t>
            </a:fld>
            <a:endParaRPr lang="zh-CN" altLang="en-US" sz="1300"/>
          </a:p>
        </p:txBody>
      </p:sp>
      <p:sp>
        <p:nvSpPr>
          <p:cNvPr id="19458" name="Rectangle 7">
            <a:extLst>
              <a:ext uri="{FF2B5EF4-FFF2-40B4-BE49-F238E27FC236}">
                <a16:creationId xmlns:a16="http://schemas.microsoft.com/office/drawing/2014/main" id="{FA085D93-860D-3C56-AC05-BAE3484051BA}"/>
              </a:ext>
            </a:extLst>
          </p:cNvPr>
          <p:cNvSpPr txBox="1">
            <a:spLocks noGrp="1" noChangeArrowheads="1"/>
          </p:cNvSpPr>
          <p:nvPr/>
        </p:nvSpPr>
        <p:spPr bwMode="auto">
          <a:xfrm>
            <a:off x="4024313" y="9723438"/>
            <a:ext cx="3074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2" tIns="47513" rIns="95022" bIns="47513" anchor="b"/>
          <a:lstStyle>
            <a:lvl1pPr defTabSz="950913">
              <a:defRPr kumimoji="1" sz="2400">
                <a:solidFill>
                  <a:schemeClr val="tx1"/>
                </a:solidFill>
                <a:latin typeface="Times New Roman" panose="02020603050405020304" pitchFamily="18" charset="0"/>
                <a:ea typeface="宋体" panose="02010600030101010101" pitchFamily="2" charset="-122"/>
              </a:defRPr>
            </a:lvl1pPr>
            <a:lvl2pPr marL="742950" indent="-285750" defTabSz="950913">
              <a:defRPr kumimoji="1" sz="2400">
                <a:solidFill>
                  <a:schemeClr val="tx1"/>
                </a:solidFill>
                <a:latin typeface="Times New Roman" panose="02020603050405020304" pitchFamily="18" charset="0"/>
                <a:ea typeface="宋体" panose="02010600030101010101" pitchFamily="2" charset="-122"/>
              </a:defRPr>
            </a:lvl2pPr>
            <a:lvl3pPr marL="1143000" indent="-228600" defTabSz="950913">
              <a:defRPr kumimoji="1" sz="2400">
                <a:solidFill>
                  <a:schemeClr val="tx1"/>
                </a:solidFill>
                <a:latin typeface="Times New Roman" panose="02020603050405020304" pitchFamily="18" charset="0"/>
                <a:ea typeface="宋体" panose="02010600030101010101" pitchFamily="2" charset="-122"/>
              </a:defRPr>
            </a:lvl3pPr>
            <a:lvl4pPr marL="1600200" indent="-228600" defTabSz="950913">
              <a:defRPr kumimoji="1" sz="2400">
                <a:solidFill>
                  <a:schemeClr val="tx1"/>
                </a:solidFill>
                <a:latin typeface="Times New Roman" panose="02020603050405020304" pitchFamily="18" charset="0"/>
                <a:ea typeface="宋体" panose="02010600030101010101" pitchFamily="2" charset="-122"/>
              </a:defRPr>
            </a:lvl4pPr>
            <a:lvl5pPr marL="2057400" indent="-228600" defTabSz="950913">
              <a:defRPr kumimoji="1" sz="2400">
                <a:solidFill>
                  <a:schemeClr val="tx1"/>
                </a:solidFill>
                <a:latin typeface="Times New Roman" panose="02020603050405020304" pitchFamily="18" charset="0"/>
                <a:ea typeface="宋体" panose="02010600030101010101" pitchFamily="2" charset="-122"/>
              </a:defRPr>
            </a:lvl5pPr>
            <a:lvl6pPr marL="2514600" indent="-228600" defTabSz="9509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509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509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509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1D66F052-934F-3C4D-934C-4B01F6F75FC5}" type="slidenum">
              <a:rPr lang="en-US" altLang="zh-TW" sz="1200">
                <a:ea typeface="PMingLiU" panose="02020500000000000000" pitchFamily="18" charset="-120"/>
              </a:rPr>
              <a:pPr algn="r"/>
              <a:t>33</a:t>
            </a:fld>
            <a:endParaRPr lang="en-US" altLang="zh-TW" sz="1200">
              <a:ea typeface="PMingLiU" panose="02020500000000000000" pitchFamily="18" charset="-120"/>
            </a:endParaRPr>
          </a:p>
        </p:txBody>
      </p:sp>
      <p:sp>
        <p:nvSpPr>
          <p:cNvPr id="19459" name="Rectangle 2">
            <a:extLst>
              <a:ext uri="{FF2B5EF4-FFF2-40B4-BE49-F238E27FC236}">
                <a16:creationId xmlns:a16="http://schemas.microsoft.com/office/drawing/2014/main" id="{2AB43DE5-5301-C370-9D6D-A3E67859BBF2}"/>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6D1789E2-FBF3-030A-1B72-D067ABECAC7E}"/>
              </a:ext>
            </a:extLst>
          </p:cNvPr>
          <p:cNvSpPr>
            <a:spLocks noGrp="1" noChangeArrowheads="1"/>
          </p:cNvSpPr>
          <p:nvPr>
            <p:ph type="body" idx="1"/>
          </p:nvPr>
        </p:nvSpPr>
        <p:spPr>
          <a:solidFill>
            <a:srgbClr val="FFFFFF"/>
          </a:solidFill>
          <a:ln>
            <a:solidFill>
              <a:srgbClr val="000000"/>
            </a:solidFill>
          </a:ln>
        </p:spPr>
        <p:txBody>
          <a:bodyPr lIns="95022" tIns="47513" rIns="95022" bIns="47513"/>
          <a:lstStyle/>
          <a:p>
            <a:pPr eaLnBrk="1" hangingPunct="1"/>
            <a:endParaRPr lang="zh-TW" altLang="en-US"/>
          </a:p>
        </p:txBody>
      </p:sp>
    </p:spTree>
    <p:extLst>
      <p:ext uri="{BB962C8B-B14F-4D97-AF65-F5344CB8AC3E}">
        <p14:creationId xmlns:p14="http://schemas.microsoft.com/office/powerpoint/2010/main" val="366747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sp>
        <p:nvSpPr>
          <p:cNvPr id="85004" name="Rectangle 12"/>
          <p:cNvSpPr>
            <a:spLocks noGrp="1" noChangeArrowheads="1"/>
          </p:cNvSpPr>
          <p:nvPr>
            <p:ph type="ctrTitle"/>
          </p:nvPr>
        </p:nvSpPr>
        <p:spPr>
          <a:xfrm>
            <a:off x="990600" y="1828800"/>
            <a:ext cx="7772400" cy="1143000"/>
          </a:xfrm>
        </p:spPr>
        <p:txBody>
          <a:bodyPr/>
          <a:lstStyle>
            <a:lvl1pPr>
              <a:defRPr/>
            </a:lvl1pPr>
          </a:lstStyle>
          <a:p>
            <a:r>
              <a:rPr lang="zh-CN" altLang="en-US"/>
              <a:t>单击此处编辑母版标题样式</a:t>
            </a:r>
          </a:p>
        </p:txBody>
      </p:sp>
      <p:sp>
        <p:nvSpPr>
          <p:cNvPr id="850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n-US" altLang="zh-CN"/>
              <a:t>CD Lu</a:t>
            </a:r>
            <a:endParaRPr lang="zh-CN"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zh-CN"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BB4EADB-FB53-3640-A768-BD52ED28BD6E}" type="slidenum">
              <a:rPr lang="zh-CN" altLang="en-US"/>
              <a:pPr>
                <a:defRPr/>
              </a:pPr>
              <a:t>‹#›</a:t>
            </a:fld>
            <a:endParaRPr lang="zh-CN" altLang="en-US"/>
          </a:p>
        </p:txBody>
      </p:sp>
    </p:spTree>
    <p:extLst>
      <p:ext uri="{BB962C8B-B14F-4D97-AF65-F5344CB8AC3E}">
        <p14:creationId xmlns:p14="http://schemas.microsoft.com/office/powerpoint/2010/main" val="232718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9A61C391-3DFF-E94F-8CCB-898781D3D684}" type="slidenum">
              <a:rPr lang="zh-CN" altLang="en-US"/>
              <a:pPr>
                <a:defRPr/>
              </a:pPr>
              <a:t>‹#›</a:t>
            </a:fld>
            <a:endParaRPr lang="zh-CN" altLang="en-US"/>
          </a:p>
        </p:txBody>
      </p:sp>
    </p:spTree>
    <p:extLst>
      <p:ext uri="{BB962C8B-B14F-4D97-AF65-F5344CB8AC3E}">
        <p14:creationId xmlns:p14="http://schemas.microsoft.com/office/powerpoint/2010/main" val="13333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23075" y="617538"/>
            <a:ext cx="2120900" cy="54784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617538"/>
            <a:ext cx="6213475" cy="54784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A3161FE-517E-B34C-8906-CBF01AFE0252}" type="slidenum">
              <a:rPr lang="zh-CN" altLang="en-US"/>
              <a:pPr>
                <a:defRPr/>
              </a:pPr>
              <a:t>‹#›</a:t>
            </a:fld>
            <a:endParaRPr lang="zh-CN" altLang="en-US"/>
          </a:p>
        </p:txBody>
      </p:sp>
    </p:spTree>
    <p:extLst>
      <p:ext uri="{BB962C8B-B14F-4D97-AF65-F5344CB8AC3E}">
        <p14:creationId xmlns:p14="http://schemas.microsoft.com/office/powerpoint/2010/main" val="3335915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752600" y="617538"/>
            <a:ext cx="7191375"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981200"/>
            <a:ext cx="409575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705350" y="19812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705350" y="41148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8" name="Rectangle 13"/>
          <p:cNvSpPr>
            <a:spLocks noGrp="1" noChangeArrowheads="1"/>
          </p:cNvSpPr>
          <p:nvPr>
            <p:ph type="sldNum" sz="quarter" idx="12"/>
          </p:nvPr>
        </p:nvSpPr>
        <p:spPr>
          <a:ln/>
        </p:spPr>
        <p:txBody>
          <a:bodyPr/>
          <a:lstStyle>
            <a:lvl1pPr>
              <a:defRPr/>
            </a:lvl1pPr>
          </a:lstStyle>
          <a:p>
            <a:pPr>
              <a:defRPr/>
            </a:pPr>
            <a:fld id="{13247EB5-56D8-A446-95EB-5E6DE3ED9ED9}" type="slidenum">
              <a:rPr lang="zh-CN" altLang="en-US"/>
              <a:pPr>
                <a:defRPr/>
              </a:pPr>
              <a:t>‹#›</a:t>
            </a:fld>
            <a:endParaRPr lang="zh-CN" altLang="en-US"/>
          </a:p>
        </p:txBody>
      </p:sp>
    </p:spTree>
    <p:extLst>
      <p:ext uri="{BB962C8B-B14F-4D97-AF65-F5344CB8AC3E}">
        <p14:creationId xmlns:p14="http://schemas.microsoft.com/office/powerpoint/2010/main" val="154203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1752600" y="617538"/>
            <a:ext cx="7191375" cy="1143000"/>
          </a:xfrm>
        </p:spPr>
        <p:txBody>
          <a:bodyPr/>
          <a:lstStyle/>
          <a:p>
            <a:r>
              <a:rPr lang="zh-CN" altLang="en-US"/>
              <a:t>单击此处编辑母版标题样式</a:t>
            </a:r>
          </a:p>
        </p:txBody>
      </p:sp>
      <p:sp>
        <p:nvSpPr>
          <p:cNvPr id="3" name="媒体占位符 2"/>
          <p:cNvSpPr>
            <a:spLocks noGrp="1"/>
          </p:cNvSpPr>
          <p:nvPr>
            <p:ph type="media" sz="half" idx="1"/>
          </p:nvPr>
        </p:nvSpPr>
        <p:spPr>
          <a:xfrm>
            <a:off x="457200" y="1981200"/>
            <a:ext cx="4095750" cy="4114800"/>
          </a:xfrm>
        </p:spPr>
        <p:txBody>
          <a:bodyPr/>
          <a:lstStyle/>
          <a:p>
            <a:pPr lvl="0"/>
            <a:endParaRPr lang="zh-CN" altLang="en-US" noProof="0"/>
          </a:p>
        </p:txBody>
      </p:sp>
      <p:sp>
        <p:nvSpPr>
          <p:cNvPr id="4" name="文本占位符 3"/>
          <p:cNvSpPr>
            <a:spLocks noGrp="1"/>
          </p:cNvSpPr>
          <p:nvPr>
            <p:ph type="body" sz="half" idx="2"/>
          </p:nvPr>
        </p:nvSpPr>
        <p:spPr>
          <a:xfrm>
            <a:off x="4705350" y="1981200"/>
            <a:ext cx="4097338"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06DAD2BC-7E2F-0B45-9BE5-85F6A7029BB0}" type="slidenum">
              <a:rPr lang="zh-CN" altLang="en-US"/>
              <a:pPr>
                <a:defRPr/>
              </a:pPr>
              <a:t>‹#›</a:t>
            </a:fld>
            <a:endParaRPr lang="zh-CN" altLang="en-US"/>
          </a:p>
        </p:txBody>
      </p:sp>
    </p:spTree>
    <p:extLst>
      <p:ext uri="{BB962C8B-B14F-4D97-AF65-F5344CB8AC3E}">
        <p14:creationId xmlns:p14="http://schemas.microsoft.com/office/powerpoint/2010/main" val="192149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752600" y="617538"/>
            <a:ext cx="7191375"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9575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705350" y="19812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705350" y="41148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8" name="Rectangle 13"/>
          <p:cNvSpPr>
            <a:spLocks noGrp="1" noChangeArrowheads="1"/>
          </p:cNvSpPr>
          <p:nvPr>
            <p:ph type="sldNum" sz="quarter" idx="12"/>
          </p:nvPr>
        </p:nvSpPr>
        <p:spPr>
          <a:ln/>
        </p:spPr>
        <p:txBody>
          <a:bodyPr/>
          <a:lstStyle>
            <a:lvl1pPr>
              <a:defRPr/>
            </a:lvl1pPr>
          </a:lstStyle>
          <a:p>
            <a:pPr>
              <a:defRPr/>
            </a:pPr>
            <a:fld id="{0A75DD37-24BC-034F-9611-2DC22B2B4155}" type="slidenum">
              <a:rPr lang="zh-CN" altLang="en-US"/>
              <a:pPr>
                <a:defRPr/>
              </a:pPr>
              <a:t>‹#›</a:t>
            </a:fld>
            <a:endParaRPr lang="zh-CN" altLang="en-US"/>
          </a:p>
        </p:txBody>
      </p:sp>
    </p:spTree>
    <p:extLst>
      <p:ext uri="{BB962C8B-B14F-4D97-AF65-F5344CB8AC3E}">
        <p14:creationId xmlns:p14="http://schemas.microsoft.com/office/powerpoint/2010/main" val="429101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752600" y="617538"/>
            <a:ext cx="7191375" cy="1143000"/>
          </a:xfrm>
        </p:spPr>
        <p:txBody>
          <a:bodyPr/>
          <a:lstStyle/>
          <a:p>
            <a:r>
              <a:rPr lang="zh-CN" altLang="en-US"/>
              <a:t>单击此处编辑母版标题样式</a:t>
            </a:r>
          </a:p>
        </p:txBody>
      </p:sp>
      <p:sp>
        <p:nvSpPr>
          <p:cNvPr id="3" name="内容占位符 2"/>
          <p:cNvSpPr>
            <a:spLocks noGrp="1"/>
          </p:cNvSpPr>
          <p:nvPr>
            <p:ph sz="quarter" idx="1"/>
          </p:nvPr>
        </p:nvSpPr>
        <p:spPr>
          <a:xfrm>
            <a:off x="457200" y="1981200"/>
            <a:ext cx="409575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705350" y="19812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114800"/>
            <a:ext cx="409575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705350" y="4114800"/>
            <a:ext cx="4097338"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13"/>
          <p:cNvSpPr>
            <a:spLocks noGrp="1" noChangeArrowheads="1"/>
          </p:cNvSpPr>
          <p:nvPr>
            <p:ph type="sldNum" sz="quarter" idx="12"/>
          </p:nvPr>
        </p:nvSpPr>
        <p:spPr>
          <a:ln/>
        </p:spPr>
        <p:txBody>
          <a:bodyPr/>
          <a:lstStyle>
            <a:lvl1pPr>
              <a:defRPr/>
            </a:lvl1pPr>
          </a:lstStyle>
          <a:p>
            <a:pPr>
              <a:defRPr/>
            </a:pPr>
            <a:fld id="{249AF7D8-F159-E948-92F8-B36E7BA37D5A}" type="slidenum">
              <a:rPr lang="zh-CN" altLang="en-US"/>
              <a:pPr>
                <a:defRPr/>
              </a:pPr>
              <a:t>‹#›</a:t>
            </a:fld>
            <a:endParaRPr lang="zh-CN" altLang="en-US"/>
          </a:p>
        </p:txBody>
      </p:sp>
    </p:spTree>
    <p:extLst>
      <p:ext uri="{BB962C8B-B14F-4D97-AF65-F5344CB8AC3E}">
        <p14:creationId xmlns:p14="http://schemas.microsoft.com/office/powerpoint/2010/main" val="397538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DC1ED4A-5929-3E47-A508-E8E3EBAFE12B}" type="slidenum">
              <a:rPr lang="zh-CN" altLang="en-US"/>
              <a:pPr>
                <a:defRPr/>
              </a:pPr>
              <a:t>‹#›</a:t>
            </a:fld>
            <a:endParaRPr lang="zh-CN" altLang="en-US"/>
          </a:p>
        </p:txBody>
      </p:sp>
    </p:spTree>
    <p:extLst>
      <p:ext uri="{BB962C8B-B14F-4D97-AF65-F5344CB8AC3E}">
        <p14:creationId xmlns:p14="http://schemas.microsoft.com/office/powerpoint/2010/main" val="56395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13"/>
          <p:cNvSpPr>
            <a:spLocks noGrp="1" noChangeArrowheads="1"/>
          </p:cNvSpPr>
          <p:nvPr>
            <p:ph type="sldNum" sz="quarter" idx="12"/>
          </p:nvPr>
        </p:nvSpPr>
        <p:spPr>
          <a:ln/>
        </p:spPr>
        <p:txBody>
          <a:bodyPr/>
          <a:lstStyle>
            <a:lvl1pPr>
              <a:defRPr/>
            </a:lvl1pPr>
          </a:lstStyle>
          <a:p>
            <a:pPr>
              <a:defRPr/>
            </a:pPr>
            <a:fld id="{81A7BC34-6D30-0849-913E-8EAF289DB343}" type="slidenum">
              <a:rPr lang="zh-CN" altLang="en-US"/>
              <a:pPr>
                <a:defRPr/>
              </a:pPr>
              <a:t>‹#›</a:t>
            </a:fld>
            <a:endParaRPr lang="zh-CN" altLang="en-US"/>
          </a:p>
        </p:txBody>
      </p:sp>
    </p:spTree>
    <p:extLst>
      <p:ext uri="{BB962C8B-B14F-4D97-AF65-F5344CB8AC3E}">
        <p14:creationId xmlns:p14="http://schemas.microsoft.com/office/powerpoint/2010/main" val="38340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95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5350" y="1981200"/>
            <a:ext cx="40973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05D737EC-300C-0B47-A9D8-81C17C029BD8}" type="slidenum">
              <a:rPr lang="zh-CN" altLang="en-US"/>
              <a:pPr>
                <a:defRPr/>
              </a:pPr>
              <a:t>‹#›</a:t>
            </a:fld>
            <a:endParaRPr lang="zh-CN" altLang="en-US"/>
          </a:p>
        </p:txBody>
      </p:sp>
    </p:spTree>
    <p:extLst>
      <p:ext uri="{BB962C8B-B14F-4D97-AF65-F5344CB8AC3E}">
        <p14:creationId xmlns:p14="http://schemas.microsoft.com/office/powerpoint/2010/main" val="3138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13"/>
          <p:cNvSpPr>
            <a:spLocks noGrp="1" noChangeArrowheads="1"/>
          </p:cNvSpPr>
          <p:nvPr>
            <p:ph type="sldNum" sz="quarter" idx="12"/>
          </p:nvPr>
        </p:nvSpPr>
        <p:spPr>
          <a:ln/>
        </p:spPr>
        <p:txBody>
          <a:bodyPr/>
          <a:lstStyle>
            <a:lvl1pPr>
              <a:defRPr/>
            </a:lvl1pPr>
          </a:lstStyle>
          <a:p>
            <a:pPr>
              <a:defRPr/>
            </a:pPr>
            <a:fld id="{14001670-1A4A-B443-BA68-005F86BDD299}" type="slidenum">
              <a:rPr lang="zh-CN" altLang="en-US"/>
              <a:pPr>
                <a:defRPr/>
              </a:pPr>
              <a:t>‹#›</a:t>
            </a:fld>
            <a:endParaRPr lang="zh-CN" altLang="en-US"/>
          </a:p>
        </p:txBody>
      </p:sp>
    </p:spTree>
    <p:extLst>
      <p:ext uri="{BB962C8B-B14F-4D97-AF65-F5344CB8AC3E}">
        <p14:creationId xmlns:p14="http://schemas.microsoft.com/office/powerpoint/2010/main" val="110634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13"/>
          <p:cNvSpPr>
            <a:spLocks noGrp="1" noChangeArrowheads="1"/>
          </p:cNvSpPr>
          <p:nvPr>
            <p:ph type="sldNum" sz="quarter" idx="12"/>
          </p:nvPr>
        </p:nvSpPr>
        <p:spPr>
          <a:ln/>
        </p:spPr>
        <p:txBody>
          <a:bodyPr/>
          <a:lstStyle>
            <a:lvl1pPr>
              <a:defRPr/>
            </a:lvl1pPr>
          </a:lstStyle>
          <a:p>
            <a:pPr>
              <a:defRPr/>
            </a:pPr>
            <a:fld id="{245C738D-8501-9941-B677-EBEA42F6892A}" type="slidenum">
              <a:rPr lang="zh-CN" altLang="en-US"/>
              <a:pPr>
                <a:defRPr/>
              </a:pPr>
              <a:t>‹#›</a:t>
            </a:fld>
            <a:endParaRPr lang="zh-CN" altLang="en-US"/>
          </a:p>
        </p:txBody>
      </p:sp>
    </p:spTree>
    <p:extLst>
      <p:ext uri="{BB962C8B-B14F-4D97-AF65-F5344CB8AC3E}">
        <p14:creationId xmlns:p14="http://schemas.microsoft.com/office/powerpoint/2010/main" val="10708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13"/>
          <p:cNvSpPr>
            <a:spLocks noGrp="1" noChangeArrowheads="1"/>
          </p:cNvSpPr>
          <p:nvPr>
            <p:ph type="sldNum" sz="quarter" idx="12"/>
          </p:nvPr>
        </p:nvSpPr>
        <p:spPr>
          <a:ln/>
        </p:spPr>
        <p:txBody>
          <a:bodyPr/>
          <a:lstStyle>
            <a:lvl1pPr>
              <a:defRPr/>
            </a:lvl1pPr>
          </a:lstStyle>
          <a:p>
            <a:pPr>
              <a:defRPr/>
            </a:pPr>
            <a:fld id="{C18B16E7-ABC1-0C40-8850-73726D126A25}" type="slidenum">
              <a:rPr lang="zh-CN" altLang="en-US"/>
              <a:pPr>
                <a:defRPr/>
              </a:pPr>
              <a:t>‹#›</a:t>
            </a:fld>
            <a:endParaRPr lang="zh-CN" altLang="en-US"/>
          </a:p>
        </p:txBody>
      </p:sp>
    </p:spTree>
    <p:extLst>
      <p:ext uri="{BB962C8B-B14F-4D97-AF65-F5344CB8AC3E}">
        <p14:creationId xmlns:p14="http://schemas.microsoft.com/office/powerpoint/2010/main" val="315310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EF9D9CB-F6D7-574E-870E-2DC1613CAF66}" type="slidenum">
              <a:rPr lang="zh-CN" altLang="en-US"/>
              <a:pPr>
                <a:defRPr/>
              </a:pPr>
              <a:t>‹#›</a:t>
            </a:fld>
            <a:endParaRPr lang="zh-CN" altLang="en-US"/>
          </a:p>
        </p:txBody>
      </p:sp>
    </p:spTree>
    <p:extLst>
      <p:ext uri="{BB962C8B-B14F-4D97-AF65-F5344CB8AC3E}">
        <p14:creationId xmlns:p14="http://schemas.microsoft.com/office/powerpoint/2010/main" val="333658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r>
              <a:rPr lang="en-US" altLang="zh-CN"/>
              <a:t>CD Lu</a:t>
            </a:r>
            <a:endParaRPr lang="zh-CN"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3"/>
          <p:cNvSpPr>
            <a:spLocks noGrp="1" noChangeArrowheads="1"/>
          </p:cNvSpPr>
          <p:nvPr>
            <p:ph type="sldNum" sz="quarter" idx="12"/>
          </p:nvPr>
        </p:nvSpPr>
        <p:spPr>
          <a:ln/>
        </p:spPr>
        <p:txBody>
          <a:bodyPr/>
          <a:lstStyle>
            <a:lvl1pPr>
              <a:defRPr/>
            </a:lvl1pPr>
          </a:lstStyle>
          <a:p>
            <a:pPr>
              <a:defRPr/>
            </a:pPr>
            <a:fld id="{1F85C076-A91B-B14C-9ADA-A53C3B572B4D}" type="slidenum">
              <a:rPr lang="zh-CN" altLang="en-US"/>
              <a:pPr>
                <a:defRPr/>
              </a:pPr>
              <a:t>‹#›</a:t>
            </a:fld>
            <a:endParaRPr lang="zh-CN" altLang="en-US"/>
          </a:p>
        </p:txBody>
      </p:sp>
    </p:spTree>
    <p:extLst>
      <p:ext uri="{BB962C8B-B14F-4D97-AF65-F5344CB8AC3E}">
        <p14:creationId xmlns:p14="http://schemas.microsoft.com/office/powerpoint/2010/main" val="40119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a:latin typeface="Tahoma" charset="0"/>
            </a:endParaRPr>
          </a:p>
        </p:txBody>
      </p:sp>
      <p:sp>
        <p:nvSpPr>
          <p:cNvPr id="1027" name="Rectangle 9"/>
          <p:cNvSpPr>
            <a:spLocks noGrp="1" noChangeArrowheads="1"/>
          </p:cNvSpPr>
          <p:nvPr>
            <p:ph type="title"/>
          </p:nvPr>
        </p:nvSpPr>
        <p:spPr bwMode="auto">
          <a:xfrm>
            <a:off x="1752600" y="617538"/>
            <a:ext cx="7191375" cy="867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8" name="Rectangle 10"/>
          <p:cNvSpPr>
            <a:spLocks noGrp="1" noChangeArrowheads="1"/>
          </p:cNvSpPr>
          <p:nvPr>
            <p:ph type="body" idx="1"/>
          </p:nvPr>
        </p:nvSpPr>
        <p:spPr bwMode="auto">
          <a:xfrm>
            <a:off x="457200" y="1981200"/>
            <a:ext cx="8345488"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39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mn-lt"/>
                <a:ea typeface="宋体" pitchFamily="2" charset="-122"/>
                <a:cs typeface="+mn-cs"/>
              </a:defRPr>
            </a:lvl1pPr>
          </a:lstStyle>
          <a:p>
            <a:pPr>
              <a:defRPr/>
            </a:pPr>
            <a:r>
              <a:rPr lang="en-US" altLang="zh-CN"/>
              <a:t>CD Lu</a:t>
            </a:r>
            <a:endParaRPr lang="zh-CN" altLang="en-US"/>
          </a:p>
        </p:txBody>
      </p:sp>
      <p:sp>
        <p:nvSpPr>
          <p:cNvPr id="839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mn-lt"/>
                <a:ea typeface="宋体" pitchFamily="2" charset="-122"/>
                <a:cs typeface="+mn-cs"/>
              </a:defRPr>
            </a:lvl1pPr>
          </a:lstStyle>
          <a:p>
            <a:pPr>
              <a:defRPr/>
            </a:pPr>
            <a:endParaRPr lang="zh-CN" altLang="en-US"/>
          </a:p>
        </p:txBody>
      </p:sp>
      <p:sp>
        <p:nvSpPr>
          <p:cNvPr id="839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582EEB1E-99F8-DF48-9421-868042932B62}" type="slidenum">
              <a:rPr lang="zh-CN" altLang="en-US"/>
              <a:pPr>
                <a:defRPr/>
              </a:pPr>
              <a:t>‹#›</a:t>
            </a:fld>
            <a:endParaRPr lang="zh-CN" altLang="en-US"/>
          </a:p>
        </p:txBody>
      </p:sp>
      <p:pic>
        <p:nvPicPr>
          <p:cNvPr id="1032" name="Picture 14" descr="C:\Documents and Settings\lucd1\My Documents\Transparenc\weblogo.g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1577975"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4"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Lst>
  <p:hf hdr="0" ftr="0"/>
  <p:txStyles>
    <p:titleStyle>
      <a:lvl1pPr algn="l" rtl="0" eaLnBrk="0" fontAlgn="base" hangingPunct="0">
        <a:spcBef>
          <a:spcPct val="0"/>
        </a:spcBef>
        <a:spcAft>
          <a:spcPct val="0"/>
        </a:spcAft>
        <a:defRPr kumimoji="1" sz="3600">
          <a:solidFill>
            <a:schemeClr val="tx2"/>
          </a:solidFill>
          <a:latin typeface="+mj-lt"/>
          <a:ea typeface="+mj-ea"/>
          <a:cs typeface="宋体" charset="0"/>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kumimoji="1" sz="2800">
          <a:solidFill>
            <a:schemeClr val="tx1"/>
          </a:solidFill>
          <a:latin typeface="+mn-lt"/>
          <a:ea typeface="+mn-ea"/>
          <a:cs typeface="宋体" charset="0"/>
        </a:defRPr>
      </a:lvl1pPr>
      <a:lvl2pPr marL="742950" indent="-285750" algn="l" rtl="0" eaLnBrk="0" fontAlgn="base" hangingPunct="0">
        <a:spcBef>
          <a:spcPct val="20000"/>
        </a:spcBef>
        <a:spcAft>
          <a:spcPct val="0"/>
        </a:spcAft>
        <a:buClr>
          <a:schemeClr val="hlink"/>
        </a:buClr>
        <a:buSzPct val="55000"/>
        <a:buFont typeface="Wingdings" charset="0"/>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8.wmf"/><Relationship Id="rId1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5.bin"/><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24.bin"/><Relationship Id="rId17" Type="http://schemas.openxmlformats.org/officeDocument/2006/relationships/image" Target="../media/image23.emf"/><Relationship Id="rId2" Type="http://schemas.openxmlformats.org/officeDocument/2006/relationships/oleObject" Target="../embeddings/oleObject19.bin"/><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16.wmf"/><Relationship Id="rId5" Type="http://schemas.openxmlformats.org/officeDocument/2006/relationships/image" Target="../media/image18.wmf"/><Relationship Id="rId15" Type="http://schemas.openxmlformats.org/officeDocument/2006/relationships/oleObject" Target="../embeddings/oleObject26.bin"/><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15.wmf"/><Relationship Id="rId1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7.wmf"/><Relationship Id="rId3" Type="http://schemas.openxmlformats.org/officeDocument/2006/relationships/image" Target="../media/image29.wmf"/><Relationship Id="rId7" Type="http://schemas.openxmlformats.org/officeDocument/2006/relationships/image" Target="../media/image31.emf"/><Relationship Id="rId12" Type="http://schemas.openxmlformats.org/officeDocument/2006/relationships/oleObject" Target="../embeddings/oleObject31.bin"/><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2.emf"/><Relationship Id="rId5" Type="http://schemas.openxmlformats.org/officeDocument/2006/relationships/image" Target="../media/image30.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35.emf"/><Relationship Id="rId3" Type="http://schemas.openxmlformats.org/officeDocument/2006/relationships/image" Target="../media/image28.wmf"/><Relationship Id="rId7" Type="http://schemas.openxmlformats.org/officeDocument/2006/relationships/image" Target="../media/image34.wmf"/><Relationship Id="rId12" Type="http://schemas.openxmlformats.org/officeDocument/2006/relationships/oleObject" Target="../embeddings/oleObject43.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32.emf"/><Relationship Id="rId5" Type="http://schemas.openxmlformats.org/officeDocument/2006/relationships/image" Target="../media/image33.emf"/><Relationship Id="rId15" Type="http://schemas.openxmlformats.org/officeDocument/2006/relationships/image" Target="../media/image36.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12.emf"/><Relationship Id="rId14"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oleObject" Target="../embeddings/oleObject47.bin"/><Relationship Id="rId5" Type="http://schemas.openxmlformats.org/officeDocument/2006/relationships/image" Target="../media/image13.emf"/><Relationship Id="rId4"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54.bin"/><Relationship Id="rId18" Type="http://schemas.openxmlformats.org/officeDocument/2006/relationships/image" Target="../media/image45.e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42.emf"/><Relationship Id="rId17" Type="http://schemas.openxmlformats.org/officeDocument/2006/relationships/oleObject" Target="../embeddings/oleObject56.bin"/><Relationship Id="rId2" Type="http://schemas.openxmlformats.org/officeDocument/2006/relationships/notesSlide" Target="../notesSlides/notesSlide4.xml"/><Relationship Id="rId16"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52.bin"/><Relationship Id="rId14" Type="http://schemas.openxmlformats.org/officeDocument/2006/relationships/image" Target="../media/image4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46.wmf"/><Relationship Id="rId7" Type="http://schemas.openxmlformats.org/officeDocument/2006/relationships/image" Target="../media/image47.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49.wmf"/><Relationship Id="rId5" Type="http://schemas.openxmlformats.org/officeDocument/2006/relationships/image" Target="../media/image2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49.wmf"/><Relationship Id="rId5" Type="http://schemas.openxmlformats.org/officeDocument/2006/relationships/image" Target="../media/image51.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4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49.wmf"/><Relationship Id="rId5" Type="http://schemas.openxmlformats.org/officeDocument/2006/relationships/image" Target="../media/image54.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47.wmf"/></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oleObject" Target="../embeddings/oleObject76.bin"/><Relationship Id="rId18" Type="http://schemas.openxmlformats.org/officeDocument/2006/relationships/image" Target="../media/image52.wmf"/><Relationship Id="rId3" Type="http://schemas.openxmlformats.org/officeDocument/2006/relationships/oleObject" Target="../embeddings/oleObject72.bin"/><Relationship Id="rId7" Type="http://schemas.openxmlformats.org/officeDocument/2006/relationships/image" Target="../media/image56.wmf"/><Relationship Id="rId12" Type="http://schemas.openxmlformats.org/officeDocument/2006/relationships/image" Target="../media/image55.wmf"/><Relationship Id="rId17" Type="http://schemas.openxmlformats.org/officeDocument/2006/relationships/oleObject" Target="../embeddings/oleObject78.bin"/><Relationship Id="rId2" Type="http://schemas.openxmlformats.org/officeDocument/2006/relationships/notesSlide" Target="../notesSlides/notesSlide5.xml"/><Relationship Id="rId16"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oleObject" Target="../embeddings/oleObject75.bin"/><Relationship Id="rId5" Type="http://schemas.openxmlformats.org/officeDocument/2006/relationships/image" Target="../media/image119.png"/><Relationship Id="rId15" Type="http://schemas.openxmlformats.org/officeDocument/2006/relationships/oleObject" Target="../embeddings/oleObject77.bin"/><Relationship Id="rId10" Type="http://schemas.openxmlformats.org/officeDocument/2006/relationships/image" Target="../media/image57.wmf"/><Relationship Id="rId4" Type="http://schemas.openxmlformats.org/officeDocument/2006/relationships/image" Target="../media/image28.wmf"/><Relationship Id="rId9" Type="http://schemas.openxmlformats.org/officeDocument/2006/relationships/oleObject" Target="../embeddings/oleObject74.bin"/><Relationship Id="rId14" Type="http://schemas.openxmlformats.org/officeDocument/2006/relationships/image" Target="../media/image5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58.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62.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oleObject" Target="../embeddings/oleObject86.bin"/><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60.wmf"/><Relationship Id="rId11" Type="http://schemas.openxmlformats.org/officeDocument/2006/relationships/image" Target="../media/image61.wmf"/><Relationship Id="rId5" Type="http://schemas.openxmlformats.org/officeDocument/2006/relationships/oleObject" Target="../embeddings/oleObject81.bin"/><Relationship Id="rId10" Type="http://schemas.openxmlformats.org/officeDocument/2006/relationships/oleObject" Target="../embeddings/oleObject85.bin"/><Relationship Id="rId4" Type="http://schemas.openxmlformats.org/officeDocument/2006/relationships/image" Target="../media/image59.wmf"/><Relationship Id="rId9" Type="http://schemas.openxmlformats.org/officeDocument/2006/relationships/oleObject" Target="../embeddings/oleObject8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oleObject" Target="../embeddings/oleObject93.bin"/><Relationship Id="rId3" Type="http://schemas.openxmlformats.org/officeDocument/2006/relationships/image" Target="../media/image130.png"/><Relationship Id="rId7" Type="http://schemas.openxmlformats.org/officeDocument/2006/relationships/image" Target="../media/image60.wmf"/><Relationship Id="rId12" Type="http://schemas.openxmlformats.org/officeDocument/2006/relationships/image" Target="../media/image61.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oleObject" Target="../embeddings/oleObject92.bin"/><Relationship Id="rId5" Type="http://schemas.openxmlformats.org/officeDocument/2006/relationships/image" Target="../media/image59.wmf"/><Relationship Id="rId10" Type="http://schemas.openxmlformats.org/officeDocument/2006/relationships/oleObject" Target="../embeddings/oleObject91.bin"/><Relationship Id="rId4" Type="http://schemas.openxmlformats.org/officeDocument/2006/relationships/oleObject" Target="../embeddings/oleObject87.bin"/><Relationship Id="rId9" Type="http://schemas.openxmlformats.org/officeDocument/2006/relationships/oleObject" Target="../embeddings/oleObject90.bin"/><Relationship Id="rId14" Type="http://schemas.openxmlformats.org/officeDocument/2006/relationships/image" Target="../media/image6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64.emf"/><Relationship Id="rId3" Type="http://schemas.openxmlformats.org/officeDocument/2006/relationships/image" Target="../media/image59.wmf"/><Relationship Id="rId7" Type="http://schemas.openxmlformats.org/officeDocument/2006/relationships/oleObject" Target="../embeddings/oleObject97.bin"/><Relationship Id="rId12" Type="http://schemas.openxmlformats.org/officeDocument/2006/relationships/image" Target="../media/image63.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oleObject" Target="../embeddings/oleObject100.bin"/><Relationship Id="rId5" Type="http://schemas.openxmlformats.org/officeDocument/2006/relationships/image" Target="../media/image60.wmf"/><Relationship Id="rId10" Type="http://schemas.openxmlformats.org/officeDocument/2006/relationships/image" Target="../media/image61.wmf"/><Relationship Id="rId4" Type="http://schemas.openxmlformats.org/officeDocument/2006/relationships/oleObject" Target="../embeddings/oleObject95.bin"/><Relationship Id="rId9" Type="http://schemas.openxmlformats.org/officeDocument/2006/relationships/oleObject" Target="../embeddings/oleObject99.bin"/></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image" Target="../media/image73.emf"/><Relationship Id="rId18" Type="http://schemas.openxmlformats.org/officeDocument/2006/relationships/oleObject" Target="../embeddings/oleObject109.bin"/><Relationship Id="rId26" Type="http://schemas.openxmlformats.org/officeDocument/2006/relationships/image" Target="../media/image78.emf"/><Relationship Id="rId39" Type="http://schemas.openxmlformats.org/officeDocument/2006/relationships/oleObject" Target="../embeddings/oleObject121.bin"/><Relationship Id="rId21" Type="http://schemas.openxmlformats.org/officeDocument/2006/relationships/oleObject" Target="../embeddings/oleObject111.bin"/><Relationship Id="rId34" Type="http://schemas.openxmlformats.org/officeDocument/2006/relationships/image" Target="../media/image82.emf"/><Relationship Id="rId42" Type="http://schemas.openxmlformats.org/officeDocument/2006/relationships/image" Target="../media/image86.emf"/><Relationship Id="rId47" Type="http://schemas.openxmlformats.org/officeDocument/2006/relationships/oleObject" Target="../embeddings/oleObject125.bin"/><Relationship Id="rId7" Type="http://schemas.openxmlformats.org/officeDocument/2006/relationships/image" Target="../media/image70.emf"/><Relationship Id="rId2" Type="http://schemas.openxmlformats.org/officeDocument/2006/relationships/notesSlide" Target="../notesSlides/notesSlide8.xml"/><Relationship Id="rId16" Type="http://schemas.openxmlformats.org/officeDocument/2006/relationships/oleObject" Target="../embeddings/oleObject108.bin"/><Relationship Id="rId29" Type="http://schemas.openxmlformats.org/officeDocument/2006/relationships/oleObject" Target="../embeddings/oleObject116.bin"/><Relationship Id="rId1" Type="http://schemas.openxmlformats.org/officeDocument/2006/relationships/slideLayout" Target="../slideLayouts/slideLayout7.xml"/><Relationship Id="rId6" Type="http://schemas.openxmlformats.org/officeDocument/2006/relationships/oleObject" Target="../embeddings/oleObject103.bin"/><Relationship Id="rId11" Type="http://schemas.openxmlformats.org/officeDocument/2006/relationships/image" Target="../media/image72.emf"/><Relationship Id="rId24" Type="http://schemas.openxmlformats.org/officeDocument/2006/relationships/image" Target="../media/image77.emf"/><Relationship Id="rId32" Type="http://schemas.openxmlformats.org/officeDocument/2006/relationships/image" Target="../media/image81.emf"/><Relationship Id="rId37" Type="http://schemas.openxmlformats.org/officeDocument/2006/relationships/oleObject" Target="../embeddings/oleObject120.bin"/><Relationship Id="rId40" Type="http://schemas.openxmlformats.org/officeDocument/2006/relationships/image" Target="../media/image85.emf"/><Relationship Id="rId45" Type="http://schemas.openxmlformats.org/officeDocument/2006/relationships/oleObject" Target="../embeddings/oleObject124.bin"/><Relationship Id="rId5" Type="http://schemas.openxmlformats.org/officeDocument/2006/relationships/oleObject" Target="../embeddings/oleObject102.bin"/><Relationship Id="rId15" Type="http://schemas.openxmlformats.org/officeDocument/2006/relationships/image" Target="../media/image74.emf"/><Relationship Id="rId23" Type="http://schemas.openxmlformats.org/officeDocument/2006/relationships/oleObject" Target="../embeddings/oleObject113.bin"/><Relationship Id="rId28" Type="http://schemas.openxmlformats.org/officeDocument/2006/relationships/image" Target="../media/image79.emf"/><Relationship Id="rId36" Type="http://schemas.openxmlformats.org/officeDocument/2006/relationships/image" Target="../media/image83.emf"/><Relationship Id="rId10" Type="http://schemas.openxmlformats.org/officeDocument/2006/relationships/oleObject" Target="../embeddings/oleObject105.bin"/><Relationship Id="rId19" Type="http://schemas.openxmlformats.org/officeDocument/2006/relationships/image" Target="../media/image76.emf"/><Relationship Id="rId31" Type="http://schemas.openxmlformats.org/officeDocument/2006/relationships/oleObject" Target="../embeddings/oleObject117.bin"/><Relationship Id="rId44" Type="http://schemas.openxmlformats.org/officeDocument/2006/relationships/image" Target="../media/image87.emf"/><Relationship Id="rId4" Type="http://schemas.openxmlformats.org/officeDocument/2006/relationships/image" Target="../media/image69.emf"/><Relationship Id="rId9" Type="http://schemas.openxmlformats.org/officeDocument/2006/relationships/image" Target="../media/image71.emf"/><Relationship Id="rId14" Type="http://schemas.openxmlformats.org/officeDocument/2006/relationships/oleObject" Target="../embeddings/oleObject107.bin"/><Relationship Id="rId22" Type="http://schemas.openxmlformats.org/officeDocument/2006/relationships/oleObject" Target="../embeddings/oleObject112.bin"/><Relationship Id="rId27" Type="http://schemas.openxmlformats.org/officeDocument/2006/relationships/oleObject" Target="../embeddings/oleObject115.bin"/><Relationship Id="rId30" Type="http://schemas.openxmlformats.org/officeDocument/2006/relationships/image" Target="../media/image80.emf"/><Relationship Id="rId35" Type="http://schemas.openxmlformats.org/officeDocument/2006/relationships/oleObject" Target="../embeddings/oleObject119.bin"/><Relationship Id="rId43" Type="http://schemas.openxmlformats.org/officeDocument/2006/relationships/oleObject" Target="../embeddings/oleObject123.bin"/><Relationship Id="rId48" Type="http://schemas.openxmlformats.org/officeDocument/2006/relationships/oleObject" Target="../embeddings/oleObject126.bin"/><Relationship Id="rId8" Type="http://schemas.openxmlformats.org/officeDocument/2006/relationships/oleObject" Target="../embeddings/oleObject104.bin"/><Relationship Id="rId3" Type="http://schemas.openxmlformats.org/officeDocument/2006/relationships/oleObject" Target="../embeddings/oleObject101.bin"/><Relationship Id="rId12" Type="http://schemas.openxmlformats.org/officeDocument/2006/relationships/oleObject" Target="../embeddings/oleObject106.bin"/><Relationship Id="rId17" Type="http://schemas.openxmlformats.org/officeDocument/2006/relationships/image" Target="../media/image75.emf"/><Relationship Id="rId25" Type="http://schemas.openxmlformats.org/officeDocument/2006/relationships/oleObject" Target="../embeddings/oleObject114.bin"/><Relationship Id="rId33" Type="http://schemas.openxmlformats.org/officeDocument/2006/relationships/oleObject" Target="../embeddings/oleObject118.bin"/><Relationship Id="rId38" Type="http://schemas.openxmlformats.org/officeDocument/2006/relationships/image" Target="../media/image84.emf"/><Relationship Id="rId46" Type="http://schemas.openxmlformats.org/officeDocument/2006/relationships/image" Target="../media/image88.emf"/><Relationship Id="rId20" Type="http://schemas.openxmlformats.org/officeDocument/2006/relationships/oleObject" Target="../embeddings/oleObject110.bin"/><Relationship Id="rId41" Type="http://schemas.openxmlformats.org/officeDocument/2006/relationships/oleObject" Target="../embeddings/oleObject122.bin"/></Relationships>
</file>

<file path=ppt/slides/_rels/slide33.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oleObject" Target="../embeddings/oleObject132.bin"/><Relationship Id="rId18" Type="http://schemas.openxmlformats.org/officeDocument/2006/relationships/image" Target="../media/image83.emf"/><Relationship Id="rId26" Type="http://schemas.openxmlformats.org/officeDocument/2006/relationships/image" Target="../media/image87.emf"/><Relationship Id="rId3" Type="http://schemas.openxmlformats.org/officeDocument/2006/relationships/oleObject" Target="../embeddings/oleObject127.bin"/><Relationship Id="rId21" Type="http://schemas.openxmlformats.org/officeDocument/2006/relationships/oleObject" Target="../embeddings/oleObject136.bin"/><Relationship Id="rId7" Type="http://schemas.openxmlformats.org/officeDocument/2006/relationships/oleObject" Target="../embeddings/oleObject129.bin"/><Relationship Id="rId12" Type="http://schemas.openxmlformats.org/officeDocument/2006/relationships/image" Target="../media/image80.emf"/><Relationship Id="rId17" Type="http://schemas.openxmlformats.org/officeDocument/2006/relationships/oleObject" Target="../embeddings/oleObject134.bin"/><Relationship Id="rId25" Type="http://schemas.openxmlformats.org/officeDocument/2006/relationships/oleObject" Target="../embeddings/oleObject138.bin"/><Relationship Id="rId2" Type="http://schemas.openxmlformats.org/officeDocument/2006/relationships/notesSlide" Target="../notesSlides/notesSlide9.xml"/><Relationship Id="rId16" Type="http://schemas.openxmlformats.org/officeDocument/2006/relationships/image" Target="../media/image82.emf"/><Relationship Id="rId20" Type="http://schemas.openxmlformats.org/officeDocument/2006/relationships/image" Target="../media/image84.emf"/><Relationship Id="rId29" Type="http://schemas.openxmlformats.org/officeDocument/2006/relationships/oleObject" Target="../embeddings/oleObject140.bin"/><Relationship Id="rId1" Type="http://schemas.openxmlformats.org/officeDocument/2006/relationships/slideLayout" Target="../slideLayouts/slideLayout7.xml"/><Relationship Id="rId6" Type="http://schemas.openxmlformats.org/officeDocument/2006/relationships/image" Target="../media/image71.emf"/><Relationship Id="rId11" Type="http://schemas.openxmlformats.org/officeDocument/2006/relationships/oleObject" Target="../embeddings/oleObject131.bin"/><Relationship Id="rId24" Type="http://schemas.openxmlformats.org/officeDocument/2006/relationships/image" Target="../media/image86.emf"/><Relationship Id="rId5" Type="http://schemas.openxmlformats.org/officeDocument/2006/relationships/oleObject" Target="../embeddings/oleObject128.bin"/><Relationship Id="rId15" Type="http://schemas.openxmlformats.org/officeDocument/2006/relationships/oleObject" Target="../embeddings/oleObject133.bin"/><Relationship Id="rId23" Type="http://schemas.openxmlformats.org/officeDocument/2006/relationships/oleObject" Target="../embeddings/oleObject137.bin"/><Relationship Id="rId28" Type="http://schemas.openxmlformats.org/officeDocument/2006/relationships/image" Target="../media/image88.emf"/><Relationship Id="rId10" Type="http://schemas.openxmlformats.org/officeDocument/2006/relationships/image" Target="../media/image79.emf"/><Relationship Id="rId19" Type="http://schemas.openxmlformats.org/officeDocument/2006/relationships/oleObject" Target="../embeddings/oleObject135.bin"/><Relationship Id="rId4" Type="http://schemas.openxmlformats.org/officeDocument/2006/relationships/image" Target="../media/image69.emf"/><Relationship Id="rId9" Type="http://schemas.openxmlformats.org/officeDocument/2006/relationships/oleObject" Target="../embeddings/oleObject130.bin"/><Relationship Id="rId14" Type="http://schemas.openxmlformats.org/officeDocument/2006/relationships/image" Target="../media/image81.emf"/><Relationship Id="rId22" Type="http://schemas.openxmlformats.org/officeDocument/2006/relationships/image" Target="../media/image85.emf"/><Relationship Id="rId27" Type="http://schemas.openxmlformats.org/officeDocument/2006/relationships/oleObject" Target="../embeddings/oleObject139.bin"/><Relationship Id="rId30" Type="http://schemas.openxmlformats.org/officeDocument/2006/relationships/image" Target="../media/image8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141.bin"/><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5.emf"/><Relationship Id="rId4" Type="http://schemas.openxmlformats.org/officeDocument/2006/relationships/oleObject" Target="../embeddings/oleObject142.bin"/></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5.emf"/><Relationship Id="rId5" Type="http://schemas.openxmlformats.org/officeDocument/2006/relationships/oleObject" Target="../embeddings/oleObject143.bin"/><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7.emf"/><Relationship Id="rId4" Type="http://schemas.openxmlformats.org/officeDocument/2006/relationships/oleObject" Target="../embeddings/oleObject14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0.emf"/><Relationship Id="rId5" Type="http://schemas.openxmlformats.org/officeDocument/2006/relationships/oleObject" Target="../embeddings/oleObject146.bin"/><Relationship Id="rId4" Type="http://schemas.openxmlformats.org/officeDocument/2006/relationships/image" Target="../media/image99.emf"/></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00.emf"/><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oleObject" Target="../embeddings/oleObject148.bin"/><Relationship Id="rId5" Type="http://schemas.openxmlformats.org/officeDocument/2006/relationships/image" Target="../media/image99.emf"/><Relationship Id="rId4" Type="http://schemas.openxmlformats.org/officeDocument/2006/relationships/oleObject" Target="../embeddings/oleObject147.bin"/></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oleObject" Target="../embeddings/oleObject149.bin"/><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oleObject" Target="../embeddings/oleObject150.bin"/><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oleObject" Target="../embeddings/oleObject151.bin"/><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oleObject" Target="../embeddings/oleObject150.bin"/><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oleObject" Target="../embeddings/oleObject9.bin"/><Relationship Id="rId10" Type="http://schemas.openxmlformats.org/officeDocument/2006/relationships/image" Target="../media/image14.emf"/><Relationship Id="rId4" Type="http://schemas.openxmlformats.org/officeDocument/2006/relationships/image" Target="../media/image11.wmf"/><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19458"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696E7887-6DAA-E74C-8630-A8A06295993A}" type="slidenum">
              <a:rPr kumimoji="0" lang="zh-CN" altLang="en-US" sz="1400"/>
              <a:pPr/>
              <a:t>1</a:t>
            </a:fld>
            <a:endParaRPr kumimoji="0" lang="zh-CN" altLang="en-US" sz="1400"/>
          </a:p>
        </p:txBody>
      </p:sp>
      <p:sp>
        <p:nvSpPr>
          <p:cNvPr id="19459" name="Rectangle 3"/>
          <p:cNvSpPr>
            <a:spLocks noGrp="1" noChangeArrowheads="1"/>
          </p:cNvSpPr>
          <p:nvPr>
            <p:ph type="title"/>
          </p:nvPr>
        </p:nvSpPr>
        <p:spPr>
          <a:xfrm>
            <a:off x="1428750" y="617538"/>
            <a:ext cx="7515225" cy="1143000"/>
          </a:xfrm>
        </p:spPr>
        <p:txBody>
          <a:bodyPr/>
          <a:lstStyle/>
          <a:p>
            <a:pPr eaLnBrk="1" hangingPunct="1"/>
            <a:r>
              <a:rPr lang="zh-CN" altLang="en-US" b="1" dirty="0">
                <a:latin typeface="Times New Roman" charset="0"/>
                <a:ea typeface="宋体" charset="0"/>
              </a:rPr>
              <a:t>同位旋对称性</a:t>
            </a:r>
            <a:r>
              <a:rPr lang="en-US" altLang="zh-CN" b="1" dirty="0">
                <a:latin typeface="Times New Roman" charset="0"/>
                <a:ea typeface="宋体" charset="0"/>
              </a:rPr>
              <a:t> </a:t>
            </a:r>
            <a:r>
              <a:rPr lang="zh-CN" altLang="en-US" b="1" dirty="0">
                <a:latin typeface="Times New Roman" charset="0"/>
                <a:ea typeface="宋体" charset="0"/>
              </a:rPr>
              <a:t>在弱衰变的应用</a:t>
            </a:r>
            <a:endParaRPr lang="en-US" altLang="zh-CN" b="1" dirty="0">
              <a:latin typeface="Times New Roman" charset="0"/>
              <a:ea typeface="宋体" charset="0"/>
            </a:endParaRPr>
          </a:p>
        </p:txBody>
      </p:sp>
      <p:sp>
        <p:nvSpPr>
          <p:cNvPr id="19460" name="Rectangle 4"/>
          <p:cNvSpPr>
            <a:spLocks noGrp="1" noChangeArrowheads="1"/>
          </p:cNvSpPr>
          <p:nvPr>
            <p:ph type="body" idx="1"/>
          </p:nvPr>
        </p:nvSpPr>
        <p:spPr>
          <a:xfrm>
            <a:off x="328613" y="1941513"/>
            <a:ext cx="8281987" cy="4002087"/>
          </a:xfrm>
        </p:spPr>
        <p:txBody>
          <a:bodyPr/>
          <a:lstStyle/>
          <a:p>
            <a:pPr algn="ctr" eaLnBrk="1" hangingPunct="1">
              <a:buFont typeface="Wingdings" charset="0"/>
              <a:buNone/>
            </a:pPr>
            <a:endParaRPr lang="en-US" altLang="zh-CN" b="1" dirty="0">
              <a:latin typeface="Times New Roman" charset="0"/>
              <a:ea typeface="宋体" charset="0"/>
            </a:endParaRPr>
          </a:p>
          <a:p>
            <a:pPr algn="ctr" eaLnBrk="1" hangingPunct="1">
              <a:lnSpc>
                <a:spcPct val="150000"/>
              </a:lnSpc>
              <a:buFont typeface="Wingdings" charset="0"/>
              <a:buNone/>
            </a:pPr>
            <a:r>
              <a:rPr lang="zh-CN" altLang="en-US" b="1" dirty="0">
                <a:latin typeface="Times New Roman" charset="0"/>
                <a:ea typeface="宋体" charset="0"/>
              </a:rPr>
              <a:t>吕才典</a:t>
            </a:r>
            <a:endParaRPr lang="en-US" altLang="zh-CN" b="1" dirty="0">
              <a:latin typeface="Times New Roman" charset="0"/>
              <a:ea typeface="宋体" charset="0"/>
            </a:endParaRPr>
          </a:p>
          <a:p>
            <a:pPr algn="ctr" eaLnBrk="1" hangingPunct="1">
              <a:lnSpc>
                <a:spcPct val="150000"/>
              </a:lnSpc>
              <a:buFont typeface="Wingdings" charset="0"/>
              <a:buNone/>
            </a:pPr>
            <a:r>
              <a:rPr lang="en-US" altLang="zh-CN" b="1" dirty="0" err="1">
                <a:latin typeface="Times New Roman" charset="0"/>
                <a:ea typeface="宋体" charset="0"/>
              </a:rPr>
              <a:t>lucd@ihep.ac.cn</a:t>
            </a:r>
            <a:endParaRPr lang="en-US" altLang="zh-CN" b="1" dirty="0">
              <a:latin typeface="Times New Roman" charset="0"/>
              <a:ea typeface="宋体" charset="0"/>
            </a:endParaRPr>
          </a:p>
          <a:p>
            <a:pPr algn="ctr" eaLnBrk="1" hangingPunct="1">
              <a:lnSpc>
                <a:spcPct val="150000"/>
              </a:lnSpc>
              <a:buFont typeface="Wingdings" charset="0"/>
              <a:buNone/>
            </a:pPr>
            <a:r>
              <a:rPr lang="zh-CN" altLang="en-US" sz="2400" b="1" dirty="0">
                <a:latin typeface="Times New Roman" charset="0"/>
                <a:ea typeface="宋体" charset="0"/>
              </a:rPr>
              <a:t>中国科学院高能物理研究所</a:t>
            </a:r>
            <a:endParaRPr lang="en-US" altLang="zh-CN" sz="2400" b="1" dirty="0">
              <a:latin typeface="Times New Roman" charset="0"/>
              <a:ea typeface="宋体" charset="0"/>
            </a:endParaRPr>
          </a:p>
          <a:p>
            <a:pPr algn="ctr" eaLnBrk="1" hangingPunct="1">
              <a:lnSpc>
                <a:spcPct val="150000"/>
              </a:lnSpc>
              <a:buFont typeface="Wingdings" charset="0"/>
              <a:buNone/>
            </a:pPr>
            <a:r>
              <a:rPr lang="zh-CN" altLang="en-US" sz="2400" b="1" dirty="0">
                <a:solidFill>
                  <a:srgbClr val="0000FF"/>
                </a:solidFill>
                <a:latin typeface="Times New Roman" charset="0"/>
                <a:ea typeface="宋体" charset="0"/>
              </a:rPr>
              <a:t>中国科学院大学</a:t>
            </a:r>
            <a:endParaRPr lang="en-US" altLang="zh-CN" sz="2400" b="1" dirty="0">
              <a:solidFill>
                <a:srgbClr val="0000FF"/>
              </a:solidFill>
              <a:latin typeface="Times New Roman" charset="0"/>
              <a:ea typeface="宋体" charset="0"/>
            </a:endParaRPr>
          </a:p>
          <a:p>
            <a:pPr eaLnBrk="1" hangingPunct="1">
              <a:lnSpc>
                <a:spcPct val="150000"/>
              </a:lnSpc>
              <a:buFont typeface="Wingdings" charset="0"/>
              <a:buNone/>
            </a:pPr>
            <a:endParaRPr lang="zh-CN" altLang="en-US" b="1" dirty="0">
              <a:latin typeface="Times New Roman" charset="0"/>
              <a:ea typeface="宋体" charset="0"/>
            </a:endParaRPr>
          </a:p>
          <a:p>
            <a:pPr eaLnBrk="1" hangingPunct="1">
              <a:lnSpc>
                <a:spcPct val="150000"/>
              </a:lnSpc>
              <a:buFont typeface="Wingdings" charset="0"/>
              <a:buNone/>
            </a:pPr>
            <a:r>
              <a:rPr lang="zh-CN" altLang="en-US" b="1" dirty="0">
                <a:latin typeface="Times New Roman" charset="0"/>
                <a:ea typeface="宋体"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3"/>
          <p:cNvSpPr>
            <a:spLocks noGrp="1"/>
          </p:cNvSpPr>
          <p:nvPr>
            <p:ph type="dt" sz="quarter" idx="10"/>
          </p:nvPr>
        </p:nvSpPr>
        <p:spPr/>
        <p:txBody>
          <a:bodyPr/>
          <a:lstStyle/>
          <a:p>
            <a:pPr>
              <a:defRPr/>
            </a:pPr>
            <a:r>
              <a:rPr lang="en-US" altLang="zh-CN"/>
              <a:t>CD Lu</a:t>
            </a:r>
            <a:endParaRPr lang="zh-CN" altLang="en-US"/>
          </a:p>
        </p:txBody>
      </p:sp>
      <p:sp>
        <p:nvSpPr>
          <p:cNvPr id="60418"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0924A89E-0330-9542-95E1-F53F7985DD52}" type="slidenum">
              <a:rPr kumimoji="0" lang="zh-CN" altLang="en-US" sz="1400"/>
              <a:pPr/>
              <a:t>10</a:t>
            </a:fld>
            <a:endParaRPr kumimoji="0" lang="zh-CN" altLang="en-US" sz="1400"/>
          </a:p>
        </p:txBody>
      </p:sp>
      <p:sp>
        <p:nvSpPr>
          <p:cNvPr id="60419" name="Rectangle 2"/>
          <p:cNvSpPr>
            <a:spLocks noGrp="1" noChangeArrowheads="1"/>
          </p:cNvSpPr>
          <p:nvPr>
            <p:ph type="title"/>
          </p:nvPr>
        </p:nvSpPr>
        <p:spPr>
          <a:xfrm>
            <a:off x="1752600" y="617538"/>
            <a:ext cx="7191375" cy="739775"/>
          </a:xfrm>
        </p:spPr>
        <p:txBody>
          <a:bodyPr/>
          <a:lstStyle/>
          <a:p>
            <a:pPr eaLnBrk="1" hangingPunct="1"/>
            <a:r>
              <a:rPr lang="en-US" altLang="zh-CN" b="1" i="1" dirty="0">
                <a:latin typeface="Times New Roman" charset="0"/>
                <a:ea typeface="宋体" charset="0"/>
              </a:rPr>
              <a:t>B</a:t>
            </a:r>
            <a:r>
              <a:rPr lang="en-US" altLang="zh-CN" b="1" baseline="30000" dirty="0">
                <a:latin typeface="Times New Roman" charset="0"/>
                <a:ea typeface="宋体" charset="0"/>
              </a:rPr>
              <a:t>0</a:t>
            </a:r>
            <a:r>
              <a:rPr lang="en-US" altLang="zh-CN" b="1" i="1" dirty="0">
                <a:latin typeface="Times New Roman" charset="0"/>
                <a:ea typeface="宋体" charset="0"/>
              </a:rPr>
              <a:t>→ </a:t>
            </a:r>
            <a:r>
              <a:rPr lang="en-US" altLang="zh-CN" b="1" i="1" dirty="0">
                <a:latin typeface="Times New Roman" charset="0"/>
                <a:ea typeface="宋体" charset="0"/>
                <a:cs typeface="Times New Roman" charset="0"/>
              </a:rPr>
              <a:t>π</a:t>
            </a:r>
            <a:r>
              <a:rPr lang="en-US" altLang="zh-CN" b="1" i="1" baseline="30000" dirty="0">
                <a:latin typeface="Times New Roman" charset="0"/>
                <a:ea typeface="宋体" charset="0"/>
                <a:cs typeface="Times New Roman" charset="0"/>
              </a:rPr>
              <a:t>+</a:t>
            </a:r>
            <a:r>
              <a:rPr lang="en-US" altLang="zh-CN" b="1" i="1" dirty="0">
                <a:latin typeface="Times New Roman" charset="0"/>
                <a:ea typeface="宋体" charset="0"/>
                <a:cs typeface="Times New Roman" charset="0"/>
              </a:rPr>
              <a:t> D</a:t>
            </a:r>
            <a:r>
              <a:rPr lang="en-US" altLang="zh-CN" b="1" i="1" baseline="30000" dirty="0">
                <a:latin typeface="Times New Roman" charset="0"/>
                <a:ea typeface="宋体" charset="0"/>
                <a:cs typeface="Times New Roman" charset="0"/>
              </a:rPr>
              <a:t>–</a:t>
            </a:r>
            <a:r>
              <a:rPr lang="en-US" altLang="zh-CN" b="1" dirty="0">
                <a:latin typeface="Times New Roman" charset="0"/>
                <a:ea typeface="宋体" charset="0"/>
                <a:cs typeface="Times New Roman" charset="0"/>
              </a:rPr>
              <a:t>                             </a:t>
            </a:r>
            <a:r>
              <a:rPr lang="zh-CN" altLang="en-US" b="1" dirty="0">
                <a:latin typeface="Times New Roman" charset="0"/>
                <a:ea typeface="宋体" charset="0"/>
              </a:rPr>
              <a:t>衰变</a:t>
            </a:r>
          </a:p>
        </p:txBody>
      </p:sp>
      <p:sp>
        <p:nvSpPr>
          <p:cNvPr id="60420" name="Rectangle 3"/>
          <p:cNvSpPr>
            <a:spLocks noGrp="1" noChangeArrowheads="1"/>
          </p:cNvSpPr>
          <p:nvPr>
            <p:ph type="body" idx="1"/>
          </p:nvPr>
        </p:nvSpPr>
        <p:spPr>
          <a:xfrm>
            <a:off x="391837" y="1357313"/>
            <a:ext cx="8534400" cy="4800600"/>
          </a:xfrm>
        </p:spPr>
        <p:txBody>
          <a:bodyPr/>
          <a:lstStyle/>
          <a:p>
            <a:pPr eaLnBrk="1" hangingPunct="1">
              <a:buFont typeface="Wingdings" charset="0"/>
              <a:buNone/>
            </a:pPr>
            <a:r>
              <a:rPr lang="en-US" altLang="zh-CN" sz="2800" b="1" dirty="0">
                <a:latin typeface="Times New Roman" charset="0"/>
                <a:ea typeface="宋体" charset="0"/>
                <a:cs typeface="Times New Roman" charset="0"/>
              </a:rPr>
              <a:t>                            </a:t>
            </a:r>
            <a:r>
              <a:rPr lang="en-US" altLang="zh-CN" b="1" dirty="0">
                <a:latin typeface="Times New Roman" charset="0"/>
                <a:ea typeface="宋体" charset="0"/>
              </a:rPr>
              <a:t>     </a:t>
            </a:r>
            <a:r>
              <a:rPr lang="en-US" altLang="zh-CN" sz="2800" b="1" i="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a:t>
            </a:r>
            <a:r>
              <a:rPr lang="en-US" altLang="zh-CN" sz="2800" b="1" dirty="0">
                <a:latin typeface="SymbolPS" charset="0"/>
                <a:ea typeface="宋体" charset="0"/>
                <a:cs typeface="Times New Roman" charset="0"/>
                <a:sym typeface="Symbol" charset="0"/>
              </a:rPr>
              <a:t>                                        </a:t>
            </a:r>
            <a:r>
              <a:rPr lang="en-US" altLang="zh-CN" sz="2800" b="1" i="1" dirty="0">
                <a:latin typeface="Times New Roman" charset="0"/>
                <a:ea typeface="宋体" charset="0"/>
                <a:cs typeface="Times New Roman" charset="0"/>
              </a:rPr>
              <a:t> </a:t>
            </a:r>
            <a:endParaRPr lang="zh-CN" altLang="en-US" b="1" dirty="0">
              <a:latin typeface="SymbolPS" charset="0"/>
              <a:ea typeface="宋体" charset="0"/>
            </a:endParaRPr>
          </a:p>
          <a:p>
            <a:pPr eaLnBrk="1" hangingPunct="1">
              <a:buFont typeface="Wingdings" charset="0"/>
              <a:buNone/>
            </a:pPr>
            <a:r>
              <a:rPr lang="zh-CN" altLang="en-US" b="1" dirty="0">
                <a:latin typeface="Times New Roman" charset="0"/>
                <a:ea typeface="宋体" charset="0"/>
              </a:rPr>
              <a:t>      </a:t>
            </a:r>
            <a:endParaRPr lang="en-US" altLang="zh-CN" b="1" dirty="0">
              <a:latin typeface="Times New Roman" charset="0"/>
              <a:ea typeface="宋体" charset="0"/>
            </a:endParaRPr>
          </a:p>
          <a:p>
            <a:pPr eaLnBrk="1" hangingPunct="1">
              <a:buFont typeface="Wingdings" charset="0"/>
              <a:buNone/>
            </a:pPr>
            <a:r>
              <a:rPr lang="zh-CN" altLang="en-US" b="1" dirty="0">
                <a:latin typeface="Times New Roman" charset="0"/>
                <a:ea typeface="宋体" charset="0"/>
              </a:rPr>
              <a:t> </a:t>
            </a:r>
            <a:r>
              <a:rPr lang="en-US" altLang="zh-CN" b="1" dirty="0">
                <a:latin typeface="Times New Roman" charset="0"/>
                <a:ea typeface="宋体" charset="0"/>
              </a:rPr>
              <a:t> </a:t>
            </a:r>
            <a:r>
              <a:rPr lang="zh-CN" altLang="en-US" b="1" dirty="0">
                <a:latin typeface="Times New Roman" charset="0"/>
                <a:ea typeface="宋体" charset="0"/>
              </a:rPr>
              <a:t>               </a:t>
            </a:r>
            <a:r>
              <a:rPr lang="en-US" altLang="zh-CN" sz="2400" b="1" dirty="0">
                <a:latin typeface="Times New Roman" charset="0"/>
                <a:ea typeface="宋体" charset="0"/>
              </a:rPr>
              <a:t>W                                                                     </a:t>
            </a:r>
            <a:r>
              <a:rPr lang="en-US" altLang="zh-CN" b="1" dirty="0">
                <a:latin typeface="Times New Roman" charset="0"/>
                <a:ea typeface="宋体" charset="0"/>
              </a:rPr>
              <a:t>u</a:t>
            </a:r>
            <a:r>
              <a:rPr lang="zh-CN" altLang="en-US" b="1" dirty="0">
                <a:latin typeface="Times New Roman" charset="0"/>
                <a:ea typeface="宋体" charset="0"/>
              </a:rPr>
              <a:t>  </a:t>
            </a:r>
          </a:p>
          <a:p>
            <a:pPr eaLnBrk="1" hangingPunct="1">
              <a:buFont typeface="Wingdings" charset="0"/>
              <a:buNone/>
            </a:pPr>
            <a:r>
              <a:rPr lang="zh-CN" altLang="en-US" b="1" dirty="0">
                <a:latin typeface="Times New Roman" charset="0"/>
                <a:ea typeface="宋体" charset="0"/>
              </a:rPr>
              <a:t>    </a:t>
            </a:r>
            <a:r>
              <a:rPr lang="en-US" altLang="zh-CN" b="1" dirty="0">
                <a:latin typeface="Times New Roman" charset="0"/>
                <a:ea typeface="宋体" charset="0"/>
              </a:rPr>
              <a:t>                              </a:t>
            </a:r>
            <a:r>
              <a:rPr lang="en-US" altLang="zh-CN" sz="2800" b="1" dirty="0">
                <a:latin typeface="Times New Roman" charset="0"/>
                <a:ea typeface="宋体" charset="0"/>
              </a:rPr>
              <a:t>            </a:t>
            </a:r>
          </a:p>
          <a:p>
            <a:pPr eaLnBrk="1" hangingPunct="1">
              <a:spcBef>
                <a:spcPct val="0"/>
              </a:spcBef>
              <a:buFont typeface="Wingdings" charset="0"/>
              <a:buNone/>
            </a:pPr>
            <a:r>
              <a:rPr lang="en-US" altLang="zh-CN" sz="2800" b="1" dirty="0">
                <a:latin typeface="Times New Roman" charset="0"/>
                <a:ea typeface="宋体" charset="0"/>
              </a:rPr>
              <a:t> </a:t>
            </a:r>
            <a:r>
              <a:rPr lang="zh-CN" altLang="en-US" sz="2800" b="1" dirty="0">
                <a:latin typeface="Times New Roman" charset="0"/>
                <a:ea typeface="宋体" charset="0"/>
              </a:rPr>
              <a:t>  </a:t>
            </a:r>
            <a:r>
              <a:rPr lang="en-US" altLang="zh-CN" sz="2800" b="1" dirty="0">
                <a:latin typeface="Times New Roman" charset="0"/>
                <a:ea typeface="宋体" charset="0"/>
              </a:rPr>
              <a:t>B</a:t>
            </a:r>
            <a:r>
              <a:rPr lang="en-US" altLang="zh-CN" sz="2800" b="1" baseline="30000" dirty="0">
                <a:latin typeface="Times New Roman" charset="0"/>
                <a:ea typeface="宋体" charset="0"/>
              </a:rPr>
              <a:t>0</a:t>
            </a:r>
            <a:r>
              <a:rPr lang="en-US" altLang="zh-CN" b="1" dirty="0">
                <a:latin typeface="Times New Roman" charset="0"/>
                <a:ea typeface="宋体" charset="0"/>
              </a:rPr>
              <a:t>                 </a:t>
            </a:r>
            <a:r>
              <a:rPr lang="zh-CN" altLang="en-US" b="1" dirty="0">
                <a:latin typeface="Times New Roman" charset="0"/>
                <a:ea typeface="宋体" charset="0"/>
              </a:rPr>
              <a:t>    </a:t>
            </a:r>
            <a:r>
              <a:rPr lang="en-US" altLang="zh-CN" b="1" dirty="0">
                <a:latin typeface="Times New Roman" charset="0"/>
                <a:ea typeface="宋体" charset="0"/>
              </a:rPr>
              <a:t>         </a:t>
            </a:r>
            <a:r>
              <a:rPr lang="en-US" altLang="zh-CN" sz="2800" b="1" dirty="0">
                <a:latin typeface="Times New Roman" charset="0"/>
                <a:ea typeface="宋体" charset="0"/>
                <a:cs typeface="Times New Roman" charset="0"/>
              </a:rPr>
              <a:t>D</a:t>
            </a:r>
            <a:r>
              <a:rPr lang="en-US" altLang="zh-CN" sz="2800" b="1" baseline="30000" dirty="0">
                <a:latin typeface="Arial" charset="0"/>
                <a:ea typeface="宋体" charset="0"/>
                <a:cs typeface="Times New Roman" charset="0"/>
              </a:rPr>
              <a:t>–</a:t>
            </a:r>
            <a:r>
              <a:rPr lang="en-US" altLang="zh-CN" sz="2800" b="1" dirty="0">
                <a:latin typeface="Times New Roman" charset="0"/>
                <a:ea typeface="宋体" charset="0"/>
                <a:cs typeface="Times New Roman" charset="0"/>
              </a:rPr>
              <a:t>      </a:t>
            </a:r>
            <a:r>
              <a:rPr lang="zh-CN" altLang="en-US" sz="2800" b="1" dirty="0">
                <a:latin typeface="Times New Roman" charset="0"/>
                <a:ea typeface="宋体" charset="0"/>
                <a:cs typeface="Times New Roman" charset="0"/>
              </a:rPr>
              <a:t>  </a:t>
            </a:r>
            <a:r>
              <a:rPr lang="en-US" altLang="zh-CN" sz="2800" b="1" dirty="0">
                <a:latin typeface="Times New Roman" charset="0"/>
                <a:ea typeface="宋体" charset="0"/>
              </a:rPr>
              <a:t>B</a:t>
            </a:r>
            <a:r>
              <a:rPr lang="en-US" altLang="zh-CN" sz="2800" b="1" baseline="30000" dirty="0">
                <a:latin typeface="Times New Roman" charset="0"/>
                <a:ea typeface="宋体" charset="0"/>
              </a:rPr>
              <a:t>0</a:t>
            </a:r>
            <a:r>
              <a:rPr lang="en-US" altLang="zh-CN" sz="2800" b="1" dirty="0">
                <a:latin typeface="Times New Roman" charset="0"/>
                <a:ea typeface="宋体" charset="0"/>
              </a:rPr>
              <a:t>                                  </a:t>
            </a:r>
            <a:r>
              <a:rPr lang="en-US" altLang="zh-CN" sz="2800" b="1" i="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0</a:t>
            </a:r>
            <a:r>
              <a:rPr lang="en-US" altLang="zh-CN" sz="2800" b="1" dirty="0">
                <a:latin typeface="Times New Roman" charset="0"/>
                <a:ea typeface="宋体" charset="0"/>
              </a:rPr>
              <a:t> </a:t>
            </a:r>
            <a:endParaRPr lang="en-US" altLang="zh-CN" b="1" dirty="0">
              <a:latin typeface="Times New Roman" charset="0"/>
              <a:ea typeface="宋体" charset="0"/>
            </a:endParaRPr>
          </a:p>
          <a:p>
            <a:pPr eaLnBrk="1" hangingPunct="1">
              <a:buFont typeface="Wingdings" charset="0"/>
              <a:buNone/>
            </a:pPr>
            <a:r>
              <a:rPr lang="zh-CN" altLang="en-US" b="1" dirty="0">
                <a:latin typeface="Times New Roman" charset="0"/>
                <a:ea typeface="宋体" charset="0"/>
              </a:rPr>
              <a:t>               </a:t>
            </a:r>
            <a:r>
              <a:rPr lang="en-US" altLang="zh-CN" b="1" dirty="0">
                <a:latin typeface="Times New Roman" charset="0"/>
                <a:ea typeface="宋体" charset="0"/>
              </a:rPr>
              <a:t>                                  </a:t>
            </a:r>
            <a:endParaRPr lang="en-US" altLang="zh-CN" b="1" dirty="0">
              <a:solidFill>
                <a:srgbClr val="00FF00"/>
              </a:solidFill>
              <a:latin typeface="Times New Roman" charset="0"/>
              <a:ea typeface="宋体" charset="0"/>
            </a:endParaRPr>
          </a:p>
          <a:p>
            <a:pPr eaLnBrk="1" hangingPunct="1">
              <a:buFont typeface="Wingdings" charset="0"/>
              <a:buNone/>
            </a:pPr>
            <a:r>
              <a:rPr lang="zh-CN" altLang="en-US" b="1" dirty="0">
                <a:solidFill>
                  <a:srgbClr val="00FF00"/>
                </a:solidFill>
                <a:latin typeface="Times New Roman" charset="0"/>
                <a:ea typeface="宋体" charset="0"/>
              </a:rPr>
              <a:t>             </a:t>
            </a:r>
            <a:r>
              <a:rPr lang="zh-CN" altLang="en-US" sz="2800" b="1" dirty="0">
                <a:solidFill>
                  <a:schemeClr val="hlink"/>
                </a:solidFill>
                <a:latin typeface="Times New Roman" charset="0"/>
                <a:ea typeface="宋体" charset="0"/>
              </a:rPr>
              <a:t>颜色增强</a:t>
            </a:r>
            <a:r>
              <a:rPr lang="zh-CN" altLang="en-US" sz="2800" b="1" dirty="0">
                <a:latin typeface="Times New Roman" charset="0"/>
                <a:ea typeface="宋体" charset="0"/>
              </a:rPr>
              <a:t>的                       </a:t>
            </a:r>
            <a:r>
              <a:rPr lang="zh-CN" altLang="en-US" sz="2800" b="1" dirty="0">
                <a:solidFill>
                  <a:srgbClr val="FF2B2B"/>
                </a:solidFill>
                <a:latin typeface="Times New Roman" charset="0"/>
                <a:ea typeface="宋体" charset="0"/>
              </a:rPr>
              <a:t>颜色压低</a:t>
            </a:r>
            <a:r>
              <a:rPr lang="zh-CN" altLang="en-US" sz="2800" b="1" dirty="0">
                <a:latin typeface="Times New Roman" charset="0"/>
                <a:ea typeface="宋体" charset="0"/>
              </a:rPr>
              <a:t>的</a:t>
            </a:r>
          </a:p>
          <a:p>
            <a:pPr eaLnBrk="1" hangingPunct="1">
              <a:spcBef>
                <a:spcPct val="0"/>
              </a:spcBef>
              <a:buFont typeface="Wingdings" charset="0"/>
              <a:buNone/>
            </a:pPr>
            <a:r>
              <a:rPr lang="en-US" altLang="zh-CN" sz="2800" b="1" dirty="0">
                <a:latin typeface="Times New Roman" charset="0"/>
                <a:ea typeface="宋体" charset="0"/>
                <a:cs typeface="Times New Roman" charset="0"/>
              </a:rPr>
              <a:t> </a:t>
            </a:r>
          </a:p>
          <a:p>
            <a:pPr eaLnBrk="1" hangingPunct="1">
              <a:spcBef>
                <a:spcPct val="0"/>
              </a:spcBef>
              <a:buFont typeface="Wingdings" charset="0"/>
              <a:buNone/>
            </a:pPr>
            <a:r>
              <a:rPr lang="en-US" altLang="zh-CN" sz="2800" b="1" dirty="0">
                <a:latin typeface="Times New Roman" charset="0"/>
                <a:ea typeface="宋体" charset="0"/>
                <a:cs typeface="Times New Roman" charset="0"/>
              </a:rPr>
              <a:t> M (B</a:t>
            </a:r>
            <a:r>
              <a:rPr lang="en-US" altLang="zh-CN" sz="2800" b="1" baseline="30000" dirty="0">
                <a:latin typeface="Times New Roman" charset="0"/>
                <a:ea typeface="宋体" charset="0"/>
                <a:cs typeface="Times New Roman" charset="0"/>
              </a:rPr>
              <a:t>0 </a:t>
            </a:r>
            <a:r>
              <a:rPr lang="en-US" altLang="zh-CN" sz="2800" b="1" dirty="0">
                <a:latin typeface="Times New Roman" charset="0"/>
                <a:ea typeface="宋体" charset="0"/>
                <a:cs typeface="Times New Roman" charset="0"/>
              </a:rPr>
              <a:t>→</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D</a:t>
            </a:r>
            <a:r>
              <a:rPr lang="en-US" altLang="zh-CN" sz="2800" b="1" baseline="30000" dirty="0">
                <a:latin typeface="Times New Roman" charset="0"/>
                <a:ea typeface="宋体" charset="0"/>
                <a:cs typeface="Times New Roman" charset="0"/>
              </a:rPr>
              <a:t>–</a:t>
            </a:r>
            <a:r>
              <a:rPr lang="en-US" altLang="zh-CN" sz="2800" b="1" dirty="0">
                <a:latin typeface="Times New Roman" charset="0"/>
                <a:ea typeface="宋体" charset="0"/>
                <a:cs typeface="Times New Roman" charset="0"/>
              </a:rPr>
              <a:t>)  </a:t>
            </a:r>
            <a:r>
              <a:rPr lang="en-US" altLang="zh-CN" sz="2800" b="1" dirty="0">
                <a:solidFill>
                  <a:schemeClr val="hlink"/>
                </a:solidFill>
                <a:latin typeface="Times New Roman" charset="0"/>
                <a:ea typeface="宋体" charset="0"/>
              </a:rPr>
              <a:t>∝  C</a:t>
            </a:r>
            <a:r>
              <a:rPr lang="en-US" altLang="zh-CN" sz="2800" b="1" baseline="-25000" dirty="0">
                <a:solidFill>
                  <a:schemeClr val="hlink"/>
                </a:solidFill>
                <a:latin typeface="Times New Roman" charset="0"/>
                <a:ea typeface="宋体" charset="0"/>
              </a:rPr>
              <a:t>2</a:t>
            </a:r>
            <a:r>
              <a:rPr lang="en-US" altLang="zh-CN" sz="2800" b="1" dirty="0">
                <a:solidFill>
                  <a:schemeClr val="hlink"/>
                </a:solidFill>
                <a:latin typeface="Times New Roman" charset="0"/>
                <a:ea typeface="宋体" charset="0"/>
              </a:rPr>
              <a:t> + C</a:t>
            </a:r>
            <a:r>
              <a:rPr lang="en-US" altLang="zh-CN" sz="2800" b="1" baseline="-25000" dirty="0">
                <a:solidFill>
                  <a:schemeClr val="hlink"/>
                </a:solidFill>
                <a:latin typeface="Times New Roman" charset="0"/>
                <a:ea typeface="宋体" charset="0"/>
              </a:rPr>
              <a:t>1</a:t>
            </a:r>
            <a:r>
              <a:rPr lang="en-US" altLang="zh-CN" sz="2800" b="1" dirty="0">
                <a:solidFill>
                  <a:schemeClr val="hlink"/>
                </a:solidFill>
                <a:latin typeface="Times New Roman" charset="0"/>
                <a:ea typeface="宋体" charset="0"/>
              </a:rPr>
              <a:t> /</a:t>
            </a:r>
            <a:r>
              <a:rPr lang="en-US" altLang="zh-CN" sz="2800" b="1" dirty="0" err="1">
                <a:solidFill>
                  <a:schemeClr val="hlink"/>
                </a:solidFill>
                <a:latin typeface="Times New Roman" charset="0"/>
                <a:ea typeface="宋体" charset="0"/>
              </a:rPr>
              <a:t>N</a:t>
            </a:r>
            <a:r>
              <a:rPr lang="en-US" altLang="zh-CN" sz="2800" b="1" baseline="-25000" dirty="0" err="1">
                <a:solidFill>
                  <a:schemeClr val="hlink"/>
                </a:solidFill>
                <a:latin typeface="Times New Roman" charset="0"/>
                <a:ea typeface="宋体" charset="0"/>
              </a:rPr>
              <a:t>c</a:t>
            </a:r>
            <a:r>
              <a:rPr lang="en-US" altLang="zh-CN" sz="2800" b="1" baseline="30000" dirty="0" err="1">
                <a:solidFill>
                  <a:schemeClr val="hlink"/>
                </a:solidFill>
                <a:latin typeface="Times New Roman" charset="0"/>
                <a:ea typeface="宋体" charset="0"/>
              </a:rPr>
              <a:t>eff</a:t>
            </a:r>
            <a:r>
              <a:rPr lang="en-US" altLang="zh-CN" sz="2800" b="1" baseline="30000" dirty="0">
                <a:solidFill>
                  <a:schemeClr val="hlink"/>
                </a:solidFill>
                <a:latin typeface="Times New Roman" charset="0"/>
                <a:ea typeface="宋体" charset="0"/>
              </a:rPr>
              <a:t> </a:t>
            </a:r>
            <a:r>
              <a:rPr lang="en-US" altLang="zh-CN" sz="2800" b="1" dirty="0">
                <a:solidFill>
                  <a:schemeClr val="hlink"/>
                </a:solidFill>
                <a:latin typeface="Times New Roman" charset="0"/>
                <a:ea typeface="宋体" charset="0"/>
              </a:rPr>
              <a:t>  =  a</a:t>
            </a:r>
            <a:r>
              <a:rPr lang="en-US" altLang="zh-CN" sz="2800" b="1" baseline="-25000" dirty="0">
                <a:solidFill>
                  <a:schemeClr val="hlink"/>
                </a:solidFill>
                <a:latin typeface="Times New Roman" charset="0"/>
                <a:ea typeface="宋体" charset="0"/>
              </a:rPr>
              <a:t>1</a:t>
            </a:r>
          </a:p>
          <a:p>
            <a:pPr eaLnBrk="1" hangingPunct="1">
              <a:buFont typeface="Wingdings" charset="0"/>
              <a:buNone/>
            </a:pPr>
            <a:r>
              <a:rPr lang="en-US" altLang="zh-CN" sz="2800" b="1" dirty="0">
                <a:latin typeface="Times New Roman" charset="0"/>
                <a:ea typeface="宋体" charset="0"/>
              </a:rPr>
              <a:t> </a:t>
            </a:r>
            <a:r>
              <a:rPr lang="en-US" altLang="zh-CN" sz="2800" b="1" dirty="0">
                <a:latin typeface="Times New Roman" charset="0"/>
                <a:ea typeface="宋体" charset="0"/>
                <a:cs typeface="Times New Roman" charset="0"/>
              </a:rPr>
              <a:t>M (B</a:t>
            </a:r>
            <a:r>
              <a:rPr lang="en-US" altLang="zh-CN" sz="2800" b="1" baseline="30000" dirty="0">
                <a:latin typeface="Times New Roman" charset="0"/>
                <a:ea typeface="宋体" charset="0"/>
                <a:cs typeface="Times New Roman" charset="0"/>
              </a:rPr>
              <a:t>0 </a:t>
            </a:r>
            <a:r>
              <a:rPr lang="en-US" altLang="zh-CN" sz="2800" b="1" dirty="0">
                <a:latin typeface="Times New Roman" charset="0"/>
                <a:ea typeface="宋体" charset="0"/>
                <a:cs typeface="Times New Roman" charset="0"/>
              </a:rPr>
              <a:t>→</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 0</a:t>
            </a:r>
            <a:r>
              <a:rPr lang="en-US" altLang="zh-CN" sz="2800" b="1" dirty="0">
                <a:latin typeface="Times New Roman" charset="0"/>
                <a:ea typeface="宋体" charset="0"/>
                <a:cs typeface="Times New Roman" charset="0"/>
              </a:rPr>
              <a:t>D</a:t>
            </a:r>
            <a:r>
              <a:rPr lang="en-US" altLang="zh-CN" sz="2800" b="1" baseline="30000" dirty="0">
                <a:latin typeface="Times New Roman" charset="0"/>
                <a:ea typeface="宋体" charset="0"/>
                <a:cs typeface="Times New Roman" charset="0"/>
              </a:rPr>
              <a:t>0</a:t>
            </a:r>
            <a:r>
              <a:rPr lang="en-US" altLang="zh-CN" sz="2800" b="1" dirty="0">
                <a:latin typeface="Times New Roman" charset="0"/>
                <a:ea typeface="宋体" charset="0"/>
                <a:cs typeface="Times New Roman" charset="0"/>
              </a:rPr>
              <a:t>)  </a:t>
            </a:r>
            <a:r>
              <a:rPr lang="en-US" altLang="zh-CN" sz="2800" b="1" dirty="0">
                <a:solidFill>
                  <a:srgbClr val="FF0000"/>
                </a:solidFill>
                <a:latin typeface="Times New Roman" charset="0"/>
                <a:ea typeface="宋体" charset="0"/>
                <a:cs typeface="Times New Roman" charset="0"/>
              </a:rPr>
              <a:t>∝  C</a:t>
            </a:r>
            <a:r>
              <a:rPr lang="en-US" altLang="zh-CN" sz="2800" b="1" baseline="-25000" dirty="0">
                <a:solidFill>
                  <a:srgbClr val="FF0000"/>
                </a:solidFill>
                <a:latin typeface="Times New Roman" charset="0"/>
                <a:ea typeface="宋体" charset="0"/>
                <a:cs typeface="Times New Roman" charset="0"/>
              </a:rPr>
              <a:t>1 </a:t>
            </a:r>
            <a:r>
              <a:rPr lang="en-US" altLang="zh-CN" sz="2800" b="1" dirty="0">
                <a:solidFill>
                  <a:srgbClr val="FF0000"/>
                </a:solidFill>
                <a:latin typeface="Times New Roman" charset="0"/>
                <a:ea typeface="宋体" charset="0"/>
                <a:cs typeface="Times New Roman" charset="0"/>
              </a:rPr>
              <a:t>+ C</a:t>
            </a:r>
            <a:r>
              <a:rPr lang="en-US" altLang="zh-CN" sz="2800" b="1" baseline="-25000" dirty="0">
                <a:solidFill>
                  <a:srgbClr val="FF0000"/>
                </a:solidFill>
                <a:latin typeface="Times New Roman" charset="0"/>
                <a:ea typeface="宋体" charset="0"/>
                <a:cs typeface="Times New Roman" charset="0"/>
              </a:rPr>
              <a:t>2</a:t>
            </a:r>
            <a:r>
              <a:rPr lang="en-US" altLang="zh-CN" sz="2800" b="1" dirty="0">
                <a:solidFill>
                  <a:srgbClr val="FF0000"/>
                </a:solidFill>
                <a:latin typeface="Times New Roman" charset="0"/>
                <a:ea typeface="宋体" charset="0"/>
                <a:cs typeface="Times New Roman" charset="0"/>
              </a:rPr>
              <a:t> /</a:t>
            </a:r>
            <a:r>
              <a:rPr lang="en-US" altLang="zh-CN" sz="2800" b="1" dirty="0" err="1">
                <a:solidFill>
                  <a:srgbClr val="FF0000"/>
                </a:solidFill>
                <a:latin typeface="Times New Roman" charset="0"/>
                <a:ea typeface="宋体" charset="0"/>
                <a:cs typeface="Times New Roman" charset="0"/>
              </a:rPr>
              <a:t>N</a:t>
            </a:r>
            <a:r>
              <a:rPr lang="en-US" altLang="zh-CN" sz="2800" b="1" baseline="-25000" dirty="0" err="1">
                <a:solidFill>
                  <a:srgbClr val="FF0000"/>
                </a:solidFill>
                <a:latin typeface="Times New Roman" charset="0"/>
                <a:ea typeface="宋体" charset="0"/>
                <a:cs typeface="Times New Roman" charset="0"/>
              </a:rPr>
              <a:t>c</a:t>
            </a:r>
            <a:r>
              <a:rPr lang="en-US" altLang="zh-CN" sz="2800" b="1" baseline="30000" dirty="0" err="1">
                <a:solidFill>
                  <a:srgbClr val="FF0000"/>
                </a:solidFill>
                <a:latin typeface="Times New Roman" charset="0"/>
                <a:ea typeface="宋体" charset="0"/>
                <a:cs typeface="Times New Roman" charset="0"/>
              </a:rPr>
              <a:t>eff</a:t>
            </a:r>
            <a:r>
              <a:rPr lang="en-US" altLang="zh-CN" sz="2800" b="1" dirty="0">
                <a:solidFill>
                  <a:srgbClr val="FF0000"/>
                </a:solidFill>
                <a:latin typeface="Times New Roman" charset="0"/>
                <a:ea typeface="宋体" charset="0"/>
                <a:cs typeface="Times New Roman" charset="0"/>
              </a:rPr>
              <a:t>   =  a</a:t>
            </a:r>
            <a:r>
              <a:rPr lang="en-US" altLang="zh-CN" sz="2800" b="1" baseline="-25000" dirty="0">
                <a:solidFill>
                  <a:srgbClr val="FF0000"/>
                </a:solidFill>
                <a:latin typeface="Times New Roman" charset="0"/>
                <a:ea typeface="宋体" charset="0"/>
                <a:cs typeface="Times New Roman" charset="0"/>
              </a:rPr>
              <a:t>2</a:t>
            </a:r>
          </a:p>
        </p:txBody>
      </p:sp>
      <p:sp>
        <p:nvSpPr>
          <p:cNvPr id="60421" name="Line 4"/>
          <p:cNvSpPr>
            <a:spLocks noChangeShapeType="1"/>
          </p:cNvSpPr>
          <p:nvPr/>
        </p:nvSpPr>
        <p:spPr bwMode="auto">
          <a:xfrm>
            <a:off x="1143000" y="2895600"/>
            <a:ext cx="25908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2" name="Line 5"/>
          <p:cNvSpPr>
            <a:spLocks noChangeShapeType="1"/>
          </p:cNvSpPr>
          <p:nvPr/>
        </p:nvSpPr>
        <p:spPr bwMode="auto">
          <a:xfrm>
            <a:off x="1143000" y="3581400"/>
            <a:ext cx="25908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3" name="Line 6"/>
          <p:cNvSpPr>
            <a:spLocks noChangeShapeType="1"/>
          </p:cNvSpPr>
          <p:nvPr/>
        </p:nvSpPr>
        <p:spPr bwMode="auto">
          <a:xfrm flipV="1">
            <a:off x="2514600" y="16764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4" name="Line 7"/>
          <p:cNvSpPr>
            <a:spLocks noChangeShapeType="1"/>
          </p:cNvSpPr>
          <p:nvPr/>
        </p:nvSpPr>
        <p:spPr bwMode="auto">
          <a:xfrm flipV="1">
            <a:off x="2514600" y="2133600"/>
            <a:ext cx="1066800" cy="3048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5" name="Freeform 8"/>
          <p:cNvSpPr>
            <a:spLocks/>
          </p:cNvSpPr>
          <p:nvPr/>
        </p:nvSpPr>
        <p:spPr bwMode="auto">
          <a:xfrm>
            <a:off x="2209800" y="2438400"/>
            <a:ext cx="322263" cy="481013"/>
          </a:xfrm>
          <a:custGeom>
            <a:avLst/>
            <a:gdLst>
              <a:gd name="T0" fmla="*/ 2147483647 w 203"/>
              <a:gd name="T1" fmla="*/ 2147483647 h 303"/>
              <a:gd name="T2" fmla="*/ 2147483647 w 203"/>
              <a:gd name="T3" fmla="*/ 2147483647 h 303"/>
              <a:gd name="T4" fmla="*/ 2147483647 w 203"/>
              <a:gd name="T5" fmla="*/ 2147483647 h 303"/>
              <a:gd name="T6" fmla="*/ 2147483647 w 203"/>
              <a:gd name="T7" fmla="*/ 2147483647 h 303"/>
              <a:gd name="T8" fmla="*/ 2147483647 w 203"/>
              <a:gd name="T9" fmla="*/ 2147483647 h 303"/>
              <a:gd name="T10" fmla="*/ 2147483647 w 203"/>
              <a:gd name="T11" fmla="*/ 2147483647 h 303"/>
              <a:gd name="T12" fmla="*/ 2147483647 w 203"/>
              <a:gd name="T13" fmla="*/ 2147483647 h 303"/>
              <a:gd name="T14" fmla="*/ 0 60000 65536"/>
              <a:gd name="T15" fmla="*/ 0 60000 65536"/>
              <a:gd name="T16" fmla="*/ 0 60000 65536"/>
              <a:gd name="T17" fmla="*/ 0 60000 65536"/>
              <a:gd name="T18" fmla="*/ 0 60000 65536"/>
              <a:gd name="T19" fmla="*/ 0 60000 65536"/>
              <a:gd name="T20" fmla="*/ 0 60000 65536"/>
              <a:gd name="T21" fmla="*/ 0 w 203"/>
              <a:gd name="T22" fmla="*/ 0 h 303"/>
              <a:gd name="T23" fmla="*/ 203 w 203"/>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303">
                <a:moveTo>
                  <a:pt x="203" y="5"/>
                </a:moveTo>
                <a:cubicBezTo>
                  <a:pt x="178" y="9"/>
                  <a:pt x="148" y="0"/>
                  <a:pt x="128" y="16"/>
                </a:cubicBezTo>
                <a:cubicBezTo>
                  <a:pt x="110" y="30"/>
                  <a:pt x="107" y="80"/>
                  <a:pt x="107" y="80"/>
                </a:cubicBezTo>
                <a:cubicBezTo>
                  <a:pt x="119" y="125"/>
                  <a:pt x="135" y="138"/>
                  <a:pt x="160" y="176"/>
                </a:cubicBezTo>
                <a:cubicBezTo>
                  <a:pt x="153" y="187"/>
                  <a:pt x="151" y="204"/>
                  <a:pt x="139" y="208"/>
                </a:cubicBezTo>
                <a:cubicBezTo>
                  <a:pt x="0" y="250"/>
                  <a:pt x="38" y="172"/>
                  <a:pt x="11" y="250"/>
                </a:cubicBezTo>
                <a:cubicBezTo>
                  <a:pt x="25" y="303"/>
                  <a:pt x="7" y="293"/>
                  <a:pt x="54" y="293"/>
                </a:cubicBez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0426" name="Line 9"/>
          <p:cNvSpPr>
            <a:spLocks noChangeShapeType="1"/>
          </p:cNvSpPr>
          <p:nvPr/>
        </p:nvSpPr>
        <p:spPr bwMode="auto">
          <a:xfrm>
            <a:off x="5257800" y="3581400"/>
            <a:ext cx="28956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7" name="Line 10"/>
          <p:cNvSpPr>
            <a:spLocks noChangeShapeType="1"/>
          </p:cNvSpPr>
          <p:nvPr/>
        </p:nvSpPr>
        <p:spPr bwMode="auto">
          <a:xfrm>
            <a:off x="5257800" y="2895600"/>
            <a:ext cx="1143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8" name="Line 11"/>
          <p:cNvSpPr>
            <a:spLocks noChangeShapeType="1"/>
          </p:cNvSpPr>
          <p:nvPr/>
        </p:nvSpPr>
        <p:spPr bwMode="auto">
          <a:xfrm flipV="1">
            <a:off x="6400800" y="21336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29" name="Line 12"/>
          <p:cNvSpPr>
            <a:spLocks noChangeShapeType="1"/>
          </p:cNvSpPr>
          <p:nvPr/>
        </p:nvSpPr>
        <p:spPr bwMode="auto">
          <a:xfrm>
            <a:off x="7086600" y="2895600"/>
            <a:ext cx="1143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30" name="Line 14"/>
          <p:cNvSpPr>
            <a:spLocks noChangeShapeType="1"/>
          </p:cNvSpPr>
          <p:nvPr/>
        </p:nvSpPr>
        <p:spPr bwMode="auto">
          <a:xfrm flipV="1">
            <a:off x="7086600" y="21336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0431" name="Line 17"/>
          <p:cNvSpPr>
            <a:spLocks noChangeShapeType="1"/>
          </p:cNvSpPr>
          <p:nvPr/>
        </p:nvSpPr>
        <p:spPr bwMode="auto">
          <a:xfrm flipH="1">
            <a:off x="32004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32" name="Line 18"/>
          <p:cNvSpPr>
            <a:spLocks noChangeShapeType="1"/>
          </p:cNvSpPr>
          <p:nvPr/>
        </p:nvSpPr>
        <p:spPr bwMode="auto">
          <a:xfrm flipH="1">
            <a:off x="16764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33" name="Line 19"/>
          <p:cNvSpPr>
            <a:spLocks noChangeShapeType="1"/>
          </p:cNvSpPr>
          <p:nvPr/>
        </p:nvSpPr>
        <p:spPr bwMode="auto">
          <a:xfrm flipH="1">
            <a:off x="57912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34" name="Line 20"/>
          <p:cNvSpPr>
            <a:spLocks noChangeShapeType="1"/>
          </p:cNvSpPr>
          <p:nvPr/>
        </p:nvSpPr>
        <p:spPr bwMode="auto">
          <a:xfrm flipH="1">
            <a:off x="78486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60435" name="Object 21"/>
          <p:cNvGraphicFramePr>
            <a:graphicFrameLocks noChangeAspect="1"/>
          </p:cNvGraphicFramePr>
          <p:nvPr/>
        </p:nvGraphicFramePr>
        <p:xfrm>
          <a:off x="914400" y="2514600"/>
          <a:ext cx="333375" cy="565150"/>
        </p:xfrm>
        <a:graphic>
          <a:graphicData uri="http://schemas.openxmlformats.org/presentationml/2006/ole">
            <mc:AlternateContent xmlns:mc="http://schemas.openxmlformats.org/markup-compatibility/2006">
              <mc:Choice xmlns:v="urn:schemas-microsoft-com:vml" Requires="v">
                <p:oleObj name="Equation" r:id="rId2" imgW="126780" imgH="215526" progId="Equation.3">
                  <p:embed/>
                </p:oleObj>
              </mc:Choice>
              <mc:Fallback>
                <p:oleObj name="Equation" r:id="rId2" imgW="126780" imgH="21552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436" name="Object 22"/>
          <p:cNvGraphicFramePr>
            <a:graphicFrameLocks noChangeAspect="1"/>
          </p:cNvGraphicFramePr>
          <p:nvPr/>
        </p:nvGraphicFramePr>
        <p:xfrm>
          <a:off x="3657600" y="2590800"/>
          <a:ext cx="420688" cy="53340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590800"/>
                        <a:ext cx="4206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437" name="Object 24"/>
          <p:cNvGraphicFramePr>
            <a:graphicFrameLocks noChangeAspect="1"/>
          </p:cNvGraphicFramePr>
          <p:nvPr/>
        </p:nvGraphicFramePr>
        <p:xfrm>
          <a:off x="4953000" y="2590800"/>
          <a:ext cx="333375" cy="565150"/>
        </p:xfrm>
        <a:graphic>
          <a:graphicData uri="http://schemas.openxmlformats.org/presentationml/2006/ole">
            <mc:AlternateContent xmlns:mc="http://schemas.openxmlformats.org/markup-compatibility/2006">
              <mc:Choice xmlns:v="urn:schemas-microsoft-com:vml" Requires="v">
                <p:oleObj name="Equation" r:id="rId6" imgW="126780" imgH="215526" progId="Equation.3">
                  <p:embed/>
                </p:oleObj>
              </mc:Choice>
              <mc:Fallback>
                <p:oleObj name="Equation" r:id="rId6" imgW="126780" imgH="21552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5908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0438" name="Line 25"/>
          <p:cNvSpPr>
            <a:spLocks noChangeShapeType="1"/>
          </p:cNvSpPr>
          <p:nvPr/>
        </p:nvSpPr>
        <p:spPr bwMode="auto">
          <a:xfrm flipH="1">
            <a:off x="6705600" y="2209800"/>
            <a:ext cx="381000" cy="3810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39" name="Line 26"/>
          <p:cNvSpPr>
            <a:spLocks noChangeShapeType="1"/>
          </p:cNvSpPr>
          <p:nvPr/>
        </p:nvSpPr>
        <p:spPr bwMode="auto">
          <a:xfrm flipV="1">
            <a:off x="7162800" y="2514600"/>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40" name="Line 27"/>
          <p:cNvSpPr>
            <a:spLocks noChangeShapeType="1"/>
          </p:cNvSpPr>
          <p:nvPr/>
        </p:nvSpPr>
        <p:spPr bwMode="auto">
          <a:xfrm>
            <a:off x="2133600" y="3581400"/>
            <a:ext cx="5334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41" name="Line 28"/>
          <p:cNvSpPr>
            <a:spLocks noChangeShapeType="1"/>
          </p:cNvSpPr>
          <p:nvPr/>
        </p:nvSpPr>
        <p:spPr bwMode="auto">
          <a:xfrm>
            <a:off x="6172200" y="3581400"/>
            <a:ext cx="5334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42" name="Line 32"/>
          <p:cNvSpPr>
            <a:spLocks noChangeShapeType="1"/>
          </p:cNvSpPr>
          <p:nvPr/>
        </p:nvSpPr>
        <p:spPr bwMode="auto">
          <a:xfrm flipH="1">
            <a:off x="2819400" y="1828800"/>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43" name="Line 33"/>
          <p:cNvSpPr>
            <a:spLocks noChangeShapeType="1"/>
          </p:cNvSpPr>
          <p:nvPr/>
        </p:nvSpPr>
        <p:spPr bwMode="auto">
          <a:xfrm flipV="1">
            <a:off x="2590800" y="2286000"/>
            <a:ext cx="457200" cy="1524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0444" name="Text Box 34"/>
          <p:cNvSpPr txBox="1">
            <a:spLocks noChangeArrowheads="1"/>
          </p:cNvSpPr>
          <p:nvPr/>
        </p:nvSpPr>
        <p:spPr bwMode="auto">
          <a:xfrm>
            <a:off x="1979613" y="3644900"/>
            <a:ext cx="6858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solidFill>
                  <a:schemeClr val="tx2"/>
                </a:solidFill>
              </a:rPr>
              <a:t>d</a:t>
            </a:r>
          </a:p>
        </p:txBody>
      </p:sp>
      <p:sp>
        <p:nvSpPr>
          <p:cNvPr id="60445" name="Text Box 35"/>
          <p:cNvSpPr txBox="1">
            <a:spLocks noChangeArrowheads="1"/>
          </p:cNvSpPr>
          <p:nvPr/>
        </p:nvSpPr>
        <p:spPr bwMode="auto">
          <a:xfrm>
            <a:off x="6300788" y="3644900"/>
            <a:ext cx="612775"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solidFill>
                  <a:schemeClr val="tx2"/>
                </a:solidFill>
              </a:rPr>
              <a:t>d</a:t>
            </a:r>
          </a:p>
        </p:txBody>
      </p:sp>
      <p:graphicFrame>
        <p:nvGraphicFramePr>
          <p:cNvPr id="60447" name="Object 36"/>
          <p:cNvGraphicFramePr>
            <a:graphicFrameLocks noChangeAspect="1"/>
          </p:cNvGraphicFramePr>
          <p:nvPr/>
        </p:nvGraphicFramePr>
        <p:xfrm>
          <a:off x="6553200" y="1905000"/>
          <a:ext cx="300038" cy="56515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905000"/>
                        <a:ext cx="300038"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448" name="Object 44"/>
          <p:cNvGraphicFramePr>
            <a:graphicFrameLocks noChangeAspect="1"/>
          </p:cNvGraphicFramePr>
          <p:nvPr/>
        </p:nvGraphicFramePr>
        <p:xfrm>
          <a:off x="7239000" y="1752600"/>
          <a:ext cx="642938" cy="457200"/>
        </p:xfrm>
        <a:graphic>
          <a:graphicData uri="http://schemas.openxmlformats.org/presentationml/2006/ole">
            <mc:AlternateContent xmlns:mc="http://schemas.openxmlformats.org/markup-compatibility/2006">
              <mc:Choice xmlns:v="urn:schemas-microsoft-com:vml" Requires="v">
                <p:oleObj name="Equation" r:id="rId10" imgW="215806" imgH="228501" progId="Equation.3">
                  <p:embed/>
                </p:oleObj>
              </mc:Choice>
              <mc:Fallback>
                <p:oleObj name="Equation" r:id="rId10" imgW="215806"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752600"/>
                        <a:ext cx="642938"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449" name="Object 30"/>
          <p:cNvGraphicFramePr>
            <a:graphicFrameLocks noChangeAspect="1"/>
          </p:cNvGraphicFramePr>
          <p:nvPr/>
        </p:nvGraphicFramePr>
        <p:xfrm>
          <a:off x="8229600" y="2438400"/>
          <a:ext cx="514350" cy="533400"/>
        </p:xfrm>
        <a:graphic>
          <a:graphicData uri="http://schemas.openxmlformats.org/presentationml/2006/ole">
            <mc:AlternateContent xmlns:mc="http://schemas.openxmlformats.org/markup-compatibility/2006">
              <mc:Choice xmlns:v="urn:schemas-microsoft-com:vml" Requires="v">
                <p:oleObj name="公式" r:id="rId12" imgW="139579" imgH="215713" progId="Equation.3">
                  <p:embed/>
                </p:oleObj>
              </mc:Choice>
              <mc:Fallback>
                <p:oleObj name="公式" r:id="rId12" imgW="139579"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2438400"/>
                        <a:ext cx="5143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0450" name="Freeform 10"/>
          <p:cNvSpPr>
            <a:spLocks/>
          </p:cNvSpPr>
          <p:nvPr/>
        </p:nvSpPr>
        <p:spPr bwMode="auto">
          <a:xfrm>
            <a:off x="6429375" y="2786063"/>
            <a:ext cx="711200" cy="263525"/>
          </a:xfrm>
          <a:custGeom>
            <a:avLst/>
            <a:gdLst>
              <a:gd name="T0" fmla="*/ 2147483647 w 448"/>
              <a:gd name="T1" fmla="*/ 2147483647 h 256"/>
              <a:gd name="T2" fmla="*/ 2147483647 w 448"/>
              <a:gd name="T3" fmla="*/ 2147483647 h 256"/>
              <a:gd name="T4" fmla="*/ 2147483647 w 448"/>
              <a:gd name="T5" fmla="*/ 2147483647 h 256"/>
              <a:gd name="T6" fmla="*/ 2147483647 w 448"/>
              <a:gd name="T7" fmla="*/ 2147483647 h 256"/>
              <a:gd name="T8" fmla="*/ 2147483647 w 448"/>
              <a:gd name="T9" fmla="*/ 2147483647 h 256"/>
              <a:gd name="T10" fmla="*/ 2147483647 w 448"/>
              <a:gd name="T11" fmla="*/ 2147483647 h 256"/>
              <a:gd name="T12" fmla="*/ 2147483647 w 448"/>
              <a:gd name="T13" fmla="*/ 2147483647 h 256"/>
              <a:gd name="T14" fmla="*/ 2147483647 w 448"/>
              <a:gd name="T15" fmla="*/ 2147483647 h 256"/>
              <a:gd name="T16" fmla="*/ 2147483647 w 448"/>
              <a:gd name="T17" fmla="*/ 2147483647 h 256"/>
              <a:gd name="T18" fmla="*/ 2147483647 w 448"/>
              <a:gd name="T19" fmla="*/ 2147483647 h 256"/>
              <a:gd name="T20" fmla="*/ 2147483647 w 448"/>
              <a:gd name="T21" fmla="*/ 2147483647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8"/>
              <a:gd name="T34" fmla="*/ 0 h 256"/>
              <a:gd name="T35" fmla="*/ 448 w 448"/>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8" h="256">
                <a:moveTo>
                  <a:pt x="16" y="200"/>
                </a:moveTo>
                <a:cubicBezTo>
                  <a:pt x="8" y="124"/>
                  <a:pt x="0" y="48"/>
                  <a:pt x="16" y="56"/>
                </a:cubicBezTo>
                <a:cubicBezTo>
                  <a:pt x="32" y="64"/>
                  <a:pt x="96" y="248"/>
                  <a:pt x="112" y="248"/>
                </a:cubicBezTo>
                <a:cubicBezTo>
                  <a:pt x="128" y="248"/>
                  <a:pt x="96" y="56"/>
                  <a:pt x="112" y="56"/>
                </a:cubicBezTo>
                <a:cubicBezTo>
                  <a:pt x="128" y="56"/>
                  <a:pt x="192" y="256"/>
                  <a:pt x="208" y="248"/>
                </a:cubicBezTo>
                <a:cubicBezTo>
                  <a:pt x="224" y="240"/>
                  <a:pt x="192" y="16"/>
                  <a:pt x="208" y="8"/>
                </a:cubicBezTo>
                <a:cubicBezTo>
                  <a:pt x="224" y="0"/>
                  <a:pt x="288" y="200"/>
                  <a:pt x="304" y="200"/>
                </a:cubicBezTo>
                <a:cubicBezTo>
                  <a:pt x="320" y="200"/>
                  <a:pt x="288" y="8"/>
                  <a:pt x="304" y="8"/>
                </a:cubicBezTo>
                <a:cubicBezTo>
                  <a:pt x="320" y="8"/>
                  <a:pt x="384" y="184"/>
                  <a:pt x="400" y="200"/>
                </a:cubicBezTo>
                <a:cubicBezTo>
                  <a:pt x="416" y="216"/>
                  <a:pt x="392" y="120"/>
                  <a:pt x="400" y="104"/>
                </a:cubicBezTo>
                <a:cubicBezTo>
                  <a:pt x="408" y="88"/>
                  <a:pt x="428" y="96"/>
                  <a:pt x="448" y="104"/>
                </a:cubicBezTo>
              </a:path>
            </a:pathLst>
          </a:custGeom>
          <a:noFill/>
          <a:ln w="222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0451" name="Line 46"/>
          <p:cNvSpPr>
            <a:spLocks noChangeShapeType="1"/>
          </p:cNvSpPr>
          <p:nvPr/>
        </p:nvSpPr>
        <p:spPr bwMode="auto">
          <a:xfrm>
            <a:off x="2195513" y="5805488"/>
            <a:ext cx="381000" cy="0"/>
          </a:xfrm>
          <a:prstGeom prst="line">
            <a:avLst/>
          </a:prstGeom>
          <a:noFill/>
          <a:ln w="22225">
            <a:solidFill>
              <a:schemeClr val="tx2"/>
            </a:solidFill>
            <a:round/>
            <a:headEnd/>
            <a:tailEn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37" name="Object 4"/>
          <p:cNvGraphicFramePr>
            <a:graphicFrameLocks noChangeAspect="1"/>
          </p:cNvGraphicFramePr>
          <p:nvPr>
            <p:extLst>
              <p:ext uri="{D42A27DB-BD31-4B8C-83A1-F6EECF244321}">
                <p14:modId xmlns:p14="http://schemas.microsoft.com/office/powerpoint/2010/main" val="2711174771"/>
              </p:ext>
            </p:extLst>
          </p:nvPr>
        </p:nvGraphicFramePr>
        <p:xfrm>
          <a:off x="4932040" y="620688"/>
          <a:ext cx="2279296" cy="720080"/>
        </p:xfrm>
        <a:graphic>
          <a:graphicData uri="http://schemas.openxmlformats.org/presentationml/2006/ole">
            <mc:AlternateContent xmlns:mc="http://schemas.openxmlformats.org/markup-compatibility/2006">
              <mc:Choice xmlns:v="urn:schemas-microsoft-com:vml" Requires="v">
                <p:oleObj name="公式" r:id="rId14" imgW="749300" imgH="241300" progId="Equation.3">
                  <p:embed/>
                </p:oleObj>
              </mc:Choice>
              <mc:Fallback>
                <p:oleObj name="公式" r:id="rId14" imgW="749300" imgH="241300" progId="Equation.3">
                  <p:embed/>
                  <p:pic>
                    <p:nvPicPr>
                      <p:cNvPr id="0" name=""/>
                      <p:cNvPicPr>
                        <a:picLocks noChangeAspect="1" noChangeArrowheads="1"/>
                      </p:cNvPicPr>
                      <p:nvPr/>
                    </p:nvPicPr>
                    <p:blipFill>
                      <a:blip r:embed="rId15"/>
                      <a:srcRect/>
                      <a:stretch>
                        <a:fillRect/>
                      </a:stretch>
                    </p:blipFill>
                    <p:spPr bwMode="auto">
                      <a:xfrm>
                        <a:off x="4932040" y="620688"/>
                        <a:ext cx="2279296" cy="7200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2096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日期占位符 3"/>
          <p:cNvSpPr>
            <a:spLocks noGrp="1"/>
          </p:cNvSpPr>
          <p:nvPr>
            <p:ph type="dt" sz="quarter" idx="10"/>
          </p:nvPr>
        </p:nvSpPr>
        <p:spPr/>
        <p:txBody>
          <a:bodyPr/>
          <a:lstStyle/>
          <a:p>
            <a:pPr>
              <a:defRPr/>
            </a:pPr>
            <a:r>
              <a:rPr lang="en-US" altLang="zh-CN"/>
              <a:t>CD Lu</a:t>
            </a:r>
            <a:endParaRPr lang="zh-CN" altLang="en-US"/>
          </a:p>
        </p:txBody>
      </p:sp>
      <p:sp>
        <p:nvSpPr>
          <p:cNvPr id="61442"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8F8B9D32-B203-E342-BF7B-8E97F3A4007C}" type="slidenum">
              <a:rPr kumimoji="0" lang="zh-CN" altLang="en-US" sz="1400"/>
              <a:pPr/>
              <a:t>11</a:t>
            </a:fld>
            <a:endParaRPr kumimoji="0" lang="zh-CN" altLang="en-US" sz="1400"/>
          </a:p>
        </p:txBody>
      </p:sp>
      <p:sp>
        <p:nvSpPr>
          <p:cNvPr id="61443" name="Rectangle 2"/>
          <p:cNvSpPr>
            <a:spLocks noGrp="1" noChangeArrowheads="1"/>
          </p:cNvSpPr>
          <p:nvPr>
            <p:ph type="title"/>
          </p:nvPr>
        </p:nvSpPr>
        <p:spPr/>
        <p:txBody>
          <a:bodyPr/>
          <a:lstStyle/>
          <a:p>
            <a:pPr eaLnBrk="1" hangingPunct="1"/>
            <a:r>
              <a:rPr lang="zh-CN" altLang="en-US" sz="3200" b="1" dirty="0">
                <a:latin typeface="Times New Roman" charset="0"/>
                <a:ea typeface="宋体" charset="0"/>
              </a:rPr>
              <a:t>因子化方法中的第三类衰变</a:t>
            </a:r>
            <a:endParaRPr lang="en-US" altLang="zh-CN" sz="3200" b="1" dirty="0">
              <a:latin typeface="Times New Roman" charset="0"/>
              <a:ea typeface="宋体" charset="0"/>
            </a:endParaRPr>
          </a:p>
        </p:txBody>
      </p:sp>
      <p:sp>
        <p:nvSpPr>
          <p:cNvPr id="61444" name="Line 5"/>
          <p:cNvSpPr>
            <a:spLocks noChangeShapeType="1"/>
          </p:cNvSpPr>
          <p:nvPr/>
        </p:nvSpPr>
        <p:spPr bwMode="auto">
          <a:xfrm>
            <a:off x="5257800" y="2895600"/>
            <a:ext cx="114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45" name="Line 6"/>
          <p:cNvSpPr>
            <a:spLocks noChangeShapeType="1"/>
          </p:cNvSpPr>
          <p:nvPr/>
        </p:nvSpPr>
        <p:spPr bwMode="auto">
          <a:xfrm flipV="1">
            <a:off x="6400800" y="2133600"/>
            <a:ext cx="7620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46" name="Line 7"/>
          <p:cNvSpPr>
            <a:spLocks noChangeShapeType="1"/>
          </p:cNvSpPr>
          <p:nvPr/>
        </p:nvSpPr>
        <p:spPr bwMode="auto">
          <a:xfrm>
            <a:off x="7086600" y="2895600"/>
            <a:ext cx="114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47" name="Line 9"/>
          <p:cNvSpPr>
            <a:spLocks noChangeShapeType="1"/>
          </p:cNvSpPr>
          <p:nvPr/>
        </p:nvSpPr>
        <p:spPr bwMode="auto">
          <a:xfrm flipV="1">
            <a:off x="7086600" y="2133600"/>
            <a:ext cx="7620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48" name="Line 15"/>
          <p:cNvSpPr>
            <a:spLocks noChangeShapeType="1"/>
          </p:cNvSpPr>
          <p:nvPr/>
        </p:nvSpPr>
        <p:spPr bwMode="auto">
          <a:xfrm>
            <a:off x="5257800" y="2895600"/>
            <a:ext cx="1143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49" name="Line 16"/>
          <p:cNvSpPr>
            <a:spLocks noChangeShapeType="1"/>
          </p:cNvSpPr>
          <p:nvPr/>
        </p:nvSpPr>
        <p:spPr bwMode="auto">
          <a:xfrm flipV="1">
            <a:off x="6400800" y="21336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50" name="Line 17"/>
          <p:cNvSpPr>
            <a:spLocks noChangeShapeType="1"/>
          </p:cNvSpPr>
          <p:nvPr/>
        </p:nvSpPr>
        <p:spPr bwMode="auto">
          <a:xfrm>
            <a:off x="7086600" y="2895600"/>
            <a:ext cx="11430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51" name="Line 19"/>
          <p:cNvSpPr>
            <a:spLocks noChangeShapeType="1"/>
          </p:cNvSpPr>
          <p:nvPr/>
        </p:nvSpPr>
        <p:spPr bwMode="auto">
          <a:xfrm flipV="1">
            <a:off x="7086600" y="21336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52" name="Line 22"/>
          <p:cNvSpPr>
            <a:spLocks noChangeShapeType="1"/>
          </p:cNvSpPr>
          <p:nvPr/>
        </p:nvSpPr>
        <p:spPr bwMode="auto">
          <a:xfrm flipH="1">
            <a:off x="57912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53" name="Line 23"/>
          <p:cNvSpPr>
            <a:spLocks noChangeShapeType="1"/>
          </p:cNvSpPr>
          <p:nvPr/>
        </p:nvSpPr>
        <p:spPr bwMode="auto">
          <a:xfrm flipH="1">
            <a:off x="7848600" y="289560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61454" name="Object 26"/>
          <p:cNvGraphicFramePr>
            <a:graphicFrameLocks noChangeAspect="1"/>
          </p:cNvGraphicFramePr>
          <p:nvPr/>
        </p:nvGraphicFramePr>
        <p:xfrm>
          <a:off x="4953000" y="2590800"/>
          <a:ext cx="333375" cy="565150"/>
        </p:xfrm>
        <a:graphic>
          <a:graphicData uri="http://schemas.openxmlformats.org/presentationml/2006/ole">
            <mc:AlternateContent xmlns:mc="http://schemas.openxmlformats.org/markup-compatibility/2006">
              <mc:Choice xmlns:v="urn:schemas-microsoft-com:vml" Requires="v">
                <p:oleObj name="Equation" r:id="rId2" imgW="126780" imgH="215526" progId="Equation.3">
                  <p:embed/>
                </p:oleObj>
              </mc:Choice>
              <mc:Fallback>
                <p:oleObj name="Equation" r:id="rId2" imgW="126780" imgH="21552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55" name="Line 27"/>
          <p:cNvSpPr>
            <a:spLocks noChangeShapeType="1"/>
          </p:cNvSpPr>
          <p:nvPr/>
        </p:nvSpPr>
        <p:spPr bwMode="auto">
          <a:xfrm flipH="1">
            <a:off x="6705600" y="2209800"/>
            <a:ext cx="381000" cy="3810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56" name="Line 28"/>
          <p:cNvSpPr>
            <a:spLocks noChangeShapeType="1"/>
          </p:cNvSpPr>
          <p:nvPr/>
        </p:nvSpPr>
        <p:spPr bwMode="auto">
          <a:xfrm flipV="1">
            <a:off x="7162800" y="2514600"/>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61457" name="Object 31"/>
          <p:cNvGraphicFramePr>
            <a:graphicFrameLocks noChangeAspect="1"/>
          </p:cNvGraphicFramePr>
          <p:nvPr/>
        </p:nvGraphicFramePr>
        <p:xfrm>
          <a:off x="6553200" y="1905000"/>
          <a:ext cx="300038" cy="56515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05000"/>
                        <a:ext cx="300038"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58" name="Text Box 37"/>
          <p:cNvSpPr txBox="1">
            <a:spLocks noChangeArrowheads="1"/>
          </p:cNvSpPr>
          <p:nvPr/>
        </p:nvSpPr>
        <p:spPr bwMode="auto">
          <a:xfrm>
            <a:off x="5715000" y="3214688"/>
            <a:ext cx="68580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solidFill>
                  <a:schemeClr val="hlink"/>
                </a:solidFill>
              </a:rPr>
              <a:t>u</a:t>
            </a:r>
          </a:p>
        </p:txBody>
      </p:sp>
      <p:graphicFrame>
        <p:nvGraphicFramePr>
          <p:cNvPr id="61459" name="Object 39"/>
          <p:cNvGraphicFramePr>
            <a:graphicFrameLocks noChangeAspect="1"/>
          </p:cNvGraphicFramePr>
          <p:nvPr/>
        </p:nvGraphicFramePr>
        <p:xfrm>
          <a:off x="7239000" y="1752600"/>
          <a:ext cx="642938" cy="457200"/>
        </p:xfrm>
        <a:graphic>
          <a:graphicData uri="http://schemas.openxmlformats.org/presentationml/2006/ole">
            <mc:AlternateContent xmlns:mc="http://schemas.openxmlformats.org/markup-compatibility/2006">
              <mc:Choice xmlns:v="urn:schemas-microsoft-com:vml" Requires="v">
                <p:oleObj name="Equation" r:id="rId6" imgW="215806" imgH="228501" progId="Equation.3">
                  <p:embed/>
                </p:oleObj>
              </mc:Choice>
              <mc:Fallback>
                <p:oleObj name="Equation" r:id="rId6" imgW="215806"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752600"/>
                        <a:ext cx="642938"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60" name="Line 56"/>
          <p:cNvSpPr>
            <a:spLocks noChangeShapeType="1"/>
          </p:cNvSpPr>
          <p:nvPr/>
        </p:nvSpPr>
        <p:spPr bwMode="auto">
          <a:xfrm>
            <a:off x="5257800" y="5638800"/>
            <a:ext cx="2590800" cy="15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61" name="Line 57"/>
          <p:cNvSpPr>
            <a:spLocks noChangeShapeType="1"/>
          </p:cNvSpPr>
          <p:nvPr/>
        </p:nvSpPr>
        <p:spPr bwMode="auto">
          <a:xfrm>
            <a:off x="5257800" y="6096000"/>
            <a:ext cx="2590800" cy="158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62" name="Line 58"/>
          <p:cNvSpPr>
            <a:spLocks noChangeShapeType="1"/>
          </p:cNvSpPr>
          <p:nvPr/>
        </p:nvSpPr>
        <p:spPr bwMode="auto">
          <a:xfrm flipV="1">
            <a:off x="6629400" y="4419600"/>
            <a:ext cx="762000" cy="7620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63" name="Line 59"/>
          <p:cNvSpPr>
            <a:spLocks noChangeShapeType="1"/>
          </p:cNvSpPr>
          <p:nvPr/>
        </p:nvSpPr>
        <p:spPr bwMode="auto">
          <a:xfrm flipV="1">
            <a:off x="6629400" y="4876800"/>
            <a:ext cx="1066800" cy="3048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64" name="Freeform 60"/>
          <p:cNvSpPr>
            <a:spLocks/>
          </p:cNvSpPr>
          <p:nvPr/>
        </p:nvSpPr>
        <p:spPr bwMode="auto">
          <a:xfrm>
            <a:off x="6324600" y="5181600"/>
            <a:ext cx="322263" cy="481013"/>
          </a:xfrm>
          <a:custGeom>
            <a:avLst/>
            <a:gdLst>
              <a:gd name="T0" fmla="*/ 2147483647 w 203"/>
              <a:gd name="T1" fmla="*/ 2147483647 h 303"/>
              <a:gd name="T2" fmla="*/ 2147483647 w 203"/>
              <a:gd name="T3" fmla="*/ 2147483647 h 303"/>
              <a:gd name="T4" fmla="*/ 2147483647 w 203"/>
              <a:gd name="T5" fmla="*/ 2147483647 h 303"/>
              <a:gd name="T6" fmla="*/ 2147483647 w 203"/>
              <a:gd name="T7" fmla="*/ 2147483647 h 303"/>
              <a:gd name="T8" fmla="*/ 2147483647 w 203"/>
              <a:gd name="T9" fmla="*/ 2147483647 h 303"/>
              <a:gd name="T10" fmla="*/ 2147483647 w 203"/>
              <a:gd name="T11" fmla="*/ 2147483647 h 303"/>
              <a:gd name="T12" fmla="*/ 2147483647 w 203"/>
              <a:gd name="T13" fmla="*/ 2147483647 h 303"/>
              <a:gd name="T14" fmla="*/ 0 60000 65536"/>
              <a:gd name="T15" fmla="*/ 0 60000 65536"/>
              <a:gd name="T16" fmla="*/ 0 60000 65536"/>
              <a:gd name="T17" fmla="*/ 0 60000 65536"/>
              <a:gd name="T18" fmla="*/ 0 60000 65536"/>
              <a:gd name="T19" fmla="*/ 0 60000 65536"/>
              <a:gd name="T20" fmla="*/ 0 60000 65536"/>
              <a:gd name="T21" fmla="*/ 0 w 203"/>
              <a:gd name="T22" fmla="*/ 0 h 303"/>
              <a:gd name="T23" fmla="*/ 203 w 203"/>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303">
                <a:moveTo>
                  <a:pt x="203" y="5"/>
                </a:moveTo>
                <a:cubicBezTo>
                  <a:pt x="178" y="9"/>
                  <a:pt x="148" y="0"/>
                  <a:pt x="128" y="16"/>
                </a:cubicBezTo>
                <a:cubicBezTo>
                  <a:pt x="110" y="30"/>
                  <a:pt x="107" y="80"/>
                  <a:pt x="107" y="80"/>
                </a:cubicBezTo>
                <a:cubicBezTo>
                  <a:pt x="119" y="125"/>
                  <a:pt x="135" y="138"/>
                  <a:pt x="160" y="176"/>
                </a:cubicBezTo>
                <a:cubicBezTo>
                  <a:pt x="153" y="187"/>
                  <a:pt x="151" y="204"/>
                  <a:pt x="139" y="208"/>
                </a:cubicBezTo>
                <a:cubicBezTo>
                  <a:pt x="0" y="250"/>
                  <a:pt x="38" y="172"/>
                  <a:pt x="11" y="250"/>
                </a:cubicBezTo>
                <a:cubicBezTo>
                  <a:pt x="25" y="303"/>
                  <a:pt x="7" y="293"/>
                  <a:pt x="54" y="293"/>
                </a:cubicBezTo>
              </a:path>
            </a:pathLst>
          </a:custGeom>
          <a:noFill/>
          <a:ln w="2222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1465" name="Line 61"/>
          <p:cNvSpPr>
            <a:spLocks noChangeShapeType="1"/>
          </p:cNvSpPr>
          <p:nvPr/>
        </p:nvSpPr>
        <p:spPr bwMode="auto">
          <a:xfrm flipH="1">
            <a:off x="7315200" y="5638800"/>
            <a:ext cx="4572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66" name="Line 62"/>
          <p:cNvSpPr>
            <a:spLocks noChangeShapeType="1"/>
          </p:cNvSpPr>
          <p:nvPr/>
        </p:nvSpPr>
        <p:spPr bwMode="auto">
          <a:xfrm flipH="1">
            <a:off x="5791200" y="5638800"/>
            <a:ext cx="4572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61467" name="Object 63"/>
          <p:cNvGraphicFramePr>
            <a:graphicFrameLocks noChangeAspect="1"/>
          </p:cNvGraphicFramePr>
          <p:nvPr/>
        </p:nvGraphicFramePr>
        <p:xfrm>
          <a:off x="5029200" y="5257800"/>
          <a:ext cx="333375" cy="565150"/>
        </p:xfrm>
        <a:graphic>
          <a:graphicData uri="http://schemas.openxmlformats.org/presentationml/2006/ole">
            <mc:AlternateContent xmlns:mc="http://schemas.openxmlformats.org/markup-compatibility/2006">
              <mc:Choice xmlns:v="urn:schemas-microsoft-com:vml" Requires="v">
                <p:oleObj name="Equation" r:id="rId8" imgW="126780" imgH="215526" progId="Equation.3">
                  <p:embed/>
                </p:oleObj>
              </mc:Choice>
              <mc:Fallback>
                <p:oleObj name="Equation" r:id="rId8" imgW="126780" imgH="21552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52578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68" name="Object 64"/>
          <p:cNvGraphicFramePr>
            <a:graphicFrameLocks noChangeAspect="1"/>
          </p:cNvGraphicFramePr>
          <p:nvPr/>
        </p:nvGraphicFramePr>
        <p:xfrm>
          <a:off x="7772400" y="5334000"/>
          <a:ext cx="420688" cy="5334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5334000"/>
                        <a:ext cx="4206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69" name="Line 65"/>
          <p:cNvSpPr>
            <a:spLocks noChangeShapeType="1"/>
          </p:cNvSpPr>
          <p:nvPr/>
        </p:nvSpPr>
        <p:spPr bwMode="auto">
          <a:xfrm>
            <a:off x="6324600" y="6096000"/>
            <a:ext cx="533400" cy="1588"/>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70" name="Line 66"/>
          <p:cNvSpPr>
            <a:spLocks noChangeShapeType="1"/>
          </p:cNvSpPr>
          <p:nvPr/>
        </p:nvSpPr>
        <p:spPr bwMode="auto">
          <a:xfrm flipH="1">
            <a:off x="6934200" y="4572000"/>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71" name="Line 67"/>
          <p:cNvSpPr>
            <a:spLocks noChangeShapeType="1"/>
          </p:cNvSpPr>
          <p:nvPr/>
        </p:nvSpPr>
        <p:spPr bwMode="auto">
          <a:xfrm flipV="1">
            <a:off x="6705600" y="5029200"/>
            <a:ext cx="457200" cy="1524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sp>
        <p:nvSpPr>
          <p:cNvPr id="61472" name="Text Box 68"/>
          <p:cNvSpPr txBox="1">
            <a:spLocks noChangeArrowheads="1"/>
          </p:cNvSpPr>
          <p:nvPr/>
        </p:nvSpPr>
        <p:spPr bwMode="auto">
          <a:xfrm>
            <a:off x="6019800" y="5943600"/>
            <a:ext cx="6858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t>u</a:t>
            </a:r>
          </a:p>
        </p:txBody>
      </p:sp>
      <p:sp>
        <p:nvSpPr>
          <p:cNvPr id="61473" name="Text Box 70"/>
          <p:cNvSpPr txBox="1">
            <a:spLocks noChangeArrowheads="1"/>
          </p:cNvSpPr>
          <p:nvPr/>
        </p:nvSpPr>
        <p:spPr bwMode="auto">
          <a:xfrm>
            <a:off x="4427538" y="5805488"/>
            <a:ext cx="83026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solidFill>
                  <a:schemeClr val="tx2"/>
                </a:solidFill>
              </a:rPr>
              <a:t>B</a:t>
            </a:r>
            <a:r>
              <a:rPr lang="en-US" altLang="zh-CN" sz="3200" i="1" baseline="30000">
                <a:solidFill>
                  <a:schemeClr val="tx2"/>
                </a:solidFill>
              </a:rPr>
              <a:t>+</a:t>
            </a:r>
          </a:p>
        </p:txBody>
      </p:sp>
      <p:sp>
        <p:nvSpPr>
          <p:cNvPr id="61474" name="Text Box 71"/>
          <p:cNvSpPr txBox="1">
            <a:spLocks noChangeArrowheads="1"/>
          </p:cNvSpPr>
          <p:nvPr/>
        </p:nvSpPr>
        <p:spPr bwMode="auto">
          <a:xfrm>
            <a:off x="4360863" y="3171826"/>
            <a:ext cx="7620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nchorCtr="1">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fontAlgn="t">
              <a:lnSpc>
                <a:spcPct val="90000"/>
              </a:lnSpc>
              <a:spcBef>
                <a:spcPct val="50000"/>
              </a:spcBef>
              <a:buClr>
                <a:srgbClr val="CCFF33"/>
              </a:buClr>
              <a:buSzPct val="70000"/>
              <a:buFont typeface="Wingdings" charset="0"/>
              <a:buNone/>
            </a:pPr>
            <a:r>
              <a:rPr lang="en-US" altLang="zh-CN" sz="3200" i="1">
                <a:solidFill>
                  <a:schemeClr val="tx2"/>
                </a:solidFill>
              </a:rPr>
              <a:t>B</a:t>
            </a:r>
            <a:r>
              <a:rPr lang="en-US" altLang="zh-CN" sz="3200" i="1" baseline="30000">
                <a:solidFill>
                  <a:schemeClr val="tx2"/>
                </a:solidFill>
              </a:rPr>
              <a:t>+</a:t>
            </a:r>
          </a:p>
        </p:txBody>
      </p:sp>
      <p:graphicFrame>
        <p:nvGraphicFramePr>
          <p:cNvPr id="61475" name="Object 74"/>
          <p:cNvGraphicFramePr>
            <a:graphicFrameLocks noChangeAspect="1"/>
          </p:cNvGraphicFramePr>
          <p:nvPr/>
        </p:nvGraphicFramePr>
        <p:xfrm>
          <a:off x="8077200" y="5638800"/>
          <a:ext cx="642938" cy="457200"/>
        </p:xfrm>
        <a:graphic>
          <a:graphicData uri="http://schemas.openxmlformats.org/presentationml/2006/ole">
            <mc:AlternateContent xmlns:mc="http://schemas.openxmlformats.org/markup-compatibility/2006">
              <mc:Choice xmlns:v="urn:schemas-microsoft-com:vml" Requires="v">
                <p:oleObj name="Equation" r:id="rId12" imgW="215806" imgH="228501" progId="Equation.3">
                  <p:embed/>
                </p:oleObj>
              </mc:Choice>
              <mc:Fallback>
                <p:oleObj name="Equation" r:id="rId12" imgW="215806"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5638800"/>
                        <a:ext cx="642938"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76" name="Object 75"/>
          <p:cNvGraphicFramePr>
            <a:graphicFrameLocks noChangeAspect="1"/>
          </p:cNvGraphicFramePr>
          <p:nvPr>
            <p:extLst>
              <p:ext uri="{D42A27DB-BD31-4B8C-83A1-F6EECF244321}">
                <p14:modId xmlns:p14="http://schemas.microsoft.com/office/powerpoint/2010/main" val="3205350064"/>
              </p:ext>
            </p:extLst>
          </p:nvPr>
        </p:nvGraphicFramePr>
        <p:xfrm>
          <a:off x="8153400" y="3011613"/>
          <a:ext cx="604838" cy="406400"/>
        </p:xfrm>
        <a:graphic>
          <a:graphicData uri="http://schemas.openxmlformats.org/presentationml/2006/ole">
            <mc:AlternateContent xmlns:mc="http://schemas.openxmlformats.org/markup-compatibility/2006">
              <mc:Choice xmlns:v="urn:schemas-microsoft-com:vml" Requires="v">
                <p:oleObj name="Equation" r:id="rId13" imgW="203024" imgH="203024" progId="Equation.3">
                  <p:embed/>
                </p:oleObj>
              </mc:Choice>
              <mc:Fallback>
                <p:oleObj name="Equation" r:id="rId13" imgW="203024" imgH="20302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3011613"/>
                        <a:ext cx="604838" cy="406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77" name="Object 77"/>
          <p:cNvGraphicFramePr>
            <a:graphicFrameLocks noChangeAspect="1"/>
          </p:cNvGraphicFramePr>
          <p:nvPr/>
        </p:nvGraphicFramePr>
        <p:xfrm>
          <a:off x="7524750" y="4324350"/>
          <a:ext cx="503238" cy="501650"/>
        </p:xfrm>
        <a:graphic>
          <a:graphicData uri="http://schemas.openxmlformats.org/presentationml/2006/ole">
            <mc:AlternateContent xmlns:mc="http://schemas.openxmlformats.org/markup-compatibility/2006">
              <mc:Choice xmlns:v="urn:schemas-microsoft-com:vml" Requires="v">
                <p:oleObj name="Equation" r:id="rId15" imgW="203024" imgH="203024" progId="Equation.3">
                  <p:embed/>
                </p:oleObj>
              </mc:Choice>
              <mc:Fallback>
                <p:oleObj name="Equation" r:id="rId15" imgW="203024" imgH="20302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4750" y="4324350"/>
                        <a:ext cx="503238"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1478" name="Freeform 10"/>
          <p:cNvSpPr>
            <a:spLocks/>
          </p:cNvSpPr>
          <p:nvPr/>
        </p:nvSpPr>
        <p:spPr bwMode="auto">
          <a:xfrm>
            <a:off x="6429375" y="2786063"/>
            <a:ext cx="711200" cy="263525"/>
          </a:xfrm>
          <a:custGeom>
            <a:avLst/>
            <a:gdLst>
              <a:gd name="T0" fmla="*/ 2147483647 w 448"/>
              <a:gd name="T1" fmla="*/ 2147483647 h 256"/>
              <a:gd name="T2" fmla="*/ 2147483647 w 448"/>
              <a:gd name="T3" fmla="*/ 2147483647 h 256"/>
              <a:gd name="T4" fmla="*/ 2147483647 w 448"/>
              <a:gd name="T5" fmla="*/ 2147483647 h 256"/>
              <a:gd name="T6" fmla="*/ 2147483647 w 448"/>
              <a:gd name="T7" fmla="*/ 2147483647 h 256"/>
              <a:gd name="T8" fmla="*/ 2147483647 w 448"/>
              <a:gd name="T9" fmla="*/ 2147483647 h 256"/>
              <a:gd name="T10" fmla="*/ 2147483647 w 448"/>
              <a:gd name="T11" fmla="*/ 2147483647 h 256"/>
              <a:gd name="T12" fmla="*/ 2147483647 w 448"/>
              <a:gd name="T13" fmla="*/ 2147483647 h 256"/>
              <a:gd name="T14" fmla="*/ 2147483647 w 448"/>
              <a:gd name="T15" fmla="*/ 2147483647 h 256"/>
              <a:gd name="T16" fmla="*/ 2147483647 w 448"/>
              <a:gd name="T17" fmla="*/ 2147483647 h 256"/>
              <a:gd name="T18" fmla="*/ 2147483647 w 448"/>
              <a:gd name="T19" fmla="*/ 2147483647 h 256"/>
              <a:gd name="T20" fmla="*/ 2147483647 w 448"/>
              <a:gd name="T21" fmla="*/ 2147483647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8"/>
              <a:gd name="T34" fmla="*/ 0 h 256"/>
              <a:gd name="T35" fmla="*/ 448 w 448"/>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8" h="256">
                <a:moveTo>
                  <a:pt x="16" y="200"/>
                </a:moveTo>
                <a:cubicBezTo>
                  <a:pt x="8" y="124"/>
                  <a:pt x="0" y="48"/>
                  <a:pt x="16" y="56"/>
                </a:cubicBezTo>
                <a:cubicBezTo>
                  <a:pt x="32" y="64"/>
                  <a:pt x="96" y="248"/>
                  <a:pt x="112" y="248"/>
                </a:cubicBezTo>
                <a:cubicBezTo>
                  <a:pt x="128" y="248"/>
                  <a:pt x="96" y="56"/>
                  <a:pt x="112" y="56"/>
                </a:cubicBezTo>
                <a:cubicBezTo>
                  <a:pt x="128" y="56"/>
                  <a:pt x="192" y="256"/>
                  <a:pt x="208" y="248"/>
                </a:cubicBezTo>
                <a:cubicBezTo>
                  <a:pt x="224" y="240"/>
                  <a:pt x="192" y="16"/>
                  <a:pt x="208" y="8"/>
                </a:cubicBezTo>
                <a:cubicBezTo>
                  <a:pt x="224" y="0"/>
                  <a:pt x="288" y="200"/>
                  <a:pt x="304" y="200"/>
                </a:cubicBezTo>
                <a:cubicBezTo>
                  <a:pt x="320" y="200"/>
                  <a:pt x="288" y="8"/>
                  <a:pt x="304" y="8"/>
                </a:cubicBezTo>
                <a:cubicBezTo>
                  <a:pt x="320" y="8"/>
                  <a:pt x="384" y="184"/>
                  <a:pt x="400" y="200"/>
                </a:cubicBezTo>
                <a:cubicBezTo>
                  <a:pt x="416" y="216"/>
                  <a:pt x="392" y="120"/>
                  <a:pt x="400" y="104"/>
                </a:cubicBezTo>
                <a:cubicBezTo>
                  <a:pt x="408" y="88"/>
                  <a:pt x="428" y="96"/>
                  <a:pt x="448" y="104"/>
                </a:cubicBezTo>
              </a:path>
            </a:pathLst>
          </a:custGeom>
          <a:noFill/>
          <a:ln w="222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1479" name="TextBox 86"/>
          <p:cNvSpPr txBox="1">
            <a:spLocks noChangeArrowheads="1"/>
          </p:cNvSpPr>
          <p:nvPr/>
        </p:nvSpPr>
        <p:spPr bwMode="auto">
          <a:xfrm>
            <a:off x="1187624" y="2357438"/>
            <a:ext cx="194421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pPr>
            <a:r>
              <a:rPr lang="zh-CN" altLang="en-US" b="1" dirty="0">
                <a:solidFill>
                  <a:srgbClr val="0000FF"/>
                </a:solidFill>
              </a:rPr>
              <a:t>上面两类图都有贡献</a:t>
            </a:r>
          </a:p>
        </p:txBody>
      </p:sp>
      <p:sp>
        <p:nvSpPr>
          <p:cNvPr id="61482" name="矩形 88"/>
          <p:cNvSpPr>
            <a:spLocks noChangeArrowheads="1"/>
          </p:cNvSpPr>
          <p:nvPr/>
        </p:nvSpPr>
        <p:spPr bwMode="auto">
          <a:xfrm>
            <a:off x="776288" y="4074677"/>
            <a:ext cx="3857625" cy="199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Wingdings" charset="0"/>
              <a:buNone/>
            </a:pPr>
            <a:r>
              <a:rPr lang="en-US" altLang="zh-CN" sz="2800" b="1" dirty="0"/>
              <a:t> </a:t>
            </a:r>
            <a:r>
              <a:rPr lang="en-US" altLang="zh-CN" sz="2800" b="1" dirty="0">
                <a:cs typeface="Times New Roman" charset="0"/>
              </a:rPr>
              <a:t>                          ∝ </a:t>
            </a:r>
          </a:p>
          <a:p>
            <a:pPr>
              <a:lnSpc>
                <a:spcPct val="150000"/>
              </a:lnSpc>
              <a:buFont typeface="Wingdings" charset="0"/>
              <a:buNone/>
            </a:pPr>
            <a:r>
              <a:rPr lang="en-US" altLang="zh-CN" sz="2800" b="1" dirty="0">
                <a:cs typeface="Times New Roman" charset="0"/>
              </a:rPr>
              <a:t> (C</a:t>
            </a:r>
            <a:r>
              <a:rPr lang="en-US" altLang="zh-CN" sz="2800" b="1" baseline="-25000" dirty="0">
                <a:cs typeface="Times New Roman" charset="0"/>
              </a:rPr>
              <a:t>2 </a:t>
            </a:r>
            <a:r>
              <a:rPr lang="en-US" altLang="zh-CN" sz="2800" b="1" dirty="0">
                <a:cs typeface="Times New Roman" charset="0"/>
              </a:rPr>
              <a:t>+ C</a:t>
            </a:r>
            <a:r>
              <a:rPr lang="en-US" altLang="zh-CN" sz="2800" b="1" baseline="-25000" dirty="0">
                <a:cs typeface="Times New Roman" charset="0"/>
              </a:rPr>
              <a:t>1</a:t>
            </a:r>
            <a:r>
              <a:rPr lang="en-US" altLang="zh-CN" sz="2800" b="1" dirty="0">
                <a:cs typeface="Times New Roman" charset="0"/>
              </a:rPr>
              <a:t>) (1+/</a:t>
            </a:r>
            <a:r>
              <a:rPr lang="en-US" altLang="zh-CN" sz="2800" b="1" dirty="0" err="1">
                <a:cs typeface="Times New Roman" charset="0"/>
              </a:rPr>
              <a:t>N</a:t>
            </a:r>
            <a:r>
              <a:rPr lang="en-US" altLang="zh-CN" sz="2800" b="1" baseline="-25000" dirty="0" err="1">
                <a:cs typeface="Times New Roman" charset="0"/>
              </a:rPr>
              <a:t>c</a:t>
            </a:r>
            <a:r>
              <a:rPr lang="en-US" altLang="zh-CN" sz="2800" b="1" baseline="30000" dirty="0" err="1">
                <a:cs typeface="Times New Roman" charset="0"/>
              </a:rPr>
              <a:t>eff</a:t>
            </a:r>
            <a:r>
              <a:rPr lang="en-US" altLang="zh-CN" sz="2800" b="1" dirty="0">
                <a:cs typeface="Times New Roman" charset="0"/>
              </a:rPr>
              <a:t> ) </a:t>
            </a:r>
          </a:p>
          <a:p>
            <a:pPr>
              <a:lnSpc>
                <a:spcPct val="150000"/>
              </a:lnSpc>
              <a:buFont typeface="Wingdings" charset="0"/>
              <a:buNone/>
            </a:pPr>
            <a:r>
              <a:rPr lang="en-US" altLang="zh-CN" sz="2800" b="1" dirty="0">
                <a:cs typeface="Times New Roman" charset="0"/>
              </a:rPr>
              <a:t>= </a:t>
            </a:r>
            <a:r>
              <a:rPr lang="en-US" altLang="zh-CN" sz="2800" b="1" dirty="0">
                <a:solidFill>
                  <a:schemeClr val="tx2"/>
                </a:solidFill>
                <a:cs typeface="Times New Roman" charset="0"/>
              </a:rPr>
              <a:t>a</a:t>
            </a:r>
            <a:r>
              <a:rPr lang="en-US" altLang="zh-CN" sz="2800" b="1" baseline="-25000" dirty="0">
                <a:solidFill>
                  <a:schemeClr val="tx2"/>
                </a:solidFill>
                <a:cs typeface="Times New Roman" charset="0"/>
              </a:rPr>
              <a:t>1</a:t>
            </a:r>
            <a:r>
              <a:rPr lang="en-US" altLang="zh-CN" sz="2800" b="1" dirty="0">
                <a:solidFill>
                  <a:schemeClr val="tx2"/>
                </a:solidFill>
                <a:cs typeface="Times New Roman" charset="0"/>
              </a:rPr>
              <a:t> + a</a:t>
            </a:r>
            <a:r>
              <a:rPr lang="en-US" altLang="zh-CN" sz="2800" b="1" baseline="-25000" dirty="0">
                <a:solidFill>
                  <a:schemeClr val="tx2"/>
                </a:solidFill>
                <a:cs typeface="Times New Roman" charset="0"/>
              </a:rPr>
              <a:t>2</a:t>
            </a:r>
            <a:endParaRPr lang="en-US" altLang="zh-CN" sz="2800" b="1" dirty="0">
              <a:cs typeface="Times New Roman" charset="0"/>
            </a:endParaRPr>
          </a:p>
        </p:txBody>
      </p:sp>
      <p:sp>
        <p:nvSpPr>
          <p:cNvPr id="61486" name="Line 9"/>
          <p:cNvSpPr>
            <a:spLocks noChangeShapeType="1"/>
          </p:cNvSpPr>
          <p:nvPr/>
        </p:nvSpPr>
        <p:spPr bwMode="auto">
          <a:xfrm>
            <a:off x="5257800" y="3581400"/>
            <a:ext cx="2895600"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487" name="Line 28"/>
          <p:cNvSpPr>
            <a:spLocks noChangeShapeType="1"/>
          </p:cNvSpPr>
          <p:nvPr/>
        </p:nvSpPr>
        <p:spPr bwMode="auto">
          <a:xfrm>
            <a:off x="6172200" y="3581400"/>
            <a:ext cx="533400"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zh-CN" altLang="en-US"/>
          </a:p>
        </p:txBody>
      </p:sp>
      <p:graphicFrame>
        <p:nvGraphicFramePr>
          <p:cNvPr id="46" name="Object 4"/>
          <p:cNvGraphicFramePr>
            <a:graphicFrameLocks noChangeAspect="1"/>
          </p:cNvGraphicFramePr>
          <p:nvPr>
            <p:extLst>
              <p:ext uri="{D42A27DB-BD31-4B8C-83A1-F6EECF244321}">
                <p14:modId xmlns:p14="http://schemas.microsoft.com/office/powerpoint/2010/main" val="957707356"/>
              </p:ext>
            </p:extLst>
          </p:nvPr>
        </p:nvGraphicFramePr>
        <p:xfrm>
          <a:off x="776288" y="4146685"/>
          <a:ext cx="2448272" cy="630514"/>
        </p:xfrm>
        <a:graphic>
          <a:graphicData uri="http://schemas.openxmlformats.org/presentationml/2006/ole">
            <mc:AlternateContent xmlns:mc="http://schemas.openxmlformats.org/markup-compatibility/2006">
              <mc:Choice xmlns:v="urn:schemas-microsoft-com:vml" Requires="v">
                <p:oleObj name="公式" r:id="rId16" imgW="1016000" imgH="266700" progId="Equation.3">
                  <p:embed/>
                </p:oleObj>
              </mc:Choice>
              <mc:Fallback>
                <p:oleObj name="公式" r:id="rId16" imgW="1016000" imgH="266700" progId="Equation.3">
                  <p:embed/>
                  <p:pic>
                    <p:nvPicPr>
                      <p:cNvPr id="0" name=""/>
                      <p:cNvPicPr>
                        <a:picLocks noChangeAspect="1" noChangeArrowheads="1"/>
                      </p:cNvPicPr>
                      <p:nvPr/>
                    </p:nvPicPr>
                    <p:blipFill>
                      <a:blip r:embed="rId17"/>
                      <a:srcRect/>
                      <a:stretch>
                        <a:fillRect/>
                      </a:stretch>
                    </p:blipFill>
                    <p:spPr bwMode="auto">
                      <a:xfrm>
                        <a:off x="776288" y="4146685"/>
                        <a:ext cx="2448272" cy="6305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916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63490"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F02C72D4-B926-8D44-9E38-BB771CC84D49}" type="slidenum">
              <a:rPr kumimoji="0" lang="zh-CN" altLang="en-US" sz="1400"/>
              <a:pPr/>
              <a:t>12</a:t>
            </a:fld>
            <a:endParaRPr kumimoji="0" lang="zh-CN" altLang="en-US" sz="1400"/>
          </a:p>
        </p:txBody>
      </p:sp>
      <p:sp>
        <p:nvSpPr>
          <p:cNvPr id="63491" name="Rectangle 2"/>
          <p:cNvSpPr>
            <a:spLocks noGrp="1" noChangeArrowheads="1"/>
          </p:cNvSpPr>
          <p:nvPr>
            <p:ph type="title"/>
          </p:nvPr>
        </p:nvSpPr>
        <p:spPr>
          <a:xfrm>
            <a:off x="2101648" y="468889"/>
            <a:ext cx="3024336" cy="651222"/>
          </a:xfrm>
        </p:spPr>
        <p:txBody>
          <a:bodyPr/>
          <a:lstStyle/>
          <a:p>
            <a:pPr eaLnBrk="1" hangingPunct="1"/>
            <a:r>
              <a:rPr lang="zh-CN" altLang="en-US" sz="2800" b="1" dirty="0">
                <a:solidFill>
                  <a:srgbClr val="FF0000"/>
                </a:solidFill>
                <a:latin typeface="Times New Roman" charset="0"/>
                <a:ea typeface="宋体" charset="0"/>
              </a:rPr>
              <a:t>同位旋分析</a:t>
            </a:r>
            <a:endParaRPr lang="en-US" altLang="zh-CN" sz="2800" b="1" dirty="0">
              <a:solidFill>
                <a:srgbClr val="FF0000"/>
              </a:solidFill>
              <a:latin typeface="Times New Roman" charset="0"/>
              <a:ea typeface="宋体" charset="0"/>
            </a:endParaRPr>
          </a:p>
        </p:txBody>
      </p:sp>
      <p:sp>
        <p:nvSpPr>
          <p:cNvPr id="13321" name="Rectangle 3"/>
          <p:cNvSpPr>
            <a:spLocks noGrp="1" noChangeArrowheads="1"/>
          </p:cNvSpPr>
          <p:nvPr>
            <p:ph type="body" idx="1"/>
          </p:nvPr>
        </p:nvSpPr>
        <p:spPr>
          <a:xfrm>
            <a:off x="395536" y="1268760"/>
            <a:ext cx="8229600" cy="4525963"/>
          </a:xfrm>
          <a:solidFill>
            <a:srgbClr val="FFFFFF"/>
          </a:solidFill>
        </p:spPr>
        <p:txBody>
          <a:bodyPr/>
          <a:lstStyle/>
          <a:p>
            <a:pPr eaLnBrk="1" hangingPunct="1">
              <a:lnSpc>
                <a:spcPts val="4780"/>
              </a:lnSpc>
            </a:pPr>
            <a:r>
              <a:rPr lang="zh-CN" altLang="en-US" sz="2400" b="1" dirty="0">
                <a:latin typeface="Times New Roman" charset="0"/>
                <a:ea typeface="宋体" charset="0"/>
              </a:rPr>
              <a:t>初态  </a:t>
            </a:r>
            <a:r>
              <a:rPr lang="en-US" altLang="zh-CN" sz="2400" b="1" dirty="0">
                <a:latin typeface="Times New Roman" charset="0"/>
                <a:ea typeface="宋体" charset="0"/>
              </a:rPr>
              <a:t>(B</a:t>
            </a:r>
            <a:r>
              <a:rPr lang="en-US" altLang="zh-CN" sz="2400" b="1" baseline="30000" dirty="0">
                <a:latin typeface="Times New Roman" charset="0"/>
                <a:ea typeface="宋体" charset="0"/>
              </a:rPr>
              <a:t>+</a:t>
            </a:r>
            <a:r>
              <a:rPr lang="en-US" altLang="zh-CN" sz="2400" b="1" dirty="0">
                <a:latin typeface="Times New Roman" charset="0"/>
                <a:ea typeface="宋体" charset="0"/>
              </a:rPr>
              <a:t>, B</a:t>
            </a:r>
            <a:r>
              <a:rPr lang="en-US" altLang="zh-CN" sz="2400" b="1" baseline="30000" dirty="0">
                <a:latin typeface="Times New Roman" charset="0"/>
                <a:ea typeface="宋体" charset="0"/>
              </a:rPr>
              <a:t>0</a:t>
            </a:r>
            <a:r>
              <a:rPr lang="en-US" altLang="zh-CN" sz="2400" b="1" dirty="0">
                <a:latin typeface="Times New Roman" charset="0"/>
                <a:ea typeface="宋体" charset="0"/>
              </a:rPr>
              <a:t>) </a:t>
            </a:r>
            <a:r>
              <a:rPr lang="zh-CN" altLang="en-US" sz="2400" b="1" dirty="0">
                <a:latin typeface="Times New Roman" charset="0"/>
                <a:ea typeface="宋体" charset="0"/>
              </a:rPr>
              <a:t>是同位旋</a:t>
            </a:r>
            <a:r>
              <a:rPr lang="en-US" altLang="zh-CN" sz="2400" b="1" dirty="0">
                <a:latin typeface="Times New Roman" charset="0"/>
                <a:ea typeface="宋体" charset="0"/>
              </a:rPr>
              <a:t>1/2</a:t>
            </a:r>
            <a:r>
              <a:rPr lang="zh-CN" altLang="en-US" sz="2400" b="1" dirty="0">
                <a:latin typeface="Times New Roman" charset="0"/>
                <a:ea typeface="宋体" charset="0"/>
              </a:rPr>
              <a:t>的二重态</a:t>
            </a:r>
            <a:endParaRPr lang="en-US" altLang="zh-CN" sz="2400" b="1" dirty="0">
              <a:latin typeface="Times New Roman" charset="0"/>
              <a:ea typeface="宋体" charset="0"/>
            </a:endParaRPr>
          </a:p>
          <a:p>
            <a:pPr eaLnBrk="1" hangingPunct="1">
              <a:lnSpc>
                <a:spcPts val="4780"/>
              </a:lnSpc>
            </a:pPr>
            <a:r>
              <a:rPr lang="zh-CN" altLang="en-US" sz="2400" b="1" dirty="0">
                <a:latin typeface="Times New Roman" charset="0"/>
                <a:ea typeface="宋体" charset="0"/>
              </a:rPr>
              <a:t>夸克层次弱作用                 改变同位旋</a:t>
            </a:r>
            <a:r>
              <a:rPr lang="zh-CN" altLang="en-US" sz="2400" b="1" dirty="0">
                <a:solidFill>
                  <a:srgbClr val="FF0000"/>
                </a:solidFill>
                <a:latin typeface="Times New Roman" charset="0"/>
                <a:ea typeface="宋体" charset="0"/>
                <a:sym typeface="Symbol" charset="0"/>
              </a:rPr>
              <a:t></a:t>
            </a:r>
            <a:r>
              <a:rPr lang="en-US" altLang="zh-CN" sz="2400" b="1" dirty="0">
                <a:solidFill>
                  <a:srgbClr val="FF0000"/>
                </a:solidFill>
                <a:latin typeface="Times New Roman" charset="0"/>
                <a:ea typeface="宋体" charset="0"/>
              </a:rPr>
              <a:t>I=1</a:t>
            </a:r>
            <a:r>
              <a:rPr lang="zh-CN" altLang="en-US" sz="2400" b="1" dirty="0">
                <a:solidFill>
                  <a:srgbClr val="FF0000"/>
                </a:solidFill>
                <a:latin typeface="Times New Roman" charset="0"/>
                <a:ea typeface="宋体" charset="0"/>
              </a:rPr>
              <a:t>，</a:t>
            </a:r>
            <a:r>
              <a:rPr lang="zh-CN" altLang="en-US" sz="2400" b="1" dirty="0">
                <a:solidFill>
                  <a:srgbClr val="FF0000"/>
                </a:solidFill>
                <a:latin typeface="Times New Roman" charset="0"/>
                <a:ea typeface="宋体" charset="0"/>
                <a:sym typeface="Symbol" charset="0"/>
              </a:rPr>
              <a:t></a:t>
            </a:r>
            <a:r>
              <a:rPr lang="en-US" altLang="zh-CN" sz="2400" b="1" dirty="0">
                <a:solidFill>
                  <a:srgbClr val="FF0000"/>
                </a:solidFill>
                <a:latin typeface="Times New Roman" charset="0"/>
                <a:ea typeface="宋体" charset="0"/>
              </a:rPr>
              <a:t>I</a:t>
            </a:r>
            <a:r>
              <a:rPr lang="en-US" altLang="zh-CN" sz="2400" b="1" baseline="-25000" dirty="0">
                <a:solidFill>
                  <a:srgbClr val="FF0000"/>
                </a:solidFill>
                <a:latin typeface="Times New Roman" charset="0"/>
                <a:ea typeface="宋体" charset="0"/>
              </a:rPr>
              <a:t>3</a:t>
            </a:r>
            <a:r>
              <a:rPr lang="en-US" altLang="zh-CN" sz="2400" b="1" dirty="0">
                <a:solidFill>
                  <a:srgbClr val="FF0000"/>
                </a:solidFill>
                <a:latin typeface="Times New Roman" charset="0"/>
                <a:ea typeface="宋体" charset="0"/>
              </a:rPr>
              <a:t>=1 </a:t>
            </a:r>
          </a:p>
          <a:p>
            <a:pPr eaLnBrk="1" hangingPunct="1">
              <a:lnSpc>
                <a:spcPts val="4780"/>
              </a:lnSpc>
            </a:pPr>
            <a:r>
              <a:rPr lang="zh-CN" altLang="en-US" sz="2400" b="1" dirty="0">
                <a:solidFill>
                  <a:srgbClr val="0070C0"/>
                </a:solidFill>
                <a:latin typeface="Times New Roman" charset="0"/>
                <a:ea typeface="宋体" charset="0"/>
              </a:rPr>
              <a:t> 弱作用下，同位旋不守恒，但是其改变量是确定的</a:t>
            </a:r>
            <a:endParaRPr lang="en-US" altLang="zh-CN" sz="2400" b="1" dirty="0">
              <a:solidFill>
                <a:srgbClr val="0070C0"/>
              </a:solidFill>
              <a:latin typeface="Times New Roman" charset="0"/>
              <a:ea typeface="宋体" charset="0"/>
            </a:endParaRPr>
          </a:p>
          <a:p>
            <a:pPr eaLnBrk="1" hangingPunct="1">
              <a:lnSpc>
                <a:spcPts val="4780"/>
              </a:lnSpc>
            </a:pPr>
            <a:endParaRPr lang="en-US" altLang="zh-CN" sz="2400" b="1" dirty="0">
              <a:latin typeface="Times New Roman" charset="0"/>
              <a:ea typeface="宋体" charset="0"/>
            </a:endParaRPr>
          </a:p>
          <a:p>
            <a:pPr eaLnBrk="1" hangingPunct="1">
              <a:lnSpc>
                <a:spcPts val="4780"/>
              </a:lnSpc>
            </a:pPr>
            <a:r>
              <a:rPr lang="en-US" altLang="zh-CN" sz="2400" b="1" dirty="0">
                <a:solidFill>
                  <a:schemeClr val="tx2"/>
                </a:solidFill>
                <a:latin typeface="Times New Roman" charset="0"/>
                <a:ea typeface="宋体" charset="0"/>
              </a:rPr>
              <a:t>1/2 </a:t>
            </a:r>
            <a:r>
              <a:rPr lang="en-US" altLang="zh-CN" sz="2400" b="1" dirty="0">
                <a:solidFill>
                  <a:schemeClr val="tx2"/>
                </a:solidFill>
                <a:latin typeface="Times New Roman" charset="0"/>
                <a:ea typeface="宋体" charset="0"/>
                <a:sym typeface="Symbol" charset="0"/>
              </a:rPr>
              <a:t> </a:t>
            </a:r>
            <a:r>
              <a:rPr lang="en-US" altLang="zh-CN" sz="2400" b="1" dirty="0">
                <a:solidFill>
                  <a:schemeClr val="tx2"/>
                </a:solidFill>
                <a:latin typeface="Times New Roman" charset="0"/>
                <a:ea typeface="宋体" charset="0"/>
              </a:rPr>
              <a:t>1  = 1/2  </a:t>
            </a:r>
            <a:r>
              <a:rPr lang="en-US" altLang="zh-CN" sz="2400" b="1" dirty="0">
                <a:solidFill>
                  <a:schemeClr val="tx2"/>
                </a:solidFill>
                <a:latin typeface="Times New Roman" charset="0"/>
                <a:ea typeface="宋体" charset="0"/>
                <a:sym typeface="Symbol" charset="0"/>
              </a:rPr>
              <a:t> </a:t>
            </a:r>
            <a:r>
              <a:rPr lang="en-US" altLang="zh-CN" sz="2400" b="1" dirty="0">
                <a:solidFill>
                  <a:schemeClr val="tx2"/>
                </a:solidFill>
                <a:latin typeface="Times New Roman" charset="0"/>
                <a:ea typeface="宋体" charset="0"/>
              </a:rPr>
              <a:t>3/2 </a:t>
            </a:r>
          </a:p>
          <a:p>
            <a:pPr eaLnBrk="1" hangingPunct="1">
              <a:lnSpc>
                <a:spcPts val="4780"/>
              </a:lnSpc>
            </a:pPr>
            <a:r>
              <a:rPr lang="zh-CN" altLang="en-US" sz="2400" b="1" dirty="0">
                <a:latin typeface="Times New Roman" charset="0"/>
                <a:ea typeface="宋体" charset="0"/>
              </a:rPr>
              <a:t>也就是说通过弱作用，</a:t>
            </a:r>
            <a:r>
              <a:rPr lang="en-US" altLang="zh-CN" sz="2400" b="1" dirty="0">
                <a:solidFill>
                  <a:srgbClr val="FF0000"/>
                </a:solidFill>
                <a:latin typeface="Times New Roman" charset="0"/>
                <a:ea typeface="宋体" charset="0"/>
              </a:rPr>
              <a:t>B</a:t>
            </a:r>
            <a:r>
              <a:rPr lang="zh-CN" altLang="en-US" sz="2400" b="1" dirty="0">
                <a:solidFill>
                  <a:srgbClr val="FF0000"/>
                </a:solidFill>
                <a:latin typeface="Times New Roman" charset="0"/>
                <a:ea typeface="宋体" charset="0"/>
              </a:rPr>
              <a:t>介子衰变末态有两种可能振幅</a:t>
            </a:r>
            <a:r>
              <a:rPr lang="en-US" altLang="zh-CN" sz="2400" b="1" dirty="0">
                <a:solidFill>
                  <a:srgbClr val="FF0000"/>
                </a:solidFill>
                <a:latin typeface="Times New Roman" charset="0"/>
                <a:ea typeface="宋体" charset="0"/>
              </a:rPr>
              <a:t>     A</a:t>
            </a:r>
            <a:r>
              <a:rPr lang="en-US" altLang="zh-CN" sz="2400" b="1" baseline="-25000" dirty="0">
                <a:solidFill>
                  <a:srgbClr val="FF0000"/>
                </a:solidFill>
                <a:latin typeface="Times New Roman" charset="0"/>
                <a:ea typeface="宋体" charset="0"/>
              </a:rPr>
              <a:t>1/2</a:t>
            </a:r>
            <a:r>
              <a:rPr lang="en-US" altLang="zh-CN" sz="2400" b="1" dirty="0">
                <a:solidFill>
                  <a:srgbClr val="FF0000"/>
                </a:solidFill>
                <a:latin typeface="Times New Roman" charset="0"/>
                <a:ea typeface="宋体" charset="0"/>
              </a:rPr>
              <a:t> ,   A</a:t>
            </a:r>
            <a:r>
              <a:rPr lang="en-US" altLang="zh-CN" sz="2400" b="1" baseline="-25000" dirty="0">
                <a:solidFill>
                  <a:srgbClr val="FF0000"/>
                </a:solidFill>
                <a:latin typeface="Times New Roman" charset="0"/>
                <a:ea typeface="宋体" charset="0"/>
              </a:rPr>
              <a:t>3/2</a:t>
            </a:r>
            <a:r>
              <a:rPr lang="en-US" altLang="zh-CN" sz="2400" b="1" dirty="0">
                <a:solidFill>
                  <a:srgbClr val="FF0000"/>
                </a:solidFill>
                <a:latin typeface="Times New Roman" charset="0"/>
                <a:ea typeface="宋体" charset="0"/>
              </a:rPr>
              <a:t> </a:t>
            </a:r>
          </a:p>
        </p:txBody>
      </p:sp>
      <p:graphicFrame>
        <p:nvGraphicFramePr>
          <p:cNvPr id="61445" name="Object 6"/>
          <p:cNvGraphicFramePr>
            <a:graphicFrameLocks noChangeAspect="1"/>
          </p:cNvGraphicFramePr>
          <p:nvPr>
            <p:extLst>
              <p:ext uri="{D42A27DB-BD31-4B8C-83A1-F6EECF244321}">
                <p14:modId xmlns:p14="http://schemas.microsoft.com/office/powerpoint/2010/main" val="3482019481"/>
              </p:ext>
            </p:extLst>
          </p:nvPr>
        </p:nvGraphicFramePr>
        <p:xfrm>
          <a:off x="3018613" y="2095440"/>
          <a:ext cx="1190406" cy="449709"/>
        </p:xfrm>
        <a:graphic>
          <a:graphicData uri="http://schemas.openxmlformats.org/presentationml/2006/ole">
            <mc:AlternateContent xmlns:mc="http://schemas.openxmlformats.org/markup-compatibility/2006">
              <mc:Choice xmlns:v="urn:schemas-microsoft-com:vml" Requires="v">
                <p:oleObj name="公式" r:id="rId2" imgW="571252" imgH="215806" progId="Equation.3">
                  <p:embed/>
                </p:oleObj>
              </mc:Choice>
              <mc:Fallback>
                <p:oleObj name="公式" r:id="rId2" imgW="571252"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613" y="2095440"/>
                        <a:ext cx="1190406" cy="449709"/>
                      </a:xfrm>
                      <a:prstGeom prst="rect">
                        <a:avLst/>
                      </a:prstGeom>
                      <a:noFill/>
                      <a:ln>
                        <a:noFill/>
                      </a:ln>
                      <a:effectLst/>
                    </p:spPr>
                  </p:pic>
                </p:oleObj>
              </mc:Fallback>
            </mc:AlternateContent>
          </a:graphicData>
        </a:graphic>
      </p:graphicFrame>
      <p:graphicFrame>
        <p:nvGraphicFramePr>
          <p:cNvPr id="63494" name="Object 2"/>
          <p:cNvGraphicFramePr>
            <a:graphicFrameLocks noChangeAspect="1"/>
          </p:cNvGraphicFramePr>
          <p:nvPr>
            <p:extLst>
              <p:ext uri="{D42A27DB-BD31-4B8C-83A1-F6EECF244321}">
                <p14:modId xmlns:p14="http://schemas.microsoft.com/office/powerpoint/2010/main" val="1646327100"/>
              </p:ext>
            </p:extLst>
          </p:nvPr>
        </p:nvGraphicFramePr>
        <p:xfrm>
          <a:off x="7092280" y="548680"/>
          <a:ext cx="1728192" cy="805198"/>
        </p:xfrm>
        <a:graphic>
          <a:graphicData uri="http://schemas.openxmlformats.org/presentationml/2006/ole">
            <mc:AlternateContent xmlns:mc="http://schemas.openxmlformats.org/markup-compatibility/2006">
              <mc:Choice xmlns:v="urn:schemas-microsoft-com:vml" Requires="v">
                <p:oleObj name="公式" r:id="rId4" imgW="927100" imgH="431800" progId="Equation.3">
                  <p:embed/>
                </p:oleObj>
              </mc:Choice>
              <mc:Fallback>
                <p:oleObj name="公式" r:id="rId4" imgW="927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48680"/>
                        <a:ext cx="1728192" cy="805198"/>
                      </a:xfrm>
                      <a:prstGeom prst="rect">
                        <a:avLst/>
                      </a:prstGeom>
                      <a:noFill/>
                      <a:ln>
                        <a:noFill/>
                      </a:ln>
                      <a:effectLst/>
                    </p:spPr>
                  </p:pic>
                </p:oleObj>
              </mc:Fallback>
            </mc:AlternateContent>
          </a:graphicData>
        </a:graphic>
      </p:graphicFrame>
      <p:graphicFrame>
        <p:nvGraphicFramePr>
          <p:cNvPr id="61447" name="Object 4"/>
          <p:cNvGraphicFramePr>
            <a:graphicFrameLocks noChangeAspect="1"/>
          </p:cNvGraphicFramePr>
          <p:nvPr>
            <p:extLst>
              <p:ext uri="{D42A27DB-BD31-4B8C-83A1-F6EECF244321}">
                <p14:modId xmlns:p14="http://schemas.microsoft.com/office/powerpoint/2010/main" val="1660957890"/>
              </p:ext>
            </p:extLst>
          </p:nvPr>
        </p:nvGraphicFramePr>
        <p:xfrm>
          <a:off x="3018613" y="3458960"/>
          <a:ext cx="1512168" cy="545253"/>
        </p:xfrm>
        <a:graphic>
          <a:graphicData uri="http://schemas.openxmlformats.org/presentationml/2006/ole">
            <mc:AlternateContent xmlns:mc="http://schemas.openxmlformats.org/markup-compatibility/2006">
              <mc:Choice xmlns:v="urn:schemas-microsoft-com:vml" Requires="v">
                <p:oleObj name="公式" r:id="rId6" imgW="774364" imgH="279279" progId="Equation.3">
                  <p:embed/>
                </p:oleObj>
              </mc:Choice>
              <mc:Fallback>
                <p:oleObj name="公式" r:id="rId6" imgW="774364" imgH="27927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8613" y="3458960"/>
                        <a:ext cx="1512168" cy="545253"/>
                      </a:xfrm>
                      <a:prstGeom prst="rect">
                        <a:avLst/>
                      </a:prstGeom>
                      <a:noFill/>
                      <a:ln>
                        <a:noFill/>
                      </a:ln>
                      <a:effectLst/>
                    </p:spPr>
                  </p:pic>
                </p:oleObj>
              </mc:Fallback>
            </mc:AlternateContent>
          </a:graphicData>
        </a:graphic>
      </p:graphicFrame>
      <p:graphicFrame>
        <p:nvGraphicFramePr>
          <p:cNvPr id="13317" name="Object 5"/>
          <p:cNvGraphicFramePr>
            <a:graphicFrameLocks noChangeAspect="1"/>
          </p:cNvGraphicFramePr>
          <p:nvPr>
            <p:extLst>
              <p:ext uri="{D42A27DB-BD31-4B8C-83A1-F6EECF244321}">
                <p14:modId xmlns:p14="http://schemas.microsoft.com/office/powerpoint/2010/main" val="416361887"/>
              </p:ext>
            </p:extLst>
          </p:nvPr>
        </p:nvGraphicFramePr>
        <p:xfrm>
          <a:off x="3018613" y="5436931"/>
          <a:ext cx="5646145" cy="881802"/>
        </p:xfrm>
        <a:graphic>
          <a:graphicData uri="http://schemas.openxmlformats.org/presentationml/2006/ole">
            <mc:AlternateContent xmlns:mc="http://schemas.openxmlformats.org/markup-compatibility/2006">
              <mc:Choice xmlns:v="urn:schemas-microsoft-com:vml" Requires="v">
                <p:oleObj name="公式" r:id="rId8" imgW="2933700" imgH="457200" progId="Equation.3">
                  <p:embed/>
                </p:oleObj>
              </mc:Choice>
              <mc:Fallback>
                <p:oleObj name="公式" r:id="rId8" imgW="29337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613" y="5436931"/>
                        <a:ext cx="5646145" cy="881802"/>
                      </a:xfrm>
                      <a:prstGeom prst="rect">
                        <a:avLst/>
                      </a:prstGeom>
                      <a:no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647590409"/>
              </p:ext>
            </p:extLst>
          </p:nvPr>
        </p:nvGraphicFramePr>
        <p:xfrm>
          <a:off x="7092281" y="1412777"/>
          <a:ext cx="1728192" cy="877390"/>
        </p:xfrm>
        <a:graphic>
          <a:graphicData uri="http://schemas.openxmlformats.org/presentationml/2006/ole">
            <mc:AlternateContent xmlns:mc="http://schemas.openxmlformats.org/markup-compatibility/2006">
              <mc:Choice xmlns:v="urn:schemas-microsoft-com:vml" Requires="v">
                <p:oleObj name="公式" r:id="rId10" imgW="850531" imgH="431613" progId="Equation.3">
                  <p:embed/>
                </p:oleObj>
              </mc:Choice>
              <mc:Fallback>
                <p:oleObj name="公式" r:id="rId10" imgW="850531"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281" y="1412777"/>
                        <a:ext cx="1728192" cy="8773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505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1">
                                            <p:txEl>
                                              <p:pRg st="0" end="0"/>
                                            </p:txEl>
                                          </p:spTgt>
                                        </p:tgtEl>
                                        <p:attrNameLst>
                                          <p:attrName>style.visibility</p:attrName>
                                        </p:attrNameLst>
                                      </p:cBhvr>
                                      <p:to>
                                        <p:strVal val="visible"/>
                                      </p:to>
                                    </p:set>
                                    <p:animEffect transition="in" filter="fade">
                                      <p:cBhvr>
                                        <p:cTn id="7" dur="2000"/>
                                        <p:tgtEl>
                                          <p:spTgt spid="13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dissolve">
                                      <p:cBhvr>
                                        <p:cTn id="12" dur="5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21">
                                            <p:txEl>
                                              <p:pRg st="1" end="1"/>
                                            </p:txEl>
                                          </p:spTgt>
                                        </p:tgtEl>
                                        <p:attrNameLst>
                                          <p:attrName>style.visibility</p:attrName>
                                        </p:attrNameLst>
                                      </p:cBhvr>
                                      <p:to>
                                        <p:strVal val="visible"/>
                                      </p:to>
                                    </p:set>
                                    <p:animEffect transition="in" filter="fade">
                                      <p:cBhvr>
                                        <p:cTn id="22" dur="2000"/>
                                        <p:tgtEl>
                                          <p:spTgt spid="13321">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dissolve">
                                      <p:cBhvr>
                                        <p:cTn id="25" dur="500"/>
                                        <p:tgtEl>
                                          <p:spTgt spid="614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321">
                                            <p:txEl>
                                              <p:pRg st="2" end="2"/>
                                            </p:txEl>
                                          </p:spTgt>
                                        </p:tgtEl>
                                        <p:attrNameLst>
                                          <p:attrName>style.visibility</p:attrName>
                                        </p:attrNameLst>
                                      </p:cBhvr>
                                      <p:to>
                                        <p:strVal val="visible"/>
                                      </p:to>
                                    </p:set>
                                    <p:animEffect transition="in" filter="fade">
                                      <p:cBhvr>
                                        <p:cTn id="30" dur="2000"/>
                                        <p:tgtEl>
                                          <p:spTgt spid="1332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1447"/>
                                        </p:tgtEl>
                                        <p:attrNameLst>
                                          <p:attrName>style.visibility</p:attrName>
                                        </p:attrNameLst>
                                      </p:cBhvr>
                                      <p:to>
                                        <p:strVal val="visible"/>
                                      </p:to>
                                    </p:set>
                                    <p:animEffect transition="in" filter="dissolve">
                                      <p:cBhvr>
                                        <p:cTn id="35" dur="500"/>
                                        <p:tgtEl>
                                          <p:spTgt spid="614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321">
                                            <p:txEl>
                                              <p:pRg st="4" end="4"/>
                                            </p:txEl>
                                          </p:spTgt>
                                        </p:tgtEl>
                                        <p:attrNameLst>
                                          <p:attrName>style.visibility</p:attrName>
                                        </p:attrNameLst>
                                      </p:cBhvr>
                                      <p:to>
                                        <p:strVal val="visible"/>
                                      </p:to>
                                    </p:set>
                                    <p:animEffect transition="in" filter="fade">
                                      <p:cBhvr>
                                        <p:cTn id="40" dur="2000"/>
                                        <p:tgtEl>
                                          <p:spTgt spid="1332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321">
                                            <p:txEl>
                                              <p:pRg st="5" end="5"/>
                                            </p:txEl>
                                          </p:spTgt>
                                        </p:tgtEl>
                                        <p:attrNameLst>
                                          <p:attrName>style.visibility</p:attrName>
                                        </p:attrNameLst>
                                      </p:cBhvr>
                                      <p:to>
                                        <p:strVal val="visible"/>
                                      </p:to>
                                    </p:set>
                                    <p:animEffect transition="in" filter="fade">
                                      <p:cBhvr>
                                        <p:cTn id="45" dur="2000"/>
                                        <p:tgtEl>
                                          <p:spTgt spid="1332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317"/>
                                        </p:tgtEl>
                                        <p:attrNameLst>
                                          <p:attrName>style.visibility</p:attrName>
                                        </p:attrNameLst>
                                      </p:cBhvr>
                                      <p:to>
                                        <p:strVal val="visible"/>
                                      </p:to>
                                    </p:set>
                                    <p:animEffect transition="in" filter="wipe(down)">
                                      <p:cBhvr>
                                        <p:cTn id="50"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a:xfrm>
            <a:off x="251520" y="980728"/>
            <a:ext cx="1980728" cy="648071"/>
          </a:xfrm>
          <a:ln>
            <a:solidFill>
              <a:srgbClr val="00E4A8"/>
            </a:solidFill>
          </a:ln>
        </p:spPr>
        <p:txBody>
          <a:bodyPr/>
          <a:lstStyle/>
          <a:p>
            <a:r>
              <a:rPr lang="en-US" altLang="zh-CN" sz="2800" b="1" dirty="0">
                <a:latin typeface="Times New Roman" charset="0"/>
                <a:ea typeface="宋体" charset="0"/>
                <a:cs typeface="Times New Roman" charset="0"/>
              </a:rPr>
              <a:t>B</a:t>
            </a:r>
            <a:r>
              <a:rPr lang="en-US" altLang="zh-CN" sz="2800" b="1" baseline="30000" dirty="0">
                <a:latin typeface="Times New Roman" charset="0"/>
                <a:ea typeface="宋体" charset="0"/>
                <a:cs typeface="Times New Roman" charset="0"/>
              </a:rPr>
              <a:t>0 </a:t>
            </a:r>
            <a:r>
              <a:rPr lang="en-US" altLang="zh-CN" sz="2800" b="1" dirty="0">
                <a:latin typeface="Times New Roman" charset="0"/>
                <a:ea typeface="宋体" charset="0"/>
                <a:cs typeface="Times New Roman" charset="0"/>
              </a:rPr>
              <a:t>→</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D</a:t>
            </a:r>
            <a:r>
              <a:rPr lang="en-US" altLang="zh-CN" sz="2800" b="1" baseline="30000" dirty="0">
                <a:latin typeface="Times New Roman" charset="0"/>
                <a:ea typeface="宋体" charset="0"/>
                <a:cs typeface="Times New Roman" charset="0"/>
              </a:rPr>
              <a:t>–</a:t>
            </a:r>
            <a:endParaRPr lang="zh-CN" altLang="en-US" sz="2800" b="1" dirty="0">
              <a:latin typeface="Times New Roman" charset="0"/>
              <a:ea typeface="宋体" charset="0"/>
            </a:endParaRPr>
          </a:p>
        </p:txBody>
      </p:sp>
      <p:sp>
        <p:nvSpPr>
          <p:cNvPr id="4" name="日期占位符 3"/>
          <p:cNvSpPr>
            <a:spLocks noGrp="1"/>
          </p:cNvSpPr>
          <p:nvPr>
            <p:ph type="dt" sz="quarter" idx="10"/>
          </p:nvPr>
        </p:nvSpPr>
        <p:spPr/>
        <p:txBody>
          <a:bodyPr/>
          <a:lstStyle/>
          <a:p>
            <a:pPr>
              <a:defRPr/>
            </a:pPr>
            <a:r>
              <a:rPr lang="en-US" altLang="zh-CN" b="1"/>
              <a:t>CD Lu</a:t>
            </a:r>
            <a:endParaRPr lang="zh-CN" altLang="en-US" b="1"/>
          </a:p>
        </p:txBody>
      </p:sp>
      <p:sp>
        <p:nvSpPr>
          <p:cNvPr id="64515"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372BD44C-43D3-B743-BEB9-E61D9737F89B}" type="slidenum">
              <a:rPr kumimoji="0" lang="zh-CN" altLang="en-US" sz="1400" b="1"/>
              <a:pPr/>
              <a:t>13</a:t>
            </a:fld>
            <a:endParaRPr kumimoji="0" lang="zh-CN" altLang="en-US" sz="1400" b="1"/>
          </a:p>
        </p:txBody>
      </p:sp>
      <p:graphicFrame>
        <p:nvGraphicFramePr>
          <p:cNvPr id="14338" name="Object 3"/>
          <p:cNvGraphicFramePr>
            <a:graphicFrameLocks noChangeAspect="1"/>
          </p:cNvGraphicFramePr>
          <p:nvPr>
            <p:extLst>
              <p:ext uri="{D42A27DB-BD31-4B8C-83A1-F6EECF244321}">
                <p14:modId xmlns:p14="http://schemas.microsoft.com/office/powerpoint/2010/main" val="2800447388"/>
              </p:ext>
            </p:extLst>
          </p:nvPr>
        </p:nvGraphicFramePr>
        <p:xfrm>
          <a:off x="2484438" y="836613"/>
          <a:ext cx="6500812" cy="1020762"/>
        </p:xfrm>
        <a:graphic>
          <a:graphicData uri="http://schemas.openxmlformats.org/presentationml/2006/ole">
            <mc:AlternateContent xmlns:mc="http://schemas.openxmlformats.org/markup-compatibility/2006">
              <mc:Choice xmlns:v="urn:schemas-microsoft-com:vml" Requires="v">
                <p:oleObj name="公式" r:id="rId2" imgW="2857500" imgH="457200" progId="Equation.3">
                  <p:embed/>
                </p:oleObj>
              </mc:Choice>
              <mc:Fallback>
                <p:oleObj name="公式" r:id="rId2" imgW="28575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836613"/>
                        <a:ext cx="6500812" cy="1020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46" name="TextBox 7"/>
          <p:cNvSpPr txBox="1">
            <a:spLocks noChangeArrowheads="1"/>
          </p:cNvSpPr>
          <p:nvPr/>
        </p:nvSpPr>
        <p:spPr bwMode="auto">
          <a:xfrm>
            <a:off x="684213" y="2060575"/>
            <a:ext cx="78581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b="1" dirty="0">
                <a:solidFill>
                  <a:srgbClr val="FF0000"/>
                </a:solidFill>
              </a:rPr>
              <a:t>M(</a:t>
            </a:r>
            <a:r>
              <a:rPr lang="en-US" altLang="zh-CN" sz="2800" b="1" dirty="0">
                <a:solidFill>
                  <a:srgbClr val="FF0000"/>
                </a:solidFill>
                <a:cs typeface="Times New Roman" charset="0"/>
              </a:rPr>
              <a:t>B</a:t>
            </a:r>
            <a:r>
              <a:rPr lang="en-US" altLang="zh-CN" sz="2800" b="1" baseline="30000" dirty="0">
                <a:solidFill>
                  <a:srgbClr val="FF0000"/>
                </a:solidFill>
                <a:cs typeface="Times New Roman" charset="0"/>
              </a:rPr>
              <a:t>0 </a:t>
            </a:r>
            <a:r>
              <a:rPr lang="en-US" altLang="zh-CN" sz="2800" b="1" dirty="0">
                <a:solidFill>
                  <a:srgbClr val="FF0000"/>
                </a:solidFill>
                <a:cs typeface="Times New Roman" charset="0"/>
              </a:rPr>
              <a:t>→</a:t>
            </a:r>
            <a:r>
              <a:rPr lang="en-US" altLang="zh-CN" sz="2800" b="1" baseline="30000" dirty="0">
                <a:solidFill>
                  <a:srgbClr val="FF0000"/>
                </a:solidFill>
                <a:cs typeface="Times New Roman" charset="0"/>
              </a:rPr>
              <a:t> </a:t>
            </a:r>
            <a:r>
              <a:rPr lang="en-US" altLang="zh-CN" sz="2800" b="1" dirty="0">
                <a:solidFill>
                  <a:srgbClr val="FF0000"/>
                </a:solidFill>
                <a:cs typeface="Times New Roman" charset="0"/>
              </a:rPr>
              <a:t>π</a:t>
            </a:r>
            <a:r>
              <a:rPr lang="en-US" altLang="zh-CN" sz="2800" b="1" baseline="30000" dirty="0">
                <a:solidFill>
                  <a:srgbClr val="FF0000"/>
                </a:solidFill>
                <a:cs typeface="Times New Roman" charset="0"/>
              </a:rPr>
              <a:t>+</a:t>
            </a:r>
            <a:r>
              <a:rPr lang="en-US" altLang="zh-CN" sz="2800" b="1" dirty="0">
                <a:solidFill>
                  <a:srgbClr val="FF0000"/>
                </a:solidFill>
                <a:cs typeface="Times New Roman" charset="0"/>
              </a:rPr>
              <a:t>D</a:t>
            </a:r>
            <a:r>
              <a:rPr lang="en-US" altLang="zh-CN" sz="2800" b="1" baseline="30000" dirty="0">
                <a:solidFill>
                  <a:srgbClr val="FF0000"/>
                </a:solidFill>
                <a:cs typeface="Times New Roman" charset="0"/>
              </a:rPr>
              <a:t>–</a:t>
            </a:r>
            <a:r>
              <a:rPr lang="en-US" altLang="zh-CN" sz="2800" b="1" dirty="0">
                <a:solidFill>
                  <a:srgbClr val="FF0000"/>
                </a:solidFill>
              </a:rPr>
              <a:t>) =  1/3   A</a:t>
            </a:r>
            <a:r>
              <a:rPr lang="en-US" altLang="zh-CN" sz="2800" b="1" baseline="-25000" dirty="0">
                <a:solidFill>
                  <a:srgbClr val="FF0000"/>
                </a:solidFill>
              </a:rPr>
              <a:t>3/2</a:t>
            </a:r>
            <a:r>
              <a:rPr lang="en-US" altLang="zh-CN" sz="2800" b="1" dirty="0">
                <a:solidFill>
                  <a:srgbClr val="FF0000"/>
                </a:solidFill>
              </a:rPr>
              <a:t> +   2/3  A</a:t>
            </a:r>
            <a:r>
              <a:rPr lang="en-US" altLang="zh-CN" sz="2800" b="1" baseline="-25000" dirty="0">
                <a:solidFill>
                  <a:srgbClr val="FF0000"/>
                </a:solidFill>
              </a:rPr>
              <a:t>1/2</a:t>
            </a:r>
            <a:r>
              <a:rPr lang="en-US" altLang="zh-CN" sz="2800" b="1" dirty="0">
                <a:solidFill>
                  <a:srgbClr val="FF0000"/>
                </a:solidFill>
              </a:rPr>
              <a:t>       </a:t>
            </a:r>
            <a:endParaRPr lang="zh-CN" altLang="en-US" sz="2800" b="1" dirty="0">
              <a:solidFill>
                <a:srgbClr val="FF0000"/>
              </a:solidFill>
            </a:endParaRPr>
          </a:p>
        </p:txBody>
      </p:sp>
      <p:sp>
        <p:nvSpPr>
          <p:cNvPr id="14347" name="TextBox 10"/>
          <p:cNvSpPr txBox="1">
            <a:spLocks noChangeArrowheads="1"/>
          </p:cNvSpPr>
          <p:nvPr/>
        </p:nvSpPr>
        <p:spPr bwMode="auto">
          <a:xfrm>
            <a:off x="1979712" y="188640"/>
            <a:ext cx="65008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b="1" dirty="0">
                <a:solidFill>
                  <a:srgbClr val="0070C0"/>
                </a:solidFill>
              </a:rPr>
              <a:t>                           </a:t>
            </a:r>
            <a:r>
              <a:rPr lang="en-US" altLang="zh-CN" sz="2800" b="1" baseline="30000" dirty="0">
                <a:solidFill>
                  <a:srgbClr val="0070C0"/>
                </a:solidFill>
              </a:rPr>
              <a:t>   </a:t>
            </a:r>
            <a:r>
              <a:rPr lang="zh-CN" altLang="en-US" sz="2800" b="1" dirty="0">
                <a:solidFill>
                  <a:srgbClr val="0070C0"/>
                </a:solidFill>
              </a:rPr>
              <a:t>也是同位旋</a:t>
            </a:r>
            <a:r>
              <a:rPr lang="en-US" altLang="zh-CN" sz="2800" b="1" dirty="0">
                <a:solidFill>
                  <a:srgbClr val="0070C0"/>
                </a:solidFill>
              </a:rPr>
              <a:t>1/2</a:t>
            </a:r>
            <a:r>
              <a:rPr lang="zh-CN" altLang="en-US" sz="2800" b="1" dirty="0">
                <a:solidFill>
                  <a:srgbClr val="0070C0"/>
                </a:solidFill>
              </a:rPr>
              <a:t>的二重态</a:t>
            </a:r>
            <a:endParaRPr lang="en-US" altLang="zh-CN" sz="2800" b="1" dirty="0">
              <a:solidFill>
                <a:srgbClr val="0070C0"/>
              </a:solidFill>
            </a:endParaRPr>
          </a:p>
        </p:txBody>
      </p:sp>
      <p:graphicFrame>
        <p:nvGraphicFramePr>
          <p:cNvPr id="14339" name="Object 4"/>
          <p:cNvGraphicFramePr>
            <a:graphicFrameLocks noChangeAspect="1"/>
          </p:cNvGraphicFramePr>
          <p:nvPr>
            <p:extLst>
              <p:ext uri="{D42A27DB-BD31-4B8C-83A1-F6EECF244321}">
                <p14:modId xmlns:p14="http://schemas.microsoft.com/office/powerpoint/2010/main" val="630478598"/>
              </p:ext>
            </p:extLst>
          </p:nvPr>
        </p:nvGraphicFramePr>
        <p:xfrm>
          <a:off x="2232248" y="3444876"/>
          <a:ext cx="5940152" cy="948244"/>
        </p:xfrm>
        <a:graphic>
          <a:graphicData uri="http://schemas.openxmlformats.org/presentationml/2006/ole">
            <mc:AlternateContent xmlns:mc="http://schemas.openxmlformats.org/markup-compatibility/2006">
              <mc:Choice xmlns:v="urn:schemas-microsoft-com:vml" Requires="v">
                <p:oleObj name="公式" r:id="rId4" imgW="2730500" imgH="444500" progId="Equation.3">
                  <p:embed/>
                </p:oleObj>
              </mc:Choice>
              <mc:Fallback>
                <p:oleObj name="公式" r:id="rId4" imgW="2730500" imgH="444500" progId="Equation.3">
                  <p:embed/>
                  <p:pic>
                    <p:nvPicPr>
                      <p:cNvPr id="0" name=""/>
                      <p:cNvPicPr>
                        <a:picLocks noChangeAspect="1" noChangeArrowheads="1"/>
                      </p:cNvPicPr>
                      <p:nvPr/>
                    </p:nvPicPr>
                    <p:blipFill>
                      <a:blip r:embed="rId5"/>
                      <a:srcRect/>
                      <a:stretch>
                        <a:fillRect/>
                      </a:stretch>
                    </p:blipFill>
                    <p:spPr bwMode="auto">
                      <a:xfrm>
                        <a:off x="2232248" y="3444876"/>
                        <a:ext cx="5940152" cy="948244"/>
                      </a:xfrm>
                      <a:prstGeom prst="rect">
                        <a:avLst/>
                      </a:prstGeom>
                      <a:noFill/>
                      <a:ln>
                        <a:noFill/>
                      </a:ln>
                      <a:effectLst/>
                    </p:spPr>
                  </p:pic>
                </p:oleObj>
              </mc:Fallback>
            </mc:AlternateContent>
          </a:graphicData>
        </a:graphic>
      </p:graphicFrame>
      <p:graphicFrame>
        <p:nvGraphicFramePr>
          <p:cNvPr id="13" name="Object 39"/>
          <p:cNvGraphicFramePr>
            <a:graphicFrameLocks noChangeAspect="1"/>
          </p:cNvGraphicFramePr>
          <p:nvPr>
            <p:extLst>
              <p:ext uri="{D42A27DB-BD31-4B8C-83A1-F6EECF244321}">
                <p14:modId xmlns:p14="http://schemas.microsoft.com/office/powerpoint/2010/main" val="2757840815"/>
              </p:ext>
            </p:extLst>
          </p:nvPr>
        </p:nvGraphicFramePr>
        <p:xfrm>
          <a:off x="3275856" y="188640"/>
          <a:ext cx="1323975" cy="508000"/>
        </p:xfrm>
        <a:graphic>
          <a:graphicData uri="http://schemas.openxmlformats.org/presentationml/2006/ole">
            <mc:AlternateContent xmlns:mc="http://schemas.openxmlformats.org/markup-compatibility/2006">
              <mc:Choice xmlns:v="urn:schemas-microsoft-com:vml" Requires="v">
                <p:oleObj name="公式" r:id="rId6" imgW="444500" imgH="254000" progId="Equation.3">
                  <p:embed/>
                </p:oleObj>
              </mc:Choice>
              <mc:Fallback>
                <p:oleObj name="公式" r:id="rId6" imgW="444500" imgH="254000" progId="Equation.3">
                  <p:embed/>
                  <p:pic>
                    <p:nvPicPr>
                      <p:cNvPr id="0" name=""/>
                      <p:cNvPicPr>
                        <a:picLocks noChangeAspect="1" noChangeArrowheads="1"/>
                      </p:cNvPicPr>
                      <p:nvPr/>
                    </p:nvPicPr>
                    <p:blipFill>
                      <a:blip r:embed="rId7"/>
                      <a:srcRect/>
                      <a:stretch>
                        <a:fillRect/>
                      </a:stretch>
                    </p:blipFill>
                    <p:spPr bwMode="auto">
                      <a:xfrm>
                        <a:off x="3275856" y="188640"/>
                        <a:ext cx="1323975" cy="50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738392539"/>
              </p:ext>
            </p:extLst>
          </p:nvPr>
        </p:nvGraphicFramePr>
        <p:xfrm>
          <a:off x="312446" y="2800176"/>
          <a:ext cx="1940191" cy="612949"/>
        </p:xfrm>
        <a:graphic>
          <a:graphicData uri="http://schemas.openxmlformats.org/presentationml/2006/ole">
            <mc:AlternateContent xmlns:mc="http://schemas.openxmlformats.org/markup-compatibility/2006">
              <mc:Choice xmlns:v="urn:schemas-microsoft-com:vml" Requires="v">
                <p:oleObj name="公式" r:id="rId8" imgW="749300" imgH="241300" progId="Equation.3">
                  <p:embed/>
                </p:oleObj>
              </mc:Choice>
              <mc:Fallback>
                <p:oleObj name="公式" r:id="rId8" imgW="749300" imgH="241300" progId="Equation.3">
                  <p:embed/>
                  <p:pic>
                    <p:nvPicPr>
                      <p:cNvPr id="0" name=""/>
                      <p:cNvPicPr>
                        <a:picLocks noChangeAspect="1" noChangeArrowheads="1"/>
                      </p:cNvPicPr>
                      <p:nvPr/>
                    </p:nvPicPr>
                    <p:blipFill>
                      <a:blip r:embed="rId9"/>
                      <a:srcRect/>
                      <a:stretch>
                        <a:fillRect/>
                      </a:stretch>
                    </p:blipFill>
                    <p:spPr bwMode="auto">
                      <a:xfrm>
                        <a:off x="312446" y="2800176"/>
                        <a:ext cx="1940191" cy="612949"/>
                      </a:xfrm>
                      <a:prstGeom prst="rect">
                        <a:avLst/>
                      </a:prstGeom>
                      <a:noFill/>
                      <a:ln>
                        <a:noFill/>
                      </a:ln>
                      <a:effectLst/>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1302165742"/>
              </p:ext>
            </p:extLst>
          </p:nvPr>
        </p:nvGraphicFramePr>
        <p:xfrm>
          <a:off x="914399" y="4591732"/>
          <a:ext cx="5241777" cy="679551"/>
        </p:xfrm>
        <a:graphic>
          <a:graphicData uri="http://schemas.openxmlformats.org/presentationml/2006/ole">
            <mc:AlternateContent xmlns:mc="http://schemas.openxmlformats.org/markup-compatibility/2006">
              <mc:Choice xmlns:v="urn:schemas-microsoft-com:vml" Requires="v">
                <p:oleObj name="公式" r:id="rId10" imgW="2209800" imgH="292100" progId="Equation.3">
                  <p:embed/>
                </p:oleObj>
              </mc:Choice>
              <mc:Fallback>
                <p:oleObj name="公式" r:id="rId10" imgW="2209800" imgH="292100" progId="Equation.3">
                  <p:embed/>
                  <p:pic>
                    <p:nvPicPr>
                      <p:cNvPr id="0" name=""/>
                      <p:cNvPicPr>
                        <a:picLocks noChangeAspect="1" noChangeArrowheads="1"/>
                      </p:cNvPicPr>
                      <p:nvPr/>
                    </p:nvPicPr>
                    <p:blipFill>
                      <a:blip r:embed="rId11"/>
                      <a:srcRect/>
                      <a:stretch>
                        <a:fillRect/>
                      </a:stretch>
                    </p:blipFill>
                    <p:spPr bwMode="auto">
                      <a:xfrm>
                        <a:off x="914399" y="4591732"/>
                        <a:ext cx="5241777" cy="679551"/>
                      </a:xfrm>
                      <a:prstGeom prst="rect">
                        <a:avLst/>
                      </a:prstGeom>
                      <a:noFill/>
                      <a:ln>
                        <a:noFill/>
                      </a:ln>
                      <a:effectLst/>
                    </p:spPr>
                  </p:pic>
                </p:oleObj>
              </mc:Fallback>
            </mc:AlternateContent>
          </a:graphicData>
        </a:graphic>
      </p:graphicFrame>
      <p:graphicFrame>
        <p:nvGraphicFramePr>
          <p:cNvPr id="2" name="Object 5">
            <a:extLst>
              <a:ext uri="{FF2B5EF4-FFF2-40B4-BE49-F238E27FC236}">
                <a16:creationId xmlns:a16="http://schemas.microsoft.com/office/drawing/2014/main" id="{09B52F2D-81A8-1CF8-028B-360019D1CA31}"/>
              </a:ext>
            </a:extLst>
          </p:cNvPr>
          <p:cNvGraphicFramePr>
            <a:graphicFrameLocks noChangeAspect="1"/>
          </p:cNvGraphicFramePr>
          <p:nvPr>
            <p:extLst>
              <p:ext uri="{D42A27DB-BD31-4B8C-83A1-F6EECF244321}">
                <p14:modId xmlns:p14="http://schemas.microsoft.com/office/powerpoint/2010/main" val="1691865713"/>
              </p:ext>
            </p:extLst>
          </p:nvPr>
        </p:nvGraphicFramePr>
        <p:xfrm>
          <a:off x="3018613" y="5436931"/>
          <a:ext cx="5646145" cy="881802"/>
        </p:xfrm>
        <a:graphic>
          <a:graphicData uri="http://schemas.openxmlformats.org/presentationml/2006/ole">
            <mc:AlternateContent xmlns:mc="http://schemas.openxmlformats.org/markup-compatibility/2006">
              <mc:Choice xmlns:v="urn:schemas-microsoft-com:vml" Requires="v">
                <p:oleObj name="公式" r:id="rId12" imgW="2933700" imgH="457200" progId="Equation.3">
                  <p:embed/>
                </p:oleObj>
              </mc:Choice>
              <mc:Fallback>
                <p:oleObj name="公式" r:id="rId12" imgW="2933700" imgH="457200" progId="Equation.3">
                  <p:embed/>
                  <p:pic>
                    <p:nvPicPr>
                      <p:cNvPr id="13317"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8613" y="5436931"/>
                        <a:ext cx="5646145" cy="8818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1253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wipe(down)">
                                      <p:cBhvr>
                                        <p:cTn id="12" dur="500"/>
                                        <p:tgtEl>
                                          <p:spTgt spid="143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ipe(left)">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left)">
                                      <p:cBhvr>
                                        <p:cTn id="22" dur="500"/>
                                        <p:tgtEl>
                                          <p:spTgt spid="143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wipe(down)">
                                      <p:cBhvr>
                                        <p:cTn id="32" dur="500"/>
                                        <p:tgtEl>
                                          <p:spTgt spid="14339"/>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0" name="Object 2"/>
          <p:cNvGraphicFramePr>
            <a:graphicFrameLocks noGrp="1" noChangeAspect="1"/>
          </p:cNvGraphicFramePr>
          <p:nvPr>
            <p:ph idx="1"/>
          </p:nvPr>
        </p:nvGraphicFramePr>
        <p:xfrm>
          <a:off x="357188" y="1979613"/>
          <a:ext cx="1857375" cy="942975"/>
        </p:xfrm>
        <a:graphic>
          <a:graphicData uri="http://schemas.openxmlformats.org/presentationml/2006/ole">
            <mc:AlternateContent xmlns:mc="http://schemas.openxmlformats.org/markup-compatibility/2006">
              <mc:Choice xmlns:v="urn:schemas-microsoft-com:vml" Requires="v">
                <p:oleObj name="公式" r:id="rId2" imgW="850531" imgH="431613" progId="Equation.3">
                  <p:embed/>
                </p:oleObj>
              </mc:Choice>
              <mc:Fallback>
                <p:oleObj name="公式" r:id="rId2" imgW="850531" imgH="431613"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979613"/>
                        <a:ext cx="1857375" cy="942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2" name="Object 3"/>
          <p:cNvGraphicFramePr>
            <a:graphicFrameLocks noChangeAspect="1"/>
          </p:cNvGraphicFramePr>
          <p:nvPr>
            <p:extLst>
              <p:ext uri="{D42A27DB-BD31-4B8C-83A1-F6EECF244321}">
                <p14:modId xmlns:p14="http://schemas.microsoft.com/office/powerpoint/2010/main" val="829629440"/>
              </p:ext>
            </p:extLst>
          </p:nvPr>
        </p:nvGraphicFramePr>
        <p:xfrm>
          <a:off x="2924175" y="2000250"/>
          <a:ext cx="4024089" cy="993893"/>
        </p:xfrm>
        <a:graphic>
          <a:graphicData uri="http://schemas.openxmlformats.org/presentationml/2006/ole">
            <mc:AlternateContent xmlns:mc="http://schemas.openxmlformats.org/markup-compatibility/2006">
              <mc:Choice xmlns:v="urn:schemas-microsoft-com:vml" Requires="v">
                <p:oleObj name="公式" r:id="rId4" imgW="1752600" imgH="431800" progId="Equation.3">
                  <p:embed/>
                </p:oleObj>
              </mc:Choice>
              <mc:Fallback>
                <p:oleObj name="公式" r:id="rId4" imgW="1752600" imgH="431800" progId="Equation.3">
                  <p:embed/>
                  <p:pic>
                    <p:nvPicPr>
                      <p:cNvPr id="0" name=""/>
                      <p:cNvPicPr>
                        <a:picLocks noChangeAspect="1" noChangeArrowheads="1"/>
                      </p:cNvPicPr>
                      <p:nvPr/>
                    </p:nvPicPr>
                    <p:blipFill>
                      <a:blip r:embed="rId5"/>
                      <a:srcRect/>
                      <a:stretch>
                        <a:fillRect/>
                      </a:stretch>
                    </p:blipFill>
                    <p:spPr bwMode="auto">
                      <a:xfrm>
                        <a:off x="2924175" y="2000250"/>
                        <a:ext cx="4024089" cy="993893"/>
                      </a:xfrm>
                      <a:prstGeom prst="rect">
                        <a:avLst/>
                      </a:prstGeom>
                      <a:noFill/>
                      <a:ln>
                        <a:noFill/>
                      </a:ln>
                      <a:effectLst/>
                    </p:spPr>
                  </p:pic>
                </p:oleObj>
              </mc:Fallback>
            </mc:AlternateContent>
          </a:graphicData>
        </a:graphic>
      </p:graphicFrame>
      <p:graphicFrame>
        <p:nvGraphicFramePr>
          <p:cNvPr id="65545" name="Object 5"/>
          <p:cNvGraphicFramePr>
            <a:graphicFrameLocks noChangeAspect="1"/>
          </p:cNvGraphicFramePr>
          <p:nvPr>
            <p:extLst>
              <p:ext uri="{D42A27DB-BD31-4B8C-83A1-F6EECF244321}">
                <p14:modId xmlns:p14="http://schemas.microsoft.com/office/powerpoint/2010/main" val="3502484413"/>
              </p:ext>
            </p:extLst>
          </p:nvPr>
        </p:nvGraphicFramePr>
        <p:xfrm>
          <a:off x="4211961" y="836713"/>
          <a:ext cx="4248472" cy="972560"/>
        </p:xfrm>
        <a:graphic>
          <a:graphicData uri="http://schemas.openxmlformats.org/presentationml/2006/ole">
            <mc:AlternateContent xmlns:mc="http://schemas.openxmlformats.org/markup-compatibility/2006">
              <mc:Choice xmlns:v="urn:schemas-microsoft-com:vml" Requires="v">
                <p:oleObj name="公式" r:id="rId6" imgW="1892300" imgH="431800" progId="Equation.3">
                  <p:embed/>
                </p:oleObj>
              </mc:Choice>
              <mc:Fallback>
                <p:oleObj name="公式" r:id="rId6" imgW="18923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1" y="836713"/>
                        <a:ext cx="4248472" cy="972560"/>
                      </a:xfrm>
                      <a:prstGeom prst="rect">
                        <a:avLst/>
                      </a:prstGeom>
                      <a:noFill/>
                      <a:ln>
                        <a:noFill/>
                      </a:ln>
                      <a:effectLst/>
                    </p:spPr>
                  </p:pic>
                </p:oleObj>
              </mc:Fallback>
            </mc:AlternateContent>
          </a:graphicData>
        </a:graphic>
      </p:graphicFrame>
      <p:sp>
        <p:nvSpPr>
          <p:cNvPr id="15373" name="TextBox 7"/>
          <p:cNvSpPr txBox="1">
            <a:spLocks noChangeArrowheads="1"/>
          </p:cNvSpPr>
          <p:nvPr/>
        </p:nvSpPr>
        <p:spPr bwMode="auto">
          <a:xfrm>
            <a:off x="755576" y="3786188"/>
            <a:ext cx="76740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i="1" dirty="0">
                <a:solidFill>
                  <a:srgbClr val="FF0000"/>
                </a:solidFill>
              </a:rPr>
              <a:t>M(</a:t>
            </a:r>
            <a:r>
              <a:rPr lang="en-US" altLang="zh-CN" sz="2800" b="1" i="1" dirty="0">
                <a:solidFill>
                  <a:srgbClr val="FF0000"/>
                </a:solidFill>
                <a:cs typeface="Times New Roman" charset="0"/>
              </a:rPr>
              <a:t>B</a:t>
            </a:r>
            <a:r>
              <a:rPr lang="en-US" altLang="zh-CN" sz="2800" b="1" i="1" baseline="30000" dirty="0">
                <a:solidFill>
                  <a:srgbClr val="FF0000"/>
                </a:solidFill>
                <a:cs typeface="Times New Roman" charset="0"/>
              </a:rPr>
              <a:t>0 </a:t>
            </a:r>
            <a:r>
              <a:rPr lang="en-US" altLang="zh-CN" sz="2800" b="1" i="1" dirty="0">
                <a:solidFill>
                  <a:srgbClr val="FF0000"/>
                </a:solidFill>
                <a:cs typeface="Times New Roman" charset="0"/>
              </a:rPr>
              <a:t>→</a:t>
            </a:r>
            <a:r>
              <a:rPr lang="en-US" altLang="zh-CN" sz="2800" b="1" i="1" baseline="30000" dirty="0">
                <a:solidFill>
                  <a:srgbClr val="FF0000"/>
                </a:solidFill>
                <a:cs typeface="Times New Roman" charset="0"/>
              </a:rPr>
              <a:t> </a:t>
            </a:r>
            <a:r>
              <a:rPr lang="en-US" altLang="zh-CN" sz="2800" b="1" i="1" dirty="0">
                <a:solidFill>
                  <a:srgbClr val="FF0000"/>
                </a:solidFill>
                <a:cs typeface="Times New Roman" charset="0"/>
              </a:rPr>
              <a:t>π</a:t>
            </a:r>
            <a:r>
              <a:rPr lang="en-US" altLang="zh-CN" sz="2800" b="1" i="1" baseline="30000" dirty="0">
                <a:solidFill>
                  <a:srgbClr val="FF0000"/>
                </a:solidFill>
                <a:cs typeface="Times New Roman" charset="0"/>
              </a:rPr>
              <a:t> +</a:t>
            </a:r>
            <a:r>
              <a:rPr lang="en-US" altLang="zh-CN" sz="2800" b="1" i="1" dirty="0">
                <a:solidFill>
                  <a:srgbClr val="FF0000"/>
                </a:solidFill>
                <a:cs typeface="Times New Roman" charset="0"/>
              </a:rPr>
              <a:t>D</a:t>
            </a:r>
            <a:r>
              <a:rPr lang="en-US" altLang="zh-CN" sz="2800" b="1" i="1" baseline="30000" dirty="0">
                <a:solidFill>
                  <a:srgbClr val="FF0000"/>
                </a:solidFill>
                <a:cs typeface="Times New Roman" charset="0"/>
              </a:rPr>
              <a:t>–</a:t>
            </a:r>
            <a:r>
              <a:rPr lang="en-US" altLang="zh-CN" sz="2800" i="1" dirty="0">
                <a:solidFill>
                  <a:srgbClr val="FF0000"/>
                </a:solidFill>
              </a:rPr>
              <a:t>) =  1/3 A</a:t>
            </a:r>
            <a:r>
              <a:rPr lang="en-US" altLang="zh-CN" sz="2800" i="1" baseline="-25000" dirty="0">
                <a:solidFill>
                  <a:srgbClr val="FF0000"/>
                </a:solidFill>
              </a:rPr>
              <a:t>3/2</a:t>
            </a:r>
            <a:r>
              <a:rPr lang="en-US" altLang="zh-CN" sz="2800" i="1" dirty="0">
                <a:solidFill>
                  <a:srgbClr val="FF0000"/>
                </a:solidFill>
              </a:rPr>
              <a:t> + 2/3 A</a:t>
            </a:r>
            <a:r>
              <a:rPr lang="en-US" altLang="zh-CN" sz="2800" i="1" baseline="-25000" dirty="0">
                <a:solidFill>
                  <a:srgbClr val="FF0000"/>
                </a:solidFill>
              </a:rPr>
              <a:t>1/2</a:t>
            </a:r>
            <a:r>
              <a:rPr lang="en-US" altLang="zh-CN" sz="2800" i="1" dirty="0">
                <a:solidFill>
                  <a:srgbClr val="FF0000"/>
                </a:solidFill>
              </a:rPr>
              <a:t>       </a:t>
            </a:r>
            <a:endParaRPr lang="zh-CN" altLang="en-US" sz="2800" i="1" dirty="0">
              <a:solidFill>
                <a:srgbClr val="FF000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878915193"/>
              </p:ext>
            </p:extLst>
          </p:nvPr>
        </p:nvGraphicFramePr>
        <p:xfrm>
          <a:off x="611560" y="5519121"/>
          <a:ext cx="7769225" cy="596900"/>
        </p:xfrm>
        <a:graphic>
          <a:graphicData uri="http://schemas.openxmlformats.org/presentationml/2006/ole">
            <mc:AlternateContent xmlns:mc="http://schemas.openxmlformats.org/markup-compatibility/2006">
              <mc:Choice xmlns:v="urn:schemas-microsoft-com:vml" Requires="v">
                <p:oleObj name="公式" r:id="rId8" imgW="3403600" imgH="266700" progId="Equation.3">
                  <p:embed/>
                </p:oleObj>
              </mc:Choice>
              <mc:Fallback>
                <p:oleObj name="公式" r:id="rId8" imgW="3403600" imgH="266700" progId="Equation.3">
                  <p:embed/>
                  <p:pic>
                    <p:nvPicPr>
                      <p:cNvPr id="0" name=""/>
                      <p:cNvPicPr>
                        <a:picLocks noChangeAspect="1" noChangeArrowheads="1"/>
                      </p:cNvPicPr>
                      <p:nvPr/>
                    </p:nvPicPr>
                    <p:blipFill>
                      <a:blip r:embed="rId9"/>
                      <a:srcRect/>
                      <a:stretch>
                        <a:fillRect/>
                      </a:stretch>
                    </p:blipFill>
                    <p:spPr bwMode="auto">
                      <a:xfrm>
                        <a:off x="611560" y="5519121"/>
                        <a:ext cx="7769225"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679449860"/>
              </p:ext>
            </p:extLst>
          </p:nvPr>
        </p:nvGraphicFramePr>
        <p:xfrm>
          <a:off x="611561" y="4581128"/>
          <a:ext cx="5400600" cy="700141"/>
        </p:xfrm>
        <a:graphic>
          <a:graphicData uri="http://schemas.openxmlformats.org/presentationml/2006/ole">
            <mc:AlternateContent xmlns:mc="http://schemas.openxmlformats.org/markup-compatibility/2006">
              <mc:Choice xmlns:v="urn:schemas-microsoft-com:vml" Requires="v">
                <p:oleObj name="公式" r:id="rId10" imgW="2209800" imgH="292100" progId="Equation.3">
                  <p:embed/>
                </p:oleObj>
              </mc:Choice>
              <mc:Fallback>
                <p:oleObj name="公式" r:id="rId10" imgW="2209800" imgH="292100" progId="Equation.3">
                  <p:embed/>
                  <p:pic>
                    <p:nvPicPr>
                      <p:cNvPr id="0" name=""/>
                      <p:cNvPicPr>
                        <a:picLocks noChangeAspect="1" noChangeArrowheads="1"/>
                      </p:cNvPicPr>
                      <p:nvPr/>
                    </p:nvPicPr>
                    <p:blipFill>
                      <a:blip r:embed="rId11"/>
                      <a:srcRect/>
                      <a:stretch>
                        <a:fillRect/>
                      </a:stretch>
                    </p:blipFill>
                    <p:spPr bwMode="auto">
                      <a:xfrm>
                        <a:off x="611561" y="4581128"/>
                        <a:ext cx="5400600" cy="700141"/>
                      </a:xfrm>
                      <a:prstGeom prst="rect">
                        <a:avLst/>
                      </a:prstGeom>
                      <a:noFill/>
                      <a:ln>
                        <a:noFill/>
                      </a:ln>
                      <a:effec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2005411584"/>
              </p:ext>
            </p:extLst>
          </p:nvPr>
        </p:nvGraphicFramePr>
        <p:xfrm>
          <a:off x="611560" y="2982603"/>
          <a:ext cx="3384376" cy="677488"/>
        </p:xfrm>
        <a:graphic>
          <a:graphicData uri="http://schemas.openxmlformats.org/presentationml/2006/ole">
            <mc:AlternateContent xmlns:mc="http://schemas.openxmlformats.org/markup-compatibility/2006">
              <mc:Choice xmlns:v="urn:schemas-microsoft-com:vml" Requires="v">
                <p:oleObj name="公式" r:id="rId12" imgW="1371600" imgH="279400" progId="Equation.3">
                  <p:embed/>
                </p:oleObj>
              </mc:Choice>
              <mc:Fallback>
                <p:oleObj name="公式" r:id="rId12" imgW="1371600" imgH="279400" progId="Equation.3">
                  <p:embed/>
                  <p:pic>
                    <p:nvPicPr>
                      <p:cNvPr id="0" name=""/>
                      <p:cNvPicPr>
                        <a:picLocks noChangeAspect="1" noChangeArrowheads="1"/>
                      </p:cNvPicPr>
                      <p:nvPr/>
                    </p:nvPicPr>
                    <p:blipFill>
                      <a:blip r:embed="rId13"/>
                      <a:srcRect/>
                      <a:stretch>
                        <a:fillRect/>
                      </a:stretch>
                    </p:blipFill>
                    <p:spPr bwMode="auto">
                      <a:xfrm>
                        <a:off x="611560" y="2982603"/>
                        <a:ext cx="3384376" cy="677488"/>
                      </a:xfrm>
                      <a:prstGeom prst="rect">
                        <a:avLst/>
                      </a:prstGeom>
                      <a:noFill/>
                      <a:ln>
                        <a:noFill/>
                      </a:ln>
                      <a:effec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135785053"/>
              </p:ext>
            </p:extLst>
          </p:nvPr>
        </p:nvGraphicFramePr>
        <p:xfrm>
          <a:off x="898525" y="654050"/>
          <a:ext cx="2176604" cy="686718"/>
        </p:xfrm>
        <a:graphic>
          <a:graphicData uri="http://schemas.openxmlformats.org/presentationml/2006/ole">
            <mc:AlternateContent xmlns:mc="http://schemas.openxmlformats.org/markup-compatibility/2006">
              <mc:Choice xmlns:v="urn:schemas-microsoft-com:vml" Requires="v">
                <p:oleObj name="公式" r:id="rId14" imgW="749300" imgH="241300" progId="Equation.3">
                  <p:embed/>
                </p:oleObj>
              </mc:Choice>
              <mc:Fallback>
                <p:oleObj name="公式" r:id="rId14" imgW="749300" imgH="241300" progId="Equation.3">
                  <p:embed/>
                  <p:pic>
                    <p:nvPicPr>
                      <p:cNvPr id="0" name=""/>
                      <p:cNvPicPr>
                        <a:picLocks noChangeAspect="1" noChangeArrowheads="1"/>
                      </p:cNvPicPr>
                      <p:nvPr/>
                    </p:nvPicPr>
                    <p:blipFill>
                      <a:blip r:embed="rId15"/>
                      <a:srcRect/>
                      <a:stretch>
                        <a:fillRect/>
                      </a:stretch>
                    </p:blipFill>
                    <p:spPr bwMode="auto">
                      <a:xfrm>
                        <a:off x="898525" y="654050"/>
                        <a:ext cx="2176604" cy="686718"/>
                      </a:xfrm>
                      <a:prstGeom prst="rect">
                        <a:avLst/>
                      </a:prstGeom>
                      <a:noFill/>
                      <a:ln>
                        <a:noFill/>
                      </a:ln>
                      <a:effectLst/>
                    </p:spPr>
                  </p:pic>
                </p:oleObj>
              </mc:Fallback>
            </mc:AlternateContent>
          </a:graphicData>
        </a:graphic>
      </p:graphicFrame>
      <p:sp>
        <p:nvSpPr>
          <p:cNvPr id="2" name="日期占位符 1">
            <a:extLst>
              <a:ext uri="{FF2B5EF4-FFF2-40B4-BE49-F238E27FC236}">
                <a16:creationId xmlns:a16="http://schemas.microsoft.com/office/drawing/2014/main" id="{C1B6A1F2-75B6-6DDA-2200-0ADA411A9D96}"/>
              </a:ext>
            </a:extLst>
          </p:cNvPr>
          <p:cNvSpPr>
            <a:spLocks noGrp="1"/>
          </p:cNvSpPr>
          <p:nvPr>
            <p:ph type="dt" sz="half" idx="10"/>
          </p:nvPr>
        </p:nvSpPr>
        <p:spPr/>
        <p:txBody>
          <a:bodyPr/>
          <a:lstStyle/>
          <a:p>
            <a:pPr>
              <a:defRPr/>
            </a:pPr>
            <a:r>
              <a:rPr lang="en-US" altLang="zh-CN"/>
              <a:t>CD Lu</a:t>
            </a:r>
            <a:endParaRPr lang="zh-CN" altLang="en-US"/>
          </a:p>
        </p:txBody>
      </p:sp>
      <p:sp>
        <p:nvSpPr>
          <p:cNvPr id="3" name="灯片编号占位符 2">
            <a:extLst>
              <a:ext uri="{FF2B5EF4-FFF2-40B4-BE49-F238E27FC236}">
                <a16:creationId xmlns:a16="http://schemas.microsoft.com/office/drawing/2014/main" id="{56A3251B-367A-9EC3-5EFA-1F94FAA3236D}"/>
              </a:ext>
            </a:extLst>
          </p:cNvPr>
          <p:cNvSpPr>
            <a:spLocks noGrp="1"/>
          </p:cNvSpPr>
          <p:nvPr>
            <p:ph type="sldNum" sz="quarter" idx="12"/>
          </p:nvPr>
        </p:nvSpPr>
        <p:spPr/>
        <p:txBody>
          <a:bodyPr/>
          <a:lstStyle/>
          <a:p>
            <a:pPr>
              <a:defRPr/>
            </a:pPr>
            <a:fld id="{5DC1ED4A-5929-3E47-A508-E8E3EBAFE12B}" type="slidenum">
              <a:rPr lang="zh-CN" altLang="en-US" smtClean="0"/>
              <a:pPr>
                <a:defRPr/>
              </a:pPr>
              <a:t>14</a:t>
            </a:fld>
            <a:endParaRPr lang="zh-CN" altLang="en-US"/>
          </a:p>
        </p:txBody>
      </p:sp>
    </p:spTree>
    <p:extLst>
      <p:ext uri="{BB962C8B-B14F-4D97-AF65-F5344CB8AC3E}">
        <p14:creationId xmlns:p14="http://schemas.microsoft.com/office/powerpoint/2010/main" val="24869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wipe(down)">
                                      <p:cBhvr>
                                        <p:cTn id="12" dur="500"/>
                                        <p:tgtEl>
                                          <p:spTgt spid="65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5545"/>
                                        </p:tgtEl>
                                        <p:attrNameLst>
                                          <p:attrName>style.visibility</p:attrName>
                                        </p:attrNameLst>
                                      </p:cBhvr>
                                      <p:to>
                                        <p:strVal val="visible"/>
                                      </p:to>
                                    </p:set>
                                    <p:animEffect transition="in" filter="wipe(down)">
                                      <p:cBhvr>
                                        <p:cTn id="17" dur="500"/>
                                        <p:tgtEl>
                                          <p:spTgt spid="655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42"/>
                                        </p:tgtEl>
                                        <p:attrNameLst>
                                          <p:attrName>style.visibility</p:attrName>
                                        </p:attrNameLst>
                                      </p:cBhvr>
                                      <p:to>
                                        <p:strVal val="visible"/>
                                      </p:to>
                                    </p:set>
                                    <p:animEffect transition="in" filter="fade">
                                      <p:cBhvr>
                                        <p:cTn id="22" dur="500"/>
                                        <p:tgtEl>
                                          <p:spTgt spid="655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p:cNvSpPr>
            <a:spLocks noGrp="1"/>
          </p:cNvSpPr>
          <p:nvPr>
            <p:ph type="dt" sz="quarter" idx="10"/>
          </p:nvPr>
        </p:nvSpPr>
        <p:spPr/>
        <p:txBody>
          <a:bodyPr/>
          <a:lstStyle/>
          <a:p>
            <a:pPr>
              <a:defRPr/>
            </a:pPr>
            <a:r>
              <a:rPr lang="en-US" altLang="zh-CN"/>
              <a:t>CD Lu</a:t>
            </a:r>
            <a:endParaRPr lang="zh-CN" altLang="en-US" dirty="0"/>
          </a:p>
        </p:txBody>
      </p:sp>
      <p:sp>
        <p:nvSpPr>
          <p:cNvPr id="66562" name="灯片编号占位符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F8DEA9D9-3C09-2A49-B149-5791212C1C29}" type="slidenum">
              <a:rPr kumimoji="0" lang="zh-CN" altLang="en-US" sz="1400"/>
              <a:pPr/>
              <a:t>15</a:t>
            </a:fld>
            <a:endParaRPr kumimoji="0" lang="zh-CN" altLang="en-US" sz="1400"/>
          </a:p>
        </p:txBody>
      </p:sp>
      <p:sp>
        <p:nvSpPr>
          <p:cNvPr id="66564" name="Text Box 3"/>
          <p:cNvSpPr txBox="1">
            <a:spLocks noChangeArrowheads="1"/>
          </p:cNvSpPr>
          <p:nvPr/>
        </p:nvSpPr>
        <p:spPr bwMode="auto">
          <a:xfrm>
            <a:off x="1905000" y="762000"/>
            <a:ext cx="6248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4400">
                <a:solidFill>
                  <a:schemeClr val="tx2"/>
                </a:solidFill>
              </a:rPr>
              <a:t>Isospin triangle</a:t>
            </a:r>
          </a:p>
        </p:txBody>
      </p:sp>
      <p:graphicFrame>
        <p:nvGraphicFramePr>
          <p:cNvPr id="13" name="Object 4"/>
          <p:cNvGraphicFramePr>
            <a:graphicFrameLocks noChangeAspect="1"/>
          </p:cNvGraphicFramePr>
          <p:nvPr>
            <p:extLst>
              <p:ext uri="{D42A27DB-BD31-4B8C-83A1-F6EECF244321}">
                <p14:modId xmlns:p14="http://schemas.microsoft.com/office/powerpoint/2010/main" val="1973678639"/>
              </p:ext>
            </p:extLst>
          </p:nvPr>
        </p:nvGraphicFramePr>
        <p:xfrm>
          <a:off x="611188" y="2335213"/>
          <a:ext cx="7769225" cy="596900"/>
        </p:xfrm>
        <a:graphic>
          <a:graphicData uri="http://schemas.openxmlformats.org/presentationml/2006/ole">
            <mc:AlternateContent xmlns:mc="http://schemas.openxmlformats.org/markup-compatibility/2006">
              <mc:Choice xmlns:v="urn:schemas-microsoft-com:vml" Requires="v">
                <p:oleObj name="公式" r:id="rId2" imgW="3403600" imgH="266700" progId="Equation.3">
                  <p:embed/>
                </p:oleObj>
              </mc:Choice>
              <mc:Fallback>
                <p:oleObj name="公式" r:id="rId2" imgW="3403600" imgH="266700" progId="Equation.3">
                  <p:embed/>
                  <p:pic>
                    <p:nvPicPr>
                      <p:cNvPr id="0" name=""/>
                      <p:cNvPicPr>
                        <a:picLocks noChangeAspect="1" noChangeArrowheads="1"/>
                      </p:cNvPicPr>
                      <p:nvPr/>
                    </p:nvPicPr>
                    <p:blipFill>
                      <a:blip r:embed="rId3"/>
                      <a:srcRect/>
                      <a:stretch>
                        <a:fillRect/>
                      </a:stretch>
                    </p:blipFill>
                    <p:spPr bwMode="auto">
                      <a:xfrm>
                        <a:off x="611188" y="2335213"/>
                        <a:ext cx="7769225"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Line 4"/>
          <p:cNvSpPr>
            <a:spLocks noChangeShapeType="1"/>
          </p:cNvSpPr>
          <p:nvPr/>
        </p:nvSpPr>
        <p:spPr bwMode="auto">
          <a:xfrm>
            <a:off x="685800" y="5486400"/>
            <a:ext cx="6934200" cy="0"/>
          </a:xfrm>
          <a:prstGeom prst="line">
            <a:avLst/>
          </a:prstGeom>
          <a:noFill/>
          <a:ln w="22225">
            <a:solidFill>
              <a:schemeClr val="tx1"/>
            </a:solidFill>
            <a:miter lim="800000"/>
            <a:headEnd type="none" w="med" len="me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16" name="Line 5"/>
          <p:cNvSpPr>
            <a:spLocks noChangeShapeType="1"/>
          </p:cNvSpPr>
          <p:nvPr/>
        </p:nvSpPr>
        <p:spPr bwMode="auto">
          <a:xfrm flipV="1">
            <a:off x="685800" y="3581400"/>
            <a:ext cx="5105400" cy="1905000"/>
          </a:xfrm>
          <a:prstGeom prst="line">
            <a:avLst/>
          </a:prstGeom>
          <a:noFill/>
          <a:ln w="22225">
            <a:solidFill>
              <a:schemeClr val="tx1"/>
            </a:solidFill>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17" name="Line 6"/>
          <p:cNvSpPr>
            <a:spLocks noChangeShapeType="1"/>
          </p:cNvSpPr>
          <p:nvPr/>
        </p:nvSpPr>
        <p:spPr bwMode="auto">
          <a:xfrm>
            <a:off x="5791200" y="3581400"/>
            <a:ext cx="1752600" cy="1905000"/>
          </a:xfrm>
          <a:prstGeom prst="line">
            <a:avLst/>
          </a:prstGeom>
          <a:noFill/>
          <a:ln w="22225">
            <a:solidFill>
              <a:schemeClr val="tx1"/>
            </a:solidFill>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18" name="Text Box 7"/>
          <p:cNvSpPr txBox="1">
            <a:spLocks noChangeArrowheads="1"/>
          </p:cNvSpPr>
          <p:nvPr/>
        </p:nvSpPr>
        <p:spPr bwMode="auto">
          <a:xfrm>
            <a:off x="2051720" y="3861048"/>
            <a:ext cx="19442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dirty="0">
                <a:solidFill>
                  <a:srgbClr val="0070C0"/>
                </a:solidFill>
              </a:rPr>
              <a:t>B</a:t>
            </a:r>
            <a:r>
              <a:rPr lang="en-US" altLang="zh-CN" sz="2800" i="1" baseline="30000" dirty="0">
                <a:solidFill>
                  <a:srgbClr val="0070C0"/>
                </a:solidFill>
              </a:rPr>
              <a:t>0</a:t>
            </a:r>
            <a:r>
              <a:rPr lang="en-US" altLang="zh-CN" sz="2800" i="1" dirty="0">
                <a:solidFill>
                  <a:srgbClr val="0070C0"/>
                </a:solidFill>
                <a:sym typeface="Wingdings"/>
              </a:rPr>
              <a:t> </a:t>
            </a:r>
            <a:r>
              <a:rPr lang="en-US" altLang="zh-CN" sz="2800" i="1" dirty="0">
                <a:solidFill>
                  <a:srgbClr val="0070C0"/>
                </a:solidFill>
                <a:sym typeface="Symbol" charset="0"/>
              </a:rPr>
              <a:t> </a:t>
            </a:r>
            <a:r>
              <a:rPr lang="en-US" altLang="zh-CN" sz="2800" i="1" baseline="30000" dirty="0">
                <a:solidFill>
                  <a:srgbClr val="0070C0"/>
                </a:solidFill>
              </a:rPr>
              <a:t>+</a:t>
            </a:r>
            <a:r>
              <a:rPr lang="en-US" altLang="zh-CN" sz="2800" i="1" dirty="0">
                <a:solidFill>
                  <a:srgbClr val="0070C0"/>
                </a:solidFill>
              </a:rPr>
              <a:t>D</a:t>
            </a:r>
            <a:r>
              <a:rPr lang="en-US" altLang="zh-CN" sz="2800" i="1" baseline="30000" dirty="0">
                <a:solidFill>
                  <a:srgbClr val="0070C0"/>
                </a:solidFill>
              </a:rPr>
              <a:t>– </a:t>
            </a:r>
            <a:endParaRPr lang="en-US" altLang="zh-CN" sz="2800" i="1" dirty="0">
              <a:solidFill>
                <a:srgbClr val="0070C0"/>
              </a:solidFill>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049185103"/>
              </p:ext>
            </p:extLst>
          </p:nvPr>
        </p:nvGraphicFramePr>
        <p:xfrm>
          <a:off x="2771800" y="5589240"/>
          <a:ext cx="1821160" cy="546348"/>
        </p:xfrm>
        <a:graphic>
          <a:graphicData uri="http://schemas.openxmlformats.org/presentationml/2006/ole">
            <mc:AlternateContent xmlns:mc="http://schemas.openxmlformats.org/markup-compatibility/2006">
              <mc:Choice xmlns:v="urn:schemas-microsoft-com:vml" Requires="v">
                <p:oleObj name="公式" r:id="rId4" imgW="762000" imgH="228600" progId="Equation.3">
                  <p:embed/>
                </p:oleObj>
              </mc:Choice>
              <mc:Fallback>
                <p:oleObj name="公式" r:id="rId4" imgW="762000" imgH="228600" progId="Equation.3">
                  <p:embed/>
                  <p:pic>
                    <p:nvPicPr>
                      <p:cNvPr id="0" name=""/>
                      <p:cNvPicPr/>
                      <p:nvPr/>
                    </p:nvPicPr>
                    <p:blipFill>
                      <a:blip r:embed="rId5"/>
                      <a:stretch>
                        <a:fillRect/>
                      </a:stretch>
                    </p:blipFill>
                    <p:spPr>
                      <a:xfrm>
                        <a:off x="2771800" y="5589240"/>
                        <a:ext cx="1821160" cy="54634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363327958"/>
              </p:ext>
            </p:extLst>
          </p:nvPr>
        </p:nvGraphicFramePr>
        <p:xfrm>
          <a:off x="6619875" y="4032250"/>
          <a:ext cx="2239963" cy="709613"/>
        </p:xfrm>
        <a:graphic>
          <a:graphicData uri="http://schemas.openxmlformats.org/presentationml/2006/ole">
            <mc:AlternateContent xmlns:mc="http://schemas.openxmlformats.org/markup-compatibility/2006">
              <mc:Choice xmlns:v="urn:schemas-microsoft-com:vml" Requires="v">
                <p:oleObj name="公式" r:id="rId6" imgW="1079500" imgH="342900" progId="Equation.3">
                  <p:embed/>
                </p:oleObj>
              </mc:Choice>
              <mc:Fallback>
                <p:oleObj name="公式" r:id="rId6" imgW="1079500" imgH="342900" progId="Equation.3">
                  <p:embed/>
                  <p:pic>
                    <p:nvPicPr>
                      <p:cNvPr id="0" name=""/>
                      <p:cNvPicPr/>
                      <p:nvPr/>
                    </p:nvPicPr>
                    <p:blipFill>
                      <a:blip r:embed="rId7"/>
                      <a:stretch>
                        <a:fillRect/>
                      </a:stretch>
                    </p:blipFill>
                    <p:spPr>
                      <a:xfrm>
                        <a:off x="6619875" y="4032250"/>
                        <a:ext cx="2239963" cy="709613"/>
                      </a:xfrm>
                      <a:prstGeom prst="rect">
                        <a:avLst/>
                      </a:prstGeom>
                    </p:spPr>
                  </p:pic>
                </p:oleObj>
              </mc:Fallback>
            </mc:AlternateContent>
          </a:graphicData>
        </a:graphic>
      </p:graphicFrame>
    </p:spTree>
    <p:extLst>
      <p:ext uri="{BB962C8B-B14F-4D97-AF65-F5344CB8AC3E}">
        <p14:creationId xmlns:p14="http://schemas.microsoft.com/office/powerpoint/2010/main" val="226704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2197137" y="241502"/>
            <a:ext cx="4824537" cy="132279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defRPr/>
            </a:pPr>
            <a:r>
              <a:rPr lang="zh-CN" altLang="en-US" sz="2800" b="1" dirty="0">
                <a:solidFill>
                  <a:srgbClr val="3333FF"/>
                </a:solidFill>
                <a:latin typeface="Times New Roman" panose="02020603050405020304" pitchFamily="18" charset="0"/>
                <a:ea typeface="Songti SC" panose="02010600040101010101" pitchFamily="2" charset="-122"/>
                <a:cs typeface="Times New Roman" panose="02020603050405020304" pitchFamily="18" charset="0"/>
              </a:rPr>
              <a:t>泡利不相容原理的推广</a:t>
            </a:r>
            <a:endParaRPr lang="en-US" altLang="zh-CN" sz="2800" b="1" dirty="0">
              <a:solidFill>
                <a:srgbClr val="3333FF"/>
              </a:solidFill>
              <a:latin typeface="Times New Roman" panose="02020603050405020304" pitchFamily="18" charset="0"/>
              <a:ea typeface="Songti SC" panose="02010600040101010101" pitchFamily="2" charset="-122"/>
              <a:cs typeface="Times New Roman" panose="02020603050405020304" pitchFamily="18" charset="0"/>
            </a:endParaRPr>
          </a:p>
          <a:p>
            <a:pPr algn="ctr">
              <a:lnSpc>
                <a:spcPct val="150000"/>
              </a:lnSpc>
              <a:defRPr/>
            </a:pPr>
            <a:r>
              <a:rPr lang="en-US" altLang="zh-CN" sz="2800" b="1" dirty="0">
                <a:solidFill>
                  <a:srgbClr val="3333FF"/>
                </a:solidFill>
                <a:latin typeface="Times New Roman" panose="02020603050405020304" pitchFamily="18" charset="0"/>
                <a:ea typeface="Songti SC" panose="02010600040101010101" pitchFamily="2" charset="-122"/>
                <a:cs typeface="Times New Roman" panose="02020603050405020304" pitchFamily="18" charset="0"/>
                <a:sym typeface="Wingdings" pitchFamily="2" charset="2"/>
              </a:rPr>
              <a:t>      </a:t>
            </a:r>
            <a:r>
              <a:rPr lang="zh-CN" altLang="en-US" sz="2800" b="1" dirty="0">
                <a:solidFill>
                  <a:srgbClr val="3333FF"/>
                </a:solidFill>
                <a:latin typeface="Times New Roman" panose="02020603050405020304" pitchFamily="18" charset="0"/>
                <a:ea typeface="Songti SC" panose="02010600040101010101" pitchFamily="2" charset="-122"/>
                <a:cs typeface="Times New Roman" panose="02020603050405020304" pitchFamily="18" charset="0"/>
              </a:rPr>
              <a:t>全同粒子交换变换</a:t>
            </a:r>
          </a:p>
        </p:txBody>
      </p:sp>
      <p:sp>
        <p:nvSpPr>
          <p:cNvPr id="94216" name="Text Box 8"/>
          <p:cNvSpPr txBox="1">
            <a:spLocks noChangeArrowheads="1"/>
          </p:cNvSpPr>
          <p:nvPr/>
        </p:nvSpPr>
        <p:spPr bwMode="auto">
          <a:xfrm>
            <a:off x="395287" y="1853183"/>
            <a:ext cx="8353425" cy="4471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50000"/>
              </a:lnSpc>
              <a:defRPr/>
            </a:pP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考察</a:t>
            </a: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n</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个粒子组成的系统；第</a:t>
            </a:r>
            <a:r>
              <a:rPr lang="en-US" altLang="zh-CN" b="1" dirty="0" err="1">
                <a:latin typeface="Times New Roman" panose="02020603050405020304" pitchFamily="18" charset="0"/>
                <a:ea typeface="Songti SC" panose="02010600040101010101" pitchFamily="2" charset="-122"/>
                <a:cs typeface="Times New Roman" panose="02020603050405020304" pitchFamily="18" charset="0"/>
              </a:rPr>
              <a:t>i</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个粒子和第</a:t>
            </a: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j</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个粒子的交换变换记作</a:t>
            </a: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 </a:t>
            </a:r>
            <a:r>
              <a:rPr lang="en-US" altLang="zh-CN" b="1" dirty="0" err="1">
                <a:latin typeface="Times New Roman" panose="02020603050405020304" pitchFamily="18" charset="0"/>
                <a:ea typeface="Songti SC" panose="02010600040101010101" pitchFamily="2" charset="-122"/>
                <a:cs typeface="Times New Roman" panose="02020603050405020304" pitchFamily="18" charset="0"/>
              </a:rPr>
              <a:t>P</a:t>
            </a:r>
            <a:r>
              <a:rPr lang="en-US" altLang="zh-CN" b="1" baseline="-25000" dirty="0" err="1">
                <a:latin typeface="Times New Roman" panose="02020603050405020304" pitchFamily="18" charset="0"/>
                <a:ea typeface="Songti SC" panose="02010600040101010101" pitchFamily="2" charset="-122"/>
                <a:cs typeface="Times New Roman" panose="02020603050405020304" pitchFamily="18" charset="0"/>
              </a:rPr>
              <a:t>ij</a:t>
            </a: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 </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a:t>
            </a:r>
            <a:r>
              <a:rPr lang="zh-CN"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显然，</a:t>
            </a:r>
            <a:r>
              <a:rPr lang="en-US"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P</a:t>
            </a:r>
            <a:r>
              <a:rPr lang="en-US" altLang="zh-CN"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ij</a:t>
            </a:r>
            <a:r>
              <a:rPr lang="en-US" altLang="zh-CN" b="1" baseline="30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2</a:t>
            </a:r>
            <a:r>
              <a:rPr lang="en-US"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=1</a:t>
            </a:r>
          </a:p>
          <a:p>
            <a:pPr>
              <a:lnSpc>
                <a:spcPct val="150000"/>
              </a:lnSpc>
              <a:defRPr/>
            </a:pPr>
            <a:r>
              <a:rPr lang="en-US" altLang="zh-CN" b="1" dirty="0" err="1">
                <a:latin typeface="Times New Roman" panose="02020603050405020304" pitchFamily="18" charset="0"/>
                <a:ea typeface="Songti SC" panose="02010600040101010101" pitchFamily="2" charset="-122"/>
                <a:cs typeface="Times New Roman" panose="02020603050405020304" pitchFamily="18" charset="0"/>
              </a:rPr>
              <a:t>P</a:t>
            </a:r>
            <a:r>
              <a:rPr lang="en-US" altLang="zh-CN" b="1" baseline="-25000" dirty="0" err="1">
                <a:latin typeface="Times New Roman" panose="02020603050405020304" pitchFamily="18" charset="0"/>
                <a:ea typeface="Songti SC" panose="02010600040101010101" pitchFamily="2" charset="-122"/>
                <a:cs typeface="Times New Roman" panose="02020603050405020304" pitchFamily="18" charset="0"/>
              </a:rPr>
              <a:t>ij</a:t>
            </a: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 </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在各种相互作用下都是不变的，</a:t>
            </a:r>
            <a:r>
              <a:rPr lang="en-US" altLang="zh-CN" b="1" dirty="0" err="1">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P</a:t>
            </a:r>
            <a:r>
              <a:rPr lang="en-US" altLang="zh-CN" b="1" baseline="-25000" dirty="0" err="1">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ij</a:t>
            </a:r>
            <a:r>
              <a:rPr lang="zh-CN" altLang="en-US"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的本征值取</a:t>
            </a:r>
            <a:r>
              <a:rPr lang="en-US"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 ±1</a:t>
            </a:r>
            <a:endParaRPr lang="zh-CN"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defRPr/>
            </a:pP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这把粒子分为两大类：</a:t>
            </a:r>
            <a:endParaRPr lang="en-US" altLang="zh-CN" b="1" dirty="0">
              <a:latin typeface="Times New Roman" panose="02020603050405020304" pitchFamily="18" charset="0"/>
              <a:ea typeface="Songti SC" panose="02010600040101010101" pitchFamily="2" charset="-122"/>
              <a:cs typeface="Times New Roman" panose="02020603050405020304" pitchFamily="18" charset="0"/>
            </a:endParaRPr>
          </a:p>
          <a:p>
            <a:pPr marL="457200" indent="-457200">
              <a:lnSpc>
                <a:spcPct val="150000"/>
              </a:lnSpc>
              <a:buFont typeface="+mj-lt"/>
              <a:buAutoNum type="alphaLcParenR"/>
              <a:defRPr/>
            </a:pPr>
            <a:r>
              <a:rPr lang="en-US" altLang="zh-CN" b="1" dirty="0">
                <a:latin typeface="Times New Roman" panose="02020603050405020304" pitchFamily="18" charset="0"/>
                <a:ea typeface="Songti SC" panose="02010600040101010101" pitchFamily="2" charset="-122"/>
                <a:cs typeface="Times New Roman" panose="02020603050405020304" pitchFamily="18" charset="0"/>
              </a:rPr>
              <a:t> </a:t>
            </a:r>
            <a:r>
              <a:rPr lang="zh-CN" altLang="en-US"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本征值为正的粒子的自旋为整数，波函数为完全对称的，</a:t>
            </a:r>
            <a:r>
              <a:rPr lang="en-US" altLang="zh-CN"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   </a:t>
            </a:r>
            <a:r>
              <a:rPr lang="zh-CN" altLang="en-US"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这类粒子称为玻色子</a:t>
            </a: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a:t>
            </a:r>
            <a:endParaRPr lang="en-US" altLang="zh-CN" b="1" dirty="0">
              <a:latin typeface="Times New Roman" panose="02020603050405020304" pitchFamily="18" charset="0"/>
              <a:ea typeface="Songti SC" panose="02010600040101010101" pitchFamily="2" charset="-122"/>
              <a:cs typeface="Times New Roman" panose="02020603050405020304" pitchFamily="18" charset="0"/>
            </a:endParaRPr>
          </a:p>
          <a:p>
            <a:pPr marL="457200" indent="-457200">
              <a:lnSpc>
                <a:spcPct val="150000"/>
              </a:lnSpc>
              <a:buFont typeface="+mj-lt"/>
              <a:buAutoNum type="alphaLcParenR"/>
              <a:defRPr/>
            </a:pPr>
            <a:r>
              <a:rPr lang="zh-CN" altLang="en-US" b="1" dirty="0">
                <a:latin typeface="Times New Roman" panose="02020603050405020304" pitchFamily="18" charset="0"/>
                <a:ea typeface="Songti SC" panose="02010600040101010101" pitchFamily="2" charset="-122"/>
                <a:cs typeface="Times New Roman" panose="02020603050405020304" pitchFamily="18" charset="0"/>
              </a:rPr>
              <a:t>本征值为负的粒子的自旋为半整数，波函数完全反对称，</a:t>
            </a:r>
            <a:r>
              <a:rPr lang="en-US" altLang="zh-CN"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r>
              <a:rPr lang="zh-CN" altLang="en-US"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这类粒子称为费米子。</a:t>
            </a:r>
            <a:endParaRPr lang="zh-CN" altLang="en-US" b="1" dirty="0">
              <a:latin typeface="Times New Roman" panose="02020603050405020304" pitchFamily="18" charset="0"/>
              <a:ea typeface="Songti SC" panose="02010600040101010101" pitchFamily="2" charset="-122"/>
              <a:cs typeface="Times New Roman" panose="02020603050405020304" pitchFamily="18" charset="0"/>
            </a:endParaRPr>
          </a:p>
        </p:txBody>
      </p:sp>
      <p:graphicFrame>
        <p:nvGraphicFramePr>
          <p:cNvPr id="46084" name="Object 10"/>
          <p:cNvGraphicFramePr>
            <a:graphicFrameLocks noChangeAspect="1"/>
          </p:cNvGraphicFramePr>
          <p:nvPr>
            <p:extLst>
              <p:ext uri="{D42A27DB-BD31-4B8C-83A1-F6EECF244321}">
                <p14:modId xmlns:p14="http://schemas.microsoft.com/office/powerpoint/2010/main" val="277374518"/>
              </p:ext>
            </p:extLst>
          </p:nvPr>
        </p:nvGraphicFramePr>
        <p:xfrm>
          <a:off x="4370388" y="3968750"/>
          <a:ext cx="114300" cy="215900"/>
        </p:xfrm>
        <a:graphic>
          <a:graphicData uri="http://schemas.openxmlformats.org/presentationml/2006/ole">
            <mc:AlternateContent xmlns:mc="http://schemas.openxmlformats.org/markup-compatibility/2006">
              <mc:Choice xmlns:v="urn:schemas-microsoft-com:vml" Requires="v">
                <p:oleObj name="公式" r:id="rId3" imgW="114151" imgH="215619" progId="Equation.3">
                  <p:embed/>
                </p:oleObj>
              </mc:Choice>
              <mc:Fallback>
                <p:oleObj name="公式" r:id="rId3" imgW="114151" imgH="215619"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388" y="3968750"/>
                        <a:ext cx="114300"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89" name="幻灯片编号占位符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62D8DD55-B32B-804D-B658-082CD57F4222}" type="slidenum">
              <a:rPr kumimoji="0" lang="en-US" altLang="zh-CN" sz="1400">
                <a:latin typeface="Times New Roman" panose="02020603050405020304" pitchFamily="18" charset="0"/>
                <a:ea typeface="Songti SC" panose="02010600040101010101" pitchFamily="2" charset="-122"/>
                <a:cs typeface="Times New Roman" panose="02020603050405020304" pitchFamily="18" charset="0"/>
              </a:rPr>
              <a:pPr/>
              <a:t>16</a:t>
            </a:fld>
            <a:endParaRPr kumimoji="0" lang="en-US" altLang="zh-CN" sz="1400">
              <a:latin typeface="Times New Roman" panose="02020603050405020304" pitchFamily="18" charset="0"/>
              <a:ea typeface="Songti SC" panose="02010600040101010101" pitchFamily="2" charset="-122"/>
              <a:cs typeface="Times New Roman" panose="02020603050405020304" pitchFamily="18" charset="0"/>
            </a:endParaRPr>
          </a:p>
        </p:txBody>
      </p:sp>
      <p:sp>
        <p:nvSpPr>
          <p:cNvPr id="2" name="日期占位符 1"/>
          <p:cNvSpPr>
            <a:spLocks noGrp="1"/>
          </p:cNvSpPr>
          <p:nvPr>
            <p:ph type="dt" sz="quarter" idx="10"/>
          </p:nvPr>
        </p:nvSpPr>
        <p:spPr/>
        <p:txBody>
          <a:bodyPr/>
          <a:lstStyle/>
          <a:p>
            <a:pPr>
              <a:defRPr/>
            </a:pPr>
            <a:r>
              <a:rPr lang="en-US" altLang="zh-CN">
                <a:latin typeface="Times New Roman" panose="02020603050405020304" pitchFamily="18" charset="0"/>
                <a:ea typeface="Songti SC" panose="02010600040101010101" pitchFamily="2" charset="-122"/>
                <a:cs typeface="Times New Roman" panose="02020603050405020304" pitchFamily="18" charset="0"/>
              </a:rPr>
              <a:t>CD Lu</a:t>
            </a:r>
            <a:endParaRPr lang="zh-CN" altLang="en-US">
              <a:latin typeface="Times New Roman" panose="02020603050405020304" pitchFamily="18" charset="0"/>
              <a:ea typeface="Songti SC"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6">
                                            <p:txEl>
                                              <p:pRg st="0" end="0"/>
                                            </p:txEl>
                                          </p:spTgt>
                                        </p:tgtEl>
                                        <p:attrNameLst>
                                          <p:attrName>style.visibility</p:attrName>
                                        </p:attrNameLst>
                                      </p:cBhvr>
                                      <p:to>
                                        <p:strVal val="visible"/>
                                      </p:to>
                                    </p:set>
                                    <p:animEffect transition="in" filter="blinds(horizontal)">
                                      <p:cBhvr>
                                        <p:cTn id="7" dur="500"/>
                                        <p:tgtEl>
                                          <p:spTgt spid="94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6">
                                            <p:txEl>
                                              <p:pRg st="1" end="1"/>
                                            </p:txEl>
                                          </p:spTgt>
                                        </p:tgtEl>
                                        <p:attrNameLst>
                                          <p:attrName>style.visibility</p:attrName>
                                        </p:attrNameLst>
                                      </p:cBhvr>
                                      <p:to>
                                        <p:strVal val="visible"/>
                                      </p:to>
                                    </p:set>
                                    <p:animEffect transition="in" filter="blinds(horizontal)">
                                      <p:cBhvr>
                                        <p:cTn id="12" dur="500"/>
                                        <p:tgtEl>
                                          <p:spTgt spid="94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6">
                                            <p:txEl>
                                              <p:pRg st="2" end="2"/>
                                            </p:txEl>
                                          </p:spTgt>
                                        </p:tgtEl>
                                        <p:attrNameLst>
                                          <p:attrName>style.visibility</p:attrName>
                                        </p:attrNameLst>
                                      </p:cBhvr>
                                      <p:to>
                                        <p:strVal val="visible"/>
                                      </p:to>
                                    </p:set>
                                    <p:animEffect transition="in" filter="blinds(horizontal)">
                                      <p:cBhvr>
                                        <p:cTn id="17" dur="500"/>
                                        <p:tgtEl>
                                          <p:spTgt spid="94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6">
                                            <p:txEl>
                                              <p:pRg st="3" end="3"/>
                                            </p:txEl>
                                          </p:spTgt>
                                        </p:tgtEl>
                                        <p:attrNameLst>
                                          <p:attrName>style.visibility</p:attrName>
                                        </p:attrNameLst>
                                      </p:cBhvr>
                                      <p:to>
                                        <p:strVal val="visible"/>
                                      </p:to>
                                    </p:set>
                                    <p:animEffect transition="in" filter="blinds(horizontal)">
                                      <p:cBhvr>
                                        <p:cTn id="22" dur="500"/>
                                        <p:tgtEl>
                                          <p:spTgt spid="94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4216">
                                            <p:txEl>
                                              <p:pRg st="4" end="4"/>
                                            </p:txEl>
                                          </p:spTgt>
                                        </p:tgtEl>
                                        <p:attrNameLst>
                                          <p:attrName>style.visibility</p:attrName>
                                        </p:attrNameLst>
                                      </p:cBhvr>
                                      <p:to>
                                        <p:strVal val="visible"/>
                                      </p:to>
                                    </p:set>
                                    <p:animEffect transition="in" filter="blinds(horizontal)">
                                      <p:cBhvr>
                                        <p:cTn id="27" dur="500"/>
                                        <p:tgtEl>
                                          <p:spTgt spid="94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3059113" y="476250"/>
            <a:ext cx="2665412" cy="58578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3333FF"/>
                </a:solidFill>
                <a:latin typeface="Songti SC" panose="02010600040101010101" pitchFamily="2" charset="-122"/>
                <a:ea typeface="Songti SC" panose="02010600040101010101" pitchFamily="2" charset="-122"/>
              </a:rPr>
              <a:t>广义全同粒子</a:t>
            </a:r>
          </a:p>
        </p:txBody>
      </p:sp>
      <p:sp>
        <p:nvSpPr>
          <p:cNvPr id="97285" name="Text Box 5"/>
          <p:cNvSpPr txBox="1">
            <a:spLocks noChangeArrowheads="1"/>
          </p:cNvSpPr>
          <p:nvPr/>
        </p:nvSpPr>
        <p:spPr bwMode="auto">
          <a:xfrm>
            <a:off x="539750" y="1125538"/>
            <a:ext cx="8135938" cy="2278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50000"/>
              </a:lnSpc>
              <a:defRPr/>
            </a:pPr>
            <a:r>
              <a:rPr lang="en-US" altLang="zh-CN" b="1" dirty="0">
                <a:latin typeface="Songti SC" panose="02010600040101010101" pitchFamily="2" charset="-122"/>
                <a:ea typeface="Songti SC" panose="02010600040101010101" pitchFamily="2" charset="-122"/>
                <a:cs typeface="楷体_GB2312" charset="0"/>
              </a:rPr>
              <a:t>       </a:t>
            </a:r>
            <a:r>
              <a:rPr lang="zh-CN" altLang="en-US" b="1" dirty="0">
                <a:solidFill>
                  <a:srgbClr val="FF0000"/>
                </a:solidFill>
                <a:latin typeface="Songti SC" panose="02010600040101010101" pitchFamily="2" charset="-122"/>
                <a:ea typeface="Songti SC" panose="02010600040101010101" pitchFamily="2" charset="-122"/>
                <a:cs typeface="楷体_GB2312" charset="0"/>
              </a:rPr>
              <a:t>强相互作用</a:t>
            </a:r>
            <a:r>
              <a:rPr lang="zh-CN" altLang="en-US" b="1" dirty="0">
                <a:latin typeface="Songti SC" panose="02010600040101010101" pitchFamily="2" charset="-122"/>
                <a:ea typeface="Songti SC" panose="02010600040101010101" pitchFamily="2" charset="-122"/>
                <a:cs typeface="楷体_GB2312" charset="0"/>
              </a:rPr>
              <a:t>下，同位旋守恒把同一同位旋多重态的不同电荷态联系在一起。</a:t>
            </a:r>
            <a:r>
              <a:rPr lang="zh-CN" altLang="en-US" b="1" dirty="0">
                <a:solidFill>
                  <a:srgbClr val="0000FF"/>
                </a:solidFill>
                <a:latin typeface="Songti SC" panose="02010600040101010101" pitchFamily="2" charset="-122"/>
                <a:ea typeface="Songti SC" panose="02010600040101010101" pitchFamily="2" charset="-122"/>
                <a:cs typeface="楷体_GB2312" charset="0"/>
              </a:rPr>
              <a:t>同一同位旋多重态的不同电荷态可以看作同一种粒子在同位旋空间的不同态</a:t>
            </a:r>
            <a:r>
              <a:rPr lang="zh-CN" altLang="en-US" b="1" dirty="0">
                <a:latin typeface="Songti SC" panose="02010600040101010101" pitchFamily="2" charset="-122"/>
                <a:ea typeface="Songti SC" panose="02010600040101010101" pitchFamily="2" charset="-122"/>
                <a:cs typeface="楷体_GB2312" charset="0"/>
              </a:rPr>
              <a:t>，</a:t>
            </a:r>
            <a:r>
              <a:rPr lang="zh-CN" altLang="en-US" b="1" dirty="0">
                <a:solidFill>
                  <a:srgbClr val="FF0000"/>
                </a:solidFill>
                <a:latin typeface="Songti SC" panose="02010600040101010101" pitchFamily="2" charset="-122"/>
                <a:ea typeface="Songti SC" panose="02010600040101010101" pitchFamily="2" charset="-122"/>
                <a:cs typeface="楷体_GB2312" charset="0"/>
              </a:rPr>
              <a:t>这类似于全同粒子在空间特定方向上的不同自旋投影态。</a:t>
            </a:r>
          </a:p>
        </p:txBody>
      </p:sp>
      <p:sp>
        <p:nvSpPr>
          <p:cNvPr id="51205" name="幻灯片编号占位符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FB2984BE-AD73-AD40-AB0C-484012642FD8}" type="slidenum">
              <a:rPr kumimoji="0" lang="en-US" altLang="zh-CN" sz="1400">
                <a:latin typeface="Songti SC" panose="02010600040101010101" pitchFamily="2" charset="-122"/>
                <a:ea typeface="Songti SC" panose="02010600040101010101" pitchFamily="2" charset="-122"/>
              </a:rPr>
              <a:pPr/>
              <a:t>17</a:t>
            </a:fld>
            <a:endParaRPr kumimoji="0" lang="en-US" altLang="zh-CN" sz="1400">
              <a:latin typeface="Songti SC" panose="02010600040101010101" pitchFamily="2" charset="-122"/>
              <a:ea typeface="Songti SC" panose="02010600040101010101" pitchFamily="2" charset="-122"/>
            </a:endParaRPr>
          </a:p>
        </p:txBody>
      </p:sp>
      <p:sp>
        <p:nvSpPr>
          <p:cNvPr id="3" name="日期占位符 2"/>
          <p:cNvSpPr>
            <a:spLocks noGrp="1"/>
          </p:cNvSpPr>
          <p:nvPr>
            <p:ph type="dt" sz="quarter" idx="10"/>
          </p:nvPr>
        </p:nvSpPr>
        <p:spPr/>
        <p:txBody>
          <a:bodyPr/>
          <a:lstStyle/>
          <a:p>
            <a:pPr>
              <a:defRPr/>
            </a:pPr>
            <a:r>
              <a:rPr lang="en-US" altLang="zh-CN">
                <a:latin typeface="Songti SC" panose="02010600040101010101" pitchFamily="2" charset="-122"/>
                <a:ea typeface="Songti SC" panose="02010600040101010101" pitchFamily="2" charset="-122"/>
              </a:rPr>
              <a:t>CD Lu</a:t>
            </a:r>
            <a:endParaRPr lang="zh-CN" altLang="en-US">
              <a:latin typeface="Songti SC" panose="02010600040101010101" pitchFamily="2" charset="-122"/>
              <a:ea typeface="Songti SC" panose="02010600040101010101" pitchFamily="2" charset="-122"/>
            </a:endParaRPr>
          </a:p>
        </p:txBody>
      </p:sp>
      <p:sp>
        <p:nvSpPr>
          <p:cNvPr id="4" name="Text Box 23">
            <a:extLst>
              <a:ext uri="{FF2B5EF4-FFF2-40B4-BE49-F238E27FC236}">
                <a16:creationId xmlns:a16="http://schemas.microsoft.com/office/drawing/2014/main" id="{80E62F4F-C16F-B131-F01F-6CA111CBF12C}"/>
              </a:ext>
            </a:extLst>
          </p:cNvPr>
          <p:cNvSpPr txBox="1">
            <a:spLocks noChangeArrowheads="1"/>
          </p:cNvSpPr>
          <p:nvPr/>
        </p:nvSpPr>
        <p:spPr bwMode="auto">
          <a:xfrm>
            <a:off x="323056" y="4008856"/>
            <a:ext cx="8569325" cy="172402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50000"/>
              </a:lnSpc>
              <a:defRPr/>
            </a:pPr>
            <a:r>
              <a:rPr lang="zh-CN" altLang="en-US" b="1" dirty="0">
                <a:latin typeface="Songti SC" panose="02010600040101010101" pitchFamily="2" charset="-122"/>
                <a:ea typeface="Songti SC" panose="02010600040101010101" pitchFamily="2" charset="-122"/>
                <a:cs typeface="Times New Roman" panose="02020603050405020304" pitchFamily="18" charset="0"/>
              </a:rPr>
              <a:t>全同性原理：</a:t>
            </a:r>
            <a:endParaRPr lang="en-US" altLang="zh-CN" b="1" dirty="0">
              <a:latin typeface="Songti SC" panose="02010600040101010101" pitchFamily="2" charset="-122"/>
              <a:ea typeface="Songti SC" panose="02010600040101010101" pitchFamily="2" charset="-122"/>
              <a:cs typeface="Times New Roman" panose="02020603050405020304" pitchFamily="18" charset="0"/>
            </a:endParaRPr>
          </a:p>
          <a:p>
            <a:pPr>
              <a:lnSpc>
                <a:spcPct val="150000"/>
              </a:lnSpc>
              <a:defRPr/>
            </a:pPr>
            <a:r>
              <a:rPr lang="en-US" altLang="zh-CN" b="1" dirty="0">
                <a:latin typeface="Songti SC" panose="02010600040101010101" pitchFamily="2" charset="-122"/>
                <a:ea typeface="Songti SC" panose="02010600040101010101" pitchFamily="2" charset="-122"/>
                <a:cs typeface="Times New Roman" panose="02020603050405020304" pitchFamily="18" charset="0"/>
              </a:rPr>
              <a:t>       </a:t>
            </a:r>
            <a:r>
              <a:rPr lang="zh-CN" altLang="en-US" b="1" dirty="0">
                <a:latin typeface="Songti SC" panose="02010600040101010101" pitchFamily="2" charset="-122"/>
                <a:ea typeface="Songti SC" panose="02010600040101010101" pitchFamily="2" charset="-122"/>
                <a:cs typeface="Times New Roman" panose="02020603050405020304" pitchFamily="18" charset="0"/>
              </a:rPr>
              <a:t>交换全同粒子不改变系统状态；运动规律对全同粒子不可分辨。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ppt_x"/>
                                          </p:val>
                                        </p:tav>
                                        <p:tav tm="100000">
                                          <p:val>
                                            <p:strVal val="#ppt_x"/>
                                          </p:val>
                                        </p:tav>
                                      </p:tavLst>
                                    </p:anim>
                                    <p:anim calcmode="lin" valueType="num">
                                      <p:cBhvr additive="base">
                                        <p:cTn id="8"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日期占位符 3">
            <a:extLst>
              <a:ext uri="{FF2B5EF4-FFF2-40B4-BE49-F238E27FC236}">
                <a16:creationId xmlns:a16="http://schemas.microsoft.com/office/drawing/2014/main" id="{77E49ED1-176E-2363-903A-397FDD8ECB88}"/>
              </a:ext>
            </a:extLst>
          </p:cNvPr>
          <p:cNvSpPr>
            <a:spLocks noGrp="1"/>
          </p:cNvSpPr>
          <p:nvPr>
            <p:ph type="dt" sz="quarter" idx="10"/>
          </p:nvPr>
        </p:nvSpPr>
        <p:spPr/>
        <p:txBody>
          <a:bodyPr/>
          <a:lstStyle/>
          <a:p>
            <a:pPr>
              <a:defRPr/>
            </a:pPr>
            <a:r>
              <a:rPr lang="en-US" altLang="zh-CN"/>
              <a:t>CD Lu</a:t>
            </a:r>
            <a:endParaRPr lang="zh-CN" altLang="en-US"/>
          </a:p>
        </p:txBody>
      </p:sp>
      <p:sp>
        <p:nvSpPr>
          <p:cNvPr id="88066" name="灯片编号占位符 5">
            <a:extLst>
              <a:ext uri="{FF2B5EF4-FFF2-40B4-BE49-F238E27FC236}">
                <a16:creationId xmlns:a16="http://schemas.microsoft.com/office/drawing/2014/main" id="{7DB3C09E-B5D7-440A-49AE-4E3E1EE84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90E813B-B85F-DE4A-9044-E9469B12C9F9}" type="slidenum">
              <a:rPr kumimoji="0" lang="zh-CN" altLang="en-US" sz="1400"/>
              <a:pPr/>
              <a:t>18</a:t>
            </a:fld>
            <a:endParaRPr kumimoji="0" lang="zh-CN" altLang="en-US" sz="1400"/>
          </a:p>
        </p:txBody>
      </p:sp>
      <p:sp>
        <p:nvSpPr>
          <p:cNvPr id="88068" name="Line 3">
            <a:extLst>
              <a:ext uri="{FF2B5EF4-FFF2-40B4-BE49-F238E27FC236}">
                <a16:creationId xmlns:a16="http://schemas.microsoft.com/office/drawing/2014/main" id="{16C52157-73BE-D7B8-04BD-86F11BDFEB49}"/>
              </a:ext>
            </a:extLst>
          </p:cNvPr>
          <p:cNvSpPr>
            <a:spLocks noChangeShapeType="1"/>
          </p:cNvSpPr>
          <p:nvPr/>
        </p:nvSpPr>
        <p:spPr bwMode="auto">
          <a:xfrm>
            <a:off x="471814" y="3814847"/>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88069" name="Line 4">
            <a:extLst>
              <a:ext uri="{FF2B5EF4-FFF2-40B4-BE49-F238E27FC236}">
                <a16:creationId xmlns:a16="http://schemas.microsoft.com/office/drawing/2014/main" id="{FE613F13-0938-295C-17EA-C28604A6A44B}"/>
              </a:ext>
            </a:extLst>
          </p:cNvPr>
          <p:cNvSpPr>
            <a:spLocks noChangeShapeType="1"/>
          </p:cNvSpPr>
          <p:nvPr/>
        </p:nvSpPr>
        <p:spPr bwMode="auto">
          <a:xfrm flipH="1">
            <a:off x="395614" y="4348247"/>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0" name="Line 5">
            <a:extLst>
              <a:ext uri="{FF2B5EF4-FFF2-40B4-BE49-F238E27FC236}">
                <a16:creationId xmlns:a16="http://schemas.microsoft.com/office/drawing/2014/main" id="{9283FC4C-6181-D8A7-45DC-CA4EB98BA42B}"/>
              </a:ext>
            </a:extLst>
          </p:cNvPr>
          <p:cNvSpPr>
            <a:spLocks noChangeShapeType="1"/>
          </p:cNvSpPr>
          <p:nvPr/>
        </p:nvSpPr>
        <p:spPr bwMode="auto">
          <a:xfrm flipV="1">
            <a:off x="2072014" y="3814847"/>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1" name="Line 6">
            <a:extLst>
              <a:ext uri="{FF2B5EF4-FFF2-40B4-BE49-F238E27FC236}">
                <a16:creationId xmlns:a16="http://schemas.microsoft.com/office/drawing/2014/main" id="{A810D42E-DC7D-8A1E-F9C5-C492F5C9ECA8}"/>
              </a:ext>
            </a:extLst>
          </p:cNvPr>
          <p:cNvSpPr>
            <a:spLocks noChangeShapeType="1"/>
          </p:cNvSpPr>
          <p:nvPr/>
        </p:nvSpPr>
        <p:spPr bwMode="auto">
          <a:xfrm flipH="1" flipV="1">
            <a:off x="2072014" y="4272047"/>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2" name="Line 7">
            <a:extLst>
              <a:ext uri="{FF2B5EF4-FFF2-40B4-BE49-F238E27FC236}">
                <a16:creationId xmlns:a16="http://schemas.microsoft.com/office/drawing/2014/main" id="{70112393-BDAC-AD06-6594-D5072830A8E3}"/>
              </a:ext>
            </a:extLst>
          </p:cNvPr>
          <p:cNvSpPr>
            <a:spLocks noChangeShapeType="1"/>
          </p:cNvSpPr>
          <p:nvPr/>
        </p:nvSpPr>
        <p:spPr bwMode="auto">
          <a:xfrm>
            <a:off x="2681614" y="4272047"/>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3" name="Line 8">
            <a:extLst>
              <a:ext uri="{FF2B5EF4-FFF2-40B4-BE49-F238E27FC236}">
                <a16:creationId xmlns:a16="http://schemas.microsoft.com/office/drawing/2014/main" id="{68101E29-CB67-7E1A-D494-82C01D11E0B0}"/>
              </a:ext>
            </a:extLst>
          </p:cNvPr>
          <p:cNvSpPr>
            <a:spLocks noChangeShapeType="1"/>
          </p:cNvSpPr>
          <p:nvPr/>
        </p:nvSpPr>
        <p:spPr bwMode="auto">
          <a:xfrm flipH="1">
            <a:off x="2681614" y="4043447"/>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4" name="Line 9">
            <a:extLst>
              <a:ext uri="{FF2B5EF4-FFF2-40B4-BE49-F238E27FC236}">
                <a16:creationId xmlns:a16="http://schemas.microsoft.com/office/drawing/2014/main" id="{49128E21-A6EB-EE26-AEC4-6CE22C418194}"/>
              </a:ext>
            </a:extLst>
          </p:cNvPr>
          <p:cNvSpPr>
            <a:spLocks noChangeShapeType="1"/>
          </p:cNvSpPr>
          <p:nvPr/>
        </p:nvSpPr>
        <p:spPr bwMode="auto">
          <a:xfrm>
            <a:off x="4059222" y="3594165"/>
            <a:ext cx="2438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5" name="Line 10">
            <a:extLst>
              <a:ext uri="{FF2B5EF4-FFF2-40B4-BE49-F238E27FC236}">
                <a16:creationId xmlns:a16="http://schemas.microsoft.com/office/drawing/2014/main" id="{707B5835-BB68-4E10-058B-6E774944ABBC}"/>
              </a:ext>
            </a:extLst>
          </p:cNvPr>
          <p:cNvSpPr>
            <a:spLocks noChangeShapeType="1"/>
          </p:cNvSpPr>
          <p:nvPr/>
        </p:nvSpPr>
        <p:spPr bwMode="auto">
          <a:xfrm flipH="1">
            <a:off x="4059222" y="4432365"/>
            <a:ext cx="2438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6" name="Line 11">
            <a:extLst>
              <a:ext uri="{FF2B5EF4-FFF2-40B4-BE49-F238E27FC236}">
                <a16:creationId xmlns:a16="http://schemas.microsoft.com/office/drawing/2014/main" id="{DCD21E19-124D-A4F4-391A-B382EC4A813E}"/>
              </a:ext>
            </a:extLst>
          </p:cNvPr>
          <p:cNvSpPr>
            <a:spLocks noChangeShapeType="1"/>
          </p:cNvSpPr>
          <p:nvPr/>
        </p:nvSpPr>
        <p:spPr bwMode="auto">
          <a:xfrm flipH="1">
            <a:off x="6040422" y="3746565"/>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7" name="Line 12">
            <a:extLst>
              <a:ext uri="{FF2B5EF4-FFF2-40B4-BE49-F238E27FC236}">
                <a16:creationId xmlns:a16="http://schemas.microsoft.com/office/drawing/2014/main" id="{996E6BB9-40F8-87E1-C081-5E90A8BD7B5A}"/>
              </a:ext>
            </a:extLst>
          </p:cNvPr>
          <p:cNvSpPr>
            <a:spLocks noChangeShapeType="1"/>
          </p:cNvSpPr>
          <p:nvPr/>
        </p:nvSpPr>
        <p:spPr bwMode="auto">
          <a:xfrm>
            <a:off x="6040422" y="3975165"/>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8078" name="Line 13">
            <a:extLst>
              <a:ext uri="{FF2B5EF4-FFF2-40B4-BE49-F238E27FC236}">
                <a16:creationId xmlns:a16="http://schemas.microsoft.com/office/drawing/2014/main" id="{C01AFCEC-D0B6-F96E-4294-59F978262D7B}"/>
              </a:ext>
            </a:extLst>
          </p:cNvPr>
          <p:cNvSpPr>
            <a:spLocks noChangeShapeType="1"/>
          </p:cNvSpPr>
          <p:nvPr/>
        </p:nvSpPr>
        <p:spPr bwMode="auto">
          <a:xfrm>
            <a:off x="5125020" y="6166133"/>
            <a:ext cx="1524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79" name="Line 14">
            <a:extLst>
              <a:ext uri="{FF2B5EF4-FFF2-40B4-BE49-F238E27FC236}">
                <a16:creationId xmlns:a16="http://schemas.microsoft.com/office/drawing/2014/main" id="{D3CBAD8A-BE92-708C-96F5-38B825C35A77}"/>
              </a:ext>
            </a:extLst>
          </p:cNvPr>
          <p:cNvSpPr>
            <a:spLocks noChangeShapeType="1"/>
          </p:cNvSpPr>
          <p:nvPr/>
        </p:nvSpPr>
        <p:spPr bwMode="auto">
          <a:xfrm>
            <a:off x="6572301" y="6166133"/>
            <a:ext cx="1295400" cy="533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0" name="Line 15">
            <a:extLst>
              <a:ext uri="{FF2B5EF4-FFF2-40B4-BE49-F238E27FC236}">
                <a16:creationId xmlns:a16="http://schemas.microsoft.com/office/drawing/2014/main" id="{987B0771-3FA6-ACCD-40BC-7FD5B5DE9E7F}"/>
              </a:ext>
            </a:extLst>
          </p:cNvPr>
          <p:cNvSpPr>
            <a:spLocks noChangeShapeType="1"/>
          </p:cNvSpPr>
          <p:nvPr/>
        </p:nvSpPr>
        <p:spPr bwMode="auto">
          <a:xfrm>
            <a:off x="5125020" y="5327933"/>
            <a:ext cx="1447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1" name="Line 16">
            <a:extLst>
              <a:ext uri="{FF2B5EF4-FFF2-40B4-BE49-F238E27FC236}">
                <a16:creationId xmlns:a16="http://schemas.microsoft.com/office/drawing/2014/main" id="{6460AEE4-2D87-779F-AB89-52B5B5C693D3}"/>
              </a:ext>
            </a:extLst>
          </p:cNvPr>
          <p:cNvSpPr>
            <a:spLocks noChangeShapeType="1"/>
          </p:cNvSpPr>
          <p:nvPr/>
        </p:nvSpPr>
        <p:spPr bwMode="auto">
          <a:xfrm flipV="1">
            <a:off x="6572301" y="4946933"/>
            <a:ext cx="12954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2" name="Line 17">
            <a:extLst>
              <a:ext uri="{FF2B5EF4-FFF2-40B4-BE49-F238E27FC236}">
                <a16:creationId xmlns:a16="http://schemas.microsoft.com/office/drawing/2014/main" id="{B6C125B6-024B-4DC0-7EA4-3AE82DB0FAB8}"/>
              </a:ext>
            </a:extLst>
          </p:cNvPr>
          <p:cNvSpPr>
            <a:spLocks noChangeShapeType="1"/>
          </p:cNvSpPr>
          <p:nvPr/>
        </p:nvSpPr>
        <p:spPr bwMode="auto">
          <a:xfrm flipV="1">
            <a:off x="3555914" y="5631564"/>
            <a:ext cx="6858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3" name="Line 18">
            <a:extLst>
              <a:ext uri="{FF2B5EF4-FFF2-40B4-BE49-F238E27FC236}">
                <a16:creationId xmlns:a16="http://schemas.microsoft.com/office/drawing/2014/main" id="{27E98AE2-897D-32D9-E791-E16BA822F19F}"/>
              </a:ext>
            </a:extLst>
          </p:cNvPr>
          <p:cNvSpPr>
            <a:spLocks noChangeShapeType="1"/>
          </p:cNvSpPr>
          <p:nvPr/>
        </p:nvSpPr>
        <p:spPr bwMode="auto">
          <a:xfrm>
            <a:off x="3555914" y="5860164"/>
            <a:ext cx="6096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4" name="Text Box 19">
            <a:extLst>
              <a:ext uri="{FF2B5EF4-FFF2-40B4-BE49-F238E27FC236}">
                <a16:creationId xmlns:a16="http://schemas.microsoft.com/office/drawing/2014/main" id="{4946D682-E86F-BE19-0B1D-BF346BE91063}"/>
              </a:ext>
            </a:extLst>
          </p:cNvPr>
          <p:cNvSpPr txBox="1">
            <a:spLocks noChangeArrowheads="1"/>
          </p:cNvSpPr>
          <p:nvPr/>
        </p:nvSpPr>
        <p:spPr bwMode="auto">
          <a:xfrm>
            <a:off x="2641514" y="5402964"/>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200">
                <a:sym typeface="Symbol" pitchFamily="2" charset="2"/>
              </a:rPr>
              <a:t></a:t>
            </a:r>
          </a:p>
        </p:txBody>
      </p:sp>
      <p:sp>
        <p:nvSpPr>
          <p:cNvPr id="88086" name="Line 21">
            <a:extLst>
              <a:ext uri="{FF2B5EF4-FFF2-40B4-BE49-F238E27FC236}">
                <a16:creationId xmlns:a16="http://schemas.microsoft.com/office/drawing/2014/main" id="{31ACED2A-E6F1-6032-C5AE-39A0AE21AF51}"/>
              </a:ext>
            </a:extLst>
          </p:cNvPr>
          <p:cNvSpPr>
            <a:spLocks noChangeShapeType="1"/>
          </p:cNvSpPr>
          <p:nvPr/>
        </p:nvSpPr>
        <p:spPr bwMode="auto">
          <a:xfrm flipV="1">
            <a:off x="3555914" y="5631564"/>
            <a:ext cx="6858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7" name="Line 22">
            <a:extLst>
              <a:ext uri="{FF2B5EF4-FFF2-40B4-BE49-F238E27FC236}">
                <a16:creationId xmlns:a16="http://schemas.microsoft.com/office/drawing/2014/main" id="{05A9CCC5-C214-048B-F830-E607755BAA06}"/>
              </a:ext>
            </a:extLst>
          </p:cNvPr>
          <p:cNvSpPr>
            <a:spLocks noChangeShapeType="1"/>
          </p:cNvSpPr>
          <p:nvPr/>
        </p:nvSpPr>
        <p:spPr bwMode="auto">
          <a:xfrm>
            <a:off x="3555914" y="5860164"/>
            <a:ext cx="6096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8" name="Line 23">
            <a:extLst>
              <a:ext uri="{FF2B5EF4-FFF2-40B4-BE49-F238E27FC236}">
                <a16:creationId xmlns:a16="http://schemas.microsoft.com/office/drawing/2014/main" id="{8872F805-5265-332B-AD11-775C2806B770}"/>
              </a:ext>
            </a:extLst>
          </p:cNvPr>
          <p:cNvSpPr>
            <a:spLocks noChangeShapeType="1"/>
          </p:cNvSpPr>
          <p:nvPr/>
        </p:nvSpPr>
        <p:spPr bwMode="auto">
          <a:xfrm flipV="1">
            <a:off x="1041314" y="5707764"/>
            <a:ext cx="12192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89" name="Line 24">
            <a:extLst>
              <a:ext uri="{FF2B5EF4-FFF2-40B4-BE49-F238E27FC236}">
                <a16:creationId xmlns:a16="http://schemas.microsoft.com/office/drawing/2014/main" id="{6466E013-B090-9EFA-CB47-158237F60599}"/>
              </a:ext>
            </a:extLst>
          </p:cNvPr>
          <p:cNvSpPr>
            <a:spLocks noChangeShapeType="1"/>
          </p:cNvSpPr>
          <p:nvPr/>
        </p:nvSpPr>
        <p:spPr bwMode="auto">
          <a:xfrm>
            <a:off x="2793914" y="5783964"/>
            <a:ext cx="10668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0" name="Line 25">
            <a:extLst>
              <a:ext uri="{FF2B5EF4-FFF2-40B4-BE49-F238E27FC236}">
                <a16:creationId xmlns:a16="http://schemas.microsoft.com/office/drawing/2014/main" id="{0D34FA29-A8AF-E6D3-B600-A1FC15366630}"/>
              </a:ext>
            </a:extLst>
          </p:cNvPr>
          <p:cNvSpPr>
            <a:spLocks noChangeShapeType="1"/>
          </p:cNvSpPr>
          <p:nvPr/>
        </p:nvSpPr>
        <p:spPr bwMode="auto">
          <a:xfrm>
            <a:off x="1117514" y="5174364"/>
            <a:ext cx="11430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1" name="Line 26">
            <a:extLst>
              <a:ext uri="{FF2B5EF4-FFF2-40B4-BE49-F238E27FC236}">
                <a16:creationId xmlns:a16="http://schemas.microsoft.com/office/drawing/2014/main" id="{A8FAD2F9-3A0D-0653-EE33-B956FC81ACE2}"/>
              </a:ext>
            </a:extLst>
          </p:cNvPr>
          <p:cNvSpPr>
            <a:spLocks noChangeShapeType="1"/>
          </p:cNvSpPr>
          <p:nvPr/>
        </p:nvSpPr>
        <p:spPr bwMode="auto">
          <a:xfrm flipV="1">
            <a:off x="2793914" y="5174364"/>
            <a:ext cx="1066800" cy="533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2" name="Line 27">
            <a:extLst>
              <a:ext uri="{FF2B5EF4-FFF2-40B4-BE49-F238E27FC236}">
                <a16:creationId xmlns:a16="http://schemas.microsoft.com/office/drawing/2014/main" id="{2A5C99AC-CAC9-C36B-F1C2-65F677AFBAD3}"/>
              </a:ext>
            </a:extLst>
          </p:cNvPr>
          <p:cNvSpPr>
            <a:spLocks noChangeShapeType="1"/>
          </p:cNvSpPr>
          <p:nvPr/>
        </p:nvSpPr>
        <p:spPr bwMode="auto">
          <a:xfrm flipV="1">
            <a:off x="3555914" y="5631564"/>
            <a:ext cx="6858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3" name="Line 28">
            <a:extLst>
              <a:ext uri="{FF2B5EF4-FFF2-40B4-BE49-F238E27FC236}">
                <a16:creationId xmlns:a16="http://schemas.microsoft.com/office/drawing/2014/main" id="{E4CC472E-08C1-54D4-0BFB-5BA7EC924C85}"/>
              </a:ext>
            </a:extLst>
          </p:cNvPr>
          <p:cNvSpPr>
            <a:spLocks noChangeShapeType="1"/>
          </p:cNvSpPr>
          <p:nvPr/>
        </p:nvSpPr>
        <p:spPr bwMode="auto">
          <a:xfrm>
            <a:off x="3555914" y="5860164"/>
            <a:ext cx="6096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4" name="Text Box 29">
            <a:extLst>
              <a:ext uri="{FF2B5EF4-FFF2-40B4-BE49-F238E27FC236}">
                <a16:creationId xmlns:a16="http://schemas.microsoft.com/office/drawing/2014/main" id="{6F556714-68DD-F66A-E9AE-A923B8722723}"/>
              </a:ext>
            </a:extLst>
          </p:cNvPr>
          <p:cNvSpPr txBox="1">
            <a:spLocks noChangeArrowheads="1"/>
          </p:cNvSpPr>
          <p:nvPr/>
        </p:nvSpPr>
        <p:spPr bwMode="auto">
          <a:xfrm>
            <a:off x="6382061" y="5053296"/>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200" dirty="0">
                <a:sym typeface="Symbol" pitchFamily="2" charset="2"/>
              </a:rPr>
              <a:t></a:t>
            </a:r>
          </a:p>
        </p:txBody>
      </p:sp>
      <p:sp>
        <p:nvSpPr>
          <p:cNvPr id="88095" name="Text Box 30">
            <a:extLst>
              <a:ext uri="{FF2B5EF4-FFF2-40B4-BE49-F238E27FC236}">
                <a16:creationId xmlns:a16="http://schemas.microsoft.com/office/drawing/2014/main" id="{73F1B9BE-FD13-9137-58D5-D5C58AF69062}"/>
              </a:ext>
            </a:extLst>
          </p:cNvPr>
          <p:cNvSpPr txBox="1">
            <a:spLocks noChangeArrowheads="1"/>
          </p:cNvSpPr>
          <p:nvPr/>
        </p:nvSpPr>
        <p:spPr bwMode="auto">
          <a:xfrm>
            <a:off x="2108114" y="5402964"/>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200">
                <a:sym typeface="Symbol" pitchFamily="2" charset="2"/>
              </a:rPr>
              <a:t></a:t>
            </a:r>
          </a:p>
        </p:txBody>
      </p:sp>
      <p:sp>
        <p:nvSpPr>
          <p:cNvPr id="88096" name="Freeform 31">
            <a:extLst>
              <a:ext uri="{FF2B5EF4-FFF2-40B4-BE49-F238E27FC236}">
                <a16:creationId xmlns:a16="http://schemas.microsoft.com/office/drawing/2014/main" id="{46BC210B-DE5E-35F6-78DE-703E588670A9}"/>
              </a:ext>
            </a:extLst>
          </p:cNvPr>
          <p:cNvSpPr>
            <a:spLocks/>
          </p:cNvSpPr>
          <p:nvPr/>
        </p:nvSpPr>
        <p:spPr bwMode="auto">
          <a:xfrm rot="5003261">
            <a:off x="1193714" y="5479164"/>
            <a:ext cx="609600" cy="304800"/>
          </a:xfrm>
          <a:custGeom>
            <a:avLst/>
            <a:gdLst>
              <a:gd name="T0" fmla="*/ 2147483647 w 1256"/>
              <a:gd name="T1" fmla="*/ 0 h 440"/>
              <a:gd name="T2" fmla="*/ 2147483647 w 1256"/>
              <a:gd name="T3" fmla="*/ 2147483647 h 440"/>
              <a:gd name="T4" fmla="*/ 2147483647 w 1256"/>
              <a:gd name="T5" fmla="*/ 2147483647 h 440"/>
              <a:gd name="T6" fmla="*/ 2147483647 w 1256"/>
              <a:gd name="T7" fmla="*/ 2147483647 h 440"/>
              <a:gd name="T8" fmla="*/ 2147483647 w 1256"/>
              <a:gd name="T9" fmla="*/ 2147483647 h 440"/>
              <a:gd name="T10" fmla="*/ 2147483647 w 1256"/>
              <a:gd name="T11" fmla="*/ 2147483647 h 440"/>
              <a:gd name="T12" fmla="*/ 2147483647 w 1256"/>
              <a:gd name="T13" fmla="*/ 2147483647 h 440"/>
              <a:gd name="T14" fmla="*/ 2147483647 w 1256"/>
              <a:gd name="T15" fmla="*/ 2147483647 h 440"/>
              <a:gd name="T16" fmla="*/ 2147483647 w 1256"/>
              <a:gd name="T17" fmla="*/ 2147483647 h 440"/>
              <a:gd name="T18" fmla="*/ 2147483647 w 1256"/>
              <a:gd name="T19" fmla="*/ 2147483647 h 440"/>
              <a:gd name="T20" fmla="*/ 2147483647 w 1256"/>
              <a:gd name="T21" fmla="*/ 2147483647 h 440"/>
              <a:gd name="T22" fmla="*/ 2147483647 w 1256"/>
              <a:gd name="T23" fmla="*/ 2147483647 h 440"/>
              <a:gd name="T24" fmla="*/ 2147483647 w 1256"/>
              <a:gd name="T25" fmla="*/ 2147483647 h 440"/>
              <a:gd name="T26" fmla="*/ 2147483647 w 1256"/>
              <a:gd name="T27" fmla="*/ 2147483647 h 440"/>
              <a:gd name="T28" fmla="*/ 2147483647 w 1256"/>
              <a:gd name="T29" fmla="*/ 2147483647 h 440"/>
              <a:gd name="T30" fmla="*/ 2147483647 w 1256"/>
              <a:gd name="T31" fmla="*/ 2147483647 h 440"/>
              <a:gd name="T32" fmla="*/ 2147483647 w 1256"/>
              <a:gd name="T33" fmla="*/ 2147483647 h 440"/>
              <a:gd name="T34" fmla="*/ 2147483647 w 1256"/>
              <a:gd name="T35" fmla="*/ 2147483647 h 440"/>
              <a:gd name="T36" fmla="*/ 2147483647 w 1256"/>
              <a:gd name="T37" fmla="*/ 2147483647 h 4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6"/>
              <a:gd name="T58" fmla="*/ 0 h 440"/>
              <a:gd name="T59" fmla="*/ 1256 w 1256"/>
              <a:gd name="T60" fmla="*/ 440 h 4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6" h="440">
                <a:moveTo>
                  <a:pt x="24" y="0"/>
                </a:moveTo>
                <a:cubicBezTo>
                  <a:pt x="12" y="108"/>
                  <a:pt x="0" y="216"/>
                  <a:pt x="24" y="240"/>
                </a:cubicBezTo>
                <a:cubicBezTo>
                  <a:pt x="48" y="264"/>
                  <a:pt x="144" y="128"/>
                  <a:pt x="168" y="144"/>
                </a:cubicBezTo>
                <a:cubicBezTo>
                  <a:pt x="192" y="160"/>
                  <a:pt x="144" y="328"/>
                  <a:pt x="168" y="336"/>
                </a:cubicBezTo>
                <a:cubicBezTo>
                  <a:pt x="192" y="344"/>
                  <a:pt x="288" y="184"/>
                  <a:pt x="312" y="192"/>
                </a:cubicBezTo>
                <a:cubicBezTo>
                  <a:pt x="336" y="200"/>
                  <a:pt x="288" y="384"/>
                  <a:pt x="312" y="384"/>
                </a:cubicBezTo>
                <a:cubicBezTo>
                  <a:pt x="336" y="384"/>
                  <a:pt x="424" y="184"/>
                  <a:pt x="456" y="192"/>
                </a:cubicBezTo>
                <a:cubicBezTo>
                  <a:pt x="488" y="200"/>
                  <a:pt x="488" y="424"/>
                  <a:pt x="504" y="432"/>
                </a:cubicBezTo>
                <a:cubicBezTo>
                  <a:pt x="520" y="440"/>
                  <a:pt x="528" y="240"/>
                  <a:pt x="552" y="240"/>
                </a:cubicBezTo>
                <a:cubicBezTo>
                  <a:pt x="576" y="240"/>
                  <a:pt x="632" y="440"/>
                  <a:pt x="648" y="432"/>
                </a:cubicBezTo>
                <a:cubicBezTo>
                  <a:pt x="664" y="424"/>
                  <a:pt x="624" y="192"/>
                  <a:pt x="648" y="192"/>
                </a:cubicBezTo>
                <a:cubicBezTo>
                  <a:pt x="672" y="192"/>
                  <a:pt x="768" y="432"/>
                  <a:pt x="792" y="432"/>
                </a:cubicBezTo>
                <a:cubicBezTo>
                  <a:pt x="816" y="432"/>
                  <a:pt x="768" y="200"/>
                  <a:pt x="792" y="192"/>
                </a:cubicBezTo>
                <a:cubicBezTo>
                  <a:pt x="816" y="184"/>
                  <a:pt x="920" y="400"/>
                  <a:pt x="936" y="384"/>
                </a:cubicBezTo>
                <a:cubicBezTo>
                  <a:pt x="952" y="368"/>
                  <a:pt x="856" y="104"/>
                  <a:pt x="888" y="96"/>
                </a:cubicBezTo>
                <a:cubicBezTo>
                  <a:pt x="920" y="88"/>
                  <a:pt x="1104" y="344"/>
                  <a:pt x="1128" y="336"/>
                </a:cubicBezTo>
                <a:cubicBezTo>
                  <a:pt x="1152" y="328"/>
                  <a:pt x="1016" y="80"/>
                  <a:pt x="1032" y="48"/>
                </a:cubicBezTo>
                <a:cubicBezTo>
                  <a:pt x="1048" y="16"/>
                  <a:pt x="1192" y="144"/>
                  <a:pt x="1224" y="144"/>
                </a:cubicBezTo>
                <a:cubicBezTo>
                  <a:pt x="1256" y="144"/>
                  <a:pt x="1224" y="64"/>
                  <a:pt x="1224" y="48"/>
                </a:cubicBezTo>
              </a:path>
            </a:pathLst>
          </a:custGeom>
          <a:noFill/>
          <a:ln w="222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zh-CN" altLang="en-US"/>
          </a:p>
        </p:txBody>
      </p:sp>
      <p:sp>
        <p:nvSpPr>
          <p:cNvPr id="88097" name="Freeform 32">
            <a:extLst>
              <a:ext uri="{FF2B5EF4-FFF2-40B4-BE49-F238E27FC236}">
                <a16:creationId xmlns:a16="http://schemas.microsoft.com/office/drawing/2014/main" id="{6F935C5A-D85E-6B61-CA96-5D093245A7B9}"/>
              </a:ext>
            </a:extLst>
          </p:cNvPr>
          <p:cNvSpPr>
            <a:spLocks/>
          </p:cNvSpPr>
          <p:nvPr/>
        </p:nvSpPr>
        <p:spPr bwMode="auto">
          <a:xfrm rot="10364202">
            <a:off x="6039420" y="4870733"/>
            <a:ext cx="914400" cy="400050"/>
          </a:xfrm>
          <a:custGeom>
            <a:avLst/>
            <a:gdLst>
              <a:gd name="T0" fmla="*/ 2147483647 w 1256"/>
              <a:gd name="T1" fmla="*/ 0 h 440"/>
              <a:gd name="T2" fmla="*/ 2147483647 w 1256"/>
              <a:gd name="T3" fmla="*/ 2147483647 h 440"/>
              <a:gd name="T4" fmla="*/ 2147483647 w 1256"/>
              <a:gd name="T5" fmla="*/ 2147483647 h 440"/>
              <a:gd name="T6" fmla="*/ 2147483647 w 1256"/>
              <a:gd name="T7" fmla="*/ 2147483647 h 440"/>
              <a:gd name="T8" fmla="*/ 2147483647 w 1256"/>
              <a:gd name="T9" fmla="*/ 2147483647 h 440"/>
              <a:gd name="T10" fmla="*/ 2147483647 w 1256"/>
              <a:gd name="T11" fmla="*/ 2147483647 h 440"/>
              <a:gd name="T12" fmla="*/ 2147483647 w 1256"/>
              <a:gd name="T13" fmla="*/ 2147483647 h 440"/>
              <a:gd name="T14" fmla="*/ 2147483647 w 1256"/>
              <a:gd name="T15" fmla="*/ 2147483647 h 440"/>
              <a:gd name="T16" fmla="*/ 2147483647 w 1256"/>
              <a:gd name="T17" fmla="*/ 2147483647 h 440"/>
              <a:gd name="T18" fmla="*/ 2147483647 w 1256"/>
              <a:gd name="T19" fmla="*/ 2147483647 h 440"/>
              <a:gd name="T20" fmla="*/ 2147483647 w 1256"/>
              <a:gd name="T21" fmla="*/ 2147483647 h 440"/>
              <a:gd name="T22" fmla="*/ 2147483647 w 1256"/>
              <a:gd name="T23" fmla="*/ 2147483647 h 440"/>
              <a:gd name="T24" fmla="*/ 2147483647 w 1256"/>
              <a:gd name="T25" fmla="*/ 2147483647 h 440"/>
              <a:gd name="T26" fmla="*/ 2147483647 w 1256"/>
              <a:gd name="T27" fmla="*/ 2147483647 h 440"/>
              <a:gd name="T28" fmla="*/ 2147483647 w 1256"/>
              <a:gd name="T29" fmla="*/ 2147483647 h 440"/>
              <a:gd name="T30" fmla="*/ 2147483647 w 1256"/>
              <a:gd name="T31" fmla="*/ 2147483647 h 440"/>
              <a:gd name="T32" fmla="*/ 2147483647 w 1256"/>
              <a:gd name="T33" fmla="*/ 2147483647 h 440"/>
              <a:gd name="T34" fmla="*/ 2147483647 w 1256"/>
              <a:gd name="T35" fmla="*/ 2147483647 h 440"/>
              <a:gd name="T36" fmla="*/ 2147483647 w 1256"/>
              <a:gd name="T37" fmla="*/ 2147483647 h 4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6"/>
              <a:gd name="T58" fmla="*/ 0 h 440"/>
              <a:gd name="T59" fmla="*/ 1256 w 1256"/>
              <a:gd name="T60" fmla="*/ 440 h 4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6" h="440">
                <a:moveTo>
                  <a:pt x="24" y="0"/>
                </a:moveTo>
                <a:cubicBezTo>
                  <a:pt x="12" y="108"/>
                  <a:pt x="0" y="216"/>
                  <a:pt x="24" y="240"/>
                </a:cubicBezTo>
                <a:cubicBezTo>
                  <a:pt x="48" y="264"/>
                  <a:pt x="144" y="128"/>
                  <a:pt x="168" y="144"/>
                </a:cubicBezTo>
                <a:cubicBezTo>
                  <a:pt x="192" y="160"/>
                  <a:pt x="144" y="328"/>
                  <a:pt x="168" y="336"/>
                </a:cubicBezTo>
                <a:cubicBezTo>
                  <a:pt x="192" y="344"/>
                  <a:pt x="288" y="184"/>
                  <a:pt x="312" y="192"/>
                </a:cubicBezTo>
                <a:cubicBezTo>
                  <a:pt x="336" y="200"/>
                  <a:pt x="288" y="384"/>
                  <a:pt x="312" y="384"/>
                </a:cubicBezTo>
                <a:cubicBezTo>
                  <a:pt x="336" y="384"/>
                  <a:pt x="424" y="184"/>
                  <a:pt x="456" y="192"/>
                </a:cubicBezTo>
                <a:cubicBezTo>
                  <a:pt x="488" y="200"/>
                  <a:pt x="488" y="424"/>
                  <a:pt x="504" y="432"/>
                </a:cubicBezTo>
                <a:cubicBezTo>
                  <a:pt x="520" y="440"/>
                  <a:pt x="528" y="240"/>
                  <a:pt x="552" y="240"/>
                </a:cubicBezTo>
                <a:cubicBezTo>
                  <a:pt x="576" y="240"/>
                  <a:pt x="632" y="440"/>
                  <a:pt x="648" y="432"/>
                </a:cubicBezTo>
                <a:cubicBezTo>
                  <a:pt x="664" y="424"/>
                  <a:pt x="624" y="192"/>
                  <a:pt x="648" y="192"/>
                </a:cubicBezTo>
                <a:cubicBezTo>
                  <a:pt x="672" y="192"/>
                  <a:pt x="768" y="432"/>
                  <a:pt x="792" y="432"/>
                </a:cubicBezTo>
                <a:cubicBezTo>
                  <a:pt x="816" y="432"/>
                  <a:pt x="768" y="200"/>
                  <a:pt x="792" y="192"/>
                </a:cubicBezTo>
                <a:cubicBezTo>
                  <a:pt x="816" y="184"/>
                  <a:pt x="920" y="400"/>
                  <a:pt x="936" y="384"/>
                </a:cubicBezTo>
                <a:cubicBezTo>
                  <a:pt x="952" y="368"/>
                  <a:pt x="856" y="104"/>
                  <a:pt x="888" y="96"/>
                </a:cubicBezTo>
                <a:cubicBezTo>
                  <a:pt x="920" y="88"/>
                  <a:pt x="1104" y="344"/>
                  <a:pt x="1128" y="336"/>
                </a:cubicBezTo>
                <a:cubicBezTo>
                  <a:pt x="1152" y="328"/>
                  <a:pt x="1016" y="80"/>
                  <a:pt x="1032" y="48"/>
                </a:cubicBezTo>
                <a:cubicBezTo>
                  <a:pt x="1048" y="16"/>
                  <a:pt x="1192" y="144"/>
                  <a:pt x="1224" y="144"/>
                </a:cubicBezTo>
                <a:cubicBezTo>
                  <a:pt x="1256" y="144"/>
                  <a:pt x="1224" y="64"/>
                  <a:pt x="1224" y="48"/>
                </a:cubicBezTo>
              </a:path>
            </a:pathLst>
          </a:custGeom>
          <a:noFill/>
          <a:ln w="222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zh-CN" altLang="en-US"/>
          </a:p>
        </p:txBody>
      </p:sp>
      <p:sp>
        <p:nvSpPr>
          <p:cNvPr id="88098" name="Line 33">
            <a:extLst>
              <a:ext uri="{FF2B5EF4-FFF2-40B4-BE49-F238E27FC236}">
                <a16:creationId xmlns:a16="http://schemas.microsoft.com/office/drawing/2014/main" id="{8CC50FC0-8BF0-4531-E22C-9A8CCB7EA67F}"/>
              </a:ext>
            </a:extLst>
          </p:cNvPr>
          <p:cNvSpPr>
            <a:spLocks noChangeShapeType="1"/>
          </p:cNvSpPr>
          <p:nvPr/>
        </p:nvSpPr>
        <p:spPr bwMode="auto">
          <a:xfrm flipV="1">
            <a:off x="7258101" y="5480333"/>
            <a:ext cx="6858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099" name="Line 34">
            <a:extLst>
              <a:ext uri="{FF2B5EF4-FFF2-40B4-BE49-F238E27FC236}">
                <a16:creationId xmlns:a16="http://schemas.microsoft.com/office/drawing/2014/main" id="{39ED3B85-7D68-C58B-04C7-1F1C9789E641}"/>
              </a:ext>
            </a:extLst>
          </p:cNvPr>
          <p:cNvSpPr>
            <a:spLocks noChangeShapeType="1"/>
          </p:cNvSpPr>
          <p:nvPr/>
        </p:nvSpPr>
        <p:spPr bwMode="auto">
          <a:xfrm>
            <a:off x="7258101" y="5708933"/>
            <a:ext cx="6096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8104" name="Freeform 39">
            <a:extLst>
              <a:ext uri="{FF2B5EF4-FFF2-40B4-BE49-F238E27FC236}">
                <a16:creationId xmlns:a16="http://schemas.microsoft.com/office/drawing/2014/main" id="{DBCC046A-2471-903E-8C0B-DA85D4012601}"/>
              </a:ext>
            </a:extLst>
          </p:cNvPr>
          <p:cNvSpPr>
            <a:spLocks/>
          </p:cNvSpPr>
          <p:nvPr/>
        </p:nvSpPr>
        <p:spPr bwMode="auto">
          <a:xfrm>
            <a:off x="2336714" y="5631564"/>
            <a:ext cx="228600" cy="228600"/>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05" name="Freeform 40">
            <a:extLst>
              <a:ext uri="{FF2B5EF4-FFF2-40B4-BE49-F238E27FC236}">
                <a16:creationId xmlns:a16="http://schemas.microsoft.com/office/drawing/2014/main" id="{DEE1846E-849E-0D02-AF7C-B1163110B0F0}"/>
              </a:ext>
            </a:extLst>
          </p:cNvPr>
          <p:cNvSpPr>
            <a:spLocks/>
          </p:cNvSpPr>
          <p:nvPr/>
        </p:nvSpPr>
        <p:spPr bwMode="auto">
          <a:xfrm rot="5118520">
            <a:off x="6433178" y="5449642"/>
            <a:ext cx="304800" cy="217488"/>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06" name="Freeform 41">
            <a:extLst>
              <a:ext uri="{FF2B5EF4-FFF2-40B4-BE49-F238E27FC236}">
                <a16:creationId xmlns:a16="http://schemas.microsoft.com/office/drawing/2014/main" id="{15527538-1BD7-1B3E-3677-43DE4732DF9F}"/>
              </a:ext>
            </a:extLst>
          </p:cNvPr>
          <p:cNvSpPr>
            <a:spLocks/>
          </p:cNvSpPr>
          <p:nvPr/>
        </p:nvSpPr>
        <p:spPr bwMode="auto">
          <a:xfrm rot="5118520">
            <a:off x="6433177" y="5686625"/>
            <a:ext cx="304800" cy="217488"/>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07" name="Freeform 42">
            <a:extLst>
              <a:ext uri="{FF2B5EF4-FFF2-40B4-BE49-F238E27FC236}">
                <a16:creationId xmlns:a16="http://schemas.microsoft.com/office/drawing/2014/main" id="{3495B14D-9E50-71A2-44A7-21BF2145A886}"/>
              </a:ext>
            </a:extLst>
          </p:cNvPr>
          <p:cNvSpPr>
            <a:spLocks/>
          </p:cNvSpPr>
          <p:nvPr/>
        </p:nvSpPr>
        <p:spPr bwMode="auto">
          <a:xfrm rot="5118520">
            <a:off x="6413616" y="5943890"/>
            <a:ext cx="304800" cy="217488"/>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08" name="Freeform 43">
            <a:extLst>
              <a:ext uri="{FF2B5EF4-FFF2-40B4-BE49-F238E27FC236}">
                <a16:creationId xmlns:a16="http://schemas.microsoft.com/office/drawing/2014/main" id="{EA211DF9-375A-3A3E-DB0F-B053481B4108}"/>
              </a:ext>
            </a:extLst>
          </p:cNvPr>
          <p:cNvSpPr>
            <a:spLocks/>
          </p:cNvSpPr>
          <p:nvPr/>
        </p:nvSpPr>
        <p:spPr bwMode="auto">
          <a:xfrm rot="230063">
            <a:off x="2489114" y="5631564"/>
            <a:ext cx="304800" cy="228600"/>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09" name="Freeform 44">
            <a:extLst>
              <a:ext uri="{FF2B5EF4-FFF2-40B4-BE49-F238E27FC236}">
                <a16:creationId xmlns:a16="http://schemas.microsoft.com/office/drawing/2014/main" id="{0866184E-E8E5-A2F3-9525-91444C77049C}"/>
              </a:ext>
            </a:extLst>
          </p:cNvPr>
          <p:cNvSpPr>
            <a:spLocks/>
          </p:cNvSpPr>
          <p:nvPr/>
        </p:nvSpPr>
        <p:spPr bwMode="auto">
          <a:xfrm rot="5400000">
            <a:off x="4706922" y="3937065"/>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10" name="Freeform 45">
            <a:extLst>
              <a:ext uri="{FF2B5EF4-FFF2-40B4-BE49-F238E27FC236}">
                <a16:creationId xmlns:a16="http://schemas.microsoft.com/office/drawing/2014/main" id="{40A2C0EA-A27A-FCFE-BCCE-69BAE1970F13}"/>
              </a:ext>
            </a:extLst>
          </p:cNvPr>
          <p:cNvSpPr>
            <a:spLocks/>
          </p:cNvSpPr>
          <p:nvPr/>
        </p:nvSpPr>
        <p:spPr bwMode="auto">
          <a:xfrm rot="12612">
            <a:off x="1233814" y="4195847"/>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11" name="Text Box 46">
            <a:extLst>
              <a:ext uri="{FF2B5EF4-FFF2-40B4-BE49-F238E27FC236}">
                <a16:creationId xmlns:a16="http://schemas.microsoft.com/office/drawing/2014/main" id="{812F3F7A-4B80-2EA9-CF11-102805E1F8C1}"/>
              </a:ext>
            </a:extLst>
          </p:cNvPr>
          <p:cNvSpPr txBox="1">
            <a:spLocks noChangeArrowheads="1"/>
          </p:cNvSpPr>
          <p:nvPr/>
        </p:nvSpPr>
        <p:spPr bwMode="auto">
          <a:xfrm>
            <a:off x="1462414" y="3823292"/>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dirty="0">
                <a:latin typeface="Tahoma" panose="020B0604030504040204" pitchFamily="34" charset="0"/>
              </a:rPr>
              <a:t>W</a:t>
            </a:r>
          </a:p>
        </p:txBody>
      </p:sp>
      <p:sp>
        <p:nvSpPr>
          <p:cNvPr id="88112" name="Text Box 47">
            <a:extLst>
              <a:ext uri="{FF2B5EF4-FFF2-40B4-BE49-F238E27FC236}">
                <a16:creationId xmlns:a16="http://schemas.microsoft.com/office/drawing/2014/main" id="{52E45AEA-F5B6-D5D7-D431-CCC5FE696850}"/>
              </a:ext>
            </a:extLst>
          </p:cNvPr>
          <p:cNvSpPr txBox="1">
            <a:spLocks noChangeArrowheads="1"/>
          </p:cNvSpPr>
          <p:nvPr/>
        </p:nvSpPr>
        <p:spPr bwMode="auto">
          <a:xfrm>
            <a:off x="4592622" y="3746565"/>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dirty="0">
                <a:latin typeface="Tahoma" panose="020B0604030504040204" pitchFamily="34" charset="0"/>
              </a:rPr>
              <a:t>W</a:t>
            </a:r>
          </a:p>
        </p:txBody>
      </p:sp>
      <p:sp>
        <p:nvSpPr>
          <p:cNvPr id="88113" name="Text Box 48">
            <a:extLst>
              <a:ext uri="{FF2B5EF4-FFF2-40B4-BE49-F238E27FC236}">
                <a16:creationId xmlns:a16="http://schemas.microsoft.com/office/drawing/2014/main" id="{0F4F2B90-13C1-8BE1-B6E7-EB06F9F56E4B}"/>
              </a:ext>
            </a:extLst>
          </p:cNvPr>
          <p:cNvSpPr txBox="1">
            <a:spLocks noChangeArrowheads="1"/>
          </p:cNvSpPr>
          <p:nvPr/>
        </p:nvSpPr>
        <p:spPr bwMode="auto">
          <a:xfrm>
            <a:off x="965114" y="5326764"/>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dirty="0">
                <a:latin typeface="Tahoma" panose="020B0604030504040204" pitchFamily="34" charset="0"/>
              </a:rPr>
              <a:t>W</a:t>
            </a:r>
          </a:p>
        </p:txBody>
      </p:sp>
      <p:sp>
        <p:nvSpPr>
          <p:cNvPr id="88114" name="Text Box 49">
            <a:extLst>
              <a:ext uri="{FF2B5EF4-FFF2-40B4-BE49-F238E27FC236}">
                <a16:creationId xmlns:a16="http://schemas.microsoft.com/office/drawing/2014/main" id="{1B08F0FC-1E08-179A-3676-C7ECF3445AF4}"/>
              </a:ext>
            </a:extLst>
          </p:cNvPr>
          <p:cNvSpPr txBox="1">
            <a:spLocks noChangeArrowheads="1"/>
          </p:cNvSpPr>
          <p:nvPr/>
        </p:nvSpPr>
        <p:spPr bwMode="auto">
          <a:xfrm>
            <a:off x="5734620" y="4718333"/>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dirty="0">
                <a:latin typeface="Tahoma" panose="020B0604030504040204" pitchFamily="34" charset="0"/>
              </a:rPr>
              <a:t>W</a:t>
            </a:r>
          </a:p>
        </p:txBody>
      </p:sp>
      <p:sp>
        <p:nvSpPr>
          <p:cNvPr id="88117" name="Text Box 10">
            <a:extLst>
              <a:ext uri="{FF2B5EF4-FFF2-40B4-BE49-F238E27FC236}">
                <a16:creationId xmlns:a16="http://schemas.microsoft.com/office/drawing/2014/main" id="{477A35C5-51DE-70D6-C34C-3349B869EB6B}"/>
              </a:ext>
            </a:extLst>
          </p:cNvPr>
          <p:cNvSpPr txBox="1">
            <a:spLocks noChangeArrowheads="1"/>
          </p:cNvSpPr>
          <p:nvPr/>
        </p:nvSpPr>
        <p:spPr bwMode="auto">
          <a:xfrm>
            <a:off x="152727" y="368626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i="1"/>
              <a:t>b</a:t>
            </a:r>
          </a:p>
        </p:txBody>
      </p:sp>
      <p:graphicFrame>
        <p:nvGraphicFramePr>
          <p:cNvPr id="88118" name="Object 19">
            <a:extLst>
              <a:ext uri="{FF2B5EF4-FFF2-40B4-BE49-F238E27FC236}">
                <a16:creationId xmlns:a16="http://schemas.microsoft.com/office/drawing/2014/main" id="{253B711C-5ED1-ED17-8380-6459A28714A8}"/>
              </a:ext>
            </a:extLst>
          </p:cNvPr>
          <p:cNvGraphicFramePr>
            <a:graphicFrameLocks noChangeAspect="1"/>
          </p:cNvGraphicFramePr>
          <p:nvPr>
            <p:extLst>
              <p:ext uri="{D42A27DB-BD31-4B8C-83A1-F6EECF244321}">
                <p14:modId xmlns:p14="http://schemas.microsoft.com/office/powerpoint/2010/main" val="2184403401"/>
              </p:ext>
            </p:extLst>
          </p:nvPr>
        </p:nvGraphicFramePr>
        <p:xfrm>
          <a:off x="327" y="4248235"/>
          <a:ext cx="333375" cy="565150"/>
        </p:xfrm>
        <a:graphic>
          <a:graphicData uri="http://schemas.openxmlformats.org/presentationml/2006/ole">
            <mc:AlternateContent xmlns:mc="http://schemas.openxmlformats.org/markup-compatibility/2006">
              <mc:Choice xmlns:v="urn:schemas-microsoft-com:vml" Requires="v">
                <p:oleObj name="公式" r:id="rId3" imgW="2921000" imgH="4978400" progId="Equation.3">
                  <p:embed/>
                </p:oleObj>
              </mc:Choice>
              <mc:Fallback>
                <p:oleObj name="公式" r:id="rId3" imgW="2921000" imgH="4978400" progId="Equation.3">
                  <p:embed/>
                  <p:pic>
                    <p:nvPicPr>
                      <p:cNvPr id="88118" name="Object 19">
                        <a:extLst>
                          <a:ext uri="{FF2B5EF4-FFF2-40B4-BE49-F238E27FC236}">
                            <a16:creationId xmlns:a16="http://schemas.microsoft.com/office/drawing/2014/main" id="{253B711C-5ED1-ED17-8380-6459A2871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 y="4248235"/>
                        <a:ext cx="33337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8119" name="Object 3">
            <a:extLst>
              <a:ext uri="{FF2B5EF4-FFF2-40B4-BE49-F238E27FC236}">
                <a16:creationId xmlns:a16="http://schemas.microsoft.com/office/drawing/2014/main" id="{C5BE7D54-838B-97E1-BB06-5A3F46A6A2A5}"/>
              </a:ext>
            </a:extLst>
          </p:cNvPr>
          <p:cNvGraphicFramePr>
            <a:graphicFrameLocks noChangeAspect="1"/>
          </p:cNvGraphicFramePr>
          <p:nvPr>
            <p:extLst>
              <p:ext uri="{D42A27DB-BD31-4B8C-83A1-F6EECF244321}">
                <p14:modId xmlns:p14="http://schemas.microsoft.com/office/powerpoint/2010/main" val="2459046071"/>
              </p:ext>
            </p:extLst>
          </p:nvPr>
        </p:nvGraphicFramePr>
        <p:xfrm>
          <a:off x="2286327" y="4462547"/>
          <a:ext cx="333375" cy="565150"/>
        </p:xfrm>
        <a:graphic>
          <a:graphicData uri="http://schemas.openxmlformats.org/presentationml/2006/ole">
            <mc:AlternateContent xmlns:mc="http://schemas.openxmlformats.org/markup-compatibility/2006">
              <mc:Choice xmlns:v="urn:schemas-microsoft-com:vml" Requires="v">
                <p:oleObj name="公式" r:id="rId5" imgW="2921000" imgH="4978400" progId="Equation.3">
                  <p:embed/>
                </p:oleObj>
              </mc:Choice>
              <mc:Fallback>
                <p:oleObj name="公式" r:id="rId5" imgW="2921000" imgH="4978400" progId="Equation.3">
                  <p:embed/>
                  <p:pic>
                    <p:nvPicPr>
                      <p:cNvPr id="88119" name="Object 3">
                        <a:extLst>
                          <a:ext uri="{FF2B5EF4-FFF2-40B4-BE49-F238E27FC236}">
                            <a16:creationId xmlns:a16="http://schemas.microsoft.com/office/drawing/2014/main" id="{C5BE7D54-838B-97E1-BB06-5A3F46A6A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327" y="4462547"/>
                        <a:ext cx="33337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 name="Rectangle 2">
            <a:extLst>
              <a:ext uri="{FF2B5EF4-FFF2-40B4-BE49-F238E27FC236}">
                <a16:creationId xmlns:a16="http://schemas.microsoft.com/office/drawing/2014/main" id="{3B2DA7A1-DAC2-11AF-1DBB-F30743183EF1}"/>
              </a:ext>
            </a:extLst>
          </p:cNvPr>
          <p:cNvSpPr txBox="1">
            <a:spLocks noChangeArrowheads="1"/>
          </p:cNvSpPr>
          <p:nvPr/>
        </p:nvSpPr>
        <p:spPr bwMode="auto">
          <a:xfrm>
            <a:off x="1377934" y="188105"/>
            <a:ext cx="7191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宋体" charset="0"/>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a:lstStyle>
          <a:p>
            <a:pPr eaLnBrk="1" hangingPunct="1"/>
            <a:r>
              <a:rPr lang="en-US" altLang="zh-CN" sz="2800" b="1" kern="0" dirty="0"/>
              <a:t>B→ππ </a:t>
            </a:r>
            <a:r>
              <a:rPr lang="zh-CN" altLang="en-US" sz="2800" b="1" kern="0" dirty="0"/>
              <a:t>衰变有很多费曼图贡献:</a:t>
            </a:r>
            <a:endParaRPr lang="en-US" altLang="zh-CN" sz="2800" b="1" kern="0" dirty="0"/>
          </a:p>
        </p:txBody>
      </p:sp>
      <p:sp>
        <p:nvSpPr>
          <p:cNvPr id="10" name="Line 10">
            <a:extLst>
              <a:ext uri="{FF2B5EF4-FFF2-40B4-BE49-F238E27FC236}">
                <a16:creationId xmlns:a16="http://schemas.microsoft.com/office/drawing/2014/main" id="{B2A5CFB0-33E7-E37C-3565-5263D04D85ED}"/>
              </a:ext>
            </a:extLst>
          </p:cNvPr>
          <p:cNvSpPr>
            <a:spLocks noChangeShapeType="1"/>
          </p:cNvSpPr>
          <p:nvPr/>
        </p:nvSpPr>
        <p:spPr bwMode="auto">
          <a:xfrm flipV="1">
            <a:off x="4167065" y="2150734"/>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Line 11">
            <a:extLst>
              <a:ext uri="{FF2B5EF4-FFF2-40B4-BE49-F238E27FC236}">
                <a16:creationId xmlns:a16="http://schemas.microsoft.com/office/drawing/2014/main" id="{B1ADA050-6E0A-F43C-BC49-D108142FC925}"/>
              </a:ext>
            </a:extLst>
          </p:cNvPr>
          <p:cNvSpPr>
            <a:spLocks noChangeShapeType="1"/>
          </p:cNvSpPr>
          <p:nvPr/>
        </p:nvSpPr>
        <p:spPr bwMode="auto">
          <a:xfrm>
            <a:off x="4852865" y="2912734"/>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12">
            <a:extLst>
              <a:ext uri="{FF2B5EF4-FFF2-40B4-BE49-F238E27FC236}">
                <a16:creationId xmlns:a16="http://schemas.microsoft.com/office/drawing/2014/main" id="{1ADAB36A-863E-92D6-08D8-24026F0ACDF0}"/>
              </a:ext>
            </a:extLst>
          </p:cNvPr>
          <p:cNvSpPr>
            <a:spLocks noChangeShapeType="1"/>
          </p:cNvSpPr>
          <p:nvPr/>
        </p:nvSpPr>
        <p:spPr bwMode="auto">
          <a:xfrm flipV="1">
            <a:off x="4852865" y="2150734"/>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3">
            <a:extLst>
              <a:ext uri="{FF2B5EF4-FFF2-40B4-BE49-F238E27FC236}">
                <a16:creationId xmlns:a16="http://schemas.microsoft.com/office/drawing/2014/main" id="{90936F81-2F96-2F0E-C8FE-5F62333DE04E}"/>
              </a:ext>
            </a:extLst>
          </p:cNvPr>
          <p:cNvSpPr>
            <a:spLocks noChangeShapeType="1"/>
          </p:cNvSpPr>
          <p:nvPr/>
        </p:nvSpPr>
        <p:spPr bwMode="auto">
          <a:xfrm>
            <a:off x="243214" y="2924250"/>
            <a:ext cx="2590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4">
            <a:extLst>
              <a:ext uri="{FF2B5EF4-FFF2-40B4-BE49-F238E27FC236}">
                <a16:creationId xmlns:a16="http://schemas.microsoft.com/office/drawing/2014/main" id="{C5E91363-FB2D-9471-F278-2F38834BABEC}"/>
              </a:ext>
            </a:extLst>
          </p:cNvPr>
          <p:cNvSpPr>
            <a:spLocks noChangeShapeType="1"/>
          </p:cNvSpPr>
          <p:nvPr/>
        </p:nvSpPr>
        <p:spPr bwMode="auto">
          <a:xfrm>
            <a:off x="163701" y="3108400"/>
            <a:ext cx="2590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15">
            <a:extLst>
              <a:ext uri="{FF2B5EF4-FFF2-40B4-BE49-F238E27FC236}">
                <a16:creationId xmlns:a16="http://schemas.microsoft.com/office/drawing/2014/main" id="{2AD36FEC-77FE-E5F9-FDC8-62C30C3D03D7}"/>
              </a:ext>
            </a:extLst>
          </p:cNvPr>
          <p:cNvSpPr>
            <a:spLocks noChangeShapeType="1"/>
          </p:cNvSpPr>
          <p:nvPr/>
        </p:nvSpPr>
        <p:spPr bwMode="auto">
          <a:xfrm flipV="1">
            <a:off x="1386214" y="1933650"/>
            <a:ext cx="762000" cy="762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16">
            <a:extLst>
              <a:ext uri="{FF2B5EF4-FFF2-40B4-BE49-F238E27FC236}">
                <a16:creationId xmlns:a16="http://schemas.microsoft.com/office/drawing/2014/main" id="{14398D0A-FDB1-6272-54D6-2471416CEBC0}"/>
              </a:ext>
            </a:extLst>
          </p:cNvPr>
          <p:cNvSpPr>
            <a:spLocks noChangeShapeType="1"/>
          </p:cNvSpPr>
          <p:nvPr/>
        </p:nvSpPr>
        <p:spPr bwMode="auto">
          <a:xfrm flipV="1">
            <a:off x="1386214" y="2390850"/>
            <a:ext cx="1066800" cy="304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17">
            <a:extLst>
              <a:ext uri="{FF2B5EF4-FFF2-40B4-BE49-F238E27FC236}">
                <a16:creationId xmlns:a16="http://schemas.microsoft.com/office/drawing/2014/main" id="{1EAA3FED-2A6C-7198-1253-1A609172A9B1}"/>
              </a:ext>
            </a:extLst>
          </p:cNvPr>
          <p:cNvSpPr>
            <a:spLocks noChangeShapeType="1"/>
          </p:cNvSpPr>
          <p:nvPr/>
        </p:nvSpPr>
        <p:spPr bwMode="auto">
          <a:xfrm>
            <a:off x="3481265" y="3109844"/>
            <a:ext cx="28956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18">
            <a:extLst>
              <a:ext uri="{FF2B5EF4-FFF2-40B4-BE49-F238E27FC236}">
                <a16:creationId xmlns:a16="http://schemas.microsoft.com/office/drawing/2014/main" id="{84A8AD9A-BE6D-DD81-963C-44CC5DE9AE01}"/>
              </a:ext>
            </a:extLst>
          </p:cNvPr>
          <p:cNvSpPr>
            <a:spLocks noChangeShapeType="1"/>
          </p:cNvSpPr>
          <p:nvPr/>
        </p:nvSpPr>
        <p:spPr bwMode="auto">
          <a:xfrm flipV="1">
            <a:off x="3440887" y="2912733"/>
            <a:ext cx="726178" cy="252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9">
            <a:extLst>
              <a:ext uri="{FF2B5EF4-FFF2-40B4-BE49-F238E27FC236}">
                <a16:creationId xmlns:a16="http://schemas.microsoft.com/office/drawing/2014/main" id="{2D524F64-21C0-9765-9F17-C416A5A3C622}"/>
              </a:ext>
            </a:extLst>
          </p:cNvPr>
          <p:cNvSpPr>
            <a:spLocks noChangeShapeType="1"/>
          </p:cNvSpPr>
          <p:nvPr/>
        </p:nvSpPr>
        <p:spPr bwMode="auto">
          <a:xfrm flipV="1">
            <a:off x="4167065" y="2150734"/>
            <a:ext cx="762000" cy="762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20">
            <a:extLst>
              <a:ext uri="{FF2B5EF4-FFF2-40B4-BE49-F238E27FC236}">
                <a16:creationId xmlns:a16="http://schemas.microsoft.com/office/drawing/2014/main" id="{C1B0E926-DCD5-FCA6-3774-AD970C45BB68}"/>
              </a:ext>
            </a:extLst>
          </p:cNvPr>
          <p:cNvSpPr>
            <a:spLocks noChangeShapeType="1"/>
          </p:cNvSpPr>
          <p:nvPr/>
        </p:nvSpPr>
        <p:spPr bwMode="auto">
          <a:xfrm>
            <a:off x="4852865" y="2912734"/>
            <a:ext cx="1143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1">
            <a:extLst>
              <a:ext uri="{FF2B5EF4-FFF2-40B4-BE49-F238E27FC236}">
                <a16:creationId xmlns:a16="http://schemas.microsoft.com/office/drawing/2014/main" id="{388CAF39-7C3C-65EE-79A7-223C5592A48A}"/>
              </a:ext>
            </a:extLst>
          </p:cNvPr>
          <p:cNvSpPr>
            <a:spLocks noChangeShapeType="1"/>
          </p:cNvSpPr>
          <p:nvPr/>
        </p:nvSpPr>
        <p:spPr bwMode="auto">
          <a:xfrm flipV="1">
            <a:off x="4852865" y="2150734"/>
            <a:ext cx="762000" cy="762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2">
            <a:extLst>
              <a:ext uri="{FF2B5EF4-FFF2-40B4-BE49-F238E27FC236}">
                <a16:creationId xmlns:a16="http://schemas.microsoft.com/office/drawing/2014/main" id="{10A1EE43-A1D9-91A9-AC03-4CED1DA979EE}"/>
              </a:ext>
            </a:extLst>
          </p:cNvPr>
          <p:cNvSpPr>
            <a:spLocks noChangeShapeType="1"/>
          </p:cNvSpPr>
          <p:nvPr/>
        </p:nvSpPr>
        <p:spPr bwMode="auto">
          <a:xfrm flipH="1">
            <a:off x="2300614" y="292425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23" name="Line 23">
            <a:extLst>
              <a:ext uri="{FF2B5EF4-FFF2-40B4-BE49-F238E27FC236}">
                <a16:creationId xmlns:a16="http://schemas.microsoft.com/office/drawing/2014/main" id="{BEC05BB9-1D3C-0A22-5FDA-B4E20D7D5950}"/>
              </a:ext>
            </a:extLst>
          </p:cNvPr>
          <p:cNvSpPr>
            <a:spLocks noChangeShapeType="1"/>
          </p:cNvSpPr>
          <p:nvPr/>
        </p:nvSpPr>
        <p:spPr bwMode="auto">
          <a:xfrm flipH="1">
            <a:off x="776614" y="2924250"/>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24" name="Line 24">
            <a:extLst>
              <a:ext uri="{FF2B5EF4-FFF2-40B4-BE49-F238E27FC236}">
                <a16:creationId xmlns:a16="http://schemas.microsoft.com/office/drawing/2014/main" id="{89018FDB-81EB-A8DD-6130-2A0ADB8F032B}"/>
              </a:ext>
            </a:extLst>
          </p:cNvPr>
          <p:cNvSpPr>
            <a:spLocks noChangeShapeType="1"/>
          </p:cNvSpPr>
          <p:nvPr/>
        </p:nvSpPr>
        <p:spPr bwMode="auto">
          <a:xfrm flipH="1">
            <a:off x="3557465" y="2912734"/>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25" name="Line 25">
            <a:extLst>
              <a:ext uri="{FF2B5EF4-FFF2-40B4-BE49-F238E27FC236}">
                <a16:creationId xmlns:a16="http://schemas.microsoft.com/office/drawing/2014/main" id="{5385504C-6352-2D28-8FBC-44227E32D3DA}"/>
              </a:ext>
            </a:extLst>
          </p:cNvPr>
          <p:cNvSpPr>
            <a:spLocks noChangeShapeType="1"/>
          </p:cNvSpPr>
          <p:nvPr/>
        </p:nvSpPr>
        <p:spPr bwMode="auto">
          <a:xfrm flipH="1">
            <a:off x="5614865" y="2912734"/>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graphicFrame>
        <p:nvGraphicFramePr>
          <p:cNvPr id="26" name="Object 26">
            <a:extLst>
              <a:ext uri="{FF2B5EF4-FFF2-40B4-BE49-F238E27FC236}">
                <a16:creationId xmlns:a16="http://schemas.microsoft.com/office/drawing/2014/main" id="{D372669C-186D-0DF5-6680-A3F2F8E747E8}"/>
              </a:ext>
            </a:extLst>
          </p:cNvPr>
          <p:cNvGraphicFramePr>
            <a:graphicFrameLocks noChangeAspect="1"/>
          </p:cNvGraphicFramePr>
          <p:nvPr>
            <p:extLst>
              <p:ext uri="{D42A27DB-BD31-4B8C-83A1-F6EECF244321}">
                <p14:modId xmlns:p14="http://schemas.microsoft.com/office/powerpoint/2010/main" val="1276465272"/>
              </p:ext>
            </p:extLst>
          </p:nvPr>
        </p:nvGraphicFramePr>
        <p:xfrm>
          <a:off x="14614" y="2619450"/>
          <a:ext cx="287338" cy="488950"/>
        </p:xfrm>
        <a:graphic>
          <a:graphicData uri="http://schemas.openxmlformats.org/presentationml/2006/ole">
            <mc:AlternateContent xmlns:mc="http://schemas.openxmlformats.org/markup-compatibility/2006">
              <mc:Choice xmlns:v="urn:schemas-microsoft-com:vml" Requires="v">
                <p:oleObj name="Equation" r:id="rId7" imgW="2921000" imgH="4978400" progId="Equation.3">
                  <p:embed/>
                </p:oleObj>
              </mc:Choice>
              <mc:Fallback>
                <p:oleObj name="Equation" r:id="rId7" imgW="2921000" imgH="4978400" progId="Equation.3">
                  <p:embed/>
                  <p:pic>
                    <p:nvPicPr>
                      <p:cNvPr id="85019" name="Object 26">
                        <a:extLst>
                          <a:ext uri="{FF2B5EF4-FFF2-40B4-BE49-F238E27FC236}">
                            <a16:creationId xmlns:a16="http://schemas.microsoft.com/office/drawing/2014/main" id="{D09949E0-43FC-1590-D38B-84615CDFE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14" y="2619450"/>
                        <a:ext cx="28733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 name="Object 28">
            <a:extLst>
              <a:ext uri="{FF2B5EF4-FFF2-40B4-BE49-F238E27FC236}">
                <a16:creationId xmlns:a16="http://schemas.microsoft.com/office/drawing/2014/main" id="{C49B312C-D406-BD4B-56E4-AE26625CA816}"/>
              </a:ext>
            </a:extLst>
          </p:cNvPr>
          <p:cNvGraphicFramePr>
            <a:graphicFrameLocks noChangeAspect="1"/>
          </p:cNvGraphicFramePr>
          <p:nvPr>
            <p:extLst>
              <p:ext uri="{D42A27DB-BD31-4B8C-83A1-F6EECF244321}">
                <p14:modId xmlns:p14="http://schemas.microsoft.com/office/powerpoint/2010/main" val="1572322611"/>
              </p:ext>
            </p:extLst>
          </p:nvPr>
        </p:nvGraphicFramePr>
        <p:xfrm>
          <a:off x="5995865" y="2455534"/>
          <a:ext cx="514350" cy="533400"/>
        </p:xfrm>
        <a:graphic>
          <a:graphicData uri="http://schemas.openxmlformats.org/presentationml/2006/ole">
            <mc:AlternateContent xmlns:mc="http://schemas.openxmlformats.org/markup-compatibility/2006">
              <mc:Choice xmlns:v="urn:schemas-microsoft-com:vml" Requires="v">
                <p:oleObj name="Equation" r:id="rId9" imgW="3213100" imgH="4978400" progId="Equation.3">
                  <p:embed/>
                </p:oleObj>
              </mc:Choice>
              <mc:Fallback>
                <p:oleObj name="Equation" r:id="rId9" imgW="3213100" imgH="4978400" progId="Equation.3">
                  <p:embed/>
                  <p:pic>
                    <p:nvPicPr>
                      <p:cNvPr id="85021" name="Object 28">
                        <a:extLst>
                          <a:ext uri="{FF2B5EF4-FFF2-40B4-BE49-F238E27FC236}">
                            <a16:creationId xmlns:a16="http://schemas.microsoft.com/office/drawing/2014/main" id="{0380A5AC-B44C-102E-B753-704DF727EB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5865" y="2455534"/>
                        <a:ext cx="5143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 name="Line 30">
            <a:extLst>
              <a:ext uri="{FF2B5EF4-FFF2-40B4-BE49-F238E27FC236}">
                <a16:creationId xmlns:a16="http://schemas.microsoft.com/office/drawing/2014/main" id="{F65ED11A-772C-F822-499B-208DBCA75333}"/>
              </a:ext>
            </a:extLst>
          </p:cNvPr>
          <p:cNvSpPr>
            <a:spLocks noChangeShapeType="1"/>
          </p:cNvSpPr>
          <p:nvPr/>
        </p:nvSpPr>
        <p:spPr bwMode="auto">
          <a:xfrm flipH="1">
            <a:off x="4471865" y="2226934"/>
            <a:ext cx="381000" cy="3810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31" name="Line 31">
            <a:extLst>
              <a:ext uri="{FF2B5EF4-FFF2-40B4-BE49-F238E27FC236}">
                <a16:creationId xmlns:a16="http://schemas.microsoft.com/office/drawing/2014/main" id="{5AD428E8-F9B4-2356-3B9C-5CCCE84DB907}"/>
              </a:ext>
            </a:extLst>
          </p:cNvPr>
          <p:cNvSpPr>
            <a:spLocks noChangeShapeType="1"/>
          </p:cNvSpPr>
          <p:nvPr/>
        </p:nvSpPr>
        <p:spPr bwMode="auto">
          <a:xfrm flipV="1">
            <a:off x="4929065" y="2531734"/>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32" name="Line 32">
            <a:extLst>
              <a:ext uri="{FF2B5EF4-FFF2-40B4-BE49-F238E27FC236}">
                <a16:creationId xmlns:a16="http://schemas.microsoft.com/office/drawing/2014/main" id="{BC992166-625B-FADC-1A56-6DBC20B65468}"/>
              </a:ext>
            </a:extLst>
          </p:cNvPr>
          <p:cNvSpPr>
            <a:spLocks noChangeShapeType="1"/>
          </p:cNvSpPr>
          <p:nvPr/>
        </p:nvSpPr>
        <p:spPr bwMode="auto">
          <a:xfrm>
            <a:off x="1154301" y="3108400"/>
            <a:ext cx="5334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33" name="Line 33">
            <a:extLst>
              <a:ext uri="{FF2B5EF4-FFF2-40B4-BE49-F238E27FC236}">
                <a16:creationId xmlns:a16="http://schemas.microsoft.com/office/drawing/2014/main" id="{4E4782D4-2AAB-2618-49D6-9A2702F423F3}"/>
              </a:ext>
            </a:extLst>
          </p:cNvPr>
          <p:cNvSpPr>
            <a:spLocks noChangeShapeType="1"/>
          </p:cNvSpPr>
          <p:nvPr/>
        </p:nvSpPr>
        <p:spPr bwMode="auto">
          <a:xfrm>
            <a:off x="5087922" y="3108400"/>
            <a:ext cx="5334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graphicFrame>
        <p:nvGraphicFramePr>
          <p:cNvPr id="34" name="Object 34">
            <a:extLst>
              <a:ext uri="{FF2B5EF4-FFF2-40B4-BE49-F238E27FC236}">
                <a16:creationId xmlns:a16="http://schemas.microsoft.com/office/drawing/2014/main" id="{FF2BE8C7-372D-F4A0-7728-B3B9946C1713}"/>
              </a:ext>
            </a:extLst>
          </p:cNvPr>
          <p:cNvGraphicFramePr>
            <a:graphicFrameLocks noChangeAspect="1"/>
          </p:cNvGraphicFramePr>
          <p:nvPr>
            <p:extLst>
              <p:ext uri="{D42A27DB-BD31-4B8C-83A1-F6EECF244321}">
                <p14:modId xmlns:p14="http://schemas.microsoft.com/office/powerpoint/2010/main" val="3828078388"/>
              </p:ext>
            </p:extLst>
          </p:nvPr>
        </p:nvGraphicFramePr>
        <p:xfrm>
          <a:off x="4303590" y="1998334"/>
          <a:ext cx="333375" cy="488950"/>
        </p:xfrm>
        <a:graphic>
          <a:graphicData uri="http://schemas.openxmlformats.org/presentationml/2006/ole">
            <mc:AlternateContent xmlns:mc="http://schemas.openxmlformats.org/markup-compatibility/2006">
              <mc:Choice xmlns:v="urn:schemas-microsoft-com:vml" Requires="v">
                <p:oleObj name="Equation" r:id="rId11" imgW="2921000" imgH="4978400" progId="Equation.3">
                  <p:embed/>
                </p:oleObj>
              </mc:Choice>
              <mc:Fallback>
                <p:oleObj name="Equation" r:id="rId11" imgW="2921000" imgH="4978400" progId="Equation.3">
                  <p:embed/>
                  <p:pic>
                    <p:nvPicPr>
                      <p:cNvPr id="85027" name="Object 34">
                        <a:extLst>
                          <a:ext uri="{FF2B5EF4-FFF2-40B4-BE49-F238E27FC236}">
                            <a16:creationId xmlns:a16="http://schemas.microsoft.com/office/drawing/2014/main" id="{E693243A-1C3A-F4DD-FDBC-7C825C831C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3590" y="1998334"/>
                        <a:ext cx="33337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 name="Line 35">
            <a:extLst>
              <a:ext uri="{FF2B5EF4-FFF2-40B4-BE49-F238E27FC236}">
                <a16:creationId xmlns:a16="http://schemas.microsoft.com/office/drawing/2014/main" id="{7A9514F7-A3DC-ABEC-B6FD-D894C4B3A5D6}"/>
              </a:ext>
            </a:extLst>
          </p:cNvPr>
          <p:cNvSpPr>
            <a:spLocks noChangeShapeType="1"/>
          </p:cNvSpPr>
          <p:nvPr/>
        </p:nvSpPr>
        <p:spPr bwMode="auto">
          <a:xfrm flipH="1">
            <a:off x="1691014" y="2086050"/>
            <a:ext cx="3048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sp>
        <p:nvSpPr>
          <p:cNvPr id="36" name="Line 36">
            <a:extLst>
              <a:ext uri="{FF2B5EF4-FFF2-40B4-BE49-F238E27FC236}">
                <a16:creationId xmlns:a16="http://schemas.microsoft.com/office/drawing/2014/main" id="{67B56DAB-16C7-2AC5-56BC-C3959C6478A4}"/>
              </a:ext>
            </a:extLst>
          </p:cNvPr>
          <p:cNvSpPr>
            <a:spLocks noChangeShapeType="1"/>
          </p:cNvSpPr>
          <p:nvPr/>
        </p:nvSpPr>
        <p:spPr bwMode="auto">
          <a:xfrm flipV="1">
            <a:off x="1386214" y="2543250"/>
            <a:ext cx="609600" cy="152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CN" altLang="en-US"/>
          </a:p>
        </p:txBody>
      </p:sp>
      <p:graphicFrame>
        <p:nvGraphicFramePr>
          <p:cNvPr id="39" name="Object 39">
            <a:extLst>
              <a:ext uri="{FF2B5EF4-FFF2-40B4-BE49-F238E27FC236}">
                <a16:creationId xmlns:a16="http://schemas.microsoft.com/office/drawing/2014/main" id="{9310AF48-B8BB-A28E-9144-BA8C939B3151}"/>
              </a:ext>
            </a:extLst>
          </p:cNvPr>
          <p:cNvGraphicFramePr>
            <a:graphicFrameLocks noChangeAspect="1"/>
          </p:cNvGraphicFramePr>
          <p:nvPr>
            <p:extLst>
              <p:ext uri="{D42A27DB-BD31-4B8C-83A1-F6EECF244321}">
                <p14:modId xmlns:p14="http://schemas.microsoft.com/office/powerpoint/2010/main" val="357214542"/>
              </p:ext>
            </p:extLst>
          </p:nvPr>
        </p:nvGraphicFramePr>
        <p:xfrm>
          <a:off x="2318077" y="1797125"/>
          <a:ext cx="668337" cy="446088"/>
        </p:xfrm>
        <a:graphic>
          <a:graphicData uri="http://schemas.openxmlformats.org/presentationml/2006/ole">
            <mc:AlternateContent xmlns:mc="http://schemas.openxmlformats.org/markup-compatibility/2006">
              <mc:Choice xmlns:v="urn:schemas-microsoft-com:vml" Requires="v">
                <p:oleObj name="Equation" r:id="rId13" imgW="4686300" imgH="4686300" progId="Equation.3">
                  <p:embed/>
                </p:oleObj>
              </mc:Choice>
              <mc:Fallback>
                <p:oleObj name="Equation" r:id="rId13" imgW="4686300" imgH="4686300" progId="Equation.3">
                  <p:embed/>
                  <p:pic>
                    <p:nvPicPr>
                      <p:cNvPr id="85032" name="Object 39">
                        <a:extLst>
                          <a:ext uri="{FF2B5EF4-FFF2-40B4-BE49-F238E27FC236}">
                            <a16:creationId xmlns:a16="http://schemas.microsoft.com/office/drawing/2014/main" id="{23BC9FDA-DCC0-0F87-4713-3F1FDC88C9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8077" y="1797125"/>
                        <a:ext cx="66833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 name="Freeform 40">
            <a:extLst>
              <a:ext uri="{FF2B5EF4-FFF2-40B4-BE49-F238E27FC236}">
                <a16:creationId xmlns:a16="http://schemas.microsoft.com/office/drawing/2014/main" id="{C0CD5818-EC5E-8F30-60B7-32A90E3F21DC}"/>
              </a:ext>
            </a:extLst>
          </p:cNvPr>
          <p:cNvSpPr>
            <a:spLocks/>
          </p:cNvSpPr>
          <p:nvPr/>
        </p:nvSpPr>
        <p:spPr bwMode="auto">
          <a:xfrm rot="19954792" flipH="1">
            <a:off x="986164" y="2698825"/>
            <a:ext cx="5334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41">
            <a:extLst>
              <a:ext uri="{FF2B5EF4-FFF2-40B4-BE49-F238E27FC236}">
                <a16:creationId xmlns:a16="http://schemas.microsoft.com/office/drawing/2014/main" id="{F412967C-BDA5-C3F5-4069-2AB8523E7658}"/>
              </a:ext>
            </a:extLst>
          </p:cNvPr>
          <p:cNvSpPr>
            <a:spLocks/>
          </p:cNvSpPr>
          <p:nvPr/>
        </p:nvSpPr>
        <p:spPr bwMode="auto">
          <a:xfrm rot="45314">
            <a:off x="4163890" y="2828597"/>
            <a:ext cx="685800" cy="15875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42" name="Object 42">
            <a:extLst>
              <a:ext uri="{FF2B5EF4-FFF2-40B4-BE49-F238E27FC236}">
                <a16:creationId xmlns:a16="http://schemas.microsoft.com/office/drawing/2014/main" id="{60DEA5ED-67E2-70DE-82E6-320F8CAF3AFA}"/>
              </a:ext>
            </a:extLst>
          </p:cNvPr>
          <p:cNvGraphicFramePr>
            <a:graphicFrameLocks noChangeAspect="1"/>
          </p:cNvGraphicFramePr>
          <p:nvPr>
            <p:extLst>
              <p:ext uri="{D42A27DB-BD31-4B8C-83A1-F6EECF244321}">
                <p14:modId xmlns:p14="http://schemas.microsoft.com/office/powerpoint/2010/main" val="1389276311"/>
              </p:ext>
            </p:extLst>
          </p:nvPr>
        </p:nvGraphicFramePr>
        <p:xfrm>
          <a:off x="1433839" y="1933650"/>
          <a:ext cx="319088" cy="488950"/>
        </p:xfrm>
        <a:graphic>
          <a:graphicData uri="http://schemas.openxmlformats.org/presentationml/2006/ole">
            <mc:AlternateContent xmlns:mc="http://schemas.openxmlformats.org/markup-compatibility/2006">
              <mc:Choice xmlns:v="urn:schemas-microsoft-com:vml" Requires="v">
                <p:oleObj name="Equation" r:id="rId15" imgW="3213100" imgH="4978400" progId="Equation.3">
                  <p:embed/>
                </p:oleObj>
              </mc:Choice>
              <mc:Fallback>
                <p:oleObj name="Equation" r:id="rId15" imgW="3213100" imgH="4978400" progId="Equation.3">
                  <p:embed/>
                  <p:pic>
                    <p:nvPicPr>
                      <p:cNvPr id="85035" name="Object 42">
                        <a:extLst>
                          <a:ext uri="{FF2B5EF4-FFF2-40B4-BE49-F238E27FC236}">
                            <a16:creationId xmlns:a16="http://schemas.microsoft.com/office/drawing/2014/main" id="{B5525EB8-E082-D4DB-3823-96465A89D9B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3839" y="1933650"/>
                        <a:ext cx="3190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 name="Text Box 43">
            <a:extLst>
              <a:ext uri="{FF2B5EF4-FFF2-40B4-BE49-F238E27FC236}">
                <a16:creationId xmlns:a16="http://schemas.microsoft.com/office/drawing/2014/main" id="{62207416-6EF9-646E-B9BC-573BC826F8A1}"/>
              </a:ext>
            </a:extLst>
          </p:cNvPr>
          <p:cNvSpPr txBox="1">
            <a:spLocks noChangeArrowheads="1"/>
          </p:cNvSpPr>
          <p:nvPr/>
        </p:nvSpPr>
        <p:spPr bwMode="auto">
          <a:xfrm>
            <a:off x="2300614" y="23146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a:solidFill>
                  <a:schemeClr val="tx2"/>
                </a:solidFill>
                <a:latin typeface="Tahoma" panose="020B0604030504040204" pitchFamily="34" charset="0"/>
              </a:rPr>
              <a:t>u</a:t>
            </a:r>
          </a:p>
        </p:txBody>
      </p:sp>
      <p:sp>
        <p:nvSpPr>
          <p:cNvPr id="44" name="Text Box 44">
            <a:extLst>
              <a:ext uri="{FF2B5EF4-FFF2-40B4-BE49-F238E27FC236}">
                <a16:creationId xmlns:a16="http://schemas.microsoft.com/office/drawing/2014/main" id="{CF9782AE-8F23-25B9-03B9-6E73310A68E8}"/>
              </a:ext>
            </a:extLst>
          </p:cNvPr>
          <p:cNvSpPr txBox="1">
            <a:spLocks noChangeArrowheads="1"/>
          </p:cNvSpPr>
          <p:nvPr/>
        </p:nvSpPr>
        <p:spPr bwMode="auto">
          <a:xfrm>
            <a:off x="5614865" y="1893559"/>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2800">
                <a:solidFill>
                  <a:schemeClr val="tx2"/>
                </a:solidFill>
              </a:rPr>
              <a:t>u</a:t>
            </a:r>
          </a:p>
        </p:txBody>
      </p:sp>
      <p:graphicFrame>
        <p:nvGraphicFramePr>
          <p:cNvPr id="45" name="Object 45">
            <a:extLst>
              <a:ext uri="{FF2B5EF4-FFF2-40B4-BE49-F238E27FC236}">
                <a16:creationId xmlns:a16="http://schemas.microsoft.com/office/drawing/2014/main" id="{4CA84DC1-EDFD-D18E-1807-9B3C738098E6}"/>
              </a:ext>
            </a:extLst>
          </p:cNvPr>
          <p:cNvGraphicFramePr>
            <a:graphicFrameLocks noChangeAspect="1"/>
          </p:cNvGraphicFramePr>
          <p:nvPr>
            <p:extLst>
              <p:ext uri="{D42A27DB-BD31-4B8C-83A1-F6EECF244321}">
                <p14:modId xmlns:p14="http://schemas.microsoft.com/office/powerpoint/2010/main" val="4085128979"/>
              </p:ext>
            </p:extLst>
          </p:nvPr>
        </p:nvGraphicFramePr>
        <p:xfrm>
          <a:off x="5022728" y="1807834"/>
          <a:ext cx="592137" cy="422275"/>
        </p:xfrm>
        <a:graphic>
          <a:graphicData uri="http://schemas.openxmlformats.org/presentationml/2006/ole">
            <mc:AlternateContent xmlns:mc="http://schemas.openxmlformats.org/markup-compatibility/2006">
              <mc:Choice xmlns:v="urn:schemas-microsoft-com:vml" Requires="v">
                <p:oleObj name="Equation" r:id="rId17" imgW="4394200" imgH="4686300" progId="Equation.3">
                  <p:embed/>
                </p:oleObj>
              </mc:Choice>
              <mc:Fallback>
                <p:oleObj name="Equation" r:id="rId17" imgW="4394200" imgH="4686300" progId="Equation.3">
                  <p:embed/>
                  <p:pic>
                    <p:nvPicPr>
                      <p:cNvPr id="85038" name="Object 45">
                        <a:extLst>
                          <a:ext uri="{FF2B5EF4-FFF2-40B4-BE49-F238E27FC236}">
                            <a16:creationId xmlns:a16="http://schemas.microsoft.com/office/drawing/2014/main" id="{DF775EA9-7383-BB47-85D1-207B7943FB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2728" y="1807834"/>
                        <a:ext cx="59213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 name="Line 5">
            <a:extLst>
              <a:ext uri="{FF2B5EF4-FFF2-40B4-BE49-F238E27FC236}">
                <a16:creationId xmlns:a16="http://schemas.microsoft.com/office/drawing/2014/main" id="{D8C25E2D-A1C1-D399-056D-E6BBC032C6C2}"/>
              </a:ext>
            </a:extLst>
          </p:cNvPr>
          <p:cNvSpPr>
            <a:spLocks noChangeShapeType="1"/>
          </p:cNvSpPr>
          <p:nvPr/>
        </p:nvSpPr>
        <p:spPr bwMode="auto">
          <a:xfrm>
            <a:off x="5780158" y="-248457"/>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9">
            <a:extLst>
              <a:ext uri="{FF2B5EF4-FFF2-40B4-BE49-F238E27FC236}">
                <a16:creationId xmlns:a16="http://schemas.microsoft.com/office/drawing/2014/main" id="{4CD58A7E-77BE-A9EE-F0AC-7C9EC889A94D}"/>
              </a:ext>
            </a:extLst>
          </p:cNvPr>
          <p:cNvSpPr>
            <a:spLocks noChangeShapeType="1"/>
          </p:cNvSpPr>
          <p:nvPr/>
        </p:nvSpPr>
        <p:spPr bwMode="auto">
          <a:xfrm>
            <a:off x="5944653" y="179712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10">
            <a:extLst>
              <a:ext uri="{FF2B5EF4-FFF2-40B4-BE49-F238E27FC236}">
                <a16:creationId xmlns:a16="http://schemas.microsoft.com/office/drawing/2014/main" id="{9542FEBC-CAE7-5029-8ED8-190B2DA4177B}"/>
              </a:ext>
            </a:extLst>
          </p:cNvPr>
          <p:cNvSpPr>
            <a:spLocks noChangeShapeType="1"/>
          </p:cNvSpPr>
          <p:nvPr/>
        </p:nvSpPr>
        <p:spPr bwMode="auto">
          <a:xfrm>
            <a:off x="5932558" y="1283481"/>
            <a:ext cx="1219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11">
            <a:extLst>
              <a:ext uri="{FF2B5EF4-FFF2-40B4-BE49-F238E27FC236}">
                <a16:creationId xmlns:a16="http://schemas.microsoft.com/office/drawing/2014/main" id="{F13651BE-5F4E-AA2E-EBEF-63F66820145C}"/>
              </a:ext>
            </a:extLst>
          </p:cNvPr>
          <p:cNvSpPr>
            <a:spLocks noChangeShapeType="1"/>
          </p:cNvSpPr>
          <p:nvPr/>
        </p:nvSpPr>
        <p:spPr bwMode="auto">
          <a:xfrm flipV="1">
            <a:off x="7151758" y="284943"/>
            <a:ext cx="990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12">
            <a:extLst>
              <a:ext uri="{FF2B5EF4-FFF2-40B4-BE49-F238E27FC236}">
                <a16:creationId xmlns:a16="http://schemas.microsoft.com/office/drawing/2014/main" id="{569E123E-3EEC-B80B-F3E8-B6FF0327E443}"/>
              </a:ext>
            </a:extLst>
          </p:cNvPr>
          <p:cNvSpPr>
            <a:spLocks noChangeShapeType="1"/>
          </p:cNvSpPr>
          <p:nvPr/>
        </p:nvSpPr>
        <p:spPr bwMode="auto">
          <a:xfrm flipV="1">
            <a:off x="7989958" y="742143"/>
            <a:ext cx="609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13">
            <a:extLst>
              <a:ext uri="{FF2B5EF4-FFF2-40B4-BE49-F238E27FC236}">
                <a16:creationId xmlns:a16="http://schemas.microsoft.com/office/drawing/2014/main" id="{0789D003-02A7-FCF3-CF29-439F40D8B471}"/>
              </a:ext>
            </a:extLst>
          </p:cNvPr>
          <p:cNvSpPr>
            <a:spLocks noChangeShapeType="1"/>
          </p:cNvSpPr>
          <p:nvPr/>
        </p:nvSpPr>
        <p:spPr bwMode="auto">
          <a:xfrm>
            <a:off x="7989958" y="1351743"/>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Freeform 14">
            <a:extLst>
              <a:ext uri="{FF2B5EF4-FFF2-40B4-BE49-F238E27FC236}">
                <a16:creationId xmlns:a16="http://schemas.microsoft.com/office/drawing/2014/main" id="{EE464002-1BA2-56EE-EB73-D3C63F09406C}"/>
              </a:ext>
            </a:extLst>
          </p:cNvPr>
          <p:cNvSpPr>
            <a:spLocks/>
          </p:cNvSpPr>
          <p:nvPr/>
        </p:nvSpPr>
        <p:spPr bwMode="auto">
          <a:xfrm>
            <a:off x="6483421" y="724681"/>
            <a:ext cx="1252537" cy="558800"/>
          </a:xfrm>
          <a:custGeom>
            <a:avLst/>
            <a:gdLst>
              <a:gd name="T0" fmla="*/ 0 w 789"/>
              <a:gd name="T1" fmla="*/ 2147483647 h 352"/>
              <a:gd name="T2" fmla="*/ 2147483647 w 789"/>
              <a:gd name="T3" fmla="*/ 2147483647 h 352"/>
              <a:gd name="T4" fmla="*/ 2147483647 w 789"/>
              <a:gd name="T5" fmla="*/ 2147483647 h 352"/>
              <a:gd name="T6" fmla="*/ 2147483647 w 789"/>
              <a:gd name="T7" fmla="*/ 2147483647 h 352"/>
              <a:gd name="T8" fmla="*/ 2147483647 w 789"/>
              <a:gd name="T9" fmla="*/ 2147483647 h 352"/>
              <a:gd name="T10" fmla="*/ 2147483647 w 789"/>
              <a:gd name="T11" fmla="*/ 2147483647 h 352"/>
              <a:gd name="T12" fmla="*/ 2147483647 w 789"/>
              <a:gd name="T13" fmla="*/ 2147483647 h 352"/>
              <a:gd name="T14" fmla="*/ 2147483647 w 789"/>
              <a:gd name="T15" fmla="*/ 2147483647 h 352"/>
              <a:gd name="T16" fmla="*/ 2147483647 w 789"/>
              <a:gd name="T17" fmla="*/ 2147483647 h 352"/>
              <a:gd name="T18" fmla="*/ 2147483647 w 789"/>
              <a:gd name="T19" fmla="*/ 2147483647 h 352"/>
              <a:gd name="T20" fmla="*/ 2147483647 w 789"/>
              <a:gd name="T21" fmla="*/ 2147483647 h 352"/>
              <a:gd name="T22" fmla="*/ 2147483647 w 789"/>
              <a:gd name="T23" fmla="*/ 2147483647 h 352"/>
              <a:gd name="T24" fmla="*/ 2147483647 w 789"/>
              <a:gd name="T25" fmla="*/ 2147483647 h 352"/>
              <a:gd name="T26" fmla="*/ 2147483647 w 789"/>
              <a:gd name="T27" fmla="*/ 2147483647 h 352"/>
              <a:gd name="T28" fmla="*/ 2147483647 w 789"/>
              <a:gd name="T29" fmla="*/ 2147483647 h 352"/>
              <a:gd name="T30" fmla="*/ 2147483647 w 789"/>
              <a:gd name="T31" fmla="*/ 2147483647 h 352"/>
              <a:gd name="T32" fmla="*/ 2147483647 w 789"/>
              <a:gd name="T33" fmla="*/ 0 h 352"/>
              <a:gd name="T34" fmla="*/ 2147483647 w 789"/>
              <a:gd name="T35" fmla="*/ 2147483647 h 352"/>
              <a:gd name="T36" fmla="*/ 2147483647 w 789"/>
              <a:gd name="T37" fmla="*/ 2147483647 h 352"/>
              <a:gd name="T38" fmla="*/ 2147483647 w 789"/>
              <a:gd name="T39" fmla="*/ 2147483647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352"/>
              <a:gd name="T62" fmla="*/ 789 w 789"/>
              <a:gd name="T63" fmla="*/ 352 h 3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352">
                <a:moveTo>
                  <a:pt x="0" y="352"/>
                </a:moveTo>
                <a:cubicBezTo>
                  <a:pt x="3" y="327"/>
                  <a:pt x="6" y="302"/>
                  <a:pt x="10" y="278"/>
                </a:cubicBezTo>
                <a:cubicBezTo>
                  <a:pt x="13" y="263"/>
                  <a:pt x="7" y="240"/>
                  <a:pt x="21" y="235"/>
                </a:cubicBezTo>
                <a:cubicBezTo>
                  <a:pt x="48" y="226"/>
                  <a:pt x="78" y="242"/>
                  <a:pt x="106" y="246"/>
                </a:cubicBezTo>
                <a:cubicBezTo>
                  <a:pt x="120" y="242"/>
                  <a:pt x="143" y="248"/>
                  <a:pt x="149" y="235"/>
                </a:cubicBezTo>
                <a:cubicBezTo>
                  <a:pt x="222" y="75"/>
                  <a:pt x="108" y="162"/>
                  <a:pt x="192" y="107"/>
                </a:cubicBezTo>
                <a:cubicBezTo>
                  <a:pt x="213" y="114"/>
                  <a:pt x="235" y="121"/>
                  <a:pt x="256" y="128"/>
                </a:cubicBezTo>
                <a:cubicBezTo>
                  <a:pt x="268" y="132"/>
                  <a:pt x="267" y="152"/>
                  <a:pt x="277" y="160"/>
                </a:cubicBezTo>
                <a:cubicBezTo>
                  <a:pt x="286" y="167"/>
                  <a:pt x="298" y="167"/>
                  <a:pt x="309" y="171"/>
                </a:cubicBezTo>
                <a:cubicBezTo>
                  <a:pt x="323" y="130"/>
                  <a:pt x="321" y="95"/>
                  <a:pt x="352" y="64"/>
                </a:cubicBezTo>
                <a:cubicBezTo>
                  <a:pt x="392" y="74"/>
                  <a:pt x="418" y="79"/>
                  <a:pt x="448" y="107"/>
                </a:cubicBezTo>
                <a:cubicBezTo>
                  <a:pt x="525" y="80"/>
                  <a:pt x="437" y="121"/>
                  <a:pt x="490" y="54"/>
                </a:cubicBezTo>
                <a:cubicBezTo>
                  <a:pt x="497" y="45"/>
                  <a:pt x="511" y="47"/>
                  <a:pt x="522" y="43"/>
                </a:cubicBezTo>
                <a:cubicBezTo>
                  <a:pt x="529" y="36"/>
                  <a:pt x="534" y="22"/>
                  <a:pt x="544" y="22"/>
                </a:cubicBezTo>
                <a:cubicBezTo>
                  <a:pt x="566" y="22"/>
                  <a:pt x="608" y="43"/>
                  <a:pt x="608" y="43"/>
                </a:cubicBezTo>
                <a:cubicBezTo>
                  <a:pt x="651" y="108"/>
                  <a:pt x="610" y="63"/>
                  <a:pt x="640" y="11"/>
                </a:cubicBezTo>
                <a:cubicBezTo>
                  <a:pt x="646" y="1"/>
                  <a:pt x="661" y="4"/>
                  <a:pt x="672" y="0"/>
                </a:cubicBezTo>
                <a:cubicBezTo>
                  <a:pt x="704" y="11"/>
                  <a:pt x="708" y="10"/>
                  <a:pt x="736" y="32"/>
                </a:cubicBezTo>
                <a:cubicBezTo>
                  <a:pt x="744" y="38"/>
                  <a:pt x="748" y="50"/>
                  <a:pt x="757" y="54"/>
                </a:cubicBezTo>
                <a:cubicBezTo>
                  <a:pt x="767" y="58"/>
                  <a:pt x="778" y="54"/>
                  <a:pt x="789" y="54"/>
                </a:cubicBezTo>
              </a:path>
            </a:pathLst>
          </a:custGeom>
          <a:noFill/>
          <a:ln w="222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15">
            <a:extLst>
              <a:ext uri="{FF2B5EF4-FFF2-40B4-BE49-F238E27FC236}">
                <a16:creationId xmlns:a16="http://schemas.microsoft.com/office/drawing/2014/main" id="{599DDB5B-1799-5D08-76EA-65FBDC11F979}"/>
              </a:ext>
            </a:extLst>
          </p:cNvPr>
          <p:cNvSpPr>
            <a:spLocks/>
          </p:cNvSpPr>
          <p:nvPr/>
        </p:nvSpPr>
        <p:spPr bwMode="auto">
          <a:xfrm>
            <a:off x="7167013" y="1252208"/>
            <a:ext cx="195262" cy="152400"/>
          </a:xfrm>
          <a:custGeom>
            <a:avLst/>
            <a:gdLst>
              <a:gd name="T0" fmla="*/ 0 w 123"/>
              <a:gd name="T1" fmla="*/ 0 h 96"/>
              <a:gd name="T2" fmla="*/ 2147483647 w 123"/>
              <a:gd name="T3" fmla="*/ 2147483647 h 96"/>
              <a:gd name="T4" fmla="*/ 2147483647 w 123"/>
              <a:gd name="T5" fmla="*/ 2147483647 h 96"/>
              <a:gd name="T6" fmla="*/ 0 60000 65536"/>
              <a:gd name="T7" fmla="*/ 0 60000 65536"/>
              <a:gd name="T8" fmla="*/ 0 60000 65536"/>
              <a:gd name="T9" fmla="*/ 0 w 123"/>
              <a:gd name="T10" fmla="*/ 0 h 96"/>
              <a:gd name="T11" fmla="*/ 123 w 123"/>
              <a:gd name="T12" fmla="*/ 96 h 96"/>
            </a:gdLst>
            <a:ahLst/>
            <a:cxnLst>
              <a:cxn ang="T6">
                <a:pos x="T0" y="T1"/>
              </a:cxn>
              <a:cxn ang="T7">
                <a:pos x="T2" y="T3"/>
              </a:cxn>
              <a:cxn ang="T8">
                <a:pos x="T4" y="T5"/>
              </a:cxn>
            </a:cxnLst>
            <a:rect l="T9" t="T10" r="T11" b="T12"/>
            <a:pathLst>
              <a:path w="123" h="96">
                <a:moveTo>
                  <a:pt x="0" y="0"/>
                </a:moveTo>
                <a:cubicBezTo>
                  <a:pt x="11" y="60"/>
                  <a:pt x="15" y="64"/>
                  <a:pt x="64" y="96"/>
                </a:cubicBezTo>
                <a:cubicBezTo>
                  <a:pt x="123" y="81"/>
                  <a:pt x="117" y="80"/>
                  <a:pt x="117"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16">
            <a:extLst>
              <a:ext uri="{FF2B5EF4-FFF2-40B4-BE49-F238E27FC236}">
                <a16:creationId xmlns:a16="http://schemas.microsoft.com/office/drawing/2014/main" id="{D46CF236-FFC0-1373-0141-0FCCE2234313}"/>
              </a:ext>
            </a:extLst>
          </p:cNvPr>
          <p:cNvSpPr>
            <a:spLocks/>
          </p:cNvSpPr>
          <p:nvPr/>
        </p:nvSpPr>
        <p:spPr bwMode="auto">
          <a:xfrm>
            <a:off x="7269233" y="1204106"/>
            <a:ext cx="495300" cy="217487"/>
          </a:xfrm>
          <a:custGeom>
            <a:avLst/>
            <a:gdLst>
              <a:gd name="T0" fmla="*/ 2147483647 w 312"/>
              <a:gd name="T1" fmla="*/ 2147483647 h 137"/>
              <a:gd name="T2" fmla="*/ 2147483647 w 312"/>
              <a:gd name="T3" fmla="*/ 2147483647 h 137"/>
              <a:gd name="T4" fmla="*/ 2147483647 w 312"/>
              <a:gd name="T5" fmla="*/ 2147483647 h 137"/>
              <a:gd name="T6" fmla="*/ 2147483647 w 312"/>
              <a:gd name="T7" fmla="*/ 2147483647 h 137"/>
              <a:gd name="T8" fmla="*/ 2147483647 w 312"/>
              <a:gd name="T9" fmla="*/ 2147483647 h 137"/>
              <a:gd name="T10" fmla="*/ 2147483647 w 312"/>
              <a:gd name="T11" fmla="*/ 2147483647 h 137"/>
              <a:gd name="T12" fmla="*/ 2147483647 w 312"/>
              <a:gd name="T13" fmla="*/ 2147483647 h 137"/>
              <a:gd name="T14" fmla="*/ 2147483647 w 312"/>
              <a:gd name="T15" fmla="*/ 2147483647 h 137"/>
              <a:gd name="T16" fmla="*/ 2147483647 w 312"/>
              <a:gd name="T17" fmla="*/ 2147483647 h 137"/>
              <a:gd name="T18" fmla="*/ 2147483647 w 312"/>
              <a:gd name="T19" fmla="*/ 2147483647 h 137"/>
              <a:gd name="T20" fmla="*/ 2147483647 w 31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37"/>
              <a:gd name="T35" fmla="*/ 312 w 31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37">
                <a:moveTo>
                  <a:pt x="49" y="61"/>
                </a:moveTo>
                <a:cubicBezTo>
                  <a:pt x="45" y="43"/>
                  <a:pt x="51" y="21"/>
                  <a:pt x="38" y="8"/>
                </a:cubicBezTo>
                <a:cubicBezTo>
                  <a:pt x="30" y="0"/>
                  <a:pt x="9" y="7"/>
                  <a:pt x="6" y="18"/>
                </a:cubicBezTo>
                <a:cubicBezTo>
                  <a:pt x="0" y="35"/>
                  <a:pt x="6" y="58"/>
                  <a:pt x="17" y="72"/>
                </a:cubicBezTo>
                <a:cubicBezTo>
                  <a:pt x="42" y="103"/>
                  <a:pt x="78" y="113"/>
                  <a:pt x="113" y="125"/>
                </a:cubicBezTo>
                <a:cubicBezTo>
                  <a:pt x="193" y="97"/>
                  <a:pt x="178" y="90"/>
                  <a:pt x="166" y="8"/>
                </a:cubicBezTo>
                <a:cubicBezTo>
                  <a:pt x="155" y="11"/>
                  <a:pt x="137" y="7"/>
                  <a:pt x="134" y="18"/>
                </a:cubicBezTo>
                <a:cubicBezTo>
                  <a:pt x="118" y="75"/>
                  <a:pt x="161" y="101"/>
                  <a:pt x="198" y="125"/>
                </a:cubicBezTo>
                <a:cubicBezTo>
                  <a:pt x="230" y="121"/>
                  <a:pt x="271" y="137"/>
                  <a:pt x="294" y="114"/>
                </a:cubicBezTo>
                <a:cubicBezTo>
                  <a:pt x="312" y="96"/>
                  <a:pt x="291" y="64"/>
                  <a:pt x="283" y="40"/>
                </a:cubicBezTo>
                <a:cubicBezTo>
                  <a:pt x="280" y="30"/>
                  <a:pt x="262" y="18"/>
                  <a:pt x="262" y="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17">
            <a:extLst>
              <a:ext uri="{FF2B5EF4-FFF2-40B4-BE49-F238E27FC236}">
                <a16:creationId xmlns:a16="http://schemas.microsoft.com/office/drawing/2014/main" id="{1A3229DE-84A6-AB1B-8246-D8D107C16E5F}"/>
              </a:ext>
            </a:extLst>
          </p:cNvPr>
          <p:cNvSpPr>
            <a:spLocks/>
          </p:cNvSpPr>
          <p:nvPr/>
        </p:nvSpPr>
        <p:spPr bwMode="auto">
          <a:xfrm>
            <a:off x="7645471" y="1232681"/>
            <a:ext cx="361950" cy="261937"/>
          </a:xfrm>
          <a:custGeom>
            <a:avLst/>
            <a:gdLst>
              <a:gd name="T0" fmla="*/ 2147483647 w 228"/>
              <a:gd name="T1" fmla="*/ 0 h 165"/>
              <a:gd name="T2" fmla="*/ 2147483647 w 228"/>
              <a:gd name="T3" fmla="*/ 2147483647 h 165"/>
              <a:gd name="T4" fmla="*/ 2147483647 w 228"/>
              <a:gd name="T5" fmla="*/ 2147483647 h 165"/>
              <a:gd name="T6" fmla="*/ 2147483647 w 228"/>
              <a:gd name="T7" fmla="*/ 2147483647 h 165"/>
              <a:gd name="T8" fmla="*/ 2147483647 w 228"/>
              <a:gd name="T9" fmla="*/ 2147483647 h 165"/>
              <a:gd name="T10" fmla="*/ 2147483647 w 228"/>
              <a:gd name="T11" fmla="*/ 2147483647 h 165"/>
              <a:gd name="T12" fmla="*/ 2147483647 w 228"/>
              <a:gd name="T13" fmla="*/ 2147483647 h 165"/>
              <a:gd name="T14" fmla="*/ 2147483647 w 228"/>
              <a:gd name="T15" fmla="*/ 2147483647 h 165"/>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165"/>
              <a:gd name="T26" fmla="*/ 228 w 228"/>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165">
                <a:moveTo>
                  <a:pt x="25" y="0"/>
                </a:moveTo>
                <a:cubicBezTo>
                  <a:pt x="15" y="29"/>
                  <a:pt x="0" y="54"/>
                  <a:pt x="25" y="86"/>
                </a:cubicBezTo>
                <a:cubicBezTo>
                  <a:pt x="41" y="106"/>
                  <a:pt x="89" y="128"/>
                  <a:pt x="89" y="128"/>
                </a:cubicBezTo>
                <a:cubicBezTo>
                  <a:pt x="110" y="125"/>
                  <a:pt x="134" y="129"/>
                  <a:pt x="153" y="118"/>
                </a:cubicBezTo>
                <a:cubicBezTo>
                  <a:pt x="178" y="104"/>
                  <a:pt x="153" y="23"/>
                  <a:pt x="153" y="22"/>
                </a:cubicBezTo>
                <a:cubicBezTo>
                  <a:pt x="147" y="12"/>
                  <a:pt x="132" y="15"/>
                  <a:pt x="121" y="11"/>
                </a:cubicBezTo>
                <a:cubicBezTo>
                  <a:pt x="91" y="57"/>
                  <a:pt x="87" y="67"/>
                  <a:pt x="142" y="86"/>
                </a:cubicBezTo>
                <a:cubicBezTo>
                  <a:pt x="156" y="100"/>
                  <a:pt x="228" y="165"/>
                  <a:pt x="228" y="1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18">
            <a:extLst>
              <a:ext uri="{FF2B5EF4-FFF2-40B4-BE49-F238E27FC236}">
                <a16:creationId xmlns:a16="http://schemas.microsoft.com/office/drawing/2014/main" id="{75A6D6BF-58EE-A4C9-815D-6DA57DA83980}"/>
              </a:ext>
            </a:extLst>
          </p:cNvPr>
          <p:cNvSpPr>
            <a:spLocks/>
          </p:cNvSpPr>
          <p:nvPr/>
        </p:nvSpPr>
        <p:spPr bwMode="auto">
          <a:xfrm>
            <a:off x="7939158" y="1269193"/>
            <a:ext cx="109538" cy="150813"/>
          </a:xfrm>
          <a:custGeom>
            <a:avLst/>
            <a:gdLst>
              <a:gd name="T0" fmla="*/ 2147483647 w 69"/>
              <a:gd name="T1" fmla="*/ 2147483647 h 95"/>
              <a:gd name="T2" fmla="*/ 2147483647 w 69"/>
              <a:gd name="T3" fmla="*/ 2147483647 h 95"/>
              <a:gd name="T4" fmla="*/ 0 w 69"/>
              <a:gd name="T5" fmla="*/ 2147483647 h 95"/>
              <a:gd name="T6" fmla="*/ 2147483647 w 69"/>
              <a:gd name="T7" fmla="*/ 2147483647 h 95"/>
              <a:gd name="T8" fmla="*/ 0 60000 65536"/>
              <a:gd name="T9" fmla="*/ 0 60000 65536"/>
              <a:gd name="T10" fmla="*/ 0 60000 65536"/>
              <a:gd name="T11" fmla="*/ 0 60000 65536"/>
              <a:gd name="T12" fmla="*/ 0 w 69"/>
              <a:gd name="T13" fmla="*/ 0 h 95"/>
              <a:gd name="T14" fmla="*/ 69 w 69"/>
              <a:gd name="T15" fmla="*/ 95 h 95"/>
            </a:gdLst>
            <a:ahLst/>
            <a:cxnLst>
              <a:cxn ang="T8">
                <a:pos x="T0" y="T1"/>
              </a:cxn>
              <a:cxn ang="T9">
                <a:pos x="T2" y="T3"/>
              </a:cxn>
              <a:cxn ang="T10">
                <a:pos x="T4" y="T5"/>
              </a:cxn>
              <a:cxn ang="T11">
                <a:pos x="T6" y="T7"/>
              </a:cxn>
            </a:cxnLst>
            <a:rect l="T12" t="T13" r="T14" b="T15"/>
            <a:pathLst>
              <a:path w="69" h="95">
                <a:moveTo>
                  <a:pt x="43" y="95"/>
                </a:moveTo>
                <a:cubicBezTo>
                  <a:pt x="50" y="72"/>
                  <a:pt x="69" y="30"/>
                  <a:pt x="43" y="9"/>
                </a:cubicBezTo>
                <a:cubicBezTo>
                  <a:pt x="32" y="0"/>
                  <a:pt x="14" y="16"/>
                  <a:pt x="0" y="20"/>
                </a:cubicBezTo>
                <a:cubicBezTo>
                  <a:pt x="47" y="51"/>
                  <a:pt x="29" y="28"/>
                  <a:pt x="43" y="95"/>
                </a:cubicBezTo>
                <a:close/>
              </a:path>
            </a:pathLst>
          </a:custGeom>
          <a:solidFill>
            <a:schemeClr val="accent1"/>
          </a:solidFill>
          <a:ln w="9525">
            <a:solidFill>
              <a:schemeClr val="tx1"/>
            </a:solidFill>
            <a:round/>
            <a:headEnd/>
            <a:tailEnd/>
          </a:ln>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71682"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7C519F1B-79F3-E74B-9FB4-38EEA914F034}" type="slidenum">
              <a:rPr kumimoji="0" lang="zh-CN" altLang="en-US" sz="1400"/>
              <a:pPr/>
              <a:t>19</a:t>
            </a:fld>
            <a:endParaRPr kumimoji="0" lang="zh-CN" altLang="en-US" sz="1400"/>
          </a:p>
        </p:txBody>
      </p:sp>
      <p:sp>
        <p:nvSpPr>
          <p:cNvPr id="71683" name="Rectangle 2"/>
          <p:cNvSpPr>
            <a:spLocks noGrp="1" noChangeArrowheads="1"/>
          </p:cNvSpPr>
          <p:nvPr>
            <p:ph type="title"/>
          </p:nvPr>
        </p:nvSpPr>
        <p:spPr/>
        <p:txBody>
          <a:bodyPr/>
          <a:lstStyle/>
          <a:p>
            <a:pPr eaLnBrk="1" hangingPunct="1"/>
            <a:r>
              <a:rPr lang="en-US" altLang="zh-CN" sz="3200" b="1" i="1" dirty="0">
                <a:latin typeface="Times New Roman" charset="0"/>
                <a:ea typeface="宋体" charset="0"/>
                <a:cs typeface="Times New Roman" charset="0"/>
              </a:rPr>
              <a:t>B→ π</a:t>
            </a:r>
            <a:r>
              <a:rPr lang="en-US" altLang="zh-CN" sz="3200" b="1" i="1" baseline="30000"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 </a:t>
            </a:r>
            <a:r>
              <a:rPr lang="en-US" altLang="zh-CN" sz="3200" b="1" i="1" baseline="30000" dirty="0">
                <a:latin typeface="Times New Roman" charset="0"/>
                <a:ea typeface="宋体" charset="0"/>
                <a:cs typeface="Times New Roman" charset="0"/>
              </a:rPr>
              <a:t>–</a:t>
            </a:r>
            <a:r>
              <a:rPr lang="zh-CN" altLang="en-US" sz="3200" b="1" i="1"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zh-CN" altLang="en-US" sz="3200" b="1" i="1" dirty="0">
                <a:latin typeface="Times New Roman" charset="0"/>
                <a:ea typeface="宋体" charset="0"/>
                <a:cs typeface="Times New Roman" charset="0"/>
              </a:rPr>
              <a:t>，</a:t>
            </a:r>
            <a:r>
              <a:rPr lang="zh-CN" altLang="en-US" sz="3200" b="1" i="1" baseline="30000" dirty="0">
                <a:latin typeface="Times New Roman" charset="0"/>
                <a:ea typeface="宋体" charset="0"/>
                <a:cs typeface="Times New Roman" charset="0"/>
              </a:rPr>
              <a:t> </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zh-CN" altLang="en-US" sz="3200" b="1" dirty="0">
                <a:latin typeface="Times New Roman" charset="0"/>
                <a:ea typeface="宋体" charset="0"/>
              </a:rPr>
              <a:t>衰变</a:t>
            </a:r>
            <a:endParaRPr lang="en-US" altLang="zh-CN" sz="3200" b="1" dirty="0">
              <a:latin typeface="Times New Roman" charset="0"/>
              <a:ea typeface="宋体" charset="0"/>
            </a:endParaRPr>
          </a:p>
        </p:txBody>
      </p:sp>
      <p:sp>
        <p:nvSpPr>
          <p:cNvPr id="48133" name="Rectangle 3"/>
          <p:cNvSpPr>
            <a:spLocks noGrp="1" noChangeArrowheads="1"/>
          </p:cNvSpPr>
          <p:nvPr>
            <p:ph type="body" idx="1"/>
          </p:nvPr>
        </p:nvSpPr>
        <p:spPr>
          <a:xfrm>
            <a:off x="457200" y="1857375"/>
            <a:ext cx="8345488" cy="4238625"/>
          </a:xfrm>
        </p:spPr>
        <p:txBody>
          <a:bodyPr/>
          <a:lstStyle/>
          <a:p>
            <a:pPr eaLnBrk="1" hangingPunct="1">
              <a:lnSpc>
                <a:spcPct val="150000"/>
              </a:lnSpc>
            </a:pPr>
            <a:r>
              <a:rPr lang="zh-CN" altLang="en-US" sz="2400" b="1" dirty="0">
                <a:latin typeface="Times New Roman" charset="0"/>
                <a:ea typeface="宋体" charset="0"/>
              </a:rPr>
              <a:t>末态  </a:t>
            </a:r>
            <a:r>
              <a:rPr lang="en-US" altLang="zh-CN" sz="2400" b="1" dirty="0">
                <a:latin typeface="Times New Roman" charset="0"/>
                <a:ea typeface="宋体" charset="0"/>
              </a:rPr>
              <a:t>(</a:t>
            </a:r>
            <a:r>
              <a:rPr lang="en-US" altLang="zh-CN" sz="2400" b="1" i="1" dirty="0">
                <a:latin typeface="Times New Roman" charset="0"/>
                <a:ea typeface="宋体" charset="0"/>
                <a:sym typeface="Symbol" charset="0"/>
              </a:rPr>
              <a:t> </a:t>
            </a:r>
            <a:r>
              <a:rPr lang="en-US" altLang="zh-CN" sz="2400" b="1" baseline="30000" dirty="0">
                <a:latin typeface="Times New Roman" charset="0"/>
                <a:ea typeface="宋体" charset="0"/>
              </a:rPr>
              <a:t>+</a:t>
            </a:r>
            <a:r>
              <a:rPr lang="en-US" altLang="zh-CN" sz="2400" b="1" dirty="0">
                <a:latin typeface="Times New Roman" charset="0"/>
                <a:ea typeface="宋体" charset="0"/>
              </a:rPr>
              <a:t>, </a:t>
            </a:r>
            <a:r>
              <a:rPr lang="en-US" altLang="zh-CN" sz="2400" b="1" i="1" dirty="0">
                <a:latin typeface="Times New Roman" charset="0"/>
                <a:ea typeface="宋体" charset="0"/>
                <a:sym typeface="Symbol" charset="0"/>
              </a:rPr>
              <a:t> </a:t>
            </a:r>
            <a:r>
              <a:rPr lang="en-US" altLang="zh-CN" sz="2400" b="1" baseline="30000" dirty="0">
                <a:latin typeface="Times New Roman" charset="0"/>
                <a:ea typeface="宋体" charset="0"/>
              </a:rPr>
              <a:t>0</a:t>
            </a:r>
            <a:r>
              <a:rPr lang="en-US" altLang="zh-CN" sz="2400" b="1" i="1" dirty="0">
                <a:latin typeface="Times New Roman" charset="0"/>
                <a:ea typeface="宋体" charset="0"/>
                <a:sym typeface="Symbol" charset="0"/>
              </a:rPr>
              <a:t> ,</a:t>
            </a:r>
            <a:r>
              <a:rPr lang="en-US" altLang="zh-CN" sz="2400" b="1" i="1" baseline="30000" dirty="0">
                <a:latin typeface="Times New Roman" charset="0"/>
                <a:ea typeface="宋体" charset="0"/>
              </a:rPr>
              <a:t>  –</a:t>
            </a:r>
            <a:r>
              <a:rPr lang="en-US" altLang="zh-CN" sz="2400" b="1" dirty="0">
                <a:latin typeface="Times New Roman" charset="0"/>
                <a:ea typeface="宋体" charset="0"/>
              </a:rPr>
              <a:t>) </a:t>
            </a:r>
            <a:r>
              <a:rPr lang="zh-CN" altLang="en-US" sz="2400" b="1" dirty="0">
                <a:latin typeface="Times New Roman" charset="0"/>
                <a:ea typeface="宋体" charset="0"/>
              </a:rPr>
              <a:t>是同位旋</a:t>
            </a:r>
            <a:r>
              <a:rPr lang="en-US" altLang="zh-CN" sz="2400" b="1" dirty="0">
                <a:latin typeface="Times New Roman" charset="0"/>
                <a:ea typeface="宋体" charset="0"/>
              </a:rPr>
              <a:t>1</a:t>
            </a:r>
            <a:r>
              <a:rPr lang="zh-CN" altLang="en-US" sz="2400" b="1" dirty="0">
                <a:latin typeface="Times New Roman" charset="0"/>
                <a:ea typeface="宋体" charset="0"/>
              </a:rPr>
              <a:t>的三重态</a:t>
            </a:r>
            <a:endParaRPr lang="en-US" altLang="zh-CN" sz="2400" b="1" dirty="0">
              <a:latin typeface="Times New Roman" charset="0"/>
              <a:ea typeface="宋体" charset="0"/>
            </a:endParaRPr>
          </a:p>
          <a:p>
            <a:pPr eaLnBrk="1" hangingPunct="1">
              <a:lnSpc>
                <a:spcPct val="150000"/>
              </a:lnSpc>
            </a:pPr>
            <a:r>
              <a:rPr lang="zh-CN" altLang="en-US" sz="2400" b="1" dirty="0">
                <a:latin typeface="Times New Roman" charset="0"/>
                <a:ea typeface="宋体" charset="0"/>
              </a:rPr>
              <a:t>两粒子末态总同位旋可以耦合出三种</a:t>
            </a:r>
            <a:endParaRPr lang="en-US" altLang="zh-CN" sz="2400" b="1" dirty="0">
              <a:latin typeface="Times New Roman" charset="0"/>
              <a:ea typeface="宋体" charset="0"/>
            </a:endParaRPr>
          </a:p>
          <a:p>
            <a:pPr eaLnBrk="1" hangingPunct="1">
              <a:lnSpc>
                <a:spcPct val="150000"/>
              </a:lnSpc>
            </a:pPr>
            <a:r>
              <a:rPr lang="en-US" altLang="zh-CN" sz="2400" b="1" dirty="0">
                <a:latin typeface="Times New Roman" charset="0"/>
                <a:ea typeface="宋体" charset="0"/>
              </a:rPr>
              <a:t>1 </a:t>
            </a:r>
            <a:r>
              <a:rPr lang="en-US" altLang="zh-CN" sz="2400" b="1" dirty="0">
                <a:latin typeface="Times New Roman" charset="0"/>
                <a:ea typeface="宋体" charset="0"/>
                <a:sym typeface="Symbol" charset="0"/>
              </a:rPr>
              <a:t> </a:t>
            </a:r>
            <a:r>
              <a:rPr lang="en-US" altLang="zh-CN" sz="2400" b="1" dirty="0">
                <a:latin typeface="Times New Roman" charset="0"/>
                <a:ea typeface="宋体" charset="0"/>
              </a:rPr>
              <a:t>1  = 0  </a:t>
            </a:r>
            <a:r>
              <a:rPr lang="en-US" altLang="zh-CN" sz="2400" b="1" dirty="0">
                <a:latin typeface="Times New Roman" charset="0"/>
                <a:ea typeface="宋体" charset="0"/>
                <a:sym typeface="Symbol" charset="0"/>
              </a:rPr>
              <a:t> </a:t>
            </a:r>
            <a:r>
              <a:rPr lang="en-US" altLang="zh-CN" sz="2400" b="1" dirty="0">
                <a:latin typeface="Times New Roman" charset="0"/>
                <a:ea typeface="宋体" charset="0"/>
              </a:rPr>
              <a:t> 1  </a:t>
            </a:r>
            <a:r>
              <a:rPr lang="en-US" altLang="zh-CN" sz="2400" b="1" dirty="0">
                <a:latin typeface="Times New Roman" charset="0"/>
                <a:ea typeface="宋体" charset="0"/>
                <a:sym typeface="Symbol" charset="0"/>
              </a:rPr>
              <a:t> </a:t>
            </a:r>
            <a:r>
              <a:rPr lang="en-US" altLang="zh-CN" sz="2400" b="1" dirty="0">
                <a:latin typeface="Times New Roman" charset="0"/>
                <a:ea typeface="宋体" charset="0"/>
              </a:rPr>
              <a:t>2 </a:t>
            </a:r>
          </a:p>
          <a:p>
            <a:pPr eaLnBrk="1" hangingPunct="1">
              <a:lnSpc>
                <a:spcPct val="150000"/>
              </a:lnSpc>
            </a:pPr>
            <a:r>
              <a:rPr lang="zh-CN" altLang="en-US" sz="2400" b="1" dirty="0">
                <a:solidFill>
                  <a:srgbClr val="FF0000"/>
                </a:solidFill>
                <a:latin typeface="Times New Roman" charset="0"/>
                <a:ea typeface="宋体" charset="0"/>
              </a:rPr>
              <a:t>但是同位旋为</a:t>
            </a:r>
            <a:r>
              <a:rPr lang="en-US" altLang="zh-CN" sz="2400" b="1" dirty="0">
                <a:solidFill>
                  <a:srgbClr val="FF0000"/>
                </a:solidFill>
                <a:latin typeface="Times New Roman" charset="0"/>
                <a:ea typeface="宋体" charset="0"/>
              </a:rPr>
              <a:t>1</a:t>
            </a:r>
            <a:r>
              <a:rPr lang="zh-CN" altLang="en-US" sz="2400" b="1" dirty="0">
                <a:solidFill>
                  <a:srgbClr val="FF0000"/>
                </a:solidFill>
                <a:latin typeface="Times New Roman" charset="0"/>
                <a:ea typeface="宋体" charset="0"/>
              </a:rPr>
              <a:t>的态是反对称的，与玻色统计矛盾，需要去掉</a:t>
            </a:r>
            <a:r>
              <a:rPr lang="zh-CN" altLang="en-US" sz="2400" b="1" dirty="0">
                <a:solidFill>
                  <a:srgbClr val="0000FF"/>
                </a:solidFill>
                <a:latin typeface="Times New Roman" charset="0"/>
                <a:ea typeface="宋体" charset="0"/>
              </a:rPr>
              <a:t>－全同粒子对称性</a:t>
            </a:r>
            <a:endParaRPr lang="en-US" altLang="zh-CN" sz="2400" b="1" dirty="0">
              <a:solidFill>
                <a:srgbClr val="0000FF"/>
              </a:solidFill>
              <a:latin typeface="Times New Roman" charset="0"/>
              <a:ea typeface="宋体" charset="0"/>
            </a:endParaRPr>
          </a:p>
          <a:p>
            <a:pPr eaLnBrk="1" hangingPunct="1">
              <a:lnSpc>
                <a:spcPct val="150000"/>
              </a:lnSpc>
            </a:pPr>
            <a:r>
              <a:rPr lang="zh-CN" altLang="en-US" sz="2400" b="1" dirty="0">
                <a:latin typeface="Times New Roman" charset="0"/>
                <a:ea typeface="宋体" charset="0"/>
              </a:rPr>
              <a:t>也就是说弱作用在这里只可以贡献出两种不同同位旋的末态</a:t>
            </a:r>
            <a:r>
              <a:rPr lang="en-US" altLang="zh-CN" sz="2400" b="1" dirty="0">
                <a:solidFill>
                  <a:srgbClr val="FF0000"/>
                </a:solidFill>
                <a:latin typeface="Times New Roman" charset="0"/>
                <a:ea typeface="宋体" charset="0"/>
              </a:rPr>
              <a:t>0</a:t>
            </a:r>
            <a:r>
              <a:rPr lang="zh-CN" altLang="en-US" sz="2400" b="1" dirty="0">
                <a:solidFill>
                  <a:srgbClr val="FF0000"/>
                </a:solidFill>
                <a:latin typeface="Times New Roman" charset="0"/>
                <a:ea typeface="宋体" charset="0"/>
              </a:rPr>
              <a:t>和</a:t>
            </a:r>
            <a:r>
              <a:rPr lang="en-US" altLang="zh-CN" sz="2400" b="1" dirty="0">
                <a:solidFill>
                  <a:srgbClr val="FF0000"/>
                </a:solidFill>
                <a:latin typeface="Times New Roman" charset="0"/>
                <a:ea typeface="宋体"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fade">
                                      <p:cBhvr>
                                        <p:cTn id="7" dur="2000"/>
                                        <p:tgtEl>
                                          <p:spTgt spid="48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3">
                                            <p:txEl>
                                              <p:pRg st="1" end="1"/>
                                            </p:txEl>
                                          </p:spTgt>
                                        </p:tgtEl>
                                        <p:attrNameLst>
                                          <p:attrName>style.visibility</p:attrName>
                                        </p:attrNameLst>
                                      </p:cBhvr>
                                      <p:to>
                                        <p:strVal val="visible"/>
                                      </p:to>
                                    </p:set>
                                    <p:animEffect transition="in" filter="fade">
                                      <p:cBhvr>
                                        <p:cTn id="12" dur="2000"/>
                                        <p:tgtEl>
                                          <p:spTgt spid="481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3">
                                            <p:txEl>
                                              <p:pRg st="2" end="2"/>
                                            </p:txEl>
                                          </p:spTgt>
                                        </p:tgtEl>
                                        <p:attrNameLst>
                                          <p:attrName>style.visibility</p:attrName>
                                        </p:attrNameLst>
                                      </p:cBhvr>
                                      <p:to>
                                        <p:strVal val="visible"/>
                                      </p:to>
                                    </p:set>
                                    <p:animEffect transition="in" filter="fade">
                                      <p:cBhvr>
                                        <p:cTn id="17" dur="2000"/>
                                        <p:tgtEl>
                                          <p:spTgt spid="481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3">
                                            <p:txEl>
                                              <p:pRg st="3" end="3"/>
                                            </p:txEl>
                                          </p:spTgt>
                                        </p:tgtEl>
                                        <p:attrNameLst>
                                          <p:attrName>style.visibility</p:attrName>
                                        </p:attrNameLst>
                                      </p:cBhvr>
                                      <p:to>
                                        <p:strVal val="visible"/>
                                      </p:to>
                                    </p:set>
                                    <p:animEffect transition="in" filter="fade">
                                      <p:cBhvr>
                                        <p:cTn id="22" dur="2000"/>
                                        <p:tgtEl>
                                          <p:spTgt spid="481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3">
                                            <p:txEl>
                                              <p:pRg st="4" end="4"/>
                                            </p:txEl>
                                          </p:spTgt>
                                        </p:tgtEl>
                                        <p:attrNameLst>
                                          <p:attrName>style.visibility</p:attrName>
                                        </p:attrNameLst>
                                      </p:cBhvr>
                                      <p:to>
                                        <p:strVal val="visible"/>
                                      </p:to>
                                    </p:set>
                                    <p:animEffect transition="in" filter="fade">
                                      <p:cBhvr>
                                        <p:cTn id="27" dur="2000"/>
                                        <p:tgtEl>
                                          <p:spTgt spid="48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en-US" altLang="zh-CN">
                <a:latin typeface="Times New Roman" charset="0"/>
                <a:ea typeface="宋体" charset="0"/>
              </a:rPr>
              <a:t>Outline </a:t>
            </a:r>
            <a:endParaRPr lang="zh-CN" altLang="en-US">
              <a:latin typeface="Times New Roman" charset="0"/>
              <a:ea typeface="宋体" charset="0"/>
            </a:endParaRPr>
          </a:p>
        </p:txBody>
      </p:sp>
      <p:sp>
        <p:nvSpPr>
          <p:cNvPr id="21506" name="内容占位符 2"/>
          <p:cNvSpPr>
            <a:spLocks noGrp="1"/>
          </p:cNvSpPr>
          <p:nvPr>
            <p:ph idx="1"/>
          </p:nvPr>
        </p:nvSpPr>
        <p:spPr>
          <a:xfrm>
            <a:off x="250825" y="1773238"/>
            <a:ext cx="8713788" cy="4320058"/>
          </a:xfrm>
        </p:spPr>
        <p:txBody>
          <a:bodyPr/>
          <a:lstStyle/>
          <a:p>
            <a:pPr>
              <a:lnSpc>
                <a:spcPct val="150000"/>
              </a:lnSpc>
            </a:pPr>
            <a:r>
              <a:rPr lang="zh-CN" altLang="en-US" sz="2400" b="1" dirty="0"/>
              <a:t>同位旋的引入</a:t>
            </a:r>
            <a:endParaRPr lang="en-US" altLang="zh-CN" sz="2400" b="1" dirty="0"/>
          </a:p>
          <a:p>
            <a:pPr>
              <a:lnSpc>
                <a:spcPct val="150000"/>
              </a:lnSpc>
            </a:pPr>
            <a:r>
              <a:rPr lang="zh-CN" altLang="en-US" sz="2400" b="1" dirty="0">
                <a:solidFill>
                  <a:srgbClr val="0000FF"/>
                </a:solidFill>
                <a:cs typeface="华文隶书" charset="0"/>
              </a:rPr>
              <a:t>全同粒子交换变换</a:t>
            </a:r>
            <a:endParaRPr lang="en-US" altLang="zh-CN" sz="2400" b="1" dirty="0">
              <a:solidFill>
                <a:srgbClr val="0000FF"/>
              </a:solidFill>
              <a:cs typeface="华文隶书" charset="0"/>
            </a:endParaRPr>
          </a:p>
          <a:p>
            <a:pPr>
              <a:lnSpc>
                <a:spcPct val="150000"/>
              </a:lnSpc>
            </a:pPr>
            <a:r>
              <a:rPr lang="zh-CN" altLang="en-US" sz="2400" b="1" dirty="0">
                <a:solidFill>
                  <a:srgbClr val="FF0000"/>
                </a:solidFill>
              </a:rPr>
              <a:t>强子弱衰变中同位旋和全同粒子对称性的应用</a:t>
            </a:r>
            <a:endParaRPr lang="en-US" altLang="zh-CN" sz="2400" b="1" dirty="0">
              <a:solidFill>
                <a:srgbClr val="FF0000"/>
              </a:solidFill>
            </a:endParaRPr>
          </a:p>
          <a:p>
            <a:pPr>
              <a:lnSpc>
                <a:spcPct val="150000"/>
              </a:lnSpc>
              <a:buFont typeface="Wingdings" charset="0"/>
              <a:buNone/>
            </a:pPr>
            <a:r>
              <a:rPr lang="en-US" altLang="zh-CN" sz="2400" b="1" dirty="0">
                <a:solidFill>
                  <a:srgbClr val="FF0000"/>
                </a:solidFill>
              </a:rPr>
              <a:t> </a:t>
            </a:r>
            <a:r>
              <a:rPr lang="zh-CN" altLang="en-US" sz="2400" b="1" dirty="0">
                <a:solidFill>
                  <a:srgbClr val="FF0000"/>
                </a:solidFill>
              </a:rPr>
              <a:t>    </a:t>
            </a:r>
            <a:r>
              <a:rPr lang="en-US" altLang="zh-CN" sz="2400" b="1" dirty="0">
                <a:solidFill>
                  <a:schemeClr val="tx2"/>
                </a:solidFill>
              </a:rPr>
              <a:t>B</a:t>
            </a:r>
            <a:r>
              <a:rPr lang="en-US" altLang="zh-CN" sz="2400" b="1" dirty="0">
                <a:solidFill>
                  <a:schemeClr val="tx2"/>
                </a:solidFill>
                <a:sym typeface="Wingdings" charset="0"/>
              </a:rPr>
              <a:t> D </a:t>
            </a:r>
            <a:r>
              <a:rPr lang="en-US" altLang="zh-CN" sz="2400" b="1" dirty="0">
                <a:solidFill>
                  <a:schemeClr val="tx2"/>
                </a:solidFill>
              </a:rPr>
              <a:t>π</a:t>
            </a:r>
            <a:endParaRPr lang="en-US" altLang="zh-CN" sz="2400" b="1" dirty="0">
              <a:solidFill>
                <a:schemeClr val="tx2"/>
              </a:solidFill>
              <a:sym typeface="Wingdings" charset="0"/>
            </a:endParaRPr>
          </a:p>
          <a:p>
            <a:pPr>
              <a:lnSpc>
                <a:spcPct val="150000"/>
              </a:lnSpc>
              <a:buFont typeface="Wingdings" charset="0"/>
              <a:buNone/>
            </a:pPr>
            <a:r>
              <a:rPr lang="en-US" altLang="zh-CN" sz="2400" b="1" dirty="0">
                <a:solidFill>
                  <a:schemeClr val="tx2"/>
                </a:solidFill>
                <a:sym typeface="Wingdings" charset="0"/>
              </a:rPr>
              <a:t>     B  </a:t>
            </a:r>
            <a:r>
              <a:rPr lang="en-US" altLang="zh-CN" sz="2400" b="1" dirty="0">
                <a:solidFill>
                  <a:schemeClr val="tx2"/>
                </a:solidFill>
              </a:rPr>
              <a:t>π π</a:t>
            </a:r>
            <a:endParaRPr lang="en-US" altLang="zh-CN" sz="2400" b="1" dirty="0">
              <a:solidFill>
                <a:schemeClr val="tx2"/>
              </a:solidFill>
              <a:sym typeface="Wingdings" charset="0"/>
            </a:endParaRPr>
          </a:p>
          <a:p>
            <a:pPr>
              <a:lnSpc>
                <a:spcPct val="150000"/>
              </a:lnSpc>
              <a:buFont typeface="Wingdings" charset="0"/>
              <a:buNone/>
            </a:pPr>
            <a:r>
              <a:rPr lang="en-US" altLang="zh-CN" sz="2400" b="1" dirty="0">
                <a:solidFill>
                  <a:schemeClr val="tx2"/>
                </a:solidFill>
                <a:sym typeface="Wingdings" charset="0"/>
              </a:rPr>
              <a:t>     Ds (</a:t>
            </a:r>
            <a:r>
              <a:rPr lang="en-US" altLang="zh-CN" sz="2400" b="1" dirty="0" err="1">
                <a:solidFill>
                  <a:schemeClr val="tx2"/>
                </a:solidFill>
                <a:sym typeface="Wingdings" charset="0"/>
              </a:rPr>
              <a:t>Bc</a:t>
            </a:r>
            <a:r>
              <a:rPr lang="en-US" altLang="zh-CN" sz="2400" b="1" dirty="0">
                <a:solidFill>
                  <a:schemeClr val="tx2"/>
                </a:solidFill>
                <a:sym typeface="Wingdings" charset="0"/>
              </a:rPr>
              <a:t>)  </a:t>
            </a:r>
            <a:r>
              <a:rPr lang="en-US" altLang="zh-CN" sz="2400" b="1" dirty="0">
                <a:solidFill>
                  <a:schemeClr val="tx2"/>
                </a:solidFill>
              </a:rPr>
              <a:t>π π</a:t>
            </a:r>
            <a:endParaRPr lang="en-US" altLang="zh-CN" sz="2400" b="1" dirty="0">
              <a:solidFill>
                <a:srgbClr val="FF0000"/>
              </a:solidFill>
            </a:endParaRPr>
          </a:p>
          <a:p>
            <a:pPr>
              <a:lnSpc>
                <a:spcPct val="150000"/>
              </a:lnSpc>
            </a:pPr>
            <a:r>
              <a:rPr lang="zh-CN" altLang="en-US" sz="2400" b="1" dirty="0">
                <a:solidFill>
                  <a:srgbClr val="FF0000"/>
                </a:solidFill>
              </a:rPr>
              <a:t>同位旋在多夸克态研究的应用</a:t>
            </a:r>
            <a:endParaRPr lang="en-US" altLang="zh-CN" sz="2400" b="1" dirty="0">
              <a:solidFill>
                <a:srgbClr val="FF0000"/>
              </a:solidFill>
            </a:endParaRPr>
          </a:p>
          <a:p>
            <a:pPr>
              <a:lnSpc>
                <a:spcPct val="150000"/>
              </a:lnSpc>
              <a:buFont typeface="Wingdings" charset="0"/>
              <a:buNone/>
            </a:pPr>
            <a:endParaRPr lang="zh-CN" altLang="en-US" sz="2400" b="1" dirty="0">
              <a:solidFill>
                <a:schemeClr val="tx2"/>
              </a:solidFill>
            </a:endParaRPr>
          </a:p>
        </p:txBody>
      </p:sp>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21508"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AA40BFC7-4D0E-274E-BA23-68E0B022EEFB}" type="slidenum">
              <a:rPr kumimoji="0" lang="zh-CN" altLang="en-US" sz="1400"/>
              <a:pPr/>
              <a:t>2</a:t>
            </a:fld>
            <a:endParaRPr kumimoji="0" lang="zh-CN"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73730" name="灯片编号占位符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4A1F529D-8158-594C-B4D4-0DBE4014BB99}" type="slidenum">
              <a:rPr kumimoji="0" lang="zh-CN" altLang="en-US" sz="1400"/>
              <a:pPr/>
              <a:t>20</a:t>
            </a:fld>
            <a:endParaRPr kumimoji="0" lang="zh-CN" altLang="en-US" sz="1400"/>
          </a:p>
        </p:txBody>
      </p:sp>
      <p:sp>
        <p:nvSpPr>
          <p:cNvPr id="73731" name="Rectangle 2"/>
          <p:cNvSpPr>
            <a:spLocks noGrp="1" noChangeArrowheads="1"/>
          </p:cNvSpPr>
          <p:nvPr>
            <p:ph type="title"/>
          </p:nvPr>
        </p:nvSpPr>
        <p:spPr>
          <a:xfrm>
            <a:off x="1752600" y="617538"/>
            <a:ext cx="7191375" cy="882650"/>
          </a:xfrm>
        </p:spPr>
        <p:txBody>
          <a:bodyPr/>
          <a:lstStyle/>
          <a:p>
            <a:pPr eaLnBrk="1" hangingPunct="1"/>
            <a:r>
              <a:rPr lang="en-US" altLang="zh-CN" sz="3200" b="1" i="1" dirty="0">
                <a:latin typeface="Times New Roman" charset="0"/>
                <a:ea typeface="宋体" charset="0"/>
                <a:cs typeface="Times New Roman" charset="0"/>
              </a:rPr>
              <a:t>B→ π</a:t>
            </a:r>
            <a:r>
              <a:rPr lang="en-US" altLang="zh-CN" sz="3200" b="1" i="1" baseline="30000"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 </a:t>
            </a:r>
            <a:r>
              <a:rPr lang="en-US" altLang="zh-CN" sz="3200" b="1" i="1" baseline="30000" dirty="0">
                <a:latin typeface="Times New Roman" charset="0"/>
                <a:ea typeface="宋体" charset="0"/>
                <a:cs typeface="Times New Roman" charset="0"/>
              </a:rPr>
              <a:t>–</a:t>
            </a:r>
            <a:r>
              <a:rPr lang="zh-CN" altLang="en-US" sz="3200" b="1" i="1"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zh-CN" altLang="en-US" sz="3200" b="1" i="1" dirty="0">
                <a:latin typeface="Times New Roman" charset="0"/>
                <a:ea typeface="宋体" charset="0"/>
                <a:cs typeface="Times New Roman" charset="0"/>
              </a:rPr>
              <a:t>，</a:t>
            </a:r>
            <a:r>
              <a:rPr lang="zh-CN" altLang="en-US" sz="3200" b="1" i="1" baseline="30000" dirty="0">
                <a:latin typeface="Times New Roman" charset="0"/>
                <a:ea typeface="宋体" charset="0"/>
                <a:cs typeface="Times New Roman" charset="0"/>
              </a:rPr>
              <a:t> </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en-US" altLang="zh-CN" sz="3200" b="1" i="1" dirty="0">
                <a:latin typeface="Times New Roman" charset="0"/>
                <a:ea typeface="宋体" charset="0"/>
                <a:cs typeface="Times New Roman" charset="0"/>
              </a:rPr>
              <a:t>π</a:t>
            </a:r>
            <a:r>
              <a:rPr lang="en-US" altLang="zh-CN" sz="3200" b="1" i="1" baseline="30000" dirty="0">
                <a:latin typeface="Times New Roman" charset="0"/>
                <a:ea typeface="宋体" charset="0"/>
                <a:cs typeface="Times New Roman" charset="0"/>
              </a:rPr>
              <a:t>0</a:t>
            </a:r>
            <a:r>
              <a:rPr lang="zh-CN" altLang="en-US" sz="3200" b="1" dirty="0">
                <a:latin typeface="Times New Roman" charset="0"/>
                <a:ea typeface="宋体" charset="0"/>
              </a:rPr>
              <a:t>衰变</a:t>
            </a:r>
            <a:endParaRPr lang="en-US" altLang="zh-CN" sz="3200" b="1" dirty="0">
              <a:latin typeface="Times New Roman" charset="0"/>
              <a:ea typeface="宋体" charset="0"/>
            </a:endParaRPr>
          </a:p>
        </p:txBody>
      </p:sp>
      <p:sp>
        <p:nvSpPr>
          <p:cNvPr id="19466" name="Rectangle 3"/>
          <p:cNvSpPr>
            <a:spLocks noGrp="1" noChangeArrowheads="1"/>
          </p:cNvSpPr>
          <p:nvPr>
            <p:ph type="body" idx="1"/>
          </p:nvPr>
        </p:nvSpPr>
        <p:spPr>
          <a:xfrm>
            <a:off x="467544" y="1844824"/>
            <a:ext cx="8345488" cy="4114800"/>
          </a:xfrm>
        </p:spPr>
        <p:txBody>
          <a:bodyPr/>
          <a:lstStyle/>
          <a:p>
            <a:pPr eaLnBrk="1" hangingPunct="1">
              <a:lnSpc>
                <a:spcPct val="150000"/>
              </a:lnSpc>
            </a:pPr>
            <a:r>
              <a:rPr lang="zh-CN" altLang="en-US" sz="2400" b="1" dirty="0">
                <a:latin typeface="Times New Roman" charset="0"/>
                <a:ea typeface="宋体" charset="0"/>
              </a:rPr>
              <a:t>初态  </a:t>
            </a:r>
            <a:r>
              <a:rPr lang="en-US" altLang="zh-CN" sz="2400" b="1" dirty="0">
                <a:latin typeface="Times New Roman" charset="0"/>
                <a:ea typeface="宋体" charset="0"/>
              </a:rPr>
              <a:t>(B</a:t>
            </a:r>
            <a:r>
              <a:rPr lang="en-US" altLang="zh-CN" sz="2400" b="1" baseline="30000" dirty="0">
                <a:latin typeface="Times New Roman" charset="0"/>
                <a:ea typeface="宋体" charset="0"/>
              </a:rPr>
              <a:t>+</a:t>
            </a:r>
            <a:r>
              <a:rPr lang="en-US" altLang="zh-CN" sz="2400" b="1" dirty="0">
                <a:latin typeface="Times New Roman" charset="0"/>
                <a:ea typeface="宋体" charset="0"/>
              </a:rPr>
              <a:t>, B</a:t>
            </a:r>
            <a:r>
              <a:rPr lang="en-US" altLang="zh-CN" sz="2400" b="1" baseline="30000" dirty="0">
                <a:latin typeface="Times New Roman" charset="0"/>
                <a:ea typeface="宋体" charset="0"/>
              </a:rPr>
              <a:t>0</a:t>
            </a:r>
            <a:r>
              <a:rPr lang="en-US" altLang="zh-CN" sz="2400" b="1" dirty="0">
                <a:latin typeface="Times New Roman" charset="0"/>
                <a:ea typeface="宋体" charset="0"/>
              </a:rPr>
              <a:t>) </a:t>
            </a:r>
            <a:r>
              <a:rPr lang="zh-CN" altLang="en-US" sz="2400" b="1" dirty="0">
                <a:latin typeface="Times New Roman" charset="0"/>
                <a:ea typeface="宋体" charset="0"/>
              </a:rPr>
              <a:t>是同位旋</a:t>
            </a:r>
            <a:r>
              <a:rPr lang="en-US" altLang="zh-CN" sz="2400" b="1" dirty="0">
                <a:latin typeface="Times New Roman" charset="0"/>
                <a:ea typeface="宋体" charset="0"/>
              </a:rPr>
              <a:t>1/2</a:t>
            </a:r>
            <a:r>
              <a:rPr lang="zh-CN" altLang="en-US" sz="2400" b="1" dirty="0">
                <a:latin typeface="Times New Roman" charset="0"/>
                <a:ea typeface="宋体" charset="0"/>
              </a:rPr>
              <a:t>的二重态</a:t>
            </a:r>
            <a:endParaRPr lang="en-US" altLang="zh-CN" sz="2400" b="1" dirty="0">
              <a:latin typeface="Times New Roman" charset="0"/>
              <a:ea typeface="宋体" charset="0"/>
            </a:endParaRPr>
          </a:p>
          <a:p>
            <a:pPr eaLnBrk="1" hangingPunct="1">
              <a:lnSpc>
                <a:spcPct val="150000"/>
              </a:lnSpc>
            </a:pPr>
            <a:r>
              <a:rPr lang="zh-CN" altLang="en-US" sz="2400" b="1" dirty="0">
                <a:solidFill>
                  <a:srgbClr val="FF0000"/>
                </a:solidFill>
                <a:latin typeface="Times New Roman" charset="0"/>
                <a:ea typeface="宋体" charset="0"/>
              </a:rPr>
              <a:t>夸克层次弱作用                 </a:t>
            </a:r>
            <a:endParaRPr lang="en-US" altLang="zh-CN" sz="2400" b="1" dirty="0">
              <a:solidFill>
                <a:srgbClr val="FF0000"/>
              </a:solidFill>
              <a:latin typeface="Times New Roman" charset="0"/>
              <a:ea typeface="宋体" charset="0"/>
            </a:endParaRPr>
          </a:p>
          <a:p>
            <a:pPr eaLnBrk="1" hangingPunct="1">
              <a:lnSpc>
                <a:spcPct val="150000"/>
              </a:lnSpc>
              <a:buFont typeface="Wingdings" charset="0"/>
              <a:buNone/>
            </a:pPr>
            <a:r>
              <a:rPr lang="zh-CN" altLang="en-US" sz="2400" b="1" dirty="0">
                <a:solidFill>
                  <a:srgbClr val="0070C0"/>
                </a:solidFill>
                <a:latin typeface="Times New Roman" charset="0"/>
                <a:ea typeface="宋体" charset="0"/>
              </a:rPr>
              <a:t>改变同位旋</a:t>
            </a:r>
            <a:r>
              <a:rPr lang="en-US" altLang="zh-CN" sz="2400" b="1" dirty="0">
                <a:solidFill>
                  <a:srgbClr val="0070C0"/>
                </a:solidFill>
                <a:latin typeface="Times New Roman" charset="0"/>
                <a:ea typeface="宋体" charset="0"/>
              </a:rPr>
              <a:t> </a:t>
            </a:r>
            <a:r>
              <a:rPr lang="zh-CN" altLang="en-US" sz="2400" b="1" dirty="0">
                <a:solidFill>
                  <a:srgbClr val="0070C0"/>
                </a:solidFill>
                <a:latin typeface="Times New Roman" charset="0"/>
                <a:ea typeface="宋体" charset="0"/>
                <a:sym typeface="Symbol" charset="0"/>
              </a:rPr>
              <a:t></a:t>
            </a:r>
            <a:r>
              <a:rPr lang="en-US" altLang="zh-CN" sz="2400" b="1" dirty="0">
                <a:solidFill>
                  <a:srgbClr val="0070C0"/>
                </a:solidFill>
                <a:latin typeface="Times New Roman" charset="0"/>
                <a:ea typeface="宋体" charset="0"/>
              </a:rPr>
              <a:t>I=1/2 </a:t>
            </a:r>
            <a:r>
              <a:rPr lang="zh-CN" altLang="en-US" sz="2400" b="1" dirty="0">
                <a:solidFill>
                  <a:srgbClr val="0070C0"/>
                </a:solidFill>
                <a:latin typeface="Times New Roman" charset="0"/>
                <a:ea typeface="宋体" charset="0"/>
              </a:rPr>
              <a:t>，</a:t>
            </a:r>
            <a:r>
              <a:rPr lang="zh-CN" altLang="en-US" sz="2400" b="1" dirty="0">
                <a:solidFill>
                  <a:srgbClr val="0070C0"/>
                </a:solidFill>
                <a:latin typeface="Times New Roman" charset="0"/>
                <a:ea typeface="宋体" charset="0"/>
                <a:sym typeface="Symbol" charset="0"/>
              </a:rPr>
              <a:t> </a:t>
            </a:r>
            <a:r>
              <a:rPr lang="en-US" altLang="zh-CN" sz="2400" b="1" dirty="0">
                <a:solidFill>
                  <a:srgbClr val="0070C0"/>
                </a:solidFill>
                <a:latin typeface="Times New Roman" charset="0"/>
                <a:ea typeface="宋体" charset="0"/>
              </a:rPr>
              <a:t>I=3/2 </a:t>
            </a:r>
          </a:p>
          <a:p>
            <a:pPr eaLnBrk="1" hangingPunct="1">
              <a:lnSpc>
                <a:spcPct val="150000"/>
              </a:lnSpc>
            </a:pPr>
            <a:r>
              <a:rPr lang="zh-CN" altLang="en-US" sz="2400" b="1" dirty="0">
                <a:latin typeface="Times New Roman" charset="0"/>
                <a:ea typeface="宋体" charset="0"/>
              </a:rPr>
              <a:t>对应于</a:t>
            </a:r>
            <a:r>
              <a:rPr lang="en-US" altLang="zh-CN" sz="2400" b="1" dirty="0">
                <a:solidFill>
                  <a:srgbClr val="FF0000"/>
                </a:solidFill>
                <a:latin typeface="Times New Roman" charset="0"/>
                <a:ea typeface="宋体" charset="0"/>
              </a:rPr>
              <a:t>:     A</a:t>
            </a:r>
            <a:r>
              <a:rPr lang="en-US" altLang="zh-CN" sz="2400" b="1" baseline="-25000" dirty="0">
                <a:solidFill>
                  <a:srgbClr val="FF0000"/>
                </a:solidFill>
                <a:latin typeface="Times New Roman" charset="0"/>
                <a:ea typeface="宋体" charset="0"/>
              </a:rPr>
              <a:t>1/2</a:t>
            </a:r>
            <a:r>
              <a:rPr lang="en-US" altLang="zh-CN" sz="2400" b="1" dirty="0">
                <a:solidFill>
                  <a:srgbClr val="FF0000"/>
                </a:solidFill>
                <a:latin typeface="Times New Roman" charset="0"/>
                <a:ea typeface="宋体" charset="0"/>
              </a:rPr>
              <a:t> ,   A</a:t>
            </a:r>
            <a:r>
              <a:rPr lang="en-US" altLang="zh-CN" sz="2400" b="1" baseline="-25000" dirty="0">
                <a:solidFill>
                  <a:srgbClr val="FF0000"/>
                </a:solidFill>
                <a:latin typeface="Times New Roman" charset="0"/>
                <a:ea typeface="宋体" charset="0"/>
              </a:rPr>
              <a:t>3/2</a:t>
            </a:r>
            <a:r>
              <a:rPr lang="en-US" altLang="zh-CN" sz="2400" b="1" dirty="0">
                <a:solidFill>
                  <a:srgbClr val="FF0000"/>
                </a:solidFill>
                <a:latin typeface="Times New Roman" charset="0"/>
                <a:ea typeface="宋体" charset="0"/>
              </a:rPr>
              <a:t> </a:t>
            </a:r>
          </a:p>
        </p:txBody>
      </p:sp>
      <p:graphicFrame>
        <p:nvGraphicFramePr>
          <p:cNvPr id="72709" name="Object 6"/>
          <p:cNvGraphicFramePr>
            <a:graphicFrameLocks noChangeAspect="1"/>
          </p:cNvGraphicFramePr>
          <p:nvPr>
            <p:extLst>
              <p:ext uri="{D42A27DB-BD31-4B8C-83A1-F6EECF244321}">
                <p14:modId xmlns:p14="http://schemas.microsoft.com/office/powerpoint/2010/main" val="670871133"/>
              </p:ext>
            </p:extLst>
          </p:nvPr>
        </p:nvGraphicFramePr>
        <p:xfrm>
          <a:off x="3203848" y="2564904"/>
          <a:ext cx="1374639" cy="497210"/>
        </p:xfrm>
        <a:graphic>
          <a:graphicData uri="http://schemas.openxmlformats.org/presentationml/2006/ole">
            <mc:AlternateContent xmlns:mc="http://schemas.openxmlformats.org/markup-compatibility/2006">
              <mc:Choice xmlns:v="urn:schemas-microsoft-com:vml" Requires="v">
                <p:oleObj name="公式" r:id="rId2" imgW="596641" imgH="215806" progId="Equation.3">
                  <p:embed/>
                </p:oleObj>
              </mc:Choice>
              <mc:Fallback>
                <p:oleObj name="公式" r:id="rId2" imgW="596641"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564904"/>
                        <a:ext cx="1374639" cy="497210"/>
                      </a:xfrm>
                      <a:prstGeom prst="rect">
                        <a:avLst/>
                      </a:prstGeom>
                      <a:noFill/>
                      <a:ln>
                        <a:noFill/>
                      </a:ln>
                      <a:effectLst/>
                    </p:spPr>
                  </p:pic>
                </p:oleObj>
              </mc:Fallback>
            </mc:AlternateContent>
          </a:graphicData>
        </a:graphic>
      </p:graphicFrame>
      <p:graphicFrame>
        <p:nvGraphicFramePr>
          <p:cNvPr id="73734" name="Object 2"/>
          <p:cNvGraphicFramePr>
            <a:graphicFrameLocks noChangeAspect="1"/>
          </p:cNvGraphicFramePr>
          <p:nvPr/>
        </p:nvGraphicFramePr>
        <p:xfrm>
          <a:off x="7127875" y="1428750"/>
          <a:ext cx="1839913" cy="857250"/>
        </p:xfrm>
        <a:graphic>
          <a:graphicData uri="http://schemas.openxmlformats.org/presentationml/2006/ole">
            <mc:AlternateContent xmlns:mc="http://schemas.openxmlformats.org/markup-compatibility/2006">
              <mc:Choice xmlns:v="urn:schemas-microsoft-com:vml" Requires="v">
                <p:oleObj name="公式" r:id="rId4" imgW="927100" imgH="431800" progId="Equation.3">
                  <p:embed/>
                </p:oleObj>
              </mc:Choice>
              <mc:Fallback>
                <p:oleObj name="公式" r:id="rId4" imgW="927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75" y="1428750"/>
                        <a:ext cx="1839913" cy="857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3213390146"/>
              </p:ext>
            </p:extLst>
          </p:nvPr>
        </p:nvGraphicFramePr>
        <p:xfrm>
          <a:off x="928689" y="4357689"/>
          <a:ext cx="6307608" cy="960442"/>
        </p:xfrm>
        <a:graphic>
          <a:graphicData uri="http://schemas.openxmlformats.org/presentationml/2006/ole">
            <mc:AlternateContent xmlns:mc="http://schemas.openxmlformats.org/markup-compatibility/2006">
              <mc:Choice xmlns:v="urn:schemas-microsoft-com:vml" Requires="v">
                <p:oleObj name="公式" r:id="rId6" imgW="2844800" imgH="431800" progId="Equation.3">
                  <p:embed/>
                </p:oleObj>
              </mc:Choice>
              <mc:Fallback>
                <p:oleObj name="公式" r:id="rId6" imgW="28448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9" y="4357689"/>
                        <a:ext cx="6307608" cy="9604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712" name="Object 5"/>
          <p:cNvGraphicFramePr>
            <a:graphicFrameLocks noChangeAspect="1"/>
          </p:cNvGraphicFramePr>
          <p:nvPr>
            <p:extLst>
              <p:ext uri="{D42A27DB-BD31-4B8C-83A1-F6EECF244321}">
                <p14:modId xmlns:p14="http://schemas.microsoft.com/office/powerpoint/2010/main" val="763229058"/>
              </p:ext>
            </p:extLst>
          </p:nvPr>
        </p:nvGraphicFramePr>
        <p:xfrm>
          <a:off x="4932040" y="2636912"/>
          <a:ext cx="1304131" cy="443405"/>
        </p:xfrm>
        <a:graphic>
          <a:graphicData uri="http://schemas.openxmlformats.org/presentationml/2006/ole">
            <mc:AlternateContent xmlns:mc="http://schemas.openxmlformats.org/markup-compatibility/2006">
              <mc:Choice xmlns:v="urn:schemas-microsoft-com:vml" Requires="v">
                <p:oleObj name="公式" r:id="rId8" imgW="634449" imgH="215713" progId="Equation.3">
                  <p:embed/>
                </p:oleObj>
              </mc:Choice>
              <mc:Fallback>
                <p:oleObj name="公式" r:id="rId8" imgW="634449"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2636912"/>
                        <a:ext cx="1304131" cy="443405"/>
                      </a:xfrm>
                      <a:prstGeom prst="rect">
                        <a:avLst/>
                      </a:prstGeom>
                      <a:noFill/>
                      <a:ln>
                        <a:noFill/>
                      </a:ln>
                      <a:effec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3136039059"/>
              </p:ext>
            </p:extLst>
          </p:nvPr>
        </p:nvGraphicFramePr>
        <p:xfrm>
          <a:off x="928689" y="5418602"/>
          <a:ext cx="6307608" cy="952035"/>
        </p:xfrm>
        <a:graphic>
          <a:graphicData uri="http://schemas.openxmlformats.org/presentationml/2006/ole">
            <mc:AlternateContent xmlns:mc="http://schemas.openxmlformats.org/markup-compatibility/2006">
              <mc:Choice xmlns:v="urn:schemas-microsoft-com:vml" Requires="v">
                <p:oleObj name="公式" r:id="rId10" imgW="2870200" imgH="431800" progId="Equation.3">
                  <p:embed/>
                </p:oleObj>
              </mc:Choice>
              <mc:Fallback>
                <p:oleObj name="公式" r:id="rId10" imgW="28702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689" y="5418602"/>
                        <a:ext cx="6307608" cy="9520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992536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6">
                                            <p:txEl>
                                              <p:pRg st="0" end="0"/>
                                            </p:txEl>
                                          </p:spTgt>
                                        </p:tgtEl>
                                        <p:attrNameLst>
                                          <p:attrName>style.visibility</p:attrName>
                                        </p:attrNameLst>
                                      </p:cBhvr>
                                      <p:to>
                                        <p:strVal val="visible"/>
                                      </p:to>
                                    </p:set>
                                    <p:animEffect transition="in" filter="fade">
                                      <p:cBhvr>
                                        <p:cTn id="7" dur="2000"/>
                                        <p:tgtEl>
                                          <p:spTgt spid="19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6">
                                            <p:txEl>
                                              <p:pRg st="1" end="1"/>
                                            </p:txEl>
                                          </p:spTgt>
                                        </p:tgtEl>
                                        <p:attrNameLst>
                                          <p:attrName>style.visibility</p:attrName>
                                        </p:attrNameLst>
                                      </p:cBhvr>
                                      <p:to>
                                        <p:strVal val="visible"/>
                                      </p:to>
                                    </p:set>
                                    <p:animEffect transition="in" filter="fade">
                                      <p:cBhvr>
                                        <p:cTn id="12" dur="2000"/>
                                        <p:tgtEl>
                                          <p:spTgt spid="194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709"/>
                                        </p:tgtEl>
                                        <p:attrNameLst>
                                          <p:attrName>style.visibility</p:attrName>
                                        </p:attrNameLst>
                                      </p:cBhvr>
                                      <p:to>
                                        <p:strVal val="visible"/>
                                      </p:to>
                                    </p:set>
                                    <p:animEffect transition="in" filter="blinds(horizontal)">
                                      <p:cBhvr>
                                        <p:cTn id="17" dur="500"/>
                                        <p:tgtEl>
                                          <p:spTgt spid="72709"/>
                                        </p:tgtEl>
                                      </p:cBhvr>
                                    </p:animEffect>
                                  </p:childTnLst>
                                </p:cTn>
                              </p:par>
                              <p:par>
                                <p:cTn id="18" presetID="3" presetClass="entr" presetSubtype="10" fill="hold" nodeType="withEffect">
                                  <p:stCondLst>
                                    <p:cond delay="0"/>
                                  </p:stCondLst>
                                  <p:childTnLst>
                                    <p:set>
                                      <p:cBhvr>
                                        <p:cTn id="19" dur="1" fill="hold">
                                          <p:stCondLst>
                                            <p:cond delay="0"/>
                                          </p:stCondLst>
                                        </p:cTn>
                                        <p:tgtEl>
                                          <p:spTgt spid="72712"/>
                                        </p:tgtEl>
                                        <p:attrNameLst>
                                          <p:attrName>style.visibility</p:attrName>
                                        </p:attrNameLst>
                                      </p:cBhvr>
                                      <p:to>
                                        <p:strVal val="visible"/>
                                      </p:to>
                                    </p:set>
                                    <p:animEffect transition="in" filter="blinds(horizontal)">
                                      <p:cBhvr>
                                        <p:cTn id="20" dur="500"/>
                                        <p:tgtEl>
                                          <p:spTgt spid="727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466">
                                            <p:txEl>
                                              <p:pRg st="2" end="2"/>
                                            </p:txEl>
                                          </p:spTgt>
                                        </p:tgtEl>
                                        <p:attrNameLst>
                                          <p:attrName>style.visibility</p:attrName>
                                        </p:attrNameLst>
                                      </p:cBhvr>
                                      <p:to>
                                        <p:strVal val="visible"/>
                                      </p:to>
                                    </p:set>
                                    <p:animEffect transition="in" filter="fade">
                                      <p:cBhvr>
                                        <p:cTn id="25" dur="2000"/>
                                        <p:tgtEl>
                                          <p:spTgt spid="1946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66">
                                            <p:txEl>
                                              <p:pRg st="3" end="3"/>
                                            </p:txEl>
                                          </p:spTgt>
                                        </p:tgtEl>
                                        <p:attrNameLst>
                                          <p:attrName>style.visibility</p:attrName>
                                        </p:attrNameLst>
                                      </p:cBhvr>
                                      <p:to>
                                        <p:strVal val="visible"/>
                                      </p:to>
                                    </p:set>
                                    <p:animEffect transition="in" filter="fade">
                                      <p:cBhvr>
                                        <p:cTn id="30" dur="2000"/>
                                        <p:tgtEl>
                                          <p:spTgt spid="1946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460"/>
                                        </p:tgtEl>
                                        <p:attrNameLst>
                                          <p:attrName>style.visibility</p:attrName>
                                        </p:attrNameLst>
                                      </p:cBhvr>
                                      <p:to>
                                        <p:strVal val="visible"/>
                                      </p:to>
                                    </p:set>
                                    <p:animEffect transition="in" filter="wipe(down)">
                                      <p:cBhvr>
                                        <p:cTn id="35" dur="500"/>
                                        <p:tgtEl>
                                          <p:spTgt spid="194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9462"/>
                                        </p:tgtEl>
                                        <p:attrNameLst>
                                          <p:attrName>style.visibility</p:attrName>
                                        </p:attrNameLst>
                                      </p:cBhvr>
                                      <p:to>
                                        <p:strVal val="visible"/>
                                      </p:to>
                                    </p:set>
                                    <p:anim calcmode="lin" valueType="num">
                                      <p:cBhvr additive="base">
                                        <p:cTn id="40" dur="500" fill="hold"/>
                                        <p:tgtEl>
                                          <p:spTgt spid="19462"/>
                                        </p:tgtEl>
                                        <p:attrNameLst>
                                          <p:attrName>ppt_x</p:attrName>
                                        </p:attrNameLst>
                                      </p:cBhvr>
                                      <p:tavLst>
                                        <p:tav tm="0">
                                          <p:val>
                                            <p:strVal val="#ppt_x"/>
                                          </p:val>
                                        </p:tav>
                                        <p:tav tm="100000">
                                          <p:val>
                                            <p:strVal val="#ppt_x"/>
                                          </p:val>
                                        </p:tav>
                                      </p:tavLst>
                                    </p:anim>
                                    <p:anim calcmode="lin" valueType="num">
                                      <p:cBhvr additive="base">
                                        <p:cTn id="41"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752600" y="428625"/>
            <a:ext cx="7191375" cy="857250"/>
          </a:xfrm>
        </p:spPr>
        <p:txBody>
          <a:bodyPr/>
          <a:lstStyle/>
          <a:p>
            <a:r>
              <a:rPr lang="en-US" altLang="zh-CN" sz="3200" b="1" dirty="0">
                <a:latin typeface="Times New Roman" charset="0"/>
                <a:ea typeface="宋体" charset="0"/>
                <a:cs typeface="Times New Roman" charset="0"/>
              </a:rPr>
              <a:t>B</a:t>
            </a:r>
            <a:r>
              <a:rPr lang="en-US" altLang="zh-CN" sz="3200" b="1" baseline="30000" dirty="0">
                <a:latin typeface="Times New Roman" charset="0"/>
                <a:ea typeface="宋体" charset="0"/>
                <a:cs typeface="Times New Roman" charset="0"/>
              </a:rPr>
              <a:t>0 </a:t>
            </a:r>
            <a:r>
              <a:rPr lang="en-US" altLang="zh-CN" sz="3200" b="1" dirty="0">
                <a:latin typeface="Times New Roman" charset="0"/>
                <a:ea typeface="宋体" charset="0"/>
                <a:cs typeface="Times New Roman" charset="0"/>
              </a:rPr>
              <a:t>→</a:t>
            </a:r>
            <a:r>
              <a:rPr lang="en-US" altLang="zh-CN" sz="3200" b="1" baseline="30000" dirty="0">
                <a:latin typeface="Times New Roman" charset="0"/>
                <a:ea typeface="宋体" charset="0"/>
                <a:cs typeface="Times New Roman" charset="0"/>
              </a:rPr>
              <a:t> </a:t>
            </a:r>
            <a:r>
              <a:rPr lang="en-US" altLang="zh-CN" sz="3200" b="1" dirty="0">
                <a:latin typeface="Times New Roman" charset="0"/>
                <a:ea typeface="宋体" charset="0"/>
                <a:cs typeface="Times New Roman" charset="0"/>
              </a:rPr>
              <a:t>π</a:t>
            </a:r>
            <a:r>
              <a:rPr lang="en-US" altLang="zh-CN" sz="3200" b="1" baseline="30000" dirty="0">
                <a:latin typeface="Times New Roman" charset="0"/>
                <a:ea typeface="宋体" charset="0"/>
                <a:cs typeface="Times New Roman" charset="0"/>
              </a:rPr>
              <a:t>+</a:t>
            </a:r>
            <a:r>
              <a:rPr lang="en-US" altLang="zh-CN" sz="3200" b="1" dirty="0">
                <a:latin typeface="Times New Roman" charset="0"/>
                <a:ea typeface="宋体" charset="0"/>
                <a:cs typeface="Times New Roman" charset="0"/>
              </a:rPr>
              <a:t> π</a:t>
            </a:r>
            <a:r>
              <a:rPr lang="en-US" altLang="zh-CN" sz="3200" b="1" baseline="30000" dirty="0">
                <a:latin typeface="Times New Roman" charset="0"/>
                <a:ea typeface="宋体" charset="0"/>
                <a:cs typeface="Times New Roman" charset="0"/>
              </a:rPr>
              <a:t>–</a:t>
            </a:r>
            <a:endParaRPr lang="zh-CN" altLang="en-US" sz="3200" dirty="0">
              <a:latin typeface="Times New Roman" charset="0"/>
              <a:ea typeface="宋体" charset="0"/>
            </a:endParaRPr>
          </a:p>
        </p:txBody>
      </p:sp>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74755"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05825C38-7CF8-DF4A-8B1D-6D80AF124913}" type="slidenum">
              <a:rPr kumimoji="0" lang="zh-CN" altLang="en-US" sz="1400"/>
              <a:pPr/>
              <a:t>21</a:t>
            </a:fld>
            <a:endParaRPr kumimoji="0" lang="zh-CN" altLang="en-US" sz="1400"/>
          </a:p>
        </p:txBody>
      </p:sp>
      <p:sp>
        <p:nvSpPr>
          <p:cNvPr id="20491" name="TextBox 7"/>
          <p:cNvSpPr txBox="1">
            <a:spLocks noChangeArrowheads="1"/>
          </p:cNvSpPr>
          <p:nvPr/>
        </p:nvSpPr>
        <p:spPr bwMode="auto">
          <a:xfrm>
            <a:off x="395536" y="3065463"/>
            <a:ext cx="78581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3200" dirty="0">
                <a:solidFill>
                  <a:srgbClr val="FF0000"/>
                </a:solidFill>
              </a:rPr>
              <a:t>M(</a:t>
            </a:r>
            <a:r>
              <a:rPr lang="en-US" altLang="zh-CN" sz="3200" b="1" dirty="0">
                <a:solidFill>
                  <a:srgbClr val="FF0000"/>
                </a:solidFill>
                <a:cs typeface="Times New Roman" charset="0"/>
              </a:rPr>
              <a:t>B</a:t>
            </a:r>
            <a:r>
              <a:rPr lang="en-US" altLang="zh-CN" sz="3200" b="1" baseline="30000" dirty="0">
                <a:solidFill>
                  <a:srgbClr val="FF0000"/>
                </a:solidFill>
                <a:cs typeface="Times New Roman" charset="0"/>
              </a:rPr>
              <a:t>0 </a:t>
            </a:r>
            <a:r>
              <a:rPr lang="en-US" altLang="zh-CN" sz="3200" b="1" dirty="0">
                <a:solidFill>
                  <a:srgbClr val="FF0000"/>
                </a:solidFill>
                <a:cs typeface="Times New Roman" charset="0"/>
              </a:rPr>
              <a:t>→</a:t>
            </a:r>
            <a:r>
              <a:rPr lang="en-US" altLang="zh-CN" sz="3200" b="1" baseline="30000" dirty="0">
                <a:solidFill>
                  <a:srgbClr val="FF0000"/>
                </a:solidFill>
                <a:cs typeface="Times New Roman" charset="0"/>
              </a:rPr>
              <a:t> </a:t>
            </a:r>
            <a:r>
              <a:rPr lang="en-US" altLang="zh-CN" sz="3200" b="1" dirty="0">
                <a:solidFill>
                  <a:srgbClr val="FF0000"/>
                </a:solidFill>
                <a:cs typeface="Times New Roman" charset="0"/>
              </a:rPr>
              <a:t>π</a:t>
            </a:r>
            <a:r>
              <a:rPr lang="en-US" altLang="zh-CN" sz="3200" b="1" baseline="30000" dirty="0">
                <a:solidFill>
                  <a:srgbClr val="FF0000"/>
                </a:solidFill>
                <a:cs typeface="Times New Roman" charset="0"/>
              </a:rPr>
              <a:t> +</a:t>
            </a:r>
            <a:r>
              <a:rPr lang="en-US" altLang="zh-CN" sz="3200" b="1" dirty="0">
                <a:solidFill>
                  <a:srgbClr val="FF0000"/>
                </a:solidFill>
                <a:cs typeface="Times New Roman" charset="0"/>
              </a:rPr>
              <a:t> π</a:t>
            </a:r>
            <a:r>
              <a:rPr lang="en-US" altLang="zh-CN" sz="3200" b="1" baseline="30000" dirty="0">
                <a:solidFill>
                  <a:srgbClr val="FF0000"/>
                </a:solidFill>
                <a:cs typeface="Times New Roman" charset="0"/>
              </a:rPr>
              <a:t>–</a:t>
            </a:r>
            <a:r>
              <a:rPr lang="en-US" altLang="zh-CN" sz="3200" dirty="0">
                <a:solidFill>
                  <a:srgbClr val="FF0000"/>
                </a:solidFill>
              </a:rPr>
              <a:t>) =          A</a:t>
            </a:r>
            <a:r>
              <a:rPr lang="en-US" altLang="zh-CN" sz="3200" baseline="-25000" dirty="0">
                <a:solidFill>
                  <a:srgbClr val="FF0000"/>
                </a:solidFill>
              </a:rPr>
              <a:t>3/2</a:t>
            </a:r>
            <a:r>
              <a:rPr lang="en-US" altLang="zh-CN" sz="3200" dirty="0">
                <a:solidFill>
                  <a:srgbClr val="FF0000"/>
                </a:solidFill>
              </a:rPr>
              <a:t> </a:t>
            </a:r>
            <a:r>
              <a:rPr lang="en-US" altLang="zh-CN" sz="3200" i="1" dirty="0">
                <a:solidFill>
                  <a:srgbClr val="FF0000"/>
                </a:solidFill>
              </a:rPr>
              <a:t>–</a:t>
            </a:r>
            <a:r>
              <a:rPr lang="en-US" altLang="zh-CN" sz="3200" dirty="0">
                <a:solidFill>
                  <a:srgbClr val="FF0000"/>
                </a:solidFill>
              </a:rPr>
              <a:t>         A</a:t>
            </a:r>
            <a:r>
              <a:rPr lang="en-US" altLang="zh-CN" sz="3200" baseline="-25000" dirty="0">
                <a:solidFill>
                  <a:srgbClr val="FF0000"/>
                </a:solidFill>
              </a:rPr>
              <a:t>1/2</a:t>
            </a:r>
            <a:r>
              <a:rPr lang="en-US" altLang="zh-CN" sz="3200" dirty="0">
                <a:solidFill>
                  <a:srgbClr val="FF0000"/>
                </a:solidFill>
              </a:rPr>
              <a:t>       </a:t>
            </a:r>
            <a:endParaRPr lang="zh-CN" altLang="en-US" sz="3200" dirty="0">
              <a:solidFill>
                <a:srgbClr val="FF0000"/>
              </a:solidFill>
            </a:endParaRPr>
          </a:p>
        </p:txBody>
      </p:sp>
      <p:graphicFrame>
        <p:nvGraphicFramePr>
          <p:cNvPr id="20485" name="Object 5"/>
          <p:cNvGraphicFramePr>
            <a:graphicFrameLocks noChangeAspect="1"/>
          </p:cNvGraphicFramePr>
          <p:nvPr>
            <p:extLst>
              <p:ext uri="{D42A27DB-BD31-4B8C-83A1-F6EECF244321}">
                <p14:modId xmlns:p14="http://schemas.microsoft.com/office/powerpoint/2010/main" val="2413888594"/>
              </p:ext>
            </p:extLst>
          </p:nvPr>
        </p:nvGraphicFramePr>
        <p:xfrm>
          <a:off x="3492426" y="2932906"/>
          <a:ext cx="750887" cy="936625"/>
        </p:xfrm>
        <a:graphic>
          <a:graphicData uri="http://schemas.openxmlformats.org/presentationml/2006/ole">
            <mc:AlternateContent xmlns:mc="http://schemas.openxmlformats.org/markup-compatibility/2006">
              <mc:Choice xmlns:v="urn:schemas-microsoft-com:vml" Requires="v">
                <p:oleObj name="公式" r:id="rId2" imgW="330200" imgH="419100" progId="Equation.3">
                  <p:embed/>
                </p:oleObj>
              </mc:Choice>
              <mc:Fallback>
                <p:oleObj name="公式" r:id="rId2" imgW="3302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426" y="2932906"/>
                        <a:ext cx="750887"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3000375" y="1857375"/>
          <a:ext cx="5634038" cy="935038"/>
        </p:xfrm>
        <a:graphic>
          <a:graphicData uri="http://schemas.openxmlformats.org/presentationml/2006/ole">
            <mc:AlternateContent xmlns:mc="http://schemas.openxmlformats.org/markup-compatibility/2006">
              <mc:Choice xmlns:v="urn:schemas-microsoft-com:vml" Requires="v">
                <p:oleObj name="公式" r:id="rId4" imgW="2476500" imgH="419100" progId="Equation.3">
                  <p:embed/>
                </p:oleObj>
              </mc:Choice>
              <mc:Fallback>
                <p:oleObj name="公式" r:id="rId4" imgW="2476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1857375"/>
                        <a:ext cx="5634038" cy="935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487" name="Object 7"/>
          <p:cNvGraphicFramePr>
            <a:graphicFrameLocks noChangeAspect="1"/>
          </p:cNvGraphicFramePr>
          <p:nvPr>
            <p:extLst>
              <p:ext uri="{D42A27DB-BD31-4B8C-83A1-F6EECF244321}">
                <p14:modId xmlns:p14="http://schemas.microsoft.com/office/powerpoint/2010/main" val="2277831466"/>
              </p:ext>
            </p:extLst>
          </p:nvPr>
        </p:nvGraphicFramePr>
        <p:xfrm>
          <a:off x="5364088" y="2961481"/>
          <a:ext cx="608013" cy="935038"/>
        </p:xfrm>
        <a:graphic>
          <a:graphicData uri="http://schemas.openxmlformats.org/presentationml/2006/ole">
            <mc:AlternateContent xmlns:mc="http://schemas.openxmlformats.org/markup-compatibility/2006">
              <mc:Choice xmlns:v="urn:schemas-microsoft-com:vml" Requires="v">
                <p:oleObj name="公式" r:id="rId6" imgW="266584" imgH="418918" progId="Equation.3">
                  <p:embed/>
                </p:oleObj>
              </mc:Choice>
              <mc:Fallback>
                <p:oleObj name="公式" r:id="rId6" imgW="266584"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2961481"/>
                        <a:ext cx="608013" cy="935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60" name="Object 4"/>
          <p:cNvGraphicFramePr>
            <a:graphicFrameLocks noChangeAspect="1"/>
          </p:cNvGraphicFramePr>
          <p:nvPr/>
        </p:nvGraphicFramePr>
        <p:xfrm>
          <a:off x="928688" y="4357688"/>
          <a:ext cx="6651625" cy="1012825"/>
        </p:xfrm>
        <a:graphic>
          <a:graphicData uri="http://schemas.openxmlformats.org/presentationml/2006/ole">
            <mc:AlternateContent xmlns:mc="http://schemas.openxmlformats.org/markup-compatibility/2006">
              <mc:Choice xmlns:v="urn:schemas-microsoft-com:vml" Requires="v">
                <p:oleObj name="公式" r:id="rId8" imgW="2844800" imgH="431800" progId="Equation.3">
                  <p:embed/>
                </p:oleObj>
              </mc:Choice>
              <mc:Fallback>
                <p:oleObj name="公式" r:id="rId8" imgW="284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88" y="4357688"/>
                        <a:ext cx="6651625"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61" name="Object 15"/>
          <p:cNvGraphicFramePr>
            <a:graphicFrameLocks noChangeAspect="1"/>
          </p:cNvGraphicFramePr>
          <p:nvPr/>
        </p:nvGraphicFramePr>
        <p:xfrm>
          <a:off x="857250" y="5357813"/>
          <a:ext cx="6710363" cy="1012825"/>
        </p:xfrm>
        <a:graphic>
          <a:graphicData uri="http://schemas.openxmlformats.org/presentationml/2006/ole">
            <mc:AlternateContent xmlns:mc="http://schemas.openxmlformats.org/markup-compatibility/2006">
              <mc:Choice xmlns:v="urn:schemas-microsoft-com:vml" Requires="v">
                <p:oleObj name="公式" r:id="rId10" imgW="2870200" imgH="431800" progId="Equation.3">
                  <p:embed/>
                </p:oleObj>
              </mc:Choice>
              <mc:Fallback>
                <p:oleObj name="公式" r:id="rId10" imgW="28702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5357813"/>
                        <a:ext cx="6710363"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文本框 1"/>
          <p:cNvSpPr txBox="1">
            <a:spLocks noChangeArrowheads="1"/>
          </p:cNvSpPr>
          <p:nvPr/>
        </p:nvSpPr>
        <p:spPr bwMode="auto">
          <a:xfrm>
            <a:off x="6443663" y="981075"/>
            <a:ext cx="1728787" cy="522288"/>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zh-CN" altLang="en-US" sz="2800" b="1"/>
              <a:t>没有</a:t>
            </a:r>
            <a:r>
              <a:rPr lang="en-US" altLang="zh-CN" sz="2800" b="1"/>
              <a:t>|1,0&gt;</a:t>
            </a:r>
            <a:endParaRPr lang="zh-CN" altLang="en-US" sz="2800" b="1"/>
          </a:p>
        </p:txBody>
      </p:sp>
      <p:cxnSp>
        <p:nvCxnSpPr>
          <p:cNvPr id="5" name="直线箭头连接符 4"/>
          <p:cNvCxnSpPr>
            <a:cxnSpLocks noChangeShapeType="1"/>
          </p:cNvCxnSpPr>
          <p:nvPr/>
        </p:nvCxnSpPr>
        <p:spPr bwMode="auto">
          <a:xfrm flipH="1">
            <a:off x="7380288" y="1557338"/>
            <a:ext cx="71437" cy="431800"/>
          </a:xfrm>
          <a:prstGeom prst="straightConnector1">
            <a:avLst/>
          </a:prstGeom>
          <a:noFill/>
          <a:ln w="25400">
            <a:solidFill>
              <a:schemeClr val="hlink"/>
            </a:solidFill>
            <a:miter lim="800000"/>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78360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20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491"/>
                                        </p:tgtEl>
                                        <p:attrNameLst>
                                          <p:attrName>style.visibility</p:attrName>
                                        </p:attrNameLst>
                                      </p:cBhvr>
                                      <p:to>
                                        <p:strVal val="visible"/>
                                      </p:to>
                                    </p:set>
                                    <p:animEffect transition="in" filter="fade">
                                      <p:cBhvr>
                                        <p:cTn id="20" dur="2000"/>
                                        <p:tgtEl>
                                          <p:spTgt spid="20491"/>
                                        </p:tgtEl>
                                      </p:cBhvr>
                                    </p:animEffect>
                                  </p:childTnLst>
                                </p:cTn>
                              </p:par>
                              <p:par>
                                <p:cTn id="21" presetID="10" presetClass="entr" presetSubtype="0" fill="hold" nodeType="with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2000"/>
                                        <p:tgtEl>
                                          <p:spTgt spid="20485"/>
                                        </p:tgtEl>
                                      </p:cBhvr>
                                    </p:animEffect>
                                  </p:childTnLst>
                                </p:cTn>
                              </p:par>
                              <p:par>
                                <p:cTn id="24" presetID="10" presetClass="entr" presetSubtype="0" fill="hold" nodeType="withEffect">
                                  <p:stCondLst>
                                    <p:cond delay="0"/>
                                  </p:stCondLst>
                                  <p:childTnLst>
                                    <p:set>
                                      <p:cBhvr>
                                        <p:cTn id="25" dur="1" fill="hold">
                                          <p:stCondLst>
                                            <p:cond delay="0"/>
                                          </p:stCondLst>
                                        </p:cTn>
                                        <p:tgtEl>
                                          <p:spTgt spid="20487"/>
                                        </p:tgtEl>
                                        <p:attrNameLst>
                                          <p:attrName>style.visibility</p:attrName>
                                        </p:attrNameLst>
                                      </p:cBhvr>
                                      <p:to>
                                        <p:strVal val="visible"/>
                                      </p:to>
                                    </p:set>
                                    <p:animEffect transition="in" filter="fade">
                                      <p:cBhvr>
                                        <p:cTn id="26"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75778"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7BEE0188-66A0-2942-B107-9C8EC422E5A5}" type="slidenum">
              <a:rPr kumimoji="0" lang="zh-CN" altLang="en-US" sz="1400"/>
              <a:pPr/>
              <a:t>22</a:t>
            </a:fld>
            <a:endParaRPr kumimoji="0" lang="zh-CN" altLang="en-US" sz="1400"/>
          </a:p>
        </p:txBody>
      </p:sp>
      <p:graphicFrame>
        <p:nvGraphicFramePr>
          <p:cNvPr id="20482" name="Object 4"/>
          <p:cNvGraphicFramePr>
            <a:graphicFrameLocks noChangeAspect="1"/>
          </p:cNvGraphicFramePr>
          <p:nvPr/>
        </p:nvGraphicFramePr>
        <p:xfrm>
          <a:off x="2195513" y="1989138"/>
          <a:ext cx="6083300" cy="1136650"/>
        </p:xfrm>
        <a:graphic>
          <a:graphicData uri="http://schemas.openxmlformats.org/presentationml/2006/ole">
            <mc:AlternateContent xmlns:mc="http://schemas.openxmlformats.org/markup-compatibility/2006">
              <mc:Choice xmlns:v="urn:schemas-microsoft-com:vml" Requires="v">
                <p:oleObj name="公式" r:id="rId2" imgW="2400300" imgH="457200" progId="Equation.3">
                  <p:embed/>
                </p:oleObj>
              </mc:Choice>
              <mc:Fallback>
                <p:oleObj name="公式" r:id="rId2" imgW="24003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89138"/>
                        <a:ext cx="6083300" cy="1136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493" name="TextBox 12"/>
          <p:cNvSpPr txBox="1">
            <a:spLocks noChangeArrowheads="1"/>
          </p:cNvSpPr>
          <p:nvPr/>
        </p:nvSpPr>
        <p:spPr bwMode="auto">
          <a:xfrm>
            <a:off x="800100" y="3275013"/>
            <a:ext cx="7429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3200" dirty="0">
                <a:solidFill>
                  <a:srgbClr val="0070C0"/>
                </a:solidFill>
              </a:rPr>
              <a:t>M(</a:t>
            </a:r>
            <a:r>
              <a:rPr lang="en-US" altLang="zh-CN" sz="3200" b="1" dirty="0">
                <a:solidFill>
                  <a:srgbClr val="0070C0"/>
                </a:solidFill>
                <a:cs typeface="Times New Roman" charset="0"/>
              </a:rPr>
              <a:t>B</a:t>
            </a:r>
            <a:r>
              <a:rPr lang="en-US" altLang="zh-CN" sz="3200" b="1" baseline="30000" dirty="0">
                <a:solidFill>
                  <a:srgbClr val="0070C0"/>
                </a:solidFill>
                <a:cs typeface="Times New Roman" charset="0"/>
              </a:rPr>
              <a:t>0 </a:t>
            </a:r>
            <a:r>
              <a:rPr lang="en-US" altLang="zh-CN" sz="3200" b="1" dirty="0">
                <a:solidFill>
                  <a:srgbClr val="0070C0"/>
                </a:solidFill>
                <a:cs typeface="Times New Roman" charset="0"/>
              </a:rPr>
              <a:t>→</a:t>
            </a:r>
            <a:r>
              <a:rPr lang="en-US" altLang="zh-CN" sz="3200" b="1" baseline="30000" dirty="0">
                <a:solidFill>
                  <a:srgbClr val="0070C0"/>
                </a:solidFill>
                <a:cs typeface="Times New Roman" charset="0"/>
              </a:rPr>
              <a:t> </a:t>
            </a:r>
            <a:r>
              <a:rPr lang="en-US" altLang="zh-CN" sz="3200" b="1" dirty="0">
                <a:solidFill>
                  <a:srgbClr val="0070C0"/>
                </a:solidFill>
                <a:cs typeface="Times New Roman" charset="0"/>
              </a:rPr>
              <a:t>π</a:t>
            </a:r>
            <a:r>
              <a:rPr lang="en-US" altLang="zh-CN" sz="3200" b="1" baseline="30000" dirty="0">
                <a:solidFill>
                  <a:srgbClr val="0070C0"/>
                </a:solidFill>
                <a:cs typeface="Times New Roman" charset="0"/>
              </a:rPr>
              <a:t>0</a:t>
            </a:r>
            <a:r>
              <a:rPr lang="en-US" altLang="zh-CN" sz="3200" b="1" dirty="0">
                <a:solidFill>
                  <a:srgbClr val="0070C0"/>
                </a:solidFill>
                <a:cs typeface="Times New Roman" charset="0"/>
              </a:rPr>
              <a:t> π</a:t>
            </a:r>
            <a:r>
              <a:rPr lang="en-US" altLang="zh-CN" sz="3200" b="1" baseline="30000" dirty="0">
                <a:solidFill>
                  <a:srgbClr val="0070C0"/>
                </a:solidFill>
                <a:cs typeface="Times New Roman" charset="0"/>
              </a:rPr>
              <a:t>0</a:t>
            </a:r>
            <a:r>
              <a:rPr lang="en-US" altLang="zh-CN" sz="3200" dirty="0">
                <a:solidFill>
                  <a:srgbClr val="0070C0"/>
                </a:solidFill>
              </a:rPr>
              <a:t>) =         A</a:t>
            </a:r>
            <a:r>
              <a:rPr lang="en-US" altLang="zh-CN" sz="3200" baseline="-25000" dirty="0">
                <a:solidFill>
                  <a:srgbClr val="0070C0"/>
                </a:solidFill>
              </a:rPr>
              <a:t>3/2 </a:t>
            </a:r>
            <a:r>
              <a:rPr lang="en-US" altLang="zh-CN" sz="3200" dirty="0">
                <a:solidFill>
                  <a:srgbClr val="0070C0"/>
                </a:solidFill>
              </a:rPr>
              <a:t> </a:t>
            </a:r>
            <a:r>
              <a:rPr lang="en-US" altLang="zh-CN" sz="3200" i="1" dirty="0">
                <a:solidFill>
                  <a:srgbClr val="0070C0"/>
                </a:solidFill>
              </a:rPr>
              <a:t>+</a:t>
            </a:r>
            <a:r>
              <a:rPr lang="en-US" altLang="zh-CN" sz="3200" dirty="0">
                <a:solidFill>
                  <a:srgbClr val="0070C0"/>
                </a:solidFill>
              </a:rPr>
              <a:t>         A</a:t>
            </a:r>
            <a:r>
              <a:rPr lang="en-US" altLang="zh-CN" sz="3200" baseline="-25000" dirty="0">
                <a:solidFill>
                  <a:srgbClr val="0070C0"/>
                </a:solidFill>
              </a:rPr>
              <a:t>1/2</a:t>
            </a:r>
            <a:r>
              <a:rPr lang="en-US" altLang="zh-CN" sz="3200" dirty="0">
                <a:solidFill>
                  <a:srgbClr val="0070C0"/>
                </a:solidFill>
              </a:rPr>
              <a:t>       </a:t>
            </a:r>
            <a:endParaRPr lang="zh-CN" altLang="en-US" sz="3200" dirty="0">
              <a:solidFill>
                <a:srgbClr val="0070C0"/>
              </a:solidFill>
            </a:endParaRPr>
          </a:p>
        </p:txBody>
      </p:sp>
      <p:graphicFrame>
        <p:nvGraphicFramePr>
          <p:cNvPr id="20483" name="Object 3"/>
          <p:cNvGraphicFramePr>
            <a:graphicFrameLocks noChangeAspect="1"/>
          </p:cNvGraphicFramePr>
          <p:nvPr/>
        </p:nvGraphicFramePr>
        <p:xfrm>
          <a:off x="5800725" y="3132138"/>
          <a:ext cx="606425" cy="936625"/>
        </p:xfrm>
        <a:graphic>
          <a:graphicData uri="http://schemas.openxmlformats.org/presentationml/2006/ole">
            <mc:AlternateContent xmlns:mc="http://schemas.openxmlformats.org/markup-compatibility/2006">
              <mc:Choice xmlns:v="urn:schemas-microsoft-com:vml" Requires="v">
                <p:oleObj name="公式" r:id="rId4" imgW="266584" imgH="418918" progId="Equation.3">
                  <p:embed/>
                </p:oleObj>
              </mc:Choice>
              <mc:Fallback>
                <p:oleObj name="公式" r:id="rId4" imgW="266584"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3132138"/>
                        <a:ext cx="606425"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3886200" y="3087688"/>
          <a:ext cx="579438" cy="936625"/>
        </p:xfrm>
        <a:graphic>
          <a:graphicData uri="http://schemas.openxmlformats.org/presentationml/2006/ole">
            <mc:AlternateContent xmlns:mc="http://schemas.openxmlformats.org/markup-compatibility/2006">
              <mc:Choice xmlns:v="urn:schemas-microsoft-com:vml" Requires="v">
                <p:oleObj name="公式" r:id="rId6" imgW="253890" imgH="418918" progId="Equation.3">
                  <p:embed/>
                </p:oleObj>
              </mc:Choice>
              <mc:Fallback>
                <p:oleObj name="公式" r:id="rId6" imgW="253890"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087688"/>
                        <a:ext cx="579438"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5783" name="标题 13"/>
          <p:cNvSpPr>
            <a:spLocks noGrp="1"/>
          </p:cNvSpPr>
          <p:nvPr>
            <p:ph type="title"/>
          </p:nvPr>
        </p:nvSpPr>
        <p:spPr>
          <a:xfrm>
            <a:off x="1952625" y="549275"/>
            <a:ext cx="7191375" cy="719485"/>
          </a:xfrm>
        </p:spPr>
        <p:txBody>
          <a:bodyPr/>
          <a:lstStyle/>
          <a:p>
            <a:r>
              <a:rPr lang="en-US" altLang="zh-CN" sz="2800" b="1" dirty="0">
                <a:solidFill>
                  <a:srgbClr val="FF0000"/>
                </a:solidFill>
                <a:latin typeface="Times New Roman" charset="0"/>
                <a:ea typeface="宋体" charset="0"/>
              </a:rPr>
              <a:t>B</a:t>
            </a:r>
            <a:r>
              <a:rPr lang="en-US" altLang="zh-CN" sz="2800" b="1" baseline="30000" dirty="0">
                <a:solidFill>
                  <a:srgbClr val="FF0000"/>
                </a:solidFill>
                <a:latin typeface="Times New Roman" charset="0"/>
                <a:ea typeface="宋体" charset="0"/>
              </a:rPr>
              <a:t>0</a:t>
            </a:r>
            <a:r>
              <a:rPr lang="en-US" altLang="zh-CN" sz="2800" b="1" dirty="0">
                <a:solidFill>
                  <a:srgbClr val="FF0000"/>
                </a:solidFill>
                <a:latin typeface="Times New Roman" charset="0"/>
                <a:ea typeface="宋体" charset="0"/>
                <a:sym typeface="Wingdings" charset="0"/>
              </a:rPr>
              <a:t></a:t>
            </a:r>
            <a:r>
              <a:rPr lang="en-US" altLang="zh-CN" sz="2800" b="1" dirty="0">
                <a:solidFill>
                  <a:srgbClr val="FF0000"/>
                </a:solidFill>
                <a:latin typeface="Times New Roman" charset="0"/>
                <a:ea typeface="宋体" charset="0"/>
                <a:cs typeface="Times New Roman" charset="0"/>
              </a:rPr>
              <a:t> π</a:t>
            </a:r>
            <a:r>
              <a:rPr lang="en-US" altLang="zh-CN" sz="2800" b="1" baseline="30000" dirty="0">
                <a:solidFill>
                  <a:srgbClr val="FF0000"/>
                </a:solidFill>
                <a:latin typeface="Times New Roman" charset="0"/>
                <a:ea typeface="宋体" charset="0"/>
              </a:rPr>
              <a:t>0 </a:t>
            </a:r>
            <a:r>
              <a:rPr lang="en-US" altLang="zh-CN" sz="2800" b="1" dirty="0">
                <a:solidFill>
                  <a:srgbClr val="FF0000"/>
                </a:solidFill>
                <a:latin typeface="Times New Roman" charset="0"/>
                <a:ea typeface="宋体" charset="0"/>
                <a:cs typeface="Times New Roman" charset="0"/>
              </a:rPr>
              <a:t>π</a:t>
            </a:r>
            <a:r>
              <a:rPr lang="en-US" altLang="zh-CN" sz="2800" b="1" baseline="30000" dirty="0">
                <a:solidFill>
                  <a:srgbClr val="FF0000"/>
                </a:solidFill>
                <a:latin typeface="Times New Roman" charset="0"/>
                <a:ea typeface="宋体" charset="0"/>
              </a:rPr>
              <a:t>0</a:t>
            </a:r>
            <a:r>
              <a:rPr lang="en-US" altLang="zh-CN" sz="2800" b="1" dirty="0">
                <a:solidFill>
                  <a:srgbClr val="FF0000"/>
                </a:solidFill>
                <a:latin typeface="Times New Roman" charset="0"/>
                <a:ea typeface="宋体" charset="0"/>
              </a:rPr>
              <a:t> </a:t>
            </a:r>
            <a:endParaRPr lang="zh-CN" altLang="en-US" sz="2800" dirty="0">
              <a:solidFill>
                <a:srgbClr val="FF0000"/>
              </a:solidFill>
              <a:latin typeface="Times New Roman" charset="0"/>
              <a:ea typeface="宋体" charset="0"/>
            </a:endParaRPr>
          </a:p>
        </p:txBody>
      </p:sp>
      <p:graphicFrame>
        <p:nvGraphicFramePr>
          <p:cNvPr id="75784" name="Object 4"/>
          <p:cNvGraphicFramePr>
            <a:graphicFrameLocks noChangeAspect="1"/>
          </p:cNvGraphicFramePr>
          <p:nvPr/>
        </p:nvGraphicFramePr>
        <p:xfrm>
          <a:off x="928688" y="4357688"/>
          <a:ext cx="6651625" cy="1012825"/>
        </p:xfrm>
        <a:graphic>
          <a:graphicData uri="http://schemas.openxmlformats.org/presentationml/2006/ole">
            <mc:AlternateContent xmlns:mc="http://schemas.openxmlformats.org/markup-compatibility/2006">
              <mc:Choice xmlns:v="urn:schemas-microsoft-com:vml" Requires="v">
                <p:oleObj name="公式" r:id="rId8" imgW="2844800" imgH="431800" progId="Equation.3">
                  <p:embed/>
                </p:oleObj>
              </mc:Choice>
              <mc:Fallback>
                <p:oleObj name="公式" r:id="rId8" imgW="284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88" y="4357688"/>
                        <a:ext cx="6651625"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5785" name="Object 9"/>
          <p:cNvGraphicFramePr>
            <a:graphicFrameLocks noChangeAspect="1"/>
          </p:cNvGraphicFramePr>
          <p:nvPr/>
        </p:nvGraphicFramePr>
        <p:xfrm>
          <a:off x="857250" y="5357813"/>
          <a:ext cx="6710363" cy="1012825"/>
        </p:xfrm>
        <a:graphic>
          <a:graphicData uri="http://schemas.openxmlformats.org/presentationml/2006/ole">
            <mc:AlternateContent xmlns:mc="http://schemas.openxmlformats.org/markup-compatibility/2006">
              <mc:Choice xmlns:v="urn:schemas-microsoft-com:vml" Requires="v">
                <p:oleObj name="公式" r:id="rId10" imgW="2870200" imgH="431800" progId="Equation.3">
                  <p:embed/>
                </p:oleObj>
              </mc:Choice>
              <mc:Fallback>
                <p:oleObj name="公式" r:id="rId10" imgW="28702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5357813"/>
                        <a:ext cx="6710363"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77879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93"/>
                                        </p:tgtEl>
                                        <p:attrNameLst>
                                          <p:attrName>style.visibility</p:attrName>
                                        </p:attrNameLst>
                                      </p:cBhvr>
                                      <p:to>
                                        <p:strVal val="visible"/>
                                      </p:to>
                                    </p:set>
                                    <p:anim calcmode="lin" valueType="num">
                                      <p:cBhvr additive="base">
                                        <p:cTn id="12" dur="500" fill="hold"/>
                                        <p:tgtEl>
                                          <p:spTgt spid="20493"/>
                                        </p:tgtEl>
                                        <p:attrNameLst>
                                          <p:attrName>ppt_x</p:attrName>
                                        </p:attrNameLst>
                                      </p:cBhvr>
                                      <p:tavLst>
                                        <p:tav tm="0">
                                          <p:val>
                                            <p:strVal val="#ppt_x"/>
                                          </p:val>
                                        </p:tav>
                                        <p:tav tm="100000">
                                          <p:val>
                                            <p:strVal val="#ppt_x"/>
                                          </p:val>
                                        </p:tav>
                                      </p:tavLst>
                                    </p:anim>
                                    <p:anim calcmode="lin" valueType="num">
                                      <p:cBhvr additive="base">
                                        <p:cTn id="13" dur="500" fill="hold"/>
                                        <p:tgtEl>
                                          <p:spTgt spid="2049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additive="base">
                                        <p:cTn id="16" dur="500" fill="hold"/>
                                        <p:tgtEl>
                                          <p:spTgt spid="20483"/>
                                        </p:tgtEl>
                                        <p:attrNameLst>
                                          <p:attrName>ppt_x</p:attrName>
                                        </p:attrNameLst>
                                      </p:cBhvr>
                                      <p:tavLst>
                                        <p:tav tm="0">
                                          <p:val>
                                            <p:strVal val="#ppt_x"/>
                                          </p:val>
                                        </p:tav>
                                        <p:tav tm="100000">
                                          <p:val>
                                            <p:strVal val="#ppt_x"/>
                                          </p:val>
                                        </p:tav>
                                      </p:tavLst>
                                    </p:anim>
                                    <p:anim calcmode="lin" valueType="num">
                                      <p:cBhvr additive="base">
                                        <p:cTn id="17" dur="500" fill="hold"/>
                                        <p:tgtEl>
                                          <p:spTgt spid="2048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484"/>
                                        </p:tgtEl>
                                        <p:attrNameLst>
                                          <p:attrName>style.visibility</p:attrName>
                                        </p:attrNameLst>
                                      </p:cBhvr>
                                      <p:to>
                                        <p:strVal val="visible"/>
                                      </p:to>
                                    </p:set>
                                    <p:anim calcmode="lin" valueType="num">
                                      <p:cBhvr additive="base">
                                        <p:cTn id="20" dur="500" fill="hold"/>
                                        <p:tgtEl>
                                          <p:spTgt spid="20484"/>
                                        </p:tgtEl>
                                        <p:attrNameLst>
                                          <p:attrName>ppt_x</p:attrName>
                                        </p:attrNameLst>
                                      </p:cBhvr>
                                      <p:tavLst>
                                        <p:tav tm="0">
                                          <p:val>
                                            <p:strVal val="#ppt_x"/>
                                          </p:val>
                                        </p:tav>
                                        <p:tav tm="100000">
                                          <p:val>
                                            <p:strVal val="#ppt_x"/>
                                          </p:val>
                                        </p:tav>
                                      </p:tavLst>
                                    </p:anim>
                                    <p:anim calcmode="lin" valueType="num">
                                      <p:cBhvr additive="base">
                                        <p:cTn id="21"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p:nvPr>
        </p:nvSpPr>
        <p:spPr>
          <a:xfrm>
            <a:off x="1752600" y="214313"/>
            <a:ext cx="7191375" cy="650875"/>
          </a:xfrm>
        </p:spPr>
        <p:txBody>
          <a:bodyPr/>
          <a:lstStyle/>
          <a:p>
            <a:r>
              <a:rPr lang="en-US" altLang="zh-CN" sz="2800" b="1" dirty="0">
                <a:latin typeface="Times New Roman" charset="0"/>
                <a:ea typeface="宋体" charset="0"/>
                <a:cs typeface="Times New Roman" charset="0"/>
              </a:rPr>
              <a:t>B</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a:t>
            </a:r>
            <a:r>
              <a:rPr lang="en-US" altLang="zh-CN" sz="2800" b="1" baseline="30000" dirty="0">
                <a:latin typeface="Times New Roman" charset="0"/>
                <a:ea typeface="宋体" charset="0"/>
                <a:cs typeface="Times New Roman" charset="0"/>
              </a:rPr>
              <a:t> </a:t>
            </a:r>
            <a:r>
              <a:rPr lang="en-US" altLang="zh-CN" sz="2800" b="1" dirty="0">
                <a:latin typeface="Times New Roman" charset="0"/>
                <a:ea typeface="宋体" charset="0"/>
                <a:cs typeface="Times New Roman" charset="0"/>
              </a:rPr>
              <a:t>π</a:t>
            </a:r>
            <a:r>
              <a:rPr lang="en-US" altLang="zh-CN" sz="2800" b="1" baseline="30000" dirty="0">
                <a:latin typeface="Times New Roman" charset="0"/>
                <a:ea typeface="宋体" charset="0"/>
                <a:cs typeface="Times New Roman" charset="0"/>
              </a:rPr>
              <a:t>+</a:t>
            </a:r>
            <a:r>
              <a:rPr lang="en-US" altLang="zh-CN" sz="2800" b="1" dirty="0">
                <a:latin typeface="Times New Roman" charset="0"/>
                <a:ea typeface="宋体" charset="0"/>
                <a:cs typeface="Times New Roman" charset="0"/>
              </a:rPr>
              <a:t> π</a:t>
            </a:r>
            <a:r>
              <a:rPr lang="en-US" altLang="zh-CN" sz="2800" b="1" baseline="30000" dirty="0">
                <a:latin typeface="Times New Roman" charset="0"/>
                <a:ea typeface="宋体" charset="0"/>
                <a:cs typeface="Times New Roman" charset="0"/>
              </a:rPr>
              <a:t>0</a:t>
            </a:r>
            <a:endParaRPr lang="zh-CN" altLang="en-US" sz="2800" dirty="0">
              <a:latin typeface="Times New Roman" charset="0"/>
              <a:ea typeface="宋体" charset="0"/>
            </a:endParaRPr>
          </a:p>
        </p:txBody>
      </p:sp>
      <p:graphicFrame>
        <p:nvGraphicFramePr>
          <p:cNvPr id="77828" name="Object 2"/>
          <p:cNvGraphicFramePr>
            <a:graphicFrameLocks noGrp="1" noChangeAspect="1"/>
          </p:cNvGraphicFramePr>
          <p:nvPr>
            <p:ph idx="1"/>
            <p:extLst>
              <p:ext uri="{D42A27DB-BD31-4B8C-83A1-F6EECF244321}">
                <p14:modId xmlns:p14="http://schemas.microsoft.com/office/powerpoint/2010/main" val="3588958864"/>
              </p:ext>
            </p:extLst>
          </p:nvPr>
        </p:nvGraphicFramePr>
        <p:xfrm>
          <a:off x="357188" y="1979613"/>
          <a:ext cx="1857375" cy="942975"/>
        </p:xfrm>
        <a:graphic>
          <a:graphicData uri="http://schemas.openxmlformats.org/presentationml/2006/ole">
            <mc:AlternateContent xmlns:mc="http://schemas.openxmlformats.org/markup-compatibility/2006">
              <mc:Choice xmlns:v="urn:schemas-microsoft-com:vml" Requires="v">
                <p:oleObj name="公式" r:id="rId3" imgW="850531" imgH="431613" progId="Equation.3">
                  <p:embed/>
                </p:oleObj>
              </mc:Choice>
              <mc:Fallback>
                <p:oleObj name="公式" r:id="rId3" imgW="85053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979613"/>
                        <a:ext cx="1857375" cy="942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1518" name="TextBox 7"/>
              <p:cNvSpPr txBox="1">
                <a:spLocks noChangeArrowheads="1"/>
              </p:cNvSpPr>
              <p:nvPr/>
            </p:nvSpPr>
            <p:spPr bwMode="auto">
              <a:xfrm>
                <a:off x="628650" y="3000375"/>
                <a:ext cx="4807446" cy="79791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b="1" dirty="0">
                    <a:solidFill>
                      <a:srgbClr val="0070C0"/>
                    </a:solidFill>
                  </a:rPr>
                  <a:t>M(</a:t>
                </a:r>
                <a:r>
                  <a:rPr lang="en-US" altLang="zh-CN" sz="2800" b="1" dirty="0">
                    <a:solidFill>
                      <a:srgbClr val="0070C0"/>
                    </a:solidFill>
                    <a:cs typeface="Times New Roman" charset="0"/>
                  </a:rPr>
                  <a:t>B</a:t>
                </a:r>
                <a:r>
                  <a:rPr lang="en-US" altLang="zh-CN" sz="2800" b="1" baseline="30000" dirty="0">
                    <a:solidFill>
                      <a:srgbClr val="0070C0"/>
                    </a:solidFill>
                    <a:cs typeface="Times New Roman" charset="0"/>
                  </a:rPr>
                  <a:t>+ </a:t>
                </a:r>
                <a:r>
                  <a:rPr lang="en-US" altLang="zh-CN" sz="2800" b="1" dirty="0">
                    <a:solidFill>
                      <a:srgbClr val="0070C0"/>
                    </a:solidFill>
                    <a:cs typeface="Times New Roman" charset="0"/>
                  </a:rPr>
                  <a:t>→</a:t>
                </a:r>
                <a:r>
                  <a:rPr lang="en-US" altLang="zh-CN" sz="2800" b="1" baseline="30000" dirty="0">
                    <a:solidFill>
                      <a:srgbClr val="0070C0"/>
                    </a:solidFill>
                    <a:cs typeface="Times New Roman" charset="0"/>
                  </a:rPr>
                  <a:t> </a:t>
                </a:r>
                <a:r>
                  <a:rPr lang="en-US" altLang="zh-CN" sz="2800" b="1" dirty="0">
                    <a:solidFill>
                      <a:srgbClr val="0070C0"/>
                    </a:solidFill>
                    <a:cs typeface="Times New Roman" charset="0"/>
                  </a:rPr>
                  <a:t>π</a:t>
                </a:r>
                <a:r>
                  <a:rPr lang="en-US" altLang="zh-CN" sz="2800" b="1" baseline="30000" dirty="0">
                    <a:solidFill>
                      <a:srgbClr val="0070C0"/>
                    </a:solidFill>
                    <a:cs typeface="Times New Roman" charset="0"/>
                  </a:rPr>
                  <a:t>+</a:t>
                </a:r>
                <a:r>
                  <a:rPr lang="en-US" altLang="zh-CN" sz="2800" b="1" dirty="0">
                    <a:solidFill>
                      <a:srgbClr val="0070C0"/>
                    </a:solidFill>
                    <a:cs typeface="Times New Roman" charset="0"/>
                  </a:rPr>
                  <a:t> π</a:t>
                </a:r>
                <a:r>
                  <a:rPr lang="en-US" altLang="zh-CN" sz="2800" b="1" baseline="30000" dirty="0">
                    <a:solidFill>
                      <a:srgbClr val="0070C0"/>
                    </a:solidFill>
                    <a:cs typeface="Times New Roman" charset="0"/>
                  </a:rPr>
                  <a:t>0</a:t>
                </a:r>
                <a:r>
                  <a:rPr lang="en-US" altLang="zh-CN" sz="2800" b="1" dirty="0">
                    <a:solidFill>
                      <a:srgbClr val="0070C0"/>
                    </a:solidFill>
                  </a:rPr>
                  <a:t>) =  </a:t>
                </a:r>
                <a14:m>
                  <m:oMath xmlns:m="http://schemas.openxmlformats.org/officeDocument/2006/math">
                    <m:f>
                      <m:fPr>
                        <m:ctrlPr>
                          <a:rPr lang="en-US" altLang="zh-CN" sz="2800" b="1" i="1" smtClean="0">
                            <a:solidFill>
                              <a:srgbClr val="0070C0"/>
                            </a:solidFill>
                            <a:latin typeface="Cambria Math" panose="02040503050406030204" pitchFamily="18" charset="0"/>
                          </a:rPr>
                        </m:ctrlPr>
                      </m:fPr>
                      <m:num>
                        <m:rad>
                          <m:radPr>
                            <m:degHide m:val="on"/>
                            <m:ctrlPr>
                              <a:rPr lang="en-US" altLang="zh-CN" sz="2800" b="1" i="1" smtClean="0">
                                <a:solidFill>
                                  <a:srgbClr val="0070C0"/>
                                </a:solidFill>
                                <a:latin typeface="Cambria Math" panose="02040503050406030204" pitchFamily="18" charset="0"/>
                              </a:rPr>
                            </m:ctrlPr>
                          </m:radPr>
                          <m:deg/>
                          <m:e>
                            <m:r>
                              <a:rPr lang="en-US" altLang="zh-CN" sz="2800" b="1" i="1" smtClean="0">
                                <a:solidFill>
                                  <a:srgbClr val="0070C0"/>
                                </a:solidFill>
                                <a:latin typeface="Cambria Math" panose="02040503050406030204" pitchFamily="18" charset="0"/>
                              </a:rPr>
                              <m:t>𝟑</m:t>
                            </m:r>
                          </m:e>
                        </m:rad>
                      </m:num>
                      <m:den>
                        <m:r>
                          <a:rPr lang="en-US" altLang="zh-CN" sz="2800" b="1" i="1" smtClean="0">
                            <a:solidFill>
                              <a:srgbClr val="0070C0"/>
                            </a:solidFill>
                            <a:latin typeface="Cambria Math" panose="02040503050406030204" pitchFamily="18" charset="0"/>
                          </a:rPr>
                          <m:t>𝟐</m:t>
                        </m:r>
                        <m:rad>
                          <m:radPr>
                            <m:degHide m:val="on"/>
                            <m:ctrlPr>
                              <a:rPr lang="en-US" altLang="zh-CN" sz="2800" b="1" i="1" smtClean="0">
                                <a:solidFill>
                                  <a:srgbClr val="0070C0"/>
                                </a:solidFill>
                                <a:latin typeface="Cambria Math" panose="02040503050406030204" pitchFamily="18" charset="0"/>
                              </a:rPr>
                            </m:ctrlPr>
                          </m:radPr>
                          <m:deg/>
                          <m:e>
                            <m:r>
                              <a:rPr lang="en-US" altLang="zh-CN" sz="2800" b="1" i="1" smtClean="0">
                                <a:solidFill>
                                  <a:srgbClr val="0070C0"/>
                                </a:solidFill>
                                <a:latin typeface="Cambria Math" panose="02040503050406030204" pitchFamily="18" charset="0"/>
                              </a:rPr>
                              <m:t>𝟐</m:t>
                            </m:r>
                          </m:e>
                        </m:rad>
                      </m:den>
                    </m:f>
                  </m:oMath>
                </a14:m>
                <a:r>
                  <a:rPr lang="en-US" altLang="zh-CN" sz="2800" b="1" dirty="0">
                    <a:solidFill>
                      <a:srgbClr val="0070C0"/>
                    </a:solidFill>
                  </a:rPr>
                  <a:t>A</a:t>
                </a:r>
                <a:r>
                  <a:rPr lang="en-US" altLang="zh-CN" sz="2800" b="1" baseline="-25000" dirty="0">
                    <a:solidFill>
                      <a:srgbClr val="0070C0"/>
                    </a:solidFill>
                  </a:rPr>
                  <a:t>3/2</a:t>
                </a:r>
                <a:endParaRPr lang="zh-CN" altLang="en-US" sz="2800" b="1" dirty="0">
                  <a:solidFill>
                    <a:srgbClr val="0070C0"/>
                  </a:solidFill>
                </a:endParaRPr>
              </a:p>
            </p:txBody>
          </p:sp>
        </mc:Choice>
        <mc:Fallback xmlns="">
          <p:sp>
            <p:nvSpPr>
              <p:cNvPr id="21518" name="TextBox 7"/>
              <p:cNvSpPr txBox="1">
                <a:spLocks noRot="1" noChangeAspect="1" noMove="1" noResize="1" noEditPoints="1" noAdjustHandles="1" noChangeArrowheads="1" noChangeShapeType="1" noTextEdit="1"/>
              </p:cNvSpPr>
              <p:nvPr/>
            </p:nvSpPr>
            <p:spPr bwMode="auto">
              <a:xfrm>
                <a:off x="628650" y="3000375"/>
                <a:ext cx="4807446" cy="797911"/>
              </a:xfrm>
              <a:prstGeom prst="rect">
                <a:avLst/>
              </a:prstGeom>
              <a:blipFill>
                <a:blip r:embed="rId5"/>
                <a:stretch>
                  <a:fillRect l="-2632" b="-781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1507" name="Object 3"/>
          <p:cNvGraphicFramePr>
            <a:graphicFrameLocks noChangeAspect="1"/>
          </p:cNvGraphicFramePr>
          <p:nvPr>
            <p:extLst>
              <p:ext uri="{D42A27DB-BD31-4B8C-83A1-F6EECF244321}">
                <p14:modId xmlns:p14="http://schemas.microsoft.com/office/powerpoint/2010/main" val="3615895059"/>
              </p:ext>
            </p:extLst>
          </p:nvPr>
        </p:nvGraphicFramePr>
        <p:xfrm>
          <a:off x="3419872" y="1928813"/>
          <a:ext cx="5273278" cy="954157"/>
        </p:xfrm>
        <a:graphic>
          <a:graphicData uri="http://schemas.openxmlformats.org/presentationml/2006/ole">
            <mc:AlternateContent xmlns:mc="http://schemas.openxmlformats.org/markup-compatibility/2006">
              <mc:Choice xmlns:v="urn:schemas-microsoft-com:vml" Requires="v">
                <p:oleObj name="公式" r:id="rId6" imgW="2324100" imgH="419100" progId="Equation.3">
                  <p:embed/>
                </p:oleObj>
              </mc:Choice>
              <mc:Fallback>
                <p:oleObj name="公式" r:id="rId6" imgW="23241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928813"/>
                        <a:ext cx="5273278" cy="9541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1519" name="TextBox 23"/>
              <p:cNvSpPr txBox="1">
                <a:spLocks noChangeArrowheads="1"/>
              </p:cNvSpPr>
              <p:nvPr/>
            </p:nvSpPr>
            <p:spPr bwMode="auto">
              <a:xfrm>
                <a:off x="571500" y="5786438"/>
                <a:ext cx="8358188" cy="58375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dirty="0">
                    <a:solidFill>
                      <a:srgbClr val="FF0000"/>
                    </a:solidFill>
                  </a:rPr>
                  <a:t>M(</a:t>
                </a:r>
                <a:r>
                  <a:rPr lang="en-US" altLang="zh-CN" sz="2800" b="1" dirty="0">
                    <a:solidFill>
                      <a:srgbClr val="FF0000"/>
                    </a:solidFill>
                    <a:cs typeface="Times New Roman" charset="0"/>
                  </a:rPr>
                  <a:t>B</a:t>
                </a:r>
                <a:r>
                  <a:rPr lang="en-US" altLang="zh-CN" sz="2800" b="1" baseline="30000" dirty="0">
                    <a:solidFill>
                      <a:srgbClr val="FF0000"/>
                    </a:solidFill>
                    <a:cs typeface="Times New Roman" charset="0"/>
                  </a:rPr>
                  <a:t>0 </a:t>
                </a:r>
                <a:r>
                  <a:rPr lang="en-US" altLang="zh-CN" sz="2800" b="1" dirty="0">
                    <a:solidFill>
                      <a:srgbClr val="FF0000"/>
                    </a:solidFill>
                    <a:cs typeface="Times New Roman" charset="0"/>
                  </a:rPr>
                  <a:t>→</a:t>
                </a:r>
                <a:r>
                  <a:rPr lang="en-US" altLang="zh-CN" sz="2800" b="1" baseline="30000" dirty="0">
                    <a:solidFill>
                      <a:srgbClr val="FF0000"/>
                    </a:solidFill>
                    <a:cs typeface="Times New Roman" charset="0"/>
                  </a:rPr>
                  <a:t> </a:t>
                </a:r>
                <a:r>
                  <a:rPr lang="en-US" altLang="zh-CN" sz="2800" b="1" dirty="0">
                    <a:solidFill>
                      <a:srgbClr val="FF0000"/>
                    </a:solidFill>
                    <a:cs typeface="Times New Roman" charset="0"/>
                  </a:rPr>
                  <a:t>π</a:t>
                </a:r>
                <a:r>
                  <a:rPr lang="en-US" altLang="zh-CN" sz="2800" b="1" baseline="30000" dirty="0">
                    <a:solidFill>
                      <a:srgbClr val="FF0000"/>
                    </a:solidFill>
                    <a:cs typeface="Times New Roman" charset="0"/>
                  </a:rPr>
                  <a:t>0</a:t>
                </a:r>
                <a:r>
                  <a:rPr lang="en-US" altLang="zh-CN" sz="2800" b="1" dirty="0">
                    <a:solidFill>
                      <a:srgbClr val="FF0000"/>
                    </a:solidFill>
                    <a:cs typeface="Times New Roman" charset="0"/>
                  </a:rPr>
                  <a:t> π</a:t>
                </a:r>
                <a:r>
                  <a:rPr lang="en-US" altLang="zh-CN" sz="2800" b="1" baseline="30000" dirty="0">
                    <a:solidFill>
                      <a:srgbClr val="FF0000"/>
                    </a:solidFill>
                    <a:cs typeface="Times New Roman" charset="0"/>
                  </a:rPr>
                  <a:t>0</a:t>
                </a:r>
                <a:r>
                  <a:rPr lang="en-US" altLang="zh-CN" sz="2800" dirty="0">
                    <a:solidFill>
                      <a:srgbClr val="FF0000"/>
                    </a:solidFill>
                  </a:rPr>
                  <a:t>) + M(</a:t>
                </a:r>
                <a:r>
                  <a:rPr lang="en-US" altLang="zh-CN" sz="2800" b="1" dirty="0">
                    <a:solidFill>
                      <a:srgbClr val="FF0000"/>
                    </a:solidFill>
                    <a:cs typeface="Times New Roman" charset="0"/>
                  </a:rPr>
                  <a:t>B</a:t>
                </a:r>
                <a:r>
                  <a:rPr lang="en-US" altLang="zh-CN" sz="2800" b="1" baseline="30000" dirty="0">
                    <a:solidFill>
                      <a:srgbClr val="FF0000"/>
                    </a:solidFill>
                    <a:cs typeface="Times New Roman" charset="0"/>
                  </a:rPr>
                  <a:t>0 </a:t>
                </a:r>
                <a:r>
                  <a:rPr lang="en-US" altLang="zh-CN" sz="2800" b="1" dirty="0">
                    <a:solidFill>
                      <a:srgbClr val="FF0000"/>
                    </a:solidFill>
                    <a:cs typeface="Times New Roman" charset="0"/>
                  </a:rPr>
                  <a:t>→</a:t>
                </a:r>
                <a:r>
                  <a:rPr lang="en-US" altLang="zh-CN" sz="2800" b="1" baseline="30000" dirty="0">
                    <a:solidFill>
                      <a:srgbClr val="FF0000"/>
                    </a:solidFill>
                    <a:cs typeface="Times New Roman" charset="0"/>
                  </a:rPr>
                  <a:t> </a:t>
                </a:r>
                <a:r>
                  <a:rPr lang="en-US" altLang="zh-CN" sz="2800" b="1" dirty="0">
                    <a:solidFill>
                      <a:srgbClr val="FF0000"/>
                    </a:solidFill>
                    <a:cs typeface="Times New Roman" charset="0"/>
                  </a:rPr>
                  <a:t>π</a:t>
                </a:r>
                <a:r>
                  <a:rPr lang="en-US" altLang="zh-CN" sz="2800" b="1" baseline="30000" dirty="0">
                    <a:solidFill>
                      <a:srgbClr val="FF0000"/>
                    </a:solidFill>
                    <a:cs typeface="Times New Roman" charset="0"/>
                  </a:rPr>
                  <a:t>=+</a:t>
                </a:r>
                <a:r>
                  <a:rPr lang="en-US" altLang="zh-CN" sz="2800" b="1" dirty="0">
                    <a:solidFill>
                      <a:srgbClr val="FF0000"/>
                    </a:solidFill>
                    <a:cs typeface="Times New Roman" charset="0"/>
                  </a:rPr>
                  <a:t> π</a:t>
                </a:r>
                <a:r>
                  <a:rPr lang="en-US" altLang="zh-CN" sz="2800" b="1" baseline="30000" dirty="0">
                    <a:solidFill>
                      <a:srgbClr val="FF0000"/>
                    </a:solidFill>
                    <a:cs typeface="Times New Roman" charset="0"/>
                  </a:rPr>
                  <a:t>–</a:t>
                </a:r>
                <a:r>
                  <a:rPr lang="en-US" altLang="zh-CN" sz="2800" dirty="0">
                    <a:solidFill>
                      <a:srgbClr val="FF0000"/>
                    </a:solidFill>
                  </a:rPr>
                  <a:t>) =  </a:t>
                </a:r>
                <a14:m>
                  <m:oMath xmlns:m="http://schemas.openxmlformats.org/officeDocument/2006/math">
                    <m:rad>
                      <m:radPr>
                        <m:degHide m:val="on"/>
                        <m:ctrlPr>
                          <a:rPr lang="en-US" altLang="zh-CN" sz="2800" i="1" smtClean="0">
                            <a:solidFill>
                              <a:srgbClr val="FF0000"/>
                            </a:solidFill>
                            <a:latin typeface="Cambria Math" panose="02040503050406030204" pitchFamily="18" charset="0"/>
                          </a:rPr>
                        </m:ctrlPr>
                      </m:radPr>
                      <m:deg/>
                      <m:e>
                        <m:r>
                          <a:rPr lang="en-US" altLang="zh-CN" sz="2800" b="0" i="1" smtClean="0">
                            <a:solidFill>
                              <a:srgbClr val="FF0000"/>
                            </a:solidFill>
                            <a:latin typeface="Cambria Math" panose="02040503050406030204" pitchFamily="18" charset="0"/>
                          </a:rPr>
                          <m:t>2</m:t>
                        </m:r>
                      </m:e>
                    </m:rad>
                  </m:oMath>
                </a14:m>
                <a:r>
                  <a:rPr lang="en-US" altLang="zh-CN" sz="2800" dirty="0">
                    <a:solidFill>
                      <a:srgbClr val="FF0000"/>
                    </a:solidFill>
                  </a:rPr>
                  <a:t>M(</a:t>
                </a:r>
                <a:r>
                  <a:rPr lang="en-US" altLang="zh-CN" sz="2800" b="1" dirty="0">
                    <a:solidFill>
                      <a:srgbClr val="FF0000"/>
                    </a:solidFill>
                    <a:cs typeface="Times New Roman" charset="0"/>
                  </a:rPr>
                  <a:t>B</a:t>
                </a:r>
                <a:r>
                  <a:rPr lang="en-US" altLang="zh-CN" sz="2800" b="1" baseline="30000" dirty="0">
                    <a:solidFill>
                      <a:srgbClr val="FF0000"/>
                    </a:solidFill>
                    <a:cs typeface="Times New Roman" charset="0"/>
                  </a:rPr>
                  <a:t>+ </a:t>
                </a:r>
                <a:r>
                  <a:rPr lang="en-US" altLang="zh-CN" sz="2800" b="1" dirty="0">
                    <a:solidFill>
                      <a:srgbClr val="FF0000"/>
                    </a:solidFill>
                    <a:cs typeface="Times New Roman" charset="0"/>
                  </a:rPr>
                  <a:t>→</a:t>
                </a:r>
                <a:r>
                  <a:rPr lang="en-US" altLang="zh-CN" sz="2800" b="1" baseline="30000" dirty="0">
                    <a:solidFill>
                      <a:srgbClr val="FF0000"/>
                    </a:solidFill>
                    <a:cs typeface="Times New Roman" charset="0"/>
                  </a:rPr>
                  <a:t> </a:t>
                </a:r>
                <a:r>
                  <a:rPr lang="en-US" altLang="zh-CN" sz="2800" b="1" dirty="0">
                    <a:solidFill>
                      <a:srgbClr val="FF0000"/>
                    </a:solidFill>
                    <a:cs typeface="Times New Roman" charset="0"/>
                  </a:rPr>
                  <a:t>π</a:t>
                </a:r>
                <a:r>
                  <a:rPr lang="en-US" altLang="zh-CN" sz="2800" b="1" baseline="30000" dirty="0">
                    <a:solidFill>
                      <a:srgbClr val="FF0000"/>
                    </a:solidFill>
                    <a:cs typeface="Times New Roman" charset="0"/>
                  </a:rPr>
                  <a:t>+</a:t>
                </a:r>
                <a:r>
                  <a:rPr lang="en-US" altLang="zh-CN" sz="2800" b="1" dirty="0">
                    <a:solidFill>
                      <a:srgbClr val="FF0000"/>
                    </a:solidFill>
                    <a:cs typeface="Times New Roman" charset="0"/>
                  </a:rPr>
                  <a:t> π</a:t>
                </a:r>
                <a:r>
                  <a:rPr lang="en-US" altLang="zh-CN" sz="2800" b="1" baseline="30000" dirty="0">
                    <a:solidFill>
                      <a:srgbClr val="FF0000"/>
                    </a:solidFill>
                    <a:cs typeface="Times New Roman" charset="0"/>
                  </a:rPr>
                  <a:t>0</a:t>
                </a:r>
                <a:r>
                  <a:rPr lang="en-US" altLang="zh-CN" sz="2800" dirty="0">
                    <a:solidFill>
                      <a:srgbClr val="FF0000"/>
                    </a:solidFill>
                  </a:rPr>
                  <a:t>) </a:t>
                </a:r>
                <a:endParaRPr lang="zh-CN" altLang="en-US" sz="2800" dirty="0">
                  <a:solidFill>
                    <a:srgbClr val="FF0000"/>
                  </a:solidFill>
                </a:endParaRPr>
              </a:p>
            </p:txBody>
          </p:sp>
        </mc:Choice>
        <mc:Fallback xmlns="">
          <p:sp>
            <p:nvSpPr>
              <p:cNvPr id="21519" name="TextBox 23"/>
              <p:cNvSpPr txBox="1">
                <a:spLocks noRot="1" noChangeAspect="1" noMove="1" noResize="1" noEditPoints="1" noAdjustHandles="1" noChangeArrowheads="1" noChangeShapeType="1" noTextEdit="1"/>
              </p:cNvSpPr>
              <p:nvPr/>
            </p:nvSpPr>
            <p:spPr bwMode="auto">
              <a:xfrm>
                <a:off x="571500" y="5786438"/>
                <a:ext cx="8358188" cy="583750"/>
              </a:xfrm>
              <a:prstGeom prst="rect">
                <a:avLst/>
              </a:prstGeom>
              <a:blipFill>
                <a:blip r:embed="rId8"/>
                <a:stretch>
                  <a:fillRect l="-1517" t="-4255" b="-2553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1510" name="Object 6"/>
          <p:cNvGraphicFramePr>
            <a:graphicFrameLocks noChangeAspect="1"/>
          </p:cNvGraphicFramePr>
          <p:nvPr>
            <p:extLst>
              <p:ext uri="{D42A27DB-BD31-4B8C-83A1-F6EECF244321}">
                <p14:modId xmlns:p14="http://schemas.microsoft.com/office/powerpoint/2010/main" val="2689382894"/>
              </p:ext>
            </p:extLst>
          </p:nvPr>
        </p:nvGraphicFramePr>
        <p:xfrm>
          <a:off x="3419872" y="928688"/>
          <a:ext cx="5454252" cy="961428"/>
        </p:xfrm>
        <a:graphic>
          <a:graphicData uri="http://schemas.openxmlformats.org/presentationml/2006/ole">
            <mc:AlternateContent xmlns:mc="http://schemas.openxmlformats.org/markup-compatibility/2006">
              <mc:Choice xmlns:v="urn:schemas-microsoft-com:vml" Requires="v">
                <p:oleObj name="公式" r:id="rId9" imgW="2603500" imgH="457200" progId="Equation.3">
                  <p:embed/>
                </p:oleObj>
              </mc:Choice>
              <mc:Fallback>
                <p:oleObj name="公式" r:id="rId9" imgW="26035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928688"/>
                        <a:ext cx="5454252" cy="9614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20" name="TextBox 12"/>
          <p:cNvSpPr txBox="1">
            <a:spLocks noChangeArrowheads="1"/>
          </p:cNvSpPr>
          <p:nvPr/>
        </p:nvSpPr>
        <p:spPr bwMode="auto">
          <a:xfrm>
            <a:off x="755576" y="4941990"/>
            <a:ext cx="74152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dirty="0">
                <a:solidFill>
                  <a:srgbClr val="0070C0"/>
                </a:solidFill>
              </a:rPr>
              <a:t>M(</a:t>
            </a:r>
            <a:r>
              <a:rPr lang="en-US" altLang="zh-CN" sz="2800" b="1" dirty="0">
                <a:solidFill>
                  <a:srgbClr val="0070C0"/>
                </a:solidFill>
                <a:cs typeface="Times New Roman" charset="0"/>
              </a:rPr>
              <a:t>B</a:t>
            </a:r>
            <a:r>
              <a:rPr lang="en-US" altLang="zh-CN" sz="2800" b="1" baseline="30000" dirty="0">
                <a:solidFill>
                  <a:srgbClr val="0070C0"/>
                </a:solidFill>
                <a:cs typeface="Times New Roman" charset="0"/>
              </a:rPr>
              <a:t>0 </a:t>
            </a:r>
            <a:r>
              <a:rPr lang="en-US" altLang="zh-CN" sz="2800" b="1" dirty="0">
                <a:solidFill>
                  <a:srgbClr val="0070C0"/>
                </a:solidFill>
                <a:cs typeface="Times New Roman" charset="0"/>
              </a:rPr>
              <a:t>→</a:t>
            </a:r>
            <a:r>
              <a:rPr lang="en-US" altLang="zh-CN" sz="2800" b="1" baseline="30000" dirty="0">
                <a:solidFill>
                  <a:srgbClr val="0070C0"/>
                </a:solidFill>
                <a:cs typeface="Times New Roman" charset="0"/>
              </a:rPr>
              <a:t> </a:t>
            </a:r>
            <a:r>
              <a:rPr lang="en-US" altLang="zh-CN" sz="2800" b="1" dirty="0">
                <a:solidFill>
                  <a:srgbClr val="0070C0"/>
                </a:solidFill>
                <a:cs typeface="Times New Roman" charset="0"/>
              </a:rPr>
              <a:t>π</a:t>
            </a:r>
            <a:r>
              <a:rPr lang="en-US" altLang="zh-CN" sz="2800" b="1" baseline="30000" dirty="0">
                <a:solidFill>
                  <a:srgbClr val="0070C0"/>
                </a:solidFill>
                <a:cs typeface="Times New Roman" charset="0"/>
              </a:rPr>
              <a:t>0</a:t>
            </a:r>
            <a:r>
              <a:rPr lang="en-US" altLang="zh-CN" sz="2800" b="1" dirty="0">
                <a:solidFill>
                  <a:srgbClr val="0070C0"/>
                </a:solidFill>
                <a:cs typeface="Times New Roman" charset="0"/>
              </a:rPr>
              <a:t> π</a:t>
            </a:r>
            <a:r>
              <a:rPr lang="en-US" altLang="zh-CN" sz="2800" b="1" baseline="30000" dirty="0">
                <a:solidFill>
                  <a:srgbClr val="0070C0"/>
                </a:solidFill>
                <a:cs typeface="Times New Roman" charset="0"/>
              </a:rPr>
              <a:t>0</a:t>
            </a:r>
            <a:r>
              <a:rPr lang="en-US" altLang="zh-CN" sz="2800" dirty="0">
                <a:solidFill>
                  <a:srgbClr val="0070C0"/>
                </a:solidFill>
              </a:rPr>
              <a:t>) =         A</a:t>
            </a:r>
            <a:r>
              <a:rPr lang="en-US" altLang="zh-CN" sz="2800" baseline="-25000" dirty="0">
                <a:solidFill>
                  <a:srgbClr val="0070C0"/>
                </a:solidFill>
              </a:rPr>
              <a:t>3/2 </a:t>
            </a:r>
            <a:r>
              <a:rPr lang="en-US" altLang="zh-CN" sz="2800" dirty="0">
                <a:solidFill>
                  <a:srgbClr val="0070C0"/>
                </a:solidFill>
              </a:rPr>
              <a:t> </a:t>
            </a:r>
            <a:r>
              <a:rPr lang="en-US" altLang="zh-CN" sz="2800" i="1" dirty="0">
                <a:solidFill>
                  <a:srgbClr val="0070C0"/>
                </a:solidFill>
              </a:rPr>
              <a:t>+</a:t>
            </a:r>
            <a:r>
              <a:rPr lang="en-US" altLang="zh-CN" sz="2800" dirty="0">
                <a:solidFill>
                  <a:srgbClr val="0070C0"/>
                </a:solidFill>
              </a:rPr>
              <a:t>         A</a:t>
            </a:r>
            <a:r>
              <a:rPr lang="en-US" altLang="zh-CN" sz="2800" baseline="-25000" dirty="0">
                <a:solidFill>
                  <a:srgbClr val="0070C0"/>
                </a:solidFill>
              </a:rPr>
              <a:t>1/2</a:t>
            </a:r>
            <a:r>
              <a:rPr lang="en-US" altLang="zh-CN" sz="2800" dirty="0">
                <a:solidFill>
                  <a:srgbClr val="0070C0"/>
                </a:solidFill>
              </a:rPr>
              <a:t>       </a:t>
            </a:r>
            <a:endParaRPr lang="zh-CN" altLang="en-US" sz="2800" dirty="0">
              <a:solidFill>
                <a:srgbClr val="0070C0"/>
              </a:solidFill>
            </a:endParaRPr>
          </a:p>
        </p:txBody>
      </p:sp>
      <p:graphicFrame>
        <p:nvGraphicFramePr>
          <p:cNvPr id="21511" name="Object 7"/>
          <p:cNvGraphicFramePr>
            <a:graphicFrameLocks noChangeAspect="1"/>
          </p:cNvGraphicFramePr>
          <p:nvPr>
            <p:extLst>
              <p:ext uri="{D42A27DB-BD31-4B8C-83A1-F6EECF244321}">
                <p14:modId xmlns:p14="http://schemas.microsoft.com/office/powerpoint/2010/main" val="3903056118"/>
              </p:ext>
            </p:extLst>
          </p:nvPr>
        </p:nvGraphicFramePr>
        <p:xfrm>
          <a:off x="3379806" y="4699537"/>
          <a:ext cx="579438" cy="936625"/>
        </p:xfrm>
        <a:graphic>
          <a:graphicData uri="http://schemas.openxmlformats.org/presentationml/2006/ole">
            <mc:AlternateContent xmlns:mc="http://schemas.openxmlformats.org/markup-compatibility/2006">
              <mc:Choice xmlns:v="urn:schemas-microsoft-com:vml" Requires="v">
                <p:oleObj name="公式" r:id="rId11" imgW="253890" imgH="418918" progId="Equation.3">
                  <p:embed/>
                </p:oleObj>
              </mc:Choice>
              <mc:Fallback>
                <p:oleObj name="公式" r:id="rId11" imgW="253890" imgH="41891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9806" y="4699537"/>
                        <a:ext cx="579438"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2" name="Object 8"/>
          <p:cNvGraphicFramePr>
            <a:graphicFrameLocks noChangeAspect="1"/>
          </p:cNvGraphicFramePr>
          <p:nvPr>
            <p:extLst>
              <p:ext uri="{D42A27DB-BD31-4B8C-83A1-F6EECF244321}">
                <p14:modId xmlns:p14="http://schemas.microsoft.com/office/powerpoint/2010/main" val="285012394"/>
              </p:ext>
            </p:extLst>
          </p:nvPr>
        </p:nvGraphicFramePr>
        <p:xfrm>
          <a:off x="5132883" y="4715057"/>
          <a:ext cx="606425" cy="936625"/>
        </p:xfrm>
        <a:graphic>
          <a:graphicData uri="http://schemas.openxmlformats.org/presentationml/2006/ole">
            <mc:AlternateContent xmlns:mc="http://schemas.openxmlformats.org/markup-compatibility/2006">
              <mc:Choice xmlns:v="urn:schemas-microsoft-com:vml" Requires="v">
                <p:oleObj name="公式" r:id="rId13" imgW="266584" imgH="418918" progId="Equation.3">
                  <p:embed/>
                </p:oleObj>
              </mc:Choice>
              <mc:Fallback>
                <p:oleObj name="公式" r:id="rId13" imgW="266584" imgH="41891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2883" y="4715057"/>
                        <a:ext cx="606425"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21" name="TextBox 7"/>
          <p:cNvSpPr txBox="1">
            <a:spLocks noChangeArrowheads="1"/>
          </p:cNvSpPr>
          <p:nvPr/>
        </p:nvSpPr>
        <p:spPr bwMode="auto">
          <a:xfrm>
            <a:off x="642938" y="3929063"/>
            <a:ext cx="78581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sz="2800" dirty="0"/>
              <a:t>M(</a:t>
            </a:r>
            <a:r>
              <a:rPr lang="en-US" altLang="zh-CN" sz="2800" b="1" dirty="0">
                <a:cs typeface="Times New Roman" charset="0"/>
              </a:rPr>
              <a:t>B</a:t>
            </a:r>
            <a:r>
              <a:rPr lang="en-US" altLang="zh-CN" sz="2800" b="1" baseline="30000" dirty="0">
                <a:cs typeface="Times New Roman" charset="0"/>
              </a:rPr>
              <a:t>0 </a:t>
            </a:r>
            <a:r>
              <a:rPr lang="en-US" altLang="zh-CN" sz="2800" b="1" dirty="0">
                <a:cs typeface="Times New Roman" charset="0"/>
              </a:rPr>
              <a:t>→</a:t>
            </a:r>
            <a:r>
              <a:rPr lang="en-US" altLang="zh-CN" sz="2800" b="1" baseline="30000" dirty="0">
                <a:cs typeface="Times New Roman" charset="0"/>
              </a:rPr>
              <a:t> </a:t>
            </a:r>
            <a:r>
              <a:rPr lang="en-US" altLang="zh-CN" sz="2800" b="1" dirty="0">
                <a:cs typeface="Times New Roman" charset="0"/>
              </a:rPr>
              <a:t>π</a:t>
            </a:r>
            <a:r>
              <a:rPr lang="en-US" altLang="zh-CN" sz="2800" b="1" baseline="30000" dirty="0">
                <a:cs typeface="Times New Roman" charset="0"/>
              </a:rPr>
              <a:t> +</a:t>
            </a:r>
            <a:r>
              <a:rPr lang="en-US" altLang="zh-CN" sz="2800" b="1" dirty="0">
                <a:cs typeface="Times New Roman" charset="0"/>
              </a:rPr>
              <a:t> π</a:t>
            </a:r>
            <a:r>
              <a:rPr lang="en-US" altLang="zh-CN" sz="2800" b="1" baseline="30000" dirty="0">
                <a:cs typeface="Times New Roman" charset="0"/>
              </a:rPr>
              <a:t>–</a:t>
            </a:r>
            <a:r>
              <a:rPr lang="en-US" altLang="zh-CN" sz="2800" dirty="0"/>
              <a:t>) =          A</a:t>
            </a:r>
            <a:r>
              <a:rPr lang="en-US" altLang="zh-CN" sz="2800" baseline="-25000" dirty="0"/>
              <a:t>3/2</a:t>
            </a:r>
            <a:r>
              <a:rPr lang="en-US" altLang="zh-CN" sz="2800" dirty="0"/>
              <a:t> </a:t>
            </a:r>
            <a:r>
              <a:rPr lang="en-US" altLang="zh-CN" sz="2800" i="1" dirty="0"/>
              <a:t>–</a:t>
            </a:r>
            <a:r>
              <a:rPr lang="en-US" altLang="zh-CN" sz="2800" dirty="0"/>
              <a:t>         A</a:t>
            </a:r>
            <a:r>
              <a:rPr lang="en-US" altLang="zh-CN" sz="2800" baseline="-25000" dirty="0"/>
              <a:t>1/2</a:t>
            </a:r>
            <a:r>
              <a:rPr lang="en-US" altLang="zh-CN" sz="2800" dirty="0"/>
              <a:t>       </a:t>
            </a:r>
            <a:endParaRPr lang="zh-CN" altLang="en-US" sz="2800" dirty="0"/>
          </a:p>
        </p:txBody>
      </p:sp>
      <p:graphicFrame>
        <p:nvGraphicFramePr>
          <p:cNvPr id="21513" name="Object 9"/>
          <p:cNvGraphicFramePr>
            <a:graphicFrameLocks noChangeAspect="1"/>
          </p:cNvGraphicFramePr>
          <p:nvPr>
            <p:extLst>
              <p:ext uri="{D42A27DB-BD31-4B8C-83A1-F6EECF244321}">
                <p14:modId xmlns:p14="http://schemas.microsoft.com/office/powerpoint/2010/main" val="2680172107"/>
              </p:ext>
            </p:extLst>
          </p:nvPr>
        </p:nvGraphicFramePr>
        <p:xfrm>
          <a:off x="3294082" y="3710920"/>
          <a:ext cx="750887" cy="936625"/>
        </p:xfrm>
        <a:graphic>
          <a:graphicData uri="http://schemas.openxmlformats.org/presentationml/2006/ole">
            <mc:AlternateContent xmlns:mc="http://schemas.openxmlformats.org/markup-compatibility/2006">
              <mc:Choice xmlns:v="urn:schemas-microsoft-com:vml" Requires="v">
                <p:oleObj name="公式" r:id="rId15" imgW="330200" imgH="419100" progId="Equation.3">
                  <p:embed/>
                </p:oleObj>
              </mc:Choice>
              <mc:Fallback>
                <p:oleObj name="公式" r:id="rId15" imgW="3302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94082" y="3710920"/>
                        <a:ext cx="750887"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4" name="Object 10"/>
          <p:cNvGraphicFramePr>
            <a:graphicFrameLocks noChangeAspect="1"/>
          </p:cNvGraphicFramePr>
          <p:nvPr>
            <p:extLst>
              <p:ext uri="{D42A27DB-BD31-4B8C-83A1-F6EECF244321}">
                <p14:modId xmlns:p14="http://schemas.microsoft.com/office/powerpoint/2010/main" val="567715681"/>
              </p:ext>
            </p:extLst>
          </p:nvPr>
        </p:nvGraphicFramePr>
        <p:xfrm>
          <a:off x="5035550" y="3756193"/>
          <a:ext cx="608013" cy="935037"/>
        </p:xfrm>
        <a:graphic>
          <a:graphicData uri="http://schemas.openxmlformats.org/presentationml/2006/ole">
            <mc:AlternateContent xmlns:mc="http://schemas.openxmlformats.org/markup-compatibility/2006">
              <mc:Choice xmlns:v="urn:schemas-microsoft-com:vml" Requires="v">
                <p:oleObj name="公式" r:id="rId17" imgW="266584" imgH="418918" progId="Equation.3">
                  <p:embed/>
                </p:oleObj>
              </mc:Choice>
              <mc:Fallback>
                <p:oleObj name="公式" r:id="rId17" imgW="266584" imgH="418918"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5550" y="3756193"/>
                        <a:ext cx="608013"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7">
            <a:extLst>
              <a:ext uri="{FF2B5EF4-FFF2-40B4-BE49-F238E27FC236}">
                <a16:creationId xmlns:a16="http://schemas.microsoft.com/office/drawing/2014/main" id="{C50080B5-CA67-08F1-A453-0CB301DCCE7E}"/>
              </a:ext>
            </a:extLst>
          </p:cNvPr>
          <p:cNvSpPr txBox="1">
            <a:spLocks noChangeArrowheads="1"/>
          </p:cNvSpPr>
          <p:nvPr/>
        </p:nvSpPr>
        <p:spPr bwMode="auto">
          <a:xfrm>
            <a:off x="5219500" y="3079539"/>
            <a:ext cx="34736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zh-CN" altLang="en-US" sz="2800" b="1" dirty="0">
                <a:solidFill>
                  <a:srgbClr val="FF0000"/>
                </a:solidFill>
                <a:cs typeface="Times New Roman" charset="0"/>
              </a:rPr>
              <a:t>为什么没有</a:t>
            </a:r>
            <a:r>
              <a:rPr lang="en-US" altLang="zh-CN" sz="2800" b="1" dirty="0">
                <a:solidFill>
                  <a:srgbClr val="FF0000"/>
                </a:solidFill>
              </a:rPr>
              <a:t> A</a:t>
            </a:r>
            <a:r>
              <a:rPr lang="en-US" altLang="zh-CN" sz="2800" b="1" baseline="-25000" dirty="0">
                <a:solidFill>
                  <a:srgbClr val="FF0000"/>
                </a:solidFill>
              </a:rPr>
              <a:t>1/2</a:t>
            </a:r>
            <a:r>
              <a:rPr lang="zh-CN" altLang="en-US" sz="2800" b="1" dirty="0">
                <a:solidFill>
                  <a:srgbClr val="FF0000"/>
                </a:solidFill>
              </a:rPr>
              <a:t>？</a:t>
            </a:r>
          </a:p>
        </p:txBody>
      </p:sp>
      <p:sp>
        <p:nvSpPr>
          <p:cNvPr id="3" name="日期占位符 2">
            <a:extLst>
              <a:ext uri="{FF2B5EF4-FFF2-40B4-BE49-F238E27FC236}">
                <a16:creationId xmlns:a16="http://schemas.microsoft.com/office/drawing/2014/main" id="{2D8B0695-AB46-533E-999F-A3AE0CC83FB3}"/>
              </a:ext>
            </a:extLst>
          </p:cNvPr>
          <p:cNvSpPr>
            <a:spLocks noGrp="1"/>
          </p:cNvSpPr>
          <p:nvPr>
            <p:ph type="dt" sz="half" idx="10"/>
          </p:nvPr>
        </p:nvSpPr>
        <p:spPr/>
        <p:txBody>
          <a:bodyPr/>
          <a:lstStyle/>
          <a:p>
            <a:pPr>
              <a:defRPr/>
            </a:pPr>
            <a:r>
              <a:rPr lang="en-US" altLang="zh-CN"/>
              <a:t>CD Lu</a:t>
            </a:r>
            <a:endParaRPr lang="zh-CN" altLang="en-US"/>
          </a:p>
        </p:txBody>
      </p:sp>
      <p:sp>
        <p:nvSpPr>
          <p:cNvPr id="4" name="灯片编号占位符 3">
            <a:extLst>
              <a:ext uri="{FF2B5EF4-FFF2-40B4-BE49-F238E27FC236}">
                <a16:creationId xmlns:a16="http://schemas.microsoft.com/office/drawing/2014/main" id="{7AD78A98-778A-840B-18E9-A0FBA6BDD6AB}"/>
              </a:ext>
            </a:extLst>
          </p:cNvPr>
          <p:cNvSpPr>
            <a:spLocks noGrp="1"/>
          </p:cNvSpPr>
          <p:nvPr>
            <p:ph type="sldNum" sz="quarter" idx="12"/>
          </p:nvPr>
        </p:nvSpPr>
        <p:spPr/>
        <p:txBody>
          <a:bodyPr/>
          <a:lstStyle/>
          <a:p>
            <a:pPr>
              <a:defRPr/>
            </a:pPr>
            <a:fld id="{5DC1ED4A-5929-3E47-A508-E8E3EBAFE12B}" type="slidenum">
              <a:rPr lang="zh-CN" altLang="en-US" smtClean="0"/>
              <a:pPr>
                <a:defRPr/>
              </a:pPr>
              <a:t>23</a:t>
            </a:fld>
            <a:endParaRPr lang="zh-CN" altLang="en-US"/>
          </a:p>
        </p:txBody>
      </p:sp>
    </p:spTree>
    <p:extLst>
      <p:ext uri="{BB962C8B-B14F-4D97-AF65-F5344CB8AC3E}">
        <p14:creationId xmlns:p14="http://schemas.microsoft.com/office/powerpoint/2010/main" val="93139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20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fade">
                                      <p:cBhvr>
                                        <p:cTn id="12" dur="20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8"/>
                                        </p:tgtEl>
                                        <p:attrNameLst>
                                          <p:attrName>style.visibility</p:attrName>
                                        </p:attrNameLst>
                                      </p:cBhvr>
                                      <p:to>
                                        <p:strVal val="visible"/>
                                      </p:to>
                                    </p:set>
                                    <p:animEffect transition="in" filter="fade">
                                      <p:cBhvr>
                                        <p:cTn id="17" dur="2000"/>
                                        <p:tgtEl>
                                          <p:spTgt spid="215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20"/>
                                        </p:tgtEl>
                                        <p:attrNameLst>
                                          <p:attrName>style.visibility</p:attrName>
                                        </p:attrNameLst>
                                      </p:cBhvr>
                                      <p:to>
                                        <p:strVal val="visible"/>
                                      </p:to>
                                    </p:set>
                                    <p:animEffect transition="in" filter="fade">
                                      <p:cBhvr>
                                        <p:cTn id="27" dur="2000"/>
                                        <p:tgtEl>
                                          <p:spTgt spid="21520"/>
                                        </p:tgtEl>
                                      </p:cBhvr>
                                    </p:animEffect>
                                  </p:childTnLst>
                                </p:cTn>
                              </p:par>
                              <p:par>
                                <p:cTn id="28" presetID="10" presetClass="entr" presetSubtype="0" fill="hold" nodeType="withEffect">
                                  <p:stCondLst>
                                    <p:cond delay="0"/>
                                  </p:stCondLst>
                                  <p:childTnLst>
                                    <p:set>
                                      <p:cBhvr>
                                        <p:cTn id="29" dur="1" fill="hold">
                                          <p:stCondLst>
                                            <p:cond delay="0"/>
                                          </p:stCondLst>
                                        </p:cTn>
                                        <p:tgtEl>
                                          <p:spTgt spid="21511"/>
                                        </p:tgtEl>
                                        <p:attrNameLst>
                                          <p:attrName>style.visibility</p:attrName>
                                        </p:attrNameLst>
                                      </p:cBhvr>
                                      <p:to>
                                        <p:strVal val="visible"/>
                                      </p:to>
                                    </p:set>
                                    <p:animEffect transition="in" filter="fade">
                                      <p:cBhvr>
                                        <p:cTn id="30" dur="2000"/>
                                        <p:tgtEl>
                                          <p:spTgt spid="21511"/>
                                        </p:tgtEl>
                                      </p:cBhvr>
                                    </p:animEffect>
                                  </p:childTnLst>
                                </p:cTn>
                              </p:par>
                              <p:par>
                                <p:cTn id="31" presetID="10" presetClass="entr" presetSubtype="0" fill="hold" nodeType="withEffect">
                                  <p:stCondLst>
                                    <p:cond delay="0"/>
                                  </p:stCondLst>
                                  <p:childTnLst>
                                    <p:set>
                                      <p:cBhvr>
                                        <p:cTn id="32" dur="1" fill="hold">
                                          <p:stCondLst>
                                            <p:cond delay="0"/>
                                          </p:stCondLst>
                                        </p:cTn>
                                        <p:tgtEl>
                                          <p:spTgt spid="21512"/>
                                        </p:tgtEl>
                                        <p:attrNameLst>
                                          <p:attrName>style.visibility</p:attrName>
                                        </p:attrNameLst>
                                      </p:cBhvr>
                                      <p:to>
                                        <p:strVal val="visible"/>
                                      </p:to>
                                    </p:set>
                                    <p:animEffect transition="in" filter="fade">
                                      <p:cBhvr>
                                        <p:cTn id="33" dur="2000"/>
                                        <p:tgtEl>
                                          <p:spTgt spid="215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521"/>
                                        </p:tgtEl>
                                        <p:attrNameLst>
                                          <p:attrName>style.visibility</p:attrName>
                                        </p:attrNameLst>
                                      </p:cBhvr>
                                      <p:to>
                                        <p:strVal val="visible"/>
                                      </p:to>
                                    </p:set>
                                    <p:animEffect transition="in" filter="fade">
                                      <p:cBhvr>
                                        <p:cTn id="36" dur="2000"/>
                                        <p:tgtEl>
                                          <p:spTgt spid="21521"/>
                                        </p:tgtEl>
                                      </p:cBhvr>
                                    </p:animEffect>
                                  </p:childTnLst>
                                </p:cTn>
                              </p:par>
                              <p:par>
                                <p:cTn id="37" presetID="10" presetClass="entr" presetSubtype="0" fill="hold" nodeType="with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fade">
                                      <p:cBhvr>
                                        <p:cTn id="39" dur="2000"/>
                                        <p:tgtEl>
                                          <p:spTgt spid="21513"/>
                                        </p:tgtEl>
                                      </p:cBhvr>
                                    </p:animEffect>
                                  </p:childTnLst>
                                </p:cTn>
                              </p:par>
                              <p:par>
                                <p:cTn id="40" presetID="10" presetClass="entr" presetSubtype="0" fill="hold" nodeType="with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fade">
                                      <p:cBhvr>
                                        <p:cTn id="42" dur="2000"/>
                                        <p:tgtEl>
                                          <p:spTgt spid="215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19"/>
                                        </p:tgtEl>
                                        <p:attrNameLst>
                                          <p:attrName>style.visibility</p:attrName>
                                        </p:attrNameLst>
                                      </p:cBhvr>
                                      <p:to>
                                        <p:strVal val="visible"/>
                                      </p:to>
                                    </p:set>
                                    <p:anim calcmode="lin" valueType="num">
                                      <p:cBhvr additive="base">
                                        <p:cTn id="47" dur="500" fill="hold"/>
                                        <p:tgtEl>
                                          <p:spTgt spid="21519"/>
                                        </p:tgtEl>
                                        <p:attrNameLst>
                                          <p:attrName>ppt_x</p:attrName>
                                        </p:attrNameLst>
                                      </p:cBhvr>
                                      <p:tavLst>
                                        <p:tav tm="0">
                                          <p:val>
                                            <p:strVal val="#ppt_x"/>
                                          </p:val>
                                        </p:tav>
                                        <p:tav tm="100000">
                                          <p:val>
                                            <p:strVal val="#ppt_x"/>
                                          </p:val>
                                        </p:tav>
                                      </p:tavLst>
                                    </p:anim>
                                    <p:anim calcmode="lin" valueType="num">
                                      <p:cBhvr additive="base">
                                        <p:cTn id="48" dur="500" fill="hold"/>
                                        <p:tgtEl>
                                          <p:spTgt spid="21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19" grpId="0"/>
      <p:bldP spid="21520" grpId="0"/>
      <p:bldP spid="2152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a:extLst>
              <a:ext uri="{FF2B5EF4-FFF2-40B4-BE49-F238E27FC236}">
                <a16:creationId xmlns:a16="http://schemas.microsoft.com/office/drawing/2014/main" id="{FFDE8DAA-A6A5-FF6D-AC1B-40393B971BC6}"/>
              </a:ext>
            </a:extLst>
          </p:cNvPr>
          <p:cNvSpPr>
            <a:spLocks noGrp="1"/>
          </p:cNvSpPr>
          <p:nvPr>
            <p:ph type="dt" sz="quarter" idx="10"/>
          </p:nvPr>
        </p:nvSpPr>
        <p:spPr/>
        <p:txBody>
          <a:bodyPr/>
          <a:lstStyle/>
          <a:p>
            <a:pPr>
              <a:defRPr/>
            </a:pPr>
            <a:r>
              <a:rPr lang="en-US" altLang="zh-CN"/>
              <a:t>CD Lu</a:t>
            </a:r>
            <a:endParaRPr lang="zh-CN" altLang="en-US"/>
          </a:p>
        </p:txBody>
      </p:sp>
      <p:sp>
        <p:nvSpPr>
          <p:cNvPr id="82946" name="灯片编号占位符 3">
            <a:extLst>
              <a:ext uri="{FF2B5EF4-FFF2-40B4-BE49-F238E27FC236}">
                <a16:creationId xmlns:a16="http://schemas.microsoft.com/office/drawing/2014/main" id="{8E53E113-184B-D06C-026F-DEC337EFB8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4E167FC-A519-F240-AFFB-00F8482D986C}" type="slidenum">
              <a:rPr kumimoji="0" lang="zh-CN" altLang="en-US" sz="1400"/>
              <a:pPr/>
              <a:t>24</a:t>
            </a:fld>
            <a:endParaRPr kumimoji="0" lang="zh-CN" altLang="en-US" sz="1400"/>
          </a:p>
        </p:txBody>
      </p:sp>
      <p:graphicFrame>
        <p:nvGraphicFramePr>
          <p:cNvPr id="82947" name="Object 2">
            <a:extLst>
              <a:ext uri="{FF2B5EF4-FFF2-40B4-BE49-F238E27FC236}">
                <a16:creationId xmlns:a16="http://schemas.microsoft.com/office/drawing/2014/main" id="{0C8B5FD0-2023-D020-693D-A0D4CCF79975}"/>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2628900" imgH="4978400" progId="Equation.3">
                  <p:embed/>
                </p:oleObj>
              </mc:Choice>
              <mc:Fallback>
                <p:oleObj name="Equation" r:id="rId3" imgW="2628900" imgH="4978400" progId="Equation.3">
                  <p:embed/>
                  <p:pic>
                    <p:nvPicPr>
                      <p:cNvPr id="82947" name="Object 2">
                        <a:extLst>
                          <a:ext uri="{FF2B5EF4-FFF2-40B4-BE49-F238E27FC236}">
                            <a16:creationId xmlns:a16="http://schemas.microsoft.com/office/drawing/2014/main" id="{0C8B5FD0-2023-D020-693D-A0D4CCF79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948" name="Text Box 3">
            <a:extLst>
              <a:ext uri="{FF2B5EF4-FFF2-40B4-BE49-F238E27FC236}">
                <a16:creationId xmlns:a16="http://schemas.microsoft.com/office/drawing/2014/main" id="{CF4DB6FA-E35A-7538-EC04-BA65F7372193}"/>
              </a:ext>
            </a:extLst>
          </p:cNvPr>
          <p:cNvSpPr txBox="1">
            <a:spLocks noChangeArrowheads="1"/>
          </p:cNvSpPr>
          <p:nvPr/>
        </p:nvSpPr>
        <p:spPr bwMode="auto">
          <a:xfrm>
            <a:off x="1905000" y="762000"/>
            <a:ext cx="624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4400">
                <a:solidFill>
                  <a:schemeClr val="tx2"/>
                </a:solidFill>
              </a:rPr>
              <a:t>Isospin triangle</a:t>
            </a:r>
          </a:p>
        </p:txBody>
      </p:sp>
      <p:sp>
        <p:nvSpPr>
          <p:cNvPr id="82949" name="Line 4">
            <a:extLst>
              <a:ext uri="{FF2B5EF4-FFF2-40B4-BE49-F238E27FC236}">
                <a16:creationId xmlns:a16="http://schemas.microsoft.com/office/drawing/2014/main" id="{7F56FFDB-4610-10D1-5106-A5060B8E3842}"/>
              </a:ext>
            </a:extLst>
          </p:cNvPr>
          <p:cNvSpPr>
            <a:spLocks noChangeShapeType="1"/>
          </p:cNvSpPr>
          <p:nvPr/>
        </p:nvSpPr>
        <p:spPr bwMode="auto">
          <a:xfrm>
            <a:off x="685800" y="5486400"/>
            <a:ext cx="6934200" cy="0"/>
          </a:xfrm>
          <a:prstGeom prst="line">
            <a:avLst/>
          </a:prstGeom>
          <a:noFill/>
          <a:ln w="22225">
            <a:solidFill>
              <a:schemeClr val="tx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zh-CN" altLang="en-US"/>
          </a:p>
        </p:txBody>
      </p:sp>
      <p:sp>
        <p:nvSpPr>
          <p:cNvPr id="82950" name="Line 5">
            <a:extLst>
              <a:ext uri="{FF2B5EF4-FFF2-40B4-BE49-F238E27FC236}">
                <a16:creationId xmlns:a16="http://schemas.microsoft.com/office/drawing/2014/main" id="{99AF1150-B0B3-06B2-4370-F042158F7FC0}"/>
              </a:ext>
            </a:extLst>
          </p:cNvPr>
          <p:cNvSpPr>
            <a:spLocks noChangeShapeType="1"/>
          </p:cNvSpPr>
          <p:nvPr/>
        </p:nvSpPr>
        <p:spPr bwMode="auto">
          <a:xfrm flipV="1">
            <a:off x="685800" y="3581400"/>
            <a:ext cx="5105400" cy="1905000"/>
          </a:xfrm>
          <a:prstGeom prst="line">
            <a:avLst/>
          </a:prstGeom>
          <a:noFill/>
          <a:ln w="222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2951" name="Line 6">
            <a:extLst>
              <a:ext uri="{FF2B5EF4-FFF2-40B4-BE49-F238E27FC236}">
                <a16:creationId xmlns:a16="http://schemas.microsoft.com/office/drawing/2014/main" id="{56A8A3DE-B287-BD78-CEBF-93F4EFA26F1C}"/>
              </a:ext>
            </a:extLst>
          </p:cNvPr>
          <p:cNvSpPr>
            <a:spLocks noChangeShapeType="1"/>
          </p:cNvSpPr>
          <p:nvPr/>
        </p:nvSpPr>
        <p:spPr bwMode="auto">
          <a:xfrm>
            <a:off x="5791200" y="3581400"/>
            <a:ext cx="1752600" cy="1905000"/>
          </a:xfrm>
          <a:prstGeom prst="line">
            <a:avLst/>
          </a:prstGeom>
          <a:noFill/>
          <a:ln w="222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2952" name="Text Box 7">
            <a:extLst>
              <a:ext uri="{FF2B5EF4-FFF2-40B4-BE49-F238E27FC236}">
                <a16:creationId xmlns:a16="http://schemas.microsoft.com/office/drawing/2014/main" id="{0000F7D3-580B-170F-867D-00F25F0577B2}"/>
              </a:ext>
            </a:extLst>
          </p:cNvPr>
          <p:cNvSpPr txBox="1">
            <a:spLocks noChangeArrowheads="1"/>
          </p:cNvSpPr>
          <p:nvPr/>
        </p:nvSpPr>
        <p:spPr bwMode="auto">
          <a:xfrm>
            <a:off x="3492500" y="42926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i="1" dirty="0">
                <a:solidFill>
                  <a:srgbClr val="FF0000"/>
                </a:solidFill>
                <a:sym typeface="Symbol" pitchFamily="2" charset="2"/>
              </a:rPr>
              <a:t></a:t>
            </a:r>
            <a:r>
              <a:rPr lang="en-US" altLang="zh-CN" sz="2800" i="1" dirty="0">
                <a:solidFill>
                  <a:srgbClr val="FF0000"/>
                </a:solidFill>
              </a:rPr>
              <a:t> </a:t>
            </a:r>
            <a:r>
              <a:rPr lang="en-US" altLang="zh-CN" sz="2800" i="1" baseline="30000" dirty="0">
                <a:solidFill>
                  <a:srgbClr val="FF0000"/>
                </a:solidFill>
              </a:rPr>
              <a:t>+</a:t>
            </a:r>
            <a:r>
              <a:rPr lang="en-US" altLang="zh-CN" sz="2800" i="1" dirty="0">
                <a:solidFill>
                  <a:srgbClr val="FF0000"/>
                </a:solidFill>
                <a:sym typeface="Symbol" pitchFamily="2" charset="2"/>
              </a:rPr>
              <a:t> </a:t>
            </a:r>
            <a:r>
              <a:rPr lang="en-US" altLang="zh-CN" sz="2800" i="1" baseline="30000" dirty="0">
                <a:solidFill>
                  <a:srgbClr val="FF0000"/>
                </a:solidFill>
              </a:rPr>
              <a:t>– </a:t>
            </a:r>
            <a:endParaRPr lang="en-US" altLang="zh-CN" sz="2800" i="1" dirty="0">
              <a:solidFill>
                <a:srgbClr val="FF0000"/>
              </a:solidFill>
            </a:endParaRPr>
          </a:p>
        </p:txBody>
      </p:sp>
      <mc:AlternateContent xmlns:mc="http://schemas.openxmlformats.org/markup-compatibility/2006" xmlns:a14="http://schemas.microsoft.com/office/drawing/2010/main">
        <mc:Choice Requires="a14">
          <p:sp>
            <p:nvSpPr>
              <p:cNvPr id="82953" name="Text Box 8">
                <a:extLst>
                  <a:ext uri="{FF2B5EF4-FFF2-40B4-BE49-F238E27FC236}">
                    <a16:creationId xmlns:a16="http://schemas.microsoft.com/office/drawing/2014/main" id="{2171F780-0A9F-C954-1D37-0894E38E9540}"/>
                  </a:ext>
                </a:extLst>
              </p:cNvPr>
              <p:cNvSpPr txBox="1">
                <a:spLocks noChangeArrowheads="1"/>
              </p:cNvSpPr>
              <p:nvPr/>
            </p:nvSpPr>
            <p:spPr bwMode="auto">
              <a:xfrm>
                <a:off x="1371600" y="5562600"/>
                <a:ext cx="2209800" cy="583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14:m>
                  <m:oMath xmlns:m="http://schemas.openxmlformats.org/officeDocument/2006/math">
                    <m:rad>
                      <m:radPr>
                        <m:degHide m:val="on"/>
                        <m:ctrlPr>
                          <a:rPr lang="en-US" altLang="zh-CN" sz="2800" i="1" smtClean="0">
                            <a:solidFill>
                              <a:srgbClr val="FF0000"/>
                            </a:solidFill>
                            <a:latin typeface="Cambria Math" panose="02040503050406030204" pitchFamily="18" charset="0"/>
                            <a:sym typeface="Symbol" pitchFamily="2" charset="2"/>
                          </a:rPr>
                        </m:ctrlPr>
                      </m:radPr>
                      <m:deg/>
                      <m:e>
                        <m:r>
                          <a:rPr lang="en-US" altLang="zh-CN" sz="2800" b="0" i="1" smtClean="0">
                            <a:solidFill>
                              <a:srgbClr val="FF0000"/>
                            </a:solidFill>
                            <a:latin typeface="Cambria Math" panose="02040503050406030204" pitchFamily="18" charset="0"/>
                            <a:sym typeface="Symbol" pitchFamily="2" charset="2"/>
                          </a:rPr>
                          <m:t>2</m:t>
                        </m:r>
                      </m:e>
                    </m:rad>
                    <m:r>
                      <a:rPr lang="en-US" altLang="zh-CN" sz="2800" b="0" i="1" smtClean="0">
                        <a:solidFill>
                          <a:srgbClr val="FF0000"/>
                        </a:solidFill>
                        <a:latin typeface="Cambria Math" panose="02040503050406030204" pitchFamily="18" charset="0"/>
                        <a:sym typeface="Symbol" pitchFamily="2" charset="2"/>
                      </a:rPr>
                      <m:t>(</m:t>
                    </m:r>
                  </m:oMath>
                </a14:m>
                <a:r>
                  <a:rPr lang="en-US" altLang="zh-CN" sz="2800" i="1" dirty="0">
                    <a:solidFill>
                      <a:srgbClr val="FF0000"/>
                    </a:solidFill>
                    <a:sym typeface="Symbol" pitchFamily="2" charset="2"/>
                  </a:rPr>
                  <a:t></a:t>
                </a:r>
                <a:r>
                  <a:rPr lang="en-US" altLang="zh-CN" sz="2800" i="1" dirty="0">
                    <a:solidFill>
                      <a:srgbClr val="FF0000"/>
                    </a:solidFill>
                  </a:rPr>
                  <a:t> </a:t>
                </a:r>
                <a:r>
                  <a:rPr lang="en-US" altLang="zh-CN" sz="2800" i="1" baseline="30000" dirty="0">
                    <a:solidFill>
                      <a:srgbClr val="FF0000"/>
                    </a:solidFill>
                  </a:rPr>
                  <a:t>0</a:t>
                </a:r>
                <a:r>
                  <a:rPr lang="en-US" altLang="zh-CN" sz="2800" i="1" dirty="0">
                    <a:solidFill>
                      <a:srgbClr val="FF0000"/>
                    </a:solidFill>
                    <a:sym typeface="Symbol" pitchFamily="2" charset="2"/>
                  </a:rPr>
                  <a:t></a:t>
                </a:r>
                <a:r>
                  <a:rPr lang="en-US" altLang="zh-CN" sz="2800" i="1" baseline="30000" dirty="0">
                    <a:solidFill>
                      <a:srgbClr val="FF0000"/>
                    </a:solidFill>
                  </a:rPr>
                  <a:t>+)</a:t>
                </a:r>
                <a:endParaRPr lang="en-US" altLang="zh-CN" sz="2800" i="1" dirty="0">
                  <a:solidFill>
                    <a:srgbClr val="FF0000"/>
                  </a:solidFill>
                </a:endParaRPr>
              </a:p>
            </p:txBody>
          </p:sp>
        </mc:Choice>
        <mc:Fallback xmlns="">
          <p:sp>
            <p:nvSpPr>
              <p:cNvPr id="82953" name="Text Box 8">
                <a:extLst>
                  <a:ext uri="{FF2B5EF4-FFF2-40B4-BE49-F238E27FC236}">
                    <a16:creationId xmlns:a16="http://schemas.microsoft.com/office/drawing/2014/main" id="{2171F780-0A9F-C954-1D37-0894E38E9540}"/>
                  </a:ext>
                </a:extLst>
              </p:cNvPr>
              <p:cNvSpPr txBox="1">
                <a:spLocks noRot="1" noChangeAspect="1" noMove="1" noResize="1" noEditPoints="1" noAdjustHandles="1" noChangeArrowheads="1" noChangeShapeType="1" noTextEdit="1"/>
              </p:cNvSpPr>
              <p:nvPr/>
            </p:nvSpPr>
            <p:spPr bwMode="auto">
              <a:xfrm>
                <a:off x="1371600" y="5562600"/>
                <a:ext cx="2209800" cy="583750"/>
              </a:xfrm>
              <a:prstGeom prst="rect">
                <a:avLst/>
              </a:prstGeom>
              <a:blipFill>
                <a:blip r:embed="rId5"/>
                <a:stretch>
                  <a:fillRect t="-8696" b="-239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82954" name="Text Box 9">
            <a:extLst>
              <a:ext uri="{FF2B5EF4-FFF2-40B4-BE49-F238E27FC236}">
                <a16:creationId xmlns:a16="http://schemas.microsoft.com/office/drawing/2014/main" id="{51BF1098-0DA9-3783-4142-B8B92205D7C1}"/>
              </a:ext>
            </a:extLst>
          </p:cNvPr>
          <p:cNvSpPr txBox="1">
            <a:spLocks noChangeArrowheads="1"/>
          </p:cNvSpPr>
          <p:nvPr/>
        </p:nvSpPr>
        <p:spPr bwMode="auto">
          <a:xfrm>
            <a:off x="7086600" y="43434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i="1">
                <a:solidFill>
                  <a:schemeClr val="hlink"/>
                </a:solidFill>
                <a:sym typeface="Symbol" pitchFamily="2" charset="2"/>
              </a:rPr>
              <a:t></a:t>
            </a:r>
            <a:r>
              <a:rPr lang="en-US" altLang="zh-CN" sz="2800" i="1">
                <a:solidFill>
                  <a:schemeClr val="hlink"/>
                </a:solidFill>
              </a:rPr>
              <a:t> </a:t>
            </a:r>
            <a:r>
              <a:rPr lang="en-US" altLang="zh-CN" sz="2800" i="1" baseline="30000">
                <a:solidFill>
                  <a:schemeClr val="hlink"/>
                </a:solidFill>
              </a:rPr>
              <a:t>0</a:t>
            </a:r>
            <a:r>
              <a:rPr lang="en-US" altLang="zh-CN" sz="2800" i="1">
                <a:solidFill>
                  <a:schemeClr val="hlink"/>
                </a:solidFill>
                <a:sym typeface="Symbol" pitchFamily="2" charset="2"/>
              </a:rPr>
              <a:t></a:t>
            </a:r>
            <a:r>
              <a:rPr lang="en-US" altLang="zh-CN" sz="2800" i="1" baseline="30000">
                <a:solidFill>
                  <a:schemeClr val="hlink"/>
                </a:solidFill>
              </a:rPr>
              <a:t>0</a:t>
            </a:r>
            <a:endParaRPr lang="en-US" altLang="zh-CN" sz="2800" i="1">
              <a:solidFill>
                <a:schemeClr val="hlink"/>
              </a:solidFill>
            </a:endParaRPr>
          </a:p>
        </p:txBody>
      </p:sp>
      <p:sp>
        <p:nvSpPr>
          <p:cNvPr id="3" name="文本框 2">
            <a:extLst>
              <a:ext uri="{FF2B5EF4-FFF2-40B4-BE49-F238E27FC236}">
                <a16:creationId xmlns:a16="http://schemas.microsoft.com/office/drawing/2014/main" id="{DCED050D-21D5-E142-9377-5F750921775D}"/>
              </a:ext>
            </a:extLst>
          </p:cNvPr>
          <p:cNvSpPr txBox="1"/>
          <p:nvPr/>
        </p:nvSpPr>
        <p:spPr>
          <a:xfrm>
            <a:off x="688909" y="2220672"/>
            <a:ext cx="7131181" cy="1207190"/>
          </a:xfrm>
          <a:prstGeom prst="rect">
            <a:avLst/>
          </a:prstGeom>
          <a:noFill/>
        </p:spPr>
        <p:txBody>
          <a:bodyPr wrap="square">
            <a:spAutoFit/>
          </a:bodyPr>
          <a:lstStyle/>
          <a:p>
            <a:pPr>
              <a:lnSpc>
                <a:spcPct val="150000"/>
              </a:lnSpc>
              <a:spcBef>
                <a:spcPts val="600"/>
              </a:spcBef>
            </a:pPr>
            <a:r>
              <a:rPr kumimoji="1" lang="zh-CN" altLang="en-US" sz="2400" b="1" dirty="0"/>
              <a:t>可以用来验证理论计算甚至实验测量的正确性与否</a:t>
            </a:r>
            <a:endParaRPr kumimoji="1" lang="en-US" altLang="zh-CN" sz="2400" b="1" dirty="0"/>
          </a:p>
          <a:p>
            <a:pPr>
              <a:lnSpc>
                <a:spcPct val="150000"/>
              </a:lnSpc>
              <a:spcBef>
                <a:spcPts val="600"/>
              </a:spcBef>
            </a:pPr>
            <a:r>
              <a:rPr lang="zh-CN" altLang="en-US" b="1" dirty="0">
                <a:solidFill>
                  <a:srgbClr val="0070C0"/>
                </a:solidFill>
              </a:rPr>
              <a:t>目前的理论和实验精度范围内</a:t>
            </a:r>
            <a:r>
              <a:rPr lang="en-US" altLang="zh-CN" b="1" dirty="0">
                <a:solidFill>
                  <a:srgbClr val="FF0000"/>
                </a:solidFill>
              </a:rPr>
              <a:t>100%</a:t>
            </a:r>
            <a:r>
              <a:rPr lang="zh-CN" altLang="en-US" b="1" dirty="0">
                <a:solidFill>
                  <a:srgbClr val="FF0000"/>
                </a:solidFill>
              </a:rPr>
              <a:t>准确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600200" y="609600"/>
            <a:ext cx="7191375" cy="1143000"/>
          </a:xfrm>
        </p:spPr>
        <p:txBody>
          <a:bodyPr/>
          <a:lstStyle/>
          <a:p>
            <a:pPr eaLnBrk="1" hangingPunct="1"/>
            <a:r>
              <a:rPr lang="en-US" altLang="zh-CN" i="1" dirty="0" err="1">
                <a:latin typeface="Times New Roman" charset="0"/>
                <a:ea typeface="宋体" charset="0"/>
              </a:rPr>
              <a:t>Bc</a:t>
            </a:r>
            <a:r>
              <a:rPr lang="en-US" altLang="zh-CN" i="1" baseline="30000" dirty="0">
                <a:latin typeface="Times New Roman" charset="0"/>
                <a:ea typeface="宋体" charset="0"/>
              </a:rPr>
              <a:t>–</a:t>
            </a:r>
            <a:r>
              <a:rPr lang="en-US" altLang="zh-CN" i="1" dirty="0">
                <a:latin typeface="Times New Roman" charset="0"/>
                <a:ea typeface="宋体" charset="0"/>
              </a:rPr>
              <a:t> </a:t>
            </a:r>
            <a:r>
              <a:rPr lang="en-US" altLang="zh-CN" i="1" dirty="0">
                <a:latin typeface="Tahoma" charset="0"/>
                <a:ea typeface="宋体" charset="0"/>
                <a:sym typeface="Wingdings" charset="0"/>
              </a:rPr>
              <a:t></a:t>
            </a:r>
            <a:r>
              <a:rPr lang="en-US" altLang="zh-CN" i="1" dirty="0">
                <a:latin typeface="Times New Roman" charset="0"/>
                <a:ea typeface="宋体" charset="0"/>
                <a:sym typeface="Symbol" charset="0"/>
              </a:rPr>
              <a:t></a:t>
            </a:r>
            <a:r>
              <a:rPr lang="en-US" altLang="zh-CN" i="1" baseline="30000" dirty="0">
                <a:latin typeface="Times New Roman" charset="0"/>
                <a:ea typeface="宋体" charset="0"/>
              </a:rPr>
              <a:t> – </a:t>
            </a:r>
            <a:r>
              <a:rPr lang="en-US" altLang="zh-CN" i="1" dirty="0">
                <a:latin typeface="Times New Roman" charset="0"/>
                <a:ea typeface="宋体" charset="0"/>
                <a:sym typeface="Symbol" charset="0"/>
              </a:rPr>
              <a:t></a:t>
            </a:r>
            <a:r>
              <a:rPr lang="en-US" altLang="zh-CN" i="1" baseline="30000" dirty="0">
                <a:latin typeface="Tahoma" charset="0"/>
                <a:ea typeface="宋体" charset="0"/>
                <a:sym typeface="Wingdings" charset="0"/>
              </a:rPr>
              <a:t>0</a:t>
            </a:r>
            <a:endParaRPr lang="en-US" altLang="zh-CN" i="1" dirty="0">
              <a:latin typeface="Times New Roman" charset="0"/>
              <a:ea typeface="宋体" charset="0"/>
            </a:endParaRPr>
          </a:p>
        </p:txBody>
      </p:sp>
      <p:sp>
        <p:nvSpPr>
          <p:cNvPr id="90114" name="Line 3"/>
          <p:cNvSpPr>
            <a:spLocks noChangeShapeType="1"/>
          </p:cNvSpPr>
          <p:nvPr/>
        </p:nvSpPr>
        <p:spPr bwMode="auto">
          <a:xfrm>
            <a:off x="685800" y="2209800"/>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90115" name="Line 4"/>
          <p:cNvSpPr>
            <a:spLocks noChangeShapeType="1"/>
          </p:cNvSpPr>
          <p:nvPr/>
        </p:nvSpPr>
        <p:spPr bwMode="auto">
          <a:xfrm flipH="1">
            <a:off x="609600" y="2743200"/>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0116" name="Line 5"/>
          <p:cNvSpPr>
            <a:spLocks noChangeShapeType="1"/>
          </p:cNvSpPr>
          <p:nvPr/>
        </p:nvSpPr>
        <p:spPr bwMode="auto">
          <a:xfrm flipV="1">
            <a:off x="2286000" y="2209800"/>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0117" name="Line 6"/>
          <p:cNvSpPr>
            <a:spLocks noChangeShapeType="1"/>
          </p:cNvSpPr>
          <p:nvPr/>
        </p:nvSpPr>
        <p:spPr bwMode="auto">
          <a:xfrm flipH="1" flipV="1">
            <a:off x="2286000" y="2667000"/>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0118" name="Line 7"/>
          <p:cNvSpPr>
            <a:spLocks noChangeShapeType="1"/>
          </p:cNvSpPr>
          <p:nvPr/>
        </p:nvSpPr>
        <p:spPr bwMode="auto">
          <a:xfrm>
            <a:off x="2895600" y="2667000"/>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0119" name="Line 8"/>
          <p:cNvSpPr>
            <a:spLocks noChangeShapeType="1"/>
          </p:cNvSpPr>
          <p:nvPr/>
        </p:nvSpPr>
        <p:spPr bwMode="auto">
          <a:xfrm flipH="1">
            <a:off x="2895600" y="2438400"/>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75875" name="Text Box 35"/>
          <p:cNvSpPr txBox="1">
            <a:spLocks noChangeArrowheads="1"/>
          </p:cNvSpPr>
          <p:nvPr/>
        </p:nvSpPr>
        <p:spPr bwMode="auto">
          <a:xfrm>
            <a:off x="757237" y="3528687"/>
            <a:ext cx="38195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b="1" dirty="0">
                <a:solidFill>
                  <a:srgbClr val="0070C0"/>
                </a:solidFill>
                <a:latin typeface="+mn-lt"/>
              </a:rPr>
              <a:t>W annihilation</a:t>
            </a:r>
          </a:p>
          <a:p>
            <a:pPr>
              <a:spcBef>
                <a:spcPct val="50000"/>
              </a:spcBef>
            </a:pPr>
            <a:r>
              <a:rPr lang="en-US" altLang="zh-CN" b="1" dirty="0">
                <a:solidFill>
                  <a:srgbClr val="0070C0"/>
                </a:solidFill>
                <a:latin typeface="+mn-lt"/>
              </a:rPr>
              <a:t>I = 0        </a:t>
            </a:r>
            <a:r>
              <a:rPr lang="en-US" altLang="zh-CN" b="1" dirty="0">
                <a:solidFill>
                  <a:srgbClr val="0070C0"/>
                </a:solidFill>
                <a:latin typeface="+mn-lt"/>
                <a:sym typeface="Wingdings" pitchFamily="2" charset="2"/>
              </a:rPr>
              <a:t> </a:t>
            </a:r>
            <a:r>
              <a:rPr lang="en-US" altLang="zh-CN" b="1" dirty="0">
                <a:solidFill>
                  <a:srgbClr val="0070C0"/>
                </a:solidFill>
                <a:latin typeface="+mn-lt"/>
              </a:rPr>
              <a:t>      I = 1,0</a:t>
            </a:r>
          </a:p>
        </p:txBody>
      </p:sp>
      <p:sp>
        <p:nvSpPr>
          <p:cNvPr id="675876" name="Text Box 36"/>
          <p:cNvSpPr txBox="1">
            <a:spLocks noChangeArrowheads="1"/>
          </p:cNvSpPr>
          <p:nvPr/>
        </p:nvSpPr>
        <p:spPr bwMode="auto">
          <a:xfrm>
            <a:off x="4714875" y="1714500"/>
            <a:ext cx="3895725"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spcBef>
                <a:spcPct val="50000"/>
              </a:spcBef>
            </a:pPr>
            <a:r>
              <a:rPr lang="en-US" altLang="zh-CN" b="1" dirty="0">
                <a:latin typeface="Tahoma" charset="0"/>
              </a:rPr>
              <a:t> </a:t>
            </a:r>
            <a:r>
              <a:rPr lang="zh-CN" altLang="en-US" b="1" dirty="0">
                <a:latin typeface="Tahoma" charset="0"/>
              </a:rPr>
              <a:t>末态两个介子需要满足玻色统计，同位旋为</a:t>
            </a:r>
            <a:r>
              <a:rPr lang="en-US" altLang="zh-CN" b="1" dirty="0">
                <a:latin typeface="Tahoma" charset="0"/>
              </a:rPr>
              <a:t>1</a:t>
            </a:r>
            <a:r>
              <a:rPr lang="zh-CN" altLang="en-US" b="1" dirty="0">
                <a:latin typeface="Tahoma" charset="0"/>
              </a:rPr>
              <a:t>的态是反对称的需要去掉，而</a:t>
            </a:r>
            <a:r>
              <a:rPr lang="en-US" altLang="zh-CN" b="1" dirty="0">
                <a:solidFill>
                  <a:srgbClr val="FF0000"/>
                </a:solidFill>
                <a:latin typeface="Tahoma" charset="0"/>
              </a:rPr>
              <a:t>0</a:t>
            </a:r>
            <a:r>
              <a:rPr lang="zh-CN" altLang="en-US" b="1" dirty="0">
                <a:solidFill>
                  <a:srgbClr val="FF0000"/>
                </a:solidFill>
                <a:latin typeface="Tahoma" charset="0"/>
              </a:rPr>
              <a:t>的态也不可能，</a:t>
            </a:r>
            <a:r>
              <a:rPr lang="zh-CN" altLang="en-US" b="1" dirty="0">
                <a:latin typeface="Tahoma" charset="0"/>
              </a:rPr>
              <a:t>所以这个反应不能发生</a:t>
            </a:r>
            <a:endParaRPr lang="en-US" altLang="zh-CN" b="1" dirty="0">
              <a:latin typeface="Tahoma" charset="0"/>
            </a:endParaRPr>
          </a:p>
        </p:txBody>
      </p:sp>
      <p:sp>
        <p:nvSpPr>
          <p:cNvPr id="675877" name="Text Box 37"/>
          <p:cNvSpPr txBox="1">
            <a:spLocks noChangeArrowheads="1"/>
          </p:cNvSpPr>
          <p:nvPr/>
        </p:nvSpPr>
        <p:spPr bwMode="auto">
          <a:xfrm>
            <a:off x="4786313" y="5429250"/>
            <a:ext cx="3581400" cy="112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spcBef>
                <a:spcPct val="20000"/>
              </a:spcBef>
              <a:buClr>
                <a:schemeClr val="folHlink"/>
              </a:buClr>
              <a:buSzPct val="60000"/>
              <a:buFont typeface="Wingdings" charset="0"/>
              <a:buNone/>
            </a:pPr>
            <a:r>
              <a:rPr lang="zh-CN" altLang="en-US" b="1" dirty="0">
                <a:solidFill>
                  <a:schemeClr val="tx2"/>
                </a:solidFill>
                <a:latin typeface="Tahoma" charset="0"/>
              </a:rPr>
              <a:t>微扰计算中，两个图互相抵消</a:t>
            </a:r>
            <a:endParaRPr lang="en-US" altLang="zh-CN" b="1" dirty="0">
              <a:solidFill>
                <a:schemeClr val="tx2"/>
              </a:solidFill>
              <a:latin typeface="Tahoma" charset="0"/>
            </a:endParaRPr>
          </a:p>
        </p:txBody>
      </p:sp>
      <p:sp>
        <p:nvSpPr>
          <p:cNvPr id="90123" name="Freeform 45"/>
          <p:cNvSpPr>
            <a:spLocks/>
          </p:cNvSpPr>
          <p:nvPr/>
        </p:nvSpPr>
        <p:spPr bwMode="auto">
          <a:xfrm rot="12612">
            <a:off x="1447800" y="2590800"/>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90124" name="Text Box 46"/>
          <p:cNvSpPr txBox="1">
            <a:spLocks noChangeArrowheads="1"/>
          </p:cNvSpPr>
          <p:nvPr/>
        </p:nvSpPr>
        <p:spPr bwMode="auto">
          <a:xfrm>
            <a:off x="1676400" y="2057400"/>
            <a:ext cx="609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a:latin typeface="Tahoma" charset="0"/>
              </a:rPr>
              <a:t>W</a:t>
            </a:r>
          </a:p>
        </p:txBody>
      </p:sp>
      <mc:AlternateContent xmlns:mc="http://schemas.openxmlformats.org/markup-compatibility/2006" xmlns:a14="http://schemas.microsoft.com/office/drawing/2010/main">
        <mc:Choice Requires="a14">
          <p:sp>
            <p:nvSpPr>
              <p:cNvPr id="53" name="TextBox 52"/>
              <p:cNvSpPr txBox="1">
                <a:spLocks noChangeArrowheads="1"/>
              </p:cNvSpPr>
              <p:nvPr/>
            </p:nvSpPr>
            <p:spPr bwMode="auto">
              <a:xfrm>
                <a:off x="4071938" y="285750"/>
                <a:ext cx="5072062" cy="138499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r"/>
                <a:r>
                  <a:rPr lang="zh-CN" altLang="en-US" sz="2800" b="1" dirty="0">
                    <a:solidFill>
                      <a:srgbClr val="FF0000"/>
                    </a:solidFill>
                  </a:rPr>
                  <a:t>只有同位旋改变</a:t>
                </a:r>
                <a:r>
                  <a:rPr lang="zh-CN" altLang="en-US" sz="2800" dirty="0">
                    <a:solidFill>
                      <a:srgbClr val="FF0000"/>
                    </a:solidFill>
                    <a:sym typeface="Symbol" charset="0"/>
                  </a:rPr>
                  <a:t></a:t>
                </a:r>
                <a:r>
                  <a:rPr lang="en-US" altLang="zh-CN" sz="2800" dirty="0">
                    <a:solidFill>
                      <a:srgbClr val="FF0000"/>
                    </a:solidFill>
                  </a:rPr>
                  <a:t>I =1,0</a:t>
                </a:r>
                <a:r>
                  <a:rPr lang="zh-CN" altLang="en-US" sz="2800" dirty="0">
                    <a:solidFill>
                      <a:srgbClr val="FF0000"/>
                    </a:solidFill>
                  </a:rPr>
                  <a:t>的振幅</a:t>
                </a:r>
                <a:endParaRPr lang="en-US" altLang="zh-CN" sz="2800" dirty="0">
                  <a:solidFill>
                    <a:srgbClr val="FF0000"/>
                  </a:solidFill>
                </a:endParaRPr>
              </a:p>
              <a:p>
                <a:pPr algn="r"/>
                <a:r>
                  <a:rPr lang="zh-CN" altLang="en-US" sz="2800" b="1" dirty="0"/>
                  <a:t>      </a:t>
                </a:r>
                <a:r>
                  <a:rPr lang="en-US" altLang="zh-CN" sz="2800" b="1" dirty="0"/>
                  <a:t>Phys.Rev.D81:014022,2010</a:t>
                </a:r>
              </a:p>
              <a:p>
                <a:pPr algn="r"/>
                <a:r>
                  <a:rPr lang="en-US" altLang="zh-CN" sz="2800" i="1" dirty="0">
                    <a:solidFill>
                      <a:srgbClr val="FF0000"/>
                    </a:solidFill>
                  </a:rPr>
                  <a:t>b</a:t>
                </a:r>
                <a14:m>
                  <m:oMath xmlns:m="http://schemas.openxmlformats.org/officeDocument/2006/math">
                    <m:acc>
                      <m:accPr>
                        <m:chr m:val="̅"/>
                        <m:ctrlPr>
                          <a:rPr lang="en-US" altLang="zh-CN" sz="2800" i="1">
                            <a:solidFill>
                              <a:srgbClr val="FF0000"/>
                            </a:solidFill>
                            <a:latin typeface="Cambria Math" panose="02040503050406030204" pitchFamily="18" charset="0"/>
                          </a:rPr>
                        </m:ctrlPr>
                      </m:accPr>
                      <m:e>
                        <m:r>
                          <a:rPr lang="en-US" altLang="zh-CN" sz="2800" i="1">
                            <a:solidFill>
                              <a:srgbClr val="FF0000"/>
                            </a:solidFill>
                            <a:latin typeface="Cambria Math" panose="02040503050406030204" pitchFamily="18" charset="0"/>
                          </a:rPr>
                          <m:t>𝑐</m:t>
                        </m:r>
                      </m:e>
                    </m:acc>
                  </m:oMath>
                </a14:m>
                <a:r>
                  <a:rPr lang="en-US" altLang="zh-CN" sz="2800" dirty="0">
                    <a:solidFill>
                      <a:srgbClr val="FF0000"/>
                    </a:solidFill>
                    <a:sym typeface="Wingdings" pitchFamily="2" charset="2"/>
                  </a:rPr>
                  <a:t></a:t>
                </a:r>
                <a:r>
                  <a:rPr lang="en-US" altLang="zh-CN" sz="2800" dirty="0">
                    <a:solidFill>
                      <a:srgbClr val="FF0000"/>
                    </a:solidFill>
                  </a:rPr>
                  <a:t> </a:t>
                </a:r>
                <a:r>
                  <a:rPr lang="en-US" altLang="zh-CN" sz="2800" i="1" dirty="0">
                    <a:solidFill>
                      <a:srgbClr val="FF0000"/>
                    </a:solidFill>
                  </a:rPr>
                  <a:t>d</a:t>
                </a:r>
                <a14:m>
                  <m:oMath xmlns:m="http://schemas.openxmlformats.org/officeDocument/2006/math">
                    <m:acc>
                      <m:accPr>
                        <m:chr m:val="̅"/>
                        <m:ctrlPr>
                          <a:rPr lang="en-US" altLang="zh-CN" sz="2800" i="1">
                            <a:solidFill>
                              <a:srgbClr val="FF0000"/>
                            </a:solidFill>
                            <a:latin typeface="Cambria Math" panose="02040503050406030204" pitchFamily="18" charset="0"/>
                          </a:rPr>
                        </m:ctrlPr>
                      </m:accPr>
                      <m:e>
                        <m:r>
                          <a:rPr lang="en-US" altLang="zh-CN" sz="2800" i="1">
                            <a:solidFill>
                              <a:srgbClr val="FF0000"/>
                            </a:solidFill>
                            <a:latin typeface="Cambria Math" panose="02040503050406030204" pitchFamily="18" charset="0"/>
                          </a:rPr>
                          <m:t>𝑢</m:t>
                        </m:r>
                      </m:e>
                    </m:acc>
                  </m:oMath>
                </a14:m>
                <a:endParaRPr lang="zh-CN" altLang="en-US" sz="2800"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bwMode="auto">
              <a:xfrm>
                <a:off x="4071938" y="285750"/>
                <a:ext cx="5072062" cy="1384995"/>
              </a:xfrm>
              <a:prstGeom prst="rect">
                <a:avLst/>
              </a:prstGeom>
              <a:blipFill>
                <a:blip r:embed="rId2"/>
                <a:stretch>
                  <a:fillRect t="-6364" r="-2750" b="-1181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0126" name="Text Box 10"/>
          <p:cNvSpPr txBox="1">
            <a:spLocks noChangeArrowheads="1"/>
          </p:cNvSpPr>
          <p:nvPr/>
        </p:nvSpPr>
        <p:spPr bwMode="auto">
          <a:xfrm>
            <a:off x="2786063" y="178593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90127" name="Text Box 10"/>
          <p:cNvSpPr txBox="1">
            <a:spLocks noChangeArrowheads="1"/>
          </p:cNvSpPr>
          <p:nvPr/>
        </p:nvSpPr>
        <p:spPr bwMode="auto">
          <a:xfrm>
            <a:off x="366713" y="20812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b</a:t>
            </a:r>
          </a:p>
        </p:txBody>
      </p:sp>
      <p:graphicFrame>
        <p:nvGraphicFramePr>
          <p:cNvPr id="90128" name="Object 19"/>
          <p:cNvGraphicFramePr>
            <a:graphicFrameLocks noChangeAspect="1"/>
          </p:cNvGraphicFramePr>
          <p:nvPr/>
        </p:nvGraphicFramePr>
        <p:xfrm>
          <a:off x="230188" y="2643188"/>
          <a:ext cx="300037" cy="565150"/>
        </p:xfrm>
        <a:graphic>
          <a:graphicData uri="http://schemas.openxmlformats.org/presentationml/2006/ole">
            <mc:AlternateContent xmlns:mc="http://schemas.openxmlformats.org/markup-compatibility/2006">
              <mc:Choice xmlns:v="urn:schemas-microsoft-com:vml" Requires="v">
                <p:oleObj name="公式" r:id="rId3" imgW="114151" imgH="215619" progId="Equation.3">
                  <p:embed/>
                </p:oleObj>
              </mc:Choice>
              <mc:Fallback>
                <p:oleObj name="公式" r:id="rId3" imgW="114151" imgH="215619"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2643188"/>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0129" name="Object 3"/>
          <p:cNvGraphicFramePr>
            <a:graphicFrameLocks noChangeAspect="1"/>
          </p:cNvGraphicFramePr>
          <p:nvPr/>
        </p:nvGraphicFramePr>
        <p:xfrm>
          <a:off x="2500313" y="2857500"/>
          <a:ext cx="333375" cy="565150"/>
        </p:xfrm>
        <a:graphic>
          <a:graphicData uri="http://schemas.openxmlformats.org/presentationml/2006/ole">
            <mc:AlternateContent xmlns:mc="http://schemas.openxmlformats.org/markup-compatibility/2006">
              <mc:Choice xmlns:v="urn:schemas-microsoft-com:vml" Requires="v">
                <p:oleObj name="公式" r:id="rId5" imgW="126780" imgH="215526" progId="Equation.3">
                  <p:embed/>
                </p:oleObj>
              </mc:Choice>
              <mc:Fallback>
                <p:oleObj name="公式" r:id="rId5" imgW="126780" imgH="21552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313" y="28575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0130" name="Object 4"/>
          <p:cNvGraphicFramePr>
            <a:graphicFrameLocks noChangeAspect="1"/>
          </p:cNvGraphicFramePr>
          <p:nvPr/>
        </p:nvGraphicFramePr>
        <p:xfrm>
          <a:off x="3500438" y="2214563"/>
          <a:ext cx="333375" cy="565150"/>
        </p:xfrm>
        <a:graphic>
          <a:graphicData uri="http://schemas.openxmlformats.org/presentationml/2006/ole">
            <mc:AlternateContent xmlns:mc="http://schemas.openxmlformats.org/markup-compatibility/2006">
              <mc:Choice xmlns:v="urn:schemas-microsoft-com:vml" Requires="v">
                <p:oleObj name="公式" r:id="rId7" imgW="126780" imgH="215526" progId="Equation.3">
                  <p:embed/>
                </p:oleObj>
              </mc:Choice>
              <mc:Fallback>
                <p:oleObj name="公式" r:id="rId7" imgW="126780" imgH="215526"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221456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0131" name="Text Box 10"/>
          <p:cNvSpPr txBox="1">
            <a:spLocks noChangeArrowheads="1"/>
          </p:cNvSpPr>
          <p:nvPr/>
        </p:nvSpPr>
        <p:spPr bwMode="auto">
          <a:xfrm>
            <a:off x="3429000" y="27860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u</a:t>
            </a:r>
          </a:p>
        </p:txBody>
      </p:sp>
      <p:sp>
        <p:nvSpPr>
          <p:cNvPr id="59" name="Line 3"/>
          <p:cNvSpPr>
            <a:spLocks noChangeShapeType="1"/>
          </p:cNvSpPr>
          <p:nvPr/>
        </p:nvSpPr>
        <p:spPr bwMode="auto">
          <a:xfrm>
            <a:off x="952500" y="5192713"/>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0" name="Line 4"/>
          <p:cNvSpPr>
            <a:spLocks noChangeShapeType="1"/>
          </p:cNvSpPr>
          <p:nvPr/>
        </p:nvSpPr>
        <p:spPr bwMode="auto">
          <a:xfrm flipH="1">
            <a:off x="876300" y="5726113"/>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1" name="Line 5"/>
          <p:cNvSpPr>
            <a:spLocks noChangeShapeType="1"/>
          </p:cNvSpPr>
          <p:nvPr/>
        </p:nvSpPr>
        <p:spPr bwMode="auto">
          <a:xfrm flipV="1">
            <a:off x="2552700" y="5192713"/>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2" name="Line 6"/>
          <p:cNvSpPr>
            <a:spLocks noChangeShapeType="1"/>
          </p:cNvSpPr>
          <p:nvPr/>
        </p:nvSpPr>
        <p:spPr bwMode="auto">
          <a:xfrm flipH="1" flipV="1">
            <a:off x="2552700" y="5649913"/>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3" name="Line 7"/>
          <p:cNvSpPr>
            <a:spLocks noChangeShapeType="1"/>
          </p:cNvSpPr>
          <p:nvPr/>
        </p:nvSpPr>
        <p:spPr bwMode="auto">
          <a:xfrm>
            <a:off x="3162300" y="5649913"/>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4" name="Line 8"/>
          <p:cNvSpPr>
            <a:spLocks noChangeShapeType="1"/>
          </p:cNvSpPr>
          <p:nvPr/>
        </p:nvSpPr>
        <p:spPr bwMode="auto">
          <a:xfrm flipH="1">
            <a:off x="3162300" y="5421313"/>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5" name="Freeform 45"/>
          <p:cNvSpPr>
            <a:spLocks/>
          </p:cNvSpPr>
          <p:nvPr/>
        </p:nvSpPr>
        <p:spPr bwMode="auto">
          <a:xfrm rot="12612">
            <a:off x="1714500" y="5573713"/>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6" name="Text Box 46"/>
          <p:cNvSpPr txBox="1">
            <a:spLocks noChangeArrowheads="1"/>
          </p:cNvSpPr>
          <p:nvPr/>
        </p:nvSpPr>
        <p:spPr bwMode="auto">
          <a:xfrm>
            <a:off x="1943100" y="5040313"/>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dirty="0">
                <a:latin typeface="+mn-lt"/>
              </a:rPr>
              <a:t>W</a:t>
            </a:r>
          </a:p>
        </p:txBody>
      </p:sp>
      <p:sp>
        <p:nvSpPr>
          <p:cNvPr id="67" name="Text Box 10"/>
          <p:cNvSpPr txBox="1">
            <a:spLocks noChangeArrowheads="1"/>
          </p:cNvSpPr>
          <p:nvPr/>
        </p:nvSpPr>
        <p:spPr bwMode="auto">
          <a:xfrm>
            <a:off x="3052763" y="47688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68" name="Text Box 10"/>
          <p:cNvSpPr txBox="1">
            <a:spLocks noChangeArrowheads="1"/>
          </p:cNvSpPr>
          <p:nvPr/>
        </p:nvSpPr>
        <p:spPr bwMode="auto">
          <a:xfrm>
            <a:off x="633413" y="50641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b</a:t>
            </a:r>
          </a:p>
        </p:txBody>
      </p:sp>
      <p:graphicFrame>
        <p:nvGraphicFramePr>
          <p:cNvPr id="69" name="Object 5"/>
          <p:cNvGraphicFramePr>
            <a:graphicFrameLocks noChangeAspect="1"/>
          </p:cNvGraphicFramePr>
          <p:nvPr/>
        </p:nvGraphicFramePr>
        <p:xfrm>
          <a:off x="496888" y="5626100"/>
          <a:ext cx="300037" cy="565150"/>
        </p:xfrm>
        <a:graphic>
          <a:graphicData uri="http://schemas.openxmlformats.org/presentationml/2006/ole">
            <mc:AlternateContent xmlns:mc="http://schemas.openxmlformats.org/markup-compatibility/2006">
              <mc:Choice xmlns:v="urn:schemas-microsoft-com:vml" Requires="v">
                <p:oleObj name="公式" r:id="rId8" imgW="114151" imgH="215619" progId="Equation.3">
                  <p:embed/>
                </p:oleObj>
              </mc:Choice>
              <mc:Fallback>
                <p:oleObj name="公式" r:id="rId8" imgW="114151" imgH="21561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8" y="5626100"/>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 name="Object 6"/>
          <p:cNvGraphicFramePr>
            <a:graphicFrameLocks noChangeAspect="1"/>
          </p:cNvGraphicFramePr>
          <p:nvPr/>
        </p:nvGraphicFramePr>
        <p:xfrm>
          <a:off x="2767013" y="5840413"/>
          <a:ext cx="333375" cy="565150"/>
        </p:xfrm>
        <a:graphic>
          <a:graphicData uri="http://schemas.openxmlformats.org/presentationml/2006/ole">
            <mc:AlternateContent xmlns:mc="http://schemas.openxmlformats.org/markup-compatibility/2006">
              <mc:Choice xmlns:v="urn:schemas-microsoft-com:vml" Requires="v">
                <p:oleObj name="公式" r:id="rId9" imgW="126780" imgH="215526" progId="Equation.3">
                  <p:embed/>
                </p:oleObj>
              </mc:Choice>
              <mc:Fallback>
                <p:oleObj name="公式" r:id="rId9" imgW="126780" imgH="21552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7013" y="584041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 name="Object 7"/>
          <p:cNvGraphicFramePr>
            <a:graphicFrameLocks noChangeAspect="1"/>
          </p:cNvGraphicFramePr>
          <p:nvPr/>
        </p:nvGraphicFramePr>
        <p:xfrm>
          <a:off x="3751263" y="5197475"/>
          <a:ext cx="366712" cy="565150"/>
        </p:xfrm>
        <a:graphic>
          <a:graphicData uri="http://schemas.openxmlformats.org/presentationml/2006/ole">
            <mc:AlternateContent xmlns:mc="http://schemas.openxmlformats.org/markup-compatibility/2006">
              <mc:Choice xmlns:v="urn:schemas-microsoft-com:vml" Requires="v">
                <p:oleObj name="公式" r:id="rId10" imgW="139579" imgH="215713" progId="Equation.3">
                  <p:embed/>
                </p:oleObj>
              </mc:Choice>
              <mc:Fallback>
                <p:oleObj name="公式" r:id="rId10" imgW="139579" imgH="215713"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5197475"/>
                        <a:ext cx="366712"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2" name="Text Box 10"/>
          <p:cNvSpPr txBox="1">
            <a:spLocks noChangeArrowheads="1"/>
          </p:cNvSpPr>
          <p:nvPr/>
        </p:nvSpPr>
        <p:spPr bwMode="auto">
          <a:xfrm>
            <a:off x="3695700" y="57689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graphicFrame>
        <p:nvGraphicFramePr>
          <p:cNvPr id="73" name="Object 8"/>
          <p:cNvGraphicFramePr>
            <a:graphicFrameLocks noChangeAspect="1"/>
          </p:cNvGraphicFramePr>
          <p:nvPr>
            <p:extLst>
              <p:ext uri="{D42A27DB-BD31-4B8C-83A1-F6EECF244321}">
                <p14:modId xmlns:p14="http://schemas.microsoft.com/office/powerpoint/2010/main" val="582425790"/>
              </p:ext>
            </p:extLst>
          </p:nvPr>
        </p:nvGraphicFramePr>
        <p:xfrm>
          <a:off x="5292080" y="4365104"/>
          <a:ext cx="2744788" cy="995362"/>
        </p:xfrm>
        <a:graphic>
          <a:graphicData uri="http://schemas.openxmlformats.org/presentationml/2006/ole">
            <mc:AlternateContent xmlns:mc="http://schemas.openxmlformats.org/markup-compatibility/2006">
              <mc:Choice xmlns:v="urn:schemas-microsoft-com:vml" Requires="v">
                <p:oleObj name="公式" r:id="rId12" imgW="1155700" imgH="419100" progId="Equation.3">
                  <p:embed/>
                </p:oleObj>
              </mc:Choice>
              <mc:Fallback>
                <p:oleObj name="公式" r:id="rId12" imgW="1155700" imgH="41910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4365104"/>
                        <a:ext cx="2744788" cy="995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日期占位符 1"/>
          <p:cNvSpPr>
            <a:spLocks noGrp="1"/>
          </p:cNvSpPr>
          <p:nvPr>
            <p:ph type="dt" sz="quarter" idx="10"/>
          </p:nvPr>
        </p:nvSpPr>
        <p:spPr/>
        <p:txBody>
          <a:bodyPr/>
          <a:lstStyle/>
          <a:p>
            <a:pPr>
              <a:defRPr/>
            </a:pPr>
            <a:r>
              <a:rPr lang="en-US" altLang="zh-CN"/>
              <a:t>CD Lu</a:t>
            </a:r>
            <a:endParaRPr lang="zh-CN" altLang="en-US"/>
          </a:p>
        </p:txBody>
      </p:sp>
      <p:sp>
        <p:nvSpPr>
          <p:cNvPr id="90148" name="幻灯片编号占位符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1206E340-8D02-9A42-BE16-34488FF64BA5}" type="slidenum">
              <a:rPr kumimoji="0" lang="zh-CN" altLang="en-US" sz="1400"/>
              <a:pPr/>
              <a:t>25</a:t>
            </a:fld>
            <a:endParaRPr kumimoji="0"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5"/>
                                        </p:tgtEl>
                                        <p:attrNameLst>
                                          <p:attrName>style.visibility</p:attrName>
                                        </p:attrNameLst>
                                      </p:cBhvr>
                                      <p:to>
                                        <p:strVal val="visible"/>
                                      </p:to>
                                    </p:set>
                                    <p:anim calcmode="lin" valueType="num">
                                      <p:cBhvr additive="base">
                                        <p:cTn id="7" dur="500" fill="hold"/>
                                        <p:tgtEl>
                                          <p:spTgt spid="675875"/>
                                        </p:tgtEl>
                                        <p:attrNameLst>
                                          <p:attrName>ppt_x</p:attrName>
                                        </p:attrNameLst>
                                      </p:cBhvr>
                                      <p:tavLst>
                                        <p:tav tm="0">
                                          <p:val>
                                            <p:strVal val="0-#ppt_w/2"/>
                                          </p:val>
                                        </p:tav>
                                        <p:tav tm="100000">
                                          <p:val>
                                            <p:strVal val="#ppt_x"/>
                                          </p:val>
                                        </p:tav>
                                      </p:tavLst>
                                    </p:anim>
                                    <p:anim calcmode="lin" valueType="num">
                                      <p:cBhvr additive="base">
                                        <p:cTn id="8" dur="500" fill="hold"/>
                                        <p:tgtEl>
                                          <p:spTgt spid="6758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3">
                                            <p:txEl>
                                              <p:pRg st="0" end="0"/>
                                            </p:txEl>
                                          </p:spTgt>
                                        </p:tgtEl>
                                        <p:attrNameLst>
                                          <p:attrName>style.visibility</p:attrName>
                                        </p:attrNameLst>
                                      </p:cBhvr>
                                      <p:to>
                                        <p:strVal val="visible"/>
                                      </p:to>
                                    </p:set>
                                    <p:animEffect transition="in" filter="fade">
                                      <p:cBhvr>
                                        <p:cTn id="13" dur="2000"/>
                                        <p:tgtEl>
                                          <p:spTgt spid="5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xEl>
                                              <p:pRg st="1" end="1"/>
                                            </p:txEl>
                                          </p:spTgt>
                                        </p:tgtEl>
                                        <p:attrNameLst>
                                          <p:attrName>style.visibility</p:attrName>
                                        </p:attrNameLst>
                                      </p:cBhvr>
                                      <p:to>
                                        <p:strVal val="visible"/>
                                      </p:to>
                                    </p:set>
                                    <p:animEffect transition="in" filter="fade">
                                      <p:cBhvr>
                                        <p:cTn id="16" dur="2000"/>
                                        <p:tgtEl>
                                          <p:spTgt spid="5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animEffect transition="in" filter="fade">
                                      <p:cBhvr>
                                        <p:cTn id="19" dur="2000"/>
                                        <p:tgtEl>
                                          <p:spTgt spid="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876"/>
                                        </p:tgtEl>
                                        <p:attrNameLst>
                                          <p:attrName>style.visibility</p:attrName>
                                        </p:attrNameLst>
                                      </p:cBhvr>
                                      <p:to>
                                        <p:strVal val="visible"/>
                                      </p:to>
                                    </p:set>
                                    <p:anim calcmode="lin" valueType="num">
                                      <p:cBhvr additive="base">
                                        <p:cTn id="24" dur="500" fill="hold"/>
                                        <p:tgtEl>
                                          <p:spTgt spid="675876"/>
                                        </p:tgtEl>
                                        <p:attrNameLst>
                                          <p:attrName>ppt_x</p:attrName>
                                        </p:attrNameLst>
                                      </p:cBhvr>
                                      <p:tavLst>
                                        <p:tav tm="0">
                                          <p:val>
                                            <p:strVal val="0-#ppt_w/2"/>
                                          </p:val>
                                        </p:tav>
                                        <p:tav tm="100000">
                                          <p:val>
                                            <p:strVal val="#ppt_x"/>
                                          </p:val>
                                        </p:tav>
                                      </p:tavLst>
                                    </p:anim>
                                    <p:anim calcmode="lin" valueType="num">
                                      <p:cBhvr additive="base">
                                        <p:cTn id="25" dur="500" fill="hold"/>
                                        <p:tgtEl>
                                          <p:spTgt spid="67587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877"/>
                                        </p:tgtEl>
                                        <p:attrNameLst>
                                          <p:attrName>style.visibility</p:attrName>
                                        </p:attrNameLst>
                                      </p:cBhvr>
                                      <p:to>
                                        <p:strVal val="visible"/>
                                      </p:to>
                                    </p:set>
                                    <p:anim calcmode="lin" valueType="num">
                                      <p:cBhvr additive="base">
                                        <p:cTn id="30" dur="500" fill="hold"/>
                                        <p:tgtEl>
                                          <p:spTgt spid="675877"/>
                                        </p:tgtEl>
                                        <p:attrNameLst>
                                          <p:attrName>ppt_x</p:attrName>
                                        </p:attrNameLst>
                                      </p:cBhvr>
                                      <p:tavLst>
                                        <p:tav tm="0">
                                          <p:val>
                                            <p:strVal val="0-#ppt_w/2"/>
                                          </p:val>
                                        </p:tav>
                                        <p:tav tm="100000">
                                          <p:val>
                                            <p:strVal val="#ppt_x"/>
                                          </p:val>
                                        </p:tav>
                                      </p:tavLst>
                                    </p:anim>
                                    <p:anim calcmode="lin" valueType="num">
                                      <p:cBhvr additive="base">
                                        <p:cTn id="31" dur="500" fill="hold"/>
                                        <p:tgtEl>
                                          <p:spTgt spid="67587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500"/>
                                        <p:tgtEl>
                                          <p:spTgt spid="6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down)">
                                      <p:cBhvr>
                                        <p:cTn id="54" dur="500"/>
                                        <p:tgtEl>
                                          <p:spTgt spid="6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down)">
                                      <p:cBhvr>
                                        <p:cTn id="57" dur="500"/>
                                        <p:tgtEl>
                                          <p:spTgt spid="6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down)">
                                      <p:cBhvr>
                                        <p:cTn id="60" dur="500"/>
                                        <p:tgtEl>
                                          <p:spTgt spid="6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500"/>
                                        <p:tgtEl>
                                          <p:spTgt spid="68"/>
                                        </p:tgtEl>
                                      </p:cBhvr>
                                    </p:animEffect>
                                  </p:childTnLst>
                                </p:cTn>
                              </p:par>
                              <p:par>
                                <p:cTn id="64" presetID="22" presetClass="entr" presetSubtype="4" fill="hold"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down)">
                                      <p:cBhvr>
                                        <p:cTn id="66" dur="500"/>
                                        <p:tgtEl>
                                          <p:spTgt spid="69"/>
                                        </p:tgtEl>
                                      </p:cBhvr>
                                    </p:animEffect>
                                  </p:childTnLst>
                                </p:cTn>
                              </p:par>
                              <p:par>
                                <p:cTn id="67" presetID="2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down)">
                                      <p:cBhvr>
                                        <p:cTn id="69" dur="500"/>
                                        <p:tgtEl>
                                          <p:spTgt spid="70"/>
                                        </p:tgtEl>
                                      </p:cBhvr>
                                    </p:animEffect>
                                  </p:childTnLst>
                                </p:cTn>
                              </p:par>
                              <p:par>
                                <p:cTn id="70" presetID="22" presetClass="entr" presetSubtype="4"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500"/>
                                        <p:tgtEl>
                                          <p:spTgt spid="7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down)">
                                      <p:cBhvr>
                                        <p:cTn id="8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5" grpId="0" autoUpdateAnimBg="0"/>
      <p:bldP spid="675876" grpId="0" autoUpdateAnimBg="0"/>
      <p:bldP spid="675877" grpId="0" autoUpdateAnimBg="0"/>
      <p:bldP spid="53" grpId="0" uiExpand="1" build="allAtOnce"/>
      <p:bldP spid="59" grpId="0" animBg="1"/>
      <p:bldP spid="60" grpId="0" animBg="1"/>
      <p:bldP spid="61" grpId="0" animBg="1"/>
      <p:bldP spid="62" grpId="0" animBg="1"/>
      <p:bldP spid="63" grpId="0" animBg="1"/>
      <p:bldP spid="64" grpId="0" animBg="1"/>
      <p:bldP spid="65" grpId="0" animBg="1"/>
      <p:bldP spid="66" grpId="0"/>
      <p:bldP spid="67" grpId="0"/>
      <p:bldP spid="68"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3"/>
          <p:cNvSpPr>
            <a:spLocks noChangeShapeType="1"/>
          </p:cNvSpPr>
          <p:nvPr/>
        </p:nvSpPr>
        <p:spPr bwMode="auto">
          <a:xfrm>
            <a:off x="685800" y="2209800"/>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91139" name="Line 4"/>
          <p:cNvSpPr>
            <a:spLocks noChangeShapeType="1"/>
          </p:cNvSpPr>
          <p:nvPr/>
        </p:nvSpPr>
        <p:spPr bwMode="auto">
          <a:xfrm flipH="1">
            <a:off x="668338" y="2686049"/>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1140" name="Line 5"/>
          <p:cNvSpPr>
            <a:spLocks noChangeShapeType="1"/>
          </p:cNvSpPr>
          <p:nvPr/>
        </p:nvSpPr>
        <p:spPr bwMode="auto">
          <a:xfrm flipV="1">
            <a:off x="2286000" y="2209800"/>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1141" name="Line 6"/>
          <p:cNvSpPr>
            <a:spLocks noChangeShapeType="1"/>
          </p:cNvSpPr>
          <p:nvPr/>
        </p:nvSpPr>
        <p:spPr bwMode="auto">
          <a:xfrm flipH="1" flipV="1">
            <a:off x="2286000" y="2667000"/>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1142" name="Line 7"/>
          <p:cNvSpPr>
            <a:spLocks noChangeShapeType="1"/>
          </p:cNvSpPr>
          <p:nvPr/>
        </p:nvSpPr>
        <p:spPr bwMode="auto">
          <a:xfrm>
            <a:off x="2895600" y="2667000"/>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1143" name="Line 8"/>
          <p:cNvSpPr>
            <a:spLocks noChangeShapeType="1"/>
          </p:cNvSpPr>
          <p:nvPr/>
        </p:nvSpPr>
        <p:spPr bwMode="auto">
          <a:xfrm flipH="1">
            <a:off x="2895600" y="2438400"/>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75876" name="Text Box 36"/>
          <p:cNvSpPr txBox="1">
            <a:spLocks noChangeArrowheads="1"/>
          </p:cNvSpPr>
          <p:nvPr/>
        </p:nvSpPr>
        <p:spPr bwMode="auto">
          <a:xfrm>
            <a:off x="4714875" y="1714500"/>
            <a:ext cx="3895725"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spcBef>
                <a:spcPct val="50000"/>
              </a:spcBef>
            </a:pPr>
            <a:r>
              <a:rPr lang="en-US" altLang="zh-CN" b="1" dirty="0">
                <a:latin typeface="Tahoma" charset="0"/>
              </a:rPr>
              <a:t> </a:t>
            </a:r>
            <a:r>
              <a:rPr lang="zh-CN" altLang="en-US" b="1" dirty="0">
                <a:latin typeface="Tahoma" charset="0"/>
              </a:rPr>
              <a:t>末态两个介子需要满足玻色统计，</a:t>
            </a:r>
            <a:r>
              <a:rPr lang="zh-CN" altLang="en-US" b="1" dirty="0">
                <a:solidFill>
                  <a:srgbClr val="0070C0"/>
                </a:solidFill>
                <a:latin typeface="Tahoma" charset="0"/>
              </a:rPr>
              <a:t>同位旋为</a:t>
            </a:r>
            <a:r>
              <a:rPr lang="en-US" altLang="zh-CN" b="1" dirty="0">
                <a:solidFill>
                  <a:srgbClr val="0070C0"/>
                </a:solidFill>
                <a:latin typeface="Tahoma" charset="0"/>
              </a:rPr>
              <a:t>1</a:t>
            </a:r>
            <a:r>
              <a:rPr lang="zh-CN" altLang="en-US" b="1" dirty="0">
                <a:solidFill>
                  <a:srgbClr val="0070C0"/>
                </a:solidFill>
                <a:latin typeface="Tahoma" charset="0"/>
              </a:rPr>
              <a:t>的态是反对称的需要去掉</a:t>
            </a:r>
            <a:r>
              <a:rPr lang="zh-CN" altLang="en-US" b="1" dirty="0">
                <a:latin typeface="Tahoma" charset="0"/>
              </a:rPr>
              <a:t>，而</a:t>
            </a:r>
            <a:r>
              <a:rPr lang="en-US" altLang="zh-CN" b="1" dirty="0">
                <a:latin typeface="Tahoma" charset="0"/>
              </a:rPr>
              <a:t>0</a:t>
            </a:r>
            <a:r>
              <a:rPr lang="zh-CN" altLang="en-US" b="1" dirty="0">
                <a:latin typeface="Tahoma" charset="0"/>
              </a:rPr>
              <a:t>的态也不可能，</a:t>
            </a:r>
            <a:r>
              <a:rPr lang="zh-CN" altLang="en-US" b="1" dirty="0">
                <a:solidFill>
                  <a:srgbClr val="FF0000"/>
                </a:solidFill>
                <a:latin typeface="Tahoma" charset="0"/>
              </a:rPr>
              <a:t>所以这个反应不能发生</a:t>
            </a:r>
            <a:endParaRPr lang="en-US" altLang="zh-CN" b="1" dirty="0">
              <a:solidFill>
                <a:srgbClr val="FF0000"/>
              </a:solidFill>
              <a:latin typeface="Tahoma" charset="0"/>
            </a:endParaRPr>
          </a:p>
        </p:txBody>
      </p:sp>
      <p:sp>
        <p:nvSpPr>
          <p:cNvPr id="675877" name="Text Box 37"/>
          <p:cNvSpPr txBox="1">
            <a:spLocks noChangeArrowheads="1"/>
          </p:cNvSpPr>
          <p:nvPr/>
        </p:nvSpPr>
        <p:spPr bwMode="auto">
          <a:xfrm>
            <a:off x="4786313" y="5429250"/>
            <a:ext cx="3581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20000"/>
              </a:spcBef>
              <a:buClr>
                <a:schemeClr val="folHlink"/>
              </a:buClr>
              <a:buSzPct val="60000"/>
              <a:buFont typeface="Wingdings" charset="0"/>
              <a:buNone/>
            </a:pPr>
            <a:r>
              <a:rPr lang="zh-CN" altLang="en-US" sz="2800" b="1" dirty="0">
                <a:solidFill>
                  <a:schemeClr val="tx2"/>
                </a:solidFill>
                <a:latin typeface="Tahoma" charset="0"/>
              </a:rPr>
              <a:t>微扰计算中，两个图互相抵消</a:t>
            </a:r>
            <a:endParaRPr lang="en-US" altLang="zh-CN" sz="2800" b="1" dirty="0">
              <a:solidFill>
                <a:schemeClr val="tx2"/>
              </a:solidFill>
              <a:latin typeface="Tahoma" charset="0"/>
            </a:endParaRPr>
          </a:p>
        </p:txBody>
      </p:sp>
      <p:sp>
        <p:nvSpPr>
          <p:cNvPr id="91147" name="Freeform 45"/>
          <p:cNvSpPr>
            <a:spLocks/>
          </p:cNvSpPr>
          <p:nvPr/>
        </p:nvSpPr>
        <p:spPr bwMode="auto">
          <a:xfrm rot="12612">
            <a:off x="1447800" y="2590800"/>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91148" name="Text Box 46"/>
          <p:cNvSpPr txBox="1">
            <a:spLocks noChangeArrowheads="1"/>
          </p:cNvSpPr>
          <p:nvPr/>
        </p:nvSpPr>
        <p:spPr bwMode="auto">
          <a:xfrm>
            <a:off x="1676400" y="20574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dirty="0">
                <a:latin typeface="Tahoma" charset="0"/>
              </a:rPr>
              <a:t>W</a:t>
            </a:r>
          </a:p>
        </p:txBody>
      </p:sp>
      <mc:AlternateContent xmlns:mc="http://schemas.openxmlformats.org/markup-compatibility/2006" xmlns:a14="http://schemas.microsoft.com/office/drawing/2010/main">
        <mc:Choice Requires="a14">
          <p:sp>
            <p:nvSpPr>
              <p:cNvPr id="53" name="TextBox 52"/>
              <p:cNvSpPr txBox="1">
                <a:spLocks noChangeArrowheads="1"/>
              </p:cNvSpPr>
              <p:nvPr/>
            </p:nvSpPr>
            <p:spPr bwMode="auto">
              <a:xfrm>
                <a:off x="4355976" y="285750"/>
                <a:ext cx="4435599" cy="113358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r">
                  <a:lnSpc>
                    <a:spcPct val="150000"/>
                  </a:lnSpc>
                </a:pPr>
                <a:r>
                  <a:rPr lang="zh-CN" altLang="en-US" b="1" dirty="0">
                    <a:solidFill>
                      <a:srgbClr val="FF0000"/>
                    </a:solidFill>
                  </a:rPr>
                  <a:t>只有同位旋改变</a:t>
                </a:r>
                <a:r>
                  <a:rPr lang="zh-CN" altLang="en-US" dirty="0">
                    <a:solidFill>
                      <a:srgbClr val="FF0000"/>
                    </a:solidFill>
                    <a:sym typeface="Symbol" charset="0"/>
                  </a:rPr>
                  <a:t> </a:t>
                </a:r>
                <a:r>
                  <a:rPr lang="en-US" altLang="zh-CN" dirty="0">
                    <a:solidFill>
                      <a:srgbClr val="FF0000"/>
                    </a:solidFill>
                  </a:rPr>
                  <a:t>I=1,0</a:t>
                </a:r>
                <a:r>
                  <a:rPr lang="zh-CN" altLang="en-US" dirty="0">
                    <a:solidFill>
                      <a:srgbClr val="FF0000"/>
                    </a:solidFill>
                  </a:rPr>
                  <a:t>的振幅</a:t>
                </a:r>
                <a:endParaRPr lang="en-US" altLang="zh-CN" dirty="0">
                  <a:solidFill>
                    <a:srgbClr val="FF0000"/>
                  </a:solidFill>
                </a:endParaRPr>
              </a:p>
              <a:p>
                <a:pPr algn="r">
                  <a:lnSpc>
                    <a:spcPct val="150000"/>
                  </a:lnSpc>
                </a:pPr>
                <a14:m>
                  <m:oMath xmlns:m="http://schemas.openxmlformats.org/officeDocument/2006/math">
                    <m:r>
                      <a:rPr lang="en-US" altLang="zh-CN" b="0" i="1" smtClean="0">
                        <a:solidFill>
                          <a:srgbClr val="FF0000"/>
                        </a:solidFill>
                        <a:latin typeface="Cambria Math" panose="02040503050406030204" pitchFamily="18" charset="0"/>
                      </a:rPr>
                      <m:t>𝑠</m:t>
                    </m:r>
                    <m:acc>
                      <m:accPr>
                        <m:chr m:val="̅"/>
                        <m:ctrlPr>
                          <a:rPr lang="en-US" altLang="zh-CN" b="0" i="1" smtClean="0">
                            <a:solidFill>
                              <a:srgbClr val="FF0000"/>
                            </a:solidFill>
                            <a:latin typeface="Cambria Math" panose="02040503050406030204" pitchFamily="18" charset="0"/>
                          </a:rPr>
                        </m:ctrlPr>
                      </m:accPr>
                      <m:e>
                        <m:r>
                          <a:rPr lang="en-US" altLang="zh-CN" b="0" i="1" smtClean="0">
                            <a:solidFill>
                              <a:srgbClr val="FF0000"/>
                            </a:solidFill>
                            <a:latin typeface="Cambria Math" panose="02040503050406030204" pitchFamily="18" charset="0"/>
                          </a:rPr>
                          <m:t>𝑐</m:t>
                        </m:r>
                      </m:e>
                    </m:acc>
                  </m:oMath>
                </a14:m>
                <a:r>
                  <a:rPr lang="en-US" altLang="zh-CN" dirty="0">
                    <a:solidFill>
                      <a:srgbClr val="FF0000"/>
                    </a:solidFill>
                    <a:sym typeface="Wingdings" pitchFamily="2" charset="2"/>
                  </a:rPr>
                  <a:t></a:t>
                </a:r>
                <a:r>
                  <a:rPr lang="en-US" altLang="zh-CN" dirty="0">
                    <a:solidFill>
                      <a:srgbClr val="FF0000"/>
                    </a:solidFill>
                  </a:rPr>
                  <a:t> </a:t>
                </a:r>
                <a:r>
                  <a:rPr lang="en-US" altLang="zh-CN" i="1" dirty="0">
                    <a:solidFill>
                      <a:srgbClr val="FF0000"/>
                    </a:solidFill>
                  </a:rPr>
                  <a:t>d</a:t>
                </a:r>
                <a14:m>
                  <m:oMath xmlns:m="http://schemas.openxmlformats.org/officeDocument/2006/math">
                    <m:acc>
                      <m:accPr>
                        <m:chr m:val="̅"/>
                        <m:ctrlPr>
                          <a:rPr lang="en-US" altLang="zh-CN" i="1" smtClean="0">
                            <a:solidFill>
                              <a:srgbClr val="FF0000"/>
                            </a:solidFill>
                            <a:latin typeface="Cambria Math" panose="02040503050406030204" pitchFamily="18" charset="0"/>
                          </a:rPr>
                        </m:ctrlPr>
                      </m:accPr>
                      <m:e>
                        <m:r>
                          <a:rPr lang="en-US" altLang="zh-CN" b="0" i="1" smtClean="0">
                            <a:solidFill>
                              <a:srgbClr val="FF0000"/>
                            </a:solidFill>
                            <a:latin typeface="Cambria Math" panose="02040503050406030204" pitchFamily="18" charset="0"/>
                          </a:rPr>
                          <m:t>𝑢</m:t>
                        </m:r>
                      </m:e>
                    </m:acc>
                  </m:oMath>
                </a14:m>
                <a:endParaRPr lang="zh-CN" altLang="en-US"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bwMode="auto">
              <a:xfrm>
                <a:off x="4355976" y="285750"/>
                <a:ext cx="4435599" cy="1133580"/>
              </a:xfrm>
              <a:prstGeom prst="rect">
                <a:avLst/>
              </a:prstGeom>
              <a:blipFill>
                <a:blip r:embed="rId3"/>
                <a:stretch>
                  <a:fillRect r="-2000" b="-12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1150" name="Text Box 10"/>
          <p:cNvSpPr txBox="1">
            <a:spLocks noChangeArrowheads="1"/>
          </p:cNvSpPr>
          <p:nvPr/>
        </p:nvSpPr>
        <p:spPr bwMode="auto">
          <a:xfrm>
            <a:off x="2786063" y="178593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91151" name="Text Box 10"/>
          <p:cNvSpPr txBox="1">
            <a:spLocks noChangeArrowheads="1"/>
          </p:cNvSpPr>
          <p:nvPr/>
        </p:nvSpPr>
        <p:spPr bwMode="auto">
          <a:xfrm>
            <a:off x="366713" y="20812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s</a:t>
            </a:r>
          </a:p>
        </p:txBody>
      </p:sp>
      <p:graphicFrame>
        <p:nvGraphicFramePr>
          <p:cNvPr id="91152" name="Object 19"/>
          <p:cNvGraphicFramePr>
            <a:graphicFrameLocks noChangeAspect="1"/>
          </p:cNvGraphicFramePr>
          <p:nvPr/>
        </p:nvGraphicFramePr>
        <p:xfrm>
          <a:off x="230188" y="2643188"/>
          <a:ext cx="300037" cy="565150"/>
        </p:xfrm>
        <a:graphic>
          <a:graphicData uri="http://schemas.openxmlformats.org/presentationml/2006/ole">
            <mc:AlternateContent xmlns:mc="http://schemas.openxmlformats.org/markup-compatibility/2006">
              <mc:Choice xmlns:v="urn:schemas-microsoft-com:vml" Requires="v">
                <p:oleObj name="公式" r:id="rId4" imgW="114151" imgH="215619" progId="Equation.3">
                  <p:embed/>
                </p:oleObj>
              </mc:Choice>
              <mc:Fallback>
                <p:oleObj name="公式" r:id="rId4" imgW="114151" imgH="215619"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643188"/>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1153" name="Object 3"/>
          <p:cNvGraphicFramePr>
            <a:graphicFrameLocks noChangeAspect="1"/>
          </p:cNvGraphicFramePr>
          <p:nvPr/>
        </p:nvGraphicFramePr>
        <p:xfrm>
          <a:off x="2500313" y="2857500"/>
          <a:ext cx="333375" cy="565150"/>
        </p:xfrm>
        <a:graphic>
          <a:graphicData uri="http://schemas.openxmlformats.org/presentationml/2006/ole">
            <mc:AlternateContent xmlns:mc="http://schemas.openxmlformats.org/markup-compatibility/2006">
              <mc:Choice xmlns:v="urn:schemas-microsoft-com:vml" Requires="v">
                <p:oleObj name="公式" r:id="rId6" imgW="126780" imgH="215526" progId="Equation.3">
                  <p:embed/>
                </p:oleObj>
              </mc:Choice>
              <mc:Fallback>
                <p:oleObj name="公式" r:id="rId6" imgW="126780" imgH="21552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313" y="28575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1154" name="Object 4"/>
          <p:cNvGraphicFramePr>
            <a:graphicFrameLocks noChangeAspect="1"/>
          </p:cNvGraphicFramePr>
          <p:nvPr/>
        </p:nvGraphicFramePr>
        <p:xfrm>
          <a:off x="3500438" y="2214563"/>
          <a:ext cx="333375" cy="565150"/>
        </p:xfrm>
        <a:graphic>
          <a:graphicData uri="http://schemas.openxmlformats.org/presentationml/2006/ole">
            <mc:AlternateContent xmlns:mc="http://schemas.openxmlformats.org/markup-compatibility/2006">
              <mc:Choice xmlns:v="urn:schemas-microsoft-com:vml" Requires="v">
                <p:oleObj name="公式" r:id="rId8" imgW="126780" imgH="215526" progId="Equation.3">
                  <p:embed/>
                </p:oleObj>
              </mc:Choice>
              <mc:Fallback>
                <p:oleObj name="公式" r:id="rId8" imgW="126780" imgH="215526"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221456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1155" name="Text Box 10"/>
          <p:cNvSpPr txBox="1">
            <a:spLocks noChangeArrowheads="1"/>
          </p:cNvSpPr>
          <p:nvPr/>
        </p:nvSpPr>
        <p:spPr bwMode="auto">
          <a:xfrm>
            <a:off x="3429000" y="27860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u</a:t>
            </a:r>
          </a:p>
        </p:txBody>
      </p:sp>
      <p:sp>
        <p:nvSpPr>
          <p:cNvPr id="59" name="Line 3"/>
          <p:cNvSpPr>
            <a:spLocks noChangeShapeType="1"/>
          </p:cNvSpPr>
          <p:nvPr/>
        </p:nvSpPr>
        <p:spPr bwMode="auto">
          <a:xfrm>
            <a:off x="952500" y="5192713"/>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0" name="Line 4"/>
          <p:cNvSpPr>
            <a:spLocks noChangeShapeType="1"/>
          </p:cNvSpPr>
          <p:nvPr/>
        </p:nvSpPr>
        <p:spPr bwMode="auto">
          <a:xfrm flipH="1">
            <a:off x="876300" y="5726113"/>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1" name="Line 5"/>
          <p:cNvSpPr>
            <a:spLocks noChangeShapeType="1"/>
          </p:cNvSpPr>
          <p:nvPr/>
        </p:nvSpPr>
        <p:spPr bwMode="auto">
          <a:xfrm flipV="1">
            <a:off x="2552700" y="5192713"/>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2" name="Line 6"/>
          <p:cNvSpPr>
            <a:spLocks noChangeShapeType="1"/>
          </p:cNvSpPr>
          <p:nvPr/>
        </p:nvSpPr>
        <p:spPr bwMode="auto">
          <a:xfrm flipH="1" flipV="1">
            <a:off x="2552700" y="5649913"/>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3" name="Line 7"/>
          <p:cNvSpPr>
            <a:spLocks noChangeShapeType="1"/>
          </p:cNvSpPr>
          <p:nvPr/>
        </p:nvSpPr>
        <p:spPr bwMode="auto">
          <a:xfrm>
            <a:off x="3162300" y="5649913"/>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4" name="Line 8"/>
          <p:cNvSpPr>
            <a:spLocks noChangeShapeType="1"/>
          </p:cNvSpPr>
          <p:nvPr/>
        </p:nvSpPr>
        <p:spPr bwMode="auto">
          <a:xfrm flipH="1">
            <a:off x="3162300" y="5421313"/>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5" name="Freeform 45"/>
          <p:cNvSpPr>
            <a:spLocks/>
          </p:cNvSpPr>
          <p:nvPr/>
        </p:nvSpPr>
        <p:spPr bwMode="auto">
          <a:xfrm rot="12612">
            <a:off x="1714500" y="5573713"/>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6" name="Text Box 46"/>
          <p:cNvSpPr txBox="1">
            <a:spLocks noChangeArrowheads="1"/>
          </p:cNvSpPr>
          <p:nvPr/>
        </p:nvSpPr>
        <p:spPr bwMode="auto">
          <a:xfrm>
            <a:off x="1943100" y="5040313"/>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dirty="0">
                <a:latin typeface="Tahoma" charset="0"/>
              </a:rPr>
              <a:t>W</a:t>
            </a:r>
          </a:p>
        </p:txBody>
      </p:sp>
      <p:sp>
        <p:nvSpPr>
          <p:cNvPr id="67" name="Text Box 10"/>
          <p:cNvSpPr txBox="1">
            <a:spLocks noChangeArrowheads="1"/>
          </p:cNvSpPr>
          <p:nvPr/>
        </p:nvSpPr>
        <p:spPr bwMode="auto">
          <a:xfrm>
            <a:off x="3052763" y="47688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68" name="Text Box 10"/>
          <p:cNvSpPr txBox="1">
            <a:spLocks noChangeArrowheads="1"/>
          </p:cNvSpPr>
          <p:nvPr/>
        </p:nvSpPr>
        <p:spPr bwMode="auto">
          <a:xfrm>
            <a:off x="633413" y="50641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s</a:t>
            </a:r>
          </a:p>
        </p:txBody>
      </p:sp>
      <p:graphicFrame>
        <p:nvGraphicFramePr>
          <p:cNvPr id="69" name="Object 5"/>
          <p:cNvGraphicFramePr>
            <a:graphicFrameLocks noChangeAspect="1"/>
          </p:cNvGraphicFramePr>
          <p:nvPr/>
        </p:nvGraphicFramePr>
        <p:xfrm>
          <a:off x="496888" y="5626100"/>
          <a:ext cx="300037" cy="565150"/>
        </p:xfrm>
        <a:graphic>
          <a:graphicData uri="http://schemas.openxmlformats.org/presentationml/2006/ole">
            <mc:AlternateContent xmlns:mc="http://schemas.openxmlformats.org/markup-compatibility/2006">
              <mc:Choice xmlns:v="urn:schemas-microsoft-com:vml" Requires="v">
                <p:oleObj name="公式" r:id="rId9" imgW="114151" imgH="215619" progId="Equation.3">
                  <p:embed/>
                </p:oleObj>
              </mc:Choice>
              <mc:Fallback>
                <p:oleObj name="公式" r:id="rId9"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5626100"/>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 name="Object 6"/>
          <p:cNvGraphicFramePr>
            <a:graphicFrameLocks noChangeAspect="1"/>
          </p:cNvGraphicFramePr>
          <p:nvPr/>
        </p:nvGraphicFramePr>
        <p:xfrm>
          <a:off x="2767013" y="5840413"/>
          <a:ext cx="333375" cy="565150"/>
        </p:xfrm>
        <a:graphic>
          <a:graphicData uri="http://schemas.openxmlformats.org/presentationml/2006/ole">
            <mc:AlternateContent xmlns:mc="http://schemas.openxmlformats.org/markup-compatibility/2006">
              <mc:Choice xmlns:v="urn:schemas-microsoft-com:vml" Requires="v">
                <p:oleObj name="公式" r:id="rId10" imgW="126780" imgH="215526" progId="Equation.3">
                  <p:embed/>
                </p:oleObj>
              </mc:Choice>
              <mc:Fallback>
                <p:oleObj name="公式" r:id="rId10" imgW="126780" imgH="215526"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7013" y="584041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 name="Object 7"/>
          <p:cNvGraphicFramePr>
            <a:graphicFrameLocks noChangeAspect="1"/>
          </p:cNvGraphicFramePr>
          <p:nvPr/>
        </p:nvGraphicFramePr>
        <p:xfrm>
          <a:off x="3751263" y="5197475"/>
          <a:ext cx="366712" cy="565150"/>
        </p:xfrm>
        <a:graphic>
          <a:graphicData uri="http://schemas.openxmlformats.org/presentationml/2006/ole">
            <mc:AlternateContent xmlns:mc="http://schemas.openxmlformats.org/markup-compatibility/2006">
              <mc:Choice xmlns:v="urn:schemas-microsoft-com:vml" Requires="v">
                <p:oleObj name="公式" r:id="rId11" imgW="139579" imgH="215713" progId="Equation.3">
                  <p:embed/>
                </p:oleObj>
              </mc:Choice>
              <mc:Fallback>
                <p:oleObj name="公式" r:id="rId11" imgW="139579" imgH="215713"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1263" y="5197475"/>
                        <a:ext cx="366712"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2" name="Text Box 10"/>
          <p:cNvSpPr txBox="1">
            <a:spLocks noChangeArrowheads="1"/>
          </p:cNvSpPr>
          <p:nvPr/>
        </p:nvSpPr>
        <p:spPr bwMode="auto">
          <a:xfrm>
            <a:off x="3695700" y="57689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graphicFrame>
        <p:nvGraphicFramePr>
          <p:cNvPr id="73" name="Object 8"/>
          <p:cNvGraphicFramePr>
            <a:graphicFrameLocks noChangeAspect="1"/>
          </p:cNvGraphicFramePr>
          <p:nvPr>
            <p:extLst>
              <p:ext uri="{D42A27DB-BD31-4B8C-83A1-F6EECF244321}">
                <p14:modId xmlns:p14="http://schemas.microsoft.com/office/powerpoint/2010/main" val="210512529"/>
              </p:ext>
            </p:extLst>
          </p:nvPr>
        </p:nvGraphicFramePr>
        <p:xfrm>
          <a:off x="5292080" y="4365104"/>
          <a:ext cx="2744788" cy="995362"/>
        </p:xfrm>
        <a:graphic>
          <a:graphicData uri="http://schemas.openxmlformats.org/presentationml/2006/ole">
            <mc:AlternateContent xmlns:mc="http://schemas.openxmlformats.org/markup-compatibility/2006">
              <mc:Choice xmlns:v="urn:schemas-microsoft-com:vml" Requires="v">
                <p:oleObj name="公式" r:id="rId13" imgW="1155700" imgH="419100" progId="Equation.3">
                  <p:embed/>
                </p:oleObj>
              </mc:Choice>
              <mc:Fallback>
                <p:oleObj name="公式" r:id="rId13" imgW="1155700" imgH="41910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4365104"/>
                        <a:ext cx="2744788" cy="995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日期占位符 1"/>
          <p:cNvSpPr>
            <a:spLocks noGrp="1"/>
          </p:cNvSpPr>
          <p:nvPr>
            <p:ph type="dt" sz="quarter" idx="10"/>
          </p:nvPr>
        </p:nvSpPr>
        <p:spPr/>
        <p:txBody>
          <a:bodyPr/>
          <a:lstStyle/>
          <a:p>
            <a:pPr>
              <a:defRPr/>
            </a:pPr>
            <a:r>
              <a:rPr lang="en-US" altLang="zh-CN"/>
              <a:t>CD Lu</a:t>
            </a:r>
            <a:endParaRPr lang="zh-CN" altLang="en-US"/>
          </a:p>
        </p:txBody>
      </p:sp>
      <p:sp>
        <p:nvSpPr>
          <p:cNvPr id="91172" name="幻灯片编号占位符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9BA4E875-34DE-BF48-8841-7988B7A6B8D8}" type="slidenum">
              <a:rPr kumimoji="0" lang="zh-CN" altLang="en-US" sz="1400"/>
              <a:pPr/>
              <a:t>26</a:t>
            </a:fld>
            <a:endParaRPr kumimoji="0" lang="zh-CN" altLang="en-US" sz="1400"/>
          </a:p>
        </p:txBody>
      </p:sp>
      <p:sp>
        <p:nvSpPr>
          <p:cNvPr id="3" name="Text Box 35">
            <a:extLst>
              <a:ext uri="{FF2B5EF4-FFF2-40B4-BE49-F238E27FC236}">
                <a16:creationId xmlns:a16="http://schemas.microsoft.com/office/drawing/2014/main" id="{757280DB-C231-2683-DFCA-777344474A17}"/>
              </a:ext>
            </a:extLst>
          </p:cNvPr>
          <p:cNvSpPr txBox="1">
            <a:spLocks noChangeArrowheads="1"/>
          </p:cNvSpPr>
          <p:nvPr/>
        </p:nvSpPr>
        <p:spPr bwMode="auto">
          <a:xfrm>
            <a:off x="757237" y="3528687"/>
            <a:ext cx="38195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b="1" dirty="0">
                <a:solidFill>
                  <a:srgbClr val="0070C0"/>
                </a:solidFill>
                <a:latin typeface="+mn-lt"/>
              </a:rPr>
              <a:t>W annihilation</a:t>
            </a:r>
          </a:p>
          <a:p>
            <a:pPr>
              <a:spcBef>
                <a:spcPct val="50000"/>
              </a:spcBef>
            </a:pPr>
            <a:r>
              <a:rPr lang="en-US" altLang="zh-CN" b="1" dirty="0">
                <a:solidFill>
                  <a:srgbClr val="0070C0"/>
                </a:solidFill>
                <a:latin typeface="+mn-lt"/>
              </a:rPr>
              <a:t>I = 0        </a:t>
            </a:r>
            <a:r>
              <a:rPr lang="en-US" altLang="zh-CN" b="1" dirty="0">
                <a:solidFill>
                  <a:srgbClr val="0070C0"/>
                </a:solidFill>
                <a:latin typeface="+mn-lt"/>
                <a:sym typeface="Wingdings" pitchFamily="2" charset="2"/>
              </a:rPr>
              <a:t> </a:t>
            </a:r>
            <a:r>
              <a:rPr lang="en-US" altLang="zh-CN" b="1" dirty="0">
                <a:solidFill>
                  <a:srgbClr val="0070C0"/>
                </a:solidFill>
                <a:latin typeface="+mn-lt"/>
              </a:rPr>
              <a:t>      I = 1,0</a:t>
            </a:r>
          </a:p>
        </p:txBody>
      </p:sp>
      <p:sp>
        <p:nvSpPr>
          <p:cNvPr id="6" name="Rectangle 2">
            <a:extLst>
              <a:ext uri="{FF2B5EF4-FFF2-40B4-BE49-F238E27FC236}">
                <a16:creationId xmlns:a16="http://schemas.microsoft.com/office/drawing/2014/main" id="{80071B1B-8D95-763C-FE0F-2DA4BE930F0B}"/>
              </a:ext>
            </a:extLst>
          </p:cNvPr>
          <p:cNvSpPr txBox="1">
            <a:spLocks noChangeArrowheads="1"/>
          </p:cNvSpPr>
          <p:nvPr/>
        </p:nvSpPr>
        <p:spPr bwMode="auto">
          <a:xfrm>
            <a:off x="1600201" y="852812"/>
            <a:ext cx="4267944" cy="62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宋体" charset="0"/>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a:lstStyle>
          <a:p>
            <a:pPr eaLnBrk="1" hangingPunct="1"/>
            <a:r>
              <a:rPr lang="en-US" altLang="zh-CN" sz="3200" b="1" i="1" kern="0" dirty="0">
                <a:latin typeface="Times New Roman" charset="0"/>
                <a:ea typeface="宋体" charset="0"/>
              </a:rPr>
              <a:t>Ds</a:t>
            </a:r>
            <a:r>
              <a:rPr lang="en-US" altLang="zh-CN" sz="3200" b="1" i="1" kern="0" baseline="30000" dirty="0">
                <a:latin typeface="Times New Roman" charset="0"/>
                <a:ea typeface="宋体" charset="0"/>
              </a:rPr>
              <a:t>–</a:t>
            </a:r>
            <a:r>
              <a:rPr lang="en-US" altLang="zh-CN" sz="3200" b="1" i="1" kern="0" dirty="0">
                <a:latin typeface="Times New Roman" charset="0"/>
                <a:ea typeface="宋体" charset="0"/>
              </a:rPr>
              <a:t> </a:t>
            </a:r>
            <a:r>
              <a:rPr lang="en-US" altLang="zh-CN" sz="3200" b="1" i="1" kern="0" dirty="0">
                <a:latin typeface="Tahoma" charset="0"/>
                <a:ea typeface="宋体" charset="0"/>
                <a:sym typeface="Wingdings" charset="0"/>
              </a:rPr>
              <a:t></a:t>
            </a:r>
            <a:r>
              <a:rPr lang="en-US" altLang="zh-CN" sz="3200" b="1" i="1" kern="0" dirty="0">
                <a:latin typeface="Times New Roman" charset="0"/>
                <a:ea typeface="宋体" charset="0"/>
                <a:sym typeface="Symbol" charset="0"/>
              </a:rPr>
              <a:t> </a:t>
            </a:r>
            <a:r>
              <a:rPr lang="en-US" altLang="zh-CN" sz="3200" b="1" i="1" kern="0" baseline="30000" dirty="0">
                <a:latin typeface="Times New Roman" charset="0"/>
                <a:ea typeface="宋体" charset="0"/>
              </a:rPr>
              <a:t>  – </a:t>
            </a:r>
            <a:r>
              <a:rPr lang="en-US" altLang="zh-CN" sz="3200" b="1" i="1" kern="0" dirty="0">
                <a:latin typeface="Times New Roman" charset="0"/>
                <a:ea typeface="宋体" charset="0"/>
                <a:sym typeface="Symbol" charset="0"/>
              </a:rPr>
              <a:t></a:t>
            </a:r>
            <a:r>
              <a:rPr lang="en-US" altLang="zh-CN" sz="3200" b="1" i="1" kern="0" baseline="30000" dirty="0">
                <a:latin typeface="Tahoma" charset="0"/>
                <a:ea typeface="宋体" charset="0"/>
                <a:sym typeface="Wingdings" charset="0"/>
              </a:rPr>
              <a:t>0</a:t>
            </a:r>
            <a:endParaRPr lang="en-US" altLang="zh-CN" sz="3200" b="1" i="1" kern="0" dirty="0">
              <a:latin typeface="Times New Roman" charset="0"/>
              <a:ea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2000"/>
                                        <p:tgtEl>
                                          <p:spTgt spid="5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animEffect transition="in" filter="fade">
                                      <p:cBhvr>
                                        <p:cTn id="11" dur="2000"/>
                                        <p:tgtEl>
                                          <p:spTgt spid="5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75876"/>
                                        </p:tgtEl>
                                        <p:attrNameLst>
                                          <p:attrName>style.visibility</p:attrName>
                                        </p:attrNameLst>
                                      </p:cBhvr>
                                      <p:to>
                                        <p:strVal val="visible"/>
                                      </p:to>
                                    </p:set>
                                    <p:anim calcmode="lin" valueType="num">
                                      <p:cBhvr additive="base">
                                        <p:cTn id="16" dur="500" fill="hold"/>
                                        <p:tgtEl>
                                          <p:spTgt spid="675876"/>
                                        </p:tgtEl>
                                        <p:attrNameLst>
                                          <p:attrName>ppt_x</p:attrName>
                                        </p:attrNameLst>
                                      </p:cBhvr>
                                      <p:tavLst>
                                        <p:tav tm="0">
                                          <p:val>
                                            <p:strVal val="0-#ppt_w/2"/>
                                          </p:val>
                                        </p:tav>
                                        <p:tav tm="100000">
                                          <p:val>
                                            <p:strVal val="#ppt_x"/>
                                          </p:val>
                                        </p:tav>
                                      </p:tavLst>
                                    </p:anim>
                                    <p:anim calcmode="lin" valueType="num">
                                      <p:cBhvr additive="base">
                                        <p:cTn id="17" dur="500" fill="hold"/>
                                        <p:tgtEl>
                                          <p:spTgt spid="67587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down)">
                                      <p:cBhvr>
                                        <p:cTn id="28" dur="500"/>
                                        <p:tgtEl>
                                          <p:spTgt spid="5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00"/>
                                        <p:tgtEl>
                                          <p:spTgt spid="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down)">
                                      <p:cBhvr>
                                        <p:cTn id="40" dur="500"/>
                                        <p:tgtEl>
                                          <p:spTgt spid="6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500"/>
                                        <p:tgtEl>
                                          <p:spTgt spid="6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down)">
                                      <p:cBhvr>
                                        <p:cTn id="46" dur="500"/>
                                        <p:tgtEl>
                                          <p:spTgt spid="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down)">
                                      <p:cBhvr>
                                        <p:cTn id="49" dur="500"/>
                                        <p:tgtEl>
                                          <p:spTgt spid="6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par>
                                <p:cTn id="56" presetID="22" presetClass="entr" presetSubtype="4"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ipe(down)">
                                      <p:cBhvr>
                                        <p:cTn id="58" dur="500"/>
                                        <p:tgtEl>
                                          <p:spTgt spid="69"/>
                                        </p:tgtEl>
                                      </p:cBhvr>
                                    </p:animEffect>
                                  </p:childTnLst>
                                </p:cTn>
                              </p:par>
                              <p:par>
                                <p:cTn id="59" presetID="22" presetClass="entr" presetSubtype="4"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down)">
                                      <p:cBhvr>
                                        <p:cTn id="61" dur="500"/>
                                        <p:tgtEl>
                                          <p:spTgt spid="70"/>
                                        </p:tgtEl>
                                      </p:cBhvr>
                                    </p:animEffect>
                                  </p:childTnLst>
                                </p:cTn>
                              </p:par>
                              <p:par>
                                <p:cTn id="62" presetID="22" presetClass="entr" presetSubtype="4"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down)">
                                      <p:cBhvr>
                                        <p:cTn id="64" dur="500"/>
                                        <p:tgtEl>
                                          <p:spTgt spid="7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down)">
                                      <p:cBhvr>
                                        <p:cTn id="67" dur="500"/>
                                        <p:tgtEl>
                                          <p:spTgt spid="72"/>
                                        </p:tgtEl>
                                      </p:cBhvr>
                                    </p:animEffect>
                                  </p:childTnLst>
                                </p:cTn>
                              </p:par>
                            </p:childTnLst>
                          </p:cTn>
                        </p:par>
                        <p:par>
                          <p:cTn id="68" fill="hold">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675877"/>
                                        </p:tgtEl>
                                        <p:attrNameLst>
                                          <p:attrName>style.visibility</p:attrName>
                                        </p:attrNameLst>
                                      </p:cBhvr>
                                      <p:to>
                                        <p:strVal val="visible"/>
                                      </p:to>
                                    </p:set>
                                    <p:anim calcmode="lin" valueType="num">
                                      <p:cBhvr additive="base">
                                        <p:cTn id="71" dur="500" fill="hold"/>
                                        <p:tgtEl>
                                          <p:spTgt spid="675877"/>
                                        </p:tgtEl>
                                        <p:attrNameLst>
                                          <p:attrName>ppt_x</p:attrName>
                                        </p:attrNameLst>
                                      </p:cBhvr>
                                      <p:tavLst>
                                        <p:tav tm="0">
                                          <p:val>
                                            <p:strVal val="0-#ppt_w/2"/>
                                          </p:val>
                                        </p:tav>
                                        <p:tav tm="100000">
                                          <p:val>
                                            <p:strVal val="#ppt_x"/>
                                          </p:val>
                                        </p:tav>
                                      </p:tavLst>
                                    </p:anim>
                                    <p:anim calcmode="lin" valueType="num">
                                      <p:cBhvr additive="base">
                                        <p:cTn id="72" dur="500" fill="hold"/>
                                        <p:tgtEl>
                                          <p:spTgt spid="67587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wipe(down)">
                                      <p:cBhvr>
                                        <p:cTn id="7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6" grpId="0" autoUpdateAnimBg="0"/>
      <p:bldP spid="675877" grpId="0" autoUpdateAnimBg="0"/>
      <p:bldP spid="53" grpId="0" uiExpand="1" build="allAtOnce"/>
      <p:bldP spid="59" grpId="0" animBg="1"/>
      <p:bldP spid="60" grpId="0" animBg="1"/>
      <p:bldP spid="61" grpId="0" animBg="1"/>
      <p:bldP spid="62" grpId="0" animBg="1"/>
      <p:bldP spid="63" grpId="0" animBg="1"/>
      <p:bldP spid="64" grpId="0" animBg="1"/>
      <p:bldP spid="65" grpId="0" animBg="1"/>
      <p:bldP spid="66" grpId="0"/>
      <p:bldP spid="67" grpId="0"/>
      <p:bldP spid="68" grpId="0"/>
      <p:bldP spid="72" grpId="0"/>
      <p:bldP spid="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1600200" y="609600"/>
            <a:ext cx="7191375" cy="871538"/>
          </a:xfrm>
        </p:spPr>
        <p:txBody>
          <a:bodyPr/>
          <a:lstStyle/>
          <a:p>
            <a:pPr eaLnBrk="1" hangingPunct="1"/>
            <a:r>
              <a:rPr lang="en-US" altLang="zh-CN" sz="3200" b="1" i="1" dirty="0">
                <a:latin typeface="Times New Roman" charset="0"/>
                <a:ea typeface="宋体" charset="0"/>
              </a:rPr>
              <a:t>Ds</a:t>
            </a:r>
            <a:r>
              <a:rPr lang="en-US" altLang="zh-CN" sz="3200" b="1" i="1" baseline="30000" dirty="0">
                <a:latin typeface="Times New Roman" charset="0"/>
                <a:ea typeface="宋体" charset="0"/>
              </a:rPr>
              <a:t>–</a:t>
            </a:r>
            <a:r>
              <a:rPr lang="en-US" altLang="zh-CN" sz="3200" b="1" i="1" dirty="0">
                <a:latin typeface="Times New Roman" charset="0"/>
                <a:ea typeface="宋体" charset="0"/>
              </a:rPr>
              <a:t> </a:t>
            </a:r>
            <a:r>
              <a:rPr lang="en-US" altLang="zh-CN" sz="3200" b="1" i="1" dirty="0">
                <a:latin typeface="Tahoma" charset="0"/>
                <a:ea typeface="宋体" charset="0"/>
                <a:sym typeface="Wingdings" charset="0"/>
              </a:rPr>
              <a:t></a:t>
            </a:r>
            <a:r>
              <a:rPr lang="en-US" altLang="zh-CN" sz="3200" b="1" i="1" dirty="0">
                <a:latin typeface="Symbol" charset="0"/>
                <a:ea typeface="宋体" charset="0"/>
                <a:sym typeface="Symbol" charset="0"/>
              </a:rPr>
              <a:t></a:t>
            </a:r>
            <a:r>
              <a:rPr lang="en-US" altLang="zh-CN" sz="3200" b="1" i="1" baseline="30000" dirty="0">
                <a:latin typeface="Times New Roman" charset="0"/>
                <a:ea typeface="宋体" charset="0"/>
              </a:rPr>
              <a:t> – </a:t>
            </a:r>
            <a:r>
              <a:rPr lang="en-US" altLang="zh-CN" sz="3200" b="1" i="1" dirty="0">
                <a:latin typeface="Times New Roman" charset="0"/>
                <a:ea typeface="宋体" charset="0"/>
                <a:sym typeface="Symbol" charset="0"/>
              </a:rPr>
              <a:t></a:t>
            </a:r>
            <a:r>
              <a:rPr lang="en-US" altLang="zh-CN" sz="3200" b="1" i="1" baseline="30000" dirty="0">
                <a:latin typeface="Tahoma" charset="0"/>
                <a:ea typeface="宋体" charset="0"/>
                <a:sym typeface="Wingdings" charset="0"/>
              </a:rPr>
              <a:t>0</a:t>
            </a:r>
            <a:r>
              <a:rPr lang="zh-CN" altLang="en-US" sz="3200" b="1" i="1" dirty="0">
                <a:latin typeface="Tahoma" charset="0"/>
                <a:ea typeface="宋体" charset="0"/>
                <a:sym typeface="Wingdings" charset="0"/>
              </a:rPr>
              <a:t>，</a:t>
            </a:r>
            <a:r>
              <a:rPr lang="en-US" altLang="zh-CN" sz="3200" b="1" i="1" dirty="0">
                <a:latin typeface="Tahoma" charset="0"/>
                <a:ea typeface="宋体" charset="0"/>
                <a:sym typeface="Wingdings" charset="0"/>
              </a:rPr>
              <a:t> </a:t>
            </a:r>
            <a:r>
              <a:rPr lang="en-US" altLang="zh-CN" sz="3200" b="1" i="1" dirty="0">
                <a:latin typeface="Times New Roman" charset="0"/>
                <a:ea typeface="宋体" charset="0"/>
                <a:sym typeface="Symbol" charset="0"/>
              </a:rPr>
              <a:t> </a:t>
            </a:r>
            <a:r>
              <a:rPr lang="en-US" altLang="zh-CN" sz="3200" b="1" i="1" baseline="30000" dirty="0">
                <a:latin typeface="Times New Roman" charset="0"/>
                <a:ea typeface="宋体" charset="0"/>
              </a:rPr>
              <a:t>–</a:t>
            </a:r>
            <a:r>
              <a:rPr lang="en-US" altLang="zh-CN" sz="3200" b="1" i="1" dirty="0">
                <a:latin typeface="Symbol" charset="0"/>
                <a:ea typeface="宋体" charset="0"/>
                <a:sym typeface="Symbol" charset="0"/>
              </a:rPr>
              <a:t></a:t>
            </a:r>
            <a:r>
              <a:rPr lang="en-US" altLang="zh-CN" sz="3200" b="1" i="1" baseline="30000" dirty="0">
                <a:latin typeface="Tahoma" charset="0"/>
                <a:ea typeface="宋体" charset="0"/>
                <a:sym typeface="Wingdings" charset="0"/>
              </a:rPr>
              <a:t>0</a:t>
            </a:r>
            <a:endParaRPr lang="en-US" altLang="zh-CN" sz="3200" b="1" i="1" dirty="0">
              <a:latin typeface="Times New Roman" charset="0"/>
              <a:ea typeface="宋体" charset="0"/>
            </a:endParaRPr>
          </a:p>
        </p:txBody>
      </p:sp>
      <p:sp>
        <p:nvSpPr>
          <p:cNvPr id="92162" name="Line 3"/>
          <p:cNvSpPr>
            <a:spLocks noChangeShapeType="1"/>
          </p:cNvSpPr>
          <p:nvPr/>
        </p:nvSpPr>
        <p:spPr bwMode="auto">
          <a:xfrm>
            <a:off x="685800" y="2209800"/>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92164" name="Line 5"/>
          <p:cNvSpPr>
            <a:spLocks noChangeShapeType="1"/>
          </p:cNvSpPr>
          <p:nvPr/>
        </p:nvSpPr>
        <p:spPr bwMode="auto">
          <a:xfrm flipV="1">
            <a:off x="2286000" y="2209800"/>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2165" name="Line 6"/>
          <p:cNvSpPr>
            <a:spLocks noChangeShapeType="1"/>
          </p:cNvSpPr>
          <p:nvPr/>
        </p:nvSpPr>
        <p:spPr bwMode="auto">
          <a:xfrm flipH="1" flipV="1">
            <a:off x="2286000" y="2667000"/>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2166" name="Line 7"/>
          <p:cNvSpPr>
            <a:spLocks noChangeShapeType="1"/>
          </p:cNvSpPr>
          <p:nvPr/>
        </p:nvSpPr>
        <p:spPr bwMode="auto">
          <a:xfrm>
            <a:off x="2895600" y="2667000"/>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92167" name="Line 8"/>
          <p:cNvSpPr>
            <a:spLocks noChangeShapeType="1"/>
          </p:cNvSpPr>
          <p:nvPr/>
        </p:nvSpPr>
        <p:spPr bwMode="auto">
          <a:xfrm flipH="1">
            <a:off x="2895600" y="2438400"/>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75876" name="Text Box 36"/>
          <p:cNvSpPr txBox="1">
            <a:spLocks noChangeArrowheads="1"/>
          </p:cNvSpPr>
          <p:nvPr/>
        </p:nvSpPr>
        <p:spPr bwMode="auto">
          <a:xfrm>
            <a:off x="4644008" y="2060848"/>
            <a:ext cx="3895725" cy="1677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spcBef>
                <a:spcPct val="50000"/>
              </a:spcBef>
            </a:pPr>
            <a:r>
              <a:rPr lang="en-US" altLang="zh-CN" b="1" dirty="0">
                <a:latin typeface="Tahoma" charset="0"/>
              </a:rPr>
              <a:t> </a:t>
            </a:r>
            <a:r>
              <a:rPr lang="zh-CN" altLang="en-US" b="1" dirty="0">
                <a:latin typeface="Tahoma" charset="0"/>
              </a:rPr>
              <a:t>末态两个介子不是全同粒子，同位旋为</a:t>
            </a:r>
            <a:r>
              <a:rPr lang="en-US" altLang="zh-CN" b="1" dirty="0">
                <a:latin typeface="Tahoma" charset="0"/>
              </a:rPr>
              <a:t>1</a:t>
            </a:r>
            <a:r>
              <a:rPr lang="zh-CN" altLang="en-US" b="1" dirty="0">
                <a:latin typeface="Tahoma" charset="0"/>
              </a:rPr>
              <a:t>的态就是可以允许的</a:t>
            </a:r>
            <a:endParaRPr lang="en-US" altLang="zh-CN" b="1" dirty="0">
              <a:latin typeface="Tahoma" charset="0"/>
            </a:endParaRPr>
          </a:p>
        </p:txBody>
      </p:sp>
      <p:sp>
        <p:nvSpPr>
          <p:cNvPr id="675877" name="Text Box 37"/>
          <p:cNvSpPr txBox="1">
            <a:spLocks noChangeArrowheads="1"/>
          </p:cNvSpPr>
          <p:nvPr/>
        </p:nvSpPr>
        <p:spPr bwMode="auto">
          <a:xfrm>
            <a:off x="4786313" y="5429250"/>
            <a:ext cx="3581400" cy="112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nSpc>
                <a:spcPct val="150000"/>
              </a:lnSpc>
              <a:spcBef>
                <a:spcPct val="20000"/>
              </a:spcBef>
              <a:buClr>
                <a:schemeClr val="folHlink"/>
              </a:buClr>
              <a:buSzPct val="60000"/>
              <a:buFont typeface="Wingdings" charset="0"/>
              <a:buNone/>
            </a:pPr>
            <a:r>
              <a:rPr lang="zh-CN" altLang="en-US" b="1" dirty="0">
                <a:solidFill>
                  <a:schemeClr val="tx2"/>
                </a:solidFill>
                <a:latin typeface="Tahoma" charset="0"/>
              </a:rPr>
              <a:t>微扰计算中，两个图不能完全抵消</a:t>
            </a:r>
            <a:endParaRPr lang="en-US" altLang="zh-CN" b="1" dirty="0">
              <a:solidFill>
                <a:schemeClr val="tx2"/>
              </a:solidFill>
              <a:latin typeface="Tahoma" charset="0"/>
            </a:endParaRPr>
          </a:p>
        </p:txBody>
      </p:sp>
      <p:sp>
        <p:nvSpPr>
          <p:cNvPr id="92171" name="Freeform 45"/>
          <p:cNvSpPr>
            <a:spLocks/>
          </p:cNvSpPr>
          <p:nvPr/>
        </p:nvSpPr>
        <p:spPr bwMode="auto">
          <a:xfrm rot="12612">
            <a:off x="1447800" y="2590800"/>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92172" name="Text Box 46"/>
          <p:cNvSpPr txBox="1">
            <a:spLocks noChangeArrowheads="1"/>
          </p:cNvSpPr>
          <p:nvPr/>
        </p:nvSpPr>
        <p:spPr bwMode="auto">
          <a:xfrm>
            <a:off x="1676400" y="20574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dirty="0">
                <a:latin typeface="Tahoma" charset="0"/>
              </a:rPr>
              <a:t>W</a:t>
            </a:r>
          </a:p>
        </p:txBody>
      </p:sp>
      <p:sp>
        <p:nvSpPr>
          <p:cNvPr id="53" name="TextBox 52"/>
          <p:cNvSpPr txBox="1">
            <a:spLocks noChangeArrowheads="1"/>
          </p:cNvSpPr>
          <p:nvPr/>
        </p:nvSpPr>
        <p:spPr bwMode="auto">
          <a:xfrm>
            <a:off x="4071938" y="285750"/>
            <a:ext cx="50720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zh-CN" altLang="en-US" sz="2800" b="1" dirty="0">
                <a:solidFill>
                  <a:srgbClr val="FF0000"/>
                </a:solidFill>
              </a:rPr>
              <a:t>只有同位旋改变</a:t>
            </a:r>
            <a:r>
              <a:rPr lang="zh-CN" altLang="en-US" sz="2800" dirty="0">
                <a:solidFill>
                  <a:srgbClr val="FF0000"/>
                </a:solidFill>
                <a:sym typeface="Symbol" charset="0"/>
              </a:rPr>
              <a:t> </a:t>
            </a:r>
            <a:r>
              <a:rPr lang="en-US" altLang="zh-CN" sz="2800" dirty="0">
                <a:solidFill>
                  <a:srgbClr val="FF0000"/>
                </a:solidFill>
              </a:rPr>
              <a:t>I=1,0</a:t>
            </a:r>
            <a:r>
              <a:rPr lang="zh-CN" altLang="en-US" sz="2800" dirty="0">
                <a:solidFill>
                  <a:srgbClr val="FF0000"/>
                </a:solidFill>
              </a:rPr>
              <a:t>的振幅</a:t>
            </a:r>
          </a:p>
        </p:txBody>
      </p:sp>
      <p:sp>
        <p:nvSpPr>
          <p:cNvPr id="92174" name="Text Box 10"/>
          <p:cNvSpPr txBox="1">
            <a:spLocks noChangeArrowheads="1"/>
          </p:cNvSpPr>
          <p:nvPr/>
        </p:nvSpPr>
        <p:spPr bwMode="auto">
          <a:xfrm>
            <a:off x="2786063" y="178593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92175" name="Text Box 10"/>
          <p:cNvSpPr txBox="1">
            <a:spLocks noChangeArrowheads="1"/>
          </p:cNvSpPr>
          <p:nvPr/>
        </p:nvSpPr>
        <p:spPr bwMode="auto">
          <a:xfrm>
            <a:off x="366713" y="20812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s</a:t>
            </a:r>
          </a:p>
        </p:txBody>
      </p:sp>
      <p:graphicFrame>
        <p:nvGraphicFramePr>
          <p:cNvPr id="92176" name="Object 19"/>
          <p:cNvGraphicFramePr>
            <a:graphicFrameLocks noChangeAspect="1"/>
          </p:cNvGraphicFramePr>
          <p:nvPr/>
        </p:nvGraphicFramePr>
        <p:xfrm>
          <a:off x="230188" y="2643188"/>
          <a:ext cx="300037" cy="565150"/>
        </p:xfrm>
        <a:graphic>
          <a:graphicData uri="http://schemas.openxmlformats.org/presentationml/2006/ole">
            <mc:AlternateContent xmlns:mc="http://schemas.openxmlformats.org/markup-compatibility/2006">
              <mc:Choice xmlns:v="urn:schemas-microsoft-com:vml" Requires="v">
                <p:oleObj name="公式" r:id="rId2" imgW="114151" imgH="215619" progId="Equation.3">
                  <p:embed/>
                </p:oleObj>
              </mc:Choice>
              <mc:Fallback>
                <p:oleObj name="公式" r:id="rId2" imgW="114151" imgH="215619" progId="Equation.3">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643188"/>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177" name="Object 3"/>
          <p:cNvGraphicFramePr>
            <a:graphicFrameLocks noChangeAspect="1"/>
          </p:cNvGraphicFramePr>
          <p:nvPr/>
        </p:nvGraphicFramePr>
        <p:xfrm>
          <a:off x="2500313" y="2857500"/>
          <a:ext cx="333375" cy="565150"/>
        </p:xfrm>
        <a:graphic>
          <a:graphicData uri="http://schemas.openxmlformats.org/presentationml/2006/ole">
            <mc:AlternateContent xmlns:mc="http://schemas.openxmlformats.org/markup-compatibility/2006">
              <mc:Choice xmlns:v="urn:schemas-microsoft-com:vml" Requires="v">
                <p:oleObj name="公式" r:id="rId4" imgW="126780" imgH="215526" progId="Equation.3">
                  <p:embed/>
                </p:oleObj>
              </mc:Choice>
              <mc:Fallback>
                <p:oleObj name="公式" r:id="rId4" imgW="126780" imgH="21552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2857500"/>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178" name="Object 4"/>
          <p:cNvGraphicFramePr>
            <a:graphicFrameLocks noChangeAspect="1"/>
          </p:cNvGraphicFramePr>
          <p:nvPr/>
        </p:nvGraphicFramePr>
        <p:xfrm>
          <a:off x="3500438" y="2214563"/>
          <a:ext cx="333375" cy="565150"/>
        </p:xfrm>
        <a:graphic>
          <a:graphicData uri="http://schemas.openxmlformats.org/presentationml/2006/ole">
            <mc:AlternateContent xmlns:mc="http://schemas.openxmlformats.org/markup-compatibility/2006">
              <mc:Choice xmlns:v="urn:schemas-microsoft-com:vml" Requires="v">
                <p:oleObj name="公式" r:id="rId6" imgW="126780" imgH="215526" progId="Equation.3">
                  <p:embed/>
                </p:oleObj>
              </mc:Choice>
              <mc:Fallback>
                <p:oleObj name="公式" r:id="rId6" imgW="126780" imgH="21552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221456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179" name="Text Box 10"/>
          <p:cNvSpPr txBox="1">
            <a:spLocks noChangeArrowheads="1"/>
          </p:cNvSpPr>
          <p:nvPr/>
        </p:nvSpPr>
        <p:spPr bwMode="auto">
          <a:xfrm>
            <a:off x="3429000" y="27860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u</a:t>
            </a:r>
          </a:p>
        </p:txBody>
      </p:sp>
      <p:sp>
        <p:nvSpPr>
          <p:cNvPr id="59" name="Line 3"/>
          <p:cNvSpPr>
            <a:spLocks noChangeShapeType="1"/>
          </p:cNvSpPr>
          <p:nvPr/>
        </p:nvSpPr>
        <p:spPr bwMode="auto">
          <a:xfrm>
            <a:off x="952500" y="5192713"/>
            <a:ext cx="838200" cy="457200"/>
          </a:xfrm>
          <a:prstGeom prst="line">
            <a:avLst/>
          </a:prstGeom>
          <a:noFill/>
          <a:ln w="9525">
            <a:solidFill>
              <a:schemeClr val="tx1"/>
            </a:solidFill>
            <a:miter lim="800000"/>
            <a:headEn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0" name="Line 4"/>
          <p:cNvSpPr>
            <a:spLocks noChangeShapeType="1"/>
          </p:cNvSpPr>
          <p:nvPr/>
        </p:nvSpPr>
        <p:spPr bwMode="auto">
          <a:xfrm flipH="1">
            <a:off x="876300" y="5726113"/>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1" name="Line 5"/>
          <p:cNvSpPr>
            <a:spLocks noChangeShapeType="1"/>
          </p:cNvSpPr>
          <p:nvPr/>
        </p:nvSpPr>
        <p:spPr bwMode="auto">
          <a:xfrm flipV="1">
            <a:off x="2552700" y="5192713"/>
            <a:ext cx="990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2" name="Line 6"/>
          <p:cNvSpPr>
            <a:spLocks noChangeShapeType="1"/>
          </p:cNvSpPr>
          <p:nvPr/>
        </p:nvSpPr>
        <p:spPr bwMode="auto">
          <a:xfrm flipH="1" flipV="1">
            <a:off x="2552700" y="5649913"/>
            <a:ext cx="914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3" name="Line 7"/>
          <p:cNvSpPr>
            <a:spLocks noChangeShapeType="1"/>
          </p:cNvSpPr>
          <p:nvPr/>
        </p:nvSpPr>
        <p:spPr bwMode="auto">
          <a:xfrm>
            <a:off x="3162300" y="5649913"/>
            <a:ext cx="457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4" name="Line 8"/>
          <p:cNvSpPr>
            <a:spLocks noChangeShapeType="1"/>
          </p:cNvSpPr>
          <p:nvPr/>
        </p:nvSpPr>
        <p:spPr bwMode="auto">
          <a:xfrm flipH="1">
            <a:off x="3162300" y="5421313"/>
            <a:ext cx="53340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65" name="Freeform 45"/>
          <p:cNvSpPr>
            <a:spLocks/>
          </p:cNvSpPr>
          <p:nvPr/>
        </p:nvSpPr>
        <p:spPr bwMode="auto">
          <a:xfrm rot="12612">
            <a:off x="1714500" y="5573713"/>
            <a:ext cx="838200" cy="152400"/>
          </a:xfrm>
          <a:custGeom>
            <a:avLst/>
            <a:gdLst>
              <a:gd name="T0" fmla="*/ 0 w 1290"/>
              <a:gd name="T1" fmla="*/ 2147483647 h 676"/>
              <a:gd name="T2" fmla="*/ 2147483647 w 1290"/>
              <a:gd name="T3" fmla="*/ 2147483647 h 676"/>
              <a:gd name="T4" fmla="*/ 2147483647 w 1290"/>
              <a:gd name="T5" fmla="*/ 2147483647 h 676"/>
              <a:gd name="T6" fmla="*/ 2147483647 w 1290"/>
              <a:gd name="T7" fmla="*/ 2147483647 h 676"/>
              <a:gd name="T8" fmla="*/ 2147483647 w 1290"/>
              <a:gd name="T9" fmla="*/ 2147483647 h 676"/>
              <a:gd name="T10" fmla="*/ 2147483647 w 1290"/>
              <a:gd name="T11" fmla="*/ 2147483647 h 676"/>
              <a:gd name="T12" fmla="*/ 2147483647 w 1290"/>
              <a:gd name="T13" fmla="*/ 2147483647 h 676"/>
              <a:gd name="T14" fmla="*/ 2147483647 w 1290"/>
              <a:gd name="T15" fmla="*/ 2147483647 h 676"/>
              <a:gd name="T16" fmla="*/ 2147483647 w 1290"/>
              <a:gd name="T17" fmla="*/ 2147483647 h 676"/>
              <a:gd name="T18" fmla="*/ 2147483647 w 1290"/>
              <a:gd name="T19" fmla="*/ 2147483647 h 676"/>
              <a:gd name="T20" fmla="*/ 2147483647 w 1290"/>
              <a:gd name="T21" fmla="*/ 2147483647 h 676"/>
              <a:gd name="T22" fmla="*/ 2147483647 w 1290"/>
              <a:gd name="T23" fmla="*/ 2147483647 h 676"/>
              <a:gd name="T24" fmla="*/ 2147483647 w 1290"/>
              <a:gd name="T25" fmla="*/ 2147483647 h 676"/>
              <a:gd name="T26" fmla="*/ 2147483647 w 1290"/>
              <a:gd name="T27" fmla="*/ 2147483647 h 676"/>
              <a:gd name="T28" fmla="*/ 2147483647 w 1290"/>
              <a:gd name="T29" fmla="*/ 2147483647 h 6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0"/>
              <a:gd name="T46" fmla="*/ 0 h 676"/>
              <a:gd name="T47" fmla="*/ 1290 w 1290"/>
              <a:gd name="T48" fmla="*/ 676 h 6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0" h="676">
                <a:moveTo>
                  <a:pt x="0" y="364"/>
                </a:moveTo>
                <a:cubicBezTo>
                  <a:pt x="75" y="182"/>
                  <a:pt x="150" y="0"/>
                  <a:pt x="180" y="52"/>
                </a:cubicBezTo>
                <a:cubicBezTo>
                  <a:pt x="210" y="104"/>
                  <a:pt x="150" y="676"/>
                  <a:pt x="180" y="676"/>
                </a:cubicBezTo>
                <a:cubicBezTo>
                  <a:pt x="210" y="676"/>
                  <a:pt x="330" y="52"/>
                  <a:pt x="360" y="52"/>
                </a:cubicBezTo>
                <a:cubicBezTo>
                  <a:pt x="390" y="52"/>
                  <a:pt x="330" y="676"/>
                  <a:pt x="360" y="676"/>
                </a:cubicBezTo>
                <a:cubicBezTo>
                  <a:pt x="390" y="676"/>
                  <a:pt x="510" y="52"/>
                  <a:pt x="540" y="52"/>
                </a:cubicBezTo>
                <a:cubicBezTo>
                  <a:pt x="570" y="52"/>
                  <a:pt x="510" y="676"/>
                  <a:pt x="540" y="676"/>
                </a:cubicBezTo>
                <a:cubicBezTo>
                  <a:pt x="570" y="676"/>
                  <a:pt x="690" y="52"/>
                  <a:pt x="720" y="52"/>
                </a:cubicBezTo>
                <a:cubicBezTo>
                  <a:pt x="750" y="52"/>
                  <a:pt x="690" y="676"/>
                  <a:pt x="720" y="676"/>
                </a:cubicBezTo>
                <a:cubicBezTo>
                  <a:pt x="750" y="676"/>
                  <a:pt x="870" y="52"/>
                  <a:pt x="900" y="52"/>
                </a:cubicBezTo>
                <a:cubicBezTo>
                  <a:pt x="930" y="52"/>
                  <a:pt x="870" y="676"/>
                  <a:pt x="900" y="676"/>
                </a:cubicBezTo>
                <a:cubicBezTo>
                  <a:pt x="930" y="676"/>
                  <a:pt x="1050" y="52"/>
                  <a:pt x="1080" y="52"/>
                </a:cubicBezTo>
                <a:cubicBezTo>
                  <a:pt x="1110" y="52"/>
                  <a:pt x="1050" y="676"/>
                  <a:pt x="1080" y="676"/>
                </a:cubicBezTo>
                <a:cubicBezTo>
                  <a:pt x="1110" y="676"/>
                  <a:pt x="1230" y="52"/>
                  <a:pt x="1260" y="52"/>
                </a:cubicBezTo>
                <a:cubicBezTo>
                  <a:pt x="1290" y="52"/>
                  <a:pt x="1260" y="572"/>
                  <a:pt x="1260" y="676"/>
                </a:cubicBezTo>
              </a:path>
            </a:pathLst>
          </a:custGeom>
          <a:noFill/>
          <a:ln w="222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6" name="Text Box 46"/>
          <p:cNvSpPr txBox="1">
            <a:spLocks noChangeArrowheads="1"/>
          </p:cNvSpPr>
          <p:nvPr/>
        </p:nvSpPr>
        <p:spPr bwMode="auto">
          <a:xfrm>
            <a:off x="1943100" y="5040313"/>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dirty="0">
                <a:latin typeface="Tahoma" charset="0"/>
              </a:rPr>
              <a:t>W</a:t>
            </a:r>
          </a:p>
        </p:txBody>
      </p:sp>
      <p:sp>
        <p:nvSpPr>
          <p:cNvPr id="67" name="Text Box 10"/>
          <p:cNvSpPr txBox="1">
            <a:spLocks noChangeArrowheads="1"/>
          </p:cNvSpPr>
          <p:nvPr/>
        </p:nvSpPr>
        <p:spPr bwMode="auto">
          <a:xfrm>
            <a:off x="3052763" y="47688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sp>
        <p:nvSpPr>
          <p:cNvPr id="68" name="Text Box 10"/>
          <p:cNvSpPr txBox="1">
            <a:spLocks noChangeArrowheads="1"/>
          </p:cNvSpPr>
          <p:nvPr/>
        </p:nvSpPr>
        <p:spPr bwMode="auto">
          <a:xfrm>
            <a:off x="633413" y="50641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s</a:t>
            </a:r>
          </a:p>
        </p:txBody>
      </p:sp>
      <p:graphicFrame>
        <p:nvGraphicFramePr>
          <p:cNvPr id="69" name="Object 5"/>
          <p:cNvGraphicFramePr>
            <a:graphicFrameLocks noChangeAspect="1"/>
          </p:cNvGraphicFramePr>
          <p:nvPr/>
        </p:nvGraphicFramePr>
        <p:xfrm>
          <a:off x="496888" y="5626100"/>
          <a:ext cx="300037" cy="565150"/>
        </p:xfrm>
        <a:graphic>
          <a:graphicData uri="http://schemas.openxmlformats.org/presentationml/2006/ole">
            <mc:AlternateContent xmlns:mc="http://schemas.openxmlformats.org/markup-compatibility/2006">
              <mc:Choice xmlns:v="urn:schemas-microsoft-com:vml" Requires="v">
                <p:oleObj name="公式" r:id="rId7" imgW="114151" imgH="215619" progId="Equation.3">
                  <p:embed/>
                </p:oleObj>
              </mc:Choice>
              <mc:Fallback>
                <p:oleObj name="公式" r:id="rId7" imgW="114151" imgH="215619"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5626100"/>
                        <a:ext cx="300037"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 name="Object 6"/>
          <p:cNvGraphicFramePr>
            <a:graphicFrameLocks noChangeAspect="1"/>
          </p:cNvGraphicFramePr>
          <p:nvPr/>
        </p:nvGraphicFramePr>
        <p:xfrm>
          <a:off x="2767013" y="5840413"/>
          <a:ext cx="333375" cy="565150"/>
        </p:xfrm>
        <a:graphic>
          <a:graphicData uri="http://schemas.openxmlformats.org/presentationml/2006/ole">
            <mc:AlternateContent xmlns:mc="http://schemas.openxmlformats.org/markup-compatibility/2006">
              <mc:Choice xmlns:v="urn:schemas-microsoft-com:vml" Requires="v">
                <p:oleObj name="公式" r:id="rId8" imgW="126780" imgH="215526" progId="Equation.3">
                  <p:embed/>
                </p:oleObj>
              </mc:Choice>
              <mc:Fallback>
                <p:oleObj name="公式" r:id="rId8" imgW="126780" imgH="215526"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5840413"/>
                        <a:ext cx="333375"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 name="Object 7"/>
          <p:cNvGraphicFramePr>
            <a:graphicFrameLocks noChangeAspect="1"/>
          </p:cNvGraphicFramePr>
          <p:nvPr/>
        </p:nvGraphicFramePr>
        <p:xfrm>
          <a:off x="3751263" y="5197475"/>
          <a:ext cx="366712" cy="565150"/>
        </p:xfrm>
        <a:graphic>
          <a:graphicData uri="http://schemas.openxmlformats.org/presentationml/2006/ole">
            <mc:AlternateContent xmlns:mc="http://schemas.openxmlformats.org/markup-compatibility/2006">
              <mc:Choice xmlns:v="urn:schemas-microsoft-com:vml" Requires="v">
                <p:oleObj name="公式" r:id="rId9" imgW="139579" imgH="215713" progId="Equation.3">
                  <p:embed/>
                </p:oleObj>
              </mc:Choice>
              <mc:Fallback>
                <p:oleObj name="公式" r:id="rId9" imgW="139579" imgH="215713"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1263" y="5197475"/>
                        <a:ext cx="366712" cy="565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2" name="Text Box 10"/>
          <p:cNvSpPr txBox="1">
            <a:spLocks noChangeArrowheads="1"/>
          </p:cNvSpPr>
          <p:nvPr/>
        </p:nvSpPr>
        <p:spPr bwMode="auto">
          <a:xfrm>
            <a:off x="3695700" y="57689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a:t>d</a:t>
            </a:r>
          </a:p>
        </p:txBody>
      </p:sp>
      <p:graphicFrame>
        <p:nvGraphicFramePr>
          <p:cNvPr id="73" name="Object 8"/>
          <p:cNvGraphicFramePr>
            <a:graphicFrameLocks noChangeAspect="1"/>
          </p:cNvGraphicFramePr>
          <p:nvPr>
            <p:extLst>
              <p:ext uri="{D42A27DB-BD31-4B8C-83A1-F6EECF244321}">
                <p14:modId xmlns:p14="http://schemas.microsoft.com/office/powerpoint/2010/main" val="2924495208"/>
              </p:ext>
            </p:extLst>
          </p:nvPr>
        </p:nvGraphicFramePr>
        <p:xfrm>
          <a:off x="5364088" y="4293096"/>
          <a:ext cx="2744788" cy="995362"/>
        </p:xfrm>
        <a:graphic>
          <a:graphicData uri="http://schemas.openxmlformats.org/presentationml/2006/ole">
            <mc:AlternateContent xmlns:mc="http://schemas.openxmlformats.org/markup-compatibility/2006">
              <mc:Choice xmlns:v="urn:schemas-microsoft-com:vml" Requires="v">
                <p:oleObj name="公式" r:id="rId11" imgW="1155700" imgH="419100" progId="Equation.3">
                  <p:embed/>
                </p:oleObj>
              </mc:Choice>
              <mc:Fallback>
                <p:oleObj name="公式" r:id="rId11" imgW="1155700" imgH="4191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4293096"/>
                        <a:ext cx="2744788" cy="995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日期占位符 1"/>
          <p:cNvSpPr>
            <a:spLocks noGrp="1"/>
          </p:cNvSpPr>
          <p:nvPr>
            <p:ph type="dt" sz="quarter" idx="10"/>
          </p:nvPr>
        </p:nvSpPr>
        <p:spPr/>
        <p:txBody>
          <a:bodyPr/>
          <a:lstStyle/>
          <a:p>
            <a:pPr>
              <a:defRPr/>
            </a:pPr>
            <a:r>
              <a:rPr lang="en-US" altLang="zh-CN"/>
              <a:t>CD Lu</a:t>
            </a:r>
            <a:endParaRPr lang="zh-CN" altLang="en-US"/>
          </a:p>
        </p:txBody>
      </p:sp>
      <p:sp>
        <p:nvSpPr>
          <p:cNvPr id="92196" name="幻灯片编号占位符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F4A25397-2D18-EE44-85F6-7DFB7EC346FE}" type="slidenum">
              <a:rPr kumimoji="0" lang="zh-CN" altLang="en-US" sz="1400"/>
              <a:pPr/>
              <a:t>27</a:t>
            </a:fld>
            <a:endParaRPr kumimoji="0" lang="zh-CN" altLang="en-US" sz="1400"/>
          </a:p>
        </p:txBody>
      </p:sp>
      <p:sp>
        <p:nvSpPr>
          <p:cNvPr id="3" name="Text Box 35">
            <a:extLst>
              <a:ext uri="{FF2B5EF4-FFF2-40B4-BE49-F238E27FC236}">
                <a16:creationId xmlns:a16="http://schemas.microsoft.com/office/drawing/2014/main" id="{DDB0D04E-4E4B-DA35-D5BF-11477B78332D}"/>
              </a:ext>
            </a:extLst>
          </p:cNvPr>
          <p:cNvSpPr txBox="1">
            <a:spLocks noChangeArrowheads="1"/>
          </p:cNvSpPr>
          <p:nvPr/>
        </p:nvSpPr>
        <p:spPr bwMode="auto">
          <a:xfrm>
            <a:off x="757237" y="3528687"/>
            <a:ext cx="38195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b="1" dirty="0">
                <a:solidFill>
                  <a:srgbClr val="0070C0"/>
                </a:solidFill>
                <a:latin typeface="+mn-lt"/>
              </a:rPr>
              <a:t>W annihilation</a:t>
            </a:r>
          </a:p>
          <a:p>
            <a:pPr>
              <a:spcBef>
                <a:spcPct val="50000"/>
              </a:spcBef>
            </a:pPr>
            <a:r>
              <a:rPr lang="en-US" altLang="zh-CN" b="1" dirty="0">
                <a:solidFill>
                  <a:srgbClr val="0070C0"/>
                </a:solidFill>
                <a:latin typeface="+mn-lt"/>
              </a:rPr>
              <a:t>I = 0        </a:t>
            </a:r>
            <a:r>
              <a:rPr lang="en-US" altLang="zh-CN" b="1" dirty="0">
                <a:solidFill>
                  <a:srgbClr val="0070C0"/>
                </a:solidFill>
                <a:latin typeface="+mn-lt"/>
                <a:sym typeface="Wingdings" pitchFamily="2" charset="2"/>
              </a:rPr>
              <a:t> </a:t>
            </a:r>
            <a:r>
              <a:rPr lang="en-US" altLang="zh-CN" b="1" dirty="0">
                <a:solidFill>
                  <a:srgbClr val="0070C0"/>
                </a:solidFill>
                <a:latin typeface="+mn-lt"/>
              </a:rPr>
              <a:t>      I = 1,0</a:t>
            </a:r>
          </a:p>
        </p:txBody>
      </p:sp>
      <p:sp>
        <p:nvSpPr>
          <p:cNvPr id="4" name="Line 4">
            <a:extLst>
              <a:ext uri="{FF2B5EF4-FFF2-40B4-BE49-F238E27FC236}">
                <a16:creationId xmlns:a16="http://schemas.microsoft.com/office/drawing/2014/main" id="{0E3EE2CE-DDE6-5DD8-1D65-10CC34978E0B}"/>
              </a:ext>
            </a:extLst>
          </p:cNvPr>
          <p:cNvSpPr>
            <a:spLocks noChangeShapeType="1"/>
          </p:cNvSpPr>
          <p:nvPr/>
        </p:nvSpPr>
        <p:spPr bwMode="auto">
          <a:xfrm flipH="1">
            <a:off x="668338" y="2686049"/>
            <a:ext cx="8382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CN" altLang="en-US"/>
          </a:p>
        </p:txBody>
      </p:sp>
      <p:sp>
        <p:nvSpPr>
          <p:cNvPr id="5" name="Rectangle 2">
            <a:extLst>
              <a:ext uri="{FF2B5EF4-FFF2-40B4-BE49-F238E27FC236}">
                <a16:creationId xmlns:a16="http://schemas.microsoft.com/office/drawing/2014/main" id="{69162FA4-B24B-3AD9-FCEF-EEE3611C7B0B}"/>
              </a:ext>
            </a:extLst>
          </p:cNvPr>
          <p:cNvSpPr txBox="1">
            <a:spLocks noChangeArrowheads="1"/>
          </p:cNvSpPr>
          <p:nvPr/>
        </p:nvSpPr>
        <p:spPr bwMode="auto">
          <a:xfrm>
            <a:off x="3322294" y="3001353"/>
            <a:ext cx="772096" cy="723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宋体" charset="0"/>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cs typeface="宋体" charset="0"/>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a:lstStyle>
          <a:p>
            <a:pPr eaLnBrk="1" hangingPunct="1"/>
            <a:r>
              <a:rPr lang="en-US" altLang="zh-CN" sz="3200" b="1" i="1" kern="0" dirty="0">
                <a:solidFill>
                  <a:srgbClr val="FF0000"/>
                </a:solidFill>
                <a:latin typeface="Symbol" charset="0"/>
                <a:ea typeface="宋体" charset="0"/>
                <a:sym typeface="Symbol" charset="0"/>
              </a:rPr>
              <a:t></a:t>
            </a:r>
            <a:r>
              <a:rPr lang="en-US" altLang="zh-CN" sz="3200" b="1" i="1" kern="0" baseline="30000" dirty="0">
                <a:solidFill>
                  <a:srgbClr val="FF0000"/>
                </a:solidFill>
                <a:latin typeface="Tahoma" charset="0"/>
                <a:ea typeface="宋体" charset="0"/>
                <a:sym typeface="Wingdings" charset="0"/>
              </a:rPr>
              <a:t>0</a:t>
            </a:r>
            <a:endParaRPr lang="en-US" altLang="zh-CN" sz="3200" b="1" i="1" kern="0" dirty="0">
              <a:solidFill>
                <a:srgbClr val="FF0000"/>
              </a:solidFill>
              <a:latin typeface="Times New Roman" charset="0"/>
              <a:ea typeface="宋体" charset="0"/>
            </a:endParaRPr>
          </a:p>
        </p:txBody>
      </p:sp>
      <p:pic>
        <p:nvPicPr>
          <p:cNvPr id="7" name="图片 6">
            <a:extLst>
              <a:ext uri="{FF2B5EF4-FFF2-40B4-BE49-F238E27FC236}">
                <a16:creationId xmlns:a16="http://schemas.microsoft.com/office/drawing/2014/main" id="{AAC60F7F-E28A-EDC3-39F4-F866B7C2552C}"/>
              </a:ext>
            </a:extLst>
          </p:cNvPr>
          <p:cNvPicPr>
            <a:picLocks noChangeAspect="1"/>
          </p:cNvPicPr>
          <p:nvPr/>
        </p:nvPicPr>
        <p:blipFill>
          <a:blip r:embed="rId13"/>
          <a:stretch>
            <a:fillRect/>
          </a:stretch>
        </p:blipFill>
        <p:spPr>
          <a:xfrm>
            <a:off x="3470276" y="4455344"/>
            <a:ext cx="927100" cy="9271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18973-2263-FDDA-897C-457DA70D0A21}"/>
              </a:ext>
            </a:extLst>
          </p:cNvPr>
          <p:cNvSpPr>
            <a:spLocks noGrp="1"/>
          </p:cNvSpPr>
          <p:nvPr>
            <p:ph type="title"/>
          </p:nvPr>
        </p:nvSpPr>
        <p:spPr/>
        <p:txBody>
          <a:bodyPr/>
          <a:lstStyle/>
          <a:p>
            <a:r>
              <a:rPr kumimoji="1" lang="zh-CN" altLang="en-US" sz="2800" b="1" dirty="0"/>
              <a:t>理论计算值和实验测量值（</a:t>
            </a:r>
            <a:r>
              <a:rPr kumimoji="1" lang="en-US" altLang="zh-CN" sz="2800" b="1" dirty="0"/>
              <a:t>PDG</a:t>
            </a:r>
            <a:r>
              <a:rPr kumimoji="1" lang="zh-CN" altLang="en-US" sz="2800" b="1" dirty="0"/>
              <a:t>）</a:t>
            </a:r>
          </a:p>
        </p:txBody>
      </p:sp>
      <p:graphicFrame>
        <p:nvGraphicFramePr>
          <p:cNvPr id="8" name="表格 8">
            <a:extLst>
              <a:ext uri="{FF2B5EF4-FFF2-40B4-BE49-F238E27FC236}">
                <a16:creationId xmlns:a16="http://schemas.microsoft.com/office/drawing/2014/main" id="{D56EF4B0-E467-40F8-4C0E-3793BA25689D}"/>
              </a:ext>
            </a:extLst>
          </p:cNvPr>
          <p:cNvGraphicFramePr>
            <a:graphicFrameLocks noGrp="1"/>
          </p:cNvGraphicFramePr>
          <p:nvPr>
            <p:ph idx="1"/>
            <p:extLst>
              <p:ext uri="{D42A27DB-BD31-4B8C-83A1-F6EECF244321}">
                <p14:modId xmlns:p14="http://schemas.microsoft.com/office/powerpoint/2010/main" val="116532576"/>
              </p:ext>
            </p:extLst>
          </p:nvPr>
        </p:nvGraphicFramePr>
        <p:xfrm>
          <a:off x="457200" y="1981200"/>
          <a:ext cx="7745011" cy="2959968"/>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795755989"/>
                    </a:ext>
                  </a:extLst>
                </a:gridCol>
                <a:gridCol w="2376264">
                  <a:extLst>
                    <a:ext uri="{9D8B030D-6E8A-4147-A177-3AD203B41FA5}">
                      <a16:colId xmlns:a16="http://schemas.microsoft.com/office/drawing/2014/main" val="3030720853"/>
                    </a:ext>
                  </a:extLst>
                </a:gridCol>
                <a:gridCol w="2694107">
                  <a:extLst>
                    <a:ext uri="{9D8B030D-6E8A-4147-A177-3AD203B41FA5}">
                      <a16:colId xmlns:a16="http://schemas.microsoft.com/office/drawing/2014/main" val="4140011266"/>
                    </a:ext>
                  </a:extLst>
                </a:gridCol>
              </a:tblGrid>
              <a:tr h="739992">
                <a:tc>
                  <a:txBody>
                    <a:bodyPr/>
                    <a:lstStyle/>
                    <a:p>
                      <a:pPr algn="ctr"/>
                      <a:r>
                        <a:rPr lang="zh-CN" altLang="en-US" sz="2400" b="1" dirty="0">
                          <a:latin typeface="+mn-lt"/>
                        </a:rPr>
                        <a:t>衰变道</a:t>
                      </a:r>
                    </a:p>
                  </a:txBody>
                  <a:tcPr/>
                </a:tc>
                <a:tc>
                  <a:txBody>
                    <a:bodyPr/>
                    <a:lstStyle/>
                    <a:p>
                      <a:pPr algn="ctr"/>
                      <a:r>
                        <a:rPr lang="zh-CN" altLang="en-US" sz="2400" b="1" dirty="0">
                          <a:latin typeface="+mn-lt"/>
                        </a:rPr>
                        <a:t>理论分支比</a:t>
                      </a:r>
                    </a:p>
                  </a:txBody>
                  <a:tcPr/>
                </a:tc>
                <a:tc>
                  <a:txBody>
                    <a:bodyPr/>
                    <a:lstStyle/>
                    <a:p>
                      <a:pPr algn="ctr"/>
                      <a:r>
                        <a:rPr lang="zh-CN" altLang="en-US" sz="2400" b="1" dirty="0">
                          <a:latin typeface="+mn-lt"/>
                        </a:rPr>
                        <a:t>实验</a:t>
                      </a:r>
                    </a:p>
                  </a:txBody>
                  <a:tcPr/>
                </a:tc>
                <a:extLst>
                  <a:ext uri="{0D108BD9-81ED-4DB2-BD59-A6C34878D82A}">
                    <a16:rowId xmlns:a16="http://schemas.microsoft.com/office/drawing/2014/main" val="1515958801"/>
                  </a:ext>
                </a:extLst>
              </a:tr>
              <a:tr h="739992">
                <a:tc>
                  <a:txBody>
                    <a:bodyPr/>
                    <a:lstStyle/>
                    <a:p>
                      <a:pPr algn="ctr"/>
                      <a:r>
                        <a:rPr lang="en-US" altLang="zh-CN" sz="2400" b="1" dirty="0">
                          <a:latin typeface="+mn-lt"/>
                        </a:rPr>
                        <a:t>D</a:t>
                      </a:r>
                      <a:r>
                        <a:rPr lang="en-US" altLang="zh-CN" sz="2400" b="1" baseline="-25000" dirty="0">
                          <a:latin typeface="+mn-lt"/>
                        </a:rPr>
                        <a:t>s</a:t>
                      </a:r>
                      <a:r>
                        <a:rPr lang="en-US" altLang="zh-CN" sz="2400" b="1" baseline="30000" dirty="0">
                          <a:latin typeface="+mn-lt"/>
                        </a:rPr>
                        <a:t>+</a:t>
                      </a:r>
                      <a:r>
                        <a:rPr lang="en-US" altLang="zh-CN" sz="2400" b="1" dirty="0">
                          <a:latin typeface="+mn-lt"/>
                        </a:rPr>
                        <a:t> </a:t>
                      </a:r>
                      <a:r>
                        <a:rPr lang="en-US" altLang="zh-CN" sz="2400" b="1" dirty="0">
                          <a:latin typeface="+mn-lt"/>
                          <a:sym typeface="Wingdings" pitchFamily="2" charset="2"/>
                        </a:rPr>
                        <a:t> 𝝅</a:t>
                      </a:r>
                      <a:r>
                        <a:rPr lang="en-US" altLang="zh-CN" sz="2400" b="1" baseline="30000" dirty="0">
                          <a:latin typeface="+mn-lt"/>
                          <a:sym typeface="Wingdings" pitchFamily="2" charset="2"/>
                        </a:rPr>
                        <a:t>+</a:t>
                      </a:r>
                      <a:r>
                        <a:rPr lang="en-US" altLang="zh-CN" sz="2400" b="1" dirty="0">
                          <a:latin typeface="+mn-lt"/>
                          <a:sym typeface="Wingdings" pitchFamily="2" charset="2"/>
                        </a:rPr>
                        <a:t>𝝅</a:t>
                      </a:r>
                      <a:r>
                        <a:rPr lang="en-US" altLang="zh-CN" sz="2400" b="1" baseline="30000" dirty="0">
                          <a:latin typeface="+mn-lt"/>
                          <a:sym typeface="Wingdings" pitchFamily="2" charset="2"/>
                        </a:rPr>
                        <a:t>0</a:t>
                      </a:r>
                      <a:endParaRPr lang="zh-CN" altLang="en-US" sz="2400" b="1" baseline="30000" dirty="0">
                        <a:latin typeface="+mn-lt"/>
                      </a:endParaRPr>
                    </a:p>
                  </a:txBody>
                  <a:tcPr/>
                </a:tc>
                <a:tc>
                  <a:txBody>
                    <a:bodyPr/>
                    <a:lstStyle/>
                    <a:p>
                      <a:pPr algn="ctr"/>
                      <a:r>
                        <a:rPr lang="en-US" altLang="zh-CN" sz="2400" b="1" dirty="0">
                          <a:latin typeface="+mn-lt"/>
                        </a:rPr>
                        <a:t>0</a:t>
                      </a:r>
                      <a:endParaRPr lang="zh-CN" altLang="en-US" sz="2400" b="1" baseline="30000" dirty="0">
                        <a:latin typeface="+mn-lt"/>
                      </a:endParaRPr>
                    </a:p>
                  </a:txBody>
                  <a:tcPr/>
                </a:tc>
                <a:tc>
                  <a:txBody>
                    <a:bodyPr/>
                    <a:lstStyle/>
                    <a:p>
                      <a:pPr algn="ctr"/>
                      <a:r>
                        <a:rPr lang="en-US" altLang="zh-CN" sz="2400" b="1" dirty="0">
                          <a:latin typeface="+mn-lt"/>
                        </a:rPr>
                        <a:t>&lt; 1.2 x 10 </a:t>
                      </a:r>
                      <a:r>
                        <a:rPr lang="en-US" altLang="zh-CN" sz="2400" b="1" baseline="30000" dirty="0">
                          <a:latin typeface="+mn-lt"/>
                        </a:rPr>
                        <a:t>–4</a:t>
                      </a:r>
                      <a:endParaRPr lang="zh-CN" altLang="en-US" sz="2400" b="1" baseline="30000" dirty="0">
                        <a:latin typeface="+mn-lt"/>
                      </a:endParaRPr>
                    </a:p>
                  </a:txBody>
                  <a:tcPr/>
                </a:tc>
                <a:extLst>
                  <a:ext uri="{0D108BD9-81ED-4DB2-BD59-A6C34878D82A}">
                    <a16:rowId xmlns:a16="http://schemas.microsoft.com/office/drawing/2014/main" val="444056103"/>
                  </a:ext>
                </a:extLst>
              </a:tr>
              <a:tr h="739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a:latin typeface="+mn-lt"/>
                        </a:rPr>
                        <a:t>D</a:t>
                      </a:r>
                      <a:r>
                        <a:rPr lang="en-US" altLang="zh-CN" sz="2400" b="1" baseline="-25000" dirty="0">
                          <a:latin typeface="+mn-lt"/>
                        </a:rPr>
                        <a:t>s</a:t>
                      </a:r>
                      <a:r>
                        <a:rPr lang="en-US" altLang="zh-CN" sz="2400" b="1" baseline="30000" dirty="0">
                          <a:latin typeface="+mn-lt"/>
                        </a:rPr>
                        <a:t>+</a:t>
                      </a:r>
                      <a:r>
                        <a:rPr lang="en-US" altLang="zh-CN" sz="2400" b="1" dirty="0">
                          <a:latin typeface="+mn-lt"/>
                        </a:rPr>
                        <a:t> </a:t>
                      </a:r>
                      <a:r>
                        <a:rPr lang="en-US" altLang="zh-CN" sz="2400" b="1" dirty="0">
                          <a:latin typeface="+mn-lt"/>
                          <a:sym typeface="Wingdings" pitchFamily="2" charset="2"/>
                        </a:rPr>
                        <a:t> 𝝅</a:t>
                      </a:r>
                      <a:r>
                        <a:rPr lang="en-US" altLang="zh-CN" sz="2400" b="1" baseline="30000" dirty="0">
                          <a:latin typeface="+mn-lt"/>
                          <a:sym typeface="Wingdings" pitchFamily="2" charset="2"/>
                        </a:rPr>
                        <a:t>+</a:t>
                      </a:r>
                      <a:r>
                        <a:rPr lang="en-US" altLang="zh-CN" sz="2400" b="1" dirty="0">
                          <a:latin typeface="+mn-lt"/>
                          <a:sym typeface="Wingdings" pitchFamily="2" charset="2"/>
                        </a:rPr>
                        <a:t>𝝆</a:t>
                      </a:r>
                      <a:r>
                        <a:rPr lang="en-US" altLang="zh-CN" sz="2400" b="1" baseline="30000" dirty="0">
                          <a:latin typeface="+mn-lt"/>
                          <a:sym typeface="Wingdings" pitchFamily="2" charset="2"/>
                        </a:rPr>
                        <a:t>0</a:t>
                      </a:r>
                      <a:endParaRPr lang="zh-CN" altLang="en-US" sz="2400" b="1" baseline="30000" dirty="0">
                        <a:latin typeface="+mn-lt"/>
                      </a:endParaRPr>
                    </a:p>
                  </a:txBody>
                  <a:tcPr/>
                </a:tc>
                <a:tc>
                  <a:txBody>
                    <a:bodyPr/>
                    <a:lstStyle/>
                    <a:p>
                      <a:pPr algn="ctr"/>
                      <a:r>
                        <a:rPr lang="en-US" altLang="zh-CN" sz="2400" b="1" dirty="0">
                          <a:latin typeface="+mn-lt"/>
                        </a:rPr>
                        <a:t>0.4 </a:t>
                      </a:r>
                      <a:r>
                        <a:rPr lang="zh-CN" altLang="en-US" sz="2400" b="1" dirty="0">
                          <a:latin typeface="+mn-lt"/>
                        </a:rPr>
                        <a:t> </a:t>
                      </a:r>
                      <a:r>
                        <a:rPr lang="en-US" altLang="zh-CN" sz="2400" b="1" dirty="0">
                          <a:latin typeface="+mn-lt"/>
                        </a:rPr>
                        <a:t>x 10 </a:t>
                      </a:r>
                      <a:r>
                        <a:rPr lang="en-US" altLang="zh-CN" sz="2400" b="1" baseline="30000" dirty="0">
                          <a:latin typeface="+mn-lt"/>
                        </a:rPr>
                        <a:t>–4</a:t>
                      </a:r>
                      <a:endParaRPr lang="zh-CN" altLang="en-US" sz="2400" b="1" dirty="0">
                        <a:latin typeface="+mn-lt"/>
                      </a:endParaRPr>
                    </a:p>
                  </a:txBody>
                  <a:tcPr/>
                </a:tc>
                <a:tc>
                  <a:txBody>
                    <a:bodyPr/>
                    <a:lstStyle/>
                    <a:p>
                      <a:pPr algn="ctr"/>
                      <a:r>
                        <a:rPr lang="en-US" altLang="zh-CN" sz="2400" b="1" dirty="0">
                          <a:latin typeface="+mn-lt"/>
                        </a:rPr>
                        <a:t>(1.9 ±1.2) x 10 </a:t>
                      </a:r>
                      <a:r>
                        <a:rPr lang="en-US" altLang="zh-CN" sz="2400" b="1" baseline="30000" dirty="0">
                          <a:latin typeface="+mn-lt"/>
                        </a:rPr>
                        <a:t>–4</a:t>
                      </a:r>
                      <a:endParaRPr lang="zh-CN" altLang="en-US" sz="2400" b="1" dirty="0">
                        <a:latin typeface="+mn-lt"/>
                      </a:endParaRPr>
                    </a:p>
                  </a:txBody>
                  <a:tcPr/>
                </a:tc>
                <a:extLst>
                  <a:ext uri="{0D108BD9-81ED-4DB2-BD59-A6C34878D82A}">
                    <a16:rowId xmlns:a16="http://schemas.microsoft.com/office/drawing/2014/main" val="3925573247"/>
                  </a:ext>
                </a:extLst>
              </a:tr>
              <a:tr h="739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a:latin typeface="+mn-lt"/>
                        </a:rPr>
                        <a:t>D</a:t>
                      </a:r>
                      <a:r>
                        <a:rPr lang="en-US" altLang="zh-CN" sz="2400" b="1" baseline="-25000" dirty="0">
                          <a:latin typeface="+mn-lt"/>
                        </a:rPr>
                        <a:t>s</a:t>
                      </a:r>
                      <a:r>
                        <a:rPr lang="en-US" altLang="zh-CN" sz="2400" b="1" baseline="30000" dirty="0">
                          <a:latin typeface="+mn-lt"/>
                        </a:rPr>
                        <a:t>+</a:t>
                      </a:r>
                      <a:r>
                        <a:rPr lang="en-US" altLang="zh-CN" sz="2400" b="1" dirty="0">
                          <a:latin typeface="+mn-lt"/>
                        </a:rPr>
                        <a:t> </a:t>
                      </a:r>
                      <a:r>
                        <a:rPr lang="en-US" altLang="zh-CN" sz="2400" b="1" dirty="0">
                          <a:latin typeface="+mn-lt"/>
                          <a:sym typeface="Wingdings" pitchFamily="2" charset="2"/>
                        </a:rPr>
                        <a:t> 𝝅</a:t>
                      </a:r>
                      <a:r>
                        <a:rPr lang="en-US" altLang="zh-CN" sz="2400" b="1" baseline="30000" dirty="0">
                          <a:latin typeface="+mn-lt"/>
                          <a:sym typeface="Wingdings" pitchFamily="2" charset="2"/>
                        </a:rPr>
                        <a:t>+</a:t>
                      </a:r>
                      <a:r>
                        <a:rPr lang="en-US" altLang="zh-CN" sz="2400" b="1" dirty="0">
                          <a:latin typeface="+mn-lt"/>
                          <a:sym typeface="Wingdings" pitchFamily="2" charset="2"/>
                        </a:rPr>
                        <a:t>𝛚</a:t>
                      </a:r>
                      <a:endParaRPr lang="zh-CN" altLang="en-US" sz="2400" b="1" baseline="30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a:latin typeface="+mn-lt"/>
                        </a:rPr>
                        <a:t>2.6</a:t>
                      </a:r>
                      <a:r>
                        <a:rPr lang="zh-CN" altLang="en-US" sz="2400" b="1" dirty="0">
                          <a:latin typeface="+mn-lt"/>
                        </a:rPr>
                        <a:t> </a:t>
                      </a:r>
                      <a:r>
                        <a:rPr lang="en-US" altLang="zh-CN" sz="2400" b="1" dirty="0">
                          <a:latin typeface="+mn-lt"/>
                        </a:rPr>
                        <a:t>x 10 </a:t>
                      </a:r>
                      <a:r>
                        <a:rPr lang="en-US" altLang="zh-CN" sz="2400" b="1" baseline="30000" dirty="0">
                          <a:latin typeface="+mn-lt"/>
                        </a:rPr>
                        <a:t>–3</a:t>
                      </a:r>
                      <a:endParaRPr lang="zh-CN" altLang="en-US" sz="24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a:latin typeface="+mn-lt"/>
                        </a:rPr>
                        <a:t>(1.9 ±0.3) x 10 </a:t>
                      </a:r>
                      <a:r>
                        <a:rPr lang="en-US" altLang="zh-CN" sz="2400" b="1" baseline="30000" dirty="0">
                          <a:latin typeface="+mn-lt"/>
                        </a:rPr>
                        <a:t>–3</a:t>
                      </a:r>
                      <a:endParaRPr lang="zh-CN" altLang="en-US" sz="2400" b="1" dirty="0">
                        <a:latin typeface="+mn-lt"/>
                      </a:endParaRPr>
                    </a:p>
                  </a:txBody>
                  <a:tcPr/>
                </a:tc>
                <a:extLst>
                  <a:ext uri="{0D108BD9-81ED-4DB2-BD59-A6C34878D82A}">
                    <a16:rowId xmlns:a16="http://schemas.microsoft.com/office/drawing/2014/main" val="3454578146"/>
                  </a:ext>
                </a:extLst>
              </a:tr>
            </a:tbl>
          </a:graphicData>
        </a:graphic>
      </p:graphicFrame>
      <p:sp>
        <p:nvSpPr>
          <p:cNvPr id="4" name="日期占位符 3">
            <a:extLst>
              <a:ext uri="{FF2B5EF4-FFF2-40B4-BE49-F238E27FC236}">
                <a16:creationId xmlns:a16="http://schemas.microsoft.com/office/drawing/2014/main" id="{FE66A9DD-77EC-F28D-CBCA-127528FA9686}"/>
              </a:ext>
            </a:extLst>
          </p:cNvPr>
          <p:cNvSpPr>
            <a:spLocks noGrp="1"/>
          </p:cNvSpPr>
          <p:nvPr>
            <p:ph type="dt" sz="half" idx="10"/>
          </p:nvPr>
        </p:nvSpPr>
        <p:spPr/>
        <p:txBody>
          <a:bodyPr/>
          <a:lstStyle/>
          <a:p>
            <a:pPr>
              <a:defRPr/>
            </a:pPr>
            <a:r>
              <a:rPr lang="en-US" altLang="zh-CN"/>
              <a:t>CD Lu</a:t>
            </a:r>
            <a:endParaRPr lang="zh-CN" altLang="en-US"/>
          </a:p>
        </p:txBody>
      </p:sp>
      <p:sp>
        <p:nvSpPr>
          <p:cNvPr id="5" name="灯片编号占位符 4">
            <a:extLst>
              <a:ext uri="{FF2B5EF4-FFF2-40B4-BE49-F238E27FC236}">
                <a16:creationId xmlns:a16="http://schemas.microsoft.com/office/drawing/2014/main" id="{6384346E-DE3A-E290-EEC4-5432E36B9F3E}"/>
              </a:ext>
            </a:extLst>
          </p:cNvPr>
          <p:cNvSpPr>
            <a:spLocks noGrp="1"/>
          </p:cNvSpPr>
          <p:nvPr>
            <p:ph type="sldNum" sz="quarter" idx="12"/>
          </p:nvPr>
        </p:nvSpPr>
        <p:spPr/>
        <p:txBody>
          <a:bodyPr/>
          <a:lstStyle/>
          <a:p>
            <a:pPr>
              <a:defRPr/>
            </a:pPr>
            <a:fld id="{5DC1ED4A-5929-3E47-A508-E8E3EBAFE12B}" type="slidenum">
              <a:rPr lang="zh-CN" altLang="en-US" smtClean="0"/>
              <a:pPr>
                <a:defRPr/>
              </a:pPr>
              <a:t>28</a:t>
            </a:fld>
            <a:endParaRPr lang="zh-CN" altLang="en-US"/>
          </a:p>
        </p:txBody>
      </p:sp>
      <p:sp>
        <p:nvSpPr>
          <p:cNvPr id="3" name="椭圆 2">
            <a:extLst>
              <a:ext uri="{FF2B5EF4-FFF2-40B4-BE49-F238E27FC236}">
                <a16:creationId xmlns:a16="http://schemas.microsoft.com/office/drawing/2014/main" id="{127C7AA0-A40C-3660-60C7-EED9B813622F}"/>
              </a:ext>
            </a:extLst>
          </p:cNvPr>
          <p:cNvSpPr/>
          <p:nvPr/>
        </p:nvSpPr>
        <p:spPr bwMode="auto">
          <a:xfrm>
            <a:off x="7302252" y="3292624"/>
            <a:ext cx="864096" cy="1648544"/>
          </a:xfrm>
          <a:prstGeom prst="ellipse">
            <a:avLst/>
          </a:prstGeom>
          <a:noFill/>
          <a:ln w="25400" cap="flat" cmpd="sng" algn="ctr">
            <a:solidFill>
              <a:schemeClr val="hlink"/>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pitchFamily="2" charset="-122"/>
            </a:endParaRPr>
          </a:p>
        </p:txBody>
      </p:sp>
      <p:sp>
        <p:nvSpPr>
          <p:cNvPr id="10" name="文本框 9">
            <a:extLst>
              <a:ext uri="{FF2B5EF4-FFF2-40B4-BE49-F238E27FC236}">
                <a16:creationId xmlns:a16="http://schemas.microsoft.com/office/drawing/2014/main" id="{DF954F00-E1F2-C412-A2DA-A20167C484E2}"/>
              </a:ext>
            </a:extLst>
          </p:cNvPr>
          <p:cNvSpPr txBox="1"/>
          <p:nvPr/>
        </p:nvSpPr>
        <p:spPr>
          <a:xfrm>
            <a:off x="457200" y="5639235"/>
            <a:ext cx="8229600" cy="461665"/>
          </a:xfrm>
          <a:prstGeom prst="rect">
            <a:avLst/>
          </a:prstGeom>
          <a:noFill/>
        </p:spPr>
        <p:txBody>
          <a:bodyPr wrap="square">
            <a:spAutoFit/>
          </a:bodyPr>
          <a:lstStyle/>
          <a:p>
            <a:r>
              <a:rPr lang="es-ES" altLang="zh-CN" b="1" i="0" u="none" strike="noStrike" dirty="0">
                <a:solidFill>
                  <a:srgbClr val="0070C0"/>
                </a:solidFill>
                <a:effectLst/>
                <a:latin typeface="-apple-system"/>
              </a:rPr>
              <a:t>Q.</a:t>
            </a:r>
            <a:r>
              <a:rPr lang="zh-CN" altLang="en-US" b="1" i="0" u="none" strike="noStrike" dirty="0">
                <a:solidFill>
                  <a:srgbClr val="0070C0"/>
                </a:solidFill>
                <a:effectLst/>
                <a:latin typeface="-apple-system"/>
              </a:rPr>
              <a:t> </a:t>
            </a:r>
            <a:r>
              <a:rPr lang="es-ES" altLang="zh-CN" b="1" i="0" u="none" strike="noStrike" dirty="0">
                <a:solidFill>
                  <a:srgbClr val="0070C0"/>
                </a:solidFill>
                <a:effectLst/>
                <a:latin typeface="-apple-system"/>
              </a:rPr>
              <a:t>Qin, </a:t>
            </a:r>
            <a:r>
              <a:rPr lang="es-ES" altLang="zh-CN" b="1" i="0" u="none" strike="noStrike" dirty="0" err="1">
                <a:solidFill>
                  <a:srgbClr val="0070C0"/>
                </a:solidFill>
                <a:effectLst/>
                <a:latin typeface="-apple-system"/>
              </a:rPr>
              <a:t>H.n</a:t>
            </a:r>
            <a:r>
              <a:rPr lang="es-ES" altLang="zh-CN" b="1" i="0" u="none" strike="noStrike" dirty="0">
                <a:solidFill>
                  <a:srgbClr val="0070C0"/>
                </a:solidFill>
                <a:effectLst/>
                <a:latin typeface="-apple-system"/>
              </a:rPr>
              <a:t>.</a:t>
            </a:r>
            <a:r>
              <a:rPr lang="zh-CN" altLang="en-US" b="1" i="0" u="none" strike="noStrike" dirty="0">
                <a:solidFill>
                  <a:srgbClr val="0070C0"/>
                </a:solidFill>
                <a:effectLst/>
                <a:latin typeface="-apple-system"/>
              </a:rPr>
              <a:t> </a:t>
            </a:r>
            <a:r>
              <a:rPr lang="es-ES" altLang="zh-CN" b="1" i="0" u="none" strike="noStrike" dirty="0">
                <a:solidFill>
                  <a:srgbClr val="0070C0"/>
                </a:solidFill>
                <a:effectLst/>
                <a:latin typeface="-apple-system"/>
              </a:rPr>
              <a:t>Li, C.D.</a:t>
            </a:r>
            <a:r>
              <a:rPr lang="zh-CN" altLang="en-US" b="1" i="0" u="none" strike="noStrike" dirty="0">
                <a:solidFill>
                  <a:srgbClr val="0070C0"/>
                </a:solidFill>
                <a:effectLst/>
                <a:latin typeface="-apple-system"/>
              </a:rPr>
              <a:t> </a:t>
            </a:r>
            <a:r>
              <a:rPr lang="es-ES" altLang="zh-CN" b="1" i="0" u="none" strike="noStrike" dirty="0">
                <a:solidFill>
                  <a:srgbClr val="0070C0"/>
                </a:solidFill>
                <a:effectLst/>
                <a:latin typeface="-apple-system"/>
              </a:rPr>
              <a:t>Lu and F.S.</a:t>
            </a:r>
            <a:r>
              <a:rPr lang="zh-CN" altLang="en-US" b="1" i="0" u="none" strike="noStrike" dirty="0">
                <a:solidFill>
                  <a:srgbClr val="0070C0"/>
                </a:solidFill>
                <a:effectLst/>
                <a:latin typeface="-apple-system"/>
              </a:rPr>
              <a:t> </a:t>
            </a:r>
            <a:r>
              <a:rPr lang="es-ES" altLang="zh-CN" b="1" i="0" u="none" strike="noStrike" dirty="0" err="1">
                <a:solidFill>
                  <a:srgbClr val="0070C0"/>
                </a:solidFill>
                <a:effectLst/>
                <a:latin typeface="-apple-system"/>
              </a:rPr>
              <a:t>Yu</a:t>
            </a:r>
            <a:r>
              <a:rPr lang="es-ES" altLang="zh-CN" b="1" i="0" u="none" strike="noStrike" dirty="0">
                <a:solidFill>
                  <a:srgbClr val="0070C0"/>
                </a:solidFill>
                <a:effectLst/>
                <a:latin typeface="-apple-system"/>
              </a:rPr>
              <a:t>, </a:t>
            </a:r>
            <a:r>
              <a:rPr lang="es-ES" altLang="zh-CN" b="1" i="0" u="none" strike="noStrike" dirty="0" err="1">
                <a:solidFill>
                  <a:srgbClr val="0070C0"/>
                </a:solidFill>
                <a:effectLst/>
                <a:latin typeface="-apple-system"/>
              </a:rPr>
              <a:t>Phys</a:t>
            </a:r>
            <a:r>
              <a:rPr lang="es-ES" altLang="zh-CN" b="1" i="0" u="none" strike="noStrike" dirty="0">
                <a:solidFill>
                  <a:srgbClr val="0070C0"/>
                </a:solidFill>
                <a:effectLst/>
                <a:latin typeface="-apple-system"/>
              </a:rPr>
              <a:t>. Rev. D89 (2014) 054006</a:t>
            </a:r>
            <a:endParaRPr lang="zh-CN" altLang="en-US" b="1" dirty="0">
              <a:solidFill>
                <a:srgbClr val="0070C0"/>
              </a:solidFill>
            </a:endParaRPr>
          </a:p>
        </p:txBody>
      </p:sp>
      <p:pic>
        <p:nvPicPr>
          <p:cNvPr id="12" name="图片 11">
            <a:extLst>
              <a:ext uri="{FF2B5EF4-FFF2-40B4-BE49-F238E27FC236}">
                <a16:creationId xmlns:a16="http://schemas.microsoft.com/office/drawing/2014/main" id="{7FCBE67B-C401-BBA4-424E-C8FD9A695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1" y="5022757"/>
            <a:ext cx="3225859" cy="508355"/>
          </a:xfrm>
          <a:prstGeom prst="rect">
            <a:avLst/>
          </a:prstGeom>
        </p:spPr>
      </p:pic>
    </p:spTree>
    <p:extLst>
      <p:ext uri="{BB962C8B-B14F-4D97-AF65-F5344CB8AC3E}">
        <p14:creationId xmlns:p14="http://schemas.microsoft.com/office/powerpoint/2010/main" val="255618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5251A-4340-4F01-1584-715FC308B8EE}"/>
              </a:ext>
            </a:extLst>
          </p:cNvPr>
          <p:cNvSpPr>
            <a:spLocks noGrp="1"/>
          </p:cNvSpPr>
          <p:nvPr>
            <p:ph type="title"/>
          </p:nvPr>
        </p:nvSpPr>
        <p:spPr/>
        <p:txBody>
          <a:bodyPr/>
          <a:lstStyle/>
          <a:p>
            <a:r>
              <a:rPr lang="zh-CN" altLang="en-US" sz="3200" b="1" dirty="0"/>
              <a:t>重子弱衰变的同位旋关系举例</a:t>
            </a:r>
            <a:endParaRPr kumimoji="1" lang="zh-CN" altLang="en-US" sz="3200" b="1" dirty="0"/>
          </a:p>
        </p:txBody>
      </p:sp>
      <p:pic>
        <p:nvPicPr>
          <p:cNvPr id="7" name="内容占位符 6">
            <a:extLst>
              <a:ext uri="{FF2B5EF4-FFF2-40B4-BE49-F238E27FC236}">
                <a16:creationId xmlns:a16="http://schemas.microsoft.com/office/drawing/2014/main" id="{1FACFB2D-D002-551A-EDCC-370393082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3260067"/>
            <a:ext cx="4686300" cy="520700"/>
          </a:xfrm>
        </p:spPr>
      </p:pic>
      <p:sp>
        <p:nvSpPr>
          <p:cNvPr id="4" name="日期占位符 3">
            <a:extLst>
              <a:ext uri="{FF2B5EF4-FFF2-40B4-BE49-F238E27FC236}">
                <a16:creationId xmlns:a16="http://schemas.microsoft.com/office/drawing/2014/main" id="{4133BA40-ECBB-4CBB-63D8-E5AF36F78735}"/>
              </a:ext>
            </a:extLst>
          </p:cNvPr>
          <p:cNvSpPr>
            <a:spLocks noGrp="1"/>
          </p:cNvSpPr>
          <p:nvPr>
            <p:ph type="dt" sz="half" idx="10"/>
          </p:nvPr>
        </p:nvSpPr>
        <p:spPr/>
        <p:txBody>
          <a:bodyPr/>
          <a:lstStyle/>
          <a:p>
            <a:pPr>
              <a:defRPr/>
            </a:pPr>
            <a:r>
              <a:rPr lang="en-US" altLang="zh-CN"/>
              <a:t>CD Lu</a:t>
            </a:r>
            <a:endParaRPr lang="zh-CN" altLang="en-US"/>
          </a:p>
        </p:txBody>
      </p:sp>
      <p:sp>
        <p:nvSpPr>
          <p:cNvPr id="5" name="灯片编号占位符 4">
            <a:extLst>
              <a:ext uri="{FF2B5EF4-FFF2-40B4-BE49-F238E27FC236}">
                <a16:creationId xmlns:a16="http://schemas.microsoft.com/office/drawing/2014/main" id="{94107A14-E18B-F7ED-EBAA-A18A129C954D}"/>
              </a:ext>
            </a:extLst>
          </p:cNvPr>
          <p:cNvSpPr>
            <a:spLocks noGrp="1"/>
          </p:cNvSpPr>
          <p:nvPr>
            <p:ph type="sldNum" sz="quarter" idx="12"/>
          </p:nvPr>
        </p:nvSpPr>
        <p:spPr/>
        <p:txBody>
          <a:bodyPr/>
          <a:lstStyle/>
          <a:p>
            <a:pPr>
              <a:defRPr/>
            </a:pPr>
            <a:fld id="{5DC1ED4A-5929-3E47-A508-E8E3EBAFE12B}" type="slidenum">
              <a:rPr lang="zh-CN" altLang="en-US" smtClean="0"/>
              <a:pPr>
                <a:defRPr/>
              </a:pPr>
              <a:t>29</a:t>
            </a:fld>
            <a:endParaRPr lang="zh-CN" altLang="en-US"/>
          </a:p>
        </p:txBody>
      </p:sp>
      <p:pic>
        <p:nvPicPr>
          <p:cNvPr id="9" name="图片 8">
            <a:extLst>
              <a:ext uri="{FF2B5EF4-FFF2-40B4-BE49-F238E27FC236}">
                <a16:creationId xmlns:a16="http://schemas.microsoft.com/office/drawing/2014/main" id="{B52FE072-E306-08D3-8BFB-E9DF398F6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359" y="2260600"/>
            <a:ext cx="4635500" cy="546100"/>
          </a:xfrm>
          <a:prstGeom prst="rect">
            <a:avLst/>
          </a:prstGeom>
        </p:spPr>
      </p:pic>
      <p:pic>
        <p:nvPicPr>
          <p:cNvPr id="11" name="图片 10">
            <a:extLst>
              <a:ext uri="{FF2B5EF4-FFF2-40B4-BE49-F238E27FC236}">
                <a16:creationId xmlns:a16="http://schemas.microsoft.com/office/drawing/2014/main" id="{024ABDFA-CABF-EBB5-63D2-86218137C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4154016"/>
            <a:ext cx="5928196" cy="1196517"/>
          </a:xfrm>
          <a:prstGeom prst="rect">
            <a:avLst/>
          </a:prstGeom>
        </p:spPr>
      </p:pic>
      <p:sp>
        <p:nvSpPr>
          <p:cNvPr id="6" name="文本框 5">
            <a:extLst>
              <a:ext uri="{FF2B5EF4-FFF2-40B4-BE49-F238E27FC236}">
                <a16:creationId xmlns:a16="http://schemas.microsoft.com/office/drawing/2014/main" id="{5449500E-492F-7AB7-9679-296378DA37CC}"/>
              </a:ext>
            </a:extLst>
          </p:cNvPr>
          <p:cNvSpPr txBox="1"/>
          <p:nvPr/>
        </p:nvSpPr>
        <p:spPr>
          <a:xfrm>
            <a:off x="533400" y="5909101"/>
            <a:ext cx="8153400" cy="461665"/>
          </a:xfrm>
          <a:prstGeom prst="rect">
            <a:avLst/>
          </a:prstGeom>
          <a:noFill/>
        </p:spPr>
        <p:txBody>
          <a:bodyPr wrap="square">
            <a:spAutoFit/>
          </a:bodyPr>
          <a:lstStyle/>
          <a:p>
            <a:r>
              <a:rPr lang="es-ES" altLang="zh-CN" b="1" i="0" u="none" strike="noStrike" dirty="0">
                <a:solidFill>
                  <a:srgbClr val="0070C0"/>
                </a:solidFill>
                <a:effectLst/>
                <a:latin typeface="+mn-lt"/>
              </a:rPr>
              <a:t>C.D.</a:t>
            </a:r>
            <a:r>
              <a:rPr lang="zh-CN" altLang="en-US" b="1" i="0" u="none" strike="noStrike" dirty="0">
                <a:solidFill>
                  <a:srgbClr val="0070C0"/>
                </a:solidFill>
                <a:effectLst/>
                <a:latin typeface="+mn-lt"/>
              </a:rPr>
              <a:t> </a:t>
            </a:r>
            <a:r>
              <a:rPr lang="es-ES" altLang="zh-CN" b="1" i="0" u="none" strike="noStrike" dirty="0">
                <a:solidFill>
                  <a:srgbClr val="0070C0"/>
                </a:solidFill>
                <a:effectLst/>
                <a:latin typeface="+mn-lt"/>
              </a:rPr>
              <a:t>Lu, W.</a:t>
            </a:r>
            <a:r>
              <a:rPr lang="zh-CN" altLang="en-US" b="1" i="0" u="none" strike="noStrike" dirty="0">
                <a:solidFill>
                  <a:srgbClr val="0070C0"/>
                </a:solidFill>
                <a:effectLst/>
                <a:latin typeface="+mn-lt"/>
              </a:rPr>
              <a:t> </a:t>
            </a:r>
            <a:r>
              <a:rPr lang="es-ES" altLang="zh-CN" b="1" i="0" u="none" strike="noStrike" dirty="0">
                <a:solidFill>
                  <a:srgbClr val="0070C0"/>
                </a:solidFill>
                <a:effectLst/>
                <a:latin typeface="+mn-lt"/>
              </a:rPr>
              <a:t>Wang and F.S.</a:t>
            </a:r>
            <a:r>
              <a:rPr lang="zh-CN" altLang="en-US" b="1" i="0" u="none" strike="noStrike" dirty="0">
                <a:solidFill>
                  <a:srgbClr val="0070C0"/>
                </a:solidFill>
                <a:effectLst/>
                <a:latin typeface="+mn-lt"/>
              </a:rPr>
              <a:t> </a:t>
            </a:r>
            <a:r>
              <a:rPr lang="es-ES" altLang="zh-CN" b="1" i="0" u="none" strike="noStrike" dirty="0" err="1">
                <a:solidFill>
                  <a:srgbClr val="0070C0"/>
                </a:solidFill>
                <a:effectLst/>
                <a:latin typeface="+mn-lt"/>
              </a:rPr>
              <a:t>Yu</a:t>
            </a:r>
            <a:r>
              <a:rPr lang="es-ES" altLang="zh-CN" b="1" i="0" u="none" strike="noStrike" dirty="0">
                <a:solidFill>
                  <a:srgbClr val="0070C0"/>
                </a:solidFill>
                <a:effectLst/>
                <a:latin typeface="+mn-lt"/>
              </a:rPr>
              <a:t>, </a:t>
            </a:r>
            <a:r>
              <a:rPr lang="es-ES" altLang="zh-CN" b="1" i="0" u="none" strike="noStrike" dirty="0" err="1">
                <a:solidFill>
                  <a:srgbClr val="0070C0"/>
                </a:solidFill>
                <a:effectLst/>
                <a:latin typeface="+mn-lt"/>
              </a:rPr>
              <a:t>Phys</a:t>
            </a:r>
            <a:r>
              <a:rPr lang="es-ES" altLang="zh-CN" b="1" i="0" u="none" strike="noStrike" dirty="0">
                <a:solidFill>
                  <a:srgbClr val="0070C0"/>
                </a:solidFill>
                <a:effectLst/>
                <a:latin typeface="+mn-lt"/>
              </a:rPr>
              <a:t>. Rev. D93 (2016) 056008</a:t>
            </a:r>
            <a:endParaRPr lang="zh-CN" altLang="en-US" b="1" dirty="0">
              <a:solidFill>
                <a:srgbClr val="0070C0"/>
              </a:solidFill>
              <a:latin typeface="+mn-lt"/>
            </a:endParaRPr>
          </a:p>
        </p:txBody>
      </p:sp>
    </p:spTree>
    <p:extLst>
      <p:ext uri="{BB962C8B-B14F-4D97-AF65-F5344CB8AC3E}">
        <p14:creationId xmlns:p14="http://schemas.microsoft.com/office/powerpoint/2010/main" val="109380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41A1E81-7684-06A2-A0EF-6847E260C3BA}"/>
              </a:ext>
            </a:extLst>
          </p:cNvPr>
          <p:cNvSpPr>
            <a:spLocks noGrp="1"/>
          </p:cNvSpPr>
          <p:nvPr>
            <p:ph type="dt" sz="quarter" idx="10"/>
          </p:nvPr>
        </p:nvSpPr>
        <p:spPr/>
        <p:txBody>
          <a:bodyPr/>
          <a:lstStyle/>
          <a:p>
            <a:pPr>
              <a:defRPr/>
            </a:pPr>
            <a:r>
              <a:rPr lang="en-US" altLang="zh-CN"/>
              <a:t>CD Lu</a:t>
            </a:r>
            <a:endParaRPr lang="en-US"/>
          </a:p>
        </p:txBody>
      </p:sp>
      <p:sp>
        <p:nvSpPr>
          <p:cNvPr id="21506" name="幻灯片编号占位符 2">
            <a:extLst>
              <a:ext uri="{FF2B5EF4-FFF2-40B4-BE49-F238E27FC236}">
                <a16:creationId xmlns:a16="http://schemas.microsoft.com/office/drawing/2014/main" id="{FB45B0F2-1260-C1B2-19A0-AE66E39621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41D8E691-905B-AE49-8E6E-070039D6F606}" type="slidenum">
              <a:rPr kumimoji="0" lang="en-US" altLang="zh-CN" sz="1400">
                <a:latin typeface="Tahoma" panose="020B0604030504040204" pitchFamily="34" charset="0"/>
              </a:rPr>
              <a:pPr/>
              <a:t>3</a:t>
            </a:fld>
            <a:endParaRPr kumimoji="0" lang="en-US" altLang="zh-CN" sz="1400">
              <a:latin typeface="Tahoma" panose="020B0604030504040204" pitchFamily="34" charset="0"/>
            </a:endParaRPr>
          </a:p>
        </p:txBody>
      </p:sp>
      <p:pic>
        <p:nvPicPr>
          <p:cNvPr id="21507" name="图片 3" descr="屏幕快照 2019-02-26 下午11.08.24.png">
            <a:extLst>
              <a:ext uri="{FF2B5EF4-FFF2-40B4-BE49-F238E27FC236}">
                <a16:creationId xmlns:a16="http://schemas.microsoft.com/office/drawing/2014/main" id="{FAEF0CFC-82B7-F867-113B-A23290E67825}"/>
              </a:ext>
            </a:extLst>
          </p:cNvPr>
          <p:cNvPicPr>
            <a:picLocks noChangeAspect="1"/>
          </p:cNvPicPr>
          <p:nvPr/>
        </p:nvPicPr>
        <p:blipFill>
          <a:blip r:embed="rId2">
            <a:extLst>
              <a:ext uri="{28A0092B-C50C-407E-A947-70E740481C1C}">
                <a14:useLocalDpi xmlns:a14="http://schemas.microsoft.com/office/drawing/2010/main" val="0"/>
              </a:ext>
            </a:extLst>
          </a:blip>
          <a:srcRect l="26788" t="9464" r="13763" b="17590"/>
          <a:stretch>
            <a:fillRect/>
          </a:stretch>
        </p:blipFill>
        <p:spPr bwMode="auto">
          <a:xfrm>
            <a:off x="1403647" y="1307348"/>
            <a:ext cx="6613227" cy="507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4">
            <a:extLst>
              <a:ext uri="{FF2B5EF4-FFF2-40B4-BE49-F238E27FC236}">
                <a16:creationId xmlns:a16="http://schemas.microsoft.com/office/drawing/2014/main" id="{4C90EACC-2CDE-C5E6-2A0A-C5D714820068}"/>
              </a:ext>
            </a:extLst>
          </p:cNvPr>
          <p:cNvSpPr>
            <a:spLocks noChangeArrowheads="1"/>
          </p:cNvSpPr>
          <p:nvPr/>
        </p:nvSpPr>
        <p:spPr bwMode="auto">
          <a:xfrm>
            <a:off x="165053" y="2204864"/>
            <a:ext cx="1137336" cy="37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ts val="4763"/>
              </a:lnSpc>
            </a:pPr>
            <a:r>
              <a:rPr lang="zh-CN" altLang="en-US" sz="2800" b="1" dirty="0">
                <a:solidFill>
                  <a:srgbClr val="FF3300"/>
                </a:solidFill>
                <a:latin typeface="Tahoma" panose="020B0604030504040204" pitchFamily="34" charset="0"/>
              </a:rPr>
              <a:t>目前为止宇宙的</a:t>
            </a:r>
            <a:r>
              <a:rPr lang="zh-CN" altLang="en-US" sz="2800" b="1" dirty="0">
                <a:solidFill>
                  <a:srgbClr val="0000FF"/>
                </a:solidFill>
                <a:latin typeface="Tahoma" panose="020B0604030504040204" pitchFamily="34" charset="0"/>
              </a:rPr>
              <a:t>万物理论</a:t>
            </a:r>
            <a:endParaRPr lang="en-US" altLang="zh-CN" sz="2800" b="1" dirty="0">
              <a:solidFill>
                <a:srgbClr val="0000FF"/>
              </a:solidFill>
              <a:latin typeface="Tahoma" panose="020B0604030504040204" pitchFamily="34" charset="0"/>
            </a:endParaRPr>
          </a:p>
        </p:txBody>
      </p:sp>
      <p:sp>
        <p:nvSpPr>
          <p:cNvPr id="3" name="文本框 4">
            <a:extLst>
              <a:ext uri="{FF2B5EF4-FFF2-40B4-BE49-F238E27FC236}">
                <a16:creationId xmlns:a16="http://schemas.microsoft.com/office/drawing/2014/main" id="{2C4D4345-C826-6893-1321-8EEF77E79F81}"/>
              </a:ext>
            </a:extLst>
          </p:cNvPr>
          <p:cNvSpPr txBox="1">
            <a:spLocks noChangeArrowheads="1"/>
          </p:cNvSpPr>
          <p:nvPr/>
        </p:nvSpPr>
        <p:spPr bwMode="auto">
          <a:xfrm>
            <a:off x="1783389" y="204738"/>
            <a:ext cx="610097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ctr"/>
            <a:r>
              <a:rPr lang="zh-CN" altLang="en-US" sz="2800" b="1" dirty="0">
                <a:solidFill>
                  <a:srgbClr val="FF0000"/>
                </a:solidFill>
              </a:rPr>
              <a:t>粒子物理是研究物质最深层次结构的基础学科</a:t>
            </a:r>
            <a:endParaRPr lang="en-US" altLang="zh-CN" sz="2800"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a:extLst>
              <a:ext uri="{FF2B5EF4-FFF2-40B4-BE49-F238E27FC236}">
                <a16:creationId xmlns:a16="http://schemas.microsoft.com/office/drawing/2014/main" id="{902F8D7E-36BF-C689-0DB3-F693B43D9B4A}"/>
              </a:ext>
            </a:extLst>
          </p:cNvPr>
          <p:cNvSpPr>
            <a:spLocks noGrp="1"/>
          </p:cNvSpPr>
          <p:nvPr>
            <p:ph type="title"/>
          </p:nvPr>
        </p:nvSpPr>
        <p:spPr/>
        <p:txBody>
          <a:bodyPr/>
          <a:lstStyle/>
          <a:p>
            <a:r>
              <a:rPr lang="en-US" altLang="zh-CN" sz="3600"/>
              <a:t>Many X,Y,Z particles have been found recently</a:t>
            </a:r>
            <a:endParaRPr lang="zh-CN" altLang="en-US" sz="3600"/>
          </a:p>
        </p:txBody>
      </p:sp>
      <p:sp>
        <p:nvSpPr>
          <p:cNvPr id="3" name="内容占位符 2">
            <a:extLst>
              <a:ext uri="{FF2B5EF4-FFF2-40B4-BE49-F238E27FC236}">
                <a16:creationId xmlns:a16="http://schemas.microsoft.com/office/drawing/2014/main" id="{41A9D2B7-8113-DE57-2A55-B22BA9F05FA5}"/>
              </a:ext>
            </a:extLst>
          </p:cNvPr>
          <p:cNvSpPr>
            <a:spLocks noGrp="1"/>
          </p:cNvSpPr>
          <p:nvPr>
            <p:ph idx="1"/>
          </p:nvPr>
        </p:nvSpPr>
        <p:spPr/>
        <p:txBody>
          <a:bodyPr/>
          <a:lstStyle/>
          <a:p>
            <a:pPr>
              <a:buFont typeface="Wingdings" charset="0"/>
              <a:buChar char="n"/>
              <a:defRPr/>
            </a:pPr>
            <a:r>
              <a:rPr lang="en-US" altLang="zh-CN" dirty="0"/>
              <a:t>It is very difficult for us to interpret them as </a:t>
            </a:r>
            <a:r>
              <a:rPr lang="en-US" altLang="zh-CN" dirty="0">
                <a:solidFill>
                  <a:srgbClr val="3366FF"/>
                </a:solidFill>
              </a:rPr>
              <a:t>conventional quark model </a:t>
            </a:r>
          </a:p>
          <a:p>
            <a:pPr>
              <a:buFont typeface="Wingdings" charset="0"/>
              <a:buChar char="n"/>
              <a:defRPr/>
            </a:pPr>
            <a:r>
              <a:rPr lang="en-US" altLang="zh-CN" dirty="0"/>
              <a:t>This means </a:t>
            </a:r>
            <a:r>
              <a:rPr lang="en-US" altLang="zh-CN" dirty="0">
                <a:solidFill>
                  <a:srgbClr val="FF0000"/>
                </a:solidFill>
              </a:rPr>
              <a:t>clear evidence </a:t>
            </a:r>
            <a:r>
              <a:rPr lang="en-US" altLang="zh-CN" dirty="0"/>
              <a:t>for exotic states </a:t>
            </a:r>
          </a:p>
          <a:p>
            <a:pPr>
              <a:buFont typeface="Wingdings" charset="0"/>
              <a:buChar char="n"/>
              <a:defRPr/>
            </a:pPr>
            <a:r>
              <a:rPr lang="en-US" altLang="zh-CN" dirty="0"/>
              <a:t>Struggling questions:</a:t>
            </a:r>
          </a:p>
          <a:p>
            <a:pPr marL="0" indent="0">
              <a:buFont typeface="Wingdings" charset="0"/>
              <a:buNone/>
              <a:defRPr/>
            </a:pPr>
            <a:r>
              <a:rPr lang="en-US" altLang="zh-CN" dirty="0"/>
              <a:t>  -- Tetra-quark states/</a:t>
            </a:r>
            <a:r>
              <a:rPr lang="en-US" altLang="zh-CN" dirty="0" err="1"/>
              <a:t>Pentaquark</a:t>
            </a:r>
            <a:r>
              <a:rPr lang="en-US" altLang="zh-CN" dirty="0"/>
              <a:t> states or Molecular states?</a:t>
            </a:r>
          </a:p>
          <a:p>
            <a:pPr>
              <a:buFont typeface="Wingdings" charset="0"/>
              <a:buChar char="n"/>
              <a:defRPr/>
            </a:pPr>
            <a:r>
              <a:rPr lang="en-US" altLang="zh-CN" dirty="0"/>
              <a:t>Remember that we have exotic light states many years ago </a:t>
            </a:r>
            <a:endParaRPr lang="zh-CN" altLang="en-US" dirty="0"/>
          </a:p>
        </p:txBody>
      </p:sp>
      <p:sp>
        <p:nvSpPr>
          <p:cNvPr id="4" name="日期占位符 3">
            <a:extLst>
              <a:ext uri="{FF2B5EF4-FFF2-40B4-BE49-F238E27FC236}">
                <a16:creationId xmlns:a16="http://schemas.microsoft.com/office/drawing/2014/main" id="{B8B79DF3-1BCC-60A2-E1C9-2F4CD09D880F}"/>
              </a:ext>
            </a:extLst>
          </p:cNvPr>
          <p:cNvSpPr>
            <a:spLocks noGrp="1"/>
          </p:cNvSpPr>
          <p:nvPr>
            <p:ph type="dt" sz="quarter" idx="10"/>
          </p:nvPr>
        </p:nvSpPr>
        <p:spPr/>
        <p:txBody>
          <a:bodyPr/>
          <a:lstStyle/>
          <a:p>
            <a:pPr>
              <a:defRPr/>
            </a:pPr>
            <a:r>
              <a:rPr lang="zh-CN" altLang="en-US"/>
              <a:t>CD Lu</a:t>
            </a:r>
          </a:p>
        </p:txBody>
      </p:sp>
      <p:sp>
        <p:nvSpPr>
          <p:cNvPr id="40964" name="幻灯片编号占位符 4">
            <a:extLst>
              <a:ext uri="{FF2B5EF4-FFF2-40B4-BE49-F238E27FC236}">
                <a16:creationId xmlns:a16="http://schemas.microsoft.com/office/drawing/2014/main" id="{C80D6320-BEA7-2DF2-161B-1137A2776F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77517A2-1640-1740-8ED8-F52490CC4F93}" type="slidenum">
              <a:rPr kumimoji="0" lang="zh-CN" altLang="en-US" sz="1400">
                <a:latin typeface="Tahoma" panose="020B0604030504040204" pitchFamily="34" charset="0"/>
              </a:rPr>
              <a:pPr/>
              <a:t>30</a:t>
            </a:fld>
            <a:endParaRPr kumimoji="0" lang="zh-CN" altLang="en-US" sz="1400">
              <a:latin typeface="Tahoma" panose="020B0604030504040204" pitchFamily="34" charset="0"/>
            </a:endParaRPr>
          </a:p>
        </p:txBody>
      </p:sp>
    </p:spTree>
    <p:extLst>
      <p:ext uri="{BB962C8B-B14F-4D97-AF65-F5344CB8AC3E}">
        <p14:creationId xmlns:p14="http://schemas.microsoft.com/office/powerpoint/2010/main" val="113861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a:extLst>
              <a:ext uri="{FF2B5EF4-FFF2-40B4-BE49-F238E27FC236}">
                <a16:creationId xmlns:a16="http://schemas.microsoft.com/office/drawing/2014/main" id="{59BFB76D-7AD5-0674-1B16-2BF6BAEBD147}"/>
              </a:ext>
            </a:extLst>
          </p:cNvPr>
          <p:cNvSpPr>
            <a:spLocks noGrp="1"/>
          </p:cNvSpPr>
          <p:nvPr>
            <p:ph type="title"/>
          </p:nvPr>
        </p:nvSpPr>
        <p:spPr/>
        <p:txBody>
          <a:bodyPr/>
          <a:lstStyle/>
          <a:p>
            <a:r>
              <a:rPr lang="en-US" altLang="zh-CN"/>
              <a:t>Conventional quark model</a:t>
            </a:r>
            <a:endParaRPr lang="zh-CN" altLang="en-US"/>
          </a:p>
        </p:txBody>
      </p:sp>
      <p:sp>
        <p:nvSpPr>
          <p:cNvPr id="41986" name="内容占位符 2">
            <a:extLst>
              <a:ext uri="{FF2B5EF4-FFF2-40B4-BE49-F238E27FC236}">
                <a16:creationId xmlns:a16="http://schemas.microsoft.com/office/drawing/2014/main" id="{41E88FE4-6DAA-E712-3FD6-FDE52B199362}"/>
              </a:ext>
            </a:extLst>
          </p:cNvPr>
          <p:cNvSpPr>
            <a:spLocks noGrp="1"/>
          </p:cNvSpPr>
          <p:nvPr>
            <p:ph idx="1"/>
          </p:nvPr>
        </p:nvSpPr>
        <p:spPr/>
        <p:txBody>
          <a:bodyPr/>
          <a:lstStyle/>
          <a:p>
            <a:pPr marL="0" indent="0">
              <a:buFont typeface="Wingdings" pitchFamily="2" charset="2"/>
              <a:buNone/>
            </a:pPr>
            <a:r>
              <a:rPr lang="en-US" altLang="zh-CN" dirty="0"/>
              <a:t> 						0</a:t>
            </a:r>
            <a:r>
              <a:rPr lang="en-US" altLang="zh-CN" baseline="30000" dirty="0"/>
              <a:t>++</a:t>
            </a:r>
            <a:r>
              <a:rPr lang="en-US" altLang="zh-CN" dirty="0"/>
              <a:t> 1</a:t>
            </a:r>
            <a:r>
              <a:rPr lang="en-US" altLang="zh-CN" baseline="30000" dirty="0"/>
              <a:t>++</a:t>
            </a:r>
            <a:r>
              <a:rPr lang="en-US" altLang="zh-CN" dirty="0"/>
              <a:t> 2</a:t>
            </a:r>
            <a:r>
              <a:rPr lang="en-US" altLang="zh-CN" baseline="30000" dirty="0"/>
              <a:t>++</a:t>
            </a:r>
          </a:p>
          <a:p>
            <a:pPr marL="0" indent="0">
              <a:buFont typeface="Wingdings" pitchFamily="2" charset="2"/>
              <a:buNone/>
            </a:pPr>
            <a:r>
              <a:rPr lang="en-US" altLang="zh-CN" dirty="0"/>
              <a:t>	  		  	    1</a:t>
            </a:r>
            <a:r>
              <a:rPr lang="en-US" altLang="zh-CN" baseline="30000" dirty="0"/>
              <a:t>+-</a:t>
            </a:r>
            <a:endParaRPr lang="en-US" altLang="zh-CN" dirty="0"/>
          </a:p>
          <a:p>
            <a:pPr marL="0" indent="0">
              <a:buFont typeface="Wingdings" pitchFamily="2" charset="2"/>
              <a:buNone/>
            </a:pPr>
            <a:r>
              <a:rPr lang="en-US" altLang="zh-CN" dirty="0"/>
              <a:t>     	     	     1</a:t>
            </a:r>
            <a:r>
              <a:rPr lang="en-US" altLang="zh-CN" baseline="30000" dirty="0"/>
              <a:t>--</a:t>
            </a:r>
          </a:p>
          <a:p>
            <a:pPr marL="0" indent="0">
              <a:buFont typeface="Wingdings" pitchFamily="2" charset="2"/>
              <a:buNone/>
            </a:pPr>
            <a:r>
              <a:rPr lang="en-US" altLang="zh-CN" dirty="0"/>
              <a:t>  	0</a:t>
            </a:r>
            <a:r>
              <a:rPr lang="en-US" altLang="zh-CN" baseline="30000" dirty="0"/>
              <a:t>-+</a:t>
            </a:r>
          </a:p>
          <a:p>
            <a:pPr marL="0" indent="0">
              <a:buFont typeface="Wingdings" pitchFamily="2" charset="2"/>
              <a:buNone/>
            </a:pPr>
            <a:endParaRPr lang="en-US" altLang="zh-CN" baseline="30000" dirty="0"/>
          </a:p>
          <a:p>
            <a:pPr marL="0" indent="0">
              <a:buFont typeface="Wingdings" pitchFamily="2" charset="2"/>
              <a:buNone/>
            </a:pPr>
            <a:r>
              <a:rPr lang="en-US" altLang="zh-CN" dirty="0"/>
              <a:t>S = </a:t>
            </a:r>
            <a:r>
              <a:rPr lang="zh-CN" altLang="en-US" dirty="0"/>
              <a:t>   </a:t>
            </a:r>
            <a:r>
              <a:rPr lang="en-US" altLang="zh-CN" dirty="0"/>
              <a:t> 0        </a:t>
            </a:r>
            <a:r>
              <a:rPr lang="zh-CN" altLang="en-US" dirty="0"/>
              <a:t>    </a:t>
            </a:r>
            <a:r>
              <a:rPr lang="en-US" altLang="zh-CN" dirty="0"/>
              <a:t>  1        </a:t>
            </a:r>
            <a:r>
              <a:rPr lang="zh-CN" altLang="en-US" dirty="0"/>
              <a:t>      </a:t>
            </a:r>
            <a:r>
              <a:rPr lang="en-US" altLang="zh-CN" dirty="0"/>
              <a:t> </a:t>
            </a:r>
            <a:r>
              <a:rPr lang="zh-CN" altLang="en-US" dirty="0"/>
              <a:t> </a:t>
            </a:r>
            <a:r>
              <a:rPr lang="en-US" altLang="zh-CN" dirty="0"/>
              <a:t>  0		 </a:t>
            </a:r>
            <a:r>
              <a:rPr lang="zh-CN" altLang="en-US" dirty="0"/>
              <a:t>   </a:t>
            </a:r>
            <a:r>
              <a:rPr lang="en-US" altLang="zh-CN" dirty="0"/>
              <a:t> 1 </a:t>
            </a:r>
          </a:p>
          <a:p>
            <a:pPr marL="0" indent="0">
              <a:buFont typeface="Wingdings" pitchFamily="2" charset="2"/>
              <a:buNone/>
            </a:pPr>
            <a:r>
              <a:rPr lang="en-US" altLang="zh-CN" dirty="0"/>
              <a:t>L =  </a:t>
            </a:r>
            <a:r>
              <a:rPr lang="zh-CN" altLang="en-US" dirty="0"/>
              <a:t>   </a:t>
            </a:r>
            <a:r>
              <a:rPr lang="en-US" altLang="zh-CN" dirty="0"/>
              <a:t>0	   </a:t>
            </a:r>
            <a:r>
              <a:rPr lang="zh-CN" altLang="en-US" dirty="0"/>
              <a:t>  </a:t>
            </a:r>
            <a:r>
              <a:rPr lang="en-US" altLang="zh-CN" dirty="0"/>
              <a:t> 0        </a:t>
            </a:r>
            <a:r>
              <a:rPr lang="zh-CN" altLang="en-US" dirty="0"/>
              <a:t>      </a:t>
            </a:r>
            <a:r>
              <a:rPr lang="en-US" altLang="zh-CN" dirty="0"/>
              <a:t>    1 		 </a:t>
            </a:r>
            <a:r>
              <a:rPr lang="zh-CN" altLang="en-US" dirty="0"/>
              <a:t>   </a:t>
            </a:r>
            <a:r>
              <a:rPr lang="en-US" altLang="zh-CN" dirty="0"/>
              <a:t> 1</a:t>
            </a:r>
          </a:p>
        </p:txBody>
      </p:sp>
      <p:sp>
        <p:nvSpPr>
          <p:cNvPr id="4" name="日期占位符 3">
            <a:extLst>
              <a:ext uri="{FF2B5EF4-FFF2-40B4-BE49-F238E27FC236}">
                <a16:creationId xmlns:a16="http://schemas.microsoft.com/office/drawing/2014/main" id="{BF1DA162-114F-18D7-D68A-C85E651FBBD1}"/>
              </a:ext>
            </a:extLst>
          </p:cNvPr>
          <p:cNvSpPr>
            <a:spLocks noGrp="1"/>
          </p:cNvSpPr>
          <p:nvPr>
            <p:ph type="dt" sz="quarter" idx="10"/>
          </p:nvPr>
        </p:nvSpPr>
        <p:spPr/>
        <p:txBody>
          <a:bodyPr/>
          <a:lstStyle/>
          <a:p>
            <a:pPr>
              <a:defRPr/>
            </a:pPr>
            <a:r>
              <a:rPr lang="zh-CN" altLang="en-US"/>
              <a:t>CD Lu</a:t>
            </a:r>
          </a:p>
        </p:txBody>
      </p:sp>
      <p:sp>
        <p:nvSpPr>
          <p:cNvPr id="41988" name="幻灯片编号占位符 4">
            <a:extLst>
              <a:ext uri="{FF2B5EF4-FFF2-40B4-BE49-F238E27FC236}">
                <a16:creationId xmlns:a16="http://schemas.microsoft.com/office/drawing/2014/main" id="{9C8D8C2D-482F-FEA1-C517-9DAA69BBAD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C0D0BE2-FB12-7848-A387-EBBAC6B1945D}" type="slidenum">
              <a:rPr kumimoji="0" lang="zh-CN" altLang="en-US" sz="1400">
                <a:latin typeface="Tahoma" panose="020B0604030504040204" pitchFamily="34" charset="0"/>
              </a:rPr>
              <a:pPr/>
              <a:t>31</a:t>
            </a:fld>
            <a:endParaRPr kumimoji="0" lang="zh-CN" altLang="en-US" sz="1400">
              <a:latin typeface="Tahoma" panose="020B0604030504040204" pitchFamily="34" charset="0"/>
            </a:endParaRPr>
          </a:p>
        </p:txBody>
      </p:sp>
    </p:spTree>
    <p:extLst>
      <p:ext uri="{BB962C8B-B14F-4D97-AF65-F5344CB8AC3E}">
        <p14:creationId xmlns:p14="http://schemas.microsoft.com/office/powerpoint/2010/main" val="225798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日期占位符 1">
            <a:extLst>
              <a:ext uri="{FF2B5EF4-FFF2-40B4-BE49-F238E27FC236}">
                <a16:creationId xmlns:a16="http://schemas.microsoft.com/office/drawing/2014/main" id="{625C588C-8D87-28E7-0627-12A7366D8D89}"/>
              </a:ext>
            </a:extLst>
          </p:cNvPr>
          <p:cNvSpPr>
            <a:spLocks noGrp="1"/>
          </p:cNvSpPr>
          <p:nvPr>
            <p:ph type="dt" sz="quarter" idx="10"/>
          </p:nvPr>
        </p:nvSpPr>
        <p:spPr/>
        <p:txBody>
          <a:bodyPr/>
          <a:lstStyle/>
          <a:p>
            <a:pPr>
              <a:defRPr/>
            </a:pPr>
            <a:r>
              <a:rPr lang="zh-CN" altLang="en-US"/>
              <a:t>CD Lu</a:t>
            </a:r>
          </a:p>
        </p:txBody>
      </p:sp>
      <p:sp>
        <p:nvSpPr>
          <p:cNvPr id="16386" name="幻灯片编号占位符 3">
            <a:extLst>
              <a:ext uri="{FF2B5EF4-FFF2-40B4-BE49-F238E27FC236}">
                <a16:creationId xmlns:a16="http://schemas.microsoft.com/office/drawing/2014/main" id="{619B7B0D-C0E5-595F-CE0B-FE71B2757B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7B1382D-7ABD-C343-9F83-AF53C35E51A1}" type="slidenum">
              <a:rPr kumimoji="0" lang="zh-CN" altLang="en-US" sz="1400">
                <a:latin typeface="Tahoma" panose="020B0604030504040204" pitchFamily="34" charset="0"/>
              </a:rPr>
              <a:pPr/>
              <a:t>32</a:t>
            </a:fld>
            <a:endParaRPr kumimoji="0" lang="zh-CN" altLang="en-US" sz="1400">
              <a:latin typeface="Tahoma" panose="020B0604030504040204" pitchFamily="34" charset="0"/>
            </a:endParaRPr>
          </a:p>
        </p:txBody>
      </p:sp>
      <p:sp>
        <p:nvSpPr>
          <p:cNvPr id="508932" name="Rectangle 4">
            <a:extLst>
              <a:ext uri="{FF2B5EF4-FFF2-40B4-BE49-F238E27FC236}">
                <a16:creationId xmlns:a16="http://schemas.microsoft.com/office/drawing/2014/main" id="{11826463-3ED7-4E4D-E52D-2D87441A1234}"/>
              </a:ext>
            </a:extLst>
          </p:cNvPr>
          <p:cNvSpPr>
            <a:spLocks noChangeArrowheads="1"/>
          </p:cNvSpPr>
          <p:nvPr/>
        </p:nvSpPr>
        <p:spPr bwMode="auto">
          <a:xfrm>
            <a:off x="1600200" y="5334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Scalar Mesons (J</a:t>
            </a:r>
            <a:r>
              <a:rPr lang="en-US" altLang="zh-TW" sz="3200" b="1" baseline="30000"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P</a:t>
            </a:r>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=0</a:t>
            </a:r>
            <a:r>
              <a:rPr lang="en-US" altLang="zh-TW" sz="3200" b="1" baseline="30000"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a:t>
            </a:r>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a:t>
            </a:r>
          </a:p>
        </p:txBody>
      </p:sp>
      <p:graphicFrame>
        <p:nvGraphicFramePr>
          <p:cNvPr id="16388" name="Object 5">
            <a:extLst>
              <a:ext uri="{FF2B5EF4-FFF2-40B4-BE49-F238E27FC236}">
                <a16:creationId xmlns:a16="http://schemas.microsoft.com/office/drawing/2014/main" id="{FAF9BB35-A8EA-9340-438A-3198ADCBDFF9}"/>
              </a:ext>
            </a:extLst>
          </p:cNvPr>
          <p:cNvGraphicFramePr>
            <a:graphicFrameLocks noChangeAspect="1"/>
          </p:cNvGraphicFramePr>
          <p:nvPr/>
        </p:nvGraphicFramePr>
        <p:xfrm>
          <a:off x="6553200" y="2667000"/>
          <a:ext cx="527050" cy="527050"/>
        </p:xfrm>
        <a:graphic>
          <a:graphicData uri="http://schemas.openxmlformats.org/presentationml/2006/ole">
            <mc:AlternateContent xmlns:mc="http://schemas.openxmlformats.org/markup-compatibility/2006">
              <mc:Choice xmlns:v="urn:schemas-microsoft-com:vml" Requires="v">
                <p:oleObj name="Equation" r:id="rId3" imgW="3213100" imgH="3213100" progId="Equation.3">
                  <p:embed/>
                </p:oleObj>
              </mc:Choice>
              <mc:Fallback>
                <p:oleObj name="Equation" r:id="rId3" imgW="3213100" imgH="3213100" progId="Equation.3">
                  <p:embed/>
                  <p:pic>
                    <p:nvPicPr>
                      <p:cNvPr id="16388" name="Object 5">
                        <a:extLst>
                          <a:ext uri="{FF2B5EF4-FFF2-40B4-BE49-F238E27FC236}">
                            <a16:creationId xmlns:a16="http://schemas.microsoft.com/office/drawing/2014/main" id="{FAF9BB35-A8EA-9340-438A-3198ADCBD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667000"/>
                        <a:ext cx="5270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6">
            <a:extLst>
              <a:ext uri="{FF2B5EF4-FFF2-40B4-BE49-F238E27FC236}">
                <a16:creationId xmlns:a16="http://schemas.microsoft.com/office/drawing/2014/main" id="{0A336B41-7908-5CB1-DB8F-5D288D91E371}"/>
              </a:ext>
            </a:extLst>
          </p:cNvPr>
          <p:cNvGraphicFramePr>
            <a:graphicFrameLocks noChangeAspect="1"/>
          </p:cNvGraphicFramePr>
          <p:nvPr/>
        </p:nvGraphicFramePr>
        <p:xfrm>
          <a:off x="6629400" y="5257800"/>
          <a:ext cx="527050" cy="527050"/>
        </p:xfrm>
        <a:graphic>
          <a:graphicData uri="http://schemas.openxmlformats.org/presentationml/2006/ole">
            <mc:AlternateContent xmlns:mc="http://schemas.openxmlformats.org/markup-compatibility/2006">
              <mc:Choice xmlns:v="urn:schemas-microsoft-com:vml" Requires="v">
                <p:oleObj name="Equation" r:id="rId5" imgW="3213100" imgH="3213100" progId="Equation.3">
                  <p:embed/>
                </p:oleObj>
              </mc:Choice>
              <mc:Fallback>
                <p:oleObj name="Equation" r:id="rId5" imgW="3213100" imgH="3213100" progId="Equation.3">
                  <p:embed/>
                  <p:pic>
                    <p:nvPicPr>
                      <p:cNvPr id="16389" name="Object 6">
                        <a:extLst>
                          <a:ext uri="{FF2B5EF4-FFF2-40B4-BE49-F238E27FC236}">
                            <a16:creationId xmlns:a16="http://schemas.microsoft.com/office/drawing/2014/main" id="{0A336B41-7908-5CB1-DB8F-5D288D91E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257800"/>
                        <a:ext cx="5270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0" name="Object 7">
            <a:extLst>
              <a:ext uri="{FF2B5EF4-FFF2-40B4-BE49-F238E27FC236}">
                <a16:creationId xmlns:a16="http://schemas.microsoft.com/office/drawing/2014/main" id="{C2A1D492-066C-B49A-87CB-3173F63804F3}"/>
              </a:ext>
            </a:extLst>
          </p:cNvPr>
          <p:cNvGraphicFramePr>
            <a:graphicFrameLocks noChangeAspect="1"/>
          </p:cNvGraphicFramePr>
          <p:nvPr/>
        </p:nvGraphicFramePr>
        <p:xfrm>
          <a:off x="7315200" y="2384425"/>
          <a:ext cx="1446213" cy="1133475"/>
        </p:xfrm>
        <a:graphic>
          <a:graphicData uri="http://schemas.openxmlformats.org/presentationml/2006/ole">
            <mc:AlternateContent xmlns:mc="http://schemas.openxmlformats.org/markup-compatibility/2006">
              <mc:Choice xmlns:v="urn:schemas-microsoft-com:vml" Requires="v">
                <p:oleObj name="Equation" r:id="rId6" imgW="13462000" imgH="10528300" progId="Equation.3">
                  <p:embed/>
                </p:oleObj>
              </mc:Choice>
              <mc:Fallback>
                <p:oleObj name="Equation" r:id="rId6" imgW="13462000" imgH="10528300" progId="Equation.3">
                  <p:embed/>
                  <p:pic>
                    <p:nvPicPr>
                      <p:cNvPr id="16390" name="Object 7">
                        <a:extLst>
                          <a:ext uri="{FF2B5EF4-FFF2-40B4-BE49-F238E27FC236}">
                            <a16:creationId xmlns:a16="http://schemas.microsoft.com/office/drawing/2014/main" id="{C2A1D492-066C-B49A-87CB-3173F6380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384425"/>
                        <a:ext cx="1446213"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1" name="Object 8">
            <a:extLst>
              <a:ext uri="{FF2B5EF4-FFF2-40B4-BE49-F238E27FC236}">
                <a16:creationId xmlns:a16="http://schemas.microsoft.com/office/drawing/2014/main" id="{4296F1DE-5F99-50D9-D46A-F9917034CD5E}"/>
              </a:ext>
            </a:extLst>
          </p:cNvPr>
          <p:cNvGraphicFramePr>
            <a:graphicFrameLocks noChangeAspect="1"/>
          </p:cNvGraphicFramePr>
          <p:nvPr/>
        </p:nvGraphicFramePr>
        <p:xfrm>
          <a:off x="7391400" y="5257800"/>
          <a:ext cx="1196975" cy="503238"/>
        </p:xfrm>
        <a:graphic>
          <a:graphicData uri="http://schemas.openxmlformats.org/presentationml/2006/ole">
            <mc:AlternateContent xmlns:mc="http://schemas.openxmlformats.org/markup-compatibility/2006">
              <mc:Choice xmlns:v="urn:schemas-microsoft-com:vml" Requires="v">
                <p:oleObj name="Equation" r:id="rId8" imgW="11112500" imgH="4686300" progId="Equation.3">
                  <p:embed/>
                </p:oleObj>
              </mc:Choice>
              <mc:Fallback>
                <p:oleObj name="Equation" r:id="rId8" imgW="11112500" imgH="4686300" progId="Equation.3">
                  <p:embed/>
                  <p:pic>
                    <p:nvPicPr>
                      <p:cNvPr id="16391" name="Object 8">
                        <a:extLst>
                          <a:ext uri="{FF2B5EF4-FFF2-40B4-BE49-F238E27FC236}">
                            <a16:creationId xmlns:a16="http://schemas.microsoft.com/office/drawing/2014/main" id="{4296F1DE-5F99-50D9-D46A-F9917034CD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257800"/>
                        <a:ext cx="11969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2" name="Object 11">
            <a:extLst>
              <a:ext uri="{FF2B5EF4-FFF2-40B4-BE49-F238E27FC236}">
                <a16:creationId xmlns:a16="http://schemas.microsoft.com/office/drawing/2014/main" id="{E23F3F69-F0C9-ADCE-2E09-76CEAEE952F7}"/>
              </a:ext>
            </a:extLst>
          </p:cNvPr>
          <p:cNvGraphicFramePr>
            <a:graphicFrameLocks noChangeAspect="1"/>
          </p:cNvGraphicFramePr>
          <p:nvPr/>
        </p:nvGraphicFramePr>
        <p:xfrm>
          <a:off x="228600" y="2743200"/>
          <a:ext cx="685800" cy="604838"/>
        </p:xfrm>
        <a:graphic>
          <a:graphicData uri="http://schemas.openxmlformats.org/presentationml/2006/ole">
            <mc:AlternateContent xmlns:mc="http://schemas.openxmlformats.org/markup-compatibility/2006">
              <mc:Choice xmlns:v="urn:schemas-microsoft-com:vml" Requires="v">
                <p:oleObj name="Equation" r:id="rId10" imgW="4978400" imgH="4394200" progId="Equation.3">
                  <p:embed/>
                </p:oleObj>
              </mc:Choice>
              <mc:Fallback>
                <p:oleObj name="Equation" r:id="rId10" imgW="4978400" imgH="4394200" progId="Equation.3">
                  <p:embed/>
                  <p:pic>
                    <p:nvPicPr>
                      <p:cNvPr id="16392" name="Object 11">
                        <a:extLst>
                          <a:ext uri="{FF2B5EF4-FFF2-40B4-BE49-F238E27FC236}">
                            <a16:creationId xmlns:a16="http://schemas.microsoft.com/office/drawing/2014/main" id="{E23F3F69-F0C9-ADCE-2E09-76CEAEE952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2743200"/>
                        <a:ext cx="6858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3" name="Object 12">
            <a:extLst>
              <a:ext uri="{FF2B5EF4-FFF2-40B4-BE49-F238E27FC236}">
                <a16:creationId xmlns:a16="http://schemas.microsoft.com/office/drawing/2014/main" id="{4A3D41C3-53C4-D5D9-CFC7-C9970FBC392A}"/>
              </a:ext>
            </a:extLst>
          </p:cNvPr>
          <p:cNvGraphicFramePr>
            <a:graphicFrameLocks noChangeAspect="1"/>
          </p:cNvGraphicFramePr>
          <p:nvPr/>
        </p:nvGraphicFramePr>
        <p:xfrm>
          <a:off x="228600" y="4495800"/>
          <a:ext cx="1049338" cy="727075"/>
        </p:xfrm>
        <a:graphic>
          <a:graphicData uri="http://schemas.openxmlformats.org/presentationml/2006/ole">
            <mc:AlternateContent xmlns:mc="http://schemas.openxmlformats.org/markup-compatibility/2006">
              <mc:Choice xmlns:v="urn:schemas-microsoft-com:vml" Requires="v">
                <p:oleObj name="Equation" r:id="rId12" imgW="7607300" imgH="5270500" progId="Equation.3">
                  <p:embed/>
                </p:oleObj>
              </mc:Choice>
              <mc:Fallback>
                <p:oleObj name="Equation" r:id="rId12" imgW="7607300" imgH="5270500" progId="Equation.3">
                  <p:embed/>
                  <p:pic>
                    <p:nvPicPr>
                      <p:cNvPr id="16393" name="Object 12">
                        <a:extLst>
                          <a:ext uri="{FF2B5EF4-FFF2-40B4-BE49-F238E27FC236}">
                            <a16:creationId xmlns:a16="http://schemas.microsoft.com/office/drawing/2014/main" id="{4A3D41C3-53C4-D5D9-CFC7-C9970FBC39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4495800"/>
                        <a:ext cx="104933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6394" name="Group 35">
            <a:extLst>
              <a:ext uri="{FF2B5EF4-FFF2-40B4-BE49-F238E27FC236}">
                <a16:creationId xmlns:a16="http://schemas.microsoft.com/office/drawing/2014/main" id="{2E825262-C1BF-8F59-CA54-DFBFBCD81437}"/>
              </a:ext>
            </a:extLst>
          </p:cNvPr>
          <p:cNvGrpSpPr>
            <a:grpSpLocks/>
          </p:cNvGrpSpPr>
          <p:nvPr/>
        </p:nvGrpSpPr>
        <p:grpSpPr bwMode="auto">
          <a:xfrm>
            <a:off x="1676400" y="1752600"/>
            <a:ext cx="4519613" cy="2517775"/>
            <a:chOff x="1056" y="1104"/>
            <a:chExt cx="2847" cy="1586"/>
          </a:xfrm>
        </p:grpSpPr>
        <p:graphicFrame>
          <p:nvGraphicFramePr>
            <p:cNvPr id="16413" name="Object 36">
              <a:extLst>
                <a:ext uri="{FF2B5EF4-FFF2-40B4-BE49-F238E27FC236}">
                  <a16:creationId xmlns:a16="http://schemas.microsoft.com/office/drawing/2014/main" id="{3A4356D4-689A-4505-A3F2-F8D755144A40}"/>
                </a:ext>
              </a:extLst>
            </p:cNvPr>
            <p:cNvGraphicFramePr>
              <a:graphicFrameLocks noChangeAspect="1"/>
            </p:cNvGraphicFramePr>
            <p:nvPr/>
          </p:nvGraphicFramePr>
          <p:xfrm>
            <a:off x="2143" y="1932"/>
            <a:ext cx="576" cy="226"/>
          </p:xfrm>
          <a:graphic>
            <a:graphicData uri="http://schemas.openxmlformats.org/presentationml/2006/ole">
              <mc:AlternateContent xmlns:mc="http://schemas.openxmlformats.org/markup-compatibility/2006">
                <mc:Choice xmlns:v="urn:schemas-microsoft-com:vml" Requires="v">
                  <p:oleObj name="Equation" r:id="rId14" imgW="13462000" imgH="5270500" progId="Equation.3">
                    <p:embed/>
                  </p:oleObj>
                </mc:Choice>
                <mc:Fallback>
                  <p:oleObj name="Equation" r:id="rId14" imgW="13462000" imgH="5270500" progId="Equation.3">
                    <p:embed/>
                    <p:pic>
                      <p:nvPicPr>
                        <p:cNvPr id="16413" name="Object 36">
                          <a:extLst>
                            <a:ext uri="{FF2B5EF4-FFF2-40B4-BE49-F238E27FC236}">
                              <a16:creationId xmlns:a16="http://schemas.microsoft.com/office/drawing/2014/main" id="{3A4356D4-689A-4505-A3F2-F8D755144A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 y="1932"/>
                          <a:ext cx="576"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414" name="AutoShape 37">
              <a:extLst>
                <a:ext uri="{FF2B5EF4-FFF2-40B4-BE49-F238E27FC236}">
                  <a16:creationId xmlns:a16="http://schemas.microsoft.com/office/drawing/2014/main" id="{DC6D3376-9DB7-764B-8517-615147604554}"/>
                </a:ext>
              </a:extLst>
            </p:cNvPr>
            <p:cNvSpPr>
              <a:spLocks noChangeArrowheads="1"/>
            </p:cNvSpPr>
            <p:nvPr/>
          </p:nvSpPr>
          <p:spPr bwMode="auto">
            <a:xfrm>
              <a:off x="1615" y="1296"/>
              <a:ext cx="1632" cy="1248"/>
            </a:xfrm>
            <a:prstGeom prst="hexagon">
              <a:avLst>
                <a:gd name="adj" fmla="val 32692"/>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TW" altLang="en-US" sz="2200" b="1">
                <a:latin typeface="Arial" panose="020B0604020202020204" pitchFamily="34" charset="0"/>
                <a:ea typeface="PMingLiU" panose="02020500000000000000" pitchFamily="18" charset="-120"/>
              </a:endParaRPr>
            </a:p>
          </p:txBody>
        </p:sp>
        <p:graphicFrame>
          <p:nvGraphicFramePr>
            <p:cNvPr id="16415" name="Object 38">
              <a:extLst>
                <a:ext uri="{FF2B5EF4-FFF2-40B4-BE49-F238E27FC236}">
                  <a16:creationId xmlns:a16="http://schemas.microsoft.com/office/drawing/2014/main" id="{AE134B66-AFD1-CAE9-C472-44A9019AF89D}"/>
                </a:ext>
              </a:extLst>
            </p:cNvPr>
            <p:cNvGraphicFramePr>
              <a:graphicFrameLocks noChangeAspect="1"/>
            </p:cNvGraphicFramePr>
            <p:nvPr/>
          </p:nvGraphicFramePr>
          <p:xfrm>
            <a:off x="2143" y="1716"/>
            <a:ext cx="576" cy="238"/>
          </p:xfrm>
          <a:graphic>
            <a:graphicData uri="http://schemas.openxmlformats.org/presentationml/2006/ole">
              <mc:AlternateContent xmlns:mc="http://schemas.openxmlformats.org/markup-compatibility/2006">
                <mc:Choice xmlns:v="urn:schemas-microsoft-com:vml" Requires="v">
                  <p:oleObj name="Equation" r:id="rId16" imgW="13462000" imgH="5562600" progId="Equation.3">
                    <p:embed/>
                  </p:oleObj>
                </mc:Choice>
                <mc:Fallback>
                  <p:oleObj name="Equation" r:id="rId16" imgW="13462000" imgH="5562600" progId="Equation.3">
                    <p:embed/>
                    <p:pic>
                      <p:nvPicPr>
                        <p:cNvPr id="16415" name="Object 38">
                          <a:extLst>
                            <a:ext uri="{FF2B5EF4-FFF2-40B4-BE49-F238E27FC236}">
                              <a16:creationId xmlns:a16="http://schemas.microsoft.com/office/drawing/2014/main" id="{AE134B66-AFD1-CAE9-C472-44A9019AF8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3" y="1716"/>
                          <a:ext cx="57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6416" name="Object 39">
              <a:extLst>
                <a:ext uri="{FF2B5EF4-FFF2-40B4-BE49-F238E27FC236}">
                  <a16:creationId xmlns:a16="http://schemas.microsoft.com/office/drawing/2014/main" id="{164D3224-1F9C-4170-713A-6E43FE2CC5B3}"/>
                </a:ext>
              </a:extLst>
            </p:cNvPr>
            <p:cNvGraphicFramePr>
              <a:graphicFrameLocks noChangeAspect="1"/>
            </p:cNvGraphicFramePr>
            <p:nvPr/>
          </p:nvGraphicFramePr>
          <p:xfrm>
            <a:off x="2911" y="2400"/>
            <a:ext cx="632" cy="245"/>
          </p:xfrm>
          <a:graphic>
            <a:graphicData uri="http://schemas.openxmlformats.org/presentationml/2006/ole">
              <mc:AlternateContent xmlns:mc="http://schemas.openxmlformats.org/markup-compatibility/2006">
                <mc:Choice xmlns:v="urn:schemas-microsoft-com:vml" Requires="v">
                  <p:oleObj name="Equation" r:id="rId18" imgW="14338300" imgH="5562600" progId="Equation.3">
                    <p:embed/>
                  </p:oleObj>
                </mc:Choice>
                <mc:Fallback>
                  <p:oleObj name="Equation" r:id="rId18" imgW="14338300" imgH="5562600" progId="Equation.3">
                    <p:embed/>
                    <p:pic>
                      <p:nvPicPr>
                        <p:cNvPr id="16416" name="Object 39">
                          <a:extLst>
                            <a:ext uri="{FF2B5EF4-FFF2-40B4-BE49-F238E27FC236}">
                              <a16:creationId xmlns:a16="http://schemas.microsoft.com/office/drawing/2014/main" id="{164D3224-1F9C-4170-713A-6E43FE2CC5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1" y="2400"/>
                          <a:ext cx="632"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7" name="Object 40">
              <a:extLst>
                <a:ext uri="{FF2B5EF4-FFF2-40B4-BE49-F238E27FC236}">
                  <a16:creationId xmlns:a16="http://schemas.microsoft.com/office/drawing/2014/main" id="{267AF716-AB48-449D-20DE-6EC70D0A29A2}"/>
                </a:ext>
              </a:extLst>
            </p:cNvPr>
            <p:cNvGraphicFramePr>
              <a:graphicFrameLocks noChangeAspect="1"/>
            </p:cNvGraphicFramePr>
            <p:nvPr/>
          </p:nvGraphicFramePr>
          <p:xfrm>
            <a:off x="1375" y="2448"/>
            <a:ext cx="624" cy="242"/>
          </p:xfrm>
          <a:graphic>
            <a:graphicData uri="http://schemas.openxmlformats.org/presentationml/2006/ole">
              <mc:AlternateContent xmlns:mc="http://schemas.openxmlformats.org/markup-compatibility/2006">
                <mc:Choice xmlns:v="urn:schemas-microsoft-com:vml" Requires="v">
                  <p:oleObj name="Equation" r:id="rId20" imgW="14338300" imgH="5562600" progId="Equation.3">
                    <p:embed/>
                  </p:oleObj>
                </mc:Choice>
                <mc:Fallback>
                  <p:oleObj name="Equation" r:id="rId20" imgW="14338300" imgH="5562600" progId="Equation.3">
                    <p:embed/>
                    <p:pic>
                      <p:nvPicPr>
                        <p:cNvPr id="16417" name="Object 40">
                          <a:extLst>
                            <a:ext uri="{FF2B5EF4-FFF2-40B4-BE49-F238E27FC236}">
                              <a16:creationId xmlns:a16="http://schemas.microsoft.com/office/drawing/2014/main" id="{267AF716-AB48-449D-20DE-6EC70D0A29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5" y="2448"/>
                          <a:ext cx="624"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8" name="Object 41">
              <a:extLst>
                <a:ext uri="{FF2B5EF4-FFF2-40B4-BE49-F238E27FC236}">
                  <a16:creationId xmlns:a16="http://schemas.microsoft.com/office/drawing/2014/main" id="{0600F214-0BE3-10AF-D99C-AFC415D9180F}"/>
                </a:ext>
              </a:extLst>
            </p:cNvPr>
            <p:cNvGraphicFramePr>
              <a:graphicFrameLocks noChangeAspect="1"/>
            </p:cNvGraphicFramePr>
            <p:nvPr/>
          </p:nvGraphicFramePr>
          <p:xfrm>
            <a:off x="2911" y="1104"/>
            <a:ext cx="672" cy="261"/>
          </p:xfrm>
          <a:graphic>
            <a:graphicData uri="http://schemas.openxmlformats.org/presentationml/2006/ole">
              <mc:AlternateContent xmlns:mc="http://schemas.openxmlformats.org/markup-compatibility/2006">
                <mc:Choice xmlns:v="urn:schemas-microsoft-com:vml" Requires="v">
                  <p:oleObj name="Equation" r:id="rId21" imgW="14338300" imgH="5562600" progId="Equation.3">
                    <p:embed/>
                  </p:oleObj>
                </mc:Choice>
                <mc:Fallback>
                  <p:oleObj name="Equation" r:id="rId21" imgW="14338300" imgH="5562600" progId="Equation.3">
                    <p:embed/>
                    <p:pic>
                      <p:nvPicPr>
                        <p:cNvPr id="16418" name="Object 41">
                          <a:extLst>
                            <a:ext uri="{FF2B5EF4-FFF2-40B4-BE49-F238E27FC236}">
                              <a16:creationId xmlns:a16="http://schemas.microsoft.com/office/drawing/2014/main" id="{0600F214-0BE3-10AF-D99C-AFC415D918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1" y="1104"/>
                          <a:ext cx="672"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9" name="Object 42">
              <a:extLst>
                <a:ext uri="{FF2B5EF4-FFF2-40B4-BE49-F238E27FC236}">
                  <a16:creationId xmlns:a16="http://schemas.microsoft.com/office/drawing/2014/main" id="{2AAF5DA6-C84D-8489-2776-31144CDDB97B}"/>
                </a:ext>
              </a:extLst>
            </p:cNvPr>
            <p:cNvGraphicFramePr>
              <a:graphicFrameLocks noChangeAspect="1"/>
            </p:cNvGraphicFramePr>
            <p:nvPr/>
          </p:nvGraphicFramePr>
          <p:xfrm>
            <a:off x="1327" y="1152"/>
            <a:ext cx="624" cy="242"/>
          </p:xfrm>
          <a:graphic>
            <a:graphicData uri="http://schemas.openxmlformats.org/presentationml/2006/ole">
              <mc:AlternateContent xmlns:mc="http://schemas.openxmlformats.org/markup-compatibility/2006">
                <mc:Choice xmlns:v="urn:schemas-microsoft-com:vml" Requires="v">
                  <p:oleObj name="Equation" r:id="rId22" imgW="14338300" imgH="5562600" progId="Equation.3">
                    <p:embed/>
                  </p:oleObj>
                </mc:Choice>
                <mc:Fallback>
                  <p:oleObj name="Equation" r:id="rId22" imgW="14338300" imgH="5562600" progId="Equation.3">
                    <p:embed/>
                    <p:pic>
                      <p:nvPicPr>
                        <p:cNvPr id="16419" name="Object 42">
                          <a:extLst>
                            <a:ext uri="{FF2B5EF4-FFF2-40B4-BE49-F238E27FC236}">
                              <a16:creationId xmlns:a16="http://schemas.microsoft.com/office/drawing/2014/main" id="{2AAF5DA6-C84D-8489-2776-31144CDDB97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27" y="1152"/>
                          <a:ext cx="624"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20" name="Object 43">
              <a:extLst>
                <a:ext uri="{FF2B5EF4-FFF2-40B4-BE49-F238E27FC236}">
                  <a16:creationId xmlns:a16="http://schemas.microsoft.com/office/drawing/2014/main" id="{39A78D2D-503D-74C9-A379-C8C448CE8EAD}"/>
                </a:ext>
              </a:extLst>
            </p:cNvPr>
            <p:cNvGraphicFramePr>
              <a:graphicFrameLocks noChangeAspect="1"/>
            </p:cNvGraphicFramePr>
            <p:nvPr/>
          </p:nvGraphicFramePr>
          <p:xfrm>
            <a:off x="1056" y="1824"/>
            <a:ext cx="591" cy="239"/>
          </p:xfrm>
          <a:graphic>
            <a:graphicData uri="http://schemas.openxmlformats.org/presentationml/2006/ole">
              <mc:AlternateContent xmlns:mc="http://schemas.openxmlformats.org/markup-compatibility/2006">
                <mc:Choice xmlns:v="urn:schemas-microsoft-com:vml" Requires="v">
                  <p:oleObj name="Equation" r:id="rId23" imgW="13754100" imgH="5562600" progId="Equation.3">
                    <p:embed/>
                  </p:oleObj>
                </mc:Choice>
                <mc:Fallback>
                  <p:oleObj name="Equation" r:id="rId23" imgW="13754100" imgH="5562600" progId="Equation.3">
                    <p:embed/>
                    <p:pic>
                      <p:nvPicPr>
                        <p:cNvPr id="16420" name="Object 43">
                          <a:extLst>
                            <a:ext uri="{FF2B5EF4-FFF2-40B4-BE49-F238E27FC236}">
                              <a16:creationId xmlns:a16="http://schemas.microsoft.com/office/drawing/2014/main" id="{39A78D2D-503D-74C9-A379-C8C448CE8EA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6" y="1824"/>
                          <a:ext cx="59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21" name="Object 44">
              <a:extLst>
                <a:ext uri="{FF2B5EF4-FFF2-40B4-BE49-F238E27FC236}">
                  <a16:creationId xmlns:a16="http://schemas.microsoft.com/office/drawing/2014/main" id="{15DB0289-AA0A-7ECB-D5AC-E1AF003F3EE3}"/>
                </a:ext>
              </a:extLst>
            </p:cNvPr>
            <p:cNvGraphicFramePr>
              <a:graphicFrameLocks noChangeAspect="1"/>
            </p:cNvGraphicFramePr>
            <p:nvPr/>
          </p:nvGraphicFramePr>
          <p:xfrm>
            <a:off x="3312" y="1776"/>
            <a:ext cx="591" cy="239"/>
          </p:xfrm>
          <a:graphic>
            <a:graphicData uri="http://schemas.openxmlformats.org/presentationml/2006/ole">
              <mc:AlternateContent xmlns:mc="http://schemas.openxmlformats.org/markup-compatibility/2006">
                <mc:Choice xmlns:v="urn:schemas-microsoft-com:vml" Requires="v">
                  <p:oleObj name="Equation" r:id="rId25" imgW="13754100" imgH="5562600" progId="Equation.3">
                    <p:embed/>
                  </p:oleObj>
                </mc:Choice>
                <mc:Fallback>
                  <p:oleObj name="Equation" r:id="rId25" imgW="13754100" imgH="5562600" progId="Equation.3">
                    <p:embed/>
                    <p:pic>
                      <p:nvPicPr>
                        <p:cNvPr id="16421" name="Object 44">
                          <a:extLst>
                            <a:ext uri="{FF2B5EF4-FFF2-40B4-BE49-F238E27FC236}">
                              <a16:creationId xmlns:a16="http://schemas.microsoft.com/office/drawing/2014/main" id="{15DB0289-AA0A-7ECB-D5AC-E1AF003F3EE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12" y="1776"/>
                          <a:ext cx="59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16395" name="Group 45">
            <a:extLst>
              <a:ext uri="{FF2B5EF4-FFF2-40B4-BE49-F238E27FC236}">
                <a16:creationId xmlns:a16="http://schemas.microsoft.com/office/drawing/2014/main" id="{2999D8E2-9F70-80B7-3281-3F98EB692F41}"/>
              </a:ext>
            </a:extLst>
          </p:cNvPr>
          <p:cNvGrpSpPr>
            <a:grpSpLocks/>
          </p:cNvGrpSpPr>
          <p:nvPr/>
        </p:nvGrpSpPr>
        <p:grpSpPr bwMode="auto">
          <a:xfrm>
            <a:off x="1752600" y="4448175"/>
            <a:ext cx="4419600" cy="2205038"/>
            <a:chOff x="1104" y="2802"/>
            <a:chExt cx="2784" cy="1389"/>
          </a:xfrm>
        </p:grpSpPr>
        <p:graphicFrame>
          <p:nvGraphicFramePr>
            <p:cNvPr id="16402" name="Object 46">
              <a:extLst>
                <a:ext uri="{FF2B5EF4-FFF2-40B4-BE49-F238E27FC236}">
                  <a16:creationId xmlns:a16="http://schemas.microsoft.com/office/drawing/2014/main" id="{08C4D947-4FF3-6EDD-2072-B6C70A8683A7}"/>
                </a:ext>
              </a:extLst>
            </p:cNvPr>
            <p:cNvGraphicFramePr>
              <a:graphicFrameLocks noChangeAspect="1"/>
            </p:cNvGraphicFramePr>
            <p:nvPr/>
          </p:nvGraphicFramePr>
          <p:xfrm>
            <a:off x="2976" y="3963"/>
            <a:ext cx="527" cy="228"/>
          </p:xfrm>
          <a:graphic>
            <a:graphicData uri="http://schemas.openxmlformats.org/presentationml/2006/ole">
              <mc:AlternateContent xmlns:mc="http://schemas.openxmlformats.org/markup-compatibility/2006">
                <mc:Choice xmlns:v="urn:schemas-microsoft-com:vml" Requires="v">
                  <p:oleObj name="方程式" r:id="rId27" imgW="10820400" imgH="4686300" progId="Equation.3">
                    <p:embed/>
                  </p:oleObj>
                </mc:Choice>
                <mc:Fallback>
                  <p:oleObj name="方程式" r:id="rId27" imgW="10820400" imgH="4686300" progId="Equation.3">
                    <p:embed/>
                    <p:pic>
                      <p:nvPicPr>
                        <p:cNvPr id="16402" name="Object 46">
                          <a:extLst>
                            <a:ext uri="{FF2B5EF4-FFF2-40B4-BE49-F238E27FC236}">
                              <a16:creationId xmlns:a16="http://schemas.microsoft.com/office/drawing/2014/main" id="{08C4D947-4FF3-6EDD-2072-B6C70A8683A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76" y="3963"/>
                          <a:ext cx="527"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6403" name="Object 47">
              <a:extLst>
                <a:ext uri="{FF2B5EF4-FFF2-40B4-BE49-F238E27FC236}">
                  <a16:creationId xmlns:a16="http://schemas.microsoft.com/office/drawing/2014/main" id="{3F4481A1-3F00-72CF-7A54-6F2D646A18E1}"/>
                </a:ext>
              </a:extLst>
            </p:cNvPr>
            <p:cNvGraphicFramePr>
              <a:graphicFrameLocks noChangeAspect="1"/>
            </p:cNvGraphicFramePr>
            <p:nvPr/>
          </p:nvGraphicFramePr>
          <p:xfrm>
            <a:off x="2208" y="3483"/>
            <a:ext cx="524" cy="230"/>
          </p:xfrm>
          <a:graphic>
            <a:graphicData uri="http://schemas.openxmlformats.org/presentationml/2006/ole">
              <mc:AlternateContent xmlns:mc="http://schemas.openxmlformats.org/markup-compatibility/2006">
                <mc:Choice xmlns:v="urn:schemas-microsoft-com:vml" Requires="v">
                  <p:oleObj name="Equation" r:id="rId29" imgW="12001500" imgH="5270500" progId="Equation.3">
                    <p:embed/>
                  </p:oleObj>
                </mc:Choice>
                <mc:Fallback>
                  <p:oleObj name="Equation" r:id="rId29" imgW="12001500" imgH="5270500" progId="Equation.3">
                    <p:embed/>
                    <p:pic>
                      <p:nvPicPr>
                        <p:cNvPr id="16403" name="Object 47">
                          <a:extLst>
                            <a:ext uri="{FF2B5EF4-FFF2-40B4-BE49-F238E27FC236}">
                              <a16:creationId xmlns:a16="http://schemas.microsoft.com/office/drawing/2014/main" id="{3F4481A1-3F00-72CF-7A54-6F2D646A18E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08" y="3483"/>
                          <a:ext cx="52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404" name="AutoShape 48">
              <a:extLst>
                <a:ext uri="{FF2B5EF4-FFF2-40B4-BE49-F238E27FC236}">
                  <a16:creationId xmlns:a16="http://schemas.microsoft.com/office/drawing/2014/main" id="{7C5D5EC3-F3A2-D56B-43AC-8ACB7C15E937}"/>
                </a:ext>
              </a:extLst>
            </p:cNvPr>
            <p:cNvSpPr>
              <a:spLocks noChangeArrowheads="1"/>
            </p:cNvSpPr>
            <p:nvPr/>
          </p:nvSpPr>
          <p:spPr bwMode="auto">
            <a:xfrm>
              <a:off x="1680" y="2859"/>
              <a:ext cx="1632" cy="1248"/>
            </a:xfrm>
            <a:prstGeom prst="hexagon">
              <a:avLst>
                <a:gd name="adj" fmla="val 32692"/>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TW" altLang="en-US" sz="2200" b="1">
                <a:latin typeface="Arial" panose="020B0604020202020204" pitchFamily="34" charset="0"/>
                <a:ea typeface="PMingLiU" panose="02020500000000000000" pitchFamily="18" charset="-120"/>
              </a:endParaRPr>
            </a:p>
          </p:txBody>
        </p:sp>
        <p:graphicFrame>
          <p:nvGraphicFramePr>
            <p:cNvPr id="16405" name="Object 49">
              <a:extLst>
                <a:ext uri="{FF2B5EF4-FFF2-40B4-BE49-F238E27FC236}">
                  <a16:creationId xmlns:a16="http://schemas.microsoft.com/office/drawing/2014/main" id="{0F1E42F1-92CC-D70D-88FA-2812E7567578}"/>
                </a:ext>
              </a:extLst>
            </p:cNvPr>
            <p:cNvGraphicFramePr>
              <a:graphicFrameLocks noChangeAspect="1"/>
            </p:cNvGraphicFramePr>
            <p:nvPr/>
          </p:nvGraphicFramePr>
          <p:xfrm>
            <a:off x="1104" y="3339"/>
            <a:ext cx="529" cy="239"/>
          </p:xfrm>
          <a:graphic>
            <a:graphicData uri="http://schemas.openxmlformats.org/presentationml/2006/ole">
              <mc:AlternateContent xmlns:mc="http://schemas.openxmlformats.org/markup-compatibility/2006">
                <mc:Choice xmlns:v="urn:schemas-microsoft-com:vml" Requires="v">
                  <p:oleObj name="Equation" r:id="rId31" imgW="12293600" imgH="5562600" progId="Equation.3">
                    <p:embed/>
                  </p:oleObj>
                </mc:Choice>
                <mc:Fallback>
                  <p:oleObj name="Equation" r:id="rId31" imgW="12293600" imgH="5562600" progId="Equation.3">
                    <p:embed/>
                    <p:pic>
                      <p:nvPicPr>
                        <p:cNvPr id="16405" name="Object 49">
                          <a:extLst>
                            <a:ext uri="{FF2B5EF4-FFF2-40B4-BE49-F238E27FC236}">
                              <a16:creationId xmlns:a16="http://schemas.microsoft.com/office/drawing/2014/main" id="{0F1E42F1-92CC-D70D-88FA-2812E756757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4" y="3339"/>
                          <a:ext cx="529"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06" name="Object 50">
              <a:extLst>
                <a:ext uri="{FF2B5EF4-FFF2-40B4-BE49-F238E27FC236}">
                  <a16:creationId xmlns:a16="http://schemas.microsoft.com/office/drawing/2014/main" id="{D5173253-826D-ED2A-2B26-F9EA4CD1345A}"/>
                </a:ext>
              </a:extLst>
            </p:cNvPr>
            <p:cNvGraphicFramePr>
              <a:graphicFrameLocks noChangeAspect="1"/>
            </p:cNvGraphicFramePr>
            <p:nvPr/>
          </p:nvGraphicFramePr>
          <p:xfrm>
            <a:off x="3360" y="3339"/>
            <a:ext cx="528" cy="239"/>
          </p:xfrm>
          <a:graphic>
            <a:graphicData uri="http://schemas.openxmlformats.org/presentationml/2006/ole">
              <mc:AlternateContent xmlns:mc="http://schemas.openxmlformats.org/markup-compatibility/2006">
                <mc:Choice xmlns:v="urn:schemas-microsoft-com:vml" Requires="v">
                  <p:oleObj name="Equation" r:id="rId33" imgW="12293600" imgH="5562600" progId="Equation.3">
                    <p:embed/>
                  </p:oleObj>
                </mc:Choice>
                <mc:Fallback>
                  <p:oleObj name="Equation" r:id="rId33" imgW="12293600" imgH="5562600" progId="Equation.3">
                    <p:embed/>
                    <p:pic>
                      <p:nvPicPr>
                        <p:cNvPr id="16406" name="Object 50">
                          <a:extLst>
                            <a:ext uri="{FF2B5EF4-FFF2-40B4-BE49-F238E27FC236}">
                              <a16:creationId xmlns:a16="http://schemas.microsoft.com/office/drawing/2014/main" id="{D5173253-826D-ED2A-2B26-F9EA4CD1345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360" y="3339"/>
                          <a:ext cx="528"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07" name="Object 51">
              <a:extLst>
                <a:ext uri="{FF2B5EF4-FFF2-40B4-BE49-F238E27FC236}">
                  <a16:creationId xmlns:a16="http://schemas.microsoft.com/office/drawing/2014/main" id="{A9340BF2-0BD3-250A-5B53-B5A0C8B23899}"/>
                </a:ext>
              </a:extLst>
            </p:cNvPr>
            <p:cNvGraphicFramePr>
              <a:graphicFrameLocks noChangeAspect="1"/>
            </p:cNvGraphicFramePr>
            <p:nvPr/>
          </p:nvGraphicFramePr>
          <p:xfrm>
            <a:off x="2208" y="3243"/>
            <a:ext cx="516" cy="239"/>
          </p:xfrm>
          <a:graphic>
            <a:graphicData uri="http://schemas.openxmlformats.org/presentationml/2006/ole">
              <mc:AlternateContent xmlns:mc="http://schemas.openxmlformats.org/markup-compatibility/2006">
                <mc:Choice xmlns:v="urn:schemas-microsoft-com:vml" Requires="v">
                  <p:oleObj name="Equation" r:id="rId35" imgW="12001500" imgH="5562600" progId="Equation.3">
                    <p:embed/>
                  </p:oleObj>
                </mc:Choice>
                <mc:Fallback>
                  <p:oleObj name="Equation" r:id="rId35" imgW="12001500" imgH="5562600" progId="Equation.3">
                    <p:embed/>
                    <p:pic>
                      <p:nvPicPr>
                        <p:cNvPr id="16407" name="Object 51">
                          <a:extLst>
                            <a:ext uri="{FF2B5EF4-FFF2-40B4-BE49-F238E27FC236}">
                              <a16:creationId xmlns:a16="http://schemas.microsoft.com/office/drawing/2014/main" id="{A9340BF2-0BD3-250A-5B53-B5A0C8B2389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208" y="3243"/>
                          <a:ext cx="516"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08" name="Object 52">
              <a:extLst>
                <a:ext uri="{FF2B5EF4-FFF2-40B4-BE49-F238E27FC236}">
                  <a16:creationId xmlns:a16="http://schemas.microsoft.com/office/drawing/2014/main" id="{D7067068-007F-AB23-CF99-6F7AD3C0397D}"/>
                </a:ext>
              </a:extLst>
            </p:cNvPr>
            <p:cNvGraphicFramePr>
              <a:graphicFrameLocks noChangeAspect="1"/>
            </p:cNvGraphicFramePr>
            <p:nvPr/>
          </p:nvGraphicFramePr>
          <p:xfrm>
            <a:off x="1530" y="3981"/>
            <a:ext cx="444" cy="192"/>
          </p:xfrm>
          <a:graphic>
            <a:graphicData uri="http://schemas.openxmlformats.org/presentationml/2006/ole">
              <mc:AlternateContent xmlns:mc="http://schemas.openxmlformats.org/markup-compatibility/2006">
                <mc:Choice xmlns:v="urn:schemas-microsoft-com:vml" Requires="v">
                  <p:oleObj name="方程式" r:id="rId37" imgW="10820400" imgH="4686300" progId="Equation.3">
                    <p:embed/>
                  </p:oleObj>
                </mc:Choice>
                <mc:Fallback>
                  <p:oleObj name="方程式" r:id="rId37" imgW="10820400" imgH="4686300" progId="Equation.3">
                    <p:embed/>
                    <p:pic>
                      <p:nvPicPr>
                        <p:cNvPr id="16408" name="Object 52">
                          <a:extLst>
                            <a:ext uri="{FF2B5EF4-FFF2-40B4-BE49-F238E27FC236}">
                              <a16:creationId xmlns:a16="http://schemas.microsoft.com/office/drawing/2014/main" id="{D7067068-007F-AB23-CF99-6F7AD3C0397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30" y="3981"/>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09" name="Object 53">
              <a:extLst>
                <a:ext uri="{FF2B5EF4-FFF2-40B4-BE49-F238E27FC236}">
                  <a16:creationId xmlns:a16="http://schemas.microsoft.com/office/drawing/2014/main" id="{A0FDD572-16E7-E027-BE0B-A6FCD745BC5D}"/>
                </a:ext>
              </a:extLst>
            </p:cNvPr>
            <p:cNvGraphicFramePr>
              <a:graphicFrameLocks noChangeAspect="1"/>
            </p:cNvGraphicFramePr>
            <p:nvPr/>
          </p:nvGraphicFramePr>
          <p:xfrm>
            <a:off x="1530" y="2802"/>
            <a:ext cx="444" cy="192"/>
          </p:xfrm>
          <a:graphic>
            <a:graphicData uri="http://schemas.openxmlformats.org/presentationml/2006/ole">
              <mc:AlternateContent xmlns:mc="http://schemas.openxmlformats.org/markup-compatibility/2006">
                <mc:Choice xmlns:v="urn:schemas-microsoft-com:vml" Requires="v">
                  <p:oleObj name="方程式" r:id="rId39" imgW="10820400" imgH="4686300" progId="Equation.3">
                    <p:embed/>
                  </p:oleObj>
                </mc:Choice>
                <mc:Fallback>
                  <p:oleObj name="方程式" r:id="rId39" imgW="10820400" imgH="4686300" progId="Equation.3">
                    <p:embed/>
                    <p:pic>
                      <p:nvPicPr>
                        <p:cNvPr id="16409" name="Object 53">
                          <a:extLst>
                            <a:ext uri="{FF2B5EF4-FFF2-40B4-BE49-F238E27FC236}">
                              <a16:creationId xmlns:a16="http://schemas.microsoft.com/office/drawing/2014/main" id="{A0FDD572-16E7-E027-BE0B-A6FCD745BC5D}"/>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30" y="2802"/>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0" name="Object 54">
              <a:extLst>
                <a:ext uri="{FF2B5EF4-FFF2-40B4-BE49-F238E27FC236}">
                  <a16:creationId xmlns:a16="http://schemas.microsoft.com/office/drawing/2014/main" id="{ADA8749A-E83B-6F1B-7FC5-F0E313FD000C}"/>
                </a:ext>
              </a:extLst>
            </p:cNvPr>
            <p:cNvGraphicFramePr>
              <a:graphicFrameLocks noChangeAspect="1"/>
            </p:cNvGraphicFramePr>
            <p:nvPr/>
          </p:nvGraphicFramePr>
          <p:xfrm>
            <a:off x="3114" y="2802"/>
            <a:ext cx="444" cy="192"/>
          </p:xfrm>
          <a:graphic>
            <a:graphicData uri="http://schemas.openxmlformats.org/presentationml/2006/ole">
              <mc:AlternateContent xmlns:mc="http://schemas.openxmlformats.org/markup-compatibility/2006">
                <mc:Choice xmlns:v="urn:schemas-microsoft-com:vml" Requires="v">
                  <p:oleObj name="方程式" r:id="rId41" imgW="10820400" imgH="4686300" progId="Equation.3">
                    <p:embed/>
                  </p:oleObj>
                </mc:Choice>
                <mc:Fallback>
                  <p:oleObj name="方程式" r:id="rId41" imgW="10820400" imgH="4686300" progId="Equation.3">
                    <p:embed/>
                    <p:pic>
                      <p:nvPicPr>
                        <p:cNvPr id="16410" name="Object 54">
                          <a:extLst>
                            <a:ext uri="{FF2B5EF4-FFF2-40B4-BE49-F238E27FC236}">
                              <a16:creationId xmlns:a16="http://schemas.microsoft.com/office/drawing/2014/main" id="{ADA8749A-E83B-6F1B-7FC5-F0E313FD000C}"/>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114" y="2802"/>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1" name="Object 55">
              <a:extLst>
                <a:ext uri="{FF2B5EF4-FFF2-40B4-BE49-F238E27FC236}">
                  <a16:creationId xmlns:a16="http://schemas.microsoft.com/office/drawing/2014/main" id="{9973FD9A-7C76-B933-7771-5BEC48C6AC3E}"/>
                </a:ext>
              </a:extLst>
            </p:cNvPr>
            <p:cNvGraphicFramePr>
              <a:graphicFrameLocks noChangeAspect="1"/>
            </p:cNvGraphicFramePr>
            <p:nvPr/>
          </p:nvGraphicFramePr>
          <p:xfrm>
            <a:off x="2907" y="3367"/>
            <a:ext cx="147" cy="244"/>
          </p:xfrm>
          <a:graphic>
            <a:graphicData uri="http://schemas.openxmlformats.org/presentationml/2006/ole">
              <mc:AlternateContent xmlns:mc="http://schemas.openxmlformats.org/markup-compatibility/2006">
                <mc:Choice xmlns:v="urn:schemas-microsoft-com:vml" Requires="v">
                  <p:oleObj name="方程式" r:id="rId43" imgW="2628900" imgH="4978400" progId="Equation.3">
                    <p:embed/>
                  </p:oleObj>
                </mc:Choice>
                <mc:Fallback>
                  <p:oleObj name="方程式" r:id="rId43" imgW="2628900" imgH="4978400" progId="Equation.3">
                    <p:embed/>
                    <p:pic>
                      <p:nvPicPr>
                        <p:cNvPr id="16411" name="Object 55">
                          <a:extLst>
                            <a:ext uri="{FF2B5EF4-FFF2-40B4-BE49-F238E27FC236}">
                              <a16:creationId xmlns:a16="http://schemas.microsoft.com/office/drawing/2014/main" id="{9973FD9A-7C76-B933-7771-5BEC48C6AC3E}"/>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07" y="3367"/>
                          <a:ext cx="14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12" name="Object 56">
              <a:extLst>
                <a:ext uri="{FF2B5EF4-FFF2-40B4-BE49-F238E27FC236}">
                  <a16:creationId xmlns:a16="http://schemas.microsoft.com/office/drawing/2014/main" id="{D8F2FDAD-8C9E-52B2-7245-1064E6E65920}"/>
                </a:ext>
              </a:extLst>
            </p:cNvPr>
            <p:cNvGraphicFramePr>
              <a:graphicFrameLocks noChangeAspect="1"/>
            </p:cNvGraphicFramePr>
            <p:nvPr/>
          </p:nvGraphicFramePr>
          <p:xfrm>
            <a:off x="3317" y="2948"/>
            <a:ext cx="134" cy="253"/>
          </p:xfrm>
          <a:graphic>
            <a:graphicData uri="http://schemas.openxmlformats.org/presentationml/2006/ole">
              <mc:AlternateContent xmlns:mc="http://schemas.openxmlformats.org/markup-compatibility/2006">
                <mc:Choice xmlns:v="urn:schemas-microsoft-com:vml" Requires="v">
                  <p:oleObj name="方程式" r:id="rId45" imgW="2628900" imgH="4978400" progId="Equation.3">
                    <p:embed/>
                  </p:oleObj>
                </mc:Choice>
                <mc:Fallback>
                  <p:oleObj name="方程式" r:id="rId45" imgW="2628900" imgH="4978400" progId="Equation.3">
                    <p:embed/>
                    <p:pic>
                      <p:nvPicPr>
                        <p:cNvPr id="16412" name="Object 56">
                          <a:extLst>
                            <a:ext uri="{FF2B5EF4-FFF2-40B4-BE49-F238E27FC236}">
                              <a16:creationId xmlns:a16="http://schemas.microsoft.com/office/drawing/2014/main" id="{D8F2FDAD-8C9E-52B2-7245-1064E6E65920}"/>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317" y="2948"/>
                          <a:ext cx="134"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548897" name="Text Box 1057">
            <a:extLst>
              <a:ext uri="{FF2B5EF4-FFF2-40B4-BE49-F238E27FC236}">
                <a16:creationId xmlns:a16="http://schemas.microsoft.com/office/drawing/2014/main" id="{AE17CC76-A49C-710B-CE94-7EA1ED93E025}"/>
              </a:ext>
            </a:extLst>
          </p:cNvPr>
          <p:cNvSpPr txBox="1">
            <a:spLocks noChangeArrowheads="1"/>
          </p:cNvSpPr>
          <p:nvPr/>
        </p:nvSpPr>
        <p:spPr bwMode="auto">
          <a:xfrm>
            <a:off x="152400" y="5410200"/>
            <a:ext cx="106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2225">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sz="3200" b="1">
                <a:latin typeface="Times New Roman" charset="0"/>
                <a:ea typeface="宋体" charset="0"/>
                <a:cs typeface="宋体" charset="0"/>
              </a:rPr>
              <a:t>or</a:t>
            </a:r>
            <a:r>
              <a:rPr lang="en-US" altLang="zh-CN">
                <a:latin typeface="Times New Roman" charset="0"/>
                <a:ea typeface="宋体" charset="0"/>
                <a:cs typeface="宋体" charset="0"/>
              </a:rPr>
              <a:t>  </a:t>
            </a:r>
          </a:p>
        </p:txBody>
      </p:sp>
      <p:graphicFrame>
        <p:nvGraphicFramePr>
          <p:cNvPr id="16397" name="Object 1058">
            <a:extLst>
              <a:ext uri="{FF2B5EF4-FFF2-40B4-BE49-F238E27FC236}">
                <a16:creationId xmlns:a16="http://schemas.microsoft.com/office/drawing/2014/main" id="{BB97BFDB-BA79-83BF-2E67-55A11F566C74}"/>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47" imgW="2628900" imgH="4978400" progId="Equation.3">
                  <p:embed/>
                </p:oleObj>
              </mc:Choice>
              <mc:Fallback>
                <p:oleObj name="Equation" r:id="rId47" imgW="2628900" imgH="4978400" progId="Equation.3">
                  <p:embed/>
                  <p:pic>
                    <p:nvPicPr>
                      <p:cNvPr id="16397" name="Object 1058">
                        <a:extLst>
                          <a:ext uri="{FF2B5EF4-FFF2-40B4-BE49-F238E27FC236}">
                            <a16:creationId xmlns:a16="http://schemas.microsoft.com/office/drawing/2014/main" id="{BB97BFDB-BA79-83BF-2E67-55A11F566C74}"/>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8" name="Object 11">
            <a:extLst>
              <a:ext uri="{FF2B5EF4-FFF2-40B4-BE49-F238E27FC236}">
                <a16:creationId xmlns:a16="http://schemas.microsoft.com/office/drawing/2014/main" id="{B5390E18-A7B4-83D8-FCAA-A313DEB9CD97}"/>
              </a:ext>
            </a:extLst>
          </p:cNvPr>
          <p:cNvGraphicFramePr>
            <a:graphicFrameLocks noChangeAspect="1"/>
          </p:cNvGraphicFramePr>
          <p:nvPr/>
        </p:nvGraphicFramePr>
        <p:xfrm>
          <a:off x="685800" y="5410200"/>
          <a:ext cx="685800" cy="604838"/>
        </p:xfrm>
        <a:graphic>
          <a:graphicData uri="http://schemas.openxmlformats.org/presentationml/2006/ole">
            <mc:AlternateContent xmlns:mc="http://schemas.openxmlformats.org/markup-compatibility/2006">
              <mc:Choice xmlns:v="urn:schemas-microsoft-com:vml" Requires="v">
                <p:oleObj name="Equation" r:id="rId48" imgW="4978400" imgH="4394200" progId="Equation.3">
                  <p:embed/>
                </p:oleObj>
              </mc:Choice>
              <mc:Fallback>
                <p:oleObj name="Equation" r:id="rId48" imgW="4978400" imgH="4394200" progId="Equation.3">
                  <p:embed/>
                  <p:pic>
                    <p:nvPicPr>
                      <p:cNvPr id="16398" name="Object 11">
                        <a:extLst>
                          <a:ext uri="{FF2B5EF4-FFF2-40B4-BE49-F238E27FC236}">
                            <a16:creationId xmlns:a16="http://schemas.microsoft.com/office/drawing/2014/main" id="{B5390E18-A7B4-83D8-FCAA-A313DEB9CD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5410200"/>
                        <a:ext cx="6858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8900" name="Rectangle 1060">
            <a:extLst>
              <a:ext uri="{FF2B5EF4-FFF2-40B4-BE49-F238E27FC236}">
                <a16:creationId xmlns:a16="http://schemas.microsoft.com/office/drawing/2014/main" id="{AF19253A-C2D3-8634-24AD-31760FD98EE9}"/>
              </a:ext>
            </a:extLst>
          </p:cNvPr>
          <p:cNvSpPr>
            <a:spLocks noChangeArrowheads="1"/>
          </p:cNvSpPr>
          <p:nvPr/>
        </p:nvSpPr>
        <p:spPr bwMode="auto">
          <a:xfrm>
            <a:off x="152400" y="4495800"/>
            <a:ext cx="1371600" cy="1524000"/>
          </a:xfrm>
          <a:prstGeom prst="rect">
            <a:avLst/>
          </a:prstGeom>
          <a:noFill/>
          <a:ln w="222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latin typeface="Times New Roman" charset="0"/>
              <a:ea typeface="宋体" charset="0"/>
              <a:cs typeface="宋体" charset="0"/>
            </a:endParaRPr>
          </a:p>
        </p:txBody>
      </p:sp>
      <p:sp>
        <p:nvSpPr>
          <p:cNvPr id="548901" name="Oval 1061">
            <a:extLst>
              <a:ext uri="{FF2B5EF4-FFF2-40B4-BE49-F238E27FC236}">
                <a16:creationId xmlns:a16="http://schemas.microsoft.com/office/drawing/2014/main" id="{EE60E006-A84F-0A27-3DBF-217CEA5AFA12}"/>
              </a:ext>
            </a:extLst>
          </p:cNvPr>
          <p:cNvSpPr>
            <a:spLocks noChangeArrowheads="1"/>
          </p:cNvSpPr>
          <p:nvPr/>
        </p:nvSpPr>
        <p:spPr bwMode="auto">
          <a:xfrm>
            <a:off x="3273425" y="3048000"/>
            <a:ext cx="1144588" cy="381000"/>
          </a:xfrm>
          <a:prstGeom prst="ellipse">
            <a:avLst/>
          </a:prstGeom>
          <a:noFill/>
          <a:ln w="222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latin typeface="Times New Roman" charset="0"/>
              <a:ea typeface="宋体" charset="0"/>
              <a:cs typeface="宋体" charset="0"/>
            </a:endParaRPr>
          </a:p>
        </p:txBody>
      </p:sp>
      <p:sp>
        <p:nvSpPr>
          <p:cNvPr id="38" name="Oval 1061">
            <a:extLst>
              <a:ext uri="{FF2B5EF4-FFF2-40B4-BE49-F238E27FC236}">
                <a16:creationId xmlns:a16="http://schemas.microsoft.com/office/drawing/2014/main" id="{3DAAD408-1F1F-3D79-FED5-331443E14614}"/>
              </a:ext>
            </a:extLst>
          </p:cNvPr>
          <p:cNvSpPr>
            <a:spLocks noChangeArrowheads="1"/>
          </p:cNvSpPr>
          <p:nvPr/>
        </p:nvSpPr>
        <p:spPr bwMode="auto">
          <a:xfrm>
            <a:off x="7308850" y="2276475"/>
            <a:ext cx="1511300" cy="1439863"/>
          </a:xfrm>
          <a:prstGeom prst="ellipse">
            <a:avLst/>
          </a:prstGeom>
          <a:noFill/>
          <a:ln w="222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latin typeface="Times New Roman" charset="0"/>
              <a:ea typeface="宋体" charset="0"/>
              <a:cs typeface="宋体" charset="0"/>
            </a:endParaRPr>
          </a:p>
        </p:txBody>
      </p:sp>
    </p:spTree>
    <p:extLst>
      <p:ext uri="{BB962C8B-B14F-4D97-AF65-F5344CB8AC3E}">
        <p14:creationId xmlns:p14="http://schemas.microsoft.com/office/powerpoint/2010/main" val="82834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日期占位符 1">
            <a:extLst>
              <a:ext uri="{FF2B5EF4-FFF2-40B4-BE49-F238E27FC236}">
                <a16:creationId xmlns:a16="http://schemas.microsoft.com/office/drawing/2014/main" id="{819652E6-01AA-79C1-D8F8-76300F5AE8C4}"/>
              </a:ext>
            </a:extLst>
          </p:cNvPr>
          <p:cNvSpPr>
            <a:spLocks noGrp="1"/>
          </p:cNvSpPr>
          <p:nvPr>
            <p:ph type="dt" sz="quarter" idx="10"/>
          </p:nvPr>
        </p:nvSpPr>
        <p:spPr/>
        <p:txBody>
          <a:bodyPr/>
          <a:lstStyle/>
          <a:p>
            <a:pPr>
              <a:defRPr/>
            </a:pPr>
            <a:r>
              <a:rPr lang="zh-CN" altLang="en-US"/>
              <a:t>CD Lu</a:t>
            </a:r>
          </a:p>
        </p:txBody>
      </p:sp>
      <p:sp>
        <p:nvSpPr>
          <p:cNvPr id="18434" name="灯片编号占位符 3">
            <a:extLst>
              <a:ext uri="{FF2B5EF4-FFF2-40B4-BE49-F238E27FC236}">
                <a16:creationId xmlns:a16="http://schemas.microsoft.com/office/drawing/2014/main" id="{09F1081A-C6BF-27E7-93F5-3547E6C404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41DD1CDA-1D71-6649-B957-D5AACAA07A04}" type="slidenum">
              <a:rPr kumimoji="0" lang="zh-CN" altLang="en-US" sz="1400">
                <a:latin typeface="Tahoma" panose="020B0604030504040204" pitchFamily="34" charset="0"/>
              </a:rPr>
              <a:pPr/>
              <a:t>33</a:t>
            </a:fld>
            <a:endParaRPr kumimoji="0" lang="zh-CN" altLang="en-US" sz="1400">
              <a:latin typeface="Tahoma" panose="020B0604030504040204" pitchFamily="34" charset="0"/>
            </a:endParaRPr>
          </a:p>
        </p:txBody>
      </p:sp>
      <p:sp>
        <p:nvSpPr>
          <p:cNvPr id="508932" name="Rectangle 4">
            <a:extLst>
              <a:ext uri="{FF2B5EF4-FFF2-40B4-BE49-F238E27FC236}">
                <a16:creationId xmlns:a16="http://schemas.microsoft.com/office/drawing/2014/main" id="{33E46029-31C9-D137-C25E-FBD90AF8629B}"/>
              </a:ext>
            </a:extLst>
          </p:cNvPr>
          <p:cNvSpPr>
            <a:spLocks noChangeArrowheads="1"/>
          </p:cNvSpPr>
          <p:nvPr/>
        </p:nvSpPr>
        <p:spPr bwMode="auto">
          <a:xfrm>
            <a:off x="1600200" y="4572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Scalar Mesons around 1GeV (J</a:t>
            </a:r>
            <a:r>
              <a:rPr lang="en-US" altLang="zh-TW" sz="3200" b="1" baseline="30000"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P</a:t>
            </a:r>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=0</a:t>
            </a:r>
            <a:r>
              <a:rPr lang="en-US" altLang="zh-TW" sz="3200" b="1" baseline="30000"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a:t>
            </a:r>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a:t>
            </a:r>
          </a:p>
        </p:txBody>
      </p:sp>
      <p:graphicFrame>
        <p:nvGraphicFramePr>
          <p:cNvPr id="18436" name="Object 6">
            <a:extLst>
              <a:ext uri="{FF2B5EF4-FFF2-40B4-BE49-F238E27FC236}">
                <a16:creationId xmlns:a16="http://schemas.microsoft.com/office/drawing/2014/main" id="{ECDDC90C-3920-DD28-9C12-40151EF70377}"/>
              </a:ext>
            </a:extLst>
          </p:cNvPr>
          <p:cNvGraphicFramePr>
            <a:graphicFrameLocks noChangeAspect="1"/>
          </p:cNvGraphicFramePr>
          <p:nvPr/>
        </p:nvGraphicFramePr>
        <p:xfrm>
          <a:off x="6629400" y="5257800"/>
          <a:ext cx="527050" cy="527050"/>
        </p:xfrm>
        <a:graphic>
          <a:graphicData uri="http://schemas.openxmlformats.org/presentationml/2006/ole">
            <mc:AlternateContent xmlns:mc="http://schemas.openxmlformats.org/markup-compatibility/2006">
              <mc:Choice xmlns:v="urn:schemas-microsoft-com:vml" Requires="v">
                <p:oleObj name="Equation" r:id="rId3" imgW="3213100" imgH="3213100" progId="Equation.3">
                  <p:embed/>
                </p:oleObj>
              </mc:Choice>
              <mc:Fallback>
                <p:oleObj name="Equation" r:id="rId3" imgW="3213100" imgH="3213100" progId="Equation.3">
                  <p:embed/>
                  <p:pic>
                    <p:nvPicPr>
                      <p:cNvPr id="18436" name="Object 6">
                        <a:extLst>
                          <a:ext uri="{FF2B5EF4-FFF2-40B4-BE49-F238E27FC236}">
                            <a16:creationId xmlns:a16="http://schemas.microsoft.com/office/drawing/2014/main" id="{ECDDC90C-3920-DD28-9C12-40151EF70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257800"/>
                        <a:ext cx="5270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37" name="Object 8">
            <a:extLst>
              <a:ext uri="{FF2B5EF4-FFF2-40B4-BE49-F238E27FC236}">
                <a16:creationId xmlns:a16="http://schemas.microsoft.com/office/drawing/2014/main" id="{5FFD4F59-7B76-9875-E6AF-BA7A0212D99C}"/>
              </a:ext>
            </a:extLst>
          </p:cNvPr>
          <p:cNvGraphicFramePr>
            <a:graphicFrameLocks noChangeAspect="1"/>
          </p:cNvGraphicFramePr>
          <p:nvPr/>
        </p:nvGraphicFramePr>
        <p:xfrm>
          <a:off x="7391400" y="5257800"/>
          <a:ext cx="1196975" cy="503238"/>
        </p:xfrm>
        <a:graphic>
          <a:graphicData uri="http://schemas.openxmlformats.org/presentationml/2006/ole">
            <mc:AlternateContent xmlns:mc="http://schemas.openxmlformats.org/markup-compatibility/2006">
              <mc:Choice xmlns:v="urn:schemas-microsoft-com:vml" Requires="v">
                <p:oleObj name="Equation" r:id="rId5" imgW="11112500" imgH="4686300" progId="Equation.3">
                  <p:embed/>
                </p:oleObj>
              </mc:Choice>
              <mc:Fallback>
                <p:oleObj name="Equation" r:id="rId5" imgW="11112500" imgH="4686300" progId="Equation.3">
                  <p:embed/>
                  <p:pic>
                    <p:nvPicPr>
                      <p:cNvPr id="18437" name="Object 8">
                        <a:extLst>
                          <a:ext uri="{FF2B5EF4-FFF2-40B4-BE49-F238E27FC236}">
                            <a16:creationId xmlns:a16="http://schemas.microsoft.com/office/drawing/2014/main" id="{5FFD4F59-7B76-9875-E6AF-BA7A0212D9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257800"/>
                        <a:ext cx="11969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38" name="Object 12">
            <a:extLst>
              <a:ext uri="{FF2B5EF4-FFF2-40B4-BE49-F238E27FC236}">
                <a16:creationId xmlns:a16="http://schemas.microsoft.com/office/drawing/2014/main" id="{30D99326-E96D-0B13-DC8B-538C9578D7FE}"/>
              </a:ext>
            </a:extLst>
          </p:cNvPr>
          <p:cNvGraphicFramePr>
            <a:graphicFrameLocks noChangeAspect="1"/>
          </p:cNvGraphicFramePr>
          <p:nvPr/>
        </p:nvGraphicFramePr>
        <p:xfrm>
          <a:off x="200025" y="5197475"/>
          <a:ext cx="1049338" cy="727075"/>
        </p:xfrm>
        <a:graphic>
          <a:graphicData uri="http://schemas.openxmlformats.org/presentationml/2006/ole">
            <mc:AlternateContent xmlns:mc="http://schemas.openxmlformats.org/markup-compatibility/2006">
              <mc:Choice xmlns:v="urn:schemas-microsoft-com:vml" Requires="v">
                <p:oleObj name="Equation" r:id="rId7" imgW="7607300" imgH="5270500" progId="Equation.3">
                  <p:embed/>
                </p:oleObj>
              </mc:Choice>
              <mc:Fallback>
                <p:oleObj name="Equation" r:id="rId7" imgW="7607300" imgH="5270500" progId="Equation.3">
                  <p:embed/>
                  <p:pic>
                    <p:nvPicPr>
                      <p:cNvPr id="18438" name="Object 12">
                        <a:extLst>
                          <a:ext uri="{FF2B5EF4-FFF2-40B4-BE49-F238E27FC236}">
                            <a16:creationId xmlns:a16="http://schemas.microsoft.com/office/drawing/2014/main" id="{30D99326-E96D-0B13-DC8B-538C9578D7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5" y="5197475"/>
                        <a:ext cx="104933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8439" name="Group 45">
            <a:extLst>
              <a:ext uri="{FF2B5EF4-FFF2-40B4-BE49-F238E27FC236}">
                <a16:creationId xmlns:a16="http://schemas.microsoft.com/office/drawing/2014/main" id="{6B6D6E1C-ED39-D7B0-533E-726986FB3FD7}"/>
              </a:ext>
            </a:extLst>
          </p:cNvPr>
          <p:cNvGrpSpPr>
            <a:grpSpLocks/>
          </p:cNvGrpSpPr>
          <p:nvPr/>
        </p:nvGrpSpPr>
        <p:grpSpPr bwMode="auto">
          <a:xfrm>
            <a:off x="1752600" y="4448175"/>
            <a:ext cx="4419600" cy="2205038"/>
            <a:chOff x="1104" y="2802"/>
            <a:chExt cx="2784" cy="1389"/>
          </a:xfrm>
        </p:grpSpPr>
        <p:graphicFrame>
          <p:nvGraphicFramePr>
            <p:cNvPr id="18442" name="Object 46">
              <a:extLst>
                <a:ext uri="{FF2B5EF4-FFF2-40B4-BE49-F238E27FC236}">
                  <a16:creationId xmlns:a16="http://schemas.microsoft.com/office/drawing/2014/main" id="{B89C6B30-BB09-CCDA-02BF-8322EFD5E8EE}"/>
                </a:ext>
              </a:extLst>
            </p:cNvPr>
            <p:cNvGraphicFramePr>
              <a:graphicFrameLocks noChangeAspect="1"/>
            </p:cNvGraphicFramePr>
            <p:nvPr/>
          </p:nvGraphicFramePr>
          <p:xfrm>
            <a:off x="2976" y="3963"/>
            <a:ext cx="527" cy="228"/>
          </p:xfrm>
          <a:graphic>
            <a:graphicData uri="http://schemas.openxmlformats.org/presentationml/2006/ole">
              <mc:AlternateContent xmlns:mc="http://schemas.openxmlformats.org/markup-compatibility/2006">
                <mc:Choice xmlns:v="urn:schemas-microsoft-com:vml" Requires="v">
                  <p:oleObj name="方程式" r:id="rId9" imgW="10820400" imgH="4686300" progId="Equation.3">
                    <p:embed/>
                  </p:oleObj>
                </mc:Choice>
                <mc:Fallback>
                  <p:oleObj name="方程式" r:id="rId9" imgW="10820400" imgH="4686300" progId="Equation.3">
                    <p:embed/>
                    <p:pic>
                      <p:nvPicPr>
                        <p:cNvPr id="18442" name="Object 46">
                          <a:extLst>
                            <a:ext uri="{FF2B5EF4-FFF2-40B4-BE49-F238E27FC236}">
                              <a16:creationId xmlns:a16="http://schemas.microsoft.com/office/drawing/2014/main" id="{B89C6B30-BB09-CCDA-02BF-8322EFD5E8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3963"/>
                          <a:ext cx="527"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443" name="Object 47">
              <a:extLst>
                <a:ext uri="{FF2B5EF4-FFF2-40B4-BE49-F238E27FC236}">
                  <a16:creationId xmlns:a16="http://schemas.microsoft.com/office/drawing/2014/main" id="{1631D6C7-9BA6-BACB-B3F2-F6401DAE2D85}"/>
                </a:ext>
              </a:extLst>
            </p:cNvPr>
            <p:cNvGraphicFramePr>
              <a:graphicFrameLocks noChangeAspect="1"/>
            </p:cNvGraphicFramePr>
            <p:nvPr/>
          </p:nvGraphicFramePr>
          <p:xfrm>
            <a:off x="2208" y="3483"/>
            <a:ext cx="524" cy="230"/>
          </p:xfrm>
          <a:graphic>
            <a:graphicData uri="http://schemas.openxmlformats.org/presentationml/2006/ole">
              <mc:AlternateContent xmlns:mc="http://schemas.openxmlformats.org/markup-compatibility/2006">
                <mc:Choice xmlns:v="urn:schemas-microsoft-com:vml" Requires="v">
                  <p:oleObj name="Equation" r:id="rId11" imgW="12001500" imgH="5270500" progId="Equation.3">
                    <p:embed/>
                  </p:oleObj>
                </mc:Choice>
                <mc:Fallback>
                  <p:oleObj name="Equation" r:id="rId11" imgW="12001500" imgH="5270500" progId="Equation.3">
                    <p:embed/>
                    <p:pic>
                      <p:nvPicPr>
                        <p:cNvPr id="18443" name="Object 47">
                          <a:extLst>
                            <a:ext uri="{FF2B5EF4-FFF2-40B4-BE49-F238E27FC236}">
                              <a16:creationId xmlns:a16="http://schemas.microsoft.com/office/drawing/2014/main" id="{1631D6C7-9BA6-BACB-B3F2-F6401DAE2D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 y="3483"/>
                          <a:ext cx="52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444" name="AutoShape 48">
              <a:extLst>
                <a:ext uri="{FF2B5EF4-FFF2-40B4-BE49-F238E27FC236}">
                  <a16:creationId xmlns:a16="http://schemas.microsoft.com/office/drawing/2014/main" id="{13E6B8EA-9D47-F5A1-4856-3BEE47EB8AE0}"/>
                </a:ext>
              </a:extLst>
            </p:cNvPr>
            <p:cNvSpPr>
              <a:spLocks noChangeArrowheads="1"/>
            </p:cNvSpPr>
            <p:nvPr/>
          </p:nvSpPr>
          <p:spPr bwMode="auto">
            <a:xfrm>
              <a:off x="1680" y="2859"/>
              <a:ext cx="1632" cy="1248"/>
            </a:xfrm>
            <a:prstGeom prst="hexagon">
              <a:avLst>
                <a:gd name="adj" fmla="val 32692"/>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TW" altLang="en-US" sz="2200" b="1">
                <a:latin typeface="Arial" panose="020B0604020202020204" pitchFamily="34" charset="0"/>
                <a:ea typeface="PMingLiU" panose="02020500000000000000" pitchFamily="18" charset="-120"/>
              </a:endParaRPr>
            </a:p>
          </p:txBody>
        </p:sp>
        <p:graphicFrame>
          <p:nvGraphicFramePr>
            <p:cNvPr id="18445" name="Object 49">
              <a:extLst>
                <a:ext uri="{FF2B5EF4-FFF2-40B4-BE49-F238E27FC236}">
                  <a16:creationId xmlns:a16="http://schemas.microsoft.com/office/drawing/2014/main" id="{23DE186D-ED32-E030-4259-D415C1FC189A}"/>
                </a:ext>
              </a:extLst>
            </p:cNvPr>
            <p:cNvGraphicFramePr>
              <a:graphicFrameLocks noChangeAspect="1"/>
            </p:cNvGraphicFramePr>
            <p:nvPr/>
          </p:nvGraphicFramePr>
          <p:xfrm>
            <a:off x="1104" y="3339"/>
            <a:ext cx="529" cy="239"/>
          </p:xfrm>
          <a:graphic>
            <a:graphicData uri="http://schemas.openxmlformats.org/presentationml/2006/ole">
              <mc:AlternateContent xmlns:mc="http://schemas.openxmlformats.org/markup-compatibility/2006">
                <mc:Choice xmlns:v="urn:schemas-microsoft-com:vml" Requires="v">
                  <p:oleObj name="Equation" r:id="rId13" imgW="12293600" imgH="5562600" progId="Equation.3">
                    <p:embed/>
                  </p:oleObj>
                </mc:Choice>
                <mc:Fallback>
                  <p:oleObj name="Equation" r:id="rId13" imgW="12293600" imgH="5562600" progId="Equation.3">
                    <p:embed/>
                    <p:pic>
                      <p:nvPicPr>
                        <p:cNvPr id="18445" name="Object 49">
                          <a:extLst>
                            <a:ext uri="{FF2B5EF4-FFF2-40B4-BE49-F238E27FC236}">
                              <a16:creationId xmlns:a16="http://schemas.microsoft.com/office/drawing/2014/main" id="{23DE186D-ED32-E030-4259-D415C1FC18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4" y="3339"/>
                          <a:ext cx="529"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46" name="Object 50">
              <a:extLst>
                <a:ext uri="{FF2B5EF4-FFF2-40B4-BE49-F238E27FC236}">
                  <a16:creationId xmlns:a16="http://schemas.microsoft.com/office/drawing/2014/main" id="{E10BFF3D-919F-4E45-B2E0-9F6BA723A43E}"/>
                </a:ext>
              </a:extLst>
            </p:cNvPr>
            <p:cNvGraphicFramePr>
              <a:graphicFrameLocks noChangeAspect="1"/>
            </p:cNvGraphicFramePr>
            <p:nvPr/>
          </p:nvGraphicFramePr>
          <p:xfrm>
            <a:off x="3360" y="3339"/>
            <a:ext cx="528" cy="239"/>
          </p:xfrm>
          <a:graphic>
            <a:graphicData uri="http://schemas.openxmlformats.org/presentationml/2006/ole">
              <mc:AlternateContent xmlns:mc="http://schemas.openxmlformats.org/markup-compatibility/2006">
                <mc:Choice xmlns:v="urn:schemas-microsoft-com:vml" Requires="v">
                  <p:oleObj name="Equation" r:id="rId15" imgW="12293600" imgH="5562600" progId="Equation.3">
                    <p:embed/>
                  </p:oleObj>
                </mc:Choice>
                <mc:Fallback>
                  <p:oleObj name="Equation" r:id="rId15" imgW="12293600" imgH="5562600" progId="Equation.3">
                    <p:embed/>
                    <p:pic>
                      <p:nvPicPr>
                        <p:cNvPr id="18446" name="Object 50">
                          <a:extLst>
                            <a:ext uri="{FF2B5EF4-FFF2-40B4-BE49-F238E27FC236}">
                              <a16:creationId xmlns:a16="http://schemas.microsoft.com/office/drawing/2014/main" id="{E10BFF3D-919F-4E45-B2E0-9F6BA723A4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60" y="3339"/>
                          <a:ext cx="528"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47" name="Object 51">
              <a:extLst>
                <a:ext uri="{FF2B5EF4-FFF2-40B4-BE49-F238E27FC236}">
                  <a16:creationId xmlns:a16="http://schemas.microsoft.com/office/drawing/2014/main" id="{513569F1-6772-18C5-D710-7A0E69859086}"/>
                </a:ext>
              </a:extLst>
            </p:cNvPr>
            <p:cNvGraphicFramePr>
              <a:graphicFrameLocks noChangeAspect="1"/>
            </p:cNvGraphicFramePr>
            <p:nvPr/>
          </p:nvGraphicFramePr>
          <p:xfrm>
            <a:off x="2208" y="3243"/>
            <a:ext cx="516" cy="239"/>
          </p:xfrm>
          <a:graphic>
            <a:graphicData uri="http://schemas.openxmlformats.org/presentationml/2006/ole">
              <mc:AlternateContent xmlns:mc="http://schemas.openxmlformats.org/markup-compatibility/2006">
                <mc:Choice xmlns:v="urn:schemas-microsoft-com:vml" Requires="v">
                  <p:oleObj name="Equation" r:id="rId17" imgW="12001500" imgH="5562600" progId="Equation.3">
                    <p:embed/>
                  </p:oleObj>
                </mc:Choice>
                <mc:Fallback>
                  <p:oleObj name="Equation" r:id="rId17" imgW="12001500" imgH="5562600" progId="Equation.3">
                    <p:embed/>
                    <p:pic>
                      <p:nvPicPr>
                        <p:cNvPr id="18447" name="Object 51">
                          <a:extLst>
                            <a:ext uri="{FF2B5EF4-FFF2-40B4-BE49-F238E27FC236}">
                              <a16:creationId xmlns:a16="http://schemas.microsoft.com/office/drawing/2014/main" id="{513569F1-6772-18C5-D710-7A0E698590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8" y="3243"/>
                          <a:ext cx="516"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48" name="Object 52">
              <a:extLst>
                <a:ext uri="{FF2B5EF4-FFF2-40B4-BE49-F238E27FC236}">
                  <a16:creationId xmlns:a16="http://schemas.microsoft.com/office/drawing/2014/main" id="{F06F4282-D64C-21CB-B400-29BB81051BBE}"/>
                </a:ext>
              </a:extLst>
            </p:cNvPr>
            <p:cNvGraphicFramePr>
              <a:graphicFrameLocks noChangeAspect="1"/>
            </p:cNvGraphicFramePr>
            <p:nvPr/>
          </p:nvGraphicFramePr>
          <p:xfrm>
            <a:off x="1530" y="3981"/>
            <a:ext cx="444" cy="192"/>
          </p:xfrm>
          <a:graphic>
            <a:graphicData uri="http://schemas.openxmlformats.org/presentationml/2006/ole">
              <mc:AlternateContent xmlns:mc="http://schemas.openxmlformats.org/markup-compatibility/2006">
                <mc:Choice xmlns:v="urn:schemas-microsoft-com:vml" Requires="v">
                  <p:oleObj name="方程式" r:id="rId19" imgW="10820400" imgH="4686300" progId="Equation.3">
                    <p:embed/>
                  </p:oleObj>
                </mc:Choice>
                <mc:Fallback>
                  <p:oleObj name="方程式" r:id="rId19" imgW="10820400" imgH="4686300" progId="Equation.3">
                    <p:embed/>
                    <p:pic>
                      <p:nvPicPr>
                        <p:cNvPr id="18448" name="Object 52">
                          <a:extLst>
                            <a:ext uri="{FF2B5EF4-FFF2-40B4-BE49-F238E27FC236}">
                              <a16:creationId xmlns:a16="http://schemas.microsoft.com/office/drawing/2014/main" id="{F06F4282-D64C-21CB-B400-29BB81051BB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0" y="3981"/>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49" name="Object 53">
              <a:extLst>
                <a:ext uri="{FF2B5EF4-FFF2-40B4-BE49-F238E27FC236}">
                  <a16:creationId xmlns:a16="http://schemas.microsoft.com/office/drawing/2014/main" id="{711E857F-6787-2206-6103-4B87C9DBE302}"/>
                </a:ext>
              </a:extLst>
            </p:cNvPr>
            <p:cNvGraphicFramePr>
              <a:graphicFrameLocks noChangeAspect="1"/>
            </p:cNvGraphicFramePr>
            <p:nvPr/>
          </p:nvGraphicFramePr>
          <p:xfrm>
            <a:off x="1530" y="2802"/>
            <a:ext cx="444" cy="192"/>
          </p:xfrm>
          <a:graphic>
            <a:graphicData uri="http://schemas.openxmlformats.org/presentationml/2006/ole">
              <mc:AlternateContent xmlns:mc="http://schemas.openxmlformats.org/markup-compatibility/2006">
                <mc:Choice xmlns:v="urn:schemas-microsoft-com:vml" Requires="v">
                  <p:oleObj name="方程式" r:id="rId21" imgW="10820400" imgH="4686300" progId="Equation.3">
                    <p:embed/>
                  </p:oleObj>
                </mc:Choice>
                <mc:Fallback>
                  <p:oleObj name="方程式" r:id="rId21" imgW="10820400" imgH="4686300" progId="Equation.3">
                    <p:embed/>
                    <p:pic>
                      <p:nvPicPr>
                        <p:cNvPr id="18449" name="Object 53">
                          <a:extLst>
                            <a:ext uri="{FF2B5EF4-FFF2-40B4-BE49-F238E27FC236}">
                              <a16:creationId xmlns:a16="http://schemas.microsoft.com/office/drawing/2014/main" id="{711E857F-6787-2206-6103-4B87C9DBE30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0" y="2802"/>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50" name="Object 54">
              <a:extLst>
                <a:ext uri="{FF2B5EF4-FFF2-40B4-BE49-F238E27FC236}">
                  <a16:creationId xmlns:a16="http://schemas.microsoft.com/office/drawing/2014/main" id="{DB978040-EC16-C3CB-7686-D1EFA4074E9A}"/>
                </a:ext>
              </a:extLst>
            </p:cNvPr>
            <p:cNvGraphicFramePr>
              <a:graphicFrameLocks noChangeAspect="1"/>
            </p:cNvGraphicFramePr>
            <p:nvPr/>
          </p:nvGraphicFramePr>
          <p:xfrm>
            <a:off x="3114" y="2802"/>
            <a:ext cx="444" cy="192"/>
          </p:xfrm>
          <a:graphic>
            <a:graphicData uri="http://schemas.openxmlformats.org/presentationml/2006/ole">
              <mc:AlternateContent xmlns:mc="http://schemas.openxmlformats.org/markup-compatibility/2006">
                <mc:Choice xmlns:v="urn:schemas-microsoft-com:vml" Requires="v">
                  <p:oleObj name="方程式" r:id="rId23" imgW="10820400" imgH="4686300" progId="Equation.3">
                    <p:embed/>
                  </p:oleObj>
                </mc:Choice>
                <mc:Fallback>
                  <p:oleObj name="方程式" r:id="rId23" imgW="10820400" imgH="4686300" progId="Equation.3">
                    <p:embed/>
                    <p:pic>
                      <p:nvPicPr>
                        <p:cNvPr id="18450" name="Object 54">
                          <a:extLst>
                            <a:ext uri="{FF2B5EF4-FFF2-40B4-BE49-F238E27FC236}">
                              <a16:creationId xmlns:a16="http://schemas.microsoft.com/office/drawing/2014/main" id="{DB978040-EC16-C3CB-7686-D1EFA4074E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14" y="2802"/>
                          <a:ext cx="4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51" name="Object 55">
              <a:extLst>
                <a:ext uri="{FF2B5EF4-FFF2-40B4-BE49-F238E27FC236}">
                  <a16:creationId xmlns:a16="http://schemas.microsoft.com/office/drawing/2014/main" id="{F7DB74C4-A64C-1447-B8F4-D7E025C9E083}"/>
                </a:ext>
              </a:extLst>
            </p:cNvPr>
            <p:cNvGraphicFramePr>
              <a:graphicFrameLocks noChangeAspect="1"/>
            </p:cNvGraphicFramePr>
            <p:nvPr/>
          </p:nvGraphicFramePr>
          <p:xfrm>
            <a:off x="2907" y="3367"/>
            <a:ext cx="147" cy="244"/>
          </p:xfrm>
          <a:graphic>
            <a:graphicData uri="http://schemas.openxmlformats.org/presentationml/2006/ole">
              <mc:AlternateContent xmlns:mc="http://schemas.openxmlformats.org/markup-compatibility/2006">
                <mc:Choice xmlns:v="urn:schemas-microsoft-com:vml" Requires="v">
                  <p:oleObj name="方程式" r:id="rId25" imgW="2628900" imgH="4978400" progId="Equation.3">
                    <p:embed/>
                  </p:oleObj>
                </mc:Choice>
                <mc:Fallback>
                  <p:oleObj name="方程式" r:id="rId25" imgW="2628900" imgH="4978400" progId="Equation.3">
                    <p:embed/>
                    <p:pic>
                      <p:nvPicPr>
                        <p:cNvPr id="18451" name="Object 55">
                          <a:extLst>
                            <a:ext uri="{FF2B5EF4-FFF2-40B4-BE49-F238E27FC236}">
                              <a16:creationId xmlns:a16="http://schemas.microsoft.com/office/drawing/2014/main" id="{F7DB74C4-A64C-1447-B8F4-D7E025C9E08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07" y="3367"/>
                          <a:ext cx="14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52" name="Object 56">
              <a:extLst>
                <a:ext uri="{FF2B5EF4-FFF2-40B4-BE49-F238E27FC236}">
                  <a16:creationId xmlns:a16="http://schemas.microsoft.com/office/drawing/2014/main" id="{93AE2C63-A131-6E13-5368-1DFD114641FE}"/>
                </a:ext>
              </a:extLst>
            </p:cNvPr>
            <p:cNvGraphicFramePr>
              <a:graphicFrameLocks noChangeAspect="1"/>
            </p:cNvGraphicFramePr>
            <p:nvPr/>
          </p:nvGraphicFramePr>
          <p:xfrm>
            <a:off x="3317" y="2948"/>
            <a:ext cx="134" cy="253"/>
          </p:xfrm>
          <a:graphic>
            <a:graphicData uri="http://schemas.openxmlformats.org/presentationml/2006/ole">
              <mc:AlternateContent xmlns:mc="http://schemas.openxmlformats.org/markup-compatibility/2006">
                <mc:Choice xmlns:v="urn:schemas-microsoft-com:vml" Requires="v">
                  <p:oleObj name="方程式" r:id="rId27" imgW="2628900" imgH="4978400" progId="Equation.3">
                    <p:embed/>
                  </p:oleObj>
                </mc:Choice>
                <mc:Fallback>
                  <p:oleObj name="方程式" r:id="rId27" imgW="2628900" imgH="4978400" progId="Equation.3">
                    <p:embed/>
                    <p:pic>
                      <p:nvPicPr>
                        <p:cNvPr id="18452" name="Object 56">
                          <a:extLst>
                            <a:ext uri="{FF2B5EF4-FFF2-40B4-BE49-F238E27FC236}">
                              <a16:creationId xmlns:a16="http://schemas.microsoft.com/office/drawing/2014/main" id="{93AE2C63-A131-6E13-5368-1DFD114641F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17" y="2948"/>
                          <a:ext cx="134"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18440" name="Text Box 1055">
            <a:extLst>
              <a:ext uri="{FF2B5EF4-FFF2-40B4-BE49-F238E27FC236}">
                <a16:creationId xmlns:a16="http://schemas.microsoft.com/office/drawing/2014/main" id="{1B80662B-9428-C3FB-AC1D-59B1C755F3B6}"/>
              </a:ext>
            </a:extLst>
          </p:cNvPr>
          <p:cNvSpPr txBox="1">
            <a:spLocks noChangeArrowheads="1"/>
          </p:cNvSpPr>
          <p:nvPr/>
        </p:nvSpPr>
        <p:spPr bwMode="auto">
          <a:xfrm>
            <a:off x="533400" y="1752600"/>
            <a:ext cx="7924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dirty="0">
                <a:solidFill>
                  <a:schemeClr val="tx2"/>
                </a:solidFill>
                <a:sym typeface="Symbol" pitchFamily="2" charset="2"/>
              </a:rPr>
              <a:t></a:t>
            </a:r>
            <a:r>
              <a:rPr lang="en-US" altLang="zh-CN" sz="2800" b="1" dirty="0"/>
              <a:t> exist or not for many years</a:t>
            </a:r>
          </a:p>
          <a:p>
            <a:pPr>
              <a:spcBef>
                <a:spcPct val="50000"/>
              </a:spcBef>
            </a:pPr>
            <a:r>
              <a:rPr lang="en-US" altLang="zh-CN" sz="2800" b="1" dirty="0">
                <a:solidFill>
                  <a:schemeClr val="hlink"/>
                </a:solidFill>
              </a:rPr>
              <a:t>Mass too light to be        </a:t>
            </a:r>
          </a:p>
          <a:p>
            <a:pPr>
              <a:spcBef>
                <a:spcPct val="50000"/>
              </a:spcBef>
            </a:pPr>
            <a:r>
              <a:rPr lang="en-US" altLang="zh-CN" sz="2800" b="1" dirty="0"/>
              <a:t>Because 0</a:t>
            </a:r>
            <a:r>
              <a:rPr lang="en-US" altLang="zh-CN" sz="2800" b="1" baseline="30000" dirty="0"/>
              <a:t>++</a:t>
            </a:r>
            <a:r>
              <a:rPr lang="en-US" altLang="zh-CN" sz="2800" b="1" dirty="0"/>
              <a:t> states are S=1, L=1, should be heavier than </a:t>
            </a:r>
            <a:r>
              <a:rPr lang="en-US" altLang="zh-CN" sz="2800" b="1" dirty="0">
                <a:solidFill>
                  <a:schemeClr val="tx2"/>
                </a:solidFill>
              </a:rPr>
              <a:t>1</a:t>
            </a:r>
            <a:r>
              <a:rPr lang="en-US" altLang="zh-CN" sz="2800" baseline="30000" dirty="0">
                <a:solidFill>
                  <a:schemeClr val="tx2"/>
                </a:solidFill>
              </a:rPr>
              <a:t>–</a:t>
            </a:r>
            <a:r>
              <a:rPr lang="en-US" altLang="zh-CN" sz="2800" b="1" dirty="0">
                <a:solidFill>
                  <a:schemeClr val="tx2"/>
                </a:solidFill>
              </a:rPr>
              <a:t> </a:t>
            </a:r>
            <a:r>
              <a:rPr lang="en-US" altLang="zh-CN" sz="2800" baseline="30000" dirty="0">
                <a:solidFill>
                  <a:schemeClr val="tx2"/>
                </a:solidFill>
              </a:rPr>
              <a:t>–</a:t>
            </a:r>
            <a:r>
              <a:rPr lang="en-US" altLang="zh-CN" sz="2800" dirty="0">
                <a:solidFill>
                  <a:schemeClr val="tx2"/>
                </a:solidFill>
              </a:rPr>
              <a:t>(</a:t>
            </a:r>
            <a:r>
              <a:rPr lang="en-US" altLang="zh-CN" sz="2800" b="1" dirty="0">
                <a:solidFill>
                  <a:schemeClr val="tx2"/>
                </a:solidFill>
                <a:sym typeface="Symbol" pitchFamily="2" charset="2"/>
              </a:rPr>
              <a:t>, </a:t>
            </a:r>
            <a:r>
              <a:rPr lang="en-US" altLang="zh-CN" sz="2800" b="1" dirty="0">
                <a:solidFill>
                  <a:schemeClr val="tx2"/>
                </a:solidFill>
              </a:rPr>
              <a:t> K</a:t>
            </a:r>
            <a:r>
              <a:rPr lang="en-US" altLang="zh-CN" sz="2800" b="1" baseline="30000" dirty="0">
                <a:solidFill>
                  <a:schemeClr val="tx2"/>
                </a:solidFill>
              </a:rPr>
              <a:t>*</a:t>
            </a:r>
            <a:r>
              <a:rPr lang="en-US" altLang="zh-CN" sz="2800" b="1" dirty="0">
                <a:solidFill>
                  <a:schemeClr val="tx2"/>
                </a:solidFill>
              </a:rPr>
              <a:t>)</a:t>
            </a:r>
          </a:p>
        </p:txBody>
      </p:sp>
      <p:graphicFrame>
        <p:nvGraphicFramePr>
          <p:cNvPr id="18441" name="Object 11">
            <a:extLst>
              <a:ext uri="{FF2B5EF4-FFF2-40B4-BE49-F238E27FC236}">
                <a16:creationId xmlns:a16="http://schemas.microsoft.com/office/drawing/2014/main" id="{A266BCC3-ECFA-2DC2-C5EB-5713A692FCA6}"/>
              </a:ext>
            </a:extLst>
          </p:cNvPr>
          <p:cNvGraphicFramePr>
            <a:graphicFrameLocks noChangeAspect="1"/>
          </p:cNvGraphicFramePr>
          <p:nvPr/>
        </p:nvGraphicFramePr>
        <p:xfrm>
          <a:off x="3657600" y="2362200"/>
          <a:ext cx="609600" cy="536575"/>
        </p:xfrm>
        <a:graphic>
          <a:graphicData uri="http://schemas.openxmlformats.org/presentationml/2006/ole">
            <mc:AlternateContent xmlns:mc="http://schemas.openxmlformats.org/markup-compatibility/2006">
              <mc:Choice xmlns:v="urn:schemas-microsoft-com:vml" Requires="v">
                <p:oleObj name="Equation" r:id="rId29" imgW="4978400" imgH="4394200" progId="Equation.3">
                  <p:embed/>
                </p:oleObj>
              </mc:Choice>
              <mc:Fallback>
                <p:oleObj name="Equation" r:id="rId29" imgW="4978400" imgH="4394200" progId="Equation.3">
                  <p:embed/>
                  <p:pic>
                    <p:nvPicPr>
                      <p:cNvPr id="18441" name="Object 11">
                        <a:extLst>
                          <a:ext uri="{FF2B5EF4-FFF2-40B4-BE49-F238E27FC236}">
                            <a16:creationId xmlns:a16="http://schemas.microsoft.com/office/drawing/2014/main" id="{A266BCC3-ECFA-2DC2-C5EB-5713A692FCA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57600" y="2362200"/>
                        <a:ext cx="609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1187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a:extLst>
              <a:ext uri="{FF2B5EF4-FFF2-40B4-BE49-F238E27FC236}">
                <a16:creationId xmlns:a16="http://schemas.microsoft.com/office/drawing/2014/main" id="{52517FC2-0D78-234F-1DCA-0576A285B5AE}"/>
              </a:ext>
            </a:extLst>
          </p:cNvPr>
          <p:cNvSpPr>
            <a:spLocks noGrp="1"/>
          </p:cNvSpPr>
          <p:nvPr>
            <p:ph type="title"/>
          </p:nvPr>
        </p:nvSpPr>
        <p:spPr>
          <a:xfrm>
            <a:off x="1143000" y="428625"/>
            <a:ext cx="7800975" cy="1143000"/>
          </a:xfrm>
        </p:spPr>
        <p:txBody>
          <a:bodyPr/>
          <a:lstStyle/>
          <a:p>
            <a:r>
              <a:rPr lang="en-US" altLang="zh-CN" sz="2800" b="1" dirty="0"/>
              <a:t>The neutral scalar meson </a:t>
            </a:r>
            <a:r>
              <a:rPr lang="en-US" altLang="zh-CN" sz="2800" b="1" dirty="0">
                <a:sym typeface="Symbol" pitchFamily="2" charset="2"/>
              </a:rPr>
              <a:t>0</a:t>
            </a:r>
            <a:r>
              <a:rPr lang="en-US" altLang="zh-CN" sz="2800" b="1" baseline="30000" dirty="0">
                <a:sym typeface="Symbol" pitchFamily="2" charset="2"/>
              </a:rPr>
              <a:t>++</a:t>
            </a:r>
            <a:r>
              <a:rPr lang="zh-CN" altLang="en-US" sz="2800" b="1" baseline="30000" dirty="0">
                <a:sym typeface="Symbol" pitchFamily="2" charset="2"/>
              </a:rPr>
              <a:t> </a:t>
            </a:r>
            <a:r>
              <a:rPr lang="en-US" altLang="zh-CN" sz="2800" b="1" dirty="0">
                <a:sym typeface="Symbol" pitchFamily="2" charset="2"/>
              </a:rPr>
              <a:t>has the same quantum number with vacuum</a:t>
            </a:r>
            <a:endParaRPr lang="zh-CN" altLang="en-US" sz="2800" b="1" dirty="0"/>
          </a:p>
        </p:txBody>
      </p:sp>
      <p:sp>
        <p:nvSpPr>
          <p:cNvPr id="20482" name="内容占位符 2">
            <a:extLst>
              <a:ext uri="{FF2B5EF4-FFF2-40B4-BE49-F238E27FC236}">
                <a16:creationId xmlns:a16="http://schemas.microsoft.com/office/drawing/2014/main" id="{04800690-77A4-1790-D8B7-4472134AB550}"/>
              </a:ext>
            </a:extLst>
          </p:cNvPr>
          <p:cNvSpPr>
            <a:spLocks noGrp="1"/>
          </p:cNvSpPr>
          <p:nvPr>
            <p:ph idx="1"/>
          </p:nvPr>
        </p:nvSpPr>
        <p:spPr>
          <a:xfrm>
            <a:off x="457200" y="1785938"/>
            <a:ext cx="8345488" cy="4310062"/>
          </a:xfrm>
        </p:spPr>
        <p:txBody>
          <a:bodyPr/>
          <a:lstStyle/>
          <a:p>
            <a:pPr>
              <a:lnSpc>
                <a:spcPct val="150000"/>
              </a:lnSpc>
            </a:pPr>
            <a:r>
              <a:rPr lang="en-US" altLang="zh-CN" sz="2400" b="1" dirty="0"/>
              <a:t>They can mix with vacuum, </a:t>
            </a:r>
            <a:r>
              <a:rPr lang="en-US" altLang="zh-CN" sz="2400" b="1" dirty="0">
                <a:solidFill>
                  <a:srgbClr val="FF0000"/>
                </a:solidFill>
              </a:rPr>
              <a:t>glueball</a:t>
            </a:r>
            <a:r>
              <a:rPr lang="en-US" altLang="zh-CN" sz="2400" b="1" dirty="0"/>
              <a:t>, even molecular states</a:t>
            </a:r>
          </a:p>
          <a:p>
            <a:pPr>
              <a:lnSpc>
                <a:spcPct val="150000"/>
              </a:lnSpc>
            </a:pPr>
            <a:r>
              <a:rPr lang="en-US" altLang="zh-CN" sz="2400" b="1" dirty="0"/>
              <a:t>So a lot of explanations on the market—</a:t>
            </a:r>
            <a:r>
              <a:rPr lang="en-US" altLang="zh-CN" sz="2400" b="1" dirty="0">
                <a:solidFill>
                  <a:srgbClr val="FF0000"/>
                </a:solidFill>
              </a:rPr>
              <a:t>tetra quark states</a:t>
            </a:r>
          </a:p>
          <a:p>
            <a:pPr>
              <a:lnSpc>
                <a:spcPct val="150000"/>
              </a:lnSpc>
            </a:pPr>
            <a:r>
              <a:rPr lang="en-US" altLang="zh-CN" sz="2400" b="1" dirty="0"/>
              <a:t>Most study focus on the </a:t>
            </a:r>
            <a:r>
              <a:rPr lang="en-US" altLang="zh-CN" sz="2400" b="1" dirty="0">
                <a:solidFill>
                  <a:schemeClr val="tx2"/>
                </a:solidFill>
              </a:rPr>
              <a:t>decay property </a:t>
            </a:r>
            <a:r>
              <a:rPr lang="en-US" altLang="zh-CN" sz="2400" b="1" dirty="0"/>
              <a:t>of the scalar mesons </a:t>
            </a:r>
          </a:p>
          <a:p>
            <a:pPr>
              <a:lnSpc>
                <a:spcPct val="150000"/>
              </a:lnSpc>
            </a:pPr>
            <a:r>
              <a:rPr lang="en-US" altLang="zh-CN" sz="2400" b="1" dirty="0"/>
              <a:t>The </a:t>
            </a:r>
            <a:r>
              <a:rPr lang="en-US" altLang="zh-CN" sz="2400" b="1" dirty="0">
                <a:solidFill>
                  <a:schemeClr val="tx2"/>
                </a:solidFill>
              </a:rPr>
              <a:t>production</a:t>
            </a:r>
            <a:r>
              <a:rPr lang="en-US" altLang="zh-CN" sz="2400" b="1" dirty="0"/>
              <a:t> of scalar mesons from </a:t>
            </a:r>
            <a:r>
              <a:rPr lang="en-US" altLang="zh-CN" sz="2400" b="1" dirty="0">
                <a:solidFill>
                  <a:srgbClr val="FF0000"/>
                </a:solidFill>
              </a:rPr>
              <a:t>heavy quark decays </a:t>
            </a:r>
            <a:r>
              <a:rPr lang="en-US" altLang="zh-CN" sz="2400" b="1" dirty="0"/>
              <a:t>are more interesting</a:t>
            </a:r>
            <a:endParaRPr lang="zh-CN" altLang="en-US" sz="2400" b="1" dirty="0"/>
          </a:p>
        </p:txBody>
      </p:sp>
      <p:sp>
        <p:nvSpPr>
          <p:cNvPr id="4" name="日期占位符 3">
            <a:extLst>
              <a:ext uri="{FF2B5EF4-FFF2-40B4-BE49-F238E27FC236}">
                <a16:creationId xmlns:a16="http://schemas.microsoft.com/office/drawing/2014/main" id="{C5F30980-B238-52A6-29A3-5005FFA2397D}"/>
              </a:ext>
            </a:extLst>
          </p:cNvPr>
          <p:cNvSpPr>
            <a:spLocks noGrp="1"/>
          </p:cNvSpPr>
          <p:nvPr>
            <p:ph type="dt" sz="quarter" idx="10"/>
          </p:nvPr>
        </p:nvSpPr>
        <p:spPr/>
        <p:txBody>
          <a:bodyPr/>
          <a:lstStyle/>
          <a:p>
            <a:pPr>
              <a:defRPr/>
            </a:pPr>
            <a:r>
              <a:rPr lang="zh-CN" altLang="en-US"/>
              <a:t>CD Lu</a:t>
            </a:r>
          </a:p>
        </p:txBody>
      </p:sp>
      <p:sp>
        <p:nvSpPr>
          <p:cNvPr id="20484" name="灯片编号占位符 4">
            <a:extLst>
              <a:ext uri="{FF2B5EF4-FFF2-40B4-BE49-F238E27FC236}">
                <a16:creationId xmlns:a16="http://schemas.microsoft.com/office/drawing/2014/main" id="{43518CD5-E492-0C39-1CE3-785B53EA06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B6CC3EC-825B-4B49-B04A-D2328C875C4E}" type="slidenum">
              <a:rPr kumimoji="0" lang="zh-CN" altLang="en-US" sz="1400">
                <a:latin typeface="Tahoma" panose="020B0604030504040204" pitchFamily="34" charset="0"/>
              </a:rPr>
              <a:pPr/>
              <a:t>34</a:t>
            </a:fld>
            <a:endParaRPr kumimoji="0" lang="zh-CN" altLang="en-US" sz="1400">
              <a:latin typeface="Tahoma" panose="020B0604030504040204" pitchFamily="34" charset="0"/>
            </a:endParaRPr>
          </a:p>
        </p:txBody>
      </p:sp>
    </p:spTree>
    <p:extLst>
      <p:ext uri="{BB962C8B-B14F-4D97-AF65-F5344CB8AC3E}">
        <p14:creationId xmlns:p14="http://schemas.microsoft.com/office/powerpoint/2010/main" val="31671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checkerboard(across)">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checkerboard(across)">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checkerboard(across)">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checkerboard(across)">
                                      <p:cBhvr>
                                        <p:cTn id="22"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1">
            <a:extLst>
              <a:ext uri="{FF2B5EF4-FFF2-40B4-BE49-F238E27FC236}">
                <a16:creationId xmlns:a16="http://schemas.microsoft.com/office/drawing/2014/main" id="{671CCE58-D273-E427-E972-8F42C1FA7827}"/>
              </a:ext>
            </a:extLst>
          </p:cNvPr>
          <p:cNvSpPr>
            <a:spLocks noGrp="1"/>
          </p:cNvSpPr>
          <p:nvPr>
            <p:ph type="dt" sz="quarter" idx="10"/>
          </p:nvPr>
        </p:nvSpPr>
        <p:spPr/>
        <p:txBody>
          <a:bodyPr/>
          <a:lstStyle/>
          <a:p>
            <a:pPr>
              <a:defRPr/>
            </a:pPr>
            <a:r>
              <a:rPr lang="zh-CN" altLang="en-US"/>
              <a:t>CD Lu</a:t>
            </a:r>
          </a:p>
        </p:txBody>
      </p:sp>
      <p:sp>
        <p:nvSpPr>
          <p:cNvPr id="21506" name="灯片编号占位符 3">
            <a:extLst>
              <a:ext uri="{FF2B5EF4-FFF2-40B4-BE49-F238E27FC236}">
                <a16:creationId xmlns:a16="http://schemas.microsoft.com/office/drawing/2014/main" id="{F564341C-A71A-908C-98C6-0FE886A14D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E7903C3-40EF-6F4E-95C6-EC8B551C6888}" type="slidenum">
              <a:rPr kumimoji="0" lang="zh-CN" altLang="en-US" sz="1400">
                <a:latin typeface="Tahoma" panose="020B0604030504040204" pitchFamily="34" charset="0"/>
              </a:rPr>
              <a:pPr/>
              <a:t>35</a:t>
            </a:fld>
            <a:endParaRPr kumimoji="0" lang="zh-CN" altLang="en-US" sz="1400">
              <a:latin typeface="Tahoma" panose="020B0604030504040204" pitchFamily="34" charset="0"/>
            </a:endParaRPr>
          </a:p>
        </p:txBody>
      </p:sp>
      <p:pic>
        <p:nvPicPr>
          <p:cNvPr id="21507" name="Picture 1026">
            <a:extLst>
              <a:ext uri="{FF2B5EF4-FFF2-40B4-BE49-F238E27FC236}">
                <a16:creationId xmlns:a16="http://schemas.microsoft.com/office/drawing/2014/main" id="{8EDEEFC3-DF6B-233B-F756-A74C7F7F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67" t="30023" r="16980" b="21657"/>
          <a:stretch>
            <a:fillRect/>
          </a:stretch>
        </p:blipFill>
        <p:spPr bwMode="auto">
          <a:xfrm>
            <a:off x="1000125" y="1857375"/>
            <a:ext cx="712628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4243264D-DDA5-D897-2EE3-AAF6F6497DDC}"/>
              </a:ext>
            </a:extLst>
          </p:cNvPr>
          <p:cNvSpPr>
            <a:spLocks noChangeArrowheads="1"/>
          </p:cNvSpPr>
          <p:nvPr/>
        </p:nvSpPr>
        <p:spPr bwMode="auto">
          <a:xfrm>
            <a:off x="1371600" y="228600"/>
            <a:ext cx="7620000" cy="1524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Feynman diagrams of semi-leptonic decays of D to Scalar Mesons</a:t>
            </a:r>
          </a:p>
        </p:txBody>
      </p:sp>
      <p:sp>
        <p:nvSpPr>
          <p:cNvPr id="592900" name="Text Box 1028">
            <a:extLst>
              <a:ext uri="{FF2B5EF4-FFF2-40B4-BE49-F238E27FC236}">
                <a16:creationId xmlns:a16="http://schemas.microsoft.com/office/drawing/2014/main" id="{E4973520-5855-3970-1AD0-8FEE2D9D1917}"/>
              </a:ext>
            </a:extLst>
          </p:cNvPr>
          <p:cNvSpPr txBox="1">
            <a:spLocks noChangeArrowheads="1"/>
          </p:cNvSpPr>
          <p:nvPr/>
        </p:nvSpPr>
        <p:spPr bwMode="auto">
          <a:xfrm>
            <a:off x="685800" y="55626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dirty="0"/>
              <a:t>D</a:t>
            </a:r>
            <a:r>
              <a:rPr lang="en-US" altLang="zh-CN" sz="2800" baseline="30000" dirty="0">
                <a:sym typeface="Symbol" pitchFamily="2" charset="2"/>
              </a:rPr>
              <a:t>+</a:t>
            </a:r>
            <a:r>
              <a:rPr lang="en-US" altLang="zh-CN" sz="2800" dirty="0"/>
              <a:t> </a:t>
            </a:r>
            <a:r>
              <a:rPr lang="en-US" altLang="zh-CN" sz="2800" dirty="0">
                <a:sym typeface="Wingdings" pitchFamily="2" charset="2"/>
              </a:rPr>
              <a:t> f</a:t>
            </a:r>
            <a:r>
              <a:rPr lang="en-US" altLang="zh-CN" sz="2800" baseline="-25000" dirty="0">
                <a:sym typeface="Wingdings" pitchFamily="2" charset="2"/>
              </a:rPr>
              <a:t>0</a:t>
            </a:r>
            <a:r>
              <a:rPr lang="en-US" altLang="zh-CN" sz="2800" dirty="0">
                <a:sym typeface="Wingdings" pitchFamily="2" charset="2"/>
              </a:rPr>
              <a:t> </a:t>
            </a:r>
            <a:r>
              <a:rPr lang="en-US" altLang="zh-CN" sz="2800" dirty="0">
                <a:sym typeface="Symbol" pitchFamily="2" charset="2"/>
              </a:rPr>
              <a:t></a:t>
            </a:r>
            <a:r>
              <a:rPr lang="en-US" altLang="zh-CN" sz="2800" baseline="30000" dirty="0">
                <a:sym typeface="Symbol" pitchFamily="2" charset="2"/>
              </a:rPr>
              <a:t>+</a:t>
            </a:r>
            <a:r>
              <a:rPr lang="en-US" altLang="zh-CN" sz="2800" dirty="0">
                <a:sym typeface="Symbol" pitchFamily="2" charset="2"/>
              </a:rPr>
              <a:t>, </a:t>
            </a:r>
            <a:r>
              <a:rPr lang="en-US" altLang="zh-CN" sz="2800" dirty="0">
                <a:sym typeface="Wingdings" pitchFamily="2" charset="2"/>
              </a:rPr>
              <a:t> D</a:t>
            </a:r>
            <a:r>
              <a:rPr lang="en-US" altLang="zh-CN" sz="2800" baseline="30000" dirty="0">
                <a:sym typeface="Symbol" pitchFamily="2" charset="2"/>
              </a:rPr>
              <a:t>+</a:t>
            </a:r>
            <a:r>
              <a:rPr lang="en-US" altLang="zh-CN" sz="2800" dirty="0">
                <a:sym typeface="Wingdings" pitchFamily="2" charset="2"/>
              </a:rPr>
              <a:t>  </a:t>
            </a:r>
            <a:r>
              <a:rPr lang="en-US" altLang="zh-CN" sz="2800" b="1" dirty="0">
                <a:solidFill>
                  <a:schemeClr val="tx2"/>
                </a:solidFill>
                <a:sym typeface="Symbol" pitchFamily="2" charset="2"/>
              </a:rPr>
              <a:t> </a:t>
            </a:r>
            <a:r>
              <a:rPr lang="en-US" altLang="zh-CN" sz="2800" dirty="0">
                <a:sym typeface="Symbol" pitchFamily="2" charset="2"/>
              </a:rPr>
              <a:t></a:t>
            </a:r>
            <a:r>
              <a:rPr lang="en-US" altLang="zh-CN" sz="2800" baseline="30000" dirty="0">
                <a:sym typeface="Symbol" pitchFamily="2" charset="2"/>
              </a:rPr>
              <a:t>+</a:t>
            </a:r>
            <a:r>
              <a:rPr lang="en-US" altLang="zh-CN" sz="2800" b="1" dirty="0">
                <a:solidFill>
                  <a:schemeClr val="tx2"/>
                </a:solidFill>
                <a:sym typeface="Symbol" pitchFamily="2" charset="2"/>
              </a:rPr>
              <a:t> have been measured</a:t>
            </a:r>
          </a:p>
        </p:txBody>
      </p:sp>
      <p:sp>
        <p:nvSpPr>
          <p:cNvPr id="21510" name="TextBox 7">
            <a:extLst>
              <a:ext uri="{FF2B5EF4-FFF2-40B4-BE49-F238E27FC236}">
                <a16:creationId xmlns:a16="http://schemas.microsoft.com/office/drawing/2014/main" id="{B3F4EAA1-D0B7-BF8C-C921-4E0542AD399D}"/>
              </a:ext>
            </a:extLst>
          </p:cNvPr>
          <p:cNvSpPr txBox="1">
            <a:spLocks noChangeArrowheads="1"/>
          </p:cNvSpPr>
          <p:nvPr/>
        </p:nvSpPr>
        <p:spPr bwMode="auto">
          <a:xfrm>
            <a:off x="285750" y="3929063"/>
            <a:ext cx="92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2800" i="1"/>
              <a:t>D</a:t>
            </a:r>
            <a:r>
              <a:rPr lang="en-US" altLang="zh-CN" sz="2800" i="1" baseline="30000"/>
              <a:t>+</a:t>
            </a:r>
            <a:endParaRPr lang="zh-CN" altLang="en-US" sz="2800" i="1" baseline="30000"/>
          </a:p>
        </p:txBody>
      </p:sp>
    </p:spTree>
    <p:extLst>
      <p:ext uri="{BB962C8B-B14F-4D97-AF65-F5344CB8AC3E}">
        <p14:creationId xmlns:p14="http://schemas.microsoft.com/office/powerpoint/2010/main" val="408321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2900">
                                            <p:txEl>
                                              <p:pRg st="0" end="0"/>
                                            </p:txEl>
                                          </p:spTgt>
                                        </p:tgtEl>
                                        <p:attrNameLst>
                                          <p:attrName>style.visibility</p:attrName>
                                        </p:attrNameLst>
                                      </p:cBhvr>
                                      <p:to>
                                        <p:strVal val="visible"/>
                                      </p:to>
                                    </p:set>
                                    <p:animEffect transition="in" filter="wipe(left)">
                                      <p:cBhvr>
                                        <p:cTn id="7" dur="500"/>
                                        <p:tgtEl>
                                          <p:spTgt spid="592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a:extLst>
              <a:ext uri="{FF2B5EF4-FFF2-40B4-BE49-F238E27FC236}">
                <a16:creationId xmlns:a16="http://schemas.microsoft.com/office/drawing/2014/main" id="{366B9C63-4A17-480A-877A-14C203FC7B3F}"/>
              </a:ext>
            </a:extLst>
          </p:cNvPr>
          <p:cNvSpPr>
            <a:spLocks noGrp="1"/>
          </p:cNvSpPr>
          <p:nvPr>
            <p:ph type="dt" sz="quarter" idx="10"/>
          </p:nvPr>
        </p:nvSpPr>
        <p:spPr/>
        <p:txBody>
          <a:bodyPr/>
          <a:lstStyle/>
          <a:p>
            <a:pPr>
              <a:defRPr/>
            </a:pPr>
            <a:r>
              <a:rPr lang="zh-CN" altLang="en-US"/>
              <a:t>CD Lu</a:t>
            </a:r>
          </a:p>
        </p:txBody>
      </p:sp>
      <p:sp>
        <p:nvSpPr>
          <p:cNvPr id="22530" name="灯片编号占位符 5">
            <a:extLst>
              <a:ext uri="{FF2B5EF4-FFF2-40B4-BE49-F238E27FC236}">
                <a16:creationId xmlns:a16="http://schemas.microsoft.com/office/drawing/2014/main" id="{513DF9BA-CEC0-665F-D21A-106BDDCE02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D8BEFB1-677C-CC4E-80F7-F89A79BA865D}" type="slidenum">
              <a:rPr kumimoji="0" lang="zh-CN" altLang="en-US" sz="1400">
                <a:latin typeface="Tahoma" panose="020B0604030504040204" pitchFamily="34" charset="0"/>
              </a:rPr>
              <a:pPr/>
              <a:t>36</a:t>
            </a:fld>
            <a:endParaRPr kumimoji="0" lang="zh-CN" altLang="en-US" sz="1400">
              <a:latin typeface="Tahoma" panose="020B0604030504040204" pitchFamily="34" charset="0"/>
            </a:endParaRPr>
          </a:p>
        </p:txBody>
      </p:sp>
      <p:sp>
        <p:nvSpPr>
          <p:cNvPr id="22531" name="Rectangle 2">
            <a:extLst>
              <a:ext uri="{FF2B5EF4-FFF2-40B4-BE49-F238E27FC236}">
                <a16:creationId xmlns:a16="http://schemas.microsoft.com/office/drawing/2014/main" id="{82B61996-7969-F69F-598D-731FC7387066}"/>
              </a:ext>
            </a:extLst>
          </p:cNvPr>
          <p:cNvSpPr>
            <a:spLocks noGrp="1" noChangeArrowheads="1"/>
          </p:cNvSpPr>
          <p:nvPr>
            <p:ph type="title"/>
          </p:nvPr>
        </p:nvSpPr>
        <p:spPr>
          <a:xfrm>
            <a:off x="1692275" y="333375"/>
            <a:ext cx="7200900" cy="647700"/>
          </a:xfrm>
        </p:spPr>
        <p:txBody>
          <a:bodyPr/>
          <a:lstStyle/>
          <a:p>
            <a:pPr eaLnBrk="1" hangingPunct="1"/>
            <a:r>
              <a:rPr lang="en-US" altLang="zh-CN" sz="3200" b="1" dirty="0"/>
              <a:t>Isospin relation for 2-quark states</a:t>
            </a:r>
          </a:p>
        </p:txBody>
      </p:sp>
      <p:sp>
        <p:nvSpPr>
          <p:cNvPr id="22532" name="Rectangle 3">
            <a:extLst>
              <a:ext uri="{FF2B5EF4-FFF2-40B4-BE49-F238E27FC236}">
                <a16:creationId xmlns:a16="http://schemas.microsoft.com/office/drawing/2014/main" id="{0BBBF8C3-0ECF-0A9A-6D7F-A5FB592E22BA}"/>
              </a:ext>
            </a:extLst>
          </p:cNvPr>
          <p:cNvSpPr>
            <a:spLocks noGrp="1" noChangeArrowheads="1"/>
          </p:cNvSpPr>
          <p:nvPr>
            <p:ph type="body" idx="1"/>
          </p:nvPr>
        </p:nvSpPr>
        <p:spPr>
          <a:xfrm>
            <a:off x="457200" y="1857375"/>
            <a:ext cx="8345488" cy="4238625"/>
          </a:xfrm>
        </p:spPr>
        <p:txBody>
          <a:bodyPr/>
          <a:lstStyle/>
          <a:p>
            <a:pPr eaLnBrk="1" hangingPunct="1"/>
            <a:r>
              <a:rPr lang="en-US" altLang="zh-CN" b="1" dirty="0"/>
              <a:t>Isospin 0 and isospin 1 contribution should be 1:1, derived from the </a:t>
            </a:r>
            <a:r>
              <a:rPr lang="en-US" altLang="zh-CN" b="1" dirty="0" err="1"/>
              <a:t>Clebsch</a:t>
            </a:r>
            <a:r>
              <a:rPr lang="en-US" altLang="zh-CN" b="1" dirty="0"/>
              <a:t>-Gordan coefficients</a:t>
            </a:r>
          </a:p>
          <a:p>
            <a:pPr eaLnBrk="1" hangingPunct="1"/>
            <a:r>
              <a:rPr lang="en-US" altLang="zh-CN" b="1" dirty="0">
                <a:solidFill>
                  <a:schemeClr val="hlink"/>
                </a:solidFill>
              </a:rPr>
              <a:t>Isospin conserved by strong interaction, no matter perturbative or non-perturbative</a:t>
            </a:r>
          </a:p>
          <a:p>
            <a:pPr eaLnBrk="1" hangingPunct="1">
              <a:buFont typeface="Wingdings" pitchFamily="2" charset="2"/>
              <a:buNone/>
            </a:pPr>
            <a:r>
              <a:rPr lang="en-US" altLang="zh-CN" b="1" dirty="0">
                <a:solidFill>
                  <a:schemeClr val="tx2"/>
                </a:solidFill>
              </a:rPr>
              <a:t>          --model independent</a:t>
            </a:r>
          </a:p>
          <a:p>
            <a:pPr eaLnBrk="1" hangingPunct="1">
              <a:buFont typeface="Wingdings" pitchFamily="2" charset="2"/>
              <a:buNone/>
            </a:pPr>
            <a:r>
              <a:rPr lang="en-US" altLang="zh-CN" b="1" dirty="0"/>
              <a:t> similarly,</a:t>
            </a:r>
            <a:r>
              <a:rPr lang="zh-CN" altLang="en-US" b="1" dirty="0"/>
              <a:t>  </a:t>
            </a:r>
            <a:r>
              <a:rPr lang="en-US" altLang="zh-CN" b="1" dirty="0"/>
              <a:t>already verified by exp.</a:t>
            </a:r>
          </a:p>
        </p:txBody>
      </p:sp>
      <p:graphicFrame>
        <p:nvGraphicFramePr>
          <p:cNvPr id="22533" name="Object 4">
            <a:extLst>
              <a:ext uri="{FF2B5EF4-FFF2-40B4-BE49-F238E27FC236}">
                <a16:creationId xmlns:a16="http://schemas.microsoft.com/office/drawing/2014/main" id="{11BAA1E1-829C-C439-56EB-4B068A85827E}"/>
              </a:ext>
            </a:extLst>
          </p:cNvPr>
          <p:cNvGraphicFramePr>
            <a:graphicFrameLocks noChangeAspect="1"/>
          </p:cNvGraphicFramePr>
          <p:nvPr/>
        </p:nvGraphicFramePr>
        <p:xfrm>
          <a:off x="2254250" y="5072063"/>
          <a:ext cx="6275388" cy="654050"/>
        </p:xfrm>
        <a:graphic>
          <a:graphicData uri="http://schemas.openxmlformats.org/presentationml/2006/ole">
            <mc:AlternateContent xmlns:mc="http://schemas.openxmlformats.org/markup-compatibility/2006">
              <mc:Choice xmlns:v="urn:schemas-microsoft-com:vml" Requires="v">
                <p:oleObj name="公式" r:id="rId2" imgW="53543200" imgH="5562600" progId="Equation.3">
                  <p:embed/>
                </p:oleObj>
              </mc:Choice>
              <mc:Fallback>
                <p:oleObj name="公式" r:id="rId2" imgW="53543200" imgH="5562600" progId="Equation.3">
                  <p:embed/>
                  <p:pic>
                    <p:nvPicPr>
                      <p:cNvPr id="22533" name="Object 4">
                        <a:extLst>
                          <a:ext uri="{FF2B5EF4-FFF2-40B4-BE49-F238E27FC236}">
                            <a16:creationId xmlns:a16="http://schemas.microsoft.com/office/drawing/2014/main" id="{11BAA1E1-829C-C439-56EB-4B068A858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5072063"/>
                        <a:ext cx="6275388"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2534" name="Picture 8">
            <a:extLst>
              <a:ext uri="{FF2B5EF4-FFF2-40B4-BE49-F238E27FC236}">
                <a16:creationId xmlns:a16="http://schemas.microsoft.com/office/drawing/2014/main" id="{6E0E1C2E-FEAE-3B2F-2ABD-25A1CED47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30" t="12305" r="66077" b="80719"/>
          <a:stretch>
            <a:fillRect/>
          </a:stretch>
        </p:blipFill>
        <p:spPr bwMode="auto">
          <a:xfrm>
            <a:off x="928688" y="1143000"/>
            <a:ext cx="28765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2535" name="Picture 8">
            <a:extLst>
              <a:ext uri="{FF2B5EF4-FFF2-40B4-BE49-F238E27FC236}">
                <a16:creationId xmlns:a16="http://schemas.microsoft.com/office/drawing/2014/main" id="{A5E31F23-CC0E-18C4-5103-EBE359478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861" t="12305" r="12329" b="80719"/>
          <a:stretch>
            <a:fillRect/>
          </a:stretch>
        </p:blipFill>
        <p:spPr bwMode="auto">
          <a:xfrm>
            <a:off x="3857625" y="1143000"/>
            <a:ext cx="23225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extLst>
      <p:ext uri="{BB962C8B-B14F-4D97-AF65-F5344CB8AC3E}">
        <p14:creationId xmlns:p14="http://schemas.microsoft.com/office/powerpoint/2010/main" val="3224776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1">
            <a:extLst>
              <a:ext uri="{FF2B5EF4-FFF2-40B4-BE49-F238E27FC236}">
                <a16:creationId xmlns:a16="http://schemas.microsoft.com/office/drawing/2014/main" id="{570F629F-099D-E516-FB39-A0B4CEB536F9}"/>
              </a:ext>
            </a:extLst>
          </p:cNvPr>
          <p:cNvSpPr>
            <a:spLocks noGrp="1"/>
          </p:cNvSpPr>
          <p:nvPr>
            <p:ph type="dt" sz="quarter" idx="10"/>
          </p:nvPr>
        </p:nvSpPr>
        <p:spPr/>
        <p:txBody>
          <a:bodyPr/>
          <a:lstStyle/>
          <a:p>
            <a:pPr>
              <a:defRPr/>
            </a:pPr>
            <a:r>
              <a:rPr lang="zh-CN" altLang="en-US"/>
              <a:t>CD Lu</a:t>
            </a:r>
          </a:p>
        </p:txBody>
      </p:sp>
      <p:sp>
        <p:nvSpPr>
          <p:cNvPr id="23554" name="灯片编号占位符 3">
            <a:extLst>
              <a:ext uri="{FF2B5EF4-FFF2-40B4-BE49-F238E27FC236}">
                <a16:creationId xmlns:a16="http://schemas.microsoft.com/office/drawing/2014/main" id="{915108B8-F34B-F330-6294-2BCB826E8F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1A58B0BB-2623-D349-969C-45E72E56E288}" type="slidenum">
              <a:rPr kumimoji="0" lang="zh-CN" altLang="en-US" sz="1400">
                <a:latin typeface="Tahoma" panose="020B0604030504040204" pitchFamily="34" charset="0"/>
              </a:rPr>
              <a:pPr/>
              <a:t>37</a:t>
            </a:fld>
            <a:endParaRPr kumimoji="0" lang="zh-CN" altLang="en-US" sz="1400">
              <a:latin typeface="Tahoma" panose="020B0604030504040204" pitchFamily="34" charset="0"/>
            </a:endParaRPr>
          </a:p>
        </p:txBody>
      </p:sp>
      <p:pic>
        <p:nvPicPr>
          <p:cNvPr id="23555" name="Picture 2">
            <a:extLst>
              <a:ext uri="{FF2B5EF4-FFF2-40B4-BE49-F238E27FC236}">
                <a16:creationId xmlns:a16="http://schemas.microsoft.com/office/drawing/2014/main" id="{2433B6B0-BB65-323B-09F0-EED343231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74" t="43312" r="10265" b="33469"/>
          <a:stretch>
            <a:fillRect/>
          </a:stretch>
        </p:blipFill>
        <p:spPr bwMode="auto">
          <a:xfrm>
            <a:off x="685800" y="1905000"/>
            <a:ext cx="78263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3556" name="Picture 4">
            <a:extLst>
              <a:ext uri="{FF2B5EF4-FFF2-40B4-BE49-F238E27FC236}">
                <a16:creationId xmlns:a16="http://schemas.microsoft.com/office/drawing/2014/main" id="{B2524BB1-8D96-82D4-6EA3-687D661A5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74" t="79735" r="31377" b="15257"/>
          <a:stretch>
            <a:fillRect/>
          </a:stretch>
        </p:blipFill>
        <p:spPr bwMode="auto">
          <a:xfrm>
            <a:off x="1524000" y="5791200"/>
            <a:ext cx="5143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9F298A4E-C8FC-2305-04F7-FB547A0FF162}"/>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2-quark picture of ordinary light Scalar Mesons</a:t>
            </a:r>
          </a:p>
        </p:txBody>
      </p:sp>
      <p:sp>
        <p:nvSpPr>
          <p:cNvPr id="23558" name="Text Box 6">
            <a:extLst>
              <a:ext uri="{FF2B5EF4-FFF2-40B4-BE49-F238E27FC236}">
                <a16:creationId xmlns:a16="http://schemas.microsoft.com/office/drawing/2014/main" id="{A575FEA9-DD6C-ACC5-BBB6-F2200304A02C}"/>
              </a:ext>
            </a:extLst>
          </p:cNvPr>
          <p:cNvSpPr txBox="1">
            <a:spLocks noChangeArrowheads="1"/>
          </p:cNvSpPr>
          <p:nvPr/>
        </p:nvSpPr>
        <p:spPr bwMode="auto">
          <a:xfrm>
            <a:off x="762000" y="5181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with</a:t>
            </a:r>
          </a:p>
        </p:txBody>
      </p:sp>
      <p:sp>
        <p:nvSpPr>
          <p:cNvPr id="23559" name="Text Box 7">
            <a:extLst>
              <a:ext uri="{FF2B5EF4-FFF2-40B4-BE49-F238E27FC236}">
                <a16:creationId xmlns:a16="http://schemas.microsoft.com/office/drawing/2014/main" id="{6B3EC585-DD25-7828-A320-E33ACE17A052}"/>
              </a:ext>
            </a:extLst>
          </p:cNvPr>
          <p:cNvSpPr txBox="1">
            <a:spLocks noChangeArrowheads="1"/>
          </p:cNvSpPr>
          <p:nvPr/>
        </p:nvSpPr>
        <p:spPr bwMode="auto">
          <a:xfrm>
            <a:off x="381000" y="35814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dirty="0">
                <a:solidFill>
                  <a:schemeClr val="tx2"/>
                </a:solidFill>
                <a:sym typeface="Symbol" pitchFamily="2" charset="2"/>
              </a:rPr>
              <a:t> </a:t>
            </a:r>
            <a:r>
              <a:rPr lang="en-US" altLang="zh-CN" sz="2800" b="1" dirty="0">
                <a:solidFill>
                  <a:schemeClr val="tx2"/>
                </a:solidFill>
              </a:rPr>
              <a:t>- f</a:t>
            </a:r>
            <a:r>
              <a:rPr lang="en-US" altLang="zh-CN" sz="2800" b="1" baseline="-25000" dirty="0">
                <a:solidFill>
                  <a:schemeClr val="tx2"/>
                </a:solidFill>
              </a:rPr>
              <a:t>0</a:t>
            </a:r>
            <a:r>
              <a:rPr lang="en-US" altLang="zh-CN" sz="2800" b="1" dirty="0">
                <a:solidFill>
                  <a:schemeClr val="tx2"/>
                </a:solidFill>
              </a:rPr>
              <a:t> mixing:</a:t>
            </a:r>
          </a:p>
        </p:txBody>
      </p:sp>
      <p:graphicFrame>
        <p:nvGraphicFramePr>
          <p:cNvPr id="23560" name="Object 11">
            <a:extLst>
              <a:ext uri="{FF2B5EF4-FFF2-40B4-BE49-F238E27FC236}">
                <a16:creationId xmlns:a16="http://schemas.microsoft.com/office/drawing/2014/main" id="{71814465-8617-1260-320C-6C84EA87F74E}"/>
              </a:ext>
            </a:extLst>
          </p:cNvPr>
          <p:cNvGraphicFramePr>
            <a:graphicFrameLocks noChangeAspect="1"/>
          </p:cNvGraphicFramePr>
          <p:nvPr/>
        </p:nvGraphicFramePr>
        <p:xfrm>
          <a:off x="642938" y="4071938"/>
          <a:ext cx="4075112" cy="1216025"/>
        </p:xfrm>
        <a:graphic>
          <a:graphicData uri="http://schemas.openxmlformats.org/presentationml/2006/ole">
            <mc:AlternateContent xmlns:mc="http://schemas.openxmlformats.org/markup-compatibility/2006">
              <mc:Choice xmlns:v="urn:schemas-microsoft-com:vml" Requires="v">
                <p:oleObj name="公式" r:id="rId4" imgW="39204900" imgH="11696700" progId="Equation.3">
                  <p:embed/>
                </p:oleObj>
              </mc:Choice>
              <mc:Fallback>
                <p:oleObj name="公式" r:id="rId4" imgW="39204900" imgH="11696700" progId="Equation.3">
                  <p:embed/>
                  <p:pic>
                    <p:nvPicPr>
                      <p:cNvPr id="23560" name="Object 11">
                        <a:extLst>
                          <a:ext uri="{FF2B5EF4-FFF2-40B4-BE49-F238E27FC236}">
                            <a16:creationId xmlns:a16="http://schemas.microsoft.com/office/drawing/2014/main" id="{71814465-8617-1260-320C-6C84EA87F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071938"/>
                        <a:ext cx="4075112"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4379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1">
            <a:extLst>
              <a:ext uri="{FF2B5EF4-FFF2-40B4-BE49-F238E27FC236}">
                <a16:creationId xmlns:a16="http://schemas.microsoft.com/office/drawing/2014/main" id="{631CC505-376E-4E62-EAF9-2E77B1A7C772}"/>
              </a:ext>
            </a:extLst>
          </p:cNvPr>
          <p:cNvSpPr>
            <a:spLocks noGrp="1"/>
          </p:cNvSpPr>
          <p:nvPr>
            <p:ph type="dt" sz="quarter" idx="10"/>
          </p:nvPr>
        </p:nvSpPr>
        <p:spPr/>
        <p:txBody>
          <a:bodyPr/>
          <a:lstStyle/>
          <a:p>
            <a:pPr>
              <a:defRPr/>
            </a:pPr>
            <a:r>
              <a:rPr lang="zh-CN" altLang="en-US"/>
              <a:t>CD Lu</a:t>
            </a:r>
          </a:p>
        </p:txBody>
      </p:sp>
      <p:sp>
        <p:nvSpPr>
          <p:cNvPr id="24578" name="灯片编号占位符 3">
            <a:extLst>
              <a:ext uri="{FF2B5EF4-FFF2-40B4-BE49-F238E27FC236}">
                <a16:creationId xmlns:a16="http://schemas.microsoft.com/office/drawing/2014/main" id="{DD8BFCE8-26B9-8810-9C63-F8F11C558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4F6AE0F9-FC3C-564C-BD17-F8345DF019C0}" type="slidenum">
              <a:rPr kumimoji="0" lang="zh-CN" altLang="en-US" sz="1400">
                <a:latin typeface="Tahoma" panose="020B0604030504040204" pitchFamily="34" charset="0"/>
              </a:rPr>
              <a:pPr/>
              <a:t>38</a:t>
            </a:fld>
            <a:endParaRPr kumimoji="0" lang="zh-CN" altLang="en-US" sz="1400">
              <a:latin typeface="Tahoma" panose="020B0604030504040204" pitchFamily="34" charset="0"/>
            </a:endParaRPr>
          </a:p>
        </p:txBody>
      </p:sp>
      <p:pic>
        <p:nvPicPr>
          <p:cNvPr id="24579" name="Picture 2">
            <a:extLst>
              <a:ext uri="{FF2B5EF4-FFF2-40B4-BE49-F238E27FC236}">
                <a16:creationId xmlns:a16="http://schemas.microsoft.com/office/drawing/2014/main" id="{19BFE708-D460-20ED-6944-D03393287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74" t="43312" r="10648" b="33469"/>
          <a:stretch>
            <a:fillRect/>
          </a:stretch>
        </p:blipFill>
        <p:spPr bwMode="auto">
          <a:xfrm>
            <a:off x="685800" y="1905000"/>
            <a:ext cx="77898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4580" name="Picture 4">
            <a:extLst>
              <a:ext uri="{FF2B5EF4-FFF2-40B4-BE49-F238E27FC236}">
                <a16:creationId xmlns:a16="http://schemas.microsoft.com/office/drawing/2014/main" id="{F31DDC6B-12F1-A586-74CA-6532D84DF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74" t="79735" r="31377" b="15257"/>
          <a:stretch>
            <a:fillRect/>
          </a:stretch>
        </p:blipFill>
        <p:spPr bwMode="auto">
          <a:xfrm>
            <a:off x="1524000" y="5791200"/>
            <a:ext cx="5143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FBEB7415-2EC6-FE89-0B82-33BBE54E02D5}"/>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2-quark picture of ordinary light Scalar Mesons</a:t>
            </a:r>
          </a:p>
        </p:txBody>
      </p:sp>
      <p:sp>
        <p:nvSpPr>
          <p:cNvPr id="24582" name="Text Box 6">
            <a:extLst>
              <a:ext uri="{FF2B5EF4-FFF2-40B4-BE49-F238E27FC236}">
                <a16:creationId xmlns:a16="http://schemas.microsoft.com/office/drawing/2014/main" id="{2B97BB2B-226F-32C4-8AE0-B0EA4BA1CBB3}"/>
              </a:ext>
            </a:extLst>
          </p:cNvPr>
          <p:cNvSpPr txBox="1">
            <a:spLocks noChangeArrowheads="1"/>
          </p:cNvSpPr>
          <p:nvPr/>
        </p:nvSpPr>
        <p:spPr bwMode="auto">
          <a:xfrm>
            <a:off x="762000" y="5181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with</a:t>
            </a:r>
          </a:p>
        </p:txBody>
      </p:sp>
      <p:sp>
        <p:nvSpPr>
          <p:cNvPr id="24583" name="Text Box 7">
            <a:extLst>
              <a:ext uri="{FF2B5EF4-FFF2-40B4-BE49-F238E27FC236}">
                <a16:creationId xmlns:a16="http://schemas.microsoft.com/office/drawing/2014/main" id="{16AC68F4-16E9-46D5-D778-1323F28D87E5}"/>
              </a:ext>
            </a:extLst>
          </p:cNvPr>
          <p:cNvSpPr txBox="1">
            <a:spLocks noChangeArrowheads="1"/>
          </p:cNvSpPr>
          <p:nvPr/>
        </p:nvSpPr>
        <p:spPr bwMode="auto">
          <a:xfrm>
            <a:off x="381000" y="35814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a:solidFill>
                  <a:schemeClr val="tx2"/>
                </a:solidFill>
                <a:sym typeface="Symbol" pitchFamily="2" charset="2"/>
              </a:rPr>
              <a:t> </a:t>
            </a:r>
            <a:r>
              <a:rPr lang="en-US" altLang="zh-CN" sz="2800" b="1">
                <a:solidFill>
                  <a:schemeClr val="tx2"/>
                </a:solidFill>
              </a:rPr>
              <a:t>- f</a:t>
            </a:r>
            <a:r>
              <a:rPr lang="en-US" altLang="zh-CN" sz="2800" b="1" baseline="-25000">
                <a:solidFill>
                  <a:schemeClr val="tx2"/>
                </a:solidFill>
              </a:rPr>
              <a:t>0</a:t>
            </a:r>
            <a:r>
              <a:rPr lang="en-US" altLang="zh-CN" sz="2800" b="1">
                <a:solidFill>
                  <a:schemeClr val="tx2"/>
                </a:solidFill>
              </a:rPr>
              <a:t> mixing:</a:t>
            </a:r>
          </a:p>
        </p:txBody>
      </p:sp>
      <p:pic>
        <p:nvPicPr>
          <p:cNvPr id="24584" name="Picture 8">
            <a:extLst>
              <a:ext uri="{FF2B5EF4-FFF2-40B4-BE49-F238E27FC236}">
                <a16:creationId xmlns:a16="http://schemas.microsoft.com/office/drawing/2014/main" id="{889BFF90-1FD1-5120-B6D0-B74BB0516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967" t="30023" r="56110" b="21657"/>
          <a:stretch>
            <a:fillRect/>
          </a:stretch>
        </p:blipFill>
        <p:spPr bwMode="auto">
          <a:xfrm>
            <a:off x="5638800" y="2514600"/>
            <a:ext cx="2854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graphicFrame>
        <p:nvGraphicFramePr>
          <p:cNvPr id="24585" name="Object 11">
            <a:extLst>
              <a:ext uri="{FF2B5EF4-FFF2-40B4-BE49-F238E27FC236}">
                <a16:creationId xmlns:a16="http://schemas.microsoft.com/office/drawing/2014/main" id="{3AE9944B-7E9E-7275-AAF9-839FD7FBC294}"/>
              </a:ext>
            </a:extLst>
          </p:cNvPr>
          <p:cNvGraphicFramePr>
            <a:graphicFrameLocks noChangeAspect="1"/>
          </p:cNvGraphicFramePr>
          <p:nvPr/>
        </p:nvGraphicFramePr>
        <p:xfrm>
          <a:off x="642938" y="4071938"/>
          <a:ext cx="4075112" cy="1216025"/>
        </p:xfrm>
        <a:graphic>
          <a:graphicData uri="http://schemas.openxmlformats.org/presentationml/2006/ole">
            <mc:AlternateContent xmlns:mc="http://schemas.openxmlformats.org/markup-compatibility/2006">
              <mc:Choice xmlns:v="urn:schemas-microsoft-com:vml" Requires="v">
                <p:oleObj name="公式" r:id="rId5" imgW="39204900" imgH="11696700" progId="Equation.3">
                  <p:embed/>
                </p:oleObj>
              </mc:Choice>
              <mc:Fallback>
                <p:oleObj name="公式" r:id="rId5" imgW="39204900" imgH="11696700" progId="Equation.3">
                  <p:embed/>
                  <p:pic>
                    <p:nvPicPr>
                      <p:cNvPr id="24585" name="Object 11">
                        <a:extLst>
                          <a:ext uri="{FF2B5EF4-FFF2-40B4-BE49-F238E27FC236}">
                            <a16:creationId xmlns:a16="http://schemas.microsoft.com/office/drawing/2014/main" id="{3AE9944B-7E9E-7275-AAF9-839FD7FBC2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071938"/>
                        <a:ext cx="4075112"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7796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1">
            <a:extLst>
              <a:ext uri="{FF2B5EF4-FFF2-40B4-BE49-F238E27FC236}">
                <a16:creationId xmlns:a16="http://schemas.microsoft.com/office/drawing/2014/main" id="{1EF4DB2E-F6DA-9EEC-4FA4-1F16F2F1AF6D}"/>
              </a:ext>
            </a:extLst>
          </p:cNvPr>
          <p:cNvSpPr>
            <a:spLocks noGrp="1"/>
          </p:cNvSpPr>
          <p:nvPr>
            <p:ph type="dt" sz="quarter" idx="10"/>
          </p:nvPr>
        </p:nvSpPr>
        <p:spPr/>
        <p:txBody>
          <a:bodyPr/>
          <a:lstStyle/>
          <a:p>
            <a:pPr>
              <a:defRPr/>
            </a:pPr>
            <a:r>
              <a:rPr lang="zh-CN" altLang="en-US"/>
              <a:t>CD Lu</a:t>
            </a:r>
          </a:p>
        </p:txBody>
      </p:sp>
      <p:sp>
        <p:nvSpPr>
          <p:cNvPr id="25602" name="灯片编号占位符 3">
            <a:extLst>
              <a:ext uri="{FF2B5EF4-FFF2-40B4-BE49-F238E27FC236}">
                <a16:creationId xmlns:a16="http://schemas.microsoft.com/office/drawing/2014/main" id="{586745F4-C1E8-099E-5077-0D39207C18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11BF1AF-89F9-6947-9890-66FF2E2F55C8}" type="slidenum">
              <a:rPr kumimoji="0" lang="zh-CN" altLang="en-US" sz="1400">
                <a:latin typeface="Tahoma" panose="020B0604030504040204" pitchFamily="34" charset="0"/>
              </a:rPr>
              <a:pPr/>
              <a:t>39</a:t>
            </a:fld>
            <a:endParaRPr kumimoji="0" lang="zh-CN" altLang="en-US" sz="1400">
              <a:latin typeface="Tahoma" panose="020B0604030504040204" pitchFamily="34" charset="0"/>
            </a:endParaRPr>
          </a:p>
        </p:txBody>
      </p:sp>
      <p:pic>
        <p:nvPicPr>
          <p:cNvPr id="25603" name="Picture 2">
            <a:extLst>
              <a:ext uri="{FF2B5EF4-FFF2-40B4-BE49-F238E27FC236}">
                <a16:creationId xmlns:a16="http://schemas.microsoft.com/office/drawing/2014/main" id="{830A91FD-55AD-D9D2-EFDC-79A666597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64" t="39375" r="29532" b="46758"/>
          <a:stretch>
            <a:fillRect/>
          </a:stretch>
        </p:blipFill>
        <p:spPr bwMode="auto">
          <a:xfrm>
            <a:off x="1600200" y="2895600"/>
            <a:ext cx="4498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5604" name="Picture 3">
            <a:extLst>
              <a:ext uri="{FF2B5EF4-FFF2-40B4-BE49-F238E27FC236}">
                <a16:creationId xmlns:a16="http://schemas.microsoft.com/office/drawing/2014/main" id="{CE5944AD-4D83-9A92-9A6A-4FB5B0988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55" t="67921" r="38391" b="25594"/>
          <a:stretch>
            <a:fillRect/>
          </a:stretch>
        </p:blipFill>
        <p:spPr bwMode="auto">
          <a:xfrm>
            <a:off x="1600200" y="4419600"/>
            <a:ext cx="3273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2CE9B9EB-752C-AAD3-4AB5-279EA4DD98EF}"/>
              </a:ext>
            </a:extLst>
          </p:cNvPr>
          <p:cNvSpPr>
            <a:spLocks noChangeArrowheads="1"/>
          </p:cNvSpPr>
          <p:nvPr/>
        </p:nvSpPr>
        <p:spPr bwMode="auto">
          <a:xfrm>
            <a:off x="1357313" y="685800"/>
            <a:ext cx="7572375"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Sum rule independent of mixing</a:t>
            </a:r>
          </a:p>
        </p:txBody>
      </p:sp>
      <p:sp>
        <p:nvSpPr>
          <p:cNvPr id="594949" name="Text Box 5">
            <a:extLst>
              <a:ext uri="{FF2B5EF4-FFF2-40B4-BE49-F238E27FC236}">
                <a16:creationId xmlns:a16="http://schemas.microsoft.com/office/drawing/2014/main" id="{4628A10D-6148-20D5-2EC9-BEBA710765AD}"/>
              </a:ext>
            </a:extLst>
          </p:cNvPr>
          <p:cNvSpPr txBox="1">
            <a:spLocks noChangeArrowheads="1"/>
          </p:cNvSpPr>
          <p:nvPr/>
        </p:nvSpPr>
        <p:spPr bwMode="auto">
          <a:xfrm>
            <a:off x="457200" y="1828800"/>
            <a:ext cx="8305800" cy="946150"/>
          </a:xfrm>
          <a:prstGeom prst="rect">
            <a:avLst/>
          </a:prstGeom>
          <a:noFill/>
          <a:ln w="22225">
            <a:noFill/>
            <a:miter lim="800000"/>
            <a:headEnd/>
            <a:tailEnd/>
          </a:ln>
          <a:effectLst/>
        </p:spPr>
        <p:txBody>
          <a:bodyPr>
            <a:spAutoFit/>
          </a:bodyPr>
          <a:lstStyle>
            <a:lvl1pPr eaLnBrk="0" hangingPunct="0">
              <a:defRPr kumimoji="1" sz="2400">
                <a:solidFill>
                  <a:schemeClr val="tx1"/>
                </a:solidFill>
                <a:latin typeface="Times New Roman" charset="0"/>
                <a:ea typeface="宋体" charset="0"/>
                <a:cs typeface="宋体" charset="0"/>
              </a:defRPr>
            </a:lvl1pPr>
            <a:lvl2pPr marL="742950" indent="-285750" eaLnBrk="0" hangingPunct="0">
              <a:defRPr kumimoji="1" sz="2400">
                <a:solidFill>
                  <a:schemeClr val="tx1"/>
                </a:solidFill>
                <a:latin typeface="Times New Roman" charset="0"/>
                <a:ea typeface="宋体" charset="0"/>
              </a:defRPr>
            </a:lvl2pPr>
            <a:lvl3pPr marL="1143000" indent="-228600" eaLnBrk="0" hangingPunct="0">
              <a:defRPr kumimoji="1" sz="2400">
                <a:solidFill>
                  <a:schemeClr val="tx1"/>
                </a:solidFill>
                <a:latin typeface="Times New Roman" charset="0"/>
                <a:ea typeface="宋体" charset="0"/>
              </a:defRPr>
            </a:lvl3pPr>
            <a:lvl4pPr marL="1600200" indent="-228600" eaLnBrk="0" hangingPunct="0">
              <a:defRPr kumimoji="1" sz="2400">
                <a:solidFill>
                  <a:schemeClr val="tx1"/>
                </a:solidFill>
                <a:latin typeface="Times New Roman" charset="0"/>
                <a:ea typeface="宋体" charset="0"/>
              </a:defRPr>
            </a:lvl4pPr>
            <a:lvl5pPr marL="2057400" indent="-228600" eaLnBrk="0" hangingPunct="0">
              <a:defRPr kumimoji="1" sz="2400">
                <a:solidFill>
                  <a:schemeClr val="tx1"/>
                </a:solidFill>
                <a:latin typeface="Times New Roman" charset="0"/>
                <a:ea typeface="宋体" charset="0"/>
              </a:defRPr>
            </a:lvl5pPr>
            <a:lvl6pPr marL="2514600" indent="-22860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spcBef>
                <a:spcPct val="50000"/>
              </a:spcBef>
              <a:defRPr/>
            </a:pPr>
            <a:r>
              <a:rPr lang="en-US" altLang="zh-TW" sz="28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rPr>
              <a:t>only       component contribute</a:t>
            </a:r>
            <a:r>
              <a:rPr lang="en-US" altLang="zh-CN" sz="28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rPr>
              <a:t>s</a:t>
            </a:r>
            <a:r>
              <a:rPr lang="en-US" altLang="zh-TW" sz="28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rPr>
              <a:t>, in isospin symmetry, we have</a:t>
            </a:r>
            <a:endParaRPr lang="zh-CN" altLang="en-US" sz="28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endParaRPr>
          </a:p>
        </p:txBody>
      </p:sp>
      <p:sp>
        <p:nvSpPr>
          <p:cNvPr id="25607" name="Text Box 6">
            <a:extLst>
              <a:ext uri="{FF2B5EF4-FFF2-40B4-BE49-F238E27FC236}">
                <a16:creationId xmlns:a16="http://schemas.microsoft.com/office/drawing/2014/main" id="{81346888-70A9-3FFA-2A32-64A5B524FC17}"/>
              </a:ext>
            </a:extLst>
          </p:cNvPr>
          <p:cNvSpPr txBox="1">
            <a:spLocks noChangeArrowheads="1"/>
          </p:cNvSpPr>
          <p:nvPr/>
        </p:nvSpPr>
        <p:spPr bwMode="auto">
          <a:xfrm>
            <a:off x="304800" y="38862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a:t>where</a:t>
            </a:r>
          </a:p>
        </p:txBody>
      </p:sp>
      <p:sp>
        <p:nvSpPr>
          <p:cNvPr id="25608" name="Text Box 7">
            <a:extLst>
              <a:ext uri="{FF2B5EF4-FFF2-40B4-BE49-F238E27FC236}">
                <a16:creationId xmlns:a16="http://schemas.microsoft.com/office/drawing/2014/main" id="{2BA9ABB1-18A7-4FF9-E74E-B29B39E17CBA}"/>
              </a:ext>
            </a:extLst>
          </p:cNvPr>
          <p:cNvSpPr txBox="1">
            <a:spLocks noChangeArrowheads="1"/>
          </p:cNvSpPr>
          <p:nvPr/>
        </p:nvSpPr>
        <p:spPr bwMode="auto">
          <a:xfrm>
            <a:off x="381000" y="51054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dirty="0"/>
              <a:t>Br ~  |</a:t>
            </a:r>
            <a:r>
              <a:rPr lang="en-US" altLang="zh-CN" sz="2800" b="1" dirty="0">
                <a:latin typeface="Blackadder ITC" pitchFamily="82" charset="0"/>
              </a:rPr>
              <a:t>A</a:t>
            </a:r>
            <a:r>
              <a:rPr lang="en-US" altLang="zh-CN" sz="2800" b="1" dirty="0"/>
              <a:t>|</a:t>
            </a:r>
            <a:r>
              <a:rPr lang="en-US" altLang="zh-CN" sz="2800" b="1" baseline="30000" dirty="0"/>
              <a:t>2</a:t>
            </a:r>
            <a:r>
              <a:rPr lang="en-US" altLang="zh-CN" sz="2800" b="1" dirty="0"/>
              <a:t>,</a:t>
            </a:r>
          </a:p>
        </p:txBody>
      </p:sp>
      <p:pic>
        <p:nvPicPr>
          <p:cNvPr id="25609" name="Picture 8">
            <a:extLst>
              <a:ext uri="{FF2B5EF4-FFF2-40B4-BE49-F238E27FC236}">
                <a16:creationId xmlns:a16="http://schemas.microsoft.com/office/drawing/2014/main" id="{004E0263-4F03-FC37-0506-3E7CF1027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30" t="12305" r="12329" b="80719"/>
          <a:stretch>
            <a:fillRect/>
          </a:stretch>
        </p:blipFill>
        <p:spPr bwMode="auto">
          <a:xfrm>
            <a:off x="457200" y="5791200"/>
            <a:ext cx="81216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2" name="Rectangle 4">
            <a:extLst>
              <a:ext uri="{FF2B5EF4-FFF2-40B4-BE49-F238E27FC236}">
                <a16:creationId xmlns:a16="http://schemas.microsoft.com/office/drawing/2014/main" id="{2AD84986-E14F-4752-F3A3-C3EB05A168EB}"/>
              </a:ext>
            </a:extLst>
          </p:cNvPr>
          <p:cNvSpPr>
            <a:spLocks noChangeArrowheads="1"/>
          </p:cNvSpPr>
          <p:nvPr/>
        </p:nvSpPr>
        <p:spPr bwMode="auto">
          <a:xfrm>
            <a:off x="2667000" y="4953000"/>
            <a:ext cx="5715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28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We can get sum rule as</a:t>
            </a:r>
          </a:p>
        </p:txBody>
      </p:sp>
      <p:graphicFrame>
        <p:nvGraphicFramePr>
          <p:cNvPr id="25611" name="Object 12">
            <a:extLst>
              <a:ext uri="{FF2B5EF4-FFF2-40B4-BE49-F238E27FC236}">
                <a16:creationId xmlns:a16="http://schemas.microsoft.com/office/drawing/2014/main" id="{FF896B71-90F1-6FA2-0F7C-5718B6AD6441}"/>
              </a:ext>
            </a:extLst>
          </p:cNvPr>
          <p:cNvGraphicFramePr>
            <a:graphicFrameLocks noChangeAspect="1"/>
          </p:cNvGraphicFramePr>
          <p:nvPr>
            <p:extLst>
              <p:ext uri="{D42A27DB-BD31-4B8C-83A1-F6EECF244321}">
                <p14:modId xmlns:p14="http://schemas.microsoft.com/office/powerpoint/2010/main" val="4074364363"/>
              </p:ext>
            </p:extLst>
          </p:nvPr>
        </p:nvGraphicFramePr>
        <p:xfrm>
          <a:off x="1246188" y="1798552"/>
          <a:ext cx="620712" cy="555625"/>
        </p:xfrm>
        <a:graphic>
          <a:graphicData uri="http://schemas.openxmlformats.org/presentationml/2006/ole">
            <mc:AlternateContent xmlns:mc="http://schemas.openxmlformats.org/markup-compatibility/2006">
              <mc:Choice xmlns:v="urn:schemas-microsoft-com:vml" Requires="v">
                <p:oleObj name="公式" r:id="rId4" imgW="5562600" imgH="4978400" progId="Equation.3">
                  <p:embed/>
                </p:oleObj>
              </mc:Choice>
              <mc:Fallback>
                <p:oleObj name="公式" r:id="rId4" imgW="5562600" imgH="4978400" progId="Equation.3">
                  <p:embed/>
                  <p:pic>
                    <p:nvPicPr>
                      <p:cNvPr id="25611" name="Object 12">
                        <a:extLst>
                          <a:ext uri="{FF2B5EF4-FFF2-40B4-BE49-F238E27FC236}">
                            <a16:creationId xmlns:a16="http://schemas.microsoft.com/office/drawing/2014/main" id="{FF896B71-90F1-6FA2-0F7C-5718B6AD6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1798552"/>
                        <a:ext cx="6207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94500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9CF5B3-8DE7-DAE1-C093-90462D9C1008}"/>
              </a:ext>
            </a:extLst>
          </p:cNvPr>
          <p:cNvSpPr>
            <a:spLocks noGrp="1"/>
          </p:cNvSpPr>
          <p:nvPr>
            <p:ph type="title"/>
          </p:nvPr>
        </p:nvSpPr>
        <p:spPr/>
        <p:txBody>
          <a:bodyPr/>
          <a:lstStyle/>
          <a:p>
            <a:pPr>
              <a:lnSpc>
                <a:spcPct val="150000"/>
              </a:lnSpc>
            </a:pPr>
            <a:r>
              <a:rPr kumimoji="1" lang="zh-CN" altLang="en-US" sz="2800" b="1" dirty="0"/>
              <a:t>基本相互作用的基本理论区别于不同的对称性</a:t>
            </a:r>
            <a:r>
              <a:rPr kumimoji="1" lang="en-US" altLang="zh-CN" sz="2800" b="1" dirty="0"/>
              <a:t>–</a:t>
            </a:r>
            <a:r>
              <a:rPr kumimoji="1" lang="zh-CN" altLang="en-US" sz="2800" b="1" dirty="0"/>
              <a:t> </a:t>
            </a:r>
            <a:r>
              <a:rPr kumimoji="1" lang="en-US" altLang="zh-CN" sz="2800" b="1" dirty="0"/>
              <a:t>SU(3) x SU(2) x U(1)</a:t>
            </a:r>
            <a:endParaRPr kumimoji="1" lang="zh-CN" altLang="en-US" sz="2800" b="1" dirty="0"/>
          </a:p>
        </p:txBody>
      </p:sp>
      <p:sp>
        <p:nvSpPr>
          <p:cNvPr id="3" name="内容占位符 2">
            <a:extLst>
              <a:ext uri="{FF2B5EF4-FFF2-40B4-BE49-F238E27FC236}">
                <a16:creationId xmlns:a16="http://schemas.microsoft.com/office/drawing/2014/main" id="{96647EAA-22D9-11FA-67E4-4ED180665F39}"/>
              </a:ext>
            </a:extLst>
          </p:cNvPr>
          <p:cNvSpPr>
            <a:spLocks noGrp="1"/>
          </p:cNvSpPr>
          <p:nvPr>
            <p:ph idx="1"/>
          </p:nvPr>
        </p:nvSpPr>
        <p:spPr/>
        <p:txBody>
          <a:bodyPr/>
          <a:lstStyle/>
          <a:p>
            <a:pPr>
              <a:lnSpc>
                <a:spcPct val="150000"/>
              </a:lnSpc>
            </a:pPr>
            <a:r>
              <a:rPr kumimoji="1" lang="zh-CN" altLang="en-US" b="1" dirty="0">
                <a:solidFill>
                  <a:srgbClr val="FF0000"/>
                </a:solidFill>
              </a:rPr>
              <a:t>量子场论决定于拉氏量</a:t>
            </a:r>
            <a:endParaRPr kumimoji="1" lang="en-US" altLang="zh-CN" b="1" dirty="0">
              <a:solidFill>
                <a:srgbClr val="FF0000"/>
              </a:solidFill>
            </a:endParaRPr>
          </a:p>
          <a:p>
            <a:pPr>
              <a:lnSpc>
                <a:spcPct val="150000"/>
              </a:lnSpc>
            </a:pPr>
            <a:r>
              <a:rPr lang="zh-CN" altLang="en-US" b="1" dirty="0"/>
              <a:t>拉氏量由对称性保证</a:t>
            </a:r>
            <a:endParaRPr lang="en-US" altLang="zh-CN" b="1" dirty="0"/>
          </a:p>
          <a:p>
            <a:pPr>
              <a:lnSpc>
                <a:spcPct val="150000"/>
              </a:lnSpc>
            </a:pPr>
            <a:r>
              <a:rPr kumimoji="1" lang="en-US" altLang="zh-CN" b="1" dirty="0" err="1">
                <a:solidFill>
                  <a:srgbClr val="FF0000"/>
                </a:solidFill>
              </a:rPr>
              <a:t>Noether</a:t>
            </a:r>
            <a:r>
              <a:rPr kumimoji="1" lang="zh-CN" altLang="en-US" b="1" dirty="0">
                <a:solidFill>
                  <a:srgbClr val="FF0000"/>
                </a:solidFill>
              </a:rPr>
              <a:t>定理：对称性 </a:t>
            </a:r>
            <a:r>
              <a:rPr kumimoji="1" lang="en-US" altLang="zh-CN" b="1" dirty="0">
                <a:solidFill>
                  <a:srgbClr val="FF0000"/>
                </a:solidFill>
                <a:sym typeface="Wingdings" pitchFamily="2" charset="2"/>
              </a:rPr>
              <a:t> </a:t>
            </a:r>
            <a:r>
              <a:rPr kumimoji="1" lang="zh-CN" altLang="en-US" b="1" dirty="0">
                <a:solidFill>
                  <a:srgbClr val="FF0000"/>
                </a:solidFill>
              </a:rPr>
              <a:t> 守恒量</a:t>
            </a:r>
            <a:endParaRPr kumimoji="1" lang="en-US" altLang="zh-CN" b="1" dirty="0">
              <a:solidFill>
                <a:srgbClr val="FF0000"/>
              </a:solidFill>
            </a:endParaRPr>
          </a:p>
          <a:p>
            <a:pPr>
              <a:lnSpc>
                <a:spcPct val="150000"/>
              </a:lnSpc>
            </a:pPr>
            <a:r>
              <a:rPr lang="zh-CN" altLang="en-US" b="1" dirty="0"/>
              <a:t>能、动量、角动量守恒，电荷守恒，重子数守恒</a:t>
            </a:r>
            <a:endParaRPr kumimoji="1" lang="zh-CN" altLang="en-US" b="1" dirty="0"/>
          </a:p>
        </p:txBody>
      </p:sp>
      <p:sp>
        <p:nvSpPr>
          <p:cNvPr id="4" name="日期占位符 3">
            <a:extLst>
              <a:ext uri="{FF2B5EF4-FFF2-40B4-BE49-F238E27FC236}">
                <a16:creationId xmlns:a16="http://schemas.microsoft.com/office/drawing/2014/main" id="{EC0D7049-0D88-AB10-49BC-FB018325F58E}"/>
              </a:ext>
            </a:extLst>
          </p:cNvPr>
          <p:cNvSpPr>
            <a:spLocks noGrp="1"/>
          </p:cNvSpPr>
          <p:nvPr>
            <p:ph type="dt" sz="half" idx="10"/>
          </p:nvPr>
        </p:nvSpPr>
        <p:spPr/>
        <p:txBody>
          <a:bodyPr/>
          <a:lstStyle/>
          <a:p>
            <a:pPr>
              <a:defRPr/>
            </a:pPr>
            <a:r>
              <a:rPr lang="en-US" altLang="zh-CN"/>
              <a:t>CD Lu</a:t>
            </a:r>
            <a:endParaRPr lang="zh-CN" altLang="en-US"/>
          </a:p>
        </p:txBody>
      </p:sp>
      <p:sp>
        <p:nvSpPr>
          <p:cNvPr id="5" name="灯片编号占位符 4">
            <a:extLst>
              <a:ext uri="{FF2B5EF4-FFF2-40B4-BE49-F238E27FC236}">
                <a16:creationId xmlns:a16="http://schemas.microsoft.com/office/drawing/2014/main" id="{B05D6022-2F37-DA14-D311-459F785654F6}"/>
              </a:ext>
            </a:extLst>
          </p:cNvPr>
          <p:cNvSpPr>
            <a:spLocks noGrp="1"/>
          </p:cNvSpPr>
          <p:nvPr>
            <p:ph type="sldNum" sz="quarter" idx="12"/>
          </p:nvPr>
        </p:nvSpPr>
        <p:spPr/>
        <p:txBody>
          <a:bodyPr/>
          <a:lstStyle/>
          <a:p>
            <a:pPr>
              <a:defRPr/>
            </a:pPr>
            <a:fld id="{5DC1ED4A-5929-3E47-A508-E8E3EBAFE12B}" type="slidenum">
              <a:rPr lang="zh-CN" altLang="en-US" smtClean="0"/>
              <a:pPr>
                <a:defRPr/>
              </a:pPr>
              <a:t>4</a:t>
            </a:fld>
            <a:endParaRPr lang="zh-CN" altLang="en-US"/>
          </a:p>
        </p:txBody>
      </p:sp>
    </p:spTree>
    <p:extLst>
      <p:ext uri="{BB962C8B-B14F-4D97-AF65-F5344CB8AC3E}">
        <p14:creationId xmlns:p14="http://schemas.microsoft.com/office/powerpoint/2010/main" val="384732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1">
            <a:extLst>
              <a:ext uri="{FF2B5EF4-FFF2-40B4-BE49-F238E27FC236}">
                <a16:creationId xmlns:a16="http://schemas.microsoft.com/office/drawing/2014/main" id="{09057243-ACC4-5AEB-459E-533FE5CA4F8D}"/>
              </a:ext>
            </a:extLst>
          </p:cNvPr>
          <p:cNvSpPr>
            <a:spLocks noGrp="1"/>
          </p:cNvSpPr>
          <p:nvPr>
            <p:ph type="dt" sz="quarter" idx="10"/>
          </p:nvPr>
        </p:nvSpPr>
        <p:spPr/>
        <p:txBody>
          <a:bodyPr/>
          <a:lstStyle/>
          <a:p>
            <a:pPr>
              <a:defRPr/>
            </a:pPr>
            <a:r>
              <a:rPr lang="zh-CN" altLang="en-US"/>
              <a:t>CD Lu</a:t>
            </a:r>
          </a:p>
        </p:txBody>
      </p:sp>
      <p:sp>
        <p:nvSpPr>
          <p:cNvPr id="26626" name="灯片编号占位符 3">
            <a:extLst>
              <a:ext uri="{FF2B5EF4-FFF2-40B4-BE49-F238E27FC236}">
                <a16:creationId xmlns:a16="http://schemas.microsoft.com/office/drawing/2014/main" id="{0A31718C-E492-6B2D-9BB0-8E20488C22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CA710A01-94E5-7E4F-A443-1A2947C18719}" type="slidenum">
              <a:rPr kumimoji="0" lang="zh-CN" altLang="en-US" sz="1400">
                <a:latin typeface="Tahoma" panose="020B0604030504040204" pitchFamily="34" charset="0"/>
              </a:rPr>
              <a:pPr/>
              <a:t>40</a:t>
            </a:fld>
            <a:endParaRPr kumimoji="0" lang="zh-CN" altLang="en-US" sz="1400">
              <a:latin typeface="Tahoma" panose="020B0604030504040204" pitchFamily="34" charset="0"/>
            </a:endParaRPr>
          </a:p>
        </p:txBody>
      </p:sp>
      <p:pic>
        <p:nvPicPr>
          <p:cNvPr id="26627" name="Picture 3">
            <a:extLst>
              <a:ext uri="{FF2B5EF4-FFF2-40B4-BE49-F238E27FC236}">
                <a16:creationId xmlns:a16="http://schemas.microsoft.com/office/drawing/2014/main" id="{1358E8A2-63F5-F7C9-78BC-A2A98D8B6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0" t="15750" r="7388" b="65953"/>
          <a:stretch>
            <a:fillRect/>
          </a:stretch>
        </p:blipFill>
        <p:spPr bwMode="auto">
          <a:xfrm>
            <a:off x="228600" y="2133600"/>
            <a:ext cx="8636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6628" name="Picture 4">
            <a:extLst>
              <a:ext uri="{FF2B5EF4-FFF2-40B4-BE49-F238E27FC236}">
                <a16:creationId xmlns:a16="http://schemas.microsoft.com/office/drawing/2014/main" id="{5A25CF7D-9517-D551-9691-2F6F89FD7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77" t="82196" r="42451" b="10828"/>
          <a:stretch>
            <a:fillRect/>
          </a:stretch>
        </p:blipFill>
        <p:spPr bwMode="auto">
          <a:xfrm>
            <a:off x="2908300" y="5937250"/>
            <a:ext cx="25511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A2695E02-226D-B2C7-DC1F-B9F9569ED363}"/>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4-quark picture of ordinary light Scalar Mesons</a:t>
            </a:r>
          </a:p>
        </p:txBody>
      </p:sp>
      <p:sp>
        <p:nvSpPr>
          <p:cNvPr id="26630" name="Text Box 7">
            <a:extLst>
              <a:ext uri="{FF2B5EF4-FFF2-40B4-BE49-F238E27FC236}">
                <a16:creationId xmlns:a16="http://schemas.microsoft.com/office/drawing/2014/main" id="{64F84751-8E51-A1D2-B675-61A5DDBE5B37}"/>
              </a:ext>
            </a:extLst>
          </p:cNvPr>
          <p:cNvSpPr txBox="1">
            <a:spLocks noChangeArrowheads="1"/>
          </p:cNvSpPr>
          <p:nvPr/>
        </p:nvSpPr>
        <p:spPr bwMode="auto">
          <a:xfrm>
            <a:off x="762000" y="548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with</a:t>
            </a:r>
          </a:p>
        </p:txBody>
      </p:sp>
      <p:sp>
        <p:nvSpPr>
          <p:cNvPr id="26631" name="Text Box 8">
            <a:extLst>
              <a:ext uri="{FF2B5EF4-FFF2-40B4-BE49-F238E27FC236}">
                <a16:creationId xmlns:a16="http://schemas.microsoft.com/office/drawing/2014/main" id="{606951E6-109C-01A1-0545-EEE74EFFBD99}"/>
              </a:ext>
            </a:extLst>
          </p:cNvPr>
          <p:cNvSpPr txBox="1">
            <a:spLocks noChangeArrowheads="1"/>
          </p:cNvSpPr>
          <p:nvPr/>
        </p:nvSpPr>
        <p:spPr bwMode="auto">
          <a:xfrm>
            <a:off x="381000" y="35814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a:solidFill>
                  <a:schemeClr val="tx2"/>
                </a:solidFill>
                <a:sym typeface="Symbol" pitchFamily="2" charset="2"/>
              </a:rPr>
              <a:t> </a:t>
            </a:r>
            <a:r>
              <a:rPr lang="en-US" altLang="zh-CN" sz="2800" b="1">
                <a:solidFill>
                  <a:schemeClr val="tx2"/>
                </a:solidFill>
              </a:rPr>
              <a:t>- f</a:t>
            </a:r>
            <a:r>
              <a:rPr lang="en-US" altLang="zh-CN" sz="2800" b="1" baseline="-25000">
                <a:solidFill>
                  <a:schemeClr val="tx2"/>
                </a:solidFill>
              </a:rPr>
              <a:t>0</a:t>
            </a:r>
            <a:r>
              <a:rPr lang="en-US" altLang="zh-CN" sz="2800" b="1">
                <a:solidFill>
                  <a:schemeClr val="tx2"/>
                </a:solidFill>
              </a:rPr>
              <a:t> mixing:</a:t>
            </a:r>
          </a:p>
        </p:txBody>
      </p:sp>
      <p:graphicFrame>
        <p:nvGraphicFramePr>
          <p:cNvPr id="26632" name="Object 14">
            <a:extLst>
              <a:ext uri="{FF2B5EF4-FFF2-40B4-BE49-F238E27FC236}">
                <a16:creationId xmlns:a16="http://schemas.microsoft.com/office/drawing/2014/main" id="{42E321F9-204B-3C6B-68C1-B3E8299F8DDF}"/>
              </a:ext>
            </a:extLst>
          </p:cNvPr>
          <p:cNvGraphicFramePr>
            <a:graphicFrameLocks noChangeAspect="1"/>
          </p:cNvGraphicFramePr>
          <p:nvPr/>
        </p:nvGraphicFramePr>
        <p:xfrm>
          <a:off x="6858000" y="5334000"/>
          <a:ext cx="1676400" cy="984250"/>
        </p:xfrm>
        <a:graphic>
          <a:graphicData uri="http://schemas.openxmlformats.org/presentationml/2006/ole">
            <mc:AlternateContent xmlns:mc="http://schemas.openxmlformats.org/markup-compatibility/2006">
              <mc:Choice xmlns:v="urn:schemas-microsoft-com:vml" Requires="v">
                <p:oleObj name="方程式" r:id="rId3" imgW="20193000" imgH="10236200" progId="Equation.3">
                  <p:embed/>
                </p:oleObj>
              </mc:Choice>
              <mc:Fallback>
                <p:oleObj name="方程式" r:id="rId3" imgW="20193000" imgH="10236200" progId="Equation.3">
                  <p:embed/>
                  <p:pic>
                    <p:nvPicPr>
                      <p:cNvPr id="26632" name="Object 14">
                        <a:extLst>
                          <a:ext uri="{FF2B5EF4-FFF2-40B4-BE49-F238E27FC236}">
                            <a16:creationId xmlns:a16="http://schemas.microsoft.com/office/drawing/2014/main" id="{42E321F9-204B-3C6B-68C1-B3E8299F8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334000"/>
                        <a:ext cx="16764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33" name="Text Box 11">
            <a:extLst>
              <a:ext uri="{FF2B5EF4-FFF2-40B4-BE49-F238E27FC236}">
                <a16:creationId xmlns:a16="http://schemas.microsoft.com/office/drawing/2014/main" id="{1A5FE4EE-AD2C-C77D-69E1-79CF503E99D7}"/>
              </a:ext>
            </a:extLst>
          </p:cNvPr>
          <p:cNvSpPr txBox="1">
            <a:spLocks noChangeArrowheads="1"/>
          </p:cNvSpPr>
          <p:nvPr/>
        </p:nvSpPr>
        <p:spPr bwMode="auto">
          <a:xfrm>
            <a:off x="5181600" y="1676400"/>
            <a:ext cx="2133600" cy="844550"/>
          </a:xfrm>
          <a:prstGeom prst="rect">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Group theory assignment</a:t>
            </a:r>
          </a:p>
        </p:txBody>
      </p:sp>
      <p:graphicFrame>
        <p:nvGraphicFramePr>
          <p:cNvPr id="26634" name="Object 12">
            <a:extLst>
              <a:ext uri="{FF2B5EF4-FFF2-40B4-BE49-F238E27FC236}">
                <a16:creationId xmlns:a16="http://schemas.microsoft.com/office/drawing/2014/main" id="{D01DC607-F2E8-BE05-EA64-651EC0D918B1}"/>
              </a:ext>
            </a:extLst>
          </p:cNvPr>
          <p:cNvGraphicFramePr>
            <a:graphicFrameLocks noChangeAspect="1"/>
          </p:cNvGraphicFramePr>
          <p:nvPr/>
        </p:nvGraphicFramePr>
        <p:xfrm>
          <a:off x="857250" y="4143375"/>
          <a:ext cx="4500563" cy="1216025"/>
        </p:xfrm>
        <a:graphic>
          <a:graphicData uri="http://schemas.openxmlformats.org/presentationml/2006/ole">
            <mc:AlternateContent xmlns:mc="http://schemas.openxmlformats.org/markup-compatibility/2006">
              <mc:Choice xmlns:v="urn:schemas-microsoft-com:vml" Requires="v">
                <p:oleObj name="公式" r:id="rId5" imgW="43294300" imgH="11696700" progId="Equation.3">
                  <p:embed/>
                </p:oleObj>
              </mc:Choice>
              <mc:Fallback>
                <p:oleObj name="公式" r:id="rId5" imgW="43294300" imgH="11696700" progId="Equation.3">
                  <p:embed/>
                  <p:pic>
                    <p:nvPicPr>
                      <p:cNvPr id="26634" name="Object 12">
                        <a:extLst>
                          <a:ext uri="{FF2B5EF4-FFF2-40B4-BE49-F238E27FC236}">
                            <a16:creationId xmlns:a16="http://schemas.microsoft.com/office/drawing/2014/main" id="{D01DC607-F2E8-BE05-EA64-651EC0D91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4143375"/>
                        <a:ext cx="4500563"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Oval 1061">
            <a:extLst>
              <a:ext uri="{FF2B5EF4-FFF2-40B4-BE49-F238E27FC236}">
                <a16:creationId xmlns:a16="http://schemas.microsoft.com/office/drawing/2014/main" id="{551781DC-4466-7E99-26B1-09C863919334}"/>
              </a:ext>
            </a:extLst>
          </p:cNvPr>
          <p:cNvSpPr>
            <a:spLocks noChangeArrowheads="1"/>
          </p:cNvSpPr>
          <p:nvPr/>
        </p:nvSpPr>
        <p:spPr bwMode="auto">
          <a:xfrm>
            <a:off x="1258888" y="2060575"/>
            <a:ext cx="1152525" cy="504825"/>
          </a:xfrm>
          <a:prstGeom prst="ellipse">
            <a:avLst/>
          </a:prstGeom>
          <a:noFill/>
          <a:ln w="222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latin typeface="Times New Roman" charset="0"/>
              <a:ea typeface="宋体" charset="0"/>
              <a:cs typeface="宋体" charset="0"/>
            </a:endParaRPr>
          </a:p>
        </p:txBody>
      </p:sp>
    </p:spTree>
    <p:extLst>
      <p:ext uri="{BB962C8B-B14F-4D97-AF65-F5344CB8AC3E}">
        <p14:creationId xmlns:p14="http://schemas.microsoft.com/office/powerpoint/2010/main" val="189261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a:extLst>
              <a:ext uri="{FF2B5EF4-FFF2-40B4-BE49-F238E27FC236}">
                <a16:creationId xmlns:a16="http://schemas.microsoft.com/office/drawing/2014/main" id="{B814C070-E5BE-CAF9-38C7-C104788A3795}"/>
              </a:ext>
            </a:extLst>
          </p:cNvPr>
          <p:cNvSpPr>
            <a:spLocks noGrp="1"/>
          </p:cNvSpPr>
          <p:nvPr>
            <p:ph type="dt" sz="quarter" idx="10"/>
          </p:nvPr>
        </p:nvSpPr>
        <p:spPr/>
        <p:txBody>
          <a:bodyPr/>
          <a:lstStyle/>
          <a:p>
            <a:pPr>
              <a:defRPr/>
            </a:pPr>
            <a:r>
              <a:rPr lang="zh-CN" altLang="en-US"/>
              <a:t>CD Lu</a:t>
            </a:r>
          </a:p>
        </p:txBody>
      </p:sp>
      <p:sp>
        <p:nvSpPr>
          <p:cNvPr id="27650" name="灯片编号占位符 3">
            <a:extLst>
              <a:ext uri="{FF2B5EF4-FFF2-40B4-BE49-F238E27FC236}">
                <a16:creationId xmlns:a16="http://schemas.microsoft.com/office/drawing/2014/main" id="{D41EC360-6730-8AC3-4AFC-BE2B045DA5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A17BAB6-A5DB-2A42-A5BC-BF19E9018EF8}" type="slidenum">
              <a:rPr kumimoji="0" lang="zh-CN" altLang="en-US" sz="1400">
                <a:latin typeface="Tahoma" panose="020B0604030504040204" pitchFamily="34" charset="0"/>
              </a:rPr>
              <a:pPr/>
              <a:t>41</a:t>
            </a:fld>
            <a:endParaRPr kumimoji="0" lang="zh-CN" altLang="en-US" sz="1400">
              <a:latin typeface="Tahoma" panose="020B0604030504040204" pitchFamily="34" charset="0"/>
            </a:endParaRPr>
          </a:p>
        </p:txBody>
      </p:sp>
      <p:pic>
        <p:nvPicPr>
          <p:cNvPr id="27651" name="Picture 2">
            <a:extLst>
              <a:ext uri="{FF2B5EF4-FFF2-40B4-BE49-F238E27FC236}">
                <a16:creationId xmlns:a16="http://schemas.microsoft.com/office/drawing/2014/main" id="{04C30F82-8870-0D6B-D1CA-4748F40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0" t="15750" r="7751" b="65953"/>
          <a:stretch>
            <a:fillRect/>
          </a:stretch>
        </p:blipFill>
        <p:spPr bwMode="auto">
          <a:xfrm>
            <a:off x="228600" y="2133600"/>
            <a:ext cx="86010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7652" name="Picture 3">
            <a:extLst>
              <a:ext uri="{FF2B5EF4-FFF2-40B4-BE49-F238E27FC236}">
                <a16:creationId xmlns:a16="http://schemas.microsoft.com/office/drawing/2014/main" id="{107E7653-A9E3-DEA5-38F6-43128ADD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77" t="82196" r="42451" b="10828"/>
          <a:stretch>
            <a:fillRect/>
          </a:stretch>
        </p:blipFill>
        <p:spPr bwMode="auto">
          <a:xfrm>
            <a:off x="2908300" y="5937250"/>
            <a:ext cx="25511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F1860881-DB9D-62EB-0BED-136DD13620A2}"/>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4-quark picture of ordinary light Scalar Mesons</a:t>
            </a:r>
          </a:p>
        </p:txBody>
      </p:sp>
      <p:sp>
        <p:nvSpPr>
          <p:cNvPr id="27654" name="Text Box 6">
            <a:extLst>
              <a:ext uri="{FF2B5EF4-FFF2-40B4-BE49-F238E27FC236}">
                <a16:creationId xmlns:a16="http://schemas.microsoft.com/office/drawing/2014/main" id="{A52A0F2B-78DB-2D24-00B9-A2A1365ADCA3}"/>
              </a:ext>
            </a:extLst>
          </p:cNvPr>
          <p:cNvSpPr txBox="1">
            <a:spLocks noChangeArrowheads="1"/>
          </p:cNvSpPr>
          <p:nvPr/>
        </p:nvSpPr>
        <p:spPr bwMode="auto">
          <a:xfrm>
            <a:off x="762000" y="5486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with</a:t>
            </a:r>
          </a:p>
        </p:txBody>
      </p:sp>
      <p:sp>
        <p:nvSpPr>
          <p:cNvPr id="27655" name="Text Box 7">
            <a:extLst>
              <a:ext uri="{FF2B5EF4-FFF2-40B4-BE49-F238E27FC236}">
                <a16:creationId xmlns:a16="http://schemas.microsoft.com/office/drawing/2014/main" id="{30C97E34-A060-2D47-A3B8-9C63A506E9F6}"/>
              </a:ext>
            </a:extLst>
          </p:cNvPr>
          <p:cNvSpPr txBox="1">
            <a:spLocks noChangeArrowheads="1"/>
          </p:cNvSpPr>
          <p:nvPr/>
        </p:nvSpPr>
        <p:spPr bwMode="auto">
          <a:xfrm>
            <a:off x="381000" y="35814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a:solidFill>
                  <a:schemeClr val="tx2"/>
                </a:solidFill>
                <a:sym typeface="Symbol" pitchFamily="2" charset="2"/>
              </a:rPr>
              <a:t> </a:t>
            </a:r>
            <a:r>
              <a:rPr lang="en-US" altLang="zh-CN" sz="2800" b="1">
                <a:solidFill>
                  <a:schemeClr val="tx2"/>
                </a:solidFill>
              </a:rPr>
              <a:t>- f</a:t>
            </a:r>
            <a:r>
              <a:rPr lang="en-US" altLang="zh-CN" sz="2800" b="1" baseline="-25000">
                <a:solidFill>
                  <a:schemeClr val="tx2"/>
                </a:solidFill>
              </a:rPr>
              <a:t>0</a:t>
            </a:r>
            <a:r>
              <a:rPr lang="en-US" altLang="zh-CN" sz="2800" b="1">
                <a:solidFill>
                  <a:schemeClr val="tx2"/>
                </a:solidFill>
              </a:rPr>
              <a:t> mixing:</a:t>
            </a:r>
          </a:p>
        </p:txBody>
      </p:sp>
      <p:pic>
        <p:nvPicPr>
          <p:cNvPr id="27656" name="Picture 8">
            <a:extLst>
              <a:ext uri="{FF2B5EF4-FFF2-40B4-BE49-F238E27FC236}">
                <a16:creationId xmlns:a16="http://schemas.microsoft.com/office/drawing/2014/main" id="{1CABA2A0-C6C1-BAF0-041C-54F8A7578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464" t="30023" r="16980" b="21657"/>
          <a:stretch>
            <a:fillRect/>
          </a:stretch>
        </p:blipFill>
        <p:spPr bwMode="auto">
          <a:xfrm>
            <a:off x="6248400" y="2057400"/>
            <a:ext cx="2609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graphicFrame>
        <p:nvGraphicFramePr>
          <p:cNvPr id="27657" name="Object 14">
            <a:extLst>
              <a:ext uri="{FF2B5EF4-FFF2-40B4-BE49-F238E27FC236}">
                <a16:creationId xmlns:a16="http://schemas.microsoft.com/office/drawing/2014/main" id="{DEA49651-6A6A-A0E9-6193-5497401F8D2F}"/>
              </a:ext>
            </a:extLst>
          </p:cNvPr>
          <p:cNvGraphicFramePr>
            <a:graphicFrameLocks noChangeAspect="1"/>
          </p:cNvGraphicFramePr>
          <p:nvPr/>
        </p:nvGraphicFramePr>
        <p:xfrm>
          <a:off x="6858000" y="5334000"/>
          <a:ext cx="1676400" cy="984250"/>
        </p:xfrm>
        <a:graphic>
          <a:graphicData uri="http://schemas.openxmlformats.org/presentationml/2006/ole">
            <mc:AlternateContent xmlns:mc="http://schemas.openxmlformats.org/markup-compatibility/2006">
              <mc:Choice xmlns:v="urn:schemas-microsoft-com:vml" Requires="v">
                <p:oleObj name="方程式" r:id="rId4" imgW="20193000" imgH="10236200" progId="Equation.3">
                  <p:embed/>
                </p:oleObj>
              </mc:Choice>
              <mc:Fallback>
                <p:oleObj name="方程式" r:id="rId4" imgW="20193000" imgH="10236200" progId="Equation.3">
                  <p:embed/>
                  <p:pic>
                    <p:nvPicPr>
                      <p:cNvPr id="27657" name="Object 14">
                        <a:extLst>
                          <a:ext uri="{FF2B5EF4-FFF2-40B4-BE49-F238E27FC236}">
                            <a16:creationId xmlns:a16="http://schemas.microsoft.com/office/drawing/2014/main" id="{DEA49651-6A6A-A0E9-6193-5497401F8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334000"/>
                        <a:ext cx="16764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8" name="Text Box 10">
            <a:extLst>
              <a:ext uri="{FF2B5EF4-FFF2-40B4-BE49-F238E27FC236}">
                <a16:creationId xmlns:a16="http://schemas.microsoft.com/office/drawing/2014/main" id="{A826202D-C3AE-9071-FBC0-B98620D8C8DB}"/>
              </a:ext>
            </a:extLst>
          </p:cNvPr>
          <p:cNvSpPr txBox="1">
            <a:spLocks noChangeArrowheads="1"/>
          </p:cNvSpPr>
          <p:nvPr/>
        </p:nvSpPr>
        <p:spPr bwMode="auto">
          <a:xfrm>
            <a:off x="5181600" y="1676400"/>
            <a:ext cx="2133600" cy="844550"/>
          </a:xfrm>
          <a:prstGeom prst="rect">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b="1"/>
              <a:t>Group theory assignment</a:t>
            </a:r>
          </a:p>
        </p:txBody>
      </p:sp>
      <p:graphicFrame>
        <p:nvGraphicFramePr>
          <p:cNvPr id="27659" name="Object 13">
            <a:extLst>
              <a:ext uri="{FF2B5EF4-FFF2-40B4-BE49-F238E27FC236}">
                <a16:creationId xmlns:a16="http://schemas.microsoft.com/office/drawing/2014/main" id="{869BCA57-4F45-E545-A8ED-1A379041ECC7}"/>
              </a:ext>
            </a:extLst>
          </p:cNvPr>
          <p:cNvGraphicFramePr>
            <a:graphicFrameLocks noChangeAspect="1"/>
          </p:cNvGraphicFramePr>
          <p:nvPr/>
        </p:nvGraphicFramePr>
        <p:xfrm>
          <a:off x="857250" y="4143375"/>
          <a:ext cx="4500563" cy="1216025"/>
        </p:xfrm>
        <a:graphic>
          <a:graphicData uri="http://schemas.openxmlformats.org/presentationml/2006/ole">
            <mc:AlternateContent xmlns:mc="http://schemas.openxmlformats.org/markup-compatibility/2006">
              <mc:Choice xmlns:v="urn:schemas-microsoft-com:vml" Requires="v">
                <p:oleObj name="公式" r:id="rId6" imgW="43294300" imgH="11696700" progId="Equation.3">
                  <p:embed/>
                </p:oleObj>
              </mc:Choice>
              <mc:Fallback>
                <p:oleObj name="公式" r:id="rId6" imgW="43294300" imgH="11696700" progId="Equation.3">
                  <p:embed/>
                  <p:pic>
                    <p:nvPicPr>
                      <p:cNvPr id="27659" name="Object 13">
                        <a:extLst>
                          <a:ext uri="{FF2B5EF4-FFF2-40B4-BE49-F238E27FC236}">
                            <a16:creationId xmlns:a16="http://schemas.microsoft.com/office/drawing/2014/main" id="{869BCA57-4F45-E545-A8ED-1A379041EC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4143375"/>
                        <a:ext cx="4500563"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Oval 1061">
            <a:extLst>
              <a:ext uri="{FF2B5EF4-FFF2-40B4-BE49-F238E27FC236}">
                <a16:creationId xmlns:a16="http://schemas.microsoft.com/office/drawing/2014/main" id="{2F08FF0B-C7B3-D701-B06A-ABEC5BBB1071}"/>
              </a:ext>
            </a:extLst>
          </p:cNvPr>
          <p:cNvSpPr>
            <a:spLocks noChangeArrowheads="1"/>
          </p:cNvSpPr>
          <p:nvPr/>
        </p:nvSpPr>
        <p:spPr bwMode="auto">
          <a:xfrm>
            <a:off x="1258888" y="2060575"/>
            <a:ext cx="1152525" cy="504825"/>
          </a:xfrm>
          <a:prstGeom prst="ellipse">
            <a:avLst/>
          </a:prstGeom>
          <a:noFill/>
          <a:ln w="222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latin typeface="Times New Roman" charset="0"/>
              <a:ea typeface="宋体" charset="0"/>
              <a:cs typeface="宋体" charset="0"/>
            </a:endParaRPr>
          </a:p>
        </p:txBody>
      </p:sp>
    </p:spTree>
    <p:extLst>
      <p:ext uri="{BB962C8B-B14F-4D97-AF65-F5344CB8AC3E}">
        <p14:creationId xmlns:p14="http://schemas.microsoft.com/office/powerpoint/2010/main" val="2637363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1">
            <a:extLst>
              <a:ext uri="{FF2B5EF4-FFF2-40B4-BE49-F238E27FC236}">
                <a16:creationId xmlns:a16="http://schemas.microsoft.com/office/drawing/2014/main" id="{816953F7-8C2F-9ECB-7B6A-59EB0F182F37}"/>
              </a:ext>
            </a:extLst>
          </p:cNvPr>
          <p:cNvSpPr>
            <a:spLocks noGrp="1"/>
          </p:cNvSpPr>
          <p:nvPr>
            <p:ph type="dt" sz="quarter" idx="10"/>
          </p:nvPr>
        </p:nvSpPr>
        <p:spPr/>
        <p:txBody>
          <a:bodyPr/>
          <a:lstStyle/>
          <a:p>
            <a:pPr>
              <a:defRPr/>
            </a:pPr>
            <a:r>
              <a:rPr lang="zh-CN" altLang="en-US"/>
              <a:t>CD Lu</a:t>
            </a:r>
          </a:p>
        </p:txBody>
      </p:sp>
      <p:sp>
        <p:nvSpPr>
          <p:cNvPr id="28674" name="灯片编号占位符 3">
            <a:extLst>
              <a:ext uri="{FF2B5EF4-FFF2-40B4-BE49-F238E27FC236}">
                <a16:creationId xmlns:a16="http://schemas.microsoft.com/office/drawing/2014/main" id="{4C7BF9A1-D30C-9EEC-42E6-BED05866DD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A3BE4A9-FC3A-8D49-A0AC-C909B90BE055}" type="slidenum">
              <a:rPr kumimoji="0" lang="zh-CN" altLang="en-US" sz="1400">
                <a:latin typeface="Tahoma" panose="020B0604030504040204" pitchFamily="34" charset="0"/>
              </a:rPr>
              <a:pPr/>
              <a:t>42</a:t>
            </a:fld>
            <a:endParaRPr kumimoji="0" lang="zh-CN" altLang="en-US" sz="1400">
              <a:latin typeface="Tahoma" panose="020B0604030504040204" pitchFamily="34" charset="0"/>
            </a:endParaRPr>
          </a:p>
        </p:txBody>
      </p:sp>
      <p:pic>
        <p:nvPicPr>
          <p:cNvPr id="28675" name="Picture 3">
            <a:extLst>
              <a:ext uri="{FF2B5EF4-FFF2-40B4-BE49-F238E27FC236}">
                <a16:creationId xmlns:a16="http://schemas.microsoft.com/office/drawing/2014/main" id="{D73F4F8D-68F4-3F90-4DA0-F16702D02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30" t="77765" r="7382" b="10828"/>
          <a:stretch>
            <a:fillRect/>
          </a:stretch>
        </p:blipFill>
        <p:spPr bwMode="auto">
          <a:xfrm>
            <a:off x="228600" y="5410200"/>
            <a:ext cx="86042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8676" name="Picture 4">
            <a:extLst>
              <a:ext uri="{FF2B5EF4-FFF2-40B4-BE49-F238E27FC236}">
                <a16:creationId xmlns:a16="http://schemas.microsoft.com/office/drawing/2014/main" id="{90395EDA-F0A7-A6B5-43EA-17A6B20A1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66" t="50696" r="19196" b="34946"/>
          <a:stretch>
            <a:fillRect/>
          </a:stretch>
        </p:blipFill>
        <p:spPr bwMode="auto">
          <a:xfrm>
            <a:off x="609600" y="2249488"/>
            <a:ext cx="64436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57BBA5FC-1EFC-0106-0F85-9A2915BBB7A4}"/>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4-quark picture of ordinary light Scalar Mesons</a:t>
            </a:r>
          </a:p>
        </p:txBody>
      </p:sp>
      <p:sp>
        <p:nvSpPr>
          <p:cNvPr id="2" name="Rectangle 4">
            <a:extLst>
              <a:ext uri="{FF2B5EF4-FFF2-40B4-BE49-F238E27FC236}">
                <a16:creationId xmlns:a16="http://schemas.microsoft.com/office/drawing/2014/main" id="{FEBE121B-BDCF-8D3B-D331-C4CDD7A31824}"/>
              </a:ext>
            </a:extLst>
          </p:cNvPr>
          <p:cNvSpPr>
            <a:spLocks noChangeArrowheads="1"/>
          </p:cNvSpPr>
          <p:nvPr/>
        </p:nvSpPr>
        <p:spPr bwMode="auto">
          <a:xfrm>
            <a:off x="152400" y="46482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28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We can get sum rule as</a:t>
            </a:r>
          </a:p>
        </p:txBody>
      </p:sp>
      <p:sp>
        <p:nvSpPr>
          <p:cNvPr id="28679" name="Text Box 8">
            <a:extLst>
              <a:ext uri="{FF2B5EF4-FFF2-40B4-BE49-F238E27FC236}">
                <a16:creationId xmlns:a16="http://schemas.microsoft.com/office/drawing/2014/main" id="{1AA99CC3-BABE-1C52-327D-BB8301C68FEF}"/>
              </a:ext>
            </a:extLst>
          </p:cNvPr>
          <p:cNvSpPr txBox="1">
            <a:spLocks noChangeArrowheads="1"/>
          </p:cNvSpPr>
          <p:nvPr/>
        </p:nvSpPr>
        <p:spPr bwMode="auto">
          <a:xfrm>
            <a:off x="381000" y="350520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dirty="0"/>
              <a:t>where</a:t>
            </a:r>
          </a:p>
        </p:txBody>
      </p:sp>
      <p:pic>
        <p:nvPicPr>
          <p:cNvPr id="28680" name="Picture 9">
            <a:extLst>
              <a:ext uri="{FF2B5EF4-FFF2-40B4-BE49-F238E27FC236}">
                <a16:creationId xmlns:a16="http://schemas.microsoft.com/office/drawing/2014/main" id="{F6E7E1A6-8216-C3A2-FDF2-F35F3955A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55" t="67921" r="38391" b="25594"/>
          <a:stretch>
            <a:fillRect/>
          </a:stretch>
        </p:blipFill>
        <p:spPr bwMode="auto">
          <a:xfrm>
            <a:off x="1600200" y="3886200"/>
            <a:ext cx="3273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extLst>
      <p:ext uri="{BB962C8B-B14F-4D97-AF65-F5344CB8AC3E}">
        <p14:creationId xmlns:p14="http://schemas.microsoft.com/office/powerpoint/2010/main" val="340803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1">
            <a:extLst>
              <a:ext uri="{FF2B5EF4-FFF2-40B4-BE49-F238E27FC236}">
                <a16:creationId xmlns:a16="http://schemas.microsoft.com/office/drawing/2014/main" id="{E4557CD5-AD00-0C9E-D810-4C4D7B57F878}"/>
              </a:ext>
            </a:extLst>
          </p:cNvPr>
          <p:cNvSpPr>
            <a:spLocks noGrp="1"/>
          </p:cNvSpPr>
          <p:nvPr>
            <p:ph type="dt" sz="quarter" idx="10"/>
          </p:nvPr>
        </p:nvSpPr>
        <p:spPr/>
        <p:txBody>
          <a:bodyPr/>
          <a:lstStyle/>
          <a:p>
            <a:pPr>
              <a:defRPr/>
            </a:pPr>
            <a:r>
              <a:rPr lang="zh-CN" altLang="en-US"/>
              <a:t>CD Lu</a:t>
            </a:r>
          </a:p>
        </p:txBody>
      </p:sp>
      <p:sp>
        <p:nvSpPr>
          <p:cNvPr id="29698" name="灯片编号占位符 3">
            <a:extLst>
              <a:ext uri="{FF2B5EF4-FFF2-40B4-BE49-F238E27FC236}">
                <a16:creationId xmlns:a16="http://schemas.microsoft.com/office/drawing/2014/main" id="{59528427-141F-0C89-72F2-304694B930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B5A5EDA-9381-2641-8934-FDD6A1999956}" type="slidenum">
              <a:rPr kumimoji="0" lang="zh-CN" altLang="en-US" sz="1400">
                <a:latin typeface="Tahoma" panose="020B0604030504040204" pitchFamily="34" charset="0"/>
              </a:rPr>
              <a:pPr/>
              <a:t>43</a:t>
            </a:fld>
            <a:endParaRPr kumimoji="0" lang="zh-CN" altLang="en-US" sz="1400">
              <a:latin typeface="Tahoma" panose="020B0604030504040204" pitchFamily="34" charset="0"/>
            </a:endParaRPr>
          </a:p>
        </p:txBody>
      </p:sp>
      <p:pic>
        <p:nvPicPr>
          <p:cNvPr id="29699" name="Picture 2">
            <a:extLst>
              <a:ext uri="{FF2B5EF4-FFF2-40B4-BE49-F238E27FC236}">
                <a16:creationId xmlns:a16="http://schemas.microsoft.com/office/drawing/2014/main" id="{D2B4733D-4BF8-EF54-8FC3-8741311C9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81" t="6891" r="25102" b="80719"/>
          <a:stretch>
            <a:fillRect/>
          </a:stretch>
        </p:blipFill>
        <p:spPr bwMode="auto">
          <a:xfrm>
            <a:off x="609600" y="1828800"/>
            <a:ext cx="61182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29700" name="Picture 3">
            <a:extLst>
              <a:ext uri="{FF2B5EF4-FFF2-40B4-BE49-F238E27FC236}">
                <a16:creationId xmlns:a16="http://schemas.microsoft.com/office/drawing/2014/main" id="{5C25B7B0-8E78-5282-47C1-136C6A232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89" t="61523" r="21040" b="13782"/>
          <a:stretch>
            <a:fillRect/>
          </a:stretch>
        </p:blipFill>
        <p:spPr bwMode="auto">
          <a:xfrm>
            <a:off x="1066800" y="4495800"/>
            <a:ext cx="64055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D0486BC8-7840-3F7C-698F-A3C067024E43}"/>
              </a:ext>
            </a:extLst>
          </p:cNvPr>
          <p:cNvSpPr>
            <a:spLocks noChangeArrowheads="1"/>
          </p:cNvSpPr>
          <p:nvPr/>
        </p:nvSpPr>
        <p:spPr bwMode="auto">
          <a:xfrm>
            <a:off x="1600200" y="685800"/>
            <a:ext cx="6477000" cy="762000"/>
          </a:xfrm>
          <a:prstGeom prst="rect">
            <a:avLst/>
          </a:prstGeom>
          <a:noFill/>
          <a:ln w="9525">
            <a:noFill/>
            <a:miter lim="800000"/>
            <a:headEnd/>
            <a:tailEnd/>
          </a:ln>
          <a:effec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TW" sz="3200" b="1" dirty="0">
                <a:solidFill>
                  <a:schemeClr val="tx2"/>
                </a:solidFill>
                <a:effectLst>
                  <a:outerShdw blurRad="38100" dist="38100" dir="2700000" algn="tl">
                    <a:srgbClr val="C0C0C0"/>
                  </a:outerShdw>
                </a:effectLst>
                <a:ea typeface="PMingLiU" panose="02020500000000000000" pitchFamily="18" charset="-120"/>
                <a:cs typeface="Times New Roman" panose="02020603050405020304" pitchFamily="18" charset="0"/>
              </a:rPr>
              <a:t>Define a ratio R</a:t>
            </a:r>
          </a:p>
        </p:txBody>
      </p:sp>
      <p:sp>
        <p:nvSpPr>
          <p:cNvPr id="29702" name="Text Box 5">
            <a:extLst>
              <a:ext uri="{FF2B5EF4-FFF2-40B4-BE49-F238E27FC236}">
                <a16:creationId xmlns:a16="http://schemas.microsoft.com/office/drawing/2014/main" id="{58612498-E0A3-5CF8-6886-003A4C916310}"/>
              </a:ext>
            </a:extLst>
          </p:cNvPr>
          <p:cNvSpPr txBox="1">
            <a:spLocks noChangeArrowheads="1"/>
          </p:cNvSpPr>
          <p:nvPr/>
        </p:nvSpPr>
        <p:spPr bwMode="auto">
          <a:xfrm>
            <a:off x="304800" y="27432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dirty="0">
                <a:solidFill>
                  <a:schemeClr val="hlink"/>
                </a:solidFill>
              </a:rPr>
              <a:t>It is one for 2-quark picture, while 3 for 4-quark picture</a:t>
            </a:r>
          </a:p>
        </p:txBody>
      </p:sp>
      <p:sp>
        <p:nvSpPr>
          <p:cNvPr id="29703" name="Text Box 6">
            <a:extLst>
              <a:ext uri="{FF2B5EF4-FFF2-40B4-BE49-F238E27FC236}">
                <a16:creationId xmlns:a16="http://schemas.microsoft.com/office/drawing/2014/main" id="{546B0FA2-6C88-470D-0FA7-6947BF667EE2}"/>
              </a:ext>
            </a:extLst>
          </p:cNvPr>
          <p:cNvSpPr txBox="1">
            <a:spLocks noChangeArrowheads="1"/>
          </p:cNvSpPr>
          <p:nvPr/>
        </p:nvSpPr>
        <p:spPr bwMode="auto">
          <a:xfrm>
            <a:off x="428625" y="3714750"/>
            <a:ext cx="814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dirty="0">
                <a:solidFill>
                  <a:schemeClr val="tx2"/>
                </a:solidFill>
              </a:rPr>
              <a:t>Similarly, for B meson decays, we have </a:t>
            </a:r>
          </a:p>
        </p:txBody>
      </p:sp>
    </p:spTree>
    <p:extLst>
      <p:ext uri="{BB962C8B-B14F-4D97-AF65-F5344CB8AC3E}">
        <p14:creationId xmlns:p14="http://schemas.microsoft.com/office/powerpoint/2010/main" val="1844074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4C1B36B-0F9D-66C8-430C-CE3C7428C5A1}"/>
              </a:ext>
            </a:extLst>
          </p:cNvPr>
          <p:cNvSpPr>
            <a:spLocks noGrp="1"/>
          </p:cNvSpPr>
          <p:nvPr>
            <p:ph type="dt" sz="quarter" idx="10"/>
          </p:nvPr>
        </p:nvSpPr>
        <p:spPr/>
        <p:txBody>
          <a:bodyPr/>
          <a:lstStyle/>
          <a:p>
            <a:pPr>
              <a:defRPr/>
            </a:pPr>
            <a:r>
              <a:rPr lang="zh-CN" altLang="en-US"/>
              <a:t>CD Lu</a:t>
            </a:r>
          </a:p>
        </p:txBody>
      </p:sp>
      <p:sp>
        <p:nvSpPr>
          <p:cNvPr id="31746" name="幻灯片编号占位符 2">
            <a:extLst>
              <a:ext uri="{FF2B5EF4-FFF2-40B4-BE49-F238E27FC236}">
                <a16:creationId xmlns:a16="http://schemas.microsoft.com/office/drawing/2014/main" id="{A5D38DF5-22A2-4077-065E-AC9B1FF20D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A93B398E-2BC4-F747-A657-600469922A8F}" type="slidenum">
              <a:rPr kumimoji="0" lang="zh-CN" altLang="en-US" sz="1400">
                <a:latin typeface="Tahoma" panose="020B0604030504040204" pitchFamily="34" charset="0"/>
              </a:rPr>
              <a:pPr/>
              <a:t>44</a:t>
            </a:fld>
            <a:endParaRPr kumimoji="0" lang="zh-CN" altLang="en-US" sz="1400">
              <a:latin typeface="Tahoma" panose="020B0604030504040204" pitchFamily="34" charset="0"/>
            </a:endParaRPr>
          </a:p>
        </p:txBody>
      </p:sp>
      <p:sp>
        <p:nvSpPr>
          <p:cNvPr id="31747" name="矩形 4">
            <a:extLst>
              <a:ext uri="{FF2B5EF4-FFF2-40B4-BE49-F238E27FC236}">
                <a16:creationId xmlns:a16="http://schemas.microsoft.com/office/drawing/2014/main" id="{8D16FC21-3963-7A22-8A25-143E1198DF5E}"/>
              </a:ext>
            </a:extLst>
          </p:cNvPr>
          <p:cNvSpPr>
            <a:spLocks noChangeArrowheads="1"/>
          </p:cNvSpPr>
          <p:nvPr/>
        </p:nvSpPr>
        <p:spPr bwMode="auto">
          <a:xfrm>
            <a:off x="2195513" y="404813"/>
            <a:ext cx="5391861" cy="12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pPr>
            <a:r>
              <a:rPr lang="en-US" altLang="zh-CN" sz="2800" b="1" dirty="0">
                <a:solidFill>
                  <a:srgbClr val="000000"/>
                </a:solidFill>
              </a:rPr>
              <a:t>Later BESIII measurement:</a:t>
            </a:r>
          </a:p>
          <a:p>
            <a:pPr>
              <a:lnSpc>
                <a:spcPct val="150000"/>
              </a:lnSpc>
            </a:pPr>
            <a:r>
              <a:rPr lang="es-ES" altLang="zh-CN" b="1" dirty="0" err="1">
                <a:solidFill>
                  <a:srgbClr val="0000FF"/>
                </a:solidFill>
              </a:rPr>
              <a:t>Phys</a:t>
            </a:r>
            <a:r>
              <a:rPr lang="es-ES" altLang="zh-CN" b="1" dirty="0">
                <a:solidFill>
                  <a:srgbClr val="0000FF"/>
                </a:solidFill>
              </a:rPr>
              <a:t>. Rev. </a:t>
            </a:r>
            <a:r>
              <a:rPr lang="es-ES" altLang="zh-CN" b="1" dirty="0" err="1">
                <a:solidFill>
                  <a:srgbClr val="0000FF"/>
                </a:solidFill>
              </a:rPr>
              <a:t>Lett</a:t>
            </a:r>
            <a:r>
              <a:rPr lang="es-ES" altLang="zh-CN" b="1" dirty="0">
                <a:solidFill>
                  <a:srgbClr val="0000FF"/>
                </a:solidFill>
              </a:rPr>
              <a:t>. 122 (2019) no.6, 062001</a:t>
            </a:r>
            <a:endParaRPr lang="zh-CN" altLang="en-US" b="1" dirty="0">
              <a:solidFill>
                <a:srgbClr val="0000FF"/>
              </a:solidFill>
            </a:endParaRPr>
          </a:p>
        </p:txBody>
      </p:sp>
      <p:sp>
        <p:nvSpPr>
          <p:cNvPr id="31748" name="文本框 5">
            <a:extLst>
              <a:ext uri="{FF2B5EF4-FFF2-40B4-BE49-F238E27FC236}">
                <a16:creationId xmlns:a16="http://schemas.microsoft.com/office/drawing/2014/main" id="{2D897CEC-3E06-49AB-174A-32818CF475DF}"/>
              </a:ext>
            </a:extLst>
          </p:cNvPr>
          <p:cNvSpPr txBox="1">
            <a:spLocks noChangeArrowheads="1"/>
          </p:cNvSpPr>
          <p:nvPr/>
        </p:nvSpPr>
        <p:spPr bwMode="auto">
          <a:xfrm>
            <a:off x="611188" y="3542552"/>
            <a:ext cx="792003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pPr>
            <a:r>
              <a:rPr lang="en-US" altLang="zh-CN" sz="2800" b="1" dirty="0">
                <a:solidFill>
                  <a:srgbClr val="FF0000"/>
                </a:solidFill>
              </a:rPr>
              <a:t>R &gt; 2.7 </a:t>
            </a:r>
            <a:r>
              <a:rPr lang="en-US" altLang="zh-CN" sz="2800" b="1" dirty="0"/>
              <a:t>at the 90% CL</a:t>
            </a:r>
          </a:p>
          <a:p>
            <a:endParaRPr lang="es-ES" altLang="zh-CN" sz="3200" b="1" dirty="0">
              <a:solidFill>
                <a:srgbClr val="FF0000"/>
              </a:solidFill>
              <a:effectLst/>
              <a:latin typeface="AdvOT483a8203"/>
            </a:endParaRPr>
          </a:p>
          <a:p>
            <a:r>
              <a:rPr lang="es-ES" altLang="zh-CN" sz="3200" b="1" dirty="0" err="1">
                <a:solidFill>
                  <a:srgbClr val="FF0000"/>
                </a:solidFill>
                <a:effectLst/>
                <a:latin typeface="AdvOT483a8203"/>
              </a:rPr>
              <a:t>The</a:t>
            </a:r>
            <a:r>
              <a:rPr lang="es-ES" altLang="zh-CN" sz="3200" b="1" dirty="0">
                <a:solidFill>
                  <a:srgbClr val="FF0000"/>
                </a:solidFill>
                <a:effectLst/>
                <a:latin typeface="AdvOT483a8203"/>
              </a:rPr>
              <a:t> </a:t>
            </a:r>
            <a:r>
              <a:rPr lang="es-ES" altLang="zh-CN" sz="3200" b="1" dirty="0" err="1">
                <a:solidFill>
                  <a:srgbClr val="FF0000"/>
                </a:solidFill>
                <a:effectLst/>
                <a:latin typeface="AdvOT483a8203"/>
              </a:rPr>
              <a:t>result</a:t>
            </a:r>
            <a:r>
              <a:rPr lang="es-ES" altLang="zh-CN" sz="3200" b="1" dirty="0">
                <a:solidFill>
                  <a:srgbClr val="FF0000"/>
                </a:solidFill>
                <a:effectLst/>
                <a:latin typeface="AdvOT483a8203"/>
              </a:rPr>
              <a:t> </a:t>
            </a:r>
            <a:r>
              <a:rPr lang="es-ES" altLang="zh-CN" sz="3200" b="1" dirty="0" err="1">
                <a:solidFill>
                  <a:srgbClr val="FF0000"/>
                </a:solidFill>
                <a:effectLst/>
                <a:latin typeface="AdvOT483a8203"/>
              </a:rPr>
              <a:t>is</a:t>
            </a:r>
            <a:r>
              <a:rPr lang="es-ES" altLang="zh-CN" sz="3200" b="1" dirty="0">
                <a:solidFill>
                  <a:srgbClr val="FF0000"/>
                </a:solidFill>
                <a:effectLst/>
                <a:latin typeface="AdvOT483a8203"/>
              </a:rPr>
              <a:t> in favor </a:t>
            </a:r>
            <a:r>
              <a:rPr lang="es-ES" altLang="zh-CN" sz="3200" b="1" dirty="0" err="1">
                <a:solidFill>
                  <a:srgbClr val="FF0000"/>
                </a:solidFill>
                <a:effectLst/>
                <a:latin typeface="AdvOT483a8203"/>
              </a:rPr>
              <a:t>of</a:t>
            </a:r>
            <a:r>
              <a:rPr lang="es-ES" altLang="zh-CN" sz="3200" b="1" dirty="0">
                <a:solidFill>
                  <a:srgbClr val="FF0000"/>
                </a:solidFill>
                <a:effectLst/>
                <a:latin typeface="AdvOT483a8203"/>
              </a:rPr>
              <a:t>  </a:t>
            </a:r>
            <a:r>
              <a:rPr lang="es-ES" altLang="zh-CN" sz="3200" b="1" dirty="0" err="1">
                <a:solidFill>
                  <a:srgbClr val="FF0000"/>
                </a:solidFill>
                <a:effectLst/>
                <a:latin typeface="AdvOT483a8203"/>
              </a:rPr>
              <a:t>the</a:t>
            </a:r>
            <a:r>
              <a:rPr lang="es-ES" altLang="zh-CN" sz="3200" b="1" dirty="0">
                <a:solidFill>
                  <a:srgbClr val="FF0000"/>
                </a:solidFill>
                <a:effectLst/>
                <a:latin typeface="AdvOT483a8203"/>
              </a:rPr>
              <a:t>  </a:t>
            </a:r>
            <a:r>
              <a:rPr lang="es-ES" altLang="zh-CN" sz="3200" b="1" dirty="0" err="1">
                <a:solidFill>
                  <a:srgbClr val="FF0000"/>
                </a:solidFill>
                <a:effectLst/>
                <a:latin typeface="AdvOT483a8203"/>
              </a:rPr>
              <a:t>tetraquark</a:t>
            </a:r>
            <a:r>
              <a:rPr lang="es-ES" altLang="zh-CN" sz="3200" b="1" dirty="0">
                <a:solidFill>
                  <a:srgbClr val="FF0000"/>
                </a:solidFill>
                <a:effectLst/>
                <a:latin typeface="AdvOT483a8203"/>
              </a:rPr>
              <a:t> </a:t>
            </a:r>
            <a:r>
              <a:rPr lang="es-ES" altLang="zh-CN" sz="3200" b="1" dirty="0" err="1">
                <a:solidFill>
                  <a:srgbClr val="FF0000"/>
                </a:solidFill>
                <a:effectLst/>
                <a:latin typeface="AdvOT483a8203"/>
              </a:rPr>
              <a:t>description</a:t>
            </a:r>
            <a:r>
              <a:rPr lang="es-ES" altLang="zh-CN" sz="3200" b="1" dirty="0">
                <a:solidFill>
                  <a:srgbClr val="FF0000"/>
                </a:solidFill>
                <a:effectLst/>
                <a:latin typeface="AdvOT483a8203"/>
              </a:rPr>
              <a:t>. </a:t>
            </a:r>
            <a:endParaRPr lang="es-ES" altLang="zh-CN" sz="3200" b="1" dirty="0">
              <a:solidFill>
                <a:srgbClr val="FF0000"/>
              </a:solidFill>
            </a:endParaRPr>
          </a:p>
        </p:txBody>
      </p:sp>
      <p:pic>
        <p:nvPicPr>
          <p:cNvPr id="31749" name="Picture 2">
            <a:extLst>
              <a:ext uri="{FF2B5EF4-FFF2-40B4-BE49-F238E27FC236}">
                <a16:creationId xmlns:a16="http://schemas.microsoft.com/office/drawing/2014/main" id="{9C63C031-2DF0-49D9-E075-AF47151A6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81" t="6891" r="25102" b="80719"/>
          <a:stretch>
            <a:fillRect/>
          </a:stretch>
        </p:blipFill>
        <p:spPr bwMode="auto">
          <a:xfrm>
            <a:off x="611188" y="2133600"/>
            <a:ext cx="61182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extLst>
      <p:ext uri="{BB962C8B-B14F-4D97-AF65-F5344CB8AC3E}">
        <p14:creationId xmlns:p14="http://schemas.microsoft.com/office/powerpoint/2010/main" val="341540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占位符 3">
            <a:extLst>
              <a:ext uri="{FF2B5EF4-FFF2-40B4-BE49-F238E27FC236}">
                <a16:creationId xmlns:a16="http://schemas.microsoft.com/office/drawing/2014/main" id="{C62E5558-A5DE-7DE9-485A-3287A184431B}"/>
              </a:ext>
            </a:extLst>
          </p:cNvPr>
          <p:cNvSpPr>
            <a:spLocks noGrp="1"/>
          </p:cNvSpPr>
          <p:nvPr>
            <p:ph type="dt" sz="quarter" idx="10"/>
          </p:nvPr>
        </p:nvSpPr>
        <p:spPr/>
        <p:txBody>
          <a:bodyPr/>
          <a:lstStyle/>
          <a:p>
            <a:pPr>
              <a:defRPr/>
            </a:pPr>
            <a:r>
              <a:rPr lang="zh-CN" altLang="en-US"/>
              <a:t>CD Lu</a:t>
            </a:r>
          </a:p>
        </p:txBody>
      </p:sp>
      <p:sp>
        <p:nvSpPr>
          <p:cNvPr id="33794" name="灯片编号占位符 5">
            <a:extLst>
              <a:ext uri="{FF2B5EF4-FFF2-40B4-BE49-F238E27FC236}">
                <a16:creationId xmlns:a16="http://schemas.microsoft.com/office/drawing/2014/main" id="{708B0DF1-ADD7-6BFB-876A-078A73FE82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10CF5821-45E8-344C-A853-4C6AF83D04C2}" type="slidenum">
              <a:rPr kumimoji="0" lang="zh-CN" altLang="en-US" sz="1400">
                <a:latin typeface="Tahoma" panose="020B0604030504040204" pitchFamily="34" charset="0"/>
              </a:rPr>
              <a:pPr/>
              <a:t>45</a:t>
            </a:fld>
            <a:endParaRPr kumimoji="0" lang="zh-CN" altLang="en-US" sz="1400">
              <a:latin typeface="Tahoma" panose="020B0604030504040204" pitchFamily="34" charset="0"/>
            </a:endParaRPr>
          </a:p>
        </p:txBody>
      </p:sp>
      <p:sp>
        <p:nvSpPr>
          <p:cNvPr id="613378" name="Rectangle 2">
            <a:extLst>
              <a:ext uri="{FF2B5EF4-FFF2-40B4-BE49-F238E27FC236}">
                <a16:creationId xmlns:a16="http://schemas.microsoft.com/office/drawing/2014/main" id="{6D53270D-3343-D694-0E02-00C31C4BB94E}"/>
              </a:ext>
            </a:extLst>
          </p:cNvPr>
          <p:cNvSpPr>
            <a:spLocks noGrp="1" noChangeArrowheads="1"/>
          </p:cNvSpPr>
          <p:nvPr>
            <p:ph type="title"/>
          </p:nvPr>
        </p:nvSpPr>
        <p:spPr>
          <a:xfrm>
            <a:off x="900113" y="533400"/>
            <a:ext cx="7510462" cy="1023938"/>
          </a:xfrm>
        </p:spPr>
        <p:txBody>
          <a:bodyPr/>
          <a:lstStyle/>
          <a:p>
            <a:pPr eaLnBrk="1" hangingPunct="1"/>
            <a:r>
              <a:rPr lang="en-US" altLang="zh-CN" sz="3600" b="1" dirty="0"/>
              <a:t>B</a:t>
            </a:r>
            <a:r>
              <a:rPr lang="en-US" altLang="zh-CN" sz="3600" b="1" dirty="0">
                <a:sym typeface="Wingdings" pitchFamily="2" charset="2"/>
              </a:rPr>
              <a:t></a:t>
            </a:r>
            <a:r>
              <a:rPr lang="en-US" altLang="zh-CN" sz="3600" b="1" dirty="0"/>
              <a:t> J/</a:t>
            </a:r>
            <a:r>
              <a:rPr lang="en-US" altLang="zh-CN" sz="3600" b="1" dirty="0">
                <a:latin typeface="Times New Roman" panose="02020603050405020304" pitchFamily="18" charset="0"/>
                <a:sym typeface="Symbol" pitchFamily="2" charset="2"/>
              </a:rPr>
              <a:t> </a:t>
            </a:r>
            <a:r>
              <a:rPr lang="en-US" altLang="zh-TW" sz="3600" b="1" dirty="0">
                <a:effectLst>
                  <a:outerShdw blurRad="38100" dist="38100" dir="2700000" algn="tl">
                    <a:srgbClr val="C0C0C0"/>
                  </a:outerShdw>
                </a:effectLst>
                <a:ea typeface="PMingLiU" panose="02020500000000000000" pitchFamily="18" charset="-120"/>
                <a:sym typeface="Symbol" pitchFamily="2" charset="2"/>
              </a:rPr>
              <a:t>(</a:t>
            </a:r>
            <a:r>
              <a:rPr lang="en-US" altLang="zh-TW" sz="3600" b="1" baseline="-25000" dirty="0">
                <a:effectLst>
                  <a:outerShdw blurRad="38100" dist="38100" dir="2700000" algn="tl">
                    <a:srgbClr val="C0C0C0"/>
                  </a:outerShdw>
                </a:effectLst>
                <a:ea typeface="PMingLiU" panose="02020500000000000000" pitchFamily="18" charset="-120"/>
                <a:sym typeface="Wingdings" pitchFamily="2" charset="2"/>
              </a:rPr>
              <a:t>c</a:t>
            </a:r>
            <a:r>
              <a:rPr lang="en-US" altLang="zh-TW" sz="3600" b="1" dirty="0">
                <a:effectLst>
                  <a:outerShdw blurRad="38100" dist="38100" dir="2700000" algn="tl">
                    <a:srgbClr val="C0C0C0"/>
                  </a:outerShdw>
                </a:effectLst>
                <a:ea typeface="PMingLiU" panose="02020500000000000000" pitchFamily="18" charset="-120"/>
                <a:sym typeface="Wingdings" pitchFamily="2" charset="2"/>
              </a:rPr>
              <a:t>)</a:t>
            </a:r>
            <a:r>
              <a:rPr lang="en-US" altLang="zh-CN" sz="3600" b="1" dirty="0"/>
              <a:t> f</a:t>
            </a:r>
            <a:r>
              <a:rPr lang="en-US" altLang="zh-CN" sz="3600" b="1" baseline="-25000" dirty="0"/>
              <a:t>0</a:t>
            </a:r>
            <a:r>
              <a:rPr lang="en-US" altLang="zh-CN" sz="3600" b="1" dirty="0"/>
              <a:t>/a</a:t>
            </a:r>
            <a:r>
              <a:rPr lang="en-US" altLang="zh-CN" sz="3600" b="1" baseline="-25000" dirty="0"/>
              <a:t>0</a:t>
            </a:r>
            <a:r>
              <a:rPr lang="en-US" altLang="zh-CN" sz="3600" b="1" dirty="0"/>
              <a:t>/</a:t>
            </a:r>
            <a:r>
              <a:rPr lang="en-US" altLang="zh-CN" sz="3600" b="1" dirty="0" err="1"/>
              <a:t>σ</a:t>
            </a:r>
            <a:endParaRPr lang="zh-CN" altLang="en-US" sz="3600" b="1" dirty="0"/>
          </a:p>
        </p:txBody>
      </p:sp>
      <p:sp>
        <p:nvSpPr>
          <p:cNvPr id="33796" name="Rectangle 3">
            <a:extLst>
              <a:ext uri="{FF2B5EF4-FFF2-40B4-BE49-F238E27FC236}">
                <a16:creationId xmlns:a16="http://schemas.microsoft.com/office/drawing/2014/main" id="{AFF125B3-19A1-F9DE-2B7E-6E4D228C4463}"/>
              </a:ext>
            </a:extLst>
          </p:cNvPr>
          <p:cNvSpPr>
            <a:spLocks noGrp="1" noChangeArrowheads="1"/>
          </p:cNvSpPr>
          <p:nvPr>
            <p:ph type="body" idx="1"/>
          </p:nvPr>
        </p:nvSpPr>
        <p:spPr>
          <a:xfrm>
            <a:off x="457200" y="2209800"/>
            <a:ext cx="8345488" cy="4114800"/>
          </a:xfrm>
        </p:spPr>
        <p:txBody>
          <a:bodyPr/>
          <a:lstStyle/>
          <a:p>
            <a:pPr eaLnBrk="1" hangingPunct="1"/>
            <a:r>
              <a:rPr lang="en-US" altLang="zh-CN" sz="2800" b="1" dirty="0" err="1"/>
              <a:t>Semileptonic</a:t>
            </a:r>
            <a:r>
              <a:rPr lang="en-US" altLang="zh-CN" sz="2800" b="1" dirty="0"/>
              <a:t> B decays                    are clean, but the neutrino is identified as missing energy, thus the </a:t>
            </a:r>
            <a:r>
              <a:rPr lang="en-US" altLang="zh-CN" sz="2800" b="1" dirty="0">
                <a:solidFill>
                  <a:schemeClr val="tx2"/>
                </a:solidFill>
              </a:rPr>
              <a:t>efficiency is limited</a:t>
            </a:r>
            <a:endParaRPr lang="en-US" altLang="zh-CN" sz="2800" b="1" dirty="0"/>
          </a:p>
          <a:p>
            <a:pPr eaLnBrk="1" hangingPunct="1"/>
            <a:r>
              <a:rPr lang="en-US" altLang="zh-CN" sz="2800" b="1" dirty="0"/>
              <a:t>The lepton pair can also be replaced by a </a:t>
            </a:r>
            <a:r>
              <a:rPr lang="en-US" altLang="zh-CN" sz="2800" b="1" dirty="0">
                <a:solidFill>
                  <a:schemeClr val="tx2"/>
                </a:solidFill>
              </a:rPr>
              <a:t>charmonium state</a:t>
            </a:r>
            <a:r>
              <a:rPr lang="en-US" altLang="zh-CN" sz="2800" b="1" dirty="0"/>
              <a:t> such as J/</a:t>
            </a:r>
            <a:r>
              <a:rPr lang="en-US" altLang="zh-CN" sz="2800" b="1" dirty="0">
                <a:latin typeface="Times New Roman" panose="02020603050405020304" pitchFamily="18" charset="0"/>
                <a:sym typeface="Symbol" pitchFamily="2" charset="2"/>
              </a:rPr>
              <a:t>,</a:t>
            </a:r>
            <a:r>
              <a:rPr lang="en-US" altLang="zh-CN" sz="2800" b="1" dirty="0"/>
              <a:t> since J/</a:t>
            </a:r>
            <a:r>
              <a:rPr lang="en-US" altLang="zh-CN" sz="2800" b="1" dirty="0">
                <a:latin typeface="Times New Roman" panose="02020603050405020304" pitchFamily="18" charset="0"/>
                <a:sym typeface="Symbol" pitchFamily="2" charset="2"/>
              </a:rPr>
              <a:t></a:t>
            </a:r>
            <a:r>
              <a:rPr lang="en-US" altLang="zh-CN" sz="2800" b="1" dirty="0"/>
              <a:t> does not carry any light flavor either. </a:t>
            </a:r>
          </a:p>
          <a:p>
            <a:pPr eaLnBrk="1" hangingPunct="1"/>
            <a:r>
              <a:rPr lang="en-US" altLang="zh-CN" sz="2800" b="1" i="1" dirty="0">
                <a:solidFill>
                  <a:schemeClr val="hlink"/>
                </a:solidFill>
                <a:latin typeface="Times New Roman" panose="02020603050405020304" pitchFamily="18" charset="0"/>
              </a:rPr>
              <a:t>B</a:t>
            </a:r>
            <a:r>
              <a:rPr lang="en-US" altLang="zh-CN" sz="2800" b="1" i="1" dirty="0">
                <a:solidFill>
                  <a:schemeClr val="hlink"/>
                </a:solidFill>
                <a:latin typeface="Times New Roman" panose="02020603050405020304" pitchFamily="18" charset="0"/>
                <a:sym typeface="Wingdings" pitchFamily="2" charset="2"/>
              </a:rPr>
              <a:t></a:t>
            </a:r>
            <a:r>
              <a:rPr lang="en-US" altLang="zh-CN" sz="2800" b="1" i="1" dirty="0">
                <a:solidFill>
                  <a:schemeClr val="hlink"/>
                </a:solidFill>
                <a:latin typeface="Times New Roman" panose="02020603050405020304" pitchFamily="18" charset="0"/>
              </a:rPr>
              <a:t> J/</a:t>
            </a:r>
            <a:r>
              <a:rPr lang="en-US" altLang="zh-CN" sz="2800" b="1" i="1" dirty="0">
                <a:solidFill>
                  <a:schemeClr val="hlink"/>
                </a:solidFill>
                <a:latin typeface="Times New Roman" panose="02020603050405020304" pitchFamily="18" charset="0"/>
                <a:sym typeface="Symbol" pitchFamily="2" charset="2"/>
              </a:rPr>
              <a:t></a:t>
            </a:r>
            <a:r>
              <a:rPr lang="en-US" altLang="zh-CN" sz="2800" b="1" i="1" dirty="0">
                <a:solidFill>
                  <a:schemeClr val="hlink"/>
                </a:solidFill>
                <a:latin typeface="Times New Roman" panose="02020603050405020304" pitchFamily="18" charset="0"/>
              </a:rPr>
              <a:t> f</a:t>
            </a:r>
            <a:r>
              <a:rPr lang="en-US" altLang="zh-CN" sz="2800" b="1" i="1" baseline="-25000" dirty="0">
                <a:solidFill>
                  <a:schemeClr val="hlink"/>
                </a:solidFill>
                <a:latin typeface="Times New Roman" panose="02020603050405020304" pitchFamily="18" charset="0"/>
              </a:rPr>
              <a:t>0</a:t>
            </a:r>
            <a:r>
              <a:rPr lang="en-US" altLang="zh-CN" sz="2800" b="1" dirty="0">
                <a:solidFill>
                  <a:srgbClr val="FF0000"/>
                </a:solidFill>
              </a:rPr>
              <a:t>/a</a:t>
            </a:r>
            <a:r>
              <a:rPr lang="en-US" altLang="zh-CN" sz="2800" b="1" baseline="-25000" dirty="0">
                <a:solidFill>
                  <a:srgbClr val="FF0000"/>
                </a:solidFill>
              </a:rPr>
              <a:t>0</a:t>
            </a:r>
            <a:r>
              <a:rPr lang="en-US" altLang="zh-CN" sz="2800" b="1" dirty="0">
                <a:solidFill>
                  <a:srgbClr val="FF0000"/>
                </a:solidFill>
              </a:rPr>
              <a:t>/</a:t>
            </a:r>
            <a:r>
              <a:rPr lang="en-US" altLang="zh-CN" sz="2800" b="1" dirty="0" err="1">
                <a:solidFill>
                  <a:srgbClr val="FF0000"/>
                </a:solidFill>
              </a:rPr>
              <a:t>σ</a:t>
            </a:r>
            <a:r>
              <a:rPr lang="en-US" altLang="zh-CN" sz="2800" b="1" dirty="0">
                <a:solidFill>
                  <a:srgbClr val="FF0000"/>
                </a:solidFill>
              </a:rPr>
              <a:t> </a:t>
            </a:r>
            <a:r>
              <a:rPr lang="en-US" altLang="zh-CN" sz="2800" b="1" dirty="0"/>
              <a:t>decays may provide another ideal probe to detect the internal structure of the scalar mesons.</a:t>
            </a:r>
            <a:endParaRPr lang="zh-CN" altLang="en-US" sz="2800" b="1" dirty="0"/>
          </a:p>
        </p:txBody>
      </p:sp>
      <p:graphicFrame>
        <p:nvGraphicFramePr>
          <p:cNvPr id="33797" name="Object 5">
            <a:extLst>
              <a:ext uri="{FF2B5EF4-FFF2-40B4-BE49-F238E27FC236}">
                <a16:creationId xmlns:a16="http://schemas.microsoft.com/office/drawing/2014/main" id="{FBC17444-FCCD-D2C3-B952-C6545D692498}"/>
              </a:ext>
            </a:extLst>
          </p:cNvPr>
          <p:cNvGraphicFramePr>
            <a:graphicFrameLocks noChangeAspect="1"/>
          </p:cNvGraphicFramePr>
          <p:nvPr/>
        </p:nvGraphicFramePr>
        <p:xfrm>
          <a:off x="7964488" y="381000"/>
          <a:ext cx="276225" cy="520700"/>
        </p:xfrm>
        <a:graphic>
          <a:graphicData uri="http://schemas.openxmlformats.org/presentationml/2006/ole">
            <mc:AlternateContent xmlns:mc="http://schemas.openxmlformats.org/markup-compatibility/2006">
              <mc:Choice xmlns:v="urn:schemas-microsoft-com:vml" Requires="v">
                <p:oleObj name="Equation" r:id="rId2" imgW="2628900" imgH="4978400" progId="Equation.3">
                  <p:embed/>
                </p:oleObj>
              </mc:Choice>
              <mc:Fallback>
                <p:oleObj name="Equation" r:id="rId2" imgW="2628900" imgH="4978400" progId="Equation.3">
                  <p:embed/>
                  <p:pic>
                    <p:nvPicPr>
                      <p:cNvPr id="33797" name="Object 5">
                        <a:extLst>
                          <a:ext uri="{FF2B5EF4-FFF2-40B4-BE49-F238E27FC236}">
                            <a16:creationId xmlns:a16="http://schemas.microsoft.com/office/drawing/2014/main" id="{FBC17444-FCCD-D2C3-B952-C6545D692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488" y="381000"/>
                        <a:ext cx="276225" cy="520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3798" name="Picture 2">
            <a:extLst>
              <a:ext uri="{FF2B5EF4-FFF2-40B4-BE49-F238E27FC236}">
                <a16:creationId xmlns:a16="http://schemas.microsoft.com/office/drawing/2014/main" id="{0CEC0ADD-88B4-EEC4-2554-DA78425BC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289" t="11320" r="51311" b="43805"/>
          <a:stretch>
            <a:fillRect/>
          </a:stretch>
        </p:blipFill>
        <p:spPr bwMode="auto">
          <a:xfrm>
            <a:off x="5715000" y="0"/>
            <a:ext cx="32115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graphicFrame>
        <p:nvGraphicFramePr>
          <p:cNvPr id="33799" name="Object 8">
            <a:extLst>
              <a:ext uri="{FF2B5EF4-FFF2-40B4-BE49-F238E27FC236}">
                <a16:creationId xmlns:a16="http://schemas.microsoft.com/office/drawing/2014/main" id="{A9C38AE0-D773-B52C-6FDA-477AB1F52056}"/>
              </a:ext>
            </a:extLst>
          </p:cNvPr>
          <p:cNvGraphicFramePr>
            <a:graphicFrameLocks noChangeAspect="1"/>
          </p:cNvGraphicFramePr>
          <p:nvPr>
            <p:extLst>
              <p:ext uri="{D42A27DB-BD31-4B8C-83A1-F6EECF244321}">
                <p14:modId xmlns:p14="http://schemas.microsoft.com/office/powerpoint/2010/main" val="295878008"/>
              </p:ext>
            </p:extLst>
          </p:nvPr>
        </p:nvGraphicFramePr>
        <p:xfrm>
          <a:off x="4283968" y="2245801"/>
          <a:ext cx="1656184" cy="507079"/>
        </p:xfrm>
        <a:graphic>
          <a:graphicData uri="http://schemas.openxmlformats.org/presentationml/2006/ole">
            <mc:AlternateContent xmlns:mc="http://schemas.openxmlformats.org/markup-compatibility/2006">
              <mc:Choice xmlns:v="urn:schemas-microsoft-com:vml" Requires="v">
                <p:oleObj name="公式" r:id="rId5" imgW="18135600" imgH="5562600" progId="Equation.3">
                  <p:embed/>
                </p:oleObj>
              </mc:Choice>
              <mc:Fallback>
                <p:oleObj name="公式" r:id="rId5" imgW="18135600" imgH="5562600" progId="Equation.3">
                  <p:embed/>
                  <p:pic>
                    <p:nvPicPr>
                      <p:cNvPr id="33799" name="Object 8">
                        <a:extLst>
                          <a:ext uri="{FF2B5EF4-FFF2-40B4-BE49-F238E27FC236}">
                            <a16:creationId xmlns:a16="http://schemas.microsoft.com/office/drawing/2014/main" id="{A9C38AE0-D773-B52C-6FDA-477AB1F52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245801"/>
                        <a:ext cx="1656184" cy="5070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2771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占位符 3">
            <a:extLst>
              <a:ext uri="{FF2B5EF4-FFF2-40B4-BE49-F238E27FC236}">
                <a16:creationId xmlns:a16="http://schemas.microsoft.com/office/drawing/2014/main" id="{0AD56AD8-AFA2-18B9-A4D7-F90308A257B3}"/>
              </a:ext>
            </a:extLst>
          </p:cNvPr>
          <p:cNvSpPr>
            <a:spLocks noGrp="1"/>
          </p:cNvSpPr>
          <p:nvPr>
            <p:ph type="dt" sz="quarter" idx="10"/>
          </p:nvPr>
        </p:nvSpPr>
        <p:spPr/>
        <p:txBody>
          <a:bodyPr/>
          <a:lstStyle/>
          <a:p>
            <a:pPr>
              <a:defRPr/>
            </a:pPr>
            <a:r>
              <a:rPr lang="zh-CN" altLang="en-US"/>
              <a:t>CD Lu</a:t>
            </a:r>
          </a:p>
        </p:txBody>
      </p:sp>
      <p:sp>
        <p:nvSpPr>
          <p:cNvPr id="34818" name="灯片编号占位符 5">
            <a:extLst>
              <a:ext uri="{FF2B5EF4-FFF2-40B4-BE49-F238E27FC236}">
                <a16:creationId xmlns:a16="http://schemas.microsoft.com/office/drawing/2014/main" id="{9926D2AB-FEB1-57E2-9184-B5C4836785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1F2DCE21-9BD5-8F49-BE6E-DFFE651BB8F2}" type="slidenum">
              <a:rPr kumimoji="0" lang="zh-CN" altLang="en-US" sz="1400">
                <a:latin typeface="Tahoma" panose="020B0604030504040204" pitchFamily="34" charset="0"/>
              </a:rPr>
              <a:pPr/>
              <a:t>46</a:t>
            </a:fld>
            <a:endParaRPr kumimoji="0" lang="zh-CN" altLang="en-US" sz="1400">
              <a:latin typeface="Tahoma" panose="020B0604030504040204" pitchFamily="34" charset="0"/>
            </a:endParaRPr>
          </a:p>
        </p:txBody>
      </p:sp>
      <p:sp>
        <p:nvSpPr>
          <p:cNvPr id="34819" name="Rectangle 3">
            <a:extLst>
              <a:ext uri="{FF2B5EF4-FFF2-40B4-BE49-F238E27FC236}">
                <a16:creationId xmlns:a16="http://schemas.microsoft.com/office/drawing/2014/main" id="{7EC6DED2-C6C7-43E0-2D0B-3E46FF203252}"/>
              </a:ext>
            </a:extLst>
          </p:cNvPr>
          <p:cNvSpPr>
            <a:spLocks noGrp="1" noChangeArrowheads="1"/>
          </p:cNvSpPr>
          <p:nvPr>
            <p:ph type="body" idx="1"/>
          </p:nvPr>
        </p:nvSpPr>
        <p:spPr>
          <a:xfrm>
            <a:off x="457200" y="2209800"/>
            <a:ext cx="8345488" cy="4114800"/>
          </a:xfrm>
        </p:spPr>
        <p:txBody>
          <a:bodyPr/>
          <a:lstStyle/>
          <a:p>
            <a:pPr eaLnBrk="1" hangingPunct="1"/>
            <a:r>
              <a:rPr lang="en-US" altLang="zh-CN" sz="2800" b="1" dirty="0" err="1"/>
              <a:t>Semileptonic</a:t>
            </a:r>
            <a:r>
              <a:rPr lang="en-US" altLang="zh-CN" sz="2800" b="1" dirty="0"/>
              <a:t> B decays                    are clean, but the neutrino is identified as missing energy, thus the </a:t>
            </a:r>
            <a:r>
              <a:rPr lang="en-US" altLang="zh-CN" sz="2800" b="1" dirty="0">
                <a:solidFill>
                  <a:schemeClr val="tx2"/>
                </a:solidFill>
              </a:rPr>
              <a:t>efficiency is limited</a:t>
            </a:r>
            <a:endParaRPr lang="en-US" altLang="zh-CN" sz="2800" b="1" dirty="0"/>
          </a:p>
          <a:p>
            <a:pPr eaLnBrk="1" hangingPunct="1"/>
            <a:r>
              <a:rPr lang="en-US" altLang="zh-CN" sz="2800" b="1" dirty="0"/>
              <a:t>The lepton pair can also be replaced by a </a:t>
            </a:r>
            <a:r>
              <a:rPr lang="en-US" altLang="zh-CN" sz="2800" b="1" dirty="0">
                <a:solidFill>
                  <a:schemeClr val="tx2"/>
                </a:solidFill>
              </a:rPr>
              <a:t>charmonium state</a:t>
            </a:r>
            <a:r>
              <a:rPr lang="en-US" altLang="zh-CN" sz="2800" b="1" dirty="0"/>
              <a:t> such as J/</a:t>
            </a:r>
            <a:r>
              <a:rPr lang="en-US" altLang="zh-CN" sz="2800" b="1" dirty="0">
                <a:latin typeface="Times New Roman" panose="02020603050405020304" pitchFamily="18" charset="0"/>
                <a:sym typeface="Symbol" pitchFamily="2" charset="2"/>
              </a:rPr>
              <a:t>,</a:t>
            </a:r>
            <a:r>
              <a:rPr lang="en-US" altLang="zh-CN" sz="2800" b="1" dirty="0"/>
              <a:t> since J/</a:t>
            </a:r>
            <a:r>
              <a:rPr lang="en-US" altLang="zh-CN" sz="2800" b="1" dirty="0">
                <a:latin typeface="Times New Roman" panose="02020603050405020304" pitchFamily="18" charset="0"/>
                <a:sym typeface="Symbol" pitchFamily="2" charset="2"/>
              </a:rPr>
              <a:t></a:t>
            </a:r>
            <a:r>
              <a:rPr lang="en-US" altLang="zh-CN" sz="2800" b="1" dirty="0"/>
              <a:t> does not carry any light flavor either. </a:t>
            </a:r>
          </a:p>
          <a:p>
            <a:pPr eaLnBrk="1" hangingPunct="1"/>
            <a:r>
              <a:rPr lang="en-US" altLang="zh-CN" sz="2800" b="1" i="1" dirty="0">
                <a:solidFill>
                  <a:schemeClr val="hlink"/>
                </a:solidFill>
                <a:latin typeface="Times New Roman" panose="02020603050405020304" pitchFamily="18" charset="0"/>
              </a:rPr>
              <a:t>B</a:t>
            </a:r>
            <a:r>
              <a:rPr lang="en-US" altLang="zh-CN" sz="2800" b="1" i="1" dirty="0">
                <a:solidFill>
                  <a:schemeClr val="hlink"/>
                </a:solidFill>
                <a:latin typeface="Times New Roman" panose="02020603050405020304" pitchFamily="18" charset="0"/>
                <a:sym typeface="Wingdings" pitchFamily="2" charset="2"/>
              </a:rPr>
              <a:t></a:t>
            </a:r>
            <a:r>
              <a:rPr lang="en-US" altLang="zh-CN" sz="2800" b="1" i="1" dirty="0">
                <a:solidFill>
                  <a:schemeClr val="hlink"/>
                </a:solidFill>
                <a:latin typeface="Times New Roman" panose="02020603050405020304" pitchFamily="18" charset="0"/>
              </a:rPr>
              <a:t> J/</a:t>
            </a:r>
            <a:r>
              <a:rPr lang="en-US" altLang="zh-CN" sz="2800" b="1" i="1" dirty="0">
                <a:solidFill>
                  <a:schemeClr val="hlink"/>
                </a:solidFill>
                <a:latin typeface="Times New Roman" panose="02020603050405020304" pitchFamily="18" charset="0"/>
                <a:sym typeface="Symbol" pitchFamily="2" charset="2"/>
              </a:rPr>
              <a:t></a:t>
            </a:r>
            <a:r>
              <a:rPr lang="en-US" altLang="zh-CN" sz="2800" b="1" i="1" dirty="0">
                <a:solidFill>
                  <a:schemeClr val="hlink"/>
                </a:solidFill>
                <a:latin typeface="Times New Roman" panose="02020603050405020304" pitchFamily="18" charset="0"/>
              </a:rPr>
              <a:t> f</a:t>
            </a:r>
            <a:r>
              <a:rPr lang="en-US" altLang="zh-CN" sz="2800" b="1" i="1" baseline="-25000" dirty="0">
                <a:solidFill>
                  <a:schemeClr val="hlink"/>
                </a:solidFill>
                <a:latin typeface="Times New Roman" panose="02020603050405020304" pitchFamily="18" charset="0"/>
              </a:rPr>
              <a:t>0</a:t>
            </a:r>
            <a:r>
              <a:rPr lang="en-US" altLang="zh-CN" sz="2800" b="1" dirty="0">
                <a:solidFill>
                  <a:srgbClr val="FF0000"/>
                </a:solidFill>
              </a:rPr>
              <a:t>/a</a:t>
            </a:r>
            <a:r>
              <a:rPr lang="en-US" altLang="zh-CN" sz="2800" b="1" baseline="-25000" dirty="0">
                <a:solidFill>
                  <a:srgbClr val="FF0000"/>
                </a:solidFill>
              </a:rPr>
              <a:t>0</a:t>
            </a:r>
            <a:r>
              <a:rPr lang="en-US" altLang="zh-CN" sz="2800" b="1" dirty="0">
                <a:solidFill>
                  <a:srgbClr val="FF0000"/>
                </a:solidFill>
              </a:rPr>
              <a:t>/</a:t>
            </a:r>
            <a:r>
              <a:rPr lang="en-US" altLang="zh-CN" sz="2800" b="1" dirty="0" err="1">
                <a:solidFill>
                  <a:srgbClr val="FF0000"/>
                </a:solidFill>
              </a:rPr>
              <a:t>σ</a:t>
            </a:r>
            <a:r>
              <a:rPr lang="en-US" altLang="zh-CN" sz="2800" b="1" dirty="0">
                <a:solidFill>
                  <a:srgbClr val="FF0000"/>
                </a:solidFill>
              </a:rPr>
              <a:t> </a:t>
            </a:r>
            <a:r>
              <a:rPr lang="en-US" altLang="zh-CN" sz="2800" b="1" dirty="0"/>
              <a:t>decays may provide another ideal probe to detect the internal structure of the scalar mesons.</a:t>
            </a:r>
            <a:endParaRPr lang="zh-CN" altLang="en-US" sz="2800" b="1" dirty="0"/>
          </a:p>
        </p:txBody>
      </p:sp>
      <p:graphicFrame>
        <p:nvGraphicFramePr>
          <p:cNvPr id="34820" name="Object 5">
            <a:extLst>
              <a:ext uri="{FF2B5EF4-FFF2-40B4-BE49-F238E27FC236}">
                <a16:creationId xmlns:a16="http://schemas.microsoft.com/office/drawing/2014/main" id="{AD41D0B8-CFFD-8CA0-A328-27CF25A54931}"/>
              </a:ext>
            </a:extLst>
          </p:cNvPr>
          <p:cNvGraphicFramePr>
            <a:graphicFrameLocks noChangeAspect="1"/>
          </p:cNvGraphicFramePr>
          <p:nvPr/>
        </p:nvGraphicFramePr>
        <p:xfrm>
          <a:off x="7964488" y="381000"/>
          <a:ext cx="276225" cy="520700"/>
        </p:xfrm>
        <a:graphic>
          <a:graphicData uri="http://schemas.openxmlformats.org/presentationml/2006/ole">
            <mc:AlternateContent xmlns:mc="http://schemas.openxmlformats.org/markup-compatibility/2006">
              <mc:Choice xmlns:v="urn:schemas-microsoft-com:vml" Requires="v">
                <p:oleObj name="Equation" r:id="rId2" imgW="2628900" imgH="4978400" progId="Equation.3">
                  <p:embed/>
                </p:oleObj>
              </mc:Choice>
              <mc:Fallback>
                <p:oleObj name="Equation" r:id="rId2" imgW="2628900" imgH="4978400" progId="Equation.3">
                  <p:embed/>
                  <p:pic>
                    <p:nvPicPr>
                      <p:cNvPr id="34820" name="Object 5">
                        <a:extLst>
                          <a:ext uri="{FF2B5EF4-FFF2-40B4-BE49-F238E27FC236}">
                            <a16:creationId xmlns:a16="http://schemas.microsoft.com/office/drawing/2014/main" id="{AD41D0B8-CFFD-8CA0-A328-27CF25A54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488" y="381000"/>
                        <a:ext cx="276225" cy="520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4822" name="Picture 2">
            <a:extLst>
              <a:ext uri="{FF2B5EF4-FFF2-40B4-BE49-F238E27FC236}">
                <a16:creationId xmlns:a16="http://schemas.microsoft.com/office/drawing/2014/main" id="{6A34A0D7-407C-01A0-3C7A-3D43B3047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525" t="11320" r="12550" b="43805"/>
          <a:stretch>
            <a:fillRect/>
          </a:stretch>
        </p:blipFill>
        <p:spPr bwMode="auto">
          <a:xfrm>
            <a:off x="5786438" y="0"/>
            <a:ext cx="309403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10" name="Rectangle 2">
            <a:extLst>
              <a:ext uri="{FF2B5EF4-FFF2-40B4-BE49-F238E27FC236}">
                <a16:creationId xmlns:a16="http://schemas.microsoft.com/office/drawing/2014/main" id="{43C22779-591C-5E72-092C-E53BD848F313}"/>
              </a:ext>
            </a:extLst>
          </p:cNvPr>
          <p:cNvSpPr txBox="1">
            <a:spLocks noChangeArrowheads="1"/>
          </p:cNvSpPr>
          <p:nvPr/>
        </p:nvSpPr>
        <p:spPr bwMode="auto">
          <a:xfrm>
            <a:off x="900113" y="533400"/>
            <a:ext cx="5472087"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3600" b="1" dirty="0"/>
              <a:t>B</a:t>
            </a:r>
            <a:r>
              <a:rPr lang="en-US" altLang="zh-CN" sz="3600" b="1" dirty="0">
                <a:sym typeface="Wingdings" pitchFamily="2" charset="2"/>
              </a:rPr>
              <a:t></a:t>
            </a:r>
            <a:r>
              <a:rPr lang="en-US" altLang="zh-CN" sz="3600" b="1" dirty="0"/>
              <a:t> J/</a:t>
            </a:r>
            <a:r>
              <a:rPr lang="en-US" altLang="zh-CN" sz="3600" b="1" dirty="0">
                <a:latin typeface="Times New Roman" panose="02020603050405020304" pitchFamily="18" charset="0"/>
                <a:sym typeface="Symbol" pitchFamily="2" charset="2"/>
              </a:rPr>
              <a:t> </a:t>
            </a:r>
            <a:r>
              <a:rPr lang="en-US" altLang="zh-TW" sz="3600" b="1" dirty="0">
                <a:effectLst>
                  <a:outerShdw blurRad="38100" dist="38100" dir="2700000" algn="tl">
                    <a:srgbClr val="C0C0C0"/>
                  </a:outerShdw>
                </a:effectLst>
                <a:ea typeface="PMingLiU" panose="02020500000000000000" pitchFamily="18" charset="-120"/>
                <a:sym typeface="Symbol" pitchFamily="2" charset="2"/>
              </a:rPr>
              <a:t>(</a:t>
            </a:r>
            <a:r>
              <a:rPr lang="en-US" altLang="zh-TW" sz="3600" b="1" baseline="-25000" dirty="0">
                <a:effectLst>
                  <a:outerShdw blurRad="38100" dist="38100" dir="2700000" algn="tl">
                    <a:srgbClr val="C0C0C0"/>
                  </a:outerShdw>
                </a:effectLst>
                <a:ea typeface="PMingLiU" panose="02020500000000000000" pitchFamily="18" charset="-120"/>
                <a:sym typeface="Wingdings" pitchFamily="2" charset="2"/>
              </a:rPr>
              <a:t>c</a:t>
            </a:r>
            <a:r>
              <a:rPr lang="en-US" altLang="zh-TW" sz="3600" b="1" dirty="0">
                <a:effectLst>
                  <a:outerShdw blurRad="38100" dist="38100" dir="2700000" algn="tl">
                    <a:srgbClr val="C0C0C0"/>
                  </a:outerShdw>
                </a:effectLst>
                <a:ea typeface="PMingLiU" panose="02020500000000000000" pitchFamily="18" charset="-120"/>
                <a:sym typeface="Wingdings" pitchFamily="2" charset="2"/>
              </a:rPr>
              <a:t>)</a:t>
            </a:r>
            <a:r>
              <a:rPr lang="en-US" altLang="zh-CN" sz="3600" b="1" dirty="0"/>
              <a:t> f</a:t>
            </a:r>
            <a:r>
              <a:rPr lang="en-US" altLang="zh-CN" sz="3600" b="1" baseline="-25000" dirty="0"/>
              <a:t>0</a:t>
            </a:r>
            <a:r>
              <a:rPr lang="en-US" altLang="zh-CN" sz="3600" b="1" dirty="0"/>
              <a:t>/a</a:t>
            </a:r>
            <a:r>
              <a:rPr lang="en-US" altLang="zh-CN" sz="3600" b="1" baseline="-25000" dirty="0"/>
              <a:t>0</a:t>
            </a:r>
            <a:r>
              <a:rPr lang="en-US" altLang="zh-CN" sz="3600" b="1" dirty="0"/>
              <a:t>/</a:t>
            </a:r>
            <a:r>
              <a:rPr lang="en-US" altLang="zh-CN" sz="3600" b="1" dirty="0" err="1"/>
              <a:t>σ</a:t>
            </a:r>
            <a:endParaRPr lang="zh-CN" altLang="en-US" sz="3600" b="1" dirty="0">
              <a:solidFill>
                <a:schemeClr val="tx2"/>
              </a:solidFill>
              <a:latin typeface="Tahoma" panose="020B0604030504040204" pitchFamily="34" charset="0"/>
            </a:endParaRPr>
          </a:p>
        </p:txBody>
      </p:sp>
      <p:graphicFrame>
        <p:nvGraphicFramePr>
          <p:cNvPr id="2" name="Object 8">
            <a:extLst>
              <a:ext uri="{FF2B5EF4-FFF2-40B4-BE49-F238E27FC236}">
                <a16:creationId xmlns:a16="http://schemas.microsoft.com/office/drawing/2014/main" id="{1C492ECA-FB7C-FBB2-15F9-C77F1C68E5DC}"/>
              </a:ext>
            </a:extLst>
          </p:cNvPr>
          <p:cNvGraphicFramePr>
            <a:graphicFrameLocks noChangeAspect="1"/>
          </p:cNvGraphicFramePr>
          <p:nvPr>
            <p:extLst>
              <p:ext uri="{D42A27DB-BD31-4B8C-83A1-F6EECF244321}">
                <p14:modId xmlns:p14="http://schemas.microsoft.com/office/powerpoint/2010/main" val="3772900248"/>
              </p:ext>
            </p:extLst>
          </p:nvPr>
        </p:nvGraphicFramePr>
        <p:xfrm>
          <a:off x="4283968" y="2245801"/>
          <a:ext cx="1656184" cy="507079"/>
        </p:xfrm>
        <a:graphic>
          <a:graphicData uri="http://schemas.openxmlformats.org/presentationml/2006/ole">
            <mc:AlternateContent xmlns:mc="http://schemas.openxmlformats.org/markup-compatibility/2006">
              <mc:Choice xmlns:v="urn:schemas-microsoft-com:vml" Requires="v">
                <p:oleObj name="公式" r:id="rId5" imgW="18135600" imgH="5562600" progId="Equation.3">
                  <p:embed/>
                </p:oleObj>
              </mc:Choice>
              <mc:Fallback>
                <p:oleObj name="公式" r:id="rId5" imgW="18135600" imgH="5562600" progId="Equation.3">
                  <p:embed/>
                  <p:pic>
                    <p:nvPicPr>
                      <p:cNvPr id="33799" name="Object 8">
                        <a:extLst>
                          <a:ext uri="{FF2B5EF4-FFF2-40B4-BE49-F238E27FC236}">
                            <a16:creationId xmlns:a16="http://schemas.microsoft.com/office/drawing/2014/main" id="{A9C38AE0-D773-B52C-6FDA-477AB1F52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245801"/>
                        <a:ext cx="1656184" cy="5070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10815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1">
            <a:extLst>
              <a:ext uri="{FF2B5EF4-FFF2-40B4-BE49-F238E27FC236}">
                <a16:creationId xmlns:a16="http://schemas.microsoft.com/office/drawing/2014/main" id="{0A101ABE-6C61-484C-54EA-5F30DC013ADE}"/>
              </a:ext>
            </a:extLst>
          </p:cNvPr>
          <p:cNvSpPr>
            <a:spLocks noGrp="1"/>
          </p:cNvSpPr>
          <p:nvPr>
            <p:ph type="dt" sz="quarter" idx="10"/>
          </p:nvPr>
        </p:nvSpPr>
        <p:spPr/>
        <p:txBody>
          <a:bodyPr/>
          <a:lstStyle/>
          <a:p>
            <a:pPr>
              <a:defRPr/>
            </a:pPr>
            <a:r>
              <a:rPr lang="zh-CN" altLang="en-US"/>
              <a:t>CD Lu</a:t>
            </a:r>
          </a:p>
        </p:txBody>
      </p:sp>
      <p:sp>
        <p:nvSpPr>
          <p:cNvPr id="35842" name="灯片编号占位符 3">
            <a:extLst>
              <a:ext uri="{FF2B5EF4-FFF2-40B4-BE49-F238E27FC236}">
                <a16:creationId xmlns:a16="http://schemas.microsoft.com/office/drawing/2014/main" id="{60BDFFC1-2E1F-F620-587A-B646C79DE0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9B58BDD-C99C-5348-91ED-2214947C3AE3}" type="slidenum">
              <a:rPr kumimoji="0" lang="zh-CN" altLang="en-US" sz="1400">
                <a:latin typeface="Tahoma" panose="020B0604030504040204" pitchFamily="34" charset="0"/>
              </a:rPr>
              <a:pPr/>
              <a:t>47</a:t>
            </a:fld>
            <a:endParaRPr kumimoji="0" lang="zh-CN" altLang="en-US" sz="1400">
              <a:latin typeface="Tahoma" panose="020B0604030504040204" pitchFamily="34" charset="0"/>
            </a:endParaRPr>
          </a:p>
        </p:txBody>
      </p:sp>
      <p:pic>
        <p:nvPicPr>
          <p:cNvPr id="35843" name="Picture 2">
            <a:extLst>
              <a:ext uri="{FF2B5EF4-FFF2-40B4-BE49-F238E27FC236}">
                <a16:creationId xmlns:a16="http://schemas.microsoft.com/office/drawing/2014/main" id="{9C6F8D26-C412-17A0-35B2-BCA4B6C63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28055" r="9229" b="23625"/>
          <a:stretch>
            <a:fillRect/>
          </a:stretch>
        </p:blipFill>
        <p:spPr bwMode="auto">
          <a:xfrm>
            <a:off x="228600" y="2133600"/>
            <a:ext cx="860107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08932" name="Rectangle 4">
            <a:extLst>
              <a:ext uri="{FF2B5EF4-FFF2-40B4-BE49-F238E27FC236}">
                <a16:creationId xmlns:a16="http://schemas.microsoft.com/office/drawing/2014/main" id="{1A07EAD3-B81D-00F8-25C6-4764D4E47D1F}"/>
              </a:ext>
            </a:extLst>
          </p:cNvPr>
          <p:cNvSpPr>
            <a:spLocks noChangeArrowheads="1"/>
          </p:cNvSpPr>
          <p:nvPr/>
        </p:nvSpPr>
        <p:spPr bwMode="auto">
          <a:xfrm>
            <a:off x="1524000" y="457200"/>
            <a:ext cx="6477000" cy="762000"/>
          </a:xfrm>
          <a:prstGeom prst="rect">
            <a:avLst/>
          </a:prstGeom>
          <a:noFill/>
          <a:ln w="9525">
            <a:noFill/>
            <a:miter lim="800000"/>
            <a:headEnd/>
            <a:tailEnd/>
          </a:ln>
          <a:effectLst/>
        </p:spPr>
        <p:txBody>
          <a:bodyPr anchor="ctr"/>
          <a:lstStyle/>
          <a:p>
            <a:pPr>
              <a:defRPr/>
            </a:pPr>
            <a:r>
              <a:rPr lang="en-US" altLang="zh-TW" sz="36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rPr>
              <a:t>B</a:t>
            </a:r>
            <a:r>
              <a:rPr lang="en-US" altLang="zh-TW" sz="36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sym typeface="Wingdings" charset="0"/>
              </a:rPr>
              <a:t> J/</a:t>
            </a:r>
            <a:r>
              <a:rPr lang="en-US" altLang="zh-TW" sz="36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sym typeface="Symbol" charset="0"/>
              </a:rPr>
              <a:t>(</a:t>
            </a:r>
            <a:r>
              <a:rPr lang="en-US" altLang="zh-TW" sz="3600" b="1" baseline="-25000"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sym typeface="Wingdings" charset="0"/>
              </a:rPr>
              <a:t>c</a:t>
            </a:r>
            <a:r>
              <a:rPr lang="en-US" altLang="zh-TW" sz="36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sym typeface="Wingdings" charset="0"/>
              </a:rPr>
              <a:t>) S</a:t>
            </a:r>
            <a:endParaRPr lang="en-US" altLang="zh-TW" sz="3600" b="1" dirty="0">
              <a:solidFill>
                <a:schemeClr val="tx2"/>
              </a:solidFill>
              <a:effectLst>
                <a:outerShdw blurRad="38100" dist="38100" dir="2700000" algn="tl">
                  <a:srgbClr val="DDDDDD"/>
                </a:outerShdw>
              </a:effectLst>
              <a:latin typeface="Times New Roman" panose="02020603050405020304" pitchFamily="18" charset="0"/>
              <a:ea typeface="PMingLiU" charset="0"/>
              <a:cs typeface="Times New Roman" panose="02020603050405020304" pitchFamily="18" charset="0"/>
            </a:endParaRPr>
          </a:p>
        </p:txBody>
      </p:sp>
    </p:spTree>
    <p:extLst>
      <p:ext uri="{BB962C8B-B14F-4D97-AF65-F5344CB8AC3E}">
        <p14:creationId xmlns:p14="http://schemas.microsoft.com/office/powerpoint/2010/main" val="158976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1"/>
          <p:cNvSpPr>
            <a:spLocks noGrp="1"/>
          </p:cNvSpPr>
          <p:nvPr>
            <p:ph type="dt" sz="quarter" idx="10"/>
          </p:nvPr>
        </p:nvSpPr>
        <p:spPr/>
        <p:txBody>
          <a:bodyPr/>
          <a:lstStyle/>
          <a:p>
            <a:pPr>
              <a:defRPr/>
            </a:pPr>
            <a:r>
              <a:rPr lang="en-US" altLang="zh-CN"/>
              <a:t>CD Lu</a:t>
            </a:r>
            <a:endParaRPr lang="zh-CN" altLang="en-US"/>
          </a:p>
        </p:txBody>
      </p:sp>
      <p:sp>
        <p:nvSpPr>
          <p:cNvPr id="94210" name="灯片编号占位符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26F604DA-58B9-C643-81A1-B880E6DE972D}" type="slidenum">
              <a:rPr kumimoji="0" lang="zh-CN" altLang="en-US" sz="1400"/>
              <a:pPr/>
              <a:t>48</a:t>
            </a:fld>
            <a:endParaRPr kumimoji="0" lang="zh-CN" altLang="en-US" sz="1400"/>
          </a:p>
        </p:txBody>
      </p:sp>
      <p:sp>
        <p:nvSpPr>
          <p:cNvPr id="4" name="文本框 3">
            <a:extLst>
              <a:ext uri="{FF2B5EF4-FFF2-40B4-BE49-F238E27FC236}">
                <a16:creationId xmlns:a16="http://schemas.microsoft.com/office/drawing/2014/main" id="{5BD14ECF-1F8B-AF5B-F6A7-986FC754C560}"/>
              </a:ext>
            </a:extLst>
          </p:cNvPr>
          <p:cNvSpPr txBox="1"/>
          <p:nvPr/>
        </p:nvSpPr>
        <p:spPr>
          <a:xfrm>
            <a:off x="395536" y="2204864"/>
            <a:ext cx="7416824" cy="2472793"/>
          </a:xfrm>
          <a:prstGeom prst="rect">
            <a:avLst/>
          </a:prstGeom>
          <a:noFill/>
        </p:spPr>
        <p:txBody>
          <a:bodyPr wrap="square">
            <a:spAutoFit/>
          </a:bodyPr>
          <a:lstStyle/>
          <a:p>
            <a:pPr>
              <a:lnSpc>
                <a:spcPct val="150000"/>
              </a:lnSpc>
              <a:spcBef>
                <a:spcPts val="600"/>
              </a:spcBef>
            </a:pPr>
            <a:r>
              <a:rPr lang="zh-CN" altLang="en-US" b="1" dirty="0">
                <a:solidFill>
                  <a:srgbClr val="FF0000"/>
                </a:solidFill>
                <a:latin typeface="Times New Roman" charset="0"/>
                <a:ea typeface="宋体" charset="0"/>
                <a:cs typeface="Times New Roman" charset="0"/>
              </a:rPr>
              <a:t>对称性和守恒定律在物理学中非常重要</a:t>
            </a:r>
            <a:endParaRPr lang="en-US" altLang="zh-CN" b="1" dirty="0">
              <a:solidFill>
                <a:srgbClr val="FF0000"/>
              </a:solidFill>
              <a:latin typeface="Times New Roman" charset="0"/>
              <a:ea typeface="宋体" charset="0"/>
              <a:cs typeface="Times New Roman" charset="0"/>
            </a:endParaRPr>
          </a:p>
          <a:p>
            <a:pPr>
              <a:lnSpc>
                <a:spcPct val="150000"/>
              </a:lnSpc>
              <a:spcBef>
                <a:spcPts val="600"/>
              </a:spcBef>
            </a:pPr>
            <a:r>
              <a:rPr lang="zh-CN" altLang="en-US" b="1" dirty="0">
                <a:cs typeface="Times New Roman" charset="0"/>
              </a:rPr>
              <a:t>同位旋守恒不但在强相互作用中是有用的</a:t>
            </a:r>
            <a:endParaRPr lang="en-US" altLang="zh-CN" b="1" dirty="0">
              <a:cs typeface="Times New Roman" charset="0"/>
            </a:endParaRPr>
          </a:p>
          <a:p>
            <a:pPr>
              <a:lnSpc>
                <a:spcPct val="150000"/>
              </a:lnSpc>
              <a:spcBef>
                <a:spcPts val="600"/>
              </a:spcBef>
            </a:pPr>
            <a:r>
              <a:rPr lang="zh-CN" altLang="en-US" b="1" dirty="0">
                <a:solidFill>
                  <a:srgbClr val="0070C0"/>
                </a:solidFill>
                <a:cs typeface="Times New Roman" charset="0"/>
              </a:rPr>
              <a:t>在电磁和弱作用中，同位旋守恒也是有着广泛应用</a:t>
            </a:r>
            <a:endParaRPr lang="en-US" altLang="zh-CN" b="1" dirty="0">
              <a:solidFill>
                <a:srgbClr val="0070C0"/>
              </a:solidFill>
              <a:cs typeface="Times New Roman" charset="0"/>
            </a:endParaRPr>
          </a:p>
          <a:p>
            <a:pPr>
              <a:lnSpc>
                <a:spcPct val="150000"/>
              </a:lnSpc>
              <a:spcBef>
                <a:spcPts val="600"/>
              </a:spcBef>
            </a:pPr>
            <a:r>
              <a:rPr lang="zh-CN" altLang="en-US" b="1" dirty="0">
                <a:solidFill>
                  <a:srgbClr val="FF0000"/>
                </a:solidFill>
                <a:cs typeface="Times New Roman" charset="0"/>
              </a:rPr>
              <a:t>强子物理研究中同位旋也有很好的应用前景</a:t>
            </a:r>
            <a:endParaRPr lang="zh-CN" altLang="en-US" dirty="0">
              <a:solidFill>
                <a:srgbClr val="FF0000"/>
              </a:solidFill>
            </a:endParaRPr>
          </a:p>
        </p:txBody>
      </p:sp>
      <p:sp>
        <p:nvSpPr>
          <p:cNvPr id="6" name="文本框 5">
            <a:extLst>
              <a:ext uri="{FF2B5EF4-FFF2-40B4-BE49-F238E27FC236}">
                <a16:creationId xmlns:a16="http://schemas.microsoft.com/office/drawing/2014/main" id="{18A96821-0A52-9086-F2AF-EE544D6ED2C2}"/>
              </a:ext>
            </a:extLst>
          </p:cNvPr>
          <p:cNvSpPr txBox="1"/>
          <p:nvPr/>
        </p:nvSpPr>
        <p:spPr>
          <a:xfrm>
            <a:off x="1866089" y="692696"/>
            <a:ext cx="4572000" cy="646331"/>
          </a:xfrm>
          <a:prstGeom prst="rect">
            <a:avLst/>
          </a:prstGeom>
          <a:noFill/>
        </p:spPr>
        <p:txBody>
          <a:bodyPr wrap="square">
            <a:spAutoFit/>
          </a:bodyPr>
          <a:lstStyle/>
          <a:p>
            <a:pPr algn="ctr"/>
            <a:r>
              <a:rPr lang="zh-CN" altLang="en-US" sz="3600" b="1" dirty="0">
                <a:latin typeface="Times New Roman" charset="0"/>
                <a:ea typeface="宋体" charset="0"/>
                <a:cs typeface="Times New Roman" charset="0"/>
              </a:rPr>
              <a:t>总结</a:t>
            </a:r>
            <a:endParaRPr lang="zh-CN" altLang="en-US" sz="3600" dirty="0"/>
          </a:p>
        </p:txBody>
      </p:sp>
      <p:sp>
        <p:nvSpPr>
          <p:cNvPr id="2" name="Text Box 2">
            <a:extLst>
              <a:ext uri="{FF2B5EF4-FFF2-40B4-BE49-F238E27FC236}">
                <a16:creationId xmlns:a16="http://schemas.microsoft.com/office/drawing/2014/main" id="{B653A060-E4F0-3C89-9339-9FA022E94330}"/>
              </a:ext>
            </a:extLst>
          </p:cNvPr>
          <p:cNvSpPr txBox="1">
            <a:spLocks noChangeArrowheads="1"/>
          </p:cNvSpPr>
          <p:nvPr/>
        </p:nvSpPr>
        <p:spPr bwMode="auto">
          <a:xfrm>
            <a:off x="2437589" y="4993307"/>
            <a:ext cx="342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CCFF33"/>
              </a:buClr>
              <a:buSzPct val="70000"/>
              <a:buFont typeface="Wingdings" pitchFamily="2" charset="2"/>
              <a:buNone/>
            </a:pPr>
            <a:r>
              <a:rPr lang="en-US" altLang="zh-CN" sz="4800" dirty="0">
                <a:latin typeface="华文彩云" panose="02010800040101010101" pitchFamily="2" charset="-122"/>
                <a:ea typeface="华文彩云" panose="02010800040101010101" pitchFamily="2" charset="-122"/>
              </a:rPr>
              <a:t>Thank you!</a:t>
            </a:r>
            <a:endParaRPr lang="zh-CN" altLang="en-US" sz="4800" dirty="0">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1835696" y="617538"/>
            <a:ext cx="7108279" cy="866775"/>
          </a:xfrm>
        </p:spPr>
        <p:txBody>
          <a:bodyPr/>
          <a:lstStyle/>
          <a:p>
            <a:pPr>
              <a:lnSpc>
                <a:spcPct val="150000"/>
              </a:lnSpc>
            </a:pPr>
            <a:r>
              <a:rPr lang="zh-CN" altLang="en-US" sz="2400" b="1" dirty="0">
                <a:latin typeface="Times New Roman" charset="0"/>
                <a:ea typeface="宋体" charset="0"/>
              </a:rPr>
              <a:t>同位旋首先在强子层次引入</a:t>
            </a:r>
            <a:br>
              <a:rPr lang="en-US" altLang="zh-CN" sz="2400" b="1" dirty="0">
                <a:latin typeface="Times New Roman" charset="0"/>
                <a:ea typeface="宋体" charset="0"/>
              </a:rPr>
            </a:br>
            <a:r>
              <a:rPr lang="zh-CN" altLang="en-US" sz="2400" b="1" dirty="0">
                <a:latin typeface="Times New Roman" charset="0"/>
                <a:ea typeface="宋体" charset="0"/>
              </a:rPr>
              <a:t>后来研究表明</a:t>
            </a:r>
            <a:r>
              <a:rPr lang="zh-CN" altLang="en-US" sz="2400" b="1" dirty="0">
                <a:solidFill>
                  <a:srgbClr val="FF0000"/>
                </a:solidFill>
                <a:latin typeface="Times New Roman" charset="0"/>
                <a:ea typeface="宋体" charset="0"/>
              </a:rPr>
              <a:t>强子的同位旋量子数来源于夸克</a:t>
            </a:r>
            <a:endParaRPr lang="zh-CN" altLang="en-US" sz="2400" b="1" dirty="0">
              <a:latin typeface="Times New Roman" charset="0"/>
              <a:ea typeface="宋体" charset="0"/>
            </a:endParaRPr>
          </a:p>
        </p:txBody>
      </p:sp>
      <p:sp>
        <p:nvSpPr>
          <p:cNvPr id="3" name="内容占位符 2"/>
          <p:cNvSpPr>
            <a:spLocks noGrp="1"/>
          </p:cNvSpPr>
          <p:nvPr>
            <p:ph idx="1"/>
          </p:nvPr>
        </p:nvSpPr>
        <p:spPr>
          <a:xfrm>
            <a:off x="323850" y="1773238"/>
            <a:ext cx="8345488" cy="4114800"/>
          </a:xfrm>
        </p:spPr>
        <p:txBody>
          <a:bodyPr/>
          <a:lstStyle/>
          <a:p>
            <a:pPr>
              <a:lnSpc>
                <a:spcPct val="150000"/>
              </a:lnSpc>
              <a:spcBef>
                <a:spcPts val="763"/>
              </a:spcBef>
            </a:pPr>
            <a:r>
              <a:rPr lang="en-US" altLang="zh-CN" sz="2400" b="1" dirty="0">
                <a:solidFill>
                  <a:srgbClr val="0070C0"/>
                </a:solidFill>
                <a:latin typeface="Times New Roman" charset="0"/>
                <a:ea typeface="宋体" charset="0"/>
              </a:rPr>
              <a:t>I        I</a:t>
            </a:r>
            <a:r>
              <a:rPr lang="en-US" altLang="zh-CN" sz="2400" b="1" baseline="-25000" dirty="0">
                <a:solidFill>
                  <a:srgbClr val="0070C0"/>
                </a:solidFill>
                <a:latin typeface="Times New Roman" charset="0"/>
                <a:ea typeface="宋体" charset="0"/>
              </a:rPr>
              <a:t>3</a:t>
            </a:r>
            <a:r>
              <a:rPr lang="en-US" altLang="zh-CN" sz="2400" b="1" dirty="0">
                <a:solidFill>
                  <a:srgbClr val="0070C0"/>
                </a:solidFill>
                <a:latin typeface="Times New Roman" charset="0"/>
                <a:ea typeface="宋体" charset="0"/>
              </a:rPr>
              <a:t> </a:t>
            </a:r>
            <a:endParaRPr lang="en-US" altLang="zh-CN" sz="2400" b="1" dirty="0">
              <a:latin typeface="Times New Roman" charset="0"/>
              <a:ea typeface="宋体" charset="0"/>
            </a:endParaRPr>
          </a:p>
          <a:p>
            <a:pPr>
              <a:lnSpc>
                <a:spcPct val="150000"/>
              </a:lnSpc>
              <a:spcBef>
                <a:spcPts val="763"/>
              </a:spcBef>
            </a:pPr>
            <a:r>
              <a:rPr lang="en-US" altLang="zh-CN" sz="2400" b="1" dirty="0">
                <a:solidFill>
                  <a:srgbClr val="0070C0"/>
                </a:solidFill>
                <a:latin typeface="Times New Roman" charset="0"/>
                <a:ea typeface="宋体" charset="0"/>
              </a:rPr>
              <a:t>u (3 MeV)     1/2   1/2</a:t>
            </a:r>
            <a:endParaRPr lang="zh-CN" altLang="en-US" sz="2400" b="1" dirty="0">
              <a:solidFill>
                <a:srgbClr val="0070C0"/>
              </a:solidFill>
              <a:latin typeface="Times New Roman" charset="0"/>
              <a:ea typeface="宋体" charset="0"/>
            </a:endParaRPr>
          </a:p>
          <a:p>
            <a:pPr>
              <a:lnSpc>
                <a:spcPct val="150000"/>
              </a:lnSpc>
              <a:spcBef>
                <a:spcPts val="763"/>
              </a:spcBef>
            </a:pPr>
            <a:r>
              <a:rPr lang="en-US" altLang="zh-CN" sz="2400" b="1" dirty="0">
                <a:solidFill>
                  <a:srgbClr val="0070C0"/>
                </a:solidFill>
                <a:latin typeface="Times New Roman" charset="0"/>
                <a:ea typeface="宋体" charset="0"/>
              </a:rPr>
              <a:t>d (7 MeV)     1/2  –1/2 </a:t>
            </a:r>
          </a:p>
          <a:p>
            <a:pPr>
              <a:lnSpc>
                <a:spcPct val="150000"/>
              </a:lnSpc>
              <a:spcBef>
                <a:spcPts val="763"/>
              </a:spcBef>
            </a:pPr>
            <a:r>
              <a:rPr lang="zh-CN" altLang="en-US" sz="2400" b="1" u="sng" dirty="0">
                <a:latin typeface="Times New Roman" charset="0"/>
                <a:ea typeface="宋体" charset="0"/>
              </a:rPr>
              <a:t>夸克模型认为介子由一对正反夸克组成 </a:t>
            </a:r>
            <a:r>
              <a:rPr lang="en-US" altLang="zh-CN" sz="2400" b="1" u="sng" dirty="0">
                <a:latin typeface="Times New Roman" charset="0"/>
                <a:ea typeface="宋体" charset="0"/>
              </a:rPr>
              <a:t>(</a:t>
            </a:r>
            <a:r>
              <a:rPr lang="en-US" altLang="zh-CN" sz="2400" b="1" dirty="0">
                <a:latin typeface="Times New Roman" charset="0"/>
                <a:ea typeface="宋体" charset="0"/>
              </a:rPr>
              <a:t>π)</a:t>
            </a:r>
            <a:endParaRPr lang="zh-CN" altLang="en-US" sz="2400" b="1" dirty="0">
              <a:latin typeface="Times New Roman" charset="0"/>
              <a:ea typeface="宋体" charset="0"/>
            </a:endParaRPr>
          </a:p>
          <a:p>
            <a:pPr>
              <a:lnSpc>
                <a:spcPct val="150000"/>
              </a:lnSpc>
              <a:spcBef>
                <a:spcPts val="763"/>
              </a:spcBef>
            </a:pPr>
            <a:r>
              <a:rPr lang="zh-CN" altLang="en-US" sz="2400" b="1" u="sng" dirty="0">
                <a:latin typeface="Times New Roman" charset="0"/>
                <a:ea typeface="宋体" charset="0"/>
              </a:rPr>
              <a:t>重子由三个夸克组成 </a:t>
            </a:r>
            <a:r>
              <a:rPr lang="en-US" altLang="zh-CN" sz="2400" b="1" u="sng" dirty="0">
                <a:latin typeface="Times New Roman" charset="0"/>
                <a:ea typeface="宋体" charset="0"/>
              </a:rPr>
              <a:t>(</a:t>
            </a:r>
            <a:r>
              <a:rPr lang="en-US" altLang="zh-CN" sz="2400" b="1" u="sng" dirty="0" err="1">
                <a:latin typeface="Times New Roman" charset="0"/>
                <a:ea typeface="宋体" charset="0"/>
              </a:rPr>
              <a:t>p,n</a:t>
            </a:r>
            <a:r>
              <a:rPr lang="en-US" altLang="zh-CN" sz="2400" b="1" u="sng" dirty="0">
                <a:latin typeface="Times New Roman" charset="0"/>
                <a:ea typeface="宋体" charset="0"/>
              </a:rPr>
              <a:t>)</a:t>
            </a:r>
            <a:endParaRPr lang="zh-CN" altLang="en-US" sz="2400" b="1" dirty="0">
              <a:latin typeface="Times New Roman" charset="0"/>
              <a:ea typeface="宋体" charset="0"/>
            </a:endParaRPr>
          </a:p>
        </p:txBody>
      </p:sp>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27652"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8440DB6F-5891-5E46-991D-FA69F3135B8D}" type="slidenum">
              <a:rPr kumimoji="0" lang="zh-CN" altLang="en-US" sz="1400"/>
              <a:pPr/>
              <a:t>5</a:t>
            </a:fld>
            <a:endParaRPr kumimoji="0" lang="zh-CN" altLang="en-US" sz="1400"/>
          </a:p>
        </p:txBody>
      </p:sp>
      <p:graphicFrame>
        <p:nvGraphicFramePr>
          <p:cNvPr id="27653" name="Object 2"/>
          <p:cNvGraphicFramePr>
            <a:graphicFrameLocks noChangeAspect="1"/>
          </p:cNvGraphicFramePr>
          <p:nvPr>
            <p:extLst>
              <p:ext uri="{D42A27DB-BD31-4B8C-83A1-F6EECF244321}">
                <p14:modId xmlns:p14="http://schemas.microsoft.com/office/powerpoint/2010/main" val="1186812179"/>
              </p:ext>
            </p:extLst>
          </p:nvPr>
        </p:nvGraphicFramePr>
        <p:xfrm>
          <a:off x="6587650" y="2606835"/>
          <a:ext cx="2049938" cy="1039947"/>
        </p:xfrm>
        <a:graphic>
          <a:graphicData uri="http://schemas.openxmlformats.org/presentationml/2006/ole">
            <mc:AlternateContent xmlns:mc="http://schemas.openxmlformats.org/markup-compatibility/2006">
              <mc:Choice xmlns:v="urn:schemas-microsoft-com:vml" Requires="v">
                <p:oleObj name="公式" r:id="rId2" imgW="901700" imgH="457200" progId="Equation.3">
                  <p:embed/>
                </p:oleObj>
              </mc:Choice>
              <mc:Fallback>
                <p:oleObj name="公式" r:id="rId2" imgW="901700" imgH="457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650" y="2606835"/>
                        <a:ext cx="2049938" cy="10399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4" name="Object 7"/>
          <p:cNvGraphicFramePr>
            <a:graphicFrameLocks noChangeAspect="1"/>
          </p:cNvGraphicFramePr>
          <p:nvPr>
            <p:extLst>
              <p:ext uri="{D42A27DB-BD31-4B8C-83A1-F6EECF244321}">
                <p14:modId xmlns:p14="http://schemas.microsoft.com/office/powerpoint/2010/main" val="152858170"/>
              </p:ext>
            </p:extLst>
          </p:nvPr>
        </p:nvGraphicFramePr>
        <p:xfrm>
          <a:off x="6587650" y="3709069"/>
          <a:ext cx="2081688" cy="1157287"/>
        </p:xfrm>
        <a:graphic>
          <a:graphicData uri="http://schemas.openxmlformats.org/presentationml/2006/ole">
            <mc:AlternateContent xmlns:mc="http://schemas.openxmlformats.org/markup-compatibility/2006">
              <mc:Choice xmlns:v="urn:schemas-microsoft-com:vml" Requires="v">
                <p:oleObj name="公式" r:id="rId4" imgW="914400" imgH="508000" progId="Equation.3">
                  <p:embed/>
                </p:oleObj>
              </mc:Choice>
              <mc:Fallback>
                <p:oleObj name="公式" r:id="rId4" imgW="914400" imgH="508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7650" y="3709069"/>
                        <a:ext cx="2081688" cy="1157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 name="图片 4">
            <a:extLst>
              <a:ext uri="{FF2B5EF4-FFF2-40B4-BE49-F238E27FC236}">
                <a16:creationId xmlns:a16="http://schemas.microsoft.com/office/drawing/2014/main" id="{5697A8AD-296C-8E42-A6E8-D8094CD18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061" y="5352024"/>
            <a:ext cx="6987877" cy="87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1691680" y="165299"/>
            <a:ext cx="7191375" cy="867246"/>
          </a:xfrm>
        </p:spPr>
        <p:txBody>
          <a:bodyPr/>
          <a:lstStyle/>
          <a:p>
            <a:r>
              <a:rPr lang="en-US" altLang="zh-CN" sz="2800" b="1" dirty="0">
                <a:latin typeface="Times New Roman" charset="0"/>
                <a:ea typeface="宋体" charset="0"/>
              </a:rPr>
              <a:t>QCD</a:t>
            </a:r>
            <a:r>
              <a:rPr lang="zh-CN" altLang="en-US" sz="2800" b="1" dirty="0">
                <a:latin typeface="Times New Roman" charset="0"/>
                <a:ea typeface="宋体" charset="0"/>
              </a:rPr>
              <a:t>中胶子与不同夸克的耦合是普适的</a:t>
            </a:r>
          </a:p>
        </p:txBody>
      </p:sp>
      <p:sp>
        <p:nvSpPr>
          <p:cNvPr id="4" name="日期占位符 3"/>
          <p:cNvSpPr>
            <a:spLocks noGrp="1"/>
          </p:cNvSpPr>
          <p:nvPr>
            <p:ph type="dt" sz="quarter" idx="10"/>
          </p:nvPr>
        </p:nvSpPr>
        <p:spPr/>
        <p:txBody>
          <a:bodyPr/>
          <a:lstStyle/>
          <a:p>
            <a:pPr>
              <a:defRPr/>
            </a:pPr>
            <a:r>
              <a:rPr lang="en-US" altLang="zh-CN"/>
              <a:t>CD Lu</a:t>
            </a:r>
            <a:endParaRPr lang="zh-CN" altLang="en-US"/>
          </a:p>
        </p:txBody>
      </p:sp>
      <p:sp>
        <p:nvSpPr>
          <p:cNvPr id="28675" name="灯片编号占位符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0C3C5603-6619-3947-B7B5-C355451442BB}" type="slidenum">
              <a:rPr kumimoji="0" lang="zh-CN" altLang="en-US" sz="1400"/>
              <a:pPr/>
              <a:t>6</a:t>
            </a:fld>
            <a:endParaRPr kumimoji="0" lang="zh-CN" altLang="en-US" sz="1400"/>
          </a:p>
        </p:txBody>
      </p:sp>
      <p:graphicFrame>
        <p:nvGraphicFramePr>
          <p:cNvPr id="28676" name="内容占位符 5"/>
          <p:cNvGraphicFramePr>
            <a:graphicFrameLocks noGrp="1" noChangeAspect="1"/>
          </p:cNvGraphicFramePr>
          <p:nvPr>
            <p:ph idx="1"/>
            <p:extLst>
              <p:ext uri="{D42A27DB-BD31-4B8C-83A1-F6EECF244321}">
                <p14:modId xmlns:p14="http://schemas.microsoft.com/office/powerpoint/2010/main" val="811276743"/>
              </p:ext>
            </p:extLst>
          </p:nvPr>
        </p:nvGraphicFramePr>
        <p:xfrm>
          <a:off x="3563888" y="1454238"/>
          <a:ext cx="5120207" cy="2209043"/>
        </p:xfrm>
        <a:graphic>
          <a:graphicData uri="http://schemas.openxmlformats.org/presentationml/2006/ole">
            <mc:AlternateContent xmlns:mc="http://schemas.openxmlformats.org/markup-compatibility/2006">
              <mc:Choice xmlns:v="urn:schemas-microsoft-com:vml" Requires="v">
                <p:oleObj name="公式" r:id="rId2" imgW="1943100" imgH="838200" progId="Equation.3">
                  <p:embed/>
                </p:oleObj>
              </mc:Choice>
              <mc:Fallback>
                <p:oleObj name="公式" r:id="rId2" imgW="1943100" imgH="838200" progId="Equation.3">
                  <p:embed/>
                  <p:pic>
                    <p:nvPicPr>
                      <p:cNvPr id="0" name="内容占位符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454238"/>
                        <a:ext cx="5120207" cy="2209043"/>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文本框 2">
            <a:extLst>
              <a:ext uri="{FF2B5EF4-FFF2-40B4-BE49-F238E27FC236}">
                <a16:creationId xmlns:a16="http://schemas.microsoft.com/office/drawing/2014/main" id="{7E36BDC3-9FEB-A6E6-4163-9950757AA4FE}"/>
              </a:ext>
            </a:extLst>
          </p:cNvPr>
          <p:cNvSpPr txBox="1"/>
          <p:nvPr/>
        </p:nvSpPr>
        <p:spPr>
          <a:xfrm>
            <a:off x="459905" y="3399318"/>
            <a:ext cx="8000527" cy="2469074"/>
          </a:xfrm>
          <a:prstGeom prst="rect">
            <a:avLst/>
          </a:prstGeom>
          <a:noFill/>
        </p:spPr>
        <p:txBody>
          <a:bodyPr wrap="square">
            <a:spAutoFit/>
          </a:bodyPr>
          <a:lstStyle/>
          <a:p>
            <a:pPr>
              <a:lnSpc>
                <a:spcPct val="150000"/>
              </a:lnSpc>
              <a:spcBef>
                <a:spcPts val="600"/>
              </a:spcBef>
            </a:pPr>
            <a:r>
              <a:rPr lang="zh-CN" altLang="en-US" b="1" dirty="0">
                <a:solidFill>
                  <a:schemeClr val="tx2"/>
                </a:solidFill>
              </a:rPr>
              <a:t>问题：</a:t>
            </a:r>
            <a:endParaRPr lang="en-US" altLang="zh-CN" b="1" dirty="0">
              <a:solidFill>
                <a:schemeClr val="tx2"/>
              </a:solidFill>
            </a:endParaRPr>
          </a:p>
          <a:p>
            <a:pPr>
              <a:lnSpc>
                <a:spcPct val="150000"/>
              </a:lnSpc>
              <a:spcBef>
                <a:spcPts val="600"/>
              </a:spcBef>
            </a:pPr>
            <a:r>
              <a:rPr lang="en-US" altLang="zh-CN" sz="2400" b="1" dirty="0">
                <a:solidFill>
                  <a:schemeClr val="tx2"/>
                </a:solidFill>
                <a:latin typeface="Times New Roman" charset="0"/>
                <a:ea typeface="宋体" charset="0"/>
              </a:rPr>
              <a:t>SU(2)</a:t>
            </a:r>
            <a:r>
              <a:rPr lang="zh-CN" altLang="en-US" sz="2400" b="1" dirty="0">
                <a:solidFill>
                  <a:schemeClr val="tx2"/>
                </a:solidFill>
                <a:latin typeface="Times New Roman" charset="0"/>
                <a:ea typeface="宋体" charset="0"/>
              </a:rPr>
              <a:t> 同位旋对称性和</a:t>
            </a:r>
            <a:r>
              <a:rPr lang="en-US" altLang="zh-CN" sz="2400" b="1" dirty="0">
                <a:solidFill>
                  <a:schemeClr val="tx2"/>
                </a:solidFill>
                <a:latin typeface="Times New Roman" charset="0"/>
                <a:ea typeface="宋体" charset="0"/>
              </a:rPr>
              <a:t>SU(2)</a:t>
            </a:r>
            <a:r>
              <a:rPr lang="zh-CN" altLang="en-US" sz="2400" b="1" dirty="0">
                <a:solidFill>
                  <a:schemeClr val="tx2"/>
                </a:solidFill>
                <a:latin typeface="Times New Roman" charset="0"/>
                <a:ea typeface="宋体" charset="0"/>
              </a:rPr>
              <a:t>手</a:t>
            </a:r>
            <a:r>
              <a:rPr lang="zh-CN" altLang="en-US" b="1" dirty="0">
                <a:solidFill>
                  <a:schemeClr val="tx2"/>
                </a:solidFill>
              </a:rPr>
              <a:t>征</a:t>
            </a:r>
            <a:r>
              <a:rPr lang="zh-CN" altLang="en-US" sz="2400" b="1" dirty="0">
                <a:solidFill>
                  <a:schemeClr val="tx2"/>
                </a:solidFill>
                <a:latin typeface="Times New Roman" charset="0"/>
                <a:ea typeface="宋体" charset="0"/>
              </a:rPr>
              <a:t>对称性有区别吗？</a:t>
            </a:r>
            <a:endParaRPr lang="en-US" altLang="zh-CN" sz="2400" b="1" dirty="0">
              <a:solidFill>
                <a:schemeClr val="tx2"/>
              </a:solidFill>
              <a:latin typeface="Times New Roman" charset="0"/>
              <a:ea typeface="宋体" charset="0"/>
            </a:endParaRPr>
          </a:p>
          <a:p>
            <a:pPr>
              <a:lnSpc>
                <a:spcPct val="150000"/>
              </a:lnSpc>
              <a:spcBef>
                <a:spcPts val="600"/>
              </a:spcBef>
            </a:pPr>
            <a:r>
              <a:rPr lang="en-US" altLang="zh-CN" b="1" dirty="0"/>
              <a:t>u</a:t>
            </a:r>
            <a:r>
              <a:rPr lang="zh-CN" altLang="en-US" b="1" dirty="0"/>
              <a:t>、</a:t>
            </a:r>
            <a:r>
              <a:rPr lang="en-US" altLang="zh-CN" b="1" dirty="0"/>
              <a:t>d</a:t>
            </a:r>
            <a:r>
              <a:rPr lang="zh-CN" altLang="en-US" b="1" dirty="0"/>
              <a:t>夸克</a:t>
            </a:r>
            <a:r>
              <a:rPr lang="zh-CN" altLang="en-US" b="1" dirty="0">
                <a:solidFill>
                  <a:srgbClr val="FF0000"/>
                </a:solidFill>
              </a:rPr>
              <a:t>质量相等</a:t>
            </a:r>
            <a:r>
              <a:rPr lang="zh-CN" altLang="en-US" b="1" dirty="0"/>
              <a:t>就有同位旋对称性</a:t>
            </a:r>
            <a:endParaRPr lang="en-US" altLang="zh-CN" b="1" dirty="0"/>
          </a:p>
          <a:p>
            <a:pPr>
              <a:lnSpc>
                <a:spcPct val="150000"/>
              </a:lnSpc>
              <a:spcBef>
                <a:spcPts val="600"/>
              </a:spcBef>
            </a:pPr>
            <a:r>
              <a:rPr lang="en-US" altLang="zh-CN" b="1" dirty="0">
                <a:solidFill>
                  <a:srgbClr val="FF0000"/>
                </a:solidFill>
              </a:rPr>
              <a:t>u</a:t>
            </a:r>
            <a:r>
              <a:rPr lang="zh-CN" altLang="en-US" b="1" dirty="0">
                <a:solidFill>
                  <a:srgbClr val="FF0000"/>
                </a:solidFill>
              </a:rPr>
              <a:t>、</a:t>
            </a:r>
            <a:r>
              <a:rPr lang="en-US" altLang="zh-CN" b="1" dirty="0">
                <a:solidFill>
                  <a:srgbClr val="FF0000"/>
                </a:solidFill>
              </a:rPr>
              <a:t>d</a:t>
            </a:r>
            <a:r>
              <a:rPr lang="zh-CN" altLang="en-US" b="1" dirty="0">
                <a:solidFill>
                  <a:srgbClr val="FF0000"/>
                </a:solidFill>
              </a:rPr>
              <a:t>夸克质量为</a:t>
            </a:r>
            <a:r>
              <a:rPr lang="en-US" altLang="zh-CN" b="1" dirty="0">
                <a:solidFill>
                  <a:srgbClr val="FF0000"/>
                </a:solidFill>
              </a:rPr>
              <a:t>0</a:t>
            </a:r>
            <a:r>
              <a:rPr lang="zh-CN" altLang="en-US" b="1" dirty="0"/>
              <a:t>，</a:t>
            </a:r>
            <a:r>
              <a:rPr lang="zh-CN" altLang="en-US" b="1" dirty="0">
                <a:solidFill>
                  <a:srgbClr val="0070C0"/>
                </a:solidFill>
              </a:rPr>
              <a:t>才有手征对称性</a:t>
            </a:r>
            <a:endParaRPr lang="en-US" altLang="zh-CN"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checkerboard(across)">
                                      <p:cBhvr>
                                        <p:cTn id="7" dur="500"/>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3131840" y="332656"/>
            <a:ext cx="2159198" cy="52322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2800" b="1" dirty="0">
                <a:solidFill>
                  <a:srgbClr val="3333FF"/>
                </a:solidFill>
              </a:rPr>
              <a:t>同位旋守恒</a:t>
            </a:r>
          </a:p>
        </p:txBody>
      </p:sp>
      <p:sp>
        <p:nvSpPr>
          <p:cNvPr id="27653" name="Rectangle 5"/>
          <p:cNvSpPr>
            <a:spLocks noChangeArrowheads="1"/>
          </p:cNvSpPr>
          <p:nvPr/>
        </p:nvSpPr>
        <p:spPr bwMode="auto">
          <a:xfrm>
            <a:off x="323056" y="1354875"/>
            <a:ext cx="8497887" cy="4148251"/>
          </a:xfrm>
          <a:prstGeom prst="rect">
            <a:avLst/>
          </a:prstGeom>
          <a:solidFill>
            <a:schemeClr val="bg1"/>
          </a:solidFill>
          <a:ln>
            <a:noFill/>
          </a:ln>
          <a:effectLst/>
        </p:spPr>
        <p:txBody>
          <a:bodyPr anchor="ctr">
            <a:spAutoFit/>
          </a:bodyPr>
          <a:lstStyle/>
          <a:p>
            <a:pPr>
              <a:lnSpc>
                <a:spcPct val="150000"/>
              </a:lnSpc>
              <a:spcBef>
                <a:spcPts val="600"/>
              </a:spcBef>
              <a:defRPr/>
            </a:pPr>
            <a:r>
              <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r>
              <a:rPr lang="zh-CN" altLang="en-US"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同位旋守恒对强相互作用的过程给出很强的限制和预言．</a:t>
            </a:r>
            <a:endPar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spcBef>
                <a:spcPts val="600"/>
              </a:spcBef>
              <a:defRPr/>
            </a:pPr>
            <a:r>
              <a:rPr lang="zh-CN" altLang="en-US" sz="2400" b="1" dirty="0">
                <a:latin typeface="Times New Roman" panose="02020603050405020304" pitchFamily="18" charset="0"/>
                <a:ea typeface="Songti SC" panose="02010600040101010101" pitchFamily="2" charset="-122"/>
                <a:cs typeface="Times New Roman" panose="02020603050405020304" pitchFamily="18" charset="0"/>
              </a:rPr>
              <a:t>同位旋守恒要求系统在同位旋空间中的状态在反应过程中保持不变．</a:t>
            </a:r>
            <a:endParaRPr lang="en-US" altLang="zh-CN" sz="2400" b="1"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spcBef>
                <a:spcPts val="600"/>
              </a:spcBef>
              <a:defRPr/>
            </a:pPr>
            <a:r>
              <a:rPr lang="zh-CN" altLang="en-US" sz="2400" b="1" dirty="0">
                <a:latin typeface="Times New Roman" panose="02020603050405020304" pitchFamily="18" charset="0"/>
                <a:ea typeface="Songti SC" panose="02010600040101010101" pitchFamily="2" charset="-122"/>
                <a:cs typeface="Times New Roman" panose="02020603050405020304" pitchFamily="18" charset="0"/>
              </a:rPr>
              <a:t>由于系统在同位旋空间所处的态可以完全地通过系统的同位旋</a:t>
            </a:r>
            <a:r>
              <a:rPr lang="en-US" altLang="zh-CN" sz="2400" b="1" i="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I</a:t>
            </a:r>
            <a:r>
              <a:rPr lang="en-US" altLang="zh-CN" sz="2400" b="1" dirty="0">
                <a:latin typeface="Times New Roman" panose="02020603050405020304" pitchFamily="18" charset="0"/>
                <a:ea typeface="Songti SC"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Songti SC" panose="02010600040101010101" pitchFamily="2" charset="-122"/>
                <a:cs typeface="Times New Roman" panose="02020603050405020304" pitchFamily="18" charset="0"/>
              </a:rPr>
              <a:t>及其在第三方向的投影</a:t>
            </a:r>
            <a:r>
              <a:rPr lang="en-US" altLang="zh-CN" sz="2400" b="1" dirty="0">
                <a:latin typeface="Times New Roman" panose="02020603050405020304" pitchFamily="18" charset="0"/>
                <a:ea typeface="Songti SC" panose="02010600040101010101" pitchFamily="2" charset="-122"/>
                <a:cs typeface="Times New Roman" panose="02020603050405020304" pitchFamily="18" charset="0"/>
              </a:rPr>
              <a:t> </a:t>
            </a:r>
            <a:r>
              <a:rPr lang="en-US" altLang="zh-CN" sz="2400" b="1" i="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I</a:t>
            </a:r>
            <a:r>
              <a:rPr lang="en-US" altLang="zh-CN" sz="2400" b="1" i="1" baseline="-250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3</a:t>
            </a:r>
            <a:r>
              <a:rPr lang="en-US" altLang="zh-CN" sz="2400" b="1" dirty="0">
                <a:latin typeface="Times New Roman" panose="02020603050405020304" pitchFamily="18" charset="0"/>
                <a:ea typeface="Songti SC" panose="02010600040101010101" pitchFamily="2" charset="-122"/>
                <a:cs typeface="Times New Roman" panose="02020603050405020304" pitchFamily="18" charset="0"/>
              </a:rPr>
              <a:t> </a:t>
            </a:r>
            <a:r>
              <a:rPr lang="zh-CN" altLang="en-US" sz="2400" b="1" dirty="0">
                <a:latin typeface="Times New Roman" panose="02020603050405020304" pitchFamily="18" charset="0"/>
                <a:ea typeface="Songti SC" panose="02010600040101010101" pitchFamily="2" charset="-122"/>
                <a:cs typeface="Times New Roman" panose="02020603050405020304" pitchFamily="18" charset="0"/>
              </a:rPr>
              <a:t>来描写，</a:t>
            </a:r>
            <a:endParaRPr lang="en-US" altLang="zh-CN" sz="2400" b="1"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spcBef>
                <a:spcPts val="600"/>
              </a:spcBef>
              <a:defRPr/>
            </a:pPr>
            <a:r>
              <a:rPr lang="zh-CN" altLang="en-US"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同位旋守恒直接表现为系统的</a:t>
            </a:r>
            <a:r>
              <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r>
              <a:rPr lang="en-US" altLang="zh-CN" sz="2400" b="1" i="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I  </a:t>
            </a:r>
            <a:r>
              <a:rPr lang="zh-CN" altLang="en-US"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和</a:t>
            </a:r>
            <a:r>
              <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r>
              <a:rPr lang="en-US" altLang="zh-CN" sz="2400" b="1" i="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I</a:t>
            </a:r>
            <a:r>
              <a:rPr lang="en-US" altLang="zh-CN" sz="2400" b="1" i="1" baseline="-250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3</a:t>
            </a:r>
            <a:r>
              <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r>
              <a:rPr lang="zh-CN" altLang="en-US"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在反应前到反应后不变．</a:t>
            </a:r>
            <a:r>
              <a:rPr lang="en-US" altLang="zh-CN" sz="2400" b="1"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 </a:t>
            </a:r>
          </a:p>
        </p:txBody>
      </p:sp>
      <p:sp>
        <p:nvSpPr>
          <p:cNvPr id="2" name="幻灯片编号占位符 1"/>
          <p:cNvSpPr>
            <a:spLocks noGrp="1"/>
          </p:cNvSpPr>
          <p:nvPr>
            <p:ph type="sldNum" sz="quarter" idx="12"/>
          </p:nvPr>
        </p:nvSpPr>
        <p:spPr/>
        <p:txBody>
          <a:bodyPr/>
          <a:lstStyle/>
          <a:p>
            <a:pPr>
              <a:defRPr/>
            </a:pPr>
            <a:fld id="{116F25AC-0A5E-4A40-AC43-A8D146EF0FA1}" type="slidenum">
              <a:rPr lang="en-US" altLang="zh-CN" smtClean="0"/>
              <a:pPr>
                <a:defRPr/>
              </a:pPr>
              <a:t>7</a:t>
            </a:fld>
            <a:endParaRPr lang="en-US" altLang="zh-CN"/>
          </a:p>
        </p:txBody>
      </p:sp>
      <p:sp>
        <p:nvSpPr>
          <p:cNvPr id="3" name="日期占位符 2"/>
          <p:cNvSpPr>
            <a:spLocks noGrp="1"/>
          </p:cNvSpPr>
          <p:nvPr>
            <p:ph type="dt" sz="half" idx="10"/>
          </p:nvPr>
        </p:nvSpPr>
        <p:spPr/>
        <p:txBody>
          <a:bodyPr/>
          <a:lstStyle/>
          <a:p>
            <a:pPr>
              <a:defRPr/>
            </a:pPr>
            <a:r>
              <a:rPr lang="en-US" altLang="zh-CN"/>
              <a:t>CD Lu</a:t>
            </a:r>
          </a:p>
        </p:txBody>
      </p:sp>
      <p:graphicFrame>
        <p:nvGraphicFramePr>
          <p:cNvPr id="4" name="Object 10">
            <a:extLst>
              <a:ext uri="{FF2B5EF4-FFF2-40B4-BE49-F238E27FC236}">
                <a16:creationId xmlns:a16="http://schemas.microsoft.com/office/drawing/2014/main" id="{178FB589-D22B-75C0-5E57-89D2E19C031C}"/>
              </a:ext>
            </a:extLst>
          </p:cNvPr>
          <p:cNvGraphicFramePr>
            <a:graphicFrameLocks noChangeAspect="1"/>
          </p:cNvGraphicFramePr>
          <p:nvPr>
            <p:extLst>
              <p:ext uri="{D42A27DB-BD31-4B8C-83A1-F6EECF244321}">
                <p14:modId xmlns:p14="http://schemas.microsoft.com/office/powerpoint/2010/main" val="1539459995"/>
              </p:ext>
            </p:extLst>
          </p:nvPr>
        </p:nvGraphicFramePr>
        <p:xfrm>
          <a:off x="2501701" y="5456408"/>
          <a:ext cx="3419475" cy="574675"/>
        </p:xfrm>
        <a:graphic>
          <a:graphicData uri="http://schemas.openxmlformats.org/presentationml/2006/ole">
            <mc:AlternateContent xmlns:mc="http://schemas.openxmlformats.org/markup-compatibility/2006">
              <mc:Choice xmlns:v="urn:schemas-microsoft-com:vml" Requires="v">
                <p:oleObj name="公式" r:id="rId2" imgW="1511300" imgH="254000" progId="Equation.3">
                  <p:embed/>
                </p:oleObj>
              </mc:Choice>
              <mc:Fallback>
                <p:oleObj name="公式" r:id="rId2" imgW="1511300" imgH="254000" progId="Equation.3">
                  <p:embed/>
                  <p:pic>
                    <p:nvPicPr>
                      <p:cNvPr id="27655"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701" y="5456408"/>
                        <a:ext cx="3419475" cy="57467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8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additive="base">
                                        <p:cTn id="7" dur="500"/>
                                        <p:tgtEl>
                                          <p:spTgt spid="2765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765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additive="base">
                                        <p:cTn id="13" dur="500"/>
                                        <p:tgtEl>
                                          <p:spTgt spid="2765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765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653">
                                            <p:txEl>
                                              <p:pRg st="2" end="2"/>
                                            </p:txEl>
                                          </p:spTgt>
                                        </p:tgtEl>
                                        <p:attrNameLst>
                                          <p:attrName>style.visibility</p:attrName>
                                        </p:attrNameLst>
                                      </p:cBhvr>
                                      <p:to>
                                        <p:strVal val="visible"/>
                                      </p:to>
                                    </p:set>
                                    <p:anim calcmode="lin" valueType="num">
                                      <p:cBhvr additive="base">
                                        <p:cTn id="19" dur="500"/>
                                        <p:tgtEl>
                                          <p:spTgt spid="2765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76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7653">
                                            <p:txEl>
                                              <p:pRg st="3" end="3"/>
                                            </p:txEl>
                                          </p:spTgt>
                                        </p:tgtEl>
                                        <p:attrNameLst>
                                          <p:attrName>style.visibility</p:attrName>
                                        </p:attrNameLst>
                                      </p:cBhvr>
                                      <p:to>
                                        <p:strVal val="visible"/>
                                      </p:to>
                                    </p:set>
                                    <p:anim calcmode="lin" valueType="num">
                                      <p:cBhvr additive="base">
                                        <p:cTn id="25" dur="500"/>
                                        <p:tgtEl>
                                          <p:spTgt spid="2765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76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Object 6"/>
          <p:cNvGraphicFramePr>
            <a:graphicFrameLocks noChangeAspect="1"/>
          </p:cNvGraphicFramePr>
          <p:nvPr>
            <p:extLst>
              <p:ext uri="{D42A27DB-BD31-4B8C-83A1-F6EECF244321}">
                <p14:modId xmlns:p14="http://schemas.microsoft.com/office/powerpoint/2010/main" val="3941340005"/>
              </p:ext>
            </p:extLst>
          </p:nvPr>
        </p:nvGraphicFramePr>
        <p:xfrm>
          <a:off x="3995936" y="3068960"/>
          <a:ext cx="982663" cy="476250"/>
        </p:xfrm>
        <a:graphic>
          <a:graphicData uri="http://schemas.openxmlformats.org/presentationml/2006/ole">
            <mc:AlternateContent xmlns:mc="http://schemas.openxmlformats.org/markup-compatibility/2006">
              <mc:Choice xmlns:v="urn:schemas-microsoft-com:vml" Requires="v">
                <p:oleObj name="公式" r:id="rId2" imgW="444500" imgH="215900" progId="Equation.3">
                  <p:embed/>
                </p:oleObj>
              </mc:Choice>
              <mc:Fallback>
                <p:oleObj name="公式" r:id="rId2" imgW="444500" imgH="215900" progId="Equation.3">
                  <p:embed/>
                  <p:pic>
                    <p:nvPicPr>
                      <p:cNvPr id="0" name=""/>
                      <p:cNvPicPr>
                        <a:picLocks noChangeAspect="1" noChangeArrowheads="1"/>
                      </p:cNvPicPr>
                      <p:nvPr/>
                    </p:nvPicPr>
                    <p:blipFill>
                      <a:blip r:embed="rId3"/>
                      <a:srcRect/>
                      <a:stretch>
                        <a:fillRect/>
                      </a:stretch>
                    </p:blipFill>
                    <p:spPr bwMode="auto">
                      <a:xfrm>
                        <a:off x="3995936" y="3068960"/>
                        <a:ext cx="982663" cy="476250"/>
                      </a:xfrm>
                      <a:prstGeom prst="rect">
                        <a:avLst/>
                      </a:prstGeom>
                      <a:noFill/>
                      <a:ln w="9525">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51" name="Text Box 7"/>
          <p:cNvSpPr txBox="1">
            <a:spLocks noChangeArrowheads="1"/>
          </p:cNvSpPr>
          <p:nvPr/>
        </p:nvSpPr>
        <p:spPr bwMode="auto">
          <a:xfrm>
            <a:off x="827584" y="3789040"/>
            <a:ext cx="2646878"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zh-CN" altLang="en-US" sz="2400" b="1" dirty="0"/>
              <a:t>但是弱相互作用下</a:t>
            </a:r>
            <a:endParaRPr lang="en-US" altLang="zh-CN" sz="2400" b="1" dirty="0"/>
          </a:p>
          <a:p>
            <a:pPr>
              <a:defRPr/>
            </a:pPr>
            <a:endParaRPr lang="en-US" altLang="zh-CN" sz="2400" b="1" dirty="0"/>
          </a:p>
          <a:p>
            <a:pPr>
              <a:defRPr/>
            </a:pPr>
            <a:endParaRPr lang="en-US" altLang="zh-CN" sz="2400" b="1" dirty="0"/>
          </a:p>
          <a:p>
            <a:pPr>
              <a:defRPr/>
            </a:pPr>
            <a:endParaRPr lang="en-US" altLang="zh-CN" sz="2400" b="1" dirty="0"/>
          </a:p>
          <a:p>
            <a:pPr>
              <a:defRPr/>
            </a:pPr>
            <a:endParaRPr lang="en-US" altLang="zh-CN" sz="2400" b="1" dirty="0"/>
          </a:p>
          <a:p>
            <a:pPr>
              <a:defRPr/>
            </a:pPr>
            <a:r>
              <a:rPr lang="zh-CN" altLang="en-US" sz="2400" b="1" dirty="0">
                <a:solidFill>
                  <a:srgbClr val="0000FF"/>
                </a:solidFill>
              </a:rPr>
              <a:t>也是可能的</a:t>
            </a:r>
          </a:p>
        </p:txBody>
      </p:sp>
      <p:sp>
        <p:nvSpPr>
          <p:cNvPr id="31755" name="Text Box 11"/>
          <p:cNvSpPr txBox="1">
            <a:spLocks noChangeArrowheads="1"/>
          </p:cNvSpPr>
          <p:nvPr/>
        </p:nvSpPr>
        <p:spPr bwMode="auto">
          <a:xfrm>
            <a:off x="1763688" y="404664"/>
            <a:ext cx="457048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zh-CN" altLang="en-US" sz="2800" b="1" dirty="0">
                <a:solidFill>
                  <a:srgbClr val="FF3300"/>
                </a:solidFill>
                <a:latin typeface="宋体" charset="0"/>
              </a:rPr>
              <a:t>弱相互作用中的同位旋破坏</a:t>
            </a:r>
          </a:p>
        </p:txBody>
      </p:sp>
      <p:sp>
        <p:nvSpPr>
          <p:cNvPr id="31756" name="Rectangle 12"/>
          <p:cNvSpPr>
            <a:spLocks noChangeArrowheads="1"/>
          </p:cNvSpPr>
          <p:nvPr/>
        </p:nvSpPr>
        <p:spPr bwMode="auto">
          <a:xfrm>
            <a:off x="323850" y="1121782"/>
            <a:ext cx="8496300" cy="1667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nSpc>
                <a:spcPct val="150000"/>
              </a:lnSpc>
              <a:tabLst>
                <a:tab pos="5257800" algn="l"/>
              </a:tabLst>
              <a:defRPr/>
            </a:pPr>
            <a:r>
              <a:rPr lang="en-US" altLang="zh-CN" sz="2400" b="1" dirty="0">
                <a:latin typeface="+mn-ea"/>
                <a:ea typeface="+mn-ea"/>
                <a:cs typeface="楷体_GB2312" charset="0"/>
              </a:rPr>
              <a:t>    </a:t>
            </a:r>
            <a:r>
              <a:rPr lang="zh-CN" altLang="en-US" sz="2400" b="1" dirty="0">
                <a:latin typeface="+mn-ea"/>
                <a:ea typeface="+mn-ea"/>
                <a:cs typeface="楷体_GB2312" charset="0"/>
              </a:rPr>
              <a:t>弱作用下，总同位旋和其第三分量都不守恒，但大量实验结果表明，</a:t>
            </a:r>
            <a:r>
              <a:rPr lang="zh-CN" altLang="en-US" sz="2400" b="1" dirty="0">
                <a:solidFill>
                  <a:srgbClr val="FF0000"/>
                </a:solidFill>
                <a:latin typeface="+mn-ea"/>
                <a:ea typeface="+mn-ea"/>
                <a:cs typeface="楷体_GB2312" charset="0"/>
              </a:rPr>
              <a:t>大多数弱作用下</a:t>
            </a:r>
            <a:r>
              <a:rPr lang="zh-CN" altLang="en-US" sz="2400" b="1" dirty="0">
                <a:latin typeface="+mn-ea"/>
                <a:ea typeface="+mn-ea"/>
                <a:cs typeface="楷体_GB2312" charset="0"/>
              </a:rPr>
              <a:t>，总有</a:t>
            </a:r>
            <a:r>
              <a:rPr lang="en-US" altLang="zh-CN" sz="2400" b="1" i="1" dirty="0">
                <a:latin typeface="+mn-ea"/>
                <a:ea typeface="+mn-ea"/>
                <a:cs typeface="楷体_GB2312" charset="0"/>
              </a:rPr>
              <a:t>|</a:t>
            </a:r>
            <a:r>
              <a:rPr lang="en-US" altLang="zh-CN" sz="2400" b="1" i="1" dirty="0">
                <a:latin typeface="+mn-ea"/>
                <a:ea typeface="+mn-ea"/>
                <a:cs typeface="楷体_GB2312" charset="0"/>
                <a:sym typeface="Symbol" charset="0"/>
              </a:rPr>
              <a:t></a:t>
            </a:r>
            <a:r>
              <a:rPr lang="en-US" altLang="zh-CN" sz="2400" b="1" i="1" dirty="0">
                <a:latin typeface="+mn-ea"/>
                <a:ea typeface="+mn-ea"/>
                <a:cs typeface="楷体_GB2312" charset="0"/>
              </a:rPr>
              <a:t>I| </a:t>
            </a:r>
            <a:r>
              <a:rPr lang="en-US" altLang="zh-CN" sz="2400" b="1" i="1" dirty="0">
                <a:latin typeface="+mn-ea"/>
                <a:ea typeface="+mn-ea"/>
                <a:cs typeface="楷体_GB2312" charset="0"/>
                <a:sym typeface="Symbol" charset="0"/>
              </a:rPr>
              <a:t>≤</a:t>
            </a:r>
            <a:r>
              <a:rPr lang="en-US" altLang="zh-CN" sz="2400" b="1" dirty="0">
                <a:latin typeface="+mn-ea"/>
                <a:ea typeface="+mn-ea"/>
                <a:cs typeface="楷体_GB2312" charset="0"/>
                <a:sym typeface="Symbol" charset="0"/>
              </a:rPr>
              <a:t> 1</a:t>
            </a:r>
            <a:r>
              <a:rPr lang="zh-CN" altLang="en-US" sz="2400" b="1" i="1" dirty="0">
                <a:latin typeface="+mn-ea"/>
                <a:ea typeface="+mn-ea"/>
                <a:cs typeface="楷体_GB2312" charset="0"/>
                <a:sym typeface="Symbol" charset="0"/>
              </a:rPr>
              <a:t>，这</a:t>
            </a:r>
            <a:r>
              <a:rPr lang="zh-CN" altLang="en-US" sz="2400" b="1" i="1" dirty="0">
                <a:solidFill>
                  <a:srgbClr val="3333FF"/>
                </a:solidFill>
                <a:latin typeface="+mn-ea"/>
                <a:ea typeface="+mn-ea"/>
                <a:cs typeface="楷体_GB2312" charset="0"/>
                <a:sym typeface="Symbol" charset="0"/>
              </a:rPr>
              <a:t>叫做</a:t>
            </a:r>
            <a:r>
              <a:rPr lang="zh-CN" altLang="en-US" sz="2400" b="1" i="1" u="sng" dirty="0">
                <a:solidFill>
                  <a:srgbClr val="3333FF"/>
                </a:solidFill>
                <a:latin typeface="+mn-ea"/>
                <a:ea typeface="+mn-ea"/>
                <a:cs typeface="楷体_GB2312" charset="0"/>
                <a:sym typeface="Symbol" charset="0"/>
              </a:rPr>
              <a:t>最小破坏假设</a:t>
            </a:r>
            <a:r>
              <a:rPr lang="zh-CN" altLang="en-US" sz="2400" b="1" i="1" dirty="0">
                <a:solidFill>
                  <a:srgbClr val="3333FF"/>
                </a:solidFill>
                <a:latin typeface="+mn-ea"/>
                <a:ea typeface="+mn-ea"/>
                <a:cs typeface="楷体_GB2312" charset="0"/>
                <a:sym typeface="Symbol" charset="0"/>
              </a:rPr>
              <a:t>。</a:t>
            </a:r>
          </a:p>
        </p:txBody>
      </p:sp>
      <p:graphicFrame>
        <p:nvGraphicFramePr>
          <p:cNvPr id="31753" name="Object 13"/>
          <p:cNvGraphicFramePr>
            <a:graphicFrameLocks noChangeAspect="1"/>
          </p:cNvGraphicFramePr>
          <p:nvPr>
            <p:extLst>
              <p:ext uri="{D42A27DB-BD31-4B8C-83A1-F6EECF244321}">
                <p14:modId xmlns:p14="http://schemas.microsoft.com/office/powerpoint/2010/main" val="2752316026"/>
              </p:ext>
            </p:extLst>
          </p:nvPr>
        </p:nvGraphicFramePr>
        <p:xfrm>
          <a:off x="3995936" y="2276872"/>
          <a:ext cx="1101725" cy="630238"/>
        </p:xfrm>
        <a:graphic>
          <a:graphicData uri="http://schemas.openxmlformats.org/presentationml/2006/ole">
            <mc:AlternateContent xmlns:mc="http://schemas.openxmlformats.org/markup-compatibility/2006">
              <mc:Choice xmlns:v="urn:schemas-microsoft-com:vml" Requires="v">
                <p:oleObj name="公式" r:id="rId4" imgW="444114" imgH="253780" progId="Equation.3">
                  <p:embed/>
                </p:oleObj>
              </mc:Choice>
              <mc:Fallback>
                <p:oleObj name="公式" r:id="rId4" imgW="444114" imgH="2537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76872"/>
                        <a:ext cx="1101725" cy="630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幻灯片编号占位符 2"/>
          <p:cNvSpPr>
            <a:spLocks noGrp="1"/>
          </p:cNvSpPr>
          <p:nvPr>
            <p:ph type="sldNum" sz="quarter" idx="12"/>
          </p:nvPr>
        </p:nvSpPr>
        <p:spPr>
          <a:xfrm>
            <a:off x="6660232" y="6093296"/>
            <a:ext cx="2133600" cy="476250"/>
          </a:xfrm>
        </p:spPr>
        <p:txBody>
          <a:bodyPr/>
          <a:lstStyle/>
          <a:p>
            <a:pPr>
              <a:defRPr/>
            </a:pPr>
            <a:fld id="{116F25AC-0A5E-4A40-AC43-A8D146EF0FA1}" type="slidenum">
              <a:rPr lang="en-US" altLang="zh-CN" b="1" smtClean="0"/>
              <a:pPr>
                <a:defRPr/>
              </a:pPr>
              <a:t>8</a:t>
            </a:fld>
            <a:endParaRPr lang="en-US" altLang="zh-CN" b="1"/>
          </a:p>
        </p:txBody>
      </p:sp>
      <p:graphicFrame>
        <p:nvGraphicFramePr>
          <p:cNvPr id="12" name="Object 6"/>
          <p:cNvGraphicFramePr>
            <a:graphicFrameLocks noChangeAspect="1"/>
          </p:cNvGraphicFramePr>
          <p:nvPr>
            <p:extLst>
              <p:ext uri="{D42A27DB-BD31-4B8C-83A1-F6EECF244321}">
                <p14:modId xmlns:p14="http://schemas.microsoft.com/office/powerpoint/2010/main" val="788570971"/>
              </p:ext>
            </p:extLst>
          </p:nvPr>
        </p:nvGraphicFramePr>
        <p:xfrm>
          <a:off x="1475582" y="4581128"/>
          <a:ext cx="1038225" cy="896937"/>
        </p:xfrm>
        <a:graphic>
          <a:graphicData uri="http://schemas.openxmlformats.org/presentationml/2006/ole">
            <mc:AlternateContent xmlns:mc="http://schemas.openxmlformats.org/markup-compatibility/2006">
              <mc:Choice xmlns:v="urn:schemas-microsoft-com:vml" Requires="v">
                <p:oleObj name="公式" r:id="rId6" imgW="469900" imgH="406400" progId="Equation.3">
                  <p:embed/>
                </p:oleObj>
              </mc:Choice>
              <mc:Fallback>
                <p:oleObj name="公式" r:id="rId6" imgW="469900" imgH="406400" progId="Equation.3">
                  <p:embed/>
                  <p:pic>
                    <p:nvPicPr>
                      <p:cNvPr id="0" name=""/>
                      <p:cNvPicPr>
                        <a:picLocks noChangeAspect="1" noChangeArrowheads="1"/>
                      </p:cNvPicPr>
                      <p:nvPr/>
                    </p:nvPicPr>
                    <p:blipFill>
                      <a:blip r:embed="rId7"/>
                      <a:srcRect/>
                      <a:stretch>
                        <a:fillRect/>
                      </a:stretch>
                    </p:blipFill>
                    <p:spPr bwMode="auto">
                      <a:xfrm>
                        <a:off x="1475582" y="4581128"/>
                        <a:ext cx="1038225" cy="896937"/>
                      </a:xfrm>
                      <a:prstGeom prst="rect">
                        <a:avLst/>
                      </a:prstGeom>
                      <a:noFill/>
                      <a:ln w="9525">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文本框 1"/>
          <p:cNvSpPr txBox="1"/>
          <p:nvPr/>
        </p:nvSpPr>
        <p:spPr>
          <a:xfrm>
            <a:off x="4572000" y="5085184"/>
            <a:ext cx="3528392" cy="1133965"/>
          </a:xfrm>
          <a:prstGeom prst="rect">
            <a:avLst/>
          </a:prstGeom>
          <a:noFill/>
          <a:ln>
            <a:solidFill>
              <a:srgbClr val="FF0000"/>
            </a:solidFill>
          </a:ln>
        </p:spPr>
        <p:txBody>
          <a:bodyPr wrap="square" rtlCol="0">
            <a:spAutoFit/>
          </a:bodyPr>
          <a:lstStyle/>
          <a:p>
            <a:pPr>
              <a:lnSpc>
                <a:spcPct val="150000"/>
              </a:lnSpc>
            </a:pPr>
            <a:r>
              <a:rPr kumimoji="1" lang="zh-CN" altLang="en-US" sz="2400" b="1" dirty="0"/>
              <a:t>也有Δ</a:t>
            </a:r>
            <a:r>
              <a:rPr kumimoji="1" lang="en-US" altLang="zh-CN" sz="2400" b="1" dirty="0"/>
              <a:t>I =2 </a:t>
            </a:r>
            <a:r>
              <a:rPr kumimoji="1" lang="zh-CN" altLang="en-US" sz="2400" b="1" dirty="0"/>
              <a:t>的二级弱作用</a:t>
            </a:r>
            <a:endParaRPr kumimoji="1" lang="en-US" altLang="zh-CN" sz="2400" b="1" dirty="0"/>
          </a:p>
          <a:p>
            <a:pPr>
              <a:lnSpc>
                <a:spcPct val="150000"/>
              </a:lnSpc>
            </a:pPr>
            <a:r>
              <a:rPr lang="zh-CN" altLang="en-US" b="1" dirty="0">
                <a:solidFill>
                  <a:srgbClr val="FF0000"/>
                </a:solidFill>
              </a:rPr>
              <a:t>非常弱</a:t>
            </a:r>
            <a:endParaRPr kumimoji="1" lang="zh-CN" altLang="en-US" sz="2400" b="1" dirty="0">
              <a:solidFill>
                <a:srgbClr val="FF0000"/>
              </a:solidFill>
            </a:endParaRPr>
          </a:p>
        </p:txBody>
      </p:sp>
      <p:sp>
        <p:nvSpPr>
          <p:cNvPr id="4" name="日期占位符 3"/>
          <p:cNvSpPr>
            <a:spLocks noGrp="1"/>
          </p:cNvSpPr>
          <p:nvPr>
            <p:ph type="dt" sz="half" idx="10"/>
          </p:nvPr>
        </p:nvSpPr>
        <p:spPr/>
        <p:txBody>
          <a:bodyPr/>
          <a:lstStyle/>
          <a:p>
            <a:pPr>
              <a:defRPr/>
            </a:pPr>
            <a:r>
              <a:rPr lang="en-US" altLang="zh-CN" b="1"/>
              <a:t>CD Lu</a:t>
            </a:r>
          </a:p>
        </p:txBody>
      </p:sp>
    </p:spTree>
    <p:extLst>
      <p:ext uri="{BB962C8B-B14F-4D97-AF65-F5344CB8AC3E}">
        <p14:creationId xmlns:p14="http://schemas.microsoft.com/office/powerpoint/2010/main" val="8903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 calcmode="lin" valueType="num">
                                      <p:cBhvr additive="base">
                                        <p:cTn id="7" dur="500"/>
                                        <p:tgtEl>
                                          <p:spTgt spid="31756"/>
                                        </p:tgtEl>
                                        <p:attrNameLst>
                                          <p:attrName>ppt_y</p:attrName>
                                        </p:attrNameLst>
                                      </p:cBhvr>
                                      <p:tavLst>
                                        <p:tav tm="0">
                                          <p:val>
                                            <p:strVal val="#ppt_y+#ppt_h*1.125000"/>
                                          </p:val>
                                        </p:tav>
                                        <p:tav tm="100000">
                                          <p:val>
                                            <p:strVal val="#ppt_y"/>
                                          </p:val>
                                        </p:tav>
                                      </p:tavLst>
                                    </p:anim>
                                    <p:animEffect transition="in" filter="wipe(up)">
                                      <p:cBhvr>
                                        <p:cTn id="8" dur="500"/>
                                        <p:tgtEl>
                                          <p:spTgt spid="31756"/>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1753"/>
                                        </p:tgtEl>
                                        <p:attrNameLst>
                                          <p:attrName>style.visibility</p:attrName>
                                        </p:attrNameLst>
                                      </p:cBhvr>
                                      <p:to>
                                        <p:strVal val="visible"/>
                                      </p:to>
                                    </p:set>
                                    <p:animEffect transition="in" filter="dissolve">
                                      <p:cBhvr>
                                        <p:cTn id="13" dur="500"/>
                                        <p:tgtEl>
                                          <p:spTgt spid="3175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1747"/>
                                        </p:tgtEl>
                                        <p:attrNameLst>
                                          <p:attrName>style.visibility</p:attrName>
                                        </p:attrNameLst>
                                      </p:cBhvr>
                                      <p:to>
                                        <p:strVal val="visible"/>
                                      </p:to>
                                    </p:set>
                                    <p:anim calcmode="lin" valueType="num">
                                      <p:cBhvr additive="base">
                                        <p:cTn id="18" dur="500"/>
                                        <p:tgtEl>
                                          <p:spTgt spid="31747"/>
                                        </p:tgtEl>
                                        <p:attrNameLst>
                                          <p:attrName>ppt_y</p:attrName>
                                        </p:attrNameLst>
                                      </p:cBhvr>
                                      <p:tavLst>
                                        <p:tav tm="0">
                                          <p:val>
                                            <p:strVal val="#ppt_y+#ppt_h*1.125000"/>
                                          </p:val>
                                        </p:tav>
                                        <p:tav tm="100000">
                                          <p:val>
                                            <p:strVal val="#ppt_y"/>
                                          </p:val>
                                        </p:tav>
                                      </p:tavLst>
                                    </p:anim>
                                    <p:animEffect transition="in" filter="wipe(up)">
                                      <p:cBhvr>
                                        <p:cTn id="19" dur="500"/>
                                        <p:tgtEl>
                                          <p:spTgt spid="3174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751"/>
                                        </p:tgtEl>
                                        <p:attrNameLst>
                                          <p:attrName>style.visibility</p:attrName>
                                        </p:attrNameLst>
                                      </p:cBhvr>
                                      <p:to>
                                        <p:strVal val="visible"/>
                                      </p:to>
                                    </p:set>
                                    <p:animEffect transition="in" filter="dissolve">
                                      <p:cBhvr>
                                        <p:cTn id="24" dur="500"/>
                                        <p:tgtEl>
                                          <p:spTgt spid="31751"/>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p:cNvSpPr>
            <a:spLocks noGrp="1"/>
          </p:cNvSpPr>
          <p:nvPr>
            <p:ph type="dt" sz="quarter" idx="10"/>
          </p:nvPr>
        </p:nvSpPr>
        <p:spPr/>
        <p:txBody>
          <a:bodyPr/>
          <a:lstStyle/>
          <a:p>
            <a:pPr>
              <a:defRPr/>
            </a:pPr>
            <a:r>
              <a:rPr lang="en-US" altLang="zh-CN"/>
              <a:t>CD Lu</a:t>
            </a:r>
            <a:endParaRPr lang="zh-CN" altLang="en-US"/>
          </a:p>
        </p:txBody>
      </p:sp>
      <p:sp>
        <p:nvSpPr>
          <p:cNvPr id="62466" name="灯片编号占位符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fld id="{942A1A8B-F46D-3747-9726-FCABE908F076}" type="slidenum">
              <a:rPr kumimoji="0" lang="zh-CN" altLang="en-US" sz="1400"/>
              <a:pPr/>
              <a:t>9</a:t>
            </a:fld>
            <a:endParaRPr kumimoji="0" lang="zh-CN" altLang="en-US" sz="1400"/>
          </a:p>
        </p:txBody>
      </p:sp>
      <p:graphicFrame>
        <p:nvGraphicFramePr>
          <p:cNvPr id="62467"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公式" r:id="rId3" imgW="114151" imgH="215619" progId="Equation.3">
                  <p:embed/>
                </p:oleObj>
              </mc:Choice>
              <mc:Fallback>
                <p:oleObj name="公式"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468" name="Text Box 3"/>
          <p:cNvSpPr txBox="1">
            <a:spLocks noChangeArrowheads="1"/>
          </p:cNvSpPr>
          <p:nvPr/>
        </p:nvSpPr>
        <p:spPr bwMode="auto">
          <a:xfrm>
            <a:off x="1146262" y="873153"/>
            <a:ext cx="6965776"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ctr"/>
            <a:r>
              <a:rPr lang="zh-CN" altLang="en-US" sz="3200" b="1" dirty="0">
                <a:solidFill>
                  <a:srgbClr val="0000FF"/>
                </a:solidFill>
              </a:rPr>
              <a:t>同位旋在弱衰变中的应用</a:t>
            </a:r>
            <a:endParaRPr lang="en-US" altLang="zh-CN" sz="3200" b="1" dirty="0">
              <a:solidFill>
                <a:srgbClr val="0000FF"/>
              </a:solidFill>
            </a:endParaRPr>
          </a:p>
          <a:p>
            <a:pPr algn="ctr"/>
            <a:endParaRPr lang="en-US" altLang="zh-CN" sz="3600" b="1" dirty="0">
              <a:solidFill>
                <a:srgbClr val="0000FF"/>
              </a:solidFill>
            </a:endParaRPr>
          </a:p>
          <a:p>
            <a:pPr algn="ctr"/>
            <a:r>
              <a:rPr lang="zh-CN" altLang="en-US" sz="2800" b="1" dirty="0"/>
              <a:t>在</a:t>
            </a:r>
            <a:r>
              <a:rPr lang="en-US" altLang="zh-CN" sz="2800" b="1" dirty="0"/>
              <a:t>B</a:t>
            </a:r>
            <a:r>
              <a:rPr lang="zh-CN" altLang="en-US" sz="2800" b="1" dirty="0"/>
              <a:t>物理里面经常提到的同位旋三角关系</a:t>
            </a:r>
            <a:endParaRPr lang="en-US" altLang="zh-CN" sz="2800" b="1" dirty="0"/>
          </a:p>
        </p:txBody>
      </p:sp>
      <p:sp>
        <p:nvSpPr>
          <p:cNvPr id="62469" name="Line 4"/>
          <p:cNvSpPr>
            <a:spLocks noChangeShapeType="1"/>
          </p:cNvSpPr>
          <p:nvPr/>
        </p:nvSpPr>
        <p:spPr bwMode="auto">
          <a:xfrm>
            <a:off x="685800" y="5486400"/>
            <a:ext cx="6934200" cy="0"/>
          </a:xfrm>
          <a:prstGeom prst="line">
            <a:avLst/>
          </a:prstGeom>
          <a:noFill/>
          <a:ln w="22225">
            <a:solidFill>
              <a:schemeClr val="tx1"/>
            </a:solidFill>
            <a:miter lim="800000"/>
            <a:headEnd type="none" w="med" len="med"/>
            <a:tailEnd type="stealth"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2470" name="Line 5"/>
          <p:cNvSpPr>
            <a:spLocks noChangeShapeType="1"/>
          </p:cNvSpPr>
          <p:nvPr/>
        </p:nvSpPr>
        <p:spPr bwMode="auto">
          <a:xfrm flipV="1">
            <a:off x="685800" y="3581400"/>
            <a:ext cx="5105400" cy="1905000"/>
          </a:xfrm>
          <a:prstGeom prst="line">
            <a:avLst/>
          </a:prstGeom>
          <a:noFill/>
          <a:ln w="22225">
            <a:solidFill>
              <a:schemeClr val="tx1"/>
            </a:solidFill>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2471" name="Line 6"/>
          <p:cNvSpPr>
            <a:spLocks noChangeShapeType="1"/>
          </p:cNvSpPr>
          <p:nvPr/>
        </p:nvSpPr>
        <p:spPr bwMode="auto">
          <a:xfrm>
            <a:off x="5791200" y="3581400"/>
            <a:ext cx="1752600" cy="1905000"/>
          </a:xfrm>
          <a:prstGeom prst="line">
            <a:avLst/>
          </a:prstGeom>
          <a:noFill/>
          <a:ln w="22225">
            <a:solidFill>
              <a:schemeClr val="tx1"/>
            </a:solidFill>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2472" name="Text Box 7"/>
          <p:cNvSpPr txBox="1">
            <a:spLocks noChangeArrowheads="1"/>
          </p:cNvSpPr>
          <p:nvPr/>
        </p:nvSpPr>
        <p:spPr bwMode="auto">
          <a:xfrm>
            <a:off x="2051720" y="3861048"/>
            <a:ext cx="19442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spcBef>
                <a:spcPct val="50000"/>
              </a:spcBef>
            </a:pPr>
            <a:r>
              <a:rPr lang="en-US" altLang="zh-CN" sz="2800" i="1" dirty="0"/>
              <a:t>B</a:t>
            </a:r>
            <a:r>
              <a:rPr lang="en-US" altLang="zh-CN" sz="2800" i="1" baseline="30000" dirty="0"/>
              <a:t>0</a:t>
            </a:r>
            <a:r>
              <a:rPr lang="en-US" altLang="zh-CN" sz="2800" i="1" dirty="0">
                <a:sym typeface="Wingdings"/>
              </a:rPr>
              <a:t> </a:t>
            </a:r>
            <a:r>
              <a:rPr lang="en-US" altLang="zh-CN" sz="2800" i="1" dirty="0">
                <a:sym typeface="Symbol" charset="0"/>
              </a:rPr>
              <a:t> </a:t>
            </a:r>
            <a:r>
              <a:rPr lang="en-US" altLang="zh-CN" sz="2800" i="1" baseline="30000" dirty="0"/>
              <a:t>+</a:t>
            </a:r>
            <a:r>
              <a:rPr lang="en-US" altLang="zh-CN" sz="2800" i="1" dirty="0"/>
              <a:t>D</a:t>
            </a:r>
            <a:r>
              <a:rPr lang="en-US" altLang="zh-CN" sz="2800" i="1" baseline="30000" dirty="0"/>
              <a:t>– </a:t>
            </a:r>
            <a:endParaRPr lang="en-US" altLang="zh-CN" sz="2800" i="1" dirty="0"/>
          </a:p>
        </p:txBody>
      </p:sp>
      <p:graphicFrame>
        <p:nvGraphicFramePr>
          <p:cNvPr id="16" name="Object 4"/>
          <p:cNvGraphicFramePr>
            <a:graphicFrameLocks noChangeAspect="1"/>
          </p:cNvGraphicFramePr>
          <p:nvPr>
            <p:extLst>
              <p:ext uri="{D42A27DB-BD31-4B8C-83A1-F6EECF244321}">
                <p14:modId xmlns:p14="http://schemas.microsoft.com/office/powerpoint/2010/main" val="2665565857"/>
              </p:ext>
            </p:extLst>
          </p:nvPr>
        </p:nvGraphicFramePr>
        <p:xfrm>
          <a:off x="611560" y="2636912"/>
          <a:ext cx="7769225" cy="596900"/>
        </p:xfrm>
        <a:graphic>
          <a:graphicData uri="http://schemas.openxmlformats.org/presentationml/2006/ole">
            <mc:AlternateContent xmlns:mc="http://schemas.openxmlformats.org/markup-compatibility/2006">
              <mc:Choice xmlns:v="urn:schemas-microsoft-com:vml" Requires="v">
                <p:oleObj name="公式" r:id="rId5" imgW="3403600" imgH="266700" progId="Equation.3">
                  <p:embed/>
                </p:oleObj>
              </mc:Choice>
              <mc:Fallback>
                <p:oleObj name="公式" r:id="rId5" imgW="3403600" imgH="266700" progId="Equation.3">
                  <p:embed/>
                  <p:pic>
                    <p:nvPicPr>
                      <p:cNvPr id="0" name=""/>
                      <p:cNvPicPr>
                        <a:picLocks noChangeAspect="1" noChangeArrowheads="1"/>
                      </p:cNvPicPr>
                      <p:nvPr/>
                    </p:nvPicPr>
                    <p:blipFill>
                      <a:blip r:embed="rId6"/>
                      <a:srcRect/>
                      <a:stretch>
                        <a:fillRect/>
                      </a:stretch>
                    </p:blipFill>
                    <p:spPr bwMode="auto">
                      <a:xfrm>
                        <a:off x="611560" y="2636912"/>
                        <a:ext cx="7769225"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42215376"/>
              </p:ext>
            </p:extLst>
          </p:nvPr>
        </p:nvGraphicFramePr>
        <p:xfrm>
          <a:off x="2771800" y="5589240"/>
          <a:ext cx="1821160" cy="546348"/>
        </p:xfrm>
        <a:graphic>
          <a:graphicData uri="http://schemas.openxmlformats.org/presentationml/2006/ole">
            <mc:AlternateContent xmlns:mc="http://schemas.openxmlformats.org/markup-compatibility/2006">
              <mc:Choice xmlns:v="urn:schemas-microsoft-com:vml" Requires="v">
                <p:oleObj name="公式" r:id="rId7" imgW="762000" imgH="228600" progId="Equation.3">
                  <p:embed/>
                </p:oleObj>
              </mc:Choice>
              <mc:Fallback>
                <p:oleObj name="公式" r:id="rId7" imgW="762000" imgH="228600" progId="Equation.3">
                  <p:embed/>
                  <p:pic>
                    <p:nvPicPr>
                      <p:cNvPr id="0" name=""/>
                      <p:cNvPicPr/>
                      <p:nvPr/>
                    </p:nvPicPr>
                    <p:blipFill>
                      <a:blip r:embed="rId8"/>
                      <a:stretch>
                        <a:fillRect/>
                      </a:stretch>
                    </p:blipFill>
                    <p:spPr>
                      <a:xfrm>
                        <a:off x="2771800" y="5589240"/>
                        <a:ext cx="1821160" cy="54634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341187977"/>
              </p:ext>
            </p:extLst>
          </p:nvPr>
        </p:nvGraphicFramePr>
        <p:xfrm>
          <a:off x="6619875" y="4032250"/>
          <a:ext cx="2239963" cy="709613"/>
        </p:xfrm>
        <a:graphic>
          <a:graphicData uri="http://schemas.openxmlformats.org/presentationml/2006/ole">
            <mc:AlternateContent xmlns:mc="http://schemas.openxmlformats.org/markup-compatibility/2006">
              <mc:Choice xmlns:v="urn:schemas-microsoft-com:vml" Requires="v">
                <p:oleObj name="公式" r:id="rId9" imgW="1079500" imgH="342900" progId="Equation.3">
                  <p:embed/>
                </p:oleObj>
              </mc:Choice>
              <mc:Fallback>
                <p:oleObj name="公式" r:id="rId9" imgW="1079500" imgH="342900" progId="Equation.3">
                  <p:embed/>
                  <p:pic>
                    <p:nvPicPr>
                      <p:cNvPr id="0" name=""/>
                      <p:cNvPicPr/>
                      <p:nvPr/>
                    </p:nvPicPr>
                    <p:blipFill>
                      <a:blip r:embed="rId10"/>
                      <a:stretch>
                        <a:fillRect/>
                      </a:stretch>
                    </p:blipFill>
                    <p:spPr>
                      <a:xfrm>
                        <a:off x="6619875" y="4032250"/>
                        <a:ext cx="2239963" cy="709613"/>
                      </a:xfrm>
                      <a:prstGeom prst="rect">
                        <a:avLst/>
                      </a:prstGeom>
                    </p:spPr>
                  </p:pic>
                </p:oleObj>
              </mc:Fallback>
            </mc:AlternateContent>
          </a:graphicData>
        </a:graphic>
      </p:graphicFrame>
    </p:spTree>
    <p:extLst>
      <p:ext uri="{BB962C8B-B14F-4D97-AF65-F5344CB8AC3E}">
        <p14:creationId xmlns:p14="http://schemas.microsoft.com/office/powerpoint/2010/main" val="7282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hlink"/>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25400" cap="flat" cmpd="sng" algn="ctr">
          <a:solidFill>
            <a:schemeClr val="hlink"/>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13462</TotalTime>
  <Words>2593</Words>
  <Application>Microsoft Macintosh PowerPoint</Application>
  <PresentationFormat>全屏显示(4:3)</PresentationFormat>
  <Paragraphs>391</Paragraphs>
  <Slides>48</Slides>
  <Notes>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67" baseType="lpstr">
      <vt:lpstr>-apple-system</vt:lpstr>
      <vt:lpstr>华文彩云</vt:lpstr>
      <vt:lpstr>华文隶书</vt:lpstr>
      <vt:lpstr>宋体</vt:lpstr>
      <vt:lpstr>AdvOT483a8203</vt:lpstr>
      <vt:lpstr>PMingLiU</vt:lpstr>
      <vt:lpstr>Songti SC</vt:lpstr>
      <vt:lpstr>SymbolPS</vt:lpstr>
      <vt:lpstr>Arial</vt:lpstr>
      <vt:lpstr>Blackadder ITC</vt:lpstr>
      <vt:lpstr>Cambria Math</vt:lpstr>
      <vt:lpstr>Symbol</vt:lpstr>
      <vt:lpstr>Tahoma</vt:lpstr>
      <vt:lpstr>Times New Roman</vt:lpstr>
      <vt:lpstr>Wingdings</vt:lpstr>
      <vt:lpstr>Blends</vt:lpstr>
      <vt:lpstr>公式</vt:lpstr>
      <vt:lpstr>Equation</vt:lpstr>
      <vt:lpstr>方程式</vt:lpstr>
      <vt:lpstr>同位旋对称性 在弱衰变的应用</vt:lpstr>
      <vt:lpstr>Outline </vt:lpstr>
      <vt:lpstr>PowerPoint 演示文稿</vt:lpstr>
      <vt:lpstr>基本相互作用的基本理论区别于不同的对称性– SU(3) x SU(2) x U(1)</vt:lpstr>
      <vt:lpstr>同位旋首先在强子层次引入 后来研究表明强子的同位旋量子数来源于夸克</vt:lpstr>
      <vt:lpstr>QCD中胶子与不同夸克的耦合是普适的</vt:lpstr>
      <vt:lpstr>PowerPoint 演示文稿</vt:lpstr>
      <vt:lpstr>PowerPoint 演示文稿</vt:lpstr>
      <vt:lpstr>PowerPoint 演示文稿</vt:lpstr>
      <vt:lpstr>B0→ π+ D–                             衰变</vt:lpstr>
      <vt:lpstr>因子化方法中的第三类衰变</vt:lpstr>
      <vt:lpstr>同位旋分析</vt:lpstr>
      <vt:lpstr>B0 → π +D–</vt:lpstr>
      <vt:lpstr>PowerPoint 演示文稿</vt:lpstr>
      <vt:lpstr>PowerPoint 演示文稿</vt:lpstr>
      <vt:lpstr>PowerPoint 演示文稿</vt:lpstr>
      <vt:lpstr>PowerPoint 演示文稿</vt:lpstr>
      <vt:lpstr>PowerPoint 演示文稿</vt:lpstr>
      <vt:lpstr>B→ π+π –，π+π0， π0π0衰变</vt:lpstr>
      <vt:lpstr>B→ π+π –，π+π0， π0π0衰变</vt:lpstr>
      <vt:lpstr>B0 → π+ π–</vt:lpstr>
      <vt:lpstr>B0 π0 π0 </vt:lpstr>
      <vt:lpstr>B+ → π+ π0</vt:lpstr>
      <vt:lpstr>PowerPoint 演示文稿</vt:lpstr>
      <vt:lpstr>Bc–  – 0</vt:lpstr>
      <vt:lpstr>PowerPoint 演示文稿</vt:lpstr>
      <vt:lpstr>Ds–  – 0，  –0</vt:lpstr>
      <vt:lpstr>理论计算值和实验测量值（PDG）</vt:lpstr>
      <vt:lpstr>重子弱衰变的同位旋关系举例</vt:lpstr>
      <vt:lpstr>Many X,Y,Z particles have been found recently</vt:lpstr>
      <vt:lpstr>Conventional quark model</vt:lpstr>
      <vt:lpstr>PowerPoint 演示文稿</vt:lpstr>
      <vt:lpstr>PowerPoint 演示文稿</vt:lpstr>
      <vt:lpstr>The neutral scalar meson 0++ has the same quantum number with vacuum</vt:lpstr>
      <vt:lpstr>PowerPoint 演示文稿</vt:lpstr>
      <vt:lpstr>Isospin relation for 2-quark states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 J/ (c) f0/a0/σ</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533</cp:revision>
  <dcterms:created xsi:type="dcterms:W3CDTF">1601-01-01T00:00:00Z</dcterms:created>
  <dcterms:modified xsi:type="dcterms:W3CDTF">2024-05-28T12:50:11Z</dcterms:modified>
</cp:coreProperties>
</file>