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8" r:id="rId3"/>
    <p:sldId id="416" r:id="rId4"/>
    <p:sldId id="417" r:id="rId5"/>
    <p:sldId id="420" r:id="rId6"/>
    <p:sldId id="421" r:id="rId7"/>
    <p:sldId id="422" r:id="rId8"/>
    <p:sldId id="3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B9B9B9"/>
    <a:srgbClr val="003617"/>
    <a:srgbClr val="003A19"/>
    <a:srgbClr val="00461E"/>
    <a:srgbClr val="005022"/>
    <a:srgbClr val="005825"/>
    <a:srgbClr val="002800"/>
    <a:srgbClr val="0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6"/>
    <p:restoredTop sz="81879"/>
  </p:normalViewPr>
  <p:slideViewPr>
    <p:cSldViewPr snapToGrid="0" snapToObjects="1">
      <p:cViewPr varScale="1">
        <p:scale>
          <a:sx n="122" d="100"/>
          <a:sy n="122" d="100"/>
        </p:scale>
        <p:origin x="280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D07011-F617-0D4B-BAAA-A0F6FE4BE5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D1A812-923A-EC4E-89F4-4FCC7C169E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D2C9-F8D0-2645-B71A-5822DE90D3FA}" type="datetimeFigureOut">
              <a:t>2024/6/6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420BF5-59EC-F840-834D-C1538722B4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DF3C89-98AE-5240-A7C6-5DE740D1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DEDB-D370-5341-AABD-113353CE321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599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E1A-EBEC-6E4F-B3D0-9EEBE2490507}" type="datetimeFigureOut">
              <a:rPr kumimoji="1" lang="zh-CN" altLang="en-US" smtClean="0"/>
              <a:t>2024/6/6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01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25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872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501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04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032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25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27A0-EB9B-F754-93AB-1A239F5E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20C5E9-4E9C-309E-C7E8-4A861E46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4F308-5131-A0BB-6A40-E5A243634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D013-04D1-9862-E7A6-43C58A2D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87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F05A29B-6AD0-C0E5-FB9E-4F38C4DDE2DD}"/>
              </a:ext>
            </a:extLst>
          </p:cNvPr>
          <p:cNvSpPr/>
          <p:nvPr userDrawn="1"/>
        </p:nvSpPr>
        <p:spPr>
          <a:xfrm>
            <a:off x="812799" y="1402663"/>
            <a:ext cx="10521244" cy="1058334"/>
          </a:xfrm>
          <a:prstGeom prst="roundRect">
            <a:avLst/>
          </a:prstGeom>
          <a:solidFill>
            <a:srgbClr val="005825"/>
          </a:solidFill>
          <a:effectLst>
            <a:outerShdw blurRad="50800" dist="38100" dir="654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802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EC513C-7159-B2DE-E53A-532013626971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556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2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9612BDE-E61E-8D40-84CC-20E6FC2B20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5899" y="29839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zh-CN" altLang="en-US" sz="1800" dirty="0">
              <a:effectLst/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18AEC02-5D85-474A-AEAD-FDF12F6D499A}"/>
              </a:ext>
            </a:extLst>
          </p:cNvPr>
          <p:cNvSpPr/>
          <p:nvPr userDrawn="1"/>
        </p:nvSpPr>
        <p:spPr>
          <a:xfrm>
            <a:off x="812799" y="1402663"/>
            <a:ext cx="10521244" cy="1058334"/>
          </a:xfrm>
          <a:prstGeom prst="roundRect">
            <a:avLst/>
          </a:prstGeom>
          <a:solidFill>
            <a:srgbClr val="3138AC"/>
          </a:solidFill>
          <a:effectLst>
            <a:outerShdw blurRad="50800" dist="38100" dir="654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55DDCC-95E7-C241-8F16-FF95178C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81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87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33FA9A1-7B88-294E-B1D1-5AC0DD001314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3DFE20-DAD3-A14C-8B77-1D0ACFFC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B6537B7-9F77-B545-841A-0E1FA407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50793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F0BD946-B5BA-504F-80A8-C6749F61BBD3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5D889-EBC8-A74A-A52D-D35CC5DDD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E8AAB-A6DD-DE43-B7A5-6297E5B86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BF8700A-EE5B-AA44-845F-A932FCA8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850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B626A19-E0EE-3344-BECF-578F6B3691A1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A3DDF-4F2F-1D45-B4D4-3AC2D1E55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FA0345-A7B5-8143-B23D-3DAF7059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96A81A-F1A5-2046-B0A4-9C01DF3C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CB281C-3506-614C-82B8-B117A79C1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CDD2EEB-0526-8546-B03F-B7E03D76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009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FF11A6-A4E9-FC40-BA49-5AB35E591369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4E12615-0D3B-D24B-BE3C-E1064015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391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4C3A94-BDDD-4E47-AB7A-34C36F28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93805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296C5C-EBD2-D143-AC4F-0DB23C2C0559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750240B-728E-0F48-8A04-0C32A05C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08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53BD8-0CCB-788E-AE17-AE62B984A411}"/>
              </a:ext>
            </a:extLst>
          </p:cNvPr>
          <p:cNvSpPr/>
          <p:nvPr userDrawn="1"/>
        </p:nvSpPr>
        <p:spPr>
          <a:xfrm>
            <a:off x="0" y="1"/>
            <a:ext cx="12192000" cy="681036"/>
          </a:xfrm>
          <a:prstGeom prst="rect">
            <a:avLst/>
          </a:prstGeom>
          <a:gradFill>
            <a:gsLst>
              <a:gs pos="40000">
                <a:srgbClr val="005825"/>
              </a:gs>
              <a:gs pos="10000">
                <a:srgbClr val="005825"/>
              </a:gs>
              <a:gs pos="0">
                <a:schemeClr val="bg1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5229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3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226DD-836B-55F7-5E9C-D2FDD2934973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836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A4F70F-98B1-04D3-2408-E654BC94F0CE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389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C4773DB-D916-3ED3-BCBA-2C4A57022277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431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6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7DBD95-15D1-C252-E40E-5705F81A5923}"/>
              </a:ext>
            </a:extLst>
          </p:cNvPr>
          <p:cNvSpPr/>
          <p:nvPr userDrawn="1"/>
        </p:nvSpPr>
        <p:spPr>
          <a:xfrm>
            <a:off x="0" y="6637860"/>
            <a:ext cx="4078800" cy="220145"/>
          </a:xfrm>
          <a:prstGeom prst="rect">
            <a:avLst/>
          </a:prstGeom>
          <a:solidFill>
            <a:srgbClr val="00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Y. Chen (chensy339@mail2.sysu.edu.cn)</a:t>
            </a:r>
            <a:endParaRPr kumimoji="1"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5B4AC4-C667-D0E3-042B-C8C8992DA72E}"/>
              </a:ext>
            </a:extLst>
          </p:cNvPr>
          <p:cNvSpPr/>
          <p:nvPr userDrawn="1"/>
        </p:nvSpPr>
        <p:spPr>
          <a:xfrm>
            <a:off x="4056654" y="6637872"/>
            <a:ext cx="4080000" cy="220133"/>
          </a:xfrm>
          <a:prstGeom prst="rect">
            <a:avLst/>
          </a:prstGeom>
          <a:solidFill>
            <a:srgbClr val="00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SMOOTH (SYSU)</a:t>
            </a:r>
            <a:endParaRPr kumimoji="1"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AC0634-208A-55FD-0476-B3E2A4CADB9B}"/>
              </a:ext>
            </a:extLst>
          </p:cNvPr>
          <p:cNvSpPr/>
          <p:nvPr userDrawn="1"/>
        </p:nvSpPr>
        <p:spPr>
          <a:xfrm>
            <a:off x="8112000" y="6637865"/>
            <a:ext cx="4080000" cy="220139"/>
          </a:xfrm>
          <a:prstGeom prst="rect">
            <a:avLst/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D77D8B23-14D1-6913-451F-6B9F28F68D03}"/>
              </a:ext>
            </a:extLst>
          </p:cNvPr>
          <p:cNvSpPr txBox="1">
            <a:spLocks/>
          </p:cNvSpPr>
          <p:nvPr userDrawn="1"/>
        </p:nvSpPr>
        <p:spPr>
          <a:xfrm>
            <a:off x="8113307" y="6641586"/>
            <a:ext cx="4080001" cy="216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F440F9D-641C-4980-8EA2-73A2A5B17DD3}" type="datetime4">
              <a:rPr lang="en-US" altLang="zh-CN" sz="1200" smtClean="0">
                <a:latin typeface="Ubuntu Mono" panose="020B0509030602030204" pitchFamily="49" charset="0"/>
              </a:rPr>
              <a:t>June 6, 2024</a:t>
            </a:fld>
            <a:endParaRPr lang="en-US" sz="1200" baseline="0" dirty="0">
              <a:latin typeface="Ubuntu Mono" panose="020B0509030602030204" pitchFamily="49" charset="0"/>
              <a:ea typeface="Hiragino Sans GB W3" panose="020B0300000000000000" pitchFamily="34" charset="-128"/>
            </a:endParaRP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D428DE3F-066A-C82B-E2EC-753237268D4D}"/>
              </a:ext>
            </a:extLst>
          </p:cNvPr>
          <p:cNvSpPr txBox="1">
            <a:spLocks/>
          </p:cNvSpPr>
          <p:nvPr userDrawn="1"/>
        </p:nvSpPr>
        <p:spPr>
          <a:xfrm>
            <a:off x="10990201" y="6634393"/>
            <a:ext cx="728507" cy="216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42B4B9-4F4F-DC40-8BF5-0036F3636617}" type="slidenum">
              <a:rPr lang="en-US" sz="1200" smtClean="0">
                <a:latin typeface="Ubuntu Mono" panose="020B0509030602030204" pitchFamily="49" charset="0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Ubuntu Mono" panose="020B0509030602030204" pitchFamily="49" charset="0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9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1" r:id="rId14"/>
    <p:sldLayoutId id="2147483702" r:id="rId15"/>
    <p:sldLayoutId id="2147483703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D936C-EA6B-6145-AD23-DAD309CA3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315" y="1517667"/>
            <a:ext cx="10087583" cy="848376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量能器进展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09E414-2F98-194E-8665-83053DC49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6" y="2896102"/>
            <a:ext cx="6858000" cy="11138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Y. Chen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Yat-Sen University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44ABD1-1944-F44C-8802-65FB700370FD}"/>
              </a:ext>
            </a:extLst>
          </p:cNvPr>
          <p:cNvSpPr/>
          <p:nvPr/>
        </p:nvSpPr>
        <p:spPr>
          <a:xfrm>
            <a:off x="5168500" y="5807841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91739753-62EA-4A63-AF01-3F6DA5270EB8}" type="datetime4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June 6, 2024</a:t>
            </a:fld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1C1980-4EF7-0B82-E9B9-B7B4590B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11" y="4009998"/>
            <a:ext cx="193057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几何改为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sub3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，更新论文结果（长度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分辨率部分）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原因：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Phase-I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需要量能器提供对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gamma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的空间分辨率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7EEC6C-8C91-9E81-8D59-2B2E71B6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90" y="908137"/>
            <a:ext cx="3442981" cy="2594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07003B-C1A0-CC1A-0839-7D44439C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718" y="3009378"/>
            <a:ext cx="3125621" cy="27479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A69091-25ED-F053-5CB6-8CE8865A0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31" y="3009378"/>
            <a:ext cx="3359434" cy="30569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32BB746-64E3-BC16-B531-948B6E7E8FE0}"/>
              </a:ext>
            </a:extLst>
          </p:cNvPr>
          <p:cNvSpPr txBox="1"/>
          <p:nvPr/>
        </p:nvSpPr>
        <p:spPr>
          <a:xfrm>
            <a:off x="2175193" y="59922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91729D-4F84-CEA3-30E8-652ACA88169B}"/>
              </a:ext>
            </a:extLst>
          </p:cNvPr>
          <p:cNvSpPr txBox="1"/>
          <p:nvPr/>
        </p:nvSpPr>
        <p:spPr>
          <a:xfrm>
            <a:off x="5899973" y="59922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sub3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4DF7808-709D-3C3B-C2FA-BE1082958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80" y="3861987"/>
            <a:ext cx="3125621" cy="23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晶体分类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为晶体加工作准备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为不同晶体设置合适的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PMT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97EC44-8A37-C9E9-2F43-86FCF24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121" y="1069300"/>
            <a:ext cx="8057184" cy="49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晶体工图制作（十种）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301F53-4D92-84B9-9421-1A21C014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9" y="1676665"/>
            <a:ext cx="3265994" cy="31771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4102E0-426E-F079-C098-F91880D43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28703" y="3127673"/>
            <a:ext cx="2008577" cy="28911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FE9A8E-5054-8C2B-63BC-3906A36B0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25" y="908137"/>
            <a:ext cx="3109534" cy="24150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5B5B5A-4DEA-38D4-C216-A28DD6A5A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403" y="1676665"/>
            <a:ext cx="3965090" cy="33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F0553C6-8C6D-9808-1128-57C04310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978" y="1565753"/>
            <a:ext cx="2882277" cy="21677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53 MeV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信号（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gamma, e+, e-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）能量分辨率测试（单块）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B07583-6BE6-F420-C41A-73F5503F5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78" y="1565753"/>
            <a:ext cx="5211783" cy="32795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A32A920-DA61-BA2A-5152-FE6CF28CEBED}"/>
              </a:ext>
            </a:extLst>
          </p:cNvPr>
          <p:cNvSpPr txBox="1"/>
          <p:nvPr/>
        </p:nvSpPr>
        <p:spPr>
          <a:xfrm>
            <a:off x="987846" y="4791205"/>
            <a:ext cx="413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53 MeV e+</a:t>
            </a:r>
            <a:r>
              <a:rPr lang="zh-CN" altLang="en-US" dirty="0">
                <a:solidFill>
                  <a:srgbClr val="FF0000"/>
                </a:solidFill>
              </a:rPr>
              <a:t>，光学过程，分辨率</a:t>
            </a:r>
            <a:r>
              <a:rPr lang="en-US" altLang="zh-CN" dirty="0">
                <a:solidFill>
                  <a:srgbClr val="FF0000"/>
                </a:solidFill>
              </a:rPr>
              <a:t>70%</a:t>
            </a:r>
            <a:r>
              <a:rPr lang="zh-CN" altLang="en-US" dirty="0">
                <a:solidFill>
                  <a:srgbClr val="FF0000"/>
                </a:solidFill>
              </a:rPr>
              <a:t>以上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8E0B5A-A5DB-F71C-9B09-6DC818CBF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541" y="1566459"/>
            <a:ext cx="2851209" cy="21677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B418E2-4E35-07D1-9194-B0B9E96D616F}"/>
              </a:ext>
            </a:extLst>
          </p:cNvPr>
          <p:cNvSpPr txBox="1"/>
          <p:nvPr/>
        </p:nvSpPr>
        <p:spPr>
          <a:xfrm>
            <a:off x="9321265" y="18723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e+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22E06F-4AC5-EADF-4FDD-68923F762459}"/>
              </a:ext>
            </a:extLst>
          </p:cNvPr>
          <p:cNvSpPr txBox="1"/>
          <p:nvPr/>
        </p:nvSpPr>
        <p:spPr>
          <a:xfrm>
            <a:off x="6049365" y="1872311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gamma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BB7141-5692-84B4-7F1F-E752A44B8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527" y="3938261"/>
            <a:ext cx="3104991" cy="233340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FB0A104-C93C-4EBA-5B66-BDE2F918AFBD}"/>
              </a:ext>
            </a:extLst>
          </p:cNvPr>
          <p:cNvSpPr txBox="1"/>
          <p:nvPr/>
        </p:nvSpPr>
        <p:spPr>
          <a:xfrm>
            <a:off x="6191822" y="434141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6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53 MeV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信号（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gamma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）能量分辨率测试（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cluster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目前晶体长度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 cm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，宽度小于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Moliere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半径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688B1D-5929-A7B4-DBB0-E52162E7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9" y="1938431"/>
            <a:ext cx="3576147" cy="21482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34CD3E-083E-B220-92FD-9C75893A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9" y="4290165"/>
            <a:ext cx="3584847" cy="21482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AD35381-8BC7-A428-2A1F-B0AE3EA2869B}"/>
              </a:ext>
            </a:extLst>
          </p:cNvPr>
          <p:cNvSpPr txBox="1"/>
          <p:nvPr/>
        </p:nvSpPr>
        <p:spPr>
          <a:xfrm>
            <a:off x="6942212" y="1005306"/>
            <a:ext cx="248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Sigma/E: 12% at 53 MeV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3A182F-E434-5EBC-6888-7933A0453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648" y="2054964"/>
            <a:ext cx="4824303" cy="37977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001C63-2E23-8013-BDEE-5A2CB0F37C4D}"/>
              </a:ext>
            </a:extLst>
          </p:cNvPr>
          <p:cNvSpPr txBox="1"/>
          <p:nvPr/>
        </p:nvSpPr>
        <p:spPr>
          <a:xfrm>
            <a:off x="4114800" y="28496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能量沉积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FA102D-494D-F541-395B-C498BC443D30}"/>
              </a:ext>
            </a:extLst>
          </p:cNvPr>
          <p:cNvSpPr txBox="1"/>
          <p:nvPr/>
        </p:nvSpPr>
        <p:spPr>
          <a:xfrm>
            <a:off x="4114800" y="5364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光子数</a:t>
            </a:r>
          </a:p>
        </p:txBody>
      </p:sp>
    </p:spTree>
    <p:extLst>
      <p:ext uri="{BB962C8B-B14F-4D97-AF65-F5344CB8AC3E}">
        <p14:creationId xmlns:p14="http://schemas.microsoft.com/office/powerpoint/2010/main" val="409009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FAF8-5BCC-34FF-BB54-DDBDA24B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8BBDF-324E-D9CC-F4A3-BF786CA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最近完成工作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8F950-5924-21FE-B71B-13277CE4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908137"/>
            <a:ext cx="11498893" cy="526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0.511 MeV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信号能量分辨率测试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49C171-78A0-04B8-4C1C-1EB05F66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08" y="3842572"/>
            <a:ext cx="3554491" cy="19985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4E0459-D107-2315-E09B-5A0E3CEBCDF2}"/>
              </a:ext>
            </a:extLst>
          </p:cNvPr>
          <p:cNvSpPr txBox="1"/>
          <p:nvPr/>
        </p:nvSpPr>
        <p:spPr>
          <a:xfrm>
            <a:off x="4121712" y="4747888"/>
            <a:ext cx="150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9.6%</a:t>
            </a:r>
            <a:r>
              <a:rPr lang="zh-CN" altLang="en-US" dirty="0"/>
              <a:t>，</a:t>
            </a:r>
            <a:r>
              <a:rPr lang="en-US" altLang="zh-CN" dirty="0"/>
              <a:t>cluster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7CFD57-3FAB-D8B4-99F4-D8F894BE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59" y="1612374"/>
            <a:ext cx="3528040" cy="19985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31196E4-E56C-0EBB-F3CA-EB18ADA4A3C3}"/>
              </a:ext>
            </a:extLst>
          </p:cNvPr>
          <p:cNvSpPr txBox="1"/>
          <p:nvPr/>
        </p:nvSpPr>
        <p:spPr>
          <a:xfrm>
            <a:off x="4205741" y="2426969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8.4%</a:t>
            </a:r>
            <a:r>
              <a:rPr lang="zh-CN" altLang="en-US" dirty="0"/>
              <a:t>，单块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E41BFF-0BAC-AFD5-7276-F6D0CB991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82768"/>
            <a:ext cx="5326842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45E50A-A6D6-C44A-865E-36A3D891D2E2}"/>
              </a:ext>
            </a:extLst>
          </p:cNvPr>
          <p:cNvSpPr/>
          <p:nvPr/>
        </p:nvSpPr>
        <p:spPr>
          <a:xfrm>
            <a:off x="4438398" y="2967335"/>
            <a:ext cx="3315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5400" dirty="0"/>
              <a:t>Thank you!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734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12132</TotalTime>
  <Words>174</Words>
  <Application>Microsoft Office PowerPoint</Application>
  <PresentationFormat>宽屏</PresentationFormat>
  <Paragraphs>41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Adobe Heiti Std R</vt:lpstr>
      <vt:lpstr>等线</vt:lpstr>
      <vt:lpstr>微软雅黑</vt:lpstr>
      <vt:lpstr>Arial</vt:lpstr>
      <vt:lpstr>Calibri</vt:lpstr>
      <vt:lpstr>Calibri Light</vt:lpstr>
      <vt:lpstr>Ubuntu Mono</vt:lpstr>
      <vt:lpstr>Wingdings</vt:lpstr>
      <vt:lpstr>Office 主题​​</vt:lpstr>
      <vt:lpstr>量能器进展</vt:lpstr>
      <vt:lpstr>最近完成工作</vt:lpstr>
      <vt:lpstr>最近完成工作</vt:lpstr>
      <vt:lpstr>最近完成工作</vt:lpstr>
      <vt:lpstr>最近完成工作</vt:lpstr>
      <vt:lpstr>最近完成工作</vt:lpstr>
      <vt:lpstr>最近完成工作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陈思远</cp:lastModifiedBy>
  <cp:revision>1061</cp:revision>
  <cp:lastPrinted>2018-09-14T15:34:13Z</cp:lastPrinted>
  <dcterms:created xsi:type="dcterms:W3CDTF">2018-08-22T08:31:05Z</dcterms:created>
  <dcterms:modified xsi:type="dcterms:W3CDTF">2024-06-06T11:55:13Z</dcterms:modified>
</cp:coreProperties>
</file>