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3A176A-473E-46E4-B0E5-6EBD38E7C7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015F889-E084-46CD-A173-4BBDD8020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46FC91-C0E6-4EE9-AFB3-37BB25CA1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703ADD-66A2-4C16-9E6E-FBE990127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DAF1CC-16A7-476E-B29C-D3B630C34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8638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C0CCDC-3D40-49D6-B549-2FC798867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10EE91E-F08B-4435-BD6C-F1131214E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8A6EECE-DE4B-423B-8A34-A05D79695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FC4220-EBD5-4F75-A31A-DB84761A9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9AF3B47-0491-45AF-80E5-69F34F192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935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58F8D68-B50E-4B86-85F1-BE73750C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91B910F-7B43-4591-9DC9-1C499806A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F61B49-E520-49EE-AC88-0A2C8ACB3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929C97-47E6-49D6-818F-BC2DAB8E1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4AA0CB-8D3F-4C62-AC7B-86CB81A0F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9948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A46096-8C19-4AAD-AFB4-DCE228F67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92474DE-F3FF-40F2-9408-17BE0C405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1E2AD1-8C15-4668-8F32-FA5445CA7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37F11C-A8DE-49C0-BB24-82930D060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96BC144-98C1-4FE1-AE1B-4ED9F9238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495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ABD7B1-50A3-4EE8-86D6-FF2E8584E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3C6A8B7-423A-4B29-ABFF-199525E03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CB17D3-8C43-40B4-AAC2-4B90A7612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0D069B8-132C-4D27-B30A-DF65F3DA1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D7DE34-AAF8-4ECD-9669-71E61A51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74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0E6651-CDF4-4DC2-9072-10A443F68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DCA4AD-D0C6-4BDA-8BF1-CFB0927623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55F0C4B-A404-4903-9A8B-306B1064E4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56EAEA3-63AA-478D-9DE2-6B0456044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4DB8015-BE2A-4822-8640-9824C1D5B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9B86713-7C7E-4634-B4EA-7FB43AB71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965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B197A0-437B-4A9A-869C-5F702EDC5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A5361AE-58CE-41D3-8262-ADE8890DE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0A93678-72C7-48C4-BE01-44650C1F3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1C697DF-5531-4E12-82C0-742753C80B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EC36990-6978-4A42-A351-53E84ACD2B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99B1A3B-A4F3-49BE-84EB-14FAEF75A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D30C507-8407-4050-B170-3F99F486A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005D5AB-22CF-42B0-9C38-3A1C1852E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883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A6A781-1B76-4F16-8C1F-7D4AFB2CC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9124FA7-1A96-4986-AF71-1A8921E3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0A5043C-DC98-4E00-AEED-47E1F361D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988D3AF-96A0-4543-8834-DE87523E4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258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00449B8-BB7F-4890-A0D8-33AB2DC68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737C97F-E8F8-4E43-9628-9F0BCACE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AB77C94-A70B-474C-A2B2-B4C12C00A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17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D8C895-9168-49E6-96FA-6FAB61CEF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05068A-C100-438E-8A09-5E55B17DE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BB9E205-1A7C-4D82-B28B-3A636EAB96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F888167-CA7E-4CC6-9EF2-8F6A2878E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EF85A19-E6C3-4A96-8A93-A72233A6C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9F4D6A1-AD6E-481A-8493-1326B86A9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0251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C68990-810D-46A3-B377-0EA48DF0C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F5A49A2-B84D-4005-86F4-941E89E660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5D46482-7A38-47CB-9AF1-4E56F4B2D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66396AE-A26F-43AB-9B53-4A2730928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07D29-8BDE-419A-88B3-3A809A2F2243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8C69A40-21BB-4876-842A-FB377A496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53FC2ED-889D-4DB6-9D26-96E666658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1276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4E620DF-0F92-4EBD-BA9A-4AFC84508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CA11533-022C-46F6-8E35-4BECE70E7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B921A58-78E2-4E7E-BA1C-C684080E08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07D29-8BDE-419A-88B3-3A809A2F2243}" type="datetimeFigureOut">
              <a:rPr lang="zh-CN" altLang="en-US" smtClean="0"/>
              <a:t>2024/6/21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591D33-2A30-4358-AB5F-FFCAA20661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E3CB59-7AF4-46A1-982C-49162FD392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E4DDC-4CB5-449C-8F32-42EC144AB7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845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270A277-EF0B-4C34-A7FF-C10C39342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69" y="904016"/>
            <a:ext cx="7200000" cy="883223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1CAD82CE-3A2F-4652-8885-8648673AA7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669" y="2297307"/>
            <a:ext cx="7200000" cy="861498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297BE622-4E2C-4419-9D92-7A9191C19E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385" y="3532924"/>
            <a:ext cx="2880000" cy="256083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8C394BD-7EF4-4D71-9B81-57875F63AFA2}"/>
              </a:ext>
            </a:extLst>
          </p:cNvPr>
          <p:cNvSpPr txBox="1"/>
          <p:nvPr/>
        </p:nvSpPr>
        <p:spPr>
          <a:xfrm>
            <a:off x="341163" y="275604"/>
            <a:ext cx="3103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模型建立：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1CD7A4E-529A-400C-9D80-F3CA7F24FB69}"/>
              </a:ext>
            </a:extLst>
          </p:cNvPr>
          <p:cNvSpPr txBox="1"/>
          <p:nvPr/>
        </p:nvSpPr>
        <p:spPr>
          <a:xfrm>
            <a:off x="2994869" y="1701518"/>
            <a:ext cx="1585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单通道冷却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C9891F8-96D5-4B42-A353-1339685F7311}"/>
              </a:ext>
            </a:extLst>
          </p:cNvPr>
          <p:cNvSpPr txBox="1"/>
          <p:nvPr/>
        </p:nvSpPr>
        <p:spPr>
          <a:xfrm>
            <a:off x="2994868" y="3152163"/>
            <a:ext cx="1585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双通道冷却</a:t>
            </a: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D1170C88-CF41-44CF-AFB5-39E4BEA3E110}"/>
              </a:ext>
            </a:extLst>
          </p:cNvPr>
          <p:cNvGrpSpPr/>
          <p:nvPr/>
        </p:nvGrpSpPr>
        <p:grpSpPr>
          <a:xfrm>
            <a:off x="8160161" y="275604"/>
            <a:ext cx="3839435" cy="2798461"/>
            <a:chOff x="8160161" y="275604"/>
            <a:chExt cx="3839435" cy="2798461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3B9076AE-B5B7-4093-B0E8-898F2655B1F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160161" y="475659"/>
              <a:ext cx="3240000" cy="2429129"/>
            </a:xfrm>
            <a:prstGeom prst="rect">
              <a:avLst/>
            </a:prstGeom>
          </p:spPr>
        </p:pic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65E0E3B0-39EC-46D9-BEE0-C4C25EB1A8E6}"/>
                </a:ext>
              </a:extLst>
            </p:cNvPr>
            <p:cNvSpPr txBox="1"/>
            <p:nvPr/>
          </p:nvSpPr>
          <p:spPr>
            <a:xfrm>
              <a:off x="8657440" y="2735511"/>
              <a:ext cx="21070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单通道冷却 横截面</a:t>
              </a:r>
            </a:p>
          </p:txBody>
        </p:sp>
        <p:cxnSp>
          <p:nvCxnSpPr>
            <p:cNvPr id="13" name="直接箭头连接符 12">
              <a:extLst>
                <a:ext uri="{FF2B5EF4-FFF2-40B4-BE49-F238E27FC236}">
                  <a16:creationId xmlns:a16="http://schemas.microsoft.com/office/drawing/2014/main" id="{B9DC3AD0-45CF-48C2-9FF5-211F83056BEE}"/>
                </a:ext>
              </a:extLst>
            </p:cNvPr>
            <p:cNvCxnSpPr/>
            <p:nvPr/>
          </p:nvCxnSpPr>
          <p:spPr>
            <a:xfrm flipH="1">
              <a:off x="9966121" y="604007"/>
              <a:ext cx="436228" cy="1426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B0BE123B-4ABB-4EB9-8AAA-3F5CC0F717E1}"/>
                </a:ext>
              </a:extLst>
            </p:cNvPr>
            <p:cNvSpPr txBox="1"/>
            <p:nvPr/>
          </p:nvSpPr>
          <p:spPr>
            <a:xfrm>
              <a:off x="10402349" y="275604"/>
              <a:ext cx="159724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铝管总厚</a:t>
              </a:r>
              <a:r>
                <a:rPr lang="en-US" altLang="zh-CN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20mm</a:t>
              </a:r>
              <a:r>
                <a:rPr lang="zh-CN" altLang="en-US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，流道厚度</a:t>
              </a:r>
              <a:r>
                <a:rPr lang="en-US" altLang="zh-CN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16mm</a:t>
              </a:r>
              <a:endParaRPr lang="zh-CN" altLang="en-US" sz="16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DA899ED9-EE9C-41B8-8B5C-27D138A1735F}"/>
              </a:ext>
            </a:extLst>
          </p:cNvPr>
          <p:cNvGrpSpPr/>
          <p:nvPr/>
        </p:nvGrpSpPr>
        <p:grpSpPr>
          <a:xfrm>
            <a:off x="8160161" y="3541787"/>
            <a:ext cx="3937955" cy="2498321"/>
            <a:chOff x="8160161" y="3113948"/>
            <a:chExt cx="3937955" cy="2498321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D240E4C3-F3B3-4CE7-A945-C953BB00923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160161" y="3113948"/>
              <a:ext cx="3240000" cy="2329044"/>
            </a:xfrm>
            <a:prstGeom prst="rect">
              <a:avLst/>
            </a:prstGeom>
          </p:spPr>
        </p:pic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16424CCF-088F-4AC3-99F7-C33F10DB58F1}"/>
                </a:ext>
              </a:extLst>
            </p:cNvPr>
            <p:cNvSpPr txBox="1"/>
            <p:nvPr/>
          </p:nvSpPr>
          <p:spPr>
            <a:xfrm>
              <a:off x="8726644" y="5273715"/>
              <a:ext cx="210703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 dirty="0">
                  <a:latin typeface="楷体" panose="02010609060101010101" pitchFamily="49" charset="-122"/>
                  <a:ea typeface="楷体" panose="02010609060101010101" pitchFamily="49" charset="-122"/>
                </a:rPr>
                <a:t>双通道冷却 横截面</a:t>
              </a:r>
            </a:p>
          </p:txBody>
        </p:sp>
        <p:cxnSp>
          <p:nvCxnSpPr>
            <p:cNvPr id="15" name="直接箭头连接符 14">
              <a:extLst>
                <a:ext uri="{FF2B5EF4-FFF2-40B4-BE49-F238E27FC236}">
                  <a16:creationId xmlns:a16="http://schemas.microsoft.com/office/drawing/2014/main" id="{B9BE12A2-1ADD-4C89-AEDD-BD0FD7D433D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357977" y="3319564"/>
              <a:ext cx="419928" cy="2697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F593CE0E-C5FD-49CE-BBDE-4DDB64D73361}"/>
                </a:ext>
              </a:extLst>
            </p:cNvPr>
            <p:cNvSpPr txBox="1"/>
            <p:nvPr/>
          </p:nvSpPr>
          <p:spPr>
            <a:xfrm>
              <a:off x="11400161" y="3596573"/>
              <a:ext cx="69795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铝管总厚</a:t>
              </a:r>
              <a:r>
                <a:rPr lang="en-US" altLang="zh-CN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10mm</a:t>
              </a:r>
              <a:r>
                <a:rPr lang="zh-CN" altLang="en-US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，流道厚度</a:t>
              </a:r>
              <a:r>
                <a:rPr lang="en-US" altLang="zh-CN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6mm</a:t>
              </a:r>
              <a:endParaRPr lang="zh-CN" altLang="en-US" sz="16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18" name="文本框 17">
            <a:extLst>
              <a:ext uri="{FF2B5EF4-FFF2-40B4-BE49-F238E27FC236}">
                <a16:creationId xmlns:a16="http://schemas.microsoft.com/office/drawing/2014/main" id="{6C8B5A0E-A2DA-4E11-9359-8D5B7AF86AAB}"/>
              </a:ext>
            </a:extLst>
          </p:cNvPr>
          <p:cNvSpPr txBox="1"/>
          <p:nvPr/>
        </p:nvSpPr>
        <p:spPr>
          <a:xfrm>
            <a:off x="3766290" y="4421671"/>
            <a:ext cx="34245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15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个单元为阵列组合的形式，假定冷却流量足够，换热效率理想，取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1/15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作为有限元仿真对象。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606CE67E-E52A-40C9-B65F-7B06F46DD2AE}"/>
              </a:ext>
            </a:extLst>
          </p:cNvPr>
          <p:cNvSpPr/>
          <p:nvPr/>
        </p:nvSpPr>
        <p:spPr>
          <a:xfrm>
            <a:off x="503895" y="5959411"/>
            <a:ext cx="68448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假定第一个单元冷却水温度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10.0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℃，流量为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10g/s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，每个单元需带走热量</a:t>
            </a:r>
            <a:r>
              <a:rPr lang="en-US" altLang="zh-CN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8.0W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，第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15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个单元入口冷却水温度为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12.67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℃。</a:t>
            </a:r>
          </a:p>
        </p:txBody>
      </p:sp>
    </p:spTree>
    <p:extLst>
      <p:ext uri="{BB962C8B-B14F-4D97-AF65-F5344CB8AC3E}">
        <p14:creationId xmlns:p14="http://schemas.microsoft.com/office/powerpoint/2010/main" val="1914743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EB36A600-BD5B-426F-8215-489D4F7966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267" y="828092"/>
            <a:ext cx="2880000" cy="1833984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23162DD3-EC89-4E7C-AE80-D2190957CC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8275" y="844333"/>
            <a:ext cx="2880000" cy="1817743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A1F791FB-6574-4588-8DCA-2578339A4A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267" y="3633508"/>
            <a:ext cx="2880000" cy="1707492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D801834B-D280-422E-8035-38286A17E2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78275" y="3619212"/>
            <a:ext cx="2880000" cy="1721788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7E9C67F0-FA28-4DCC-A87B-0939DD89BC7A}"/>
              </a:ext>
            </a:extLst>
          </p:cNvPr>
          <p:cNvSpPr txBox="1"/>
          <p:nvPr/>
        </p:nvSpPr>
        <p:spPr>
          <a:xfrm>
            <a:off x="4941116" y="2793534"/>
            <a:ext cx="3112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第</a:t>
            </a:r>
            <a:r>
              <a:rPr lang="en-US" altLang="zh-CN" sz="16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个单元整体的温度分布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B5AF8D32-1360-410F-BAA6-0438DA1FE2EA}"/>
              </a:ext>
            </a:extLst>
          </p:cNvPr>
          <p:cNvSpPr/>
          <p:nvPr/>
        </p:nvSpPr>
        <p:spPr>
          <a:xfrm>
            <a:off x="9052628" y="2768940"/>
            <a:ext cx="25442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第</a:t>
            </a:r>
            <a:r>
              <a:rPr lang="en-US" altLang="zh-CN" sz="16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个单元铜材的温度分布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4768184C-2F13-4A32-ABB6-4C62558972C4}"/>
              </a:ext>
            </a:extLst>
          </p:cNvPr>
          <p:cNvSpPr txBox="1"/>
          <p:nvPr/>
        </p:nvSpPr>
        <p:spPr>
          <a:xfrm>
            <a:off x="4941116" y="5341000"/>
            <a:ext cx="3112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第</a:t>
            </a:r>
            <a:r>
              <a:rPr lang="en-US" altLang="zh-CN" sz="1600" dirty="0">
                <a:latin typeface="楷体" panose="02010609060101010101" pitchFamily="49" charset="-122"/>
                <a:ea typeface="楷体" panose="02010609060101010101" pitchFamily="49" charset="-122"/>
              </a:rPr>
              <a:t>15</a:t>
            </a:r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个单元整体的温度分布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6B933171-C4D8-43A3-8BD2-0110CE5CB07A}"/>
              </a:ext>
            </a:extLst>
          </p:cNvPr>
          <p:cNvSpPr/>
          <p:nvPr/>
        </p:nvSpPr>
        <p:spPr>
          <a:xfrm>
            <a:off x="9001333" y="5316406"/>
            <a:ext cx="26468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第</a:t>
            </a:r>
            <a:r>
              <a:rPr lang="en-US" altLang="zh-CN" sz="1600" dirty="0">
                <a:latin typeface="楷体" panose="02010609060101010101" pitchFamily="49" charset="-122"/>
                <a:ea typeface="楷体" panose="02010609060101010101" pitchFamily="49" charset="-122"/>
              </a:rPr>
              <a:t>15</a:t>
            </a:r>
            <a:r>
              <a:rPr lang="zh-CN" altLang="en-US" sz="1600" dirty="0">
                <a:latin typeface="楷体" panose="02010609060101010101" pitchFamily="49" charset="-122"/>
                <a:ea typeface="楷体" panose="02010609060101010101" pitchFamily="49" charset="-122"/>
              </a:rPr>
              <a:t>个单元铜材的温度分布</a:t>
            </a:r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10A760F6-6DAE-4F31-BD9D-095071B52679}"/>
              </a:ext>
            </a:extLst>
          </p:cNvPr>
          <p:cNvCxnSpPr>
            <a:cxnSpLocks/>
          </p:cNvCxnSpPr>
          <p:nvPr/>
        </p:nvCxnSpPr>
        <p:spPr>
          <a:xfrm>
            <a:off x="4848837" y="3429000"/>
            <a:ext cx="699641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444F14DF-2D82-49AA-AAAB-308D9C7DA5A4}"/>
              </a:ext>
            </a:extLst>
          </p:cNvPr>
          <p:cNvGrpSpPr/>
          <p:nvPr/>
        </p:nvGrpSpPr>
        <p:grpSpPr>
          <a:xfrm>
            <a:off x="596495" y="798783"/>
            <a:ext cx="4060804" cy="2464763"/>
            <a:chOff x="595085" y="906011"/>
            <a:chExt cx="4060804" cy="2464763"/>
          </a:xfrm>
        </p:grpSpPr>
        <p:pic>
          <p:nvPicPr>
            <p:cNvPr id="20" name="图片 19">
              <a:extLst>
                <a:ext uri="{FF2B5EF4-FFF2-40B4-BE49-F238E27FC236}">
                  <a16:creationId xmlns:a16="http://schemas.microsoft.com/office/drawing/2014/main" id="{D5772914-79A9-4BFC-B2CA-9A838D2B858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28108" y="1144697"/>
              <a:ext cx="2880000" cy="1987391"/>
            </a:xfrm>
            <a:prstGeom prst="rect">
              <a:avLst/>
            </a:prstGeom>
          </p:spPr>
        </p:pic>
        <p:cxnSp>
          <p:nvCxnSpPr>
            <p:cNvPr id="22" name="直接箭头连接符 21">
              <a:extLst>
                <a:ext uri="{FF2B5EF4-FFF2-40B4-BE49-F238E27FC236}">
                  <a16:creationId xmlns:a16="http://schemas.microsoft.com/office/drawing/2014/main" id="{B39905D3-EE9C-4A4A-9E87-2BD3B4200749}"/>
                </a:ext>
              </a:extLst>
            </p:cNvPr>
            <p:cNvCxnSpPr/>
            <p:nvPr/>
          </p:nvCxnSpPr>
          <p:spPr>
            <a:xfrm flipH="1">
              <a:off x="1350628" y="1144697"/>
              <a:ext cx="201335" cy="3485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3C919579-2C58-4068-8276-D21D1CEE4167}"/>
                </a:ext>
              </a:extLst>
            </p:cNvPr>
            <p:cNvSpPr txBox="1"/>
            <p:nvPr/>
          </p:nvSpPr>
          <p:spPr>
            <a:xfrm>
              <a:off x="1551962" y="906011"/>
              <a:ext cx="31039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冷却管道内壁定壁温</a:t>
              </a:r>
              <a:r>
                <a:rPr lang="en-US" altLang="zh-CN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10.0</a:t>
              </a:r>
              <a:r>
                <a:rPr lang="zh-CN" altLang="en-US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℃</a:t>
              </a:r>
            </a:p>
          </p:txBody>
        </p:sp>
        <p:cxnSp>
          <p:nvCxnSpPr>
            <p:cNvPr id="25" name="直接箭头连接符 24">
              <a:extLst>
                <a:ext uri="{FF2B5EF4-FFF2-40B4-BE49-F238E27FC236}">
                  <a16:creationId xmlns:a16="http://schemas.microsoft.com/office/drawing/2014/main" id="{0314A2E1-A1E5-415D-B437-D9F613CF3AA4}"/>
                </a:ext>
              </a:extLst>
            </p:cNvPr>
            <p:cNvCxnSpPr/>
            <p:nvPr/>
          </p:nvCxnSpPr>
          <p:spPr>
            <a:xfrm flipV="1">
              <a:off x="1241571" y="2662076"/>
              <a:ext cx="318780" cy="4362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2D66FB4B-EE8D-4A33-A027-796832C3BB4D}"/>
                </a:ext>
              </a:extLst>
            </p:cNvPr>
            <p:cNvSpPr txBox="1"/>
            <p:nvPr/>
          </p:nvSpPr>
          <p:spPr>
            <a:xfrm>
              <a:off x="595085" y="3032220"/>
              <a:ext cx="31039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导热硅脂热通量</a:t>
              </a:r>
              <a:r>
                <a:rPr lang="en-US" altLang="zh-CN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8.0W</a:t>
              </a:r>
              <a:endParaRPr lang="zh-CN" altLang="en-US" sz="16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1C5E5AB9-6E2C-4886-BFF4-849F1DC0C452}"/>
              </a:ext>
            </a:extLst>
          </p:cNvPr>
          <p:cNvGrpSpPr/>
          <p:nvPr/>
        </p:nvGrpSpPr>
        <p:grpSpPr>
          <a:xfrm>
            <a:off x="596495" y="3361220"/>
            <a:ext cx="4060804" cy="2464763"/>
            <a:chOff x="595085" y="906011"/>
            <a:chExt cx="4060804" cy="2464763"/>
          </a:xfrm>
        </p:grpSpPr>
        <p:pic>
          <p:nvPicPr>
            <p:cNvPr id="30" name="图片 29">
              <a:extLst>
                <a:ext uri="{FF2B5EF4-FFF2-40B4-BE49-F238E27FC236}">
                  <a16:creationId xmlns:a16="http://schemas.microsoft.com/office/drawing/2014/main" id="{FE32BBC2-C259-4545-B6E5-96E913D548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28108" y="1144697"/>
              <a:ext cx="2880000" cy="1987391"/>
            </a:xfrm>
            <a:prstGeom prst="rect">
              <a:avLst/>
            </a:prstGeom>
          </p:spPr>
        </p:pic>
        <p:cxnSp>
          <p:nvCxnSpPr>
            <p:cNvPr id="31" name="直接箭头连接符 30">
              <a:extLst>
                <a:ext uri="{FF2B5EF4-FFF2-40B4-BE49-F238E27FC236}">
                  <a16:creationId xmlns:a16="http://schemas.microsoft.com/office/drawing/2014/main" id="{58AF2E0E-6E7C-44B3-9D69-A376AE53DACB}"/>
                </a:ext>
              </a:extLst>
            </p:cNvPr>
            <p:cNvCxnSpPr/>
            <p:nvPr/>
          </p:nvCxnSpPr>
          <p:spPr>
            <a:xfrm flipH="1">
              <a:off x="1350628" y="1144697"/>
              <a:ext cx="201335" cy="3485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D5FF8B7F-5410-42BC-B9EA-CF16F3721D2C}"/>
                </a:ext>
              </a:extLst>
            </p:cNvPr>
            <p:cNvSpPr txBox="1"/>
            <p:nvPr/>
          </p:nvSpPr>
          <p:spPr>
            <a:xfrm>
              <a:off x="1551962" y="906011"/>
              <a:ext cx="31039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冷却管道内壁定壁温</a:t>
              </a:r>
              <a:r>
                <a:rPr lang="en-US" altLang="zh-CN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12.67</a:t>
              </a:r>
              <a:r>
                <a:rPr lang="zh-CN" altLang="en-US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℃</a:t>
              </a:r>
            </a:p>
          </p:txBody>
        </p:sp>
        <p:cxnSp>
          <p:nvCxnSpPr>
            <p:cNvPr id="33" name="直接箭头连接符 32">
              <a:extLst>
                <a:ext uri="{FF2B5EF4-FFF2-40B4-BE49-F238E27FC236}">
                  <a16:creationId xmlns:a16="http://schemas.microsoft.com/office/drawing/2014/main" id="{7F0CD978-D216-4071-A71C-9340CBD3C5BE}"/>
                </a:ext>
              </a:extLst>
            </p:cNvPr>
            <p:cNvCxnSpPr/>
            <p:nvPr/>
          </p:nvCxnSpPr>
          <p:spPr>
            <a:xfrm flipV="1">
              <a:off x="1241571" y="2662076"/>
              <a:ext cx="318780" cy="4362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9FAFDEB4-20CD-4690-AC60-6E6984B77313}"/>
                </a:ext>
              </a:extLst>
            </p:cNvPr>
            <p:cNvSpPr txBox="1"/>
            <p:nvPr/>
          </p:nvSpPr>
          <p:spPr>
            <a:xfrm>
              <a:off x="595085" y="3032220"/>
              <a:ext cx="31039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导热硅脂热通量</a:t>
              </a:r>
              <a:r>
                <a:rPr lang="en-US" altLang="zh-CN" sz="1600" dirty="0">
                  <a:latin typeface="宋体" panose="02010600030101010101" pitchFamily="2" charset="-122"/>
                  <a:ea typeface="宋体" panose="02010600030101010101" pitchFamily="2" charset="-122"/>
                </a:rPr>
                <a:t>8.0W</a:t>
              </a:r>
              <a:endParaRPr lang="zh-CN" altLang="en-US" sz="1600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35" name="文本框 34">
            <a:extLst>
              <a:ext uri="{FF2B5EF4-FFF2-40B4-BE49-F238E27FC236}">
                <a16:creationId xmlns:a16="http://schemas.microsoft.com/office/drawing/2014/main" id="{2E5B0361-5407-4758-9875-47D602228AF2}"/>
              </a:ext>
            </a:extLst>
          </p:cNvPr>
          <p:cNvSpPr txBox="1"/>
          <p:nvPr/>
        </p:nvSpPr>
        <p:spPr>
          <a:xfrm>
            <a:off x="341163" y="275604"/>
            <a:ext cx="3103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7030A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双通道冷却边界条件：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A848D14A-3CC0-46B3-9017-0B951F837B01}"/>
              </a:ext>
            </a:extLst>
          </p:cNvPr>
          <p:cNvSpPr txBox="1"/>
          <p:nvPr/>
        </p:nvSpPr>
        <p:spPr>
          <a:xfrm>
            <a:off x="120577" y="1384833"/>
            <a:ext cx="787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第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个单元：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A9C9C393-F0F4-4A65-91B5-92683A80C189}"/>
              </a:ext>
            </a:extLst>
          </p:cNvPr>
          <p:cNvSpPr txBox="1"/>
          <p:nvPr/>
        </p:nvSpPr>
        <p:spPr>
          <a:xfrm>
            <a:off x="96289" y="3918687"/>
            <a:ext cx="951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第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15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个单元：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8C1B6E6E-5510-47E8-AEC9-62171F76E946}"/>
              </a:ext>
            </a:extLst>
          </p:cNvPr>
          <p:cNvSpPr txBox="1"/>
          <p:nvPr/>
        </p:nvSpPr>
        <p:spPr>
          <a:xfrm>
            <a:off x="4404220" y="6031684"/>
            <a:ext cx="7787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第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个单元铜材最大温升为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3.918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℃，第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15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个单元铜材最大温升为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6.588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℃</a:t>
            </a:r>
          </a:p>
        </p:txBody>
      </p:sp>
    </p:spTree>
    <p:extLst>
      <p:ext uri="{BB962C8B-B14F-4D97-AF65-F5344CB8AC3E}">
        <p14:creationId xmlns:p14="http://schemas.microsoft.com/office/powerpoint/2010/main" val="1668819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753E2748-CA66-4E3B-A8BE-FB186FA947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097115"/>
              </p:ext>
            </p:extLst>
          </p:nvPr>
        </p:nvGraphicFramePr>
        <p:xfrm>
          <a:off x="2197915" y="1265821"/>
          <a:ext cx="7550091" cy="269470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959141">
                  <a:extLst>
                    <a:ext uri="{9D8B030D-6E8A-4147-A177-3AD203B41FA5}">
                      <a16:colId xmlns:a16="http://schemas.microsoft.com/office/drawing/2014/main" val="3262258153"/>
                    </a:ext>
                  </a:extLst>
                </a:gridCol>
                <a:gridCol w="973123">
                  <a:extLst>
                    <a:ext uri="{9D8B030D-6E8A-4147-A177-3AD203B41FA5}">
                      <a16:colId xmlns:a16="http://schemas.microsoft.com/office/drawing/2014/main" val="3133310968"/>
                    </a:ext>
                  </a:extLst>
                </a:gridCol>
                <a:gridCol w="822121">
                  <a:extLst>
                    <a:ext uri="{9D8B030D-6E8A-4147-A177-3AD203B41FA5}">
                      <a16:colId xmlns:a16="http://schemas.microsoft.com/office/drawing/2014/main" val="2680223892"/>
                    </a:ext>
                  </a:extLst>
                </a:gridCol>
                <a:gridCol w="956345">
                  <a:extLst>
                    <a:ext uri="{9D8B030D-6E8A-4147-A177-3AD203B41FA5}">
                      <a16:colId xmlns:a16="http://schemas.microsoft.com/office/drawing/2014/main" val="1082552810"/>
                    </a:ext>
                  </a:extLst>
                </a:gridCol>
                <a:gridCol w="847288">
                  <a:extLst>
                    <a:ext uri="{9D8B030D-6E8A-4147-A177-3AD203B41FA5}">
                      <a16:colId xmlns:a16="http://schemas.microsoft.com/office/drawing/2014/main" val="1285792341"/>
                    </a:ext>
                  </a:extLst>
                </a:gridCol>
                <a:gridCol w="989901">
                  <a:extLst>
                    <a:ext uri="{9D8B030D-6E8A-4147-A177-3AD203B41FA5}">
                      <a16:colId xmlns:a16="http://schemas.microsoft.com/office/drawing/2014/main" val="460850636"/>
                    </a:ext>
                  </a:extLst>
                </a:gridCol>
                <a:gridCol w="1023457">
                  <a:extLst>
                    <a:ext uri="{9D8B030D-6E8A-4147-A177-3AD203B41FA5}">
                      <a16:colId xmlns:a16="http://schemas.microsoft.com/office/drawing/2014/main" val="3435963704"/>
                    </a:ext>
                  </a:extLst>
                </a:gridCol>
                <a:gridCol w="978715">
                  <a:extLst>
                    <a:ext uri="{9D8B030D-6E8A-4147-A177-3AD203B41FA5}">
                      <a16:colId xmlns:a16="http://schemas.microsoft.com/office/drawing/2014/main" val="2179499127"/>
                    </a:ext>
                  </a:extLst>
                </a:gridCol>
              </a:tblGrid>
              <a:tr h="449117"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u="none" strike="noStrike" dirty="0">
                          <a:effectLst/>
                        </a:rPr>
                        <a:t>边界条件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u="none" strike="noStrike" dirty="0">
                          <a:effectLst/>
                        </a:rPr>
                        <a:t>计算结果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782425"/>
                  </a:ext>
                </a:extLst>
              </a:tr>
              <a:tr h="449117">
                <a:tc>
                  <a:txBody>
                    <a:bodyPr/>
                    <a:lstStyle/>
                    <a:p>
                      <a:pPr algn="l" fontAlgn="ctr"/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u="none" strike="noStrike" dirty="0">
                          <a:effectLst/>
                        </a:rPr>
                        <a:t>热量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u="none" strike="noStrike" dirty="0">
                          <a:effectLst/>
                        </a:rPr>
                        <a:t>冷量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u="none" strike="noStrike" dirty="0">
                          <a:effectLst/>
                        </a:rPr>
                        <a:t>铜</a:t>
                      </a:r>
                      <a:r>
                        <a:rPr lang="en-US" sz="1200" b="0" u="none" strike="noStrike" dirty="0" err="1">
                          <a:effectLst/>
                        </a:rPr>
                        <a:t>Tmax</a:t>
                      </a:r>
                      <a:r>
                        <a:rPr lang="en-US" sz="1200" b="0" u="none" strike="noStrike" dirty="0">
                          <a:effectLst/>
                        </a:rPr>
                        <a:t> </a:t>
                      </a:r>
                      <a:r>
                        <a:rPr lang="zh-CN" altLang="en-US" sz="1200" b="0" u="none" strike="noStrike" dirty="0">
                          <a:effectLst/>
                        </a:rPr>
                        <a:t>℃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u="none" strike="noStrike" dirty="0">
                          <a:effectLst/>
                        </a:rPr>
                        <a:t>铜</a:t>
                      </a:r>
                      <a:r>
                        <a:rPr lang="en-US" sz="1200" b="0" u="none" strike="noStrike" dirty="0" err="1">
                          <a:effectLst/>
                        </a:rPr>
                        <a:t>Taver</a:t>
                      </a:r>
                      <a:r>
                        <a:rPr lang="en-US" altLang="zh-CN" sz="1200" b="0" u="none" strike="noStrike" dirty="0">
                          <a:effectLst/>
                        </a:rPr>
                        <a:t> </a:t>
                      </a:r>
                      <a:r>
                        <a:rPr lang="zh-CN" altLang="en-US" sz="1200" b="0" u="none" strike="noStrike" dirty="0">
                          <a:effectLst/>
                        </a:rPr>
                        <a:t>℃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u="none" strike="noStrike" dirty="0">
                          <a:effectLst/>
                        </a:rPr>
                        <a:t>硅脂</a:t>
                      </a:r>
                      <a:r>
                        <a:rPr lang="en-US" sz="1200" b="0" u="none" strike="noStrike" dirty="0" err="1">
                          <a:effectLst/>
                        </a:rPr>
                        <a:t>Tmax</a:t>
                      </a:r>
                      <a:r>
                        <a:rPr lang="en-US" altLang="zh-CN" sz="1200" b="0" u="none" strike="noStrike" dirty="0">
                          <a:effectLst/>
                        </a:rPr>
                        <a:t> </a:t>
                      </a:r>
                      <a:r>
                        <a:rPr lang="zh-CN" altLang="en-US" sz="1200" b="0" u="none" strike="noStrike" dirty="0">
                          <a:effectLst/>
                        </a:rPr>
                        <a:t>℃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u="none" strike="noStrike" dirty="0">
                          <a:effectLst/>
                        </a:rPr>
                        <a:t>硅脂</a:t>
                      </a:r>
                      <a:r>
                        <a:rPr lang="en-US" sz="1200" b="0" u="none" strike="noStrike" dirty="0" err="1">
                          <a:effectLst/>
                        </a:rPr>
                        <a:t>Taver</a:t>
                      </a:r>
                      <a:r>
                        <a:rPr lang="en-US" altLang="zh-CN" sz="1200" b="0" u="none" strike="noStrike" dirty="0">
                          <a:effectLst/>
                        </a:rPr>
                        <a:t> </a:t>
                      </a:r>
                      <a:r>
                        <a:rPr lang="zh-CN" altLang="en-US" sz="1200" b="0" u="none" strike="noStrike" dirty="0">
                          <a:effectLst/>
                        </a:rPr>
                        <a:t>℃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417188"/>
                  </a:ext>
                </a:extLst>
              </a:tr>
              <a:tr h="44911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单通道冷却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第</a:t>
                      </a:r>
                      <a:r>
                        <a:rPr lang="en-US" altLang="zh-CN" sz="1200" u="none" strike="noStrike" dirty="0">
                          <a:effectLst/>
                        </a:rPr>
                        <a:t>1</a:t>
                      </a:r>
                      <a:r>
                        <a:rPr lang="zh-CN" altLang="en-US" sz="1200" u="none" strike="noStrike" dirty="0">
                          <a:effectLst/>
                        </a:rPr>
                        <a:t>个单元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热流</a:t>
                      </a:r>
                      <a:r>
                        <a:rPr lang="en-US" altLang="zh-CN" sz="1200" u="none" strike="noStrike" dirty="0">
                          <a:effectLst/>
                        </a:rPr>
                        <a:t>8.0</a:t>
                      </a:r>
                      <a:r>
                        <a:rPr lang="en-US" sz="1200" u="none" strike="noStrike" dirty="0">
                          <a:effectLst/>
                        </a:rPr>
                        <a:t>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定温</a:t>
                      </a:r>
                      <a:r>
                        <a:rPr lang="en-US" altLang="zh-CN" sz="1200" u="none" strike="noStrike" dirty="0">
                          <a:effectLst/>
                        </a:rPr>
                        <a:t>10.0℃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effectLst/>
                        </a:rPr>
                        <a:t>17.261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>
                          <a:effectLst/>
                        </a:rPr>
                        <a:t>14.664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>
                          <a:effectLst/>
                        </a:rPr>
                        <a:t>17.261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>
                          <a:effectLst/>
                        </a:rPr>
                        <a:t>15.836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875318"/>
                  </a:ext>
                </a:extLst>
              </a:tr>
              <a:tr h="449117">
                <a:tc vMerge="1"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u="none" strike="noStrike" dirty="0">
                          <a:effectLst/>
                        </a:rPr>
                        <a:t>第</a:t>
                      </a:r>
                      <a:r>
                        <a:rPr lang="en-US" altLang="zh-CN" sz="1200" u="none" strike="noStrike" dirty="0">
                          <a:effectLst/>
                        </a:rPr>
                        <a:t>15</a:t>
                      </a:r>
                      <a:r>
                        <a:rPr lang="zh-CN" altLang="en-US" sz="1200" u="none" strike="noStrike" dirty="0">
                          <a:effectLst/>
                        </a:rPr>
                        <a:t>个单元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热流</a:t>
                      </a:r>
                      <a:r>
                        <a:rPr lang="en-US" altLang="zh-CN" sz="1200" u="none" strike="noStrike" dirty="0">
                          <a:effectLst/>
                        </a:rPr>
                        <a:t>8.0</a:t>
                      </a:r>
                      <a:r>
                        <a:rPr lang="en-US" sz="1200" u="none" strike="noStrike" dirty="0">
                          <a:effectLst/>
                        </a:rPr>
                        <a:t>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定温</a:t>
                      </a:r>
                      <a:r>
                        <a:rPr lang="en-US" altLang="zh-CN" sz="1200" u="none" strike="noStrike" dirty="0">
                          <a:effectLst/>
                        </a:rPr>
                        <a:t>12.67℃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effectLst/>
                        </a:rPr>
                        <a:t>19.931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effectLst/>
                        </a:rPr>
                        <a:t>17.334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>
                          <a:effectLst/>
                        </a:rPr>
                        <a:t>19.931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>
                          <a:effectLst/>
                        </a:rPr>
                        <a:t>18.506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115613"/>
                  </a:ext>
                </a:extLst>
              </a:tr>
              <a:tr h="44911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双通道冷却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第</a:t>
                      </a:r>
                      <a:r>
                        <a:rPr lang="en-US" altLang="zh-CN" sz="1200" u="none" strike="noStrike" dirty="0">
                          <a:effectLst/>
                        </a:rPr>
                        <a:t>1</a:t>
                      </a:r>
                      <a:r>
                        <a:rPr lang="zh-CN" altLang="en-US" sz="1200" u="none" strike="noStrike" dirty="0">
                          <a:effectLst/>
                        </a:rPr>
                        <a:t>个单元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热流</a:t>
                      </a:r>
                      <a:r>
                        <a:rPr lang="en-US" altLang="zh-CN" sz="1200" u="none" strike="noStrike" dirty="0">
                          <a:effectLst/>
                        </a:rPr>
                        <a:t>8.0</a:t>
                      </a:r>
                      <a:r>
                        <a:rPr lang="en-US" sz="1200" u="none" strike="noStrike" dirty="0">
                          <a:effectLst/>
                        </a:rPr>
                        <a:t>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定温</a:t>
                      </a:r>
                      <a:r>
                        <a:rPr lang="en-US" altLang="zh-CN" sz="1200" u="none" strike="noStrike" dirty="0">
                          <a:effectLst/>
                        </a:rPr>
                        <a:t>10.0℃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effectLst/>
                        </a:rPr>
                        <a:t>13.918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effectLst/>
                        </a:rPr>
                        <a:t>12.009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effectLst/>
                        </a:rPr>
                        <a:t>13.918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effectLst/>
                        </a:rPr>
                        <a:t>12.618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029018"/>
                  </a:ext>
                </a:extLst>
              </a:tr>
              <a:tr h="449117">
                <a:tc vMerge="1"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u="none" strike="noStrike" dirty="0">
                          <a:effectLst/>
                        </a:rPr>
                        <a:t>第</a:t>
                      </a:r>
                      <a:r>
                        <a:rPr lang="en-US" altLang="zh-CN" sz="1200" u="none" strike="noStrike" dirty="0">
                          <a:effectLst/>
                        </a:rPr>
                        <a:t>15</a:t>
                      </a:r>
                      <a:r>
                        <a:rPr lang="zh-CN" altLang="en-US" sz="1200" u="none" strike="noStrike" dirty="0">
                          <a:effectLst/>
                        </a:rPr>
                        <a:t>个单元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热流</a:t>
                      </a:r>
                      <a:r>
                        <a:rPr lang="en-US" altLang="zh-CN" sz="1200" u="none" strike="noStrike" dirty="0">
                          <a:effectLst/>
                        </a:rPr>
                        <a:t>8.0</a:t>
                      </a:r>
                      <a:r>
                        <a:rPr lang="en-US" sz="1200" u="none" strike="noStrike" dirty="0">
                          <a:effectLst/>
                        </a:rPr>
                        <a:t>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定温</a:t>
                      </a:r>
                      <a:r>
                        <a:rPr lang="en-US" altLang="zh-CN" sz="1200" u="none" strike="noStrike">
                          <a:effectLst/>
                        </a:rPr>
                        <a:t>12.67℃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effectLst/>
                        </a:rPr>
                        <a:t>16.588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effectLst/>
                        </a:rPr>
                        <a:t>14.679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effectLst/>
                        </a:rPr>
                        <a:t>16.588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u="none" strike="noStrike" dirty="0">
                          <a:effectLst/>
                        </a:rPr>
                        <a:t>15.288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731166"/>
                  </a:ext>
                </a:extLst>
              </a:tr>
            </a:tbl>
          </a:graphicData>
        </a:graphic>
      </p:graphicFrame>
      <p:sp>
        <p:nvSpPr>
          <p:cNvPr id="3" name="文本框 2">
            <a:extLst>
              <a:ext uri="{FF2B5EF4-FFF2-40B4-BE49-F238E27FC236}">
                <a16:creationId xmlns:a16="http://schemas.microsoft.com/office/drawing/2014/main" id="{15326830-7B5A-4F79-8C5A-C4E344DE15F5}"/>
              </a:ext>
            </a:extLst>
          </p:cNvPr>
          <p:cNvSpPr txBox="1"/>
          <p:nvPr/>
        </p:nvSpPr>
        <p:spPr>
          <a:xfrm>
            <a:off x="914400" y="4244828"/>
            <a:ext cx="1011712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相对于单通道冷却条件，双通道冷却更加充分，单元铜材的最高温度下降约</a:t>
            </a:r>
            <a:r>
              <a:rPr lang="en-US" altLang="zh-CN" dirty="0"/>
              <a:t>3.343</a:t>
            </a:r>
            <a:r>
              <a:rPr lang="zh-CN" altLang="en-US" dirty="0"/>
              <a:t>℃，平均温度也下降</a:t>
            </a:r>
            <a:r>
              <a:rPr lang="en-US" altLang="zh-CN" dirty="0"/>
              <a:t>2.655</a:t>
            </a:r>
            <a:r>
              <a:rPr lang="zh-CN" altLang="en-US" dirty="0"/>
              <a:t>℃；</a:t>
            </a:r>
            <a:endParaRPr lang="en-US" altLang="zh-CN" dirty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CN" altLang="en-US" dirty="0"/>
              <a:t>上述计算中冷却管使用第一类边界条件，为理想假定条件，为进一步准确计算出</a:t>
            </a:r>
            <a:r>
              <a:rPr lang="en-US" altLang="zh-CN" dirty="0"/>
              <a:t>15</a:t>
            </a:r>
            <a:r>
              <a:rPr lang="zh-CN" altLang="en-US" dirty="0"/>
              <a:t>个单元的温度分布，下一步需要进行流体仿真计算；</a:t>
            </a:r>
          </a:p>
        </p:txBody>
      </p:sp>
    </p:spTree>
    <p:extLst>
      <p:ext uri="{BB962C8B-B14F-4D97-AF65-F5344CB8AC3E}">
        <p14:creationId xmlns:p14="http://schemas.microsoft.com/office/powerpoint/2010/main" val="3165802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323</Words>
  <Application>Microsoft Office PowerPoint</Application>
  <PresentationFormat>宽屏</PresentationFormat>
  <Paragraphs>61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等线</vt:lpstr>
      <vt:lpstr>等线 Light</vt:lpstr>
      <vt:lpstr>楷体</vt:lpstr>
      <vt:lpstr>宋体</vt:lpstr>
      <vt:lpstr>Arial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</dc:creator>
  <cp:lastModifiedBy>Shaojing Hou</cp:lastModifiedBy>
  <cp:revision>26</cp:revision>
  <dcterms:created xsi:type="dcterms:W3CDTF">2024-06-21T00:24:32Z</dcterms:created>
  <dcterms:modified xsi:type="dcterms:W3CDTF">2024-06-21T06:01:06Z</dcterms:modified>
</cp:coreProperties>
</file>