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1872" r:id="rId3"/>
    <p:sldId id="1865" r:id="rId4"/>
    <p:sldId id="1877" r:id="rId5"/>
    <p:sldId id="1857" r:id="rId6"/>
    <p:sldId id="1876" r:id="rId7"/>
    <p:sldId id="1875" r:id="rId8"/>
    <p:sldId id="1874" r:id="rId9"/>
    <p:sldId id="1855" r:id="rId10"/>
    <p:sldId id="1870" r:id="rId11"/>
    <p:sldId id="1840" r:id="rId12"/>
    <p:sldId id="272" r:id="rId13"/>
    <p:sldId id="1866" r:id="rId14"/>
    <p:sldId id="603" r:id="rId15"/>
    <p:sldId id="275" r:id="rId16"/>
    <p:sldId id="1852"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1"/>
    <a:srgbClr val="DE75C5"/>
    <a:srgbClr val="DC89C2"/>
    <a:srgbClr val="484BAF"/>
    <a:srgbClr val="0F7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4"/>
    <p:restoredTop sz="50000"/>
  </p:normalViewPr>
  <p:slideViewPr>
    <p:cSldViewPr snapToGrid="0" snapToObjects="1">
      <p:cViewPr>
        <p:scale>
          <a:sx n="125" d="100"/>
          <a:sy n="125" d="100"/>
        </p:scale>
        <p:origin x="1128"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13BA0-58D0-408E-87F5-B5D4485CB8AC}" type="datetimeFigureOut">
              <a:rPr lang="en-US" smtClean="0"/>
              <a:t>6/7/24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35300-01C4-4EC5-A4B4-F523C256238F}" type="slidenum">
              <a:rPr lang="en-US" smtClean="0"/>
              <a:t>‹#›</a:t>
            </a:fld>
            <a:endParaRPr lang="en-US"/>
          </a:p>
        </p:txBody>
      </p:sp>
    </p:spTree>
    <p:extLst>
      <p:ext uri="{BB962C8B-B14F-4D97-AF65-F5344CB8AC3E}">
        <p14:creationId xmlns:p14="http://schemas.microsoft.com/office/powerpoint/2010/main" val="17076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35300-01C4-4EC5-A4B4-F523C256238F}" type="slidenum">
              <a:rPr lang="en-US" smtClean="0"/>
              <a:t>1</a:t>
            </a:fld>
            <a:endParaRPr lang="en-US"/>
          </a:p>
        </p:txBody>
      </p:sp>
    </p:spTree>
    <p:extLst>
      <p:ext uri="{BB962C8B-B14F-4D97-AF65-F5344CB8AC3E}">
        <p14:creationId xmlns:p14="http://schemas.microsoft.com/office/powerpoint/2010/main" val="264279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50D35300-01C4-4EC5-A4B4-F523C256238F}" type="slidenum">
              <a:rPr lang="en-US" smtClean="0"/>
              <a:t>2</a:t>
            </a:fld>
            <a:endParaRPr lang="en-US"/>
          </a:p>
        </p:txBody>
      </p:sp>
    </p:spTree>
    <p:extLst>
      <p:ext uri="{BB962C8B-B14F-4D97-AF65-F5344CB8AC3E}">
        <p14:creationId xmlns:p14="http://schemas.microsoft.com/office/powerpoint/2010/main" val="162933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Ratchet shaped support ring       The ratchet teeth is hollow,</a:t>
            </a:r>
            <a:r>
              <a:rPr lang="en-US" altLang="zh-CN" baseline="0" dirty="0"/>
              <a:t> this is not only for reducing the materials due to the support ring is outside the acceptance. It is mainly used for air ventilation, the end of ladder is kind of blocked .</a:t>
            </a:r>
            <a:endParaRPr lang="zh-CN" altLang="en-US" dirty="0"/>
          </a:p>
        </p:txBody>
      </p:sp>
      <p:sp>
        <p:nvSpPr>
          <p:cNvPr id="4" name="灯片编号占位符 3"/>
          <p:cNvSpPr>
            <a:spLocks noGrp="1"/>
          </p:cNvSpPr>
          <p:nvPr>
            <p:ph type="sldNum" sz="quarter" idx="10"/>
          </p:nvPr>
        </p:nvSpPr>
        <p:spPr/>
        <p:txBody>
          <a:bodyPr/>
          <a:lstStyle/>
          <a:p>
            <a:fld id="{D88CD015-0E6D-403D-BE0D-B3C6B226A404}" type="slidenum">
              <a:rPr lang="zh-CN" altLang="en-US" smtClean="0"/>
              <a:t>15</a:t>
            </a:fld>
            <a:endParaRPr lang="zh-CN" altLang="en-US"/>
          </a:p>
        </p:txBody>
      </p:sp>
    </p:spTree>
    <p:extLst>
      <p:ext uri="{BB962C8B-B14F-4D97-AF65-F5344CB8AC3E}">
        <p14:creationId xmlns:p14="http://schemas.microsoft.com/office/powerpoint/2010/main" val="369429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6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50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56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671193"/>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5869895-2E93-024E-B62F-58D014B200D9}"/>
              </a:ext>
            </a:extLst>
          </p:cNvPr>
          <p:cNvSpPr txBox="1"/>
          <p:nvPr userDrawn="1"/>
        </p:nvSpPr>
        <p:spPr>
          <a:xfrm>
            <a:off x="4528457" y="64588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36432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081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1825625"/>
            <a:ext cx="4210050" cy="435133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270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267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27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54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buClr>
                <a:srgbClr val="0F75BD"/>
              </a:buClr>
              <a:defRPr sz="3200"/>
            </a:lvl1pPr>
            <a:lvl2pPr>
              <a:buClr>
                <a:srgbClr val="0F75BD"/>
              </a:buClr>
              <a:defRPr sz="2800"/>
            </a:lvl2pPr>
            <a:lvl3pPr>
              <a:buClr>
                <a:srgbClr val="0F75BD"/>
              </a:buClr>
              <a:defRPr sz="2400"/>
            </a:lvl3pPr>
            <a:lvl4pPr>
              <a:buClr>
                <a:srgbClr val="0F75BD"/>
              </a:buClr>
              <a:defRPr sz="2000"/>
            </a:lvl4pPr>
            <a:lvl5pPr>
              <a:buClr>
                <a:srgbClr val="0F75BD"/>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888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563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172087"/>
            <a:ext cx="8543925" cy="6000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168400"/>
            <a:ext cx="8543925" cy="5008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D98D-72B3-3D49-9BC1-B5043B0D15BE}" type="slidenum">
              <a:rPr lang="en-US" smtClean="0"/>
              <a:t>‹#›</a:t>
            </a:fld>
            <a:endParaRPr lang="en-US"/>
          </a:p>
        </p:txBody>
      </p:sp>
      <p:sp>
        <p:nvSpPr>
          <p:cNvPr id="8" name="Rectangle 7"/>
          <p:cNvSpPr/>
          <p:nvPr userDrawn="1"/>
        </p:nvSpPr>
        <p:spPr>
          <a:xfrm>
            <a:off x="4" y="6176963"/>
            <a:ext cx="9902952" cy="678299"/>
          </a:xfrm>
          <a:prstGeom prst="rect">
            <a:avLst/>
          </a:prstGeom>
          <a:gradFill flip="none" rotWithShape="1">
            <a:gsLst>
              <a:gs pos="94020">
                <a:schemeClr val="bg1"/>
              </a:gs>
              <a:gs pos="0">
                <a:schemeClr val="accent5">
                  <a:lumMod val="67000"/>
                </a:schemeClr>
              </a:gs>
              <a:gs pos="48000">
                <a:schemeClr val="accent5">
                  <a:lumMod val="97000"/>
                  <a:lumOff val="3000"/>
                </a:schemeClr>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81038" y="937846"/>
            <a:ext cx="8543925" cy="23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E6B9FA9-7F0F-8043-9054-75C98F103198}"/>
              </a:ext>
            </a:extLst>
          </p:cNvPr>
          <p:cNvPicPr>
            <a:picLocks noChangeAspect="1"/>
          </p:cNvPicPr>
          <p:nvPr userDrawn="1"/>
        </p:nvPicPr>
        <p:blipFill>
          <a:blip r:embed="rId13"/>
          <a:stretch>
            <a:fillRect/>
          </a:stretch>
        </p:blipFill>
        <p:spPr>
          <a:xfrm>
            <a:off x="0" y="6176962"/>
            <a:ext cx="681038" cy="681038"/>
          </a:xfrm>
          <a:prstGeom prst="rect">
            <a:avLst/>
          </a:prstGeom>
        </p:spPr>
      </p:pic>
      <p:sp>
        <p:nvSpPr>
          <p:cNvPr id="12" name="Slide Number Placeholder 5">
            <a:extLst>
              <a:ext uri="{FF2B5EF4-FFF2-40B4-BE49-F238E27FC236}">
                <a16:creationId xmlns:a16="http://schemas.microsoft.com/office/drawing/2014/main" id="{ED2EB6D3-F519-2346-A983-ABBB74A22DC8}"/>
              </a:ext>
            </a:extLst>
          </p:cNvPr>
          <p:cNvSpPr txBox="1">
            <a:spLocks/>
          </p:cNvSpPr>
          <p:nvPr userDrawn="1"/>
        </p:nvSpPr>
        <p:spPr>
          <a:xfrm>
            <a:off x="7553325" y="6318034"/>
            <a:ext cx="2228850" cy="365125"/>
          </a:xfrm>
          <a:prstGeom prst="rect">
            <a:avLst/>
          </a:prstGeom>
        </p:spPr>
        <p:txBody>
          <a:bodyPr/>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FD98D-72B3-3D49-9BC1-B5043B0D15BE}" type="slidenum">
              <a:rPr lang="en-US" smtClean="0"/>
              <a:pPr/>
              <a:t>‹#›</a:t>
            </a:fld>
            <a:endParaRPr lang="en-US"/>
          </a:p>
        </p:txBody>
      </p:sp>
    </p:spTree>
    <p:extLst>
      <p:ext uri="{BB962C8B-B14F-4D97-AF65-F5344CB8AC3E}">
        <p14:creationId xmlns:p14="http://schemas.microsoft.com/office/powerpoint/2010/main" val="686799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448" y="1559102"/>
            <a:ext cx="8918303" cy="2454541"/>
          </a:xfrm>
        </p:spPr>
        <p:txBody>
          <a:bodyPr>
            <a:normAutofit fontScale="90000"/>
          </a:bodyPr>
          <a:lstStyle/>
          <a:p>
            <a:r>
              <a:rPr lang="en-CN" altLang="zh-CN" b="1" i="0" u="none" strike="noStrike" dirty="0">
                <a:solidFill>
                  <a:srgbClr val="1A63A0"/>
                </a:solidFill>
                <a:effectLst/>
                <a:latin typeface="Roboto" panose="02000000000000000000" pitchFamily="2" charset="0"/>
              </a:rPr>
              <a:t>CEPC</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vertex</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detector</a:t>
            </a:r>
            <a:br>
              <a:rPr lang="en-US" altLang="zh-CN" b="1" i="0" u="none" strike="noStrike" dirty="0">
                <a:solidFill>
                  <a:srgbClr val="1A63A0"/>
                </a:solidFill>
                <a:effectLst/>
                <a:latin typeface="Roboto" panose="02000000000000000000" pitchFamily="2" charset="0"/>
              </a:rPr>
            </a:br>
            <a:r>
              <a:rPr lang="en-US" altLang="zh-CN" b="1" i="0" u="none" strike="noStrike" dirty="0">
                <a:solidFill>
                  <a:srgbClr val="1A63A0"/>
                </a:solidFill>
                <a:effectLst/>
                <a:latin typeface="Roboto" panose="02000000000000000000" pitchFamily="2" charset="0"/>
              </a:rPr>
              <a:t>towards</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TDR</a:t>
            </a:r>
            <a:br>
              <a:rPr lang="en-US" altLang="zh-CN" b="1" dirty="0">
                <a:solidFill>
                  <a:srgbClr val="1A63A0"/>
                </a:solidFill>
                <a:latin typeface="Roboto" panose="02000000000000000000" pitchFamily="2" charset="0"/>
              </a:rPr>
            </a:br>
            <a:endParaRPr lang="en-US" altLang="zh-CN" b="1" dirty="0">
              <a:solidFill>
                <a:srgbClr val="1A63A0"/>
              </a:solidFill>
              <a:latin typeface="Roboto" panose="02000000000000000000" pitchFamily="2" charset="0"/>
            </a:endParaRPr>
          </a:p>
        </p:txBody>
      </p:sp>
      <p:sp>
        <p:nvSpPr>
          <p:cNvPr id="3" name="Subtitle 2"/>
          <p:cNvSpPr>
            <a:spLocks noGrp="1"/>
          </p:cNvSpPr>
          <p:nvPr>
            <p:ph type="subTitle" idx="1"/>
          </p:nvPr>
        </p:nvSpPr>
        <p:spPr>
          <a:xfrm>
            <a:off x="555113" y="4013643"/>
            <a:ext cx="8831439" cy="2004811"/>
          </a:xfrm>
        </p:spPr>
        <p:txBody>
          <a:bodyPr>
            <a:normAutofit/>
          </a:bodyPr>
          <a:lstStyle/>
          <a:p>
            <a:r>
              <a:rPr lang="en-US" dirty="0"/>
              <a:t>Zhijun Liang,</a:t>
            </a:r>
          </a:p>
          <a:p>
            <a:r>
              <a:rPr lang="en-US" altLang="zh-CN"/>
              <a:t>On behalf of CEPC vertex working group </a:t>
            </a:r>
          </a:p>
          <a:p>
            <a:endParaRPr lang="en-US" dirty="0"/>
          </a:p>
          <a:p>
            <a:endParaRPr lang="en-US" altLang="zh-CN" dirty="0"/>
          </a:p>
          <a:p>
            <a:endParaRPr lang="en-US" dirty="0"/>
          </a:p>
          <a:p>
            <a:endParaRPr lang="en-US" dirty="0"/>
          </a:p>
          <a:p>
            <a:endParaRPr lang="en-US" dirty="0"/>
          </a:p>
        </p:txBody>
      </p:sp>
    </p:spTree>
    <p:extLst>
      <p:ext uri="{BB962C8B-B14F-4D97-AF65-F5344CB8AC3E}">
        <p14:creationId xmlns:p14="http://schemas.microsoft.com/office/powerpoint/2010/main" val="5337232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2695-A166-A4F1-71DF-1509F42780CC}"/>
              </a:ext>
            </a:extLst>
          </p:cNvPr>
          <p:cNvSpPr>
            <a:spLocks noGrp="1"/>
          </p:cNvSpPr>
          <p:nvPr>
            <p:ph type="title"/>
          </p:nvPr>
        </p:nvSpPr>
        <p:spPr>
          <a:xfrm>
            <a:off x="681037" y="150235"/>
            <a:ext cx="8543925" cy="671193"/>
          </a:xfrm>
        </p:spPr>
        <p:txBody>
          <a:bodyPr/>
          <a:lstStyle/>
          <a:p>
            <a:r>
              <a:rPr lang="en-US" dirty="0"/>
              <a:t>Cable and service </a:t>
            </a:r>
            <a:endParaRPr lang="en-CN" dirty="0"/>
          </a:p>
        </p:txBody>
      </p:sp>
      <p:sp>
        <p:nvSpPr>
          <p:cNvPr id="3" name="Content Placeholder 2">
            <a:extLst>
              <a:ext uri="{FF2B5EF4-FFF2-40B4-BE49-F238E27FC236}">
                <a16:creationId xmlns:a16="http://schemas.microsoft.com/office/drawing/2014/main" id="{1D956ABE-8B92-31FC-C1EE-17912647B019}"/>
              </a:ext>
            </a:extLst>
          </p:cNvPr>
          <p:cNvSpPr>
            <a:spLocks noGrp="1"/>
          </p:cNvSpPr>
          <p:nvPr>
            <p:ph idx="1"/>
          </p:nvPr>
        </p:nvSpPr>
        <p:spPr>
          <a:xfrm>
            <a:off x="299074" y="919886"/>
            <a:ext cx="8543925" cy="5008563"/>
          </a:xfrm>
        </p:spPr>
        <p:txBody>
          <a:bodyPr/>
          <a:lstStyle/>
          <a:p>
            <a:r>
              <a:rPr lang="en-US" dirty="0"/>
              <a:t>O</a:t>
            </a:r>
            <a:r>
              <a:rPr lang="en-CN" dirty="0"/>
              <a:t>ptical </a:t>
            </a:r>
            <a:r>
              <a:rPr lang="en-US" altLang="zh-CN" dirty="0"/>
              <a:t>data</a:t>
            </a:r>
            <a:r>
              <a:rPr lang="zh-CN" altLang="en-US" dirty="0"/>
              <a:t> </a:t>
            </a:r>
            <a:r>
              <a:rPr lang="en-US" altLang="zh-CN" dirty="0"/>
              <a:t>link</a:t>
            </a:r>
            <a:r>
              <a:rPr lang="zh-CN" altLang="en-US" dirty="0"/>
              <a:t> </a:t>
            </a:r>
            <a:r>
              <a:rPr lang="en-US" altLang="zh-CN" dirty="0"/>
              <a:t>is</a:t>
            </a:r>
            <a:r>
              <a:rPr lang="zh-CN" altLang="en-US" dirty="0"/>
              <a:t> </a:t>
            </a:r>
            <a:r>
              <a:rPr lang="en-US" altLang="zh-CN" dirty="0"/>
              <a:t>expected</a:t>
            </a:r>
            <a:r>
              <a:rPr lang="zh-CN" altLang="en-US" dirty="0"/>
              <a:t> </a:t>
            </a:r>
            <a:r>
              <a:rPr lang="en-US" altLang="zh-CN" dirty="0"/>
              <a:t>to</a:t>
            </a:r>
            <a:r>
              <a:rPr lang="zh-CN" altLang="en-US" dirty="0"/>
              <a:t> </a:t>
            </a:r>
            <a:r>
              <a:rPr lang="en-US" altLang="zh-CN" dirty="0"/>
              <a:t>use</a:t>
            </a:r>
            <a:r>
              <a:rPr lang="zh-CN" altLang="en-US" dirty="0"/>
              <a:t> </a:t>
            </a:r>
            <a:r>
              <a:rPr lang="en-US" altLang="zh-CN" dirty="0"/>
              <a:t>for</a:t>
            </a:r>
            <a:r>
              <a:rPr lang="zh-CN" altLang="en-US" dirty="0"/>
              <a:t> </a:t>
            </a:r>
            <a:r>
              <a:rPr lang="en-US" altLang="zh-CN" dirty="0"/>
              <a:t>fast</a:t>
            </a:r>
            <a:r>
              <a:rPr lang="zh-CN" altLang="en-US" dirty="0"/>
              <a:t> </a:t>
            </a:r>
            <a:r>
              <a:rPr lang="en-US" altLang="zh-CN" dirty="0"/>
              <a:t>signal</a:t>
            </a:r>
            <a:r>
              <a:rPr lang="zh-CN" altLang="en-US" dirty="0"/>
              <a:t> </a:t>
            </a:r>
            <a:r>
              <a:rPr lang="en-US" altLang="zh-CN" dirty="0"/>
              <a:t>transmission</a:t>
            </a:r>
            <a:r>
              <a:rPr lang="zh-CN" altLang="en-US" dirty="0"/>
              <a:t> </a:t>
            </a:r>
            <a:endParaRPr lang="en-US" altLang="zh-CN" dirty="0"/>
          </a:p>
          <a:p>
            <a:r>
              <a:rPr lang="en-US" altLang="zh-CN" dirty="0"/>
              <a:t>Service</a:t>
            </a:r>
            <a:r>
              <a:rPr lang="zh-CN" altLang="en-US" dirty="0"/>
              <a:t> </a:t>
            </a:r>
            <a:r>
              <a:rPr lang="en-US" altLang="zh-CN" dirty="0"/>
              <a:t>and</a:t>
            </a:r>
            <a:r>
              <a:rPr lang="zh-CN" altLang="en-US" dirty="0"/>
              <a:t> </a:t>
            </a:r>
            <a:r>
              <a:rPr lang="en-US" altLang="zh-CN" dirty="0"/>
              <a:t>cable</a:t>
            </a:r>
            <a:r>
              <a:rPr lang="zh-CN" altLang="en-US" dirty="0"/>
              <a:t> </a:t>
            </a:r>
            <a:r>
              <a:rPr lang="en-US" altLang="zh-CN" dirty="0"/>
              <a:t>space</a:t>
            </a:r>
            <a:r>
              <a:rPr lang="zh-CN" altLang="en-US" dirty="0"/>
              <a:t> </a:t>
            </a:r>
            <a:r>
              <a:rPr lang="en-US" altLang="zh-CN" dirty="0"/>
              <a:t>has</a:t>
            </a:r>
            <a:r>
              <a:rPr lang="zh-CN" altLang="en-US" dirty="0"/>
              <a:t> </a:t>
            </a:r>
            <a:r>
              <a:rPr lang="en-US" altLang="zh-CN" dirty="0"/>
              <a:t>been</a:t>
            </a:r>
            <a:r>
              <a:rPr lang="zh-CN" altLang="en-US" dirty="0"/>
              <a:t> </a:t>
            </a:r>
            <a:r>
              <a:rPr lang="en-US" altLang="zh-CN" dirty="0"/>
              <a:t>identified</a:t>
            </a:r>
            <a:r>
              <a:rPr lang="zh-CN" altLang="en-US" dirty="0"/>
              <a:t> </a:t>
            </a:r>
            <a:endParaRPr lang="en-CN" dirty="0"/>
          </a:p>
        </p:txBody>
      </p:sp>
      <p:pic>
        <p:nvPicPr>
          <p:cNvPr id="4" name="Picture 3">
            <a:extLst>
              <a:ext uri="{FF2B5EF4-FFF2-40B4-BE49-F238E27FC236}">
                <a16:creationId xmlns:a16="http://schemas.microsoft.com/office/drawing/2014/main" id="{3141AB0A-F086-277D-2C22-1C09ECF8961D}"/>
              </a:ext>
            </a:extLst>
          </p:cNvPr>
          <p:cNvPicPr>
            <a:picLocks noChangeAspect="1"/>
          </p:cNvPicPr>
          <p:nvPr/>
        </p:nvPicPr>
        <p:blipFill>
          <a:blip r:embed="rId2"/>
          <a:stretch>
            <a:fillRect/>
          </a:stretch>
        </p:blipFill>
        <p:spPr>
          <a:xfrm>
            <a:off x="-24114" y="1939976"/>
            <a:ext cx="6737430" cy="4112457"/>
          </a:xfrm>
          <a:prstGeom prst="rect">
            <a:avLst/>
          </a:prstGeom>
        </p:spPr>
      </p:pic>
      <p:pic>
        <p:nvPicPr>
          <p:cNvPr id="5" name="Picture 4">
            <a:extLst>
              <a:ext uri="{FF2B5EF4-FFF2-40B4-BE49-F238E27FC236}">
                <a16:creationId xmlns:a16="http://schemas.microsoft.com/office/drawing/2014/main" id="{738E1696-A810-F4FB-3827-C875D4C3DAC8}"/>
              </a:ext>
            </a:extLst>
          </p:cNvPr>
          <p:cNvPicPr>
            <a:picLocks noChangeAspect="1"/>
          </p:cNvPicPr>
          <p:nvPr/>
        </p:nvPicPr>
        <p:blipFill rotWithShape="1">
          <a:blip r:embed="rId3"/>
          <a:srcRect l="12882" t="24547"/>
          <a:stretch/>
        </p:blipFill>
        <p:spPr>
          <a:xfrm>
            <a:off x="6778842" y="3721004"/>
            <a:ext cx="3151273" cy="1533901"/>
          </a:xfrm>
          <a:prstGeom prst="rect">
            <a:avLst/>
          </a:prstGeom>
        </p:spPr>
      </p:pic>
      <p:pic>
        <p:nvPicPr>
          <p:cNvPr id="6" name="Picture 5">
            <a:extLst>
              <a:ext uri="{FF2B5EF4-FFF2-40B4-BE49-F238E27FC236}">
                <a16:creationId xmlns:a16="http://schemas.microsoft.com/office/drawing/2014/main" id="{43330FFF-1DEB-0F91-1A8D-6CC67D8B2BA9}"/>
              </a:ext>
            </a:extLst>
          </p:cNvPr>
          <p:cNvPicPr>
            <a:picLocks noChangeAspect="1"/>
          </p:cNvPicPr>
          <p:nvPr/>
        </p:nvPicPr>
        <p:blipFill>
          <a:blip r:embed="rId4"/>
          <a:stretch>
            <a:fillRect/>
          </a:stretch>
        </p:blipFill>
        <p:spPr>
          <a:xfrm>
            <a:off x="6568691" y="2465803"/>
            <a:ext cx="3361424" cy="671193"/>
          </a:xfrm>
          <a:prstGeom prst="rect">
            <a:avLst/>
          </a:prstGeom>
        </p:spPr>
      </p:pic>
      <p:sp>
        <p:nvSpPr>
          <p:cNvPr id="8" name="TextBox 7">
            <a:extLst>
              <a:ext uri="{FF2B5EF4-FFF2-40B4-BE49-F238E27FC236}">
                <a16:creationId xmlns:a16="http://schemas.microsoft.com/office/drawing/2014/main" id="{F2258B41-699F-2EFA-9B73-107699F535EE}"/>
              </a:ext>
            </a:extLst>
          </p:cNvPr>
          <p:cNvSpPr txBox="1"/>
          <p:nvPr/>
        </p:nvSpPr>
        <p:spPr>
          <a:xfrm>
            <a:off x="6462860" y="3281189"/>
            <a:ext cx="4982066" cy="369332"/>
          </a:xfrm>
          <a:prstGeom prst="rect">
            <a:avLst/>
          </a:prstGeom>
          <a:noFill/>
        </p:spPr>
        <p:txBody>
          <a:bodyPr wrap="square">
            <a:spAutoFit/>
          </a:bodyPr>
          <a:lstStyle/>
          <a:p>
            <a:r>
              <a:rPr lang="en-US" altLang="zh-CN" dirty="0"/>
              <a:t>Example</a:t>
            </a:r>
            <a:r>
              <a:rPr lang="zh-CN" altLang="en-US" dirty="0"/>
              <a:t> </a:t>
            </a:r>
            <a:r>
              <a:rPr lang="en-US" altLang="zh-CN" dirty="0"/>
              <a:t>from</a:t>
            </a:r>
            <a:r>
              <a:rPr lang="zh-CN" altLang="en-US" dirty="0"/>
              <a:t> </a:t>
            </a:r>
            <a:r>
              <a:rPr lang="en-US" altLang="zh-CN" dirty="0"/>
              <a:t>ATLAS</a:t>
            </a:r>
            <a:r>
              <a:rPr lang="zh-CN" altLang="en-US" dirty="0"/>
              <a:t> </a:t>
            </a:r>
            <a:r>
              <a:rPr lang="en-US" altLang="zh-CN" dirty="0"/>
              <a:t>HGTD</a:t>
            </a:r>
            <a:r>
              <a:rPr lang="zh-CN" altLang="en-US" dirty="0"/>
              <a:t> </a:t>
            </a:r>
            <a:r>
              <a:rPr lang="en-US" altLang="zh-CN" dirty="0"/>
              <a:t>upgrade</a:t>
            </a:r>
            <a:endParaRPr lang="en-CN" dirty="0"/>
          </a:p>
        </p:txBody>
      </p:sp>
    </p:spTree>
    <p:extLst>
      <p:ext uri="{BB962C8B-B14F-4D97-AF65-F5344CB8AC3E}">
        <p14:creationId xmlns:p14="http://schemas.microsoft.com/office/powerpoint/2010/main" val="59546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120391" y="1716603"/>
            <a:ext cx="3137484" cy="3246750"/>
          </a:xfrm>
          <a:prstGeom prst="rect">
            <a:avLst/>
          </a:prstGeom>
        </p:spPr>
      </p:pic>
      <p:sp>
        <p:nvSpPr>
          <p:cNvPr id="4" name="文本框 3"/>
          <p:cNvSpPr txBox="1"/>
          <p:nvPr/>
        </p:nvSpPr>
        <p:spPr>
          <a:xfrm>
            <a:off x="1404382" y="1221303"/>
            <a:ext cx="1174790" cy="4370620"/>
          </a:xfrm>
          <a:prstGeom prst="rect">
            <a:avLst/>
          </a:prstGeom>
          <a:noFill/>
        </p:spPr>
        <p:txBody>
          <a:bodyPr wrap="square" rtlCol="0" anchor="t">
            <a:spAutoFit/>
          </a:bodyPr>
          <a:lstStyle/>
          <a:p>
            <a:pPr algn="r"/>
            <a:r>
              <a:rPr lang="zh-CN" altLang="en-US" sz="813">
                <a:solidFill>
                  <a:schemeClr val="accent5"/>
                </a:solidFill>
              </a:rPr>
              <a:t>50um Si</a:t>
            </a:r>
            <a:endParaRPr lang="zh-CN" altLang="en-US" sz="813"/>
          </a:p>
          <a:p>
            <a:pPr algn="r"/>
            <a:r>
              <a:rPr lang="en-US" altLang="zh-CN" sz="813">
                <a:solidFill>
                  <a:srgbClr val="7030A0"/>
                </a:solidFill>
              </a:rPr>
              <a:t>12.5</a:t>
            </a:r>
            <a:r>
              <a:rPr lang="zh-CN" altLang="en-US" sz="813">
                <a:solidFill>
                  <a:srgbClr val="7030A0"/>
                </a:solidFill>
              </a:rPr>
              <a:t>um </a:t>
            </a:r>
            <a:r>
              <a:rPr lang="en-US" altLang="zh-CN" sz="813">
                <a:solidFill>
                  <a:srgbClr val="7030A0"/>
                </a:solidFill>
              </a:rPr>
              <a:t>Acrylicg</a:t>
            </a:r>
            <a:r>
              <a:rPr lang="zh-CN" altLang="en-US" sz="813">
                <a:solidFill>
                  <a:srgbClr val="7030A0"/>
                </a:solidFill>
              </a:rPr>
              <a:t>lue</a:t>
            </a:r>
          </a:p>
          <a:p>
            <a:pPr algn="r"/>
            <a:r>
              <a:rPr lang="zh-CN" altLang="en-US" sz="813"/>
              <a:t>12.5um Kapton</a:t>
            </a: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en-US" altLang="zh-CN" sz="813">
                <a:solidFill>
                  <a:schemeClr val="accent6">
                    <a:lumMod val="60000"/>
                    <a:lumOff val="40000"/>
                  </a:schemeClr>
                </a:solidFill>
              </a:rPr>
              <a:t>8</a:t>
            </a:r>
            <a:r>
              <a:rPr lang="zh-CN" altLang="en-US" sz="813">
                <a:solidFill>
                  <a:schemeClr val="accent6">
                    <a:lumMod val="60000"/>
                    <a:lumOff val="40000"/>
                  </a:schemeClr>
                </a:solidFill>
              </a:rPr>
              <a:t>um G4_Al</a:t>
            </a:r>
          </a:p>
          <a:p>
            <a:pPr algn="r"/>
            <a:r>
              <a:rPr lang="zh-CN" altLang="en-US" sz="813"/>
              <a:t>13um Kapton</a:t>
            </a: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zh-CN" altLang="en-US" sz="813"/>
              <a:t>25um Kapton</a:t>
            </a:r>
          </a:p>
          <a:p>
            <a:pPr algn="r"/>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813"/>
              <a:t>13um Kapton</a:t>
            </a:r>
          </a:p>
          <a:p>
            <a:pPr algn="r"/>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813"/>
              <a:t>12.5um Kapton</a:t>
            </a:r>
          </a:p>
          <a:p>
            <a:pPr algn="r"/>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975" b="1">
                <a:solidFill>
                  <a:srgbClr val="0070C0"/>
                </a:solidFill>
                <a:sym typeface="+mn-ea"/>
              </a:rPr>
              <a:t>250um CFPR</a:t>
            </a:r>
          </a:p>
          <a:p>
            <a:pPr algn="r"/>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p>
          <a:p>
            <a:pPr algn="r"/>
            <a:r>
              <a:rPr lang="zh-CN" altLang="en-US" sz="813">
                <a:sym typeface="+mn-ea"/>
              </a:rPr>
              <a:t>12.5um Kapton</a:t>
            </a:r>
          </a:p>
          <a:p>
            <a:pPr algn="r"/>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zh-CN" altLang="en-US" sz="813">
                <a:sym typeface="+mn-ea"/>
              </a:rPr>
              <a:t>13um Kapton</a:t>
            </a:r>
          </a:p>
          <a:p>
            <a:pPr algn="r"/>
            <a:r>
              <a:rPr lang="zh-CN" altLang="en-US" sz="813">
                <a:solidFill>
                  <a:srgbClr val="7030A0"/>
                </a:solidFill>
                <a:sym typeface="+mn-ea"/>
              </a:rPr>
              <a:t>12.5um </a:t>
            </a:r>
            <a:r>
              <a:rPr lang="en-US" altLang="zh-CN" sz="813">
                <a:solidFill>
                  <a:srgbClr val="7030A0"/>
                </a:solidFill>
                <a:sym typeface="+mn-ea"/>
              </a:rPr>
              <a:t>Acrylicg</a:t>
            </a:r>
            <a:r>
              <a:rPr lang="zh-CN" altLang="en-US" sz="813">
                <a:solidFill>
                  <a:srgbClr val="7030A0"/>
                </a:solidFill>
                <a:sym typeface="+mn-ea"/>
              </a:rPr>
              <a:t>lue</a:t>
            </a:r>
          </a:p>
          <a:p>
            <a:pPr algn="r"/>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zh-CN" altLang="en-US" sz="813">
                <a:sym typeface="+mn-ea"/>
              </a:rPr>
              <a:t>25um Kapton</a:t>
            </a:r>
          </a:p>
          <a:p>
            <a:pPr algn="r"/>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p>
          <a:p>
            <a:pPr algn="r"/>
            <a:r>
              <a:rPr lang="zh-CN" altLang="en-US" sz="813">
                <a:sym typeface="+mn-ea"/>
              </a:rPr>
              <a:t>13um Kapton</a:t>
            </a:r>
          </a:p>
          <a:p>
            <a:pPr algn="r"/>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813">
                <a:sym typeface="+mn-ea"/>
              </a:rPr>
              <a:t>12.5um Kapton</a:t>
            </a:r>
          </a:p>
          <a:p>
            <a:pPr algn="r"/>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813">
                <a:solidFill>
                  <a:schemeClr val="accent5"/>
                </a:solidFill>
                <a:sym typeface="+mn-ea"/>
              </a:rPr>
              <a:t>50um Si</a:t>
            </a:r>
            <a:endParaRPr lang="zh-CN" altLang="en-US" sz="813">
              <a:solidFill>
                <a:schemeClr val="accent5"/>
              </a:solidFill>
            </a:endParaRPr>
          </a:p>
          <a:p>
            <a:pPr algn="r"/>
            <a:endParaRPr lang="zh-CN" altLang="en-US" sz="813">
              <a:solidFill>
                <a:schemeClr val="accent5"/>
              </a:solidFill>
            </a:endParaRPr>
          </a:p>
        </p:txBody>
      </p:sp>
      <p:sp>
        <p:nvSpPr>
          <p:cNvPr id="19" name="灯片编号占位符 18"/>
          <p:cNvSpPr>
            <a:spLocks noGrp="1"/>
          </p:cNvSpPr>
          <p:nvPr>
            <p:ph type="sldNum" sz="quarter" idx="12"/>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pPr/>
              <a:t>11</a:t>
            </a:fld>
            <a:endParaRPr lang="zh-CN" altLang="en-US"/>
          </a:p>
        </p:txBody>
      </p:sp>
      <p:sp>
        <p:nvSpPr>
          <p:cNvPr id="2" name="文本框 1"/>
          <p:cNvSpPr txBox="1"/>
          <p:nvPr/>
        </p:nvSpPr>
        <p:spPr>
          <a:xfrm>
            <a:off x="411718" y="3221078"/>
            <a:ext cx="835303" cy="317459"/>
          </a:xfrm>
          <a:prstGeom prst="rect">
            <a:avLst/>
          </a:prstGeom>
          <a:noFill/>
        </p:spPr>
        <p:txBody>
          <a:bodyPr wrap="square" rtlCol="0">
            <a:spAutoFit/>
          </a:bodyPr>
          <a:lstStyle/>
          <a:p>
            <a:r>
              <a:rPr lang="en-US" altLang="zh-CN" sz="1463"/>
              <a:t>layer1</a:t>
            </a:r>
          </a:p>
        </p:txBody>
      </p:sp>
      <p:sp>
        <p:nvSpPr>
          <p:cNvPr id="5" name="文本框 4"/>
          <p:cNvSpPr txBox="1"/>
          <p:nvPr/>
        </p:nvSpPr>
        <p:spPr>
          <a:xfrm>
            <a:off x="7495024" y="3174643"/>
            <a:ext cx="2410976" cy="542584"/>
          </a:xfrm>
          <a:prstGeom prst="rect">
            <a:avLst/>
          </a:prstGeom>
          <a:noFill/>
        </p:spPr>
        <p:txBody>
          <a:bodyPr wrap="square" rtlCol="0">
            <a:spAutoFit/>
          </a:bodyPr>
          <a:lstStyle/>
          <a:p>
            <a:r>
              <a:rPr lang="en-US" altLang="zh-CN" sz="1463"/>
              <a:t>layer2</a:t>
            </a:r>
            <a:r>
              <a:rPr lang="zh-CN" altLang="en-US" sz="1463"/>
              <a:t>、</a:t>
            </a:r>
            <a:r>
              <a:rPr lang="en-US" altLang="zh-CN" sz="1463"/>
              <a:t>3 (for each ladder with more than 10 sensors)</a:t>
            </a:r>
          </a:p>
        </p:txBody>
      </p:sp>
      <p:sp>
        <p:nvSpPr>
          <p:cNvPr id="6" name="文本框 5"/>
          <p:cNvSpPr txBox="1"/>
          <p:nvPr/>
        </p:nvSpPr>
        <p:spPr>
          <a:xfrm>
            <a:off x="6552406" y="588764"/>
            <a:ext cx="1651000" cy="5871800"/>
          </a:xfrm>
          <a:prstGeom prst="rect">
            <a:avLst/>
          </a:prstGeom>
          <a:noFill/>
        </p:spPr>
        <p:txBody>
          <a:bodyPr wrap="square" rtlCol="0" anchor="t">
            <a:spAutoFit/>
          </a:bodyPr>
          <a:lstStyle/>
          <a:p>
            <a:r>
              <a:rPr lang="zh-CN" altLang="en-US" sz="813">
                <a:solidFill>
                  <a:schemeClr val="accent5"/>
                </a:solidFill>
              </a:rPr>
              <a:t>50um Si</a:t>
            </a:r>
            <a:endParaRPr lang="zh-CN" altLang="en-US" sz="813"/>
          </a:p>
          <a:p>
            <a:r>
              <a:rPr lang="en-US" altLang="zh-CN" sz="813">
                <a:solidFill>
                  <a:srgbClr val="7030A0"/>
                </a:solidFill>
              </a:rPr>
              <a:t>12.5</a:t>
            </a:r>
            <a:r>
              <a:rPr lang="zh-CN" altLang="en-US" sz="813">
                <a:solidFill>
                  <a:srgbClr val="7030A0"/>
                </a:solidFill>
              </a:rPr>
              <a:t>um </a:t>
            </a:r>
            <a:r>
              <a:rPr lang="en-US" altLang="zh-CN" sz="813">
                <a:solidFill>
                  <a:srgbClr val="7030A0"/>
                </a:solidFill>
              </a:rPr>
              <a:t>Acrylicg</a:t>
            </a:r>
            <a:r>
              <a:rPr lang="zh-CN" altLang="en-US" sz="813">
                <a:solidFill>
                  <a:srgbClr val="7030A0"/>
                </a:solidFill>
              </a:rPr>
              <a:t>lue</a:t>
            </a:r>
          </a:p>
          <a:p>
            <a:r>
              <a:rPr lang="zh-CN" altLang="en-US" sz="813"/>
              <a:t>12.5um Kapton</a:t>
            </a: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rPr>
              <a:t>8</a:t>
            </a:r>
            <a:r>
              <a:rPr lang="zh-CN" altLang="en-US" sz="813">
                <a:solidFill>
                  <a:schemeClr val="accent6">
                    <a:lumMod val="60000"/>
                    <a:lumOff val="40000"/>
                  </a:schemeClr>
                </a:solidFill>
              </a:rPr>
              <a:t>um G4_Al</a:t>
            </a:r>
          </a:p>
          <a:p>
            <a:r>
              <a:rPr lang="zh-CN" altLang="en-US" sz="813"/>
              <a:t>13um Kapton</a:t>
            </a: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p>
          <a:p>
            <a:r>
              <a:rPr lang="zh-CN" altLang="en-US" sz="813">
                <a:sym typeface="+mn-ea"/>
              </a:rPr>
              <a:t>13um Kapton</a:t>
            </a:r>
            <a:endParaRPr lang="zh-CN" altLang="en-US" sz="813"/>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zh-CN" altLang="en-US" sz="813"/>
              <a:t>25um Kapton</a:t>
            </a:r>
          </a:p>
          <a:p>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13um Kapton</a:t>
            </a:r>
            <a:endParaRPr lang="zh-CN" altLang="en-US" sz="813"/>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t>13um Kapton</a:t>
            </a:r>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t>12.5um Kapton</a:t>
            </a:r>
          </a:p>
          <a:p>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975" b="1">
                <a:solidFill>
                  <a:srgbClr val="0070C0"/>
                </a:solidFill>
                <a:sym typeface="+mn-ea"/>
              </a:rPr>
              <a:t>250um CFPR</a:t>
            </a: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12.5um Kapton</a:t>
            </a:r>
            <a:endParaRPr lang="zh-CN" altLang="en-US" sz="813"/>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zh-CN" altLang="en-US" sz="813">
                <a:sym typeface="+mn-ea"/>
              </a:rPr>
              <a:t>13um Kapton</a:t>
            </a:r>
            <a:endParaRPr lang="zh-CN" altLang="en-US" sz="813"/>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p>
          <a:p>
            <a:r>
              <a:rPr lang="zh-CN" altLang="en-US" sz="813">
                <a:sym typeface="+mn-ea"/>
              </a:rPr>
              <a:t>13um Kapton</a:t>
            </a:r>
            <a:endParaRPr lang="zh-CN" altLang="en-US" sz="813"/>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zh-CN" altLang="en-US" sz="813">
                <a:sym typeface="+mn-ea"/>
              </a:rPr>
              <a:t>25um Kapton</a:t>
            </a:r>
            <a:endParaRPr lang="zh-CN" altLang="en-US" sz="813"/>
          </a:p>
          <a:p>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13um Kapton</a:t>
            </a:r>
            <a:endParaRPr lang="zh-CN" altLang="en-US" sz="813"/>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13um Kapton</a:t>
            </a:r>
            <a:endParaRPr lang="zh-CN" altLang="en-US" sz="813"/>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12.5um Kapton</a:t>
            </a:r>
            <a:endParaRPr lang="zh-CN" altLang="en-US" sz="813"/>
          </a:p>
          <a:p>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p>
          <a:p>
            <a:r>
              <a:rPr lang="zh-CN" altLang="en-US" sz="813">
                <a:solidFill>
                  <a:schemeClr val="accent5"/>
                </a:solidFill>
                <a:sym typeface="+mn-ea"/>
              </a:rPr>
              <a:t>50um Si</a:t>
            </a:r>
            <a:endParaRPr lang="zh-CN" altLang="en-US" sz="813">
              <a:solidFill>
                <a:schemeClr val="accent5"/>
              </a:solidFill>
            </a:endParaRPr>
          </a:p>
          <a:p>
            <a:endParaRPr lang="zh-CN" altLang="en-US" sz="813">
              <a:solidFill>
                <a:schemeClr val="accent5"/>
              </a:solidFill>
            </a:endParaRPr>
          </a:p>
        </p:txBody>
      </p:sp>
      <p:sp>
        <p:nvSpPr>
          <p:cNvPr id="7" name="左大括号 6"/>
          <p:cNvSpPr/>
          <p:nvPr/>
        </p:nvSpPr>
        <p:spPr>
          <a:xfrm>
            <a:off x="6340356" y="667187"/>
            <a:ext cx="150138" cy="2673072"/>
          </a:xfrm>
          <a:prstGeom prst="leftBrace">
            <a:avLst>
              <a:gd name="adj1" fmla="val 8333"/>
              <a:gd name="adj2" fmla="val 67515"/>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463"/>
          </a:p>
        </p:txBody>
      </p:sp>
      <p:sp>
        <p:nvSpPr>
          <p:cNvPr id="9" name="左大括号 8"/>
          <p:cNvSpPr/>
          <p:nvPr/>
        </p:nvSpPr>
        <p:spPr>
          <a:xfrm>
            <a:off x="6348095" y="3520321"/>
            <a:ext cx="150138" cy="2673072"/>
          </a:xfrm>
          <a:prstGeom prst="leftBrace">
            <a:avLst>
              <a:gd name="adj1" fmla="val 8333"/>
              <a:gd name="adj2" fmla="val 25940"/>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463"/>
          </a:p>
        </p:txBody>
      </p:sp>
      <p:sp>
        <p:nvSpPr>
          <p:cNvPr id="13" name="左大括号 12"/>
          <p:cNvSpPr/>
          <p:nvPr/>
        </p:nvSpPr>
        <p:spPr>
          <a:xfrm flipH="1">
            <a:off x="2646244" y="3460988"/>
            <a:ext cx="138271" cy="1860987"/>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463"/>
          </a:p>
        </p:txBody>
      </p:sp>
      <p:sp>
        <p:nvSpPr>
          <p:cNvPr id="14" name="左大括号 13"/>
          <p:cNvSpPr/>
          <p:nvPr/>
        </p:nvSpPr>
        <p:spPr>
          <a:xfrm flipH="1">
            <a:off x="2646244" y="1313656"/>
            <a:ext cx="138271" cy="1860987"/>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463"/>
          </a:p>
        </p:txBody>
      </p:sp>
      <p:sp>
        <p:nvSpPr>
          <p:cNvPr id="8" name="Title 1">
            <a:extLst>
              <a:ext uri="{FF2B5EF4-FFF2-40B4-BE49-F238E27FC236}">
                <a16:creationId xmlns:a16="http://schemas.microsoft.com/office/drawing/2014/main" id="{522EA73A-694E-90DC-370A-507FD2E0DEDD}"/>
              </a:ext>
            </a:extLst>
          </p:cNvPr>
          <p:cNvSpPr>
            <a:spLocks noGrp="1"/>
          </p:cNvSpPr>
          <p:nvPr>
            <p:ph type="title"/>
          </p:nvPr>
        </p:nvSpPr>
        <p:spPr>
          <a:xfrm>
            <a:off x="681037" y="-26516"/>
            <a:ext cx="8543925" cy="671193"/>
          </a:xfrm>
        </p:spPr>
        <p:txBody>
          <a:bodyPr/>
          <a:lstStyle/>
          <a:p>
            <a:r>
              <a:rPr lang="en-US" altLang="zh-CN" dirty="0"/>
              <a:t>backup:</a:t>
            </a:r>
            <a:r>
              <a:rPr lang="zh-CN" altLang="en-US" dirty="0"/>
              <a:t> </a:t>
            </a:r>
            <a:r>
              <a:rPr lang="en-US" altLang="zh-CN" dirty="0"/>
              <a:t>CEPCSW</a:t>
            </a:r>
            <a:r>
              <a:rPr lang="zh-CN" altLang="en-US" dirty="0"/>
              <a:t> </a:t>
            </a:r>
            <a:r>
              <a:rPr lang="en-US" altLang="zh-CN" dirty="0"/>
              <a:t>full</a:t>
            </a:r>
            <a:r>
              <a:rPr lang="zh-CN" altLang="en-US" dirty="0"/>
              <a:t> </a:t>
            </a:r>
            <a:r>
              <a:rPr lang="en-US" altLang="zh-CN" dirty="0"/>
              <a:t>simulation</a:t>
            </a:r>
            <a:r>
              <a:rPr lang="zh-CN" altLang="en-US" dirty="0"/>
              <a:t> </a:t>
            </a:r>
            <a:r>
              <a:rPr lang="en-US" altLang="zh-CN" dirty="0"/>
              <a:t>of</a:t>
            </a:r>
            <a:r>
              <a:rPr lang="zh-CN" altLang="en-US" dirty="0"/>
              <a:t> </a:t>
            </a:r>
            <a:r>
              <a:rPr lang="en-US" altLang="zh-CN" dirty="0"/>
              <a:t>PCB</a:t>
            </a:r>
            <a:r>
              <a:rPr lang="zh-CN" altLang="en-US" dirty="0"/>
              <a:t> </a:t>
            </a:r>
            <a:r>
              <a:rPr lang="en-US" altLang="zh-CN" dirty="0"/>
              <a:t>material</a:t>
            </a:r>
            <a:r>
              <a:rPr lang="zh-CN" altLang="en-US" dirty="0"/>
              <a:t>  </a:t>
            </a:r>
            <a:endParaRPr lang="en-CN" dirty="0"/>
          </a:p>
        </p:txBody>
      </p:sp>
    </p:spTree>
    <p:custDataLst>
      <p:tags r:id="rId1"/>
    </p:custDataLst>
    <p:extLst>
      <p:ext uri="{BB962C8B-B14F-4D97-AF65-F5344CB8AC3E}">
        <p14:creationId xmlns:p14="http://schemas.microsoft.com/office/powerpoint/2010/main" val="317183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580" y="1194475"/>
            <a:ext cx="6367185" cy="18574"/>
          </a:xfrm>
          <a:prstGeom prst="line">
            <a:avLst/>
          </a:prstGeom>
          <a:ln w="41275">
            <a:solidFill>
              <a:srgbClr val="7030A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0" y="1087676"/>
            <a:ext cx="5533430" cy="15478"/>
          </a:xfrm>
          <a:prstGeom prst="line">
            <a:avLst/>
          </a:prstGeom>
          <a:ln w="41275">
            <a:solidFill>
              <a:srgbClr val="AE79D7"/>
            </a:solidFill>
          </a:ln>
        </p:spPr>
        <p:style>
          <a:lnRef idx="2">
            <a:schemeClr val="accent1"/>
          </a:lnRef>
          <a:fillRef idx="0">
            <a:srgbClr val="FFFFFF"/>
          </a:fillRef>
          <a:effectRef idx="0">
            <a:srgbClr val="FFFFFF"/>
          </a:effectRef>
          <a:fontRef idx="minor">
            <a:schemeClr val="tx1"/>
          </a:fontRef>
        </p:style>
      </p:cxnSp>
      <p:sp>
        <p:nvSpPr>
          <p:cNvPr id="2" name="灯片编号占位符 1"/>
          <p:cNvSpPr>
            <a:spLocks noGrp="1"/>
          </p:cNvSpPr>
          <p:nvPr>
            <p:ph type="sldNum" sz="quarter" idx="12"/>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pPr/>
              <a:t>12</a:t>
            </a:fld>
            <a:endParaRPr lang="zh-CN" altLang="en-US"/>
          </a:p>
        </p:txBody>
      </p:sp>
      <mc:AlternateContent xmlns:mc="http://schemas.openxmlformats.org/markup-compatibility/2006" xmlns:a14="http://schemas.microsoft.com/office/drawing/2010/main">
        <mc:Choice Requires="a14">
          <p:sp>
            <p:nvSpPr>
              <p:cNvPr id="4" name="文本框 3"/>
              <p:cNvSpPr txBox="1"/>
              <p:nvPr/>
            </p:nvSpPr>
            <p:spPr>
              <a:xfrm>
                <a:off x="832215" y="1297183"/>
                <a:ext cx="2920921" cy="267446"/>
              </a:xfrm>
              <a:prstGeom prst="rect">
                <a:avLst/>
              </a:prstGeom>
              <a:noFill/>
            </p:spPr>
            <p:txBody>
              <a:bodyPr wrap="square" rtlCol="0">
                <a:spAutoFit/>
              </a:bodyPr>
              <a:lstStyle/>
              <a:p>
                <a:pPr algn="ctr"/>
                <a14:m>
                  <m:oMath xmlns:m="http://schemas.openxmlformats.org/officeDocument/2006/math">
                    <m:r>
                      <a:rPr lang="zh-CN" altLang="en-US" sz="1138" b="1" i="1" dirty="0">
                        <a:latin typeface="Cambria Math" panose="02040503050406030204" pitchFamily="18" charset="0"/>
                        <a:ea typeface="楷体" panose="02010609060101010101" pitchFamily="49" charset="-122"/>
                      </a:rPr>
                      <m:t>𝜹</m:t>
                    </m:r>
                    <m:sSub>
                      <m:sSubPr>
                        <m:ctrlPr>
                          <a:rPr lang="en-US" altLang="zh-CN" sz="1138" b="1" i="1" dirty="0">
                            <a:latin typeface="Cambria Math" panose="02040503050406030204" pitchFamily="18" charset="0"/>
                            <a:ea typeface="楷体" panose="02010609060101010101" pitchFamily="49" charset="-122"/>
                          </a:rPr>
                        </m:ctrlPr>
                      </m:sSubPr>
                      <m:e>
                        <m:r>
                          <a:rPr lang="en-US" altLang="zh-CN" sz="1138" b="1" i="1" dirty="0">
                            <a:latin typeface="Cambria Math" panose="02040503050406030204" pitchFamily="18" charset="0"/>
                            <a:ea typeface="楷体" panose="02010609060101010101" pitchFamily="49" charset="-122"/>
                          </a:rPr>
                          <m:t>𝒅</m:t>
                        </m:r>
                      </m:e>
                      <m:sub>
                        <m:r>
                          <a:rPr lang="en-US" altLang="zh-CN" sz="1138" b="1" i="1" dirty="0">
                            <a:latin typeface="Cambria Math" panose="02040503050406030204" pitchFamily="18" charset="0"/>
                            <a:ea typeface="楷体" panose="02010609060101010101" pitchFamily="49" charset="-122"/>
                          </a:rPr>
                          <m:t>𝟎</m:t>
                        </m:r>
                      </m:sub>
                    </m:sSub>
                  </m:oMath>
                </a14:m>
                <a:r>
                  <a:rPr lang="zh-CN" altLang="en-US" sz="1138" b="1" dirty="0">
                    <a:latin typeface="楷体" panose="02010609060101010101" pitchFamily="49" charset="-122"/>
                    <a:ea typeface="楷体" panose="02010609060101010101" pitchFamily="49" charset="-122"/>
                  </a:rPr>
                  <a:t>随出射粒子动量的变化</a:t>
                </a:r>
              </a:p>
            </p:txBody>
          </p:sp>
        </mc:Choice>
        <mc:Fallback xmlns="">
          <p:sp>
            <p:nvSpPr>
              <p:cNvPr id="4" name="文本框 3"/>
              <p:cNvSpPr txBox="1">
                <a:spLocks noRot="1" noChangeAspect="1" noMove="1" noResize="1" noEditPoints="1" noAdjustHandles="1" noChangeArrowheads="1" noChangeShapeType="1" noTextEdit="1"/>
              </p:cNvSpPr>
              <p:nvPr/>
            </p:nvSpPr>
            <p:spPr>
              <a:xfrm>
                <a:off x="832215" y="1297183"/>
                <a:ext cx="2920921" cy="267446"/>
              </a:xfrm>
              <a:prstGeom prst="rect">
                <a:avLst/>
              </a:prstGeom>
              <a:blipFill>
                <a:blip r:embed="rId3"/>
                <a:stretch>
                  <a:fillRect t="-9091" b="-9091"/>
                </a:stretch>
              </a:blipFill>
            </p:spPr>
            <p:txBody>
              <a:bodyPr/>
              <a:lstStyle/>
              <a:p>
                <a:r>
                  <a:rPr lang="en-CN">
                    <a:noFill/>
                  </a:rPr>
                  <a:t> </a:t>
                </a:r>
              </a:p>
            </p:txBody>
          </p:sp>
        </mc:Fallback>
      </mc:AlternateContent>
      <p:pic>
        <p:nvPicPr>
          <p:cNvPr id="8" name="图片 7"/>
          <p:cNvPicPr>
            <a:picLocks noChangeAspect="1"/>
          </p:cNvPicPr>
          <p:nvPr/>
        </p:nvPicPr>
        <p:blipFill>
          <a:blip r:embed="rId4"/>
          <a:stretch>
            <a:fillRect/>
          </a:stretch>
        </p:blipFill>
        <p:spPr>
          <a:xfrm>
            <a:off x="0" y="1060114"/>
            <a:ext cx="5408491" cy="4296816"/>
          </a:xfrm>
          <a:prstGeom prst="rect">
            <a:avLst/>
          </a:prstGeom>
        </p:spPr>
      </p:pic>
      <mc:AlternateContent xmlns:mc="http://schemas.openxmlformats.org/markup-compatibility/2006" xmlns:a14="http://schemas.microsoft.com/office/drawing/2010/main">
        <mc:Choice Requires="a14">
          <p:sp>
            <p:nvSpPr>
              <p:cNvPr id="13" name="文本框 12"/>
              <p:cNvSpPr txBox="1"/>
              <p:nvPr/>
            </p:nvSpPr>
            <p:spPr>
              <a:xfrm>
                <a:off x="832215" y="5356930"/>
                <a:ext cx="8344257" cy="641310"/>
              </a:xfrm>
              <a:prstGeom prst="rect">
                <a:avLst/>
              </a:prstGeom>
              <a:noFill/>
            </p:spPr>
            <p:txBody>
              <a:bodyPr wrap="square" rtlCol="0">
                <a:noAutofit/>
              </a:bodyPr>
              <a:lstStyle/>
              <a:p>
                <a:pPr marL="232172" indent="-232172">
                  <a:buFont typeface="Wingdings" panose="05000000000000000000" charset="0"/>
                  <a:buChar char="Ø"/>
                </a:pPr>
                <a:r>
                  <a:rPr lang="en-US" altLang="zh-CN" sz="1463" dirty="0"/>
                  <a:t>The correct-TDR-full simulation and </a:t>
                </a:r>
                <a:r>
                  <a:rPr lang="en-US" altLang="zh-CN" sz="1463" dirty="0">
                    <a:sym typeface="+mn-ea"/>
                  </a:rPr>
                  <a:t>CDR</a:t>
                </a:r>
                <a:r>
                  <a:rPr lang="en-US" altLang="zh-CN" sz="1463" dirty="0"/>
                  <a:t>, following from the single-point resolutions as</a:t>
                </a:r>
                <a:r>
                  <a:rPr lang="zh-CN" altLang="en-US" sz="1463" dirty="0"/>
                  <a:t> </a:t>
                </a:r>
                <a:r>
                  <a:rPr lang="en-US" altLang="zh-CN" sz="1463" dirty="0"/>
                  <a:t>CDR</a:t>
                </a:r>
                <a:r>
                  <a:rPr lang="zh-CN" altLang="en-US" sz="1463" dirty="0"/>
                  <a:t> </a:t>
                </a:r>
                <a:endParaRPr lang="en-US" altLang="zh-CN" sz="1463" dirty="0"/>
              </a:p>
              <a:p>
                <a:pPr marL="232172" indent="-232172">
                  <a:buFont typeface="Wingdings" panose="05000000000000000000" charset="0"/>
                  <a:buChar char="Ø"/>
                </a:pPr>
                <a:r>
                  <a:rPr lang="en-US" altLang="zh-CN" sz="1463" dirty="0"/>
                  <a:t>the impact parameter </a:t>
                </a:r>
                <a14:m>
                  <m:oMath xmlns:m="http://schemas.openxmlformats.org/officeDocument/2006/math">
                    <m:sSub>
                      <m:sSubPr>
                        <m:ctrlPr>
                          <a:rPr lang="en-US" altLang="zh-CN" sz="1463" b="1" i="1" dirty="0">
                            <a:latin typeface="Cambria Math" panose="02040503050406030204" pitchFamily="18" charset="0"/>
                            <a:ea typeface="楷体" panose="02010609060101010101" pitchFamily="49" charset="-122"/>
                          </a:rPr>
                        </m:ctrlPr>
                      </m:sSubPr>
                      <m:e>
                        <m:r>
                          <a:rPr lang="en-US" altLang="zh-CN" sz="1463" b="1" i="1" dirty="0">
                            <a:latin typeface="Cambria Math" panose="02040503050406030204" pitchFamily="18" charset="0"/>
                            <a:ea typeface="楷体" panose="02010609060101010101" pitchFamily="49" charset="-122"/>
                          </a:rPr>
                          <m:t>𝒅</m:t>
                        </m:r>
                      </m:e>
                      <m:sub>
                        <m:r>
                          <a:rPr lang="en-US" altLang="zh-CN" sz="1463" b="1" i="1" dirty="0">
                            <a:latin typeface="Cambria Math" panose="02040503050406030204" pitchFamily="18" charset="0"/>
                            <a:ea typeface="楷体" panose="02010609060101010101" pitchFamily="49" charset="-122"/>
                          </a:rPr>
                          <m:t>𝟎</m:t>
                        </m:r>
                      </m:sub>
                    </m:sSub>
                  </m:oMath>
                </a14:m>
                <a:r>
                  <a:rPr lang="en-US" altLang="zh-CN" sz="1463" dirty="0"/>
                  <a:t> exhibits similar performance as the momentum changes.</a:t>
                </a:r>
              </a:p>
              <a:p>
                <a:pPr marL="232172" indent="-232172">
                  <a:buFont typeface="Wingdings" panose="05000000000000000000" charset="0"/>
                  <a:buChar char="Ø"/>
                </a:pPr>
                <a:endParaRPr lang="en-US" altLang="zh-CN" sz="1463"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32215" y="5356930"/>
                <a:ext cx="8344257" cy="641310"/>
              </a:xfrm>
              <a:prstGeom prst="rect">
                <a:avLst/>
              </a:prstGeom>
              <a:blipFill>
                <a:blip r:embed="rId5"/>
                <a:stretch>
                  <a:fillRect l="-152" t="-1923"/>
                </a:stretch>
              </a:blipFill>
            </p:spPr>
            <p:txBody>
              <a:bodyPr/>
              <a:lstStyle/>
              <a:p>
                <a:r>
                  <a:rPr lang="en-CN">
                    <a:noFill/>
                  </a:rPr>
                  <a:t> </a:t>
                </a:r>
              </a:p>
            </p:txBody>
          </p:sp>
        </mc:Fallback>
      </mc:AlternateContent>
      <p:sp>
        <p:nvSpPr>
          <p:cNvPr id="10" name="文本框 6">
            <a:extLst>
              <a:ext uri="{FF2B5EF4-FFF2-40B4-BE49-F238E27FC236}">
                <a16:creationId xmlns:a16="http://schemas.microsoft.com/office/drawing/2014/main" id="{B35DA357-E3F7-F520-189E-D69DEC7BB697}"/>
              </a:ext>
            </a:extLst>
          </p:cNvPr>
          <p:cNvSpPr txBox="1"/>
          <p:nvPr/>
        </p:nvSpPr>
        <p:spPr>
          <a:xfrm>
            <a:off x="-61114" y="312228"/>
            <a:ext cx="10028227" cy="442429"/>
          </a:xfrm>
          <a:prstGeom prst="rect">
            <a:avLst/>
          </a:prstGeom>
          <a:noFill/>
        </p:spPr>
        <p:txBody>
          <a:bodyPr wrap="square" rtlCol="0">
            <a:spAutoFit/>
          </a:bodyPr>
          <a:lstStyle/>
          <a:p>
            <a:r>
              <a:rPr lang="en-US" altLang="zh-CN" sz="2275" b="1" dirty="0">
                <a:ea typeface="楷体" panose="02010609060101010101" pitchFamily="49" charset="-122"/>
                <a:cs typeface="Calibri" panose="020F0502020204030204" pitchFamily="34" charset="0"/>
              </a:rPr>
              <a:t>Full</a:t>
            </a:r>
            <a:r>
              <a:rPr lang="zh-CN" altLang="en-US" sz="2275" b="1" dirty="0">
                <a:ea typeface="楷体" panose="02010609060101010101" pitchFamily="49" charset="-122"/>
                <a:cs typeface="Calibri" panose="020F0502020204030204" pitchFamily="34" charset="0"/>
              </a:rPr>
              <a:t> </a:t>
            </a:r>
            <a:r>
              <a:rPr sz="2275" b="1" dirty="0">
                <a:ea typeface="楷体" panose="02010609060101010101" pitchFamily="49" charset="-122"/>
                <a:cs typeface="Calibri" panose="020F0502020204030204" pitchFamily="34" charset="0"/>
              </a:rPr>
              <a:t>Simulation of different structures</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(CDR</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vs</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reference</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TDR</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long</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barrel</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design)</a:t>
            </a:r>
            <a:r>
              <a:rPr lang="zh-CN" altLang="en-US" sz="2275" b="1" dirty="0">
                <a:ea typeface="楷体" panose="02010609060101010101" pitchFamily="49" charset="-122"/>
                <a:cs typeface="Calibri" panose="020F0502020204030204" pitchFamily="34" charset="0"/>
              </a:rPr>
              <a:t> </a:t>
            </a:r>
            <a:endParaRPr sz="2275" b="1" dirty="0">
              <a:ea typeface="楷体" panose="02010609060101010101" pitchFamily="49" charset="-122"/>
              <a:cs typeface="Calibri" panose="020F0502020204030204" pitchFamily="34" charset="0"/>
            </a:endParaRPr>
          </a:p>
        </p:txBody>
      </p:sp>
    </p:spTree>
    <p:custDataLst>
      <p:tags r:id="rId1"/>
    </p:custDataLst>
    <p:extLst>
      <p:ext uri="{BB962C8B-B14F-4D97-AF65-F5344CB8AC3E}">
        <p14:creationId xmlns:p14="http://schemas.microsoft.com/office/powerpoint/2010/main" val="104818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580" y="1194475"/>
            <a:ext cx="6367185" cy="18574"/>
          </a:xfrm>
          <a:prstGeom prst="line">
            <a:avLst/>
          </a:prstGeom>
          <a:ln w="41275">
            <a:solidFill>
              <a:srgbClr val="7030A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0" y="1087676"/>
            <a:ext cx="5533430" cy="15478"/>
          </a:xfrm>
          <a:prstGeom prst="line">
            <a:avLst/>
          </a:prstGeom>
          <a:ln w="41275">
            <a:solidFill>
              <a:srgbClr val="AE79D7"/>
            </a:solidFill>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61114" y="312228"/>
            <a:ext cx="10028227" cy="442429"/>
          </a:xfrm>
          <a:prstGeom prst="rect">
            <a:avLst/>
          </a:prstGeom>
          <a:noFill/>
        </p:spPr>
        <p:txBody>
          <a:bodyPr wrap="square" rtlCol="0">
            <a:spAutoFit/>
          </a:bodyPr>
          <a:lstStyle/>
          <a:p>
            <a:r>
              <a:rPr lang="en-US" altLang="zh-CN" sz="2275" b="1" dirty="0">
                <a:ea typeface="楷体" panose="02010609060101010101" pitchFamily="49" charset="-122"/>
                <a:cs typeface="Calibri" panose="020F0502020204030204" pitchFamily="34" charset="0"/>
              </a:rPr>
              <a:t>Full</a:t>
            </a:r>
            <a:r>
              <a:rPr lang="zh-CN" altLang="en-US" sz="2275" b="1" dirty="0">
                <a:ea typeface="楷体" panose="02010609060101010101" pitchFamily="49" charset="-122"/>
                <a:cs typeface="Calibri" panose="020F0502020204030204" pitchFamily="34" charset="0"/>
              </a:rPr>
              <a:t> </a:t>
            </a:r>
            <a:r>
              <a:rPr sz="2275" b="1" dirty="0">
                <a:ea typeface="楷体" panose="02010609060101010101" pitchFamily="49" charset="-122"/>
                <a:cs typeface="Calibri" panose="020F0502020204030204" pitchFamily="34" charset="0"/>
              </a:rPr>
              <a:t>Simulation of different structures</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(CDR</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vs</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reference</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TDR</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long</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barrel</a:t>
            </a:r>
            <a:r>
              <a:rPr lang="zh-CN" altLang="en-US" sz="2275" b="1" dirty="0">
                <a:ea typeface="楷体" panose="02010609060101010101" pitchFamily="49" charset="-122"/>
                <a:cs typeface="Calibri" panose="020F0502020204030204" pitchFamily="34" charset="0"/>
              </a:rPr>
              <a:t> </a:t>
            </a:r>
            <a:r>
              <a:rPr lang="en-US" altLang="zh-CN" sz="2275" b="1" dirty="0">
                <a:ea typeface="楷体" panose="02010609060101010101" pitchFamily="49" charset="-122"/>
                <a:cs typeface="Calibri" panose="020F0502020204030204" pitchFamily="34" charset="0"/>
              </a:rPr>
              <a:t>design)</a:t>
            </a:r>
            <a:r>
              <a:rPr lang="zh-CN" altLang="en-US" sz="2275" b="1" dirty="0">
                <a:ea typeface="楷体" panose="02010609060101010101" pitchFamily="49" charset="-122"/>
                <a:cs typeface="Calibri" panose="020F0502020204030204" pitchFamily="34" charset="0"/>
              </a:rPr>
              <a:t> </a:t>
            </a:r>
            <a:endParaRPr sz="2275" b="1" dirty="0">
              <a:ea typeface="楷体" panose="02010609060101010101" pitchFamily="49" charset="-122"/>
              <a:cs typeface="Calibri" panose="020F0502020204030204" pitchFamily="34" charset="0"/>
            </a:endParaRPr>
          </a:p>
        </p:txBody>
      </p:sp>
      <p:sp>
        <p:nvSpPr>
          <p:cNvPr id="2" name="灯片编号占位符 1"/>
          <p:cNvSpPr>
            <a:spLocks noGrp="1"/>
          </p:cNvSpPr>
          <p:nvPr>
            <p:ph type="sldNum" sz="quarter" idx="12"/>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pPr/>
              <a:t>13</a:t>
            </a:fld>
            <a:endParaRPr lang="zh-CN" altLang="en-US"/>
          </a:p>
        </p:txBody>
      </p:sp>
      <mc:AlternateContent xmlns:mc="http://schemas.openxmlformats.org/markup-compatibility/2006" xmlns:a14="http://schemas.microsoft.com/office/drawing/2010/main">
        <mc:Choice Requires="a14">
          <p:sp>
            <p:nvSpPr>
              <p:cNvPr id="4" name="文本框 3"/>
              <p:cNvSpPr txBox="1"/>
              <p:nvPr/>
            </p:nvSpPr>
            <p:spPr>
              <a:xfrm>
                <a:off x="832215" y="1297183"/>
                <a:ext cx="2920921" cy="267446"/>
              </a:xfrm>
              <a:prstGeom prst="rect">
                <a:avLst/>
              </a:prstGeom>
              <a:noFill/>
            </p:spPr>
            <p:txBody>
              <a:bodyPr wrap="square" rtlCol="0">
                <a:spAutoFit/>
              </a:bodyPr>
              <a:lstStyle/>
              <a:p>
                <a:pPr algn="ctr"/>
                <a14:m>
                  <m:oMath xmlns:m="http://schemas.openxmlformats.org/officeDocument/2006/math">
                    <m:r>
                      <a:rPr lang="zh-CN" altLang="en-US" sz="1138" b="1" i="1" dirty="0">
                        <a:latin typeface="Cambria Math" panose="02040503050406030204" pitchFamily="18" charset="0"/>
                        <a:ea typeface="楷体" panose="02010609060101010101" pitchFamily="49" charset="-122"/>
                      </a:rPr>
                      <m:t>𝜹</m:t>
                    </m:r>
                    <m:sSub>
                      <m:sSubPr>
                        <m:ctrlPr>
                          <a:rPr lang="en-US" altLang="zh-CN" sz="1138" b="1" i="1" dirty="0">
                            <a:latin typeface="Cambria Math" panose="02040503050406030204" pitchFamily="18" charset="0"/>
                            <a:ea typeface="楷体" panose="02010609060101010101" pitchFamily="49" charset="-122"/>
                          </a:rPr>
                        </m:ctrlPr>
                      </m:sSubPr>
                      <m:e>
                        <m:r>
                          <a:rPr lang="en-US" altLang="zh-CN" sz="1138" b="1" i="1" dirty="0">
                            <a:latin typeface="Cambria Math" panose="02040503050406030204" pitchFamily="18" charset="0"/>
                            <a:ea typeface="楷体" panose="02010609060101010101" pitchFamily="49" charset="-122"/>
                          </a:rPr>
                          <m:t>𝒅</m:t>
                        </m:r>
                      </m:e>
                      <m:sub>
                        <m:r>
                          <a:rPr lang="en-US" altLang="zh-CN" sz="1138" b="1" i="1" dirty="0">
                            <a:latin typeface="Cambria Math" panose="02040503050406030204" pitchFamily="18" charset="0"/>
                            <a:ea typeface="楷体" panose="02010609060101010101" pitchFamily="49" charset="-122"/>
                          </a:rPr>
                          <m:t>𝟎</m:t>
                        </m:r>
                      </m:sub>
                    </m:sSub>
                  </m:oMath>
                </a14:m>
                <a:r>
                  <a:rPr lang="zh-CN" altLang="en-US" sz="1138" b="1" dirty="0">
                    <a:latin typeface="楷体" panose="02010609060101010101" pitchFamily="49" charset="-122"/>
                    <a:ea typeface="楷体" panose="02010609060101010101" pitchFamily="49" charset="-122"/>
                  </a:rPr>
                  <a:t>随出射粒子动量的变化</a:t>
                </a:r>
              </a:p>
            </p:txBody>
          </p:sp>
        </mc:Choice>
        <mc:Fallback xmlns="">
          <p:sp>
            <p:nvSpPr>
              <p:cNvPr id="4" name="文本框 3"/>
              <p:cNvSpPr txBox="1">
                <a:spLocks noRot="1" noChangeAspect="1" noMove="1" noResize="1" noEditPoints="1" noAdjustHandles="1" noChangeArrowheads="1" noChangeShapeType="1" noTextEdit="1"/>
              </p:cNvSpPr>
              <p:nvPr/>
            </p:nvSpPr>
            <p:spPr>
              <a:xfrm>
                <a:off x="832215" y="1297183"/>
                <a:ext cx="2920921" cy="267446"/>
              </a:xfrm>
              <a:prstGeom prst="rect">
                <a:avLst/>
              </a:prstGeom>
              <a:blipFill>
                <a:blip r:embed="rId3"/>
                <a:stretch>
                  <a:fillRect t="-9091" b="-9091"/>
                </a:stretch>
              </a:blipFill>
            </p:spPr>
            <p:txBody>
              <a:bodyPr/>
              <a:lstStyle/>
              <a:p>
                <a:r>
                  <a:rPr lang="en-CN">
                    <a:noFill/>
                  </a:rPr>
                  <a:t> </a:t>
                </a:r>
              </a:p>
            </p:txBody>
          </p:sp>
        </mc:Fallback>
      </mc:AlternateContent>
      <p:pic>
        <p:nvPicPr>
          <p:cNvPr id="8" name="图片 7"/>
          <p:cNvPicPr>
            <a:picLocks noChangeAspect="1"/>
          </p:cNvPicPr>
          <p:nvPr/>
        </p:nvPicPr>
        <p:blipFill>
          <a:blip r:embed="rId4"/>
          <a:stretch>
            <a:fillRect/>
          </a:stretch>
        </p:blipFill>
        <p:spPr>
          <a:xfrm>
            <a:off x="288924" y="1071355"/>
            <a:ext cx="5408491" cy="4296816"/>
          </a:xfrm>
          <a:prstGeom prst="rect">
            <a:avLst/>
          </a:prstGeom>
        </p:spPr>
      </p:pic>
      <p:pic>
        <p:nvPicPr>
          <p:cNvPr id="9" name="图片 8"/>
          <p:cNvPicPr>
            <a:picLocks noChangeAspect="1"/>
          </p:cNvPicPr>
          <p:nvPr/>
        </p:nvPicPr>
        <p:blipFill>
          <a:blip r:embed="rId5"/>
          <a:stretch>
            <a:fillRect/>
          </a:stretch>
        </p:blipFill>
        <p:spPr>
          <a:xfrm>
            <a:off x="5533430" y="2346157"/>
            <a:ext cx="3521273" cy="1965722"/>
          </a:xfrm>
          <a:prstGeom prst="rect">
            <a:avLst/>
          </a:prstGeom>
        </p:spPr>
      </p:pic>
      <mc:AlternateContent xmlns:mc="http://schemas.openxmlformats.org/markup-compatibility/2006" xmlns:a14="http://schemas.microsoft.com/office/drawing/2010/main">
        <mc:Choice Requires="a14">
          <p:sp>
            <p:nvSpPr>
              <p:cNvPr id="13" name="文本框 12"/>
              <p:cNvSpPr txBox="1"/>
              <p:nvPr/>
            </p:nvSpPr>
            <p:spPr>
              <a:xfrm>
                <a:off x="832215" y="5356930"/>
                <a:ext cx="8344257" cy="641310"/>
              </a:xfrm>
              <a:prstGeom prst="rect">
                <a:avLst/>
              </a:prstGeom>
              <a:noFill/>
            </p:spPr>
            <p:txBody>
              <a:bodyPr wrap="square" rtlCol="0">
                <a:noAutofit/>
              </a:bodyPr>
              <a:lstStyle/>
              <a:p>
                <a:pPr marL="232172" indent="-232172">
                  <a:buFont typeface="Wingdings" panose="05000000000000000000" charset="0"/>
                  <a:buChar char="Ø"/>
                </a:pPr>
                <a:r>
                  <a:rPr lang="en-US" altLang="zh-CN" sz="1463" dirty="0"/>
                  <a:t>The correct-TDR-full simulation and </a:t>
                </a:r>
                <a:r>
                  <a:rPr lang="en-US" altLang="zh-CN" sz="1463" dirty="0">
                    <a:sym typeface="+mn-ea"/>
                  </a:rPr>
                  <a:t>CDR</a:t>
                </a:r>
                <a:r>
                  <a:rPr lang="en-US" altLang="zh-CN" sz="1463" dirty="0"/>
                  <a:t>, following from the single-point resolutions as</a:t>
                </a:r>
                <a:r>
                  <a:rPr lang="zh-CN" altLang="en-US" sz="1463" dirty="0"/>
                  <a:t> </a:t>
                </a:r>
                <a:r>
                  <a:rPr lang="en-US" altLang="zh-CN" sz="1463" dirty="0"/>
                  <a:t>CDR</a:t>
                </a:r>
                <a:r>
                  <a:rPr lang="zh-CN" altLang="en-US" sz="1463" dirty="0"/>
                  <a:t> </a:t>
                </a:r>
                <a:endParaRPr lang="en-US" altLang="zh-CN" sz="1463" dirty="0"/>
              </a:p>
              <a:p>
                <a:pPr marL="232172" indent="-232172">
                  <a:buFont typeface="Wingdings" panose="05000000000000000000" charset="0"/>
                  <a:buChar char="Ø"/>
                </a:pPr>
                <a:r>
                  <a:rPr lang="en-US" altLang="zh-CN" sz="1463" dirty="0"/>
                  <a:t>the impact parameter </a:t>
                </a:r>
                <a14:m>
                  <m:oMath xmlns:m="http://schemas.openxmlformats.org/officeDocument/2006/math">
                    <m:sSub>
                      <m:sSubPr>
                        <m:ctrlPr>
                          <a:rPr lang="en-US" altLang="zh-CN" sz="1463" b="1" i="1" dirty="0">
                            <a:latin typeface="Cambria Math" panose="02040503050406030204" pitchFamily="18" charset="0"/>
                            <a:ea typeface="楷体" panose="02010609060101010101" pitchFamily="49" charset="-122"/>
                          </a:rPr>
                        </m:ctrlPr>
                      </m:sSubPr>
                      <m:e>
                        <m:r>
                          <a:rPr lang="en-US" altLang="zh-CN" sz="1463" b="1" i="1" dirty="0">
                            <a:latin typeface="Cambria Math" panose="02040503050406030204" pitchFamily="18" charset="0"/>
                            <a:ea typeface="楷体" panose="02010609060101010101" pitchFamily="49" charset="-122"/>
                          </a:rPr>
                          <m:t>𝒅</m:t>
                        </m:r>
                      </m:e>
                      <m:sub>
                        <m:r>
                          <a:rPr lang="en-US" altLang="zh-CN" sz="1463" b="1" i="1" dirty="0">
                            <a:latin typeface="Cambria Math" panose="02040503050406030204" pitchFamily="18" charset="0"/>
                            <a:ea typeface="楷体" panose="02010609060101010101" pitchFamily="49" charset="-122"/>
                          </a:rPr>
                          <m:t>𝟎</m:t>
                        </m:r>
                      </m:sub>
                    </m:sSub>
                  </m:oMath>
                </a14:m>
                <a:r>
                  <a:rPr lang="en-US" altLang="zh-CN" sz="1463" dirty="0"/>
                  <a:t> exhibits similar performance as the momentum changes.</a:t>
                </a:r>
              </a:p>
              <a:p>
                <a:pPr marL="232172" indent="-232172">
                  <a:buFont typeface="Wingdings" panose="05000000000000000000" charset="0"/>
                  <a:buChar char="Ø"/>
                </a:pPr>
                <a:endParaRPr lang="en-US" altLang="zh-CN" sz="1463"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32215" y="5356930"/>
                <a:ext cx="8344257" cy="641310"/>
              </a:xfrm>
              <a:prstGeom prst="rect">
                <a:avLst/>
              </a:prstGeom>
              <a:blipFill>
                <a:blip r:embed="rId6"/>
                <a:stretch>
                  <a:fillRect l="-152" t="-1923"/>
                </a:stretch>
              </a:blipFill>
            </p:spPr>
            <p:txBody>
              <a:bodyPr/>
              <a:lstStyle/>
              <a:p>
                <a:r>
                  <a:rPr lang="en-CN">
                    <a:noFill/>
                  </a:rPr>
                  <a:t> </a:t>
                </a:r>
              </a:p>
            </p:txBody>
          </p:sp>
        </mc:Fallback>
      </mc:AlternateContent>
      <p:sp>
        <p:nvSpPr>
          <p:cNvPr id="14" name="矩形 13"/>
          <p:cNvSpPr/>
          <p:nvPr/>
        </p:nvSpPr>
        <p:spPr>
          <a:xfrm>
            <a:off x="8330208" y="2371561"/>
            <a:ext cx="547392" cy="1801854"/>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63"/>
          </a:p>
        </p:txBody>
      </p:sp>
      <p:sp>
        <p:nvSpPr>
          <p:cNvPr id="10" name="TextBox 9">
            <a:extLst>
              <a:ext uri="{FF2B5EF4-FFF2-40B4-BE49-F238E27FC236}">
                <a16:creationId xmlns:a16="http://schemas.microsoft.com/office/drawing/2014/main" id="{FC510903-5478-2419-2FDB-728F82D2DA0D}"/>
              </a:ext>
            </a:extLst>
          </p:cNvPr>
          <p:cNvSpPr txBox="1"/>
          <p:nvPr/>
        </p:nvSpPr>
        <p:spPr>
          <a:xfrm>
            <a:off x="6154749" y="1207053"/>
            <a:ext cx="5799908" cy="369332"/>
          </a:xfrm>
          <a:prstGeom prst="rect">
            <a:avLst/>
          </a:prstGeom>
          <a:noFill/>
        </p:spPr>
        <p:txBody>
          <a:bodyPr wrap="square">
            <a:spAutoFit/>
          </a:bodyPr>
          <a:lstStyle/>
          <a:p>
            <a:r>
              <a:rPr lang="en-US" altLang="zh-CN" b="1" dirty="0">
                <a:ea typeface="楷体" panose="02010609060101010101" pitchFamily="49" charset="-122"/>
                <a:cs typeface="Calibri" panose="020F0502020204030204" pitchFamily="34" charset="0"/>
              </a:rPr>
              <a:t>By</a:t>
            </a:r>
            <a:r>
              <a:rPr lang="zh-CN" altLang="en-US" b="1" dirty="0">
                <a:ea typeface="楷体" panose="02010609060101010101" pitchFamily="49" charset="-122"/>
                <a:cs typeface="Calibri" panose="020F0502020204030204" pitchFamily="34" charset="0"/>
              </a:rPr>
              <a:t> </a:t>
            </a:r>
            <a:r>
              <a:rPr lang="en-US" altLang="zh-CN" b="1" dirty="0">
                <a:ea typeface="楷体" panose="02010609060101010101" pitchFamily="49" charset="-122"/>
                <a:cs typeface="Calibri" panose="020F0502020204030204" pitchFamily="34" charset="0"/>
              </a:rPr>
              <a:t>CEPCSW</a:t>
            </a:r>
            <a:r>
              <a:rPr lang="zh-CN" altLang="en-US" b="1" dirty="0">
                <a:ea typeface="楷体" panose="02010609060101010101" pitchFamily="49" charset="-122"/>
                <a:cs typeface="Calibri" panose="020F0502020204030204" pitchFamily="34" charset="0"/>
              </a:rPr>
              <a:t> </a:t>
            </a:r>
            <a:endParaRPr lang="en-CN" dirty="0"/>
          </a:p>
        </p:txBody>
      </p:sp>
    </p:spTree>
    <p:custDataLst>
      <p:tags r:id="rId1"/>
    </p:custDataLst>
    <p:extLst>
      <p:ext uri="{BB962C8B-B14F-4D97-AF65-F5344CB8AC3E}">
        <p14:creationId xmlns:p14="http://schemas.microsoft.com/office/powerpoint/2010/main" val="102889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a:extLst>
              <a:ext uri="{FF2B5EF4-FFF2-40B4-BE49-F238E27FC236}">
                <a16:creationId xmlns:a16="http://schemas.microsoft.com/office/drawing/2014/main" id="{EF55090A-B24D-42D1-A6CB-093C894C50B3}"/>
              </a:ext>
            </a:extLst>
          </p:cNvPr>
          <p:cNvSpPr>
            <a:spLocks noGrp="1"/>
          </p:cNvSpPr>
          <p:nvPr>
            <p:ph type="title"/>
          </p:nvPr>
        </p:nvSpPr>
        <p:spPr>
          <a:xfrm>
            <a:off x="475749" y="263993"/>
            <a:ext cx="6686550" cy="494010"/>
          </a:xfrm>
        </p:spPr>
        <p:txBody>
          <a:bodyPr>
            <a:normAutofit fontScale="90000"/>
          </a:bodyPr>
          <a:lstStyle/>
          <a:p>
            <a:r>
              <a:rPr lang="en-US" altLang="zh-CN" dirty="0"/>
              <a:t>VTX</a:t>
            </a:r>
            <a:r>
              <a:rPr lang="zh-CN" altLang="en-US" dirty="0"/>
              <a:t>像素芯片功耗分布估算</a:t>
            </a:r>
          </a:p>
        </p:txBody>
      </p:sp>
      <p:sp>
        <p:nvSpPr>
          <p:cNvPr id="5125" name="灯片编号占位符 3">
            <a:extLst>
              <a:ext uri="{FF2B5EF4-FFF2-40B4-BE49-F238E27FC236}">
                <a16:creationId xmlns:a16="http://schemas.microsoft.com/office/drawing/2014/main" id="{4DD1E834-8FAB-4D71-9649-C215CF32E44B}"/>
              </a:ext>
            </a:extLst>
          </p:cNvPr>
          <p:cNvSpPr>
            <a:spLocks noGrp="1"/>
          </p:cNvSpPr>
          <p:nvPr>
            <p:ph type="sldNum" sz="quarter" idx="10"/>
          </p:nvPr>
        </p:nvSpPr>
        <p:spPr bwMode="auto">
          <a:xfrm>
            <a:off x="10926233" y="6524625"/>
            <a:ext cx="1219200" cy="2301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None/>
              <a:defRPr/>
            </a:pPr>
            <a:fld id="{6F9F13AA-CD6A-4D07-974E-5AAFAFD08B35}" type="slidenum">
              <a:rPr lang="en-US" altLang="zh-CN" smtClean="0"/>
              <a:pPr fontAlgn="base">
                <a:spcBef>
                  <a:spcPct val="0"/>
                </a:spcBef>
                <a:spcAft>
                  <a:spcPct val="0"/>
                </a:spcAft>
                <a:buNone/>
                <a:defRPr/>
              </a:pPr>
              <a:t>14</a:t>
            </a:fld>
            <a:endParaRPr lang="en-US" altLang="zh-CN" sz="1138" dirty="0">
              <a:solidFill>
                <a:srgbClr val="000000"/>
              </a:solidFill>
              <a:latin typeface="Arial" panose="020B0604020202020204" pitchFamily="34" charset="0"/>
            </a:endParaRPr>
          </a:p>
        </p:txBody>
      </p:sp>
      <p:graphicFrame>
        <p:nvGraphicFramePr>
          <p:cNvPr id="3" name="表格 2">
            <a:extLst>
              <a:ext uri="{FF2B5EF4-FFF2-40B4-BE49-F238E27FC236}">
                <a16:creationId xmlns:a16="http://schemas.microsoft.com/office/drawing/2014/main" id="{55797CC3-9492-457C-995C-E8C26A01D199}"/>
              </a:ext>
            </a:extLst>
          </p:cNvPr>
          <p:cNvGraphicFramePr>
            <a:graphicFrameLocks noGrp="1"/>
          </p:cNvGraphicFramePr>
          <p:nvPr/>
        </p:nvGraphicFramePr>
        <p:xfrm>
          <a:off x="987341" y="4548302"/>
          <a:ext cx="7267661" cy="1638620"/>
        </p:xfrm>
        <a:graphic>
          <a:graphicData uri="http://schemas.openxmlformats.org/drawingml/2006/table">
            <a:tbl>
              <a:tblPr firstRow="1" bandRow="1">
                <a:tableStyleId>{D27102A9-8310-4765-A935-A1911B00CA55}</a:tableStyleId>
              </a:tblPr>
              <a:tblGrid>
                <a:gridCol w="1286536">
                  <a:extLst>
                    <a:ext uri="{9D8B030D-6E8A-4147-A177-3AD203B41FA5}">
                      <a16:colId xmlns:a16="http://schemas.microsoft.com/office/drawing/2014/main" val="228147397"/>
                    </a:ext>
                  </a:extLst>
                </a:gridCol>
                <a:gridCol w="1136017">
                  <a:extLst>
                    <a:ext uri="{9D8B030D-6E8A-4147-A177-3AD203B41FA5}">
                      <a16:colId xmlns:a16="http://schemas.microsoft.com/office/drawing/2014/main" val="1007386139"/>
                    </a:ext>
                  </a:extLst>
                </a:gridCol>
                <a:gridCol w="1211277">
                  <a:extLst>
                    <a:ext uri="{9D8B030D-6E8A-4147-A177-3AD203B41FA5}">
                      <a16:colId xmlns:a16="http://schemas.microsoft.com/office/drawing/2014/main" val="2762844204"/>
                    </a:ext>
                  </a:extLst>
                </a:gridCol>
                <a:gridCol w="1211277">
                  <a:extLst>
                    <a:ext uri="{9D8B030D-6E8A-4147-A177-3AD203B41FA5}">
                      <a16:colId xmlns:a16="http://schemas.microsoft.com/office/drawing/2014/main" val="2123088747"/>
                    </a:ext>
                  </a:extLst>
                </a:gridCol>
                <a:gridCol w="1211277">
                  <a:extLst>
                    <a:ext uri="{9D8B030D-6E8A-4147-A177-3AD203B41FA5}">
                      <a16:colId xmlns:a16="http://schemas.microsoft.com/office/drawing/2014/main" val="1597840684"/>
                    </a:ext>
                  </a:extLst>
                </a:gridCol>
                <a:gridCol w="1211277">
                  <a:extLst>
                    <a:ext uri="{9D8B030D-6E8A-4147-A177-3AD203B41FA5}">
                      <a16:colId xmlns:a16="http://schemas.microsoft.com/office/drawing/2014/main" val="2329680165"/>
                    </a:ext>
                  </a:extLst>
                </a:gridCol>
              </a:tblGrid>
              <a:tr h="301308">
                <a:tc>
                  <a:txBody>
                    <a:bodyPr/>
                    <a:lstStyle/>
                    <a:p>
                      <a:endParaRPr lang="zh-CN" altLang="en-US" sz="1300" dirty="0"/>
                    </a:p>
                  </a:txBody>
                  <a:tcPr marL="74295" marR="74295" marT="37148" marB="37148"/>
                </a:tc>
                <a:tc>
                  <a:txBody>
                    <a:bodyPr/>
                    <a:lstStyle/>
                    <a:p>
                      <a:r>
                        <a:rPr lang="en-US" altLang="zh-CN" sz="1300" dirty="0"/>
                        <a:t>Matrix</a:t>
                      </a:r>
                      <a:endParaRPr lang="zh-CN" altLang="en-US" sz="1300" dirty="0"/>
                    </a:p>
                  </a:txBody>
                  <a:tcPr marL="74295" marR="74295" marT="37148" marB="37148"/>
                </a:tc>
                <a:tc>
                  <a:txBody>
                    <a:bodyPr/>
                    <a:lstStyle/>
                    <a:p>
                      <a:r>
                        <a:rPr lang="en-US" altLang="zh-CN" sz="1300" dirty="0"/>
                        <a:t>Periphery</a:t>
                      </a:r>
                      <a:endParaRPr lang="zh-CN" altLang="en-US" sz="1300" dirty="0"/>
                    </a:p>
                  </a:txBody>
                  <a:tcPr marL="74295" marR="74295" marT="37148" marB="37148"/>
                </a:tc>
                <a:tc>
                  <a:txBody>
                    <a:bodyPr/>
                    <a:lstStyle/>
                    <a:p>
                      <a:r>
                        <a:rPr lang="en-US" altLang="zh-CN" sz="1300" dirty="0" err="1"/>
                        <a:t>DataTrans</a:t>
                      </a:r>
                      <a:r>
                        <a:rPr lang="en-US" altLang="zh-CN" sz="1300" dirty="0"/>
                        <a:t>.</a:t>
                      </a:r>
                      <a:endParaRPr lang="zh-CN" altLang="en-US" sz="1300" dirty="0"/>
                    </a:p>
                  </a:txBody>
                  <a:tcPr marL="74295" marR="74295" marT="37148" marB="37148"/>
                </a:tc>
                <a:tc>
                  <a:txBody>
                    <a:bodyPr/>
                    <a:lstStyle/>
                    <a:p>
                      <a:r>
                        <a:rPr lang="en-US" altLang="zh-CN" sz="1300" dirty="0"/>
                        <a:t>DACs</a:t>
                      </a:r>
                      <a:endParaRPr lang="zh-CN" altLang="en-US" sz="1300" dirty="0"/>
                    </a:p>
                  </a:txBody>
                  <a:tcPr marL="74295" marR="74295" marT="37148" marB="37148"/>
                </a:tc>
                <a:tc>
                  <a:txBody>
                    <a:bodyPr/>
                    <a:lstStyle/>
                    <a:p>
                      <a:r>
                        <a:rPr lang="en-US" altLang="zh-CN" sz="1300" dirty="0">
                          <a:solidFill>
                            <a:srgbClr val="C00000"/>
                          </a:solidFill>
                        </a:rPr>
                        <a:t>Total Power</a:t>
                      </a:r>
                      <a:endParaRPr lang="zh-CN" altLang="en-US" sz="1300" dirty="0">
                        <a:solidFill>
                          <a:srgbClr val="C00000"/>
                        </a:solidFill>
                      </a:endParaRPr>
                    </a:p>
                  </a:txBody>
                  <a:tcPr marL="74295" marR="74295" marT="37148" marB="37148"/>
                </a:tc>
                <a:extLst>
                  <a:ext uri="{0D108BD9-81ED-4DB2-BD59-A6C34878D82A}">
                    <a16:rowId xmlns:a16="http://schemas.microsoft.com/office/drawing/2014/main" val="3442734748"/>
                  </a:ext>
                </a:extLst>
              </a:tr>
              <a:tr h="668655">
                <a:tc>
                  <a:txBody>
                    <a:bodyPr/>
                    <a:lstStyle/>
                    <a:p>
                      <a:r>
                        <a:rPr lang="zh-CN" altLang="en-US" sz="1300" dirty="0"/>
                        <a:t>太初</a:t>
                      </a:r>
                      <a:r>
                        <a:rPr lang="en-US" altLang="zh-CN" sz="1300" dirty="0"/>
                        <a:t>3</a:t>
                      </a:r>
                      <a:r>
                        <a:rPr lang="zh-CN" altLang="en-US" sz="1300" dirty="0"/>
                        <a:t>芯片</a:t>
                      </a:r>
                      <a:endParaRPr lang="en-US" altLang="zh-CN" sz="1300" dirty="0"/>
                    </a:p>
                    <a:p>
                      <a:r>
                        <a:rPr lang="en-US" altLang="zh-CN" sz="1300" dirty="0"/>
                        <a:t>@ </a:t>
                      </a:r>
                      <a:r>
                        <a:rPr lang="en-US" altLang="zh-CN" sz="1300" dirty="0" err="1"/>
                        <a:t>triggerless</a:t>
                      </a:r>
                      <a:r>
                        <a:rPr lang="en-US" altLang="zh-CN" sz="1300" dirty="0"/>
                        <a:t> (CDR)</a:t>
                      </a:r>
                      <a:endParaRPr lang="zh-CN" altLang="en-US" sz="1300" dirty="0"/>
                    </a:p>
                  </a:txBody>
                  <a:tcPr marL="74295" marR="74295" marT="37148" marB="37148"/>
                </a:tc>
                <a:tc>
                  <a:txBody>
                    <a:bodyPr/>
                    <a:lstStyle/>
                    <a:p>
                      <a:r>
                        <a:rPr lang="en-US" altLang="zh-CN" sz="1300" dirty="0"/>
                        <a:t>304 </a:t>
                      </a:r>
                      <a:r>
                        <a:rPr lang="en-US" altLang="zh-CN" sz="1300" dirty="0" err="1"/>
                        <a:t>mW</a:t>
                      </a:r>
                      <a:endParaRPr lang="zh-CN" altLang="en-US" sz="1300" dirty="0"/>
                    </a:p>
                  </a:txBody>
                  <a:tcPr marL="74295" marR="74295" marT="37148" marB="37148"/>
                </a:tc>
                <a:tc>
                  <a:txBody>
                    <a:bodyPr/>
                    <a:lstStyle/>
                    <a:p>
                      <a:r>
                        <a:rPr lang="en-US" altLang="zh-CN" sz="1300" dirty="0">
                          <a:solidFill>
                            <a:schemeClr val="tx1"/>
                          </a:solidFill>
                        </a:rPr>
                        <a:t>135 </a:t>
                      </a:r>
                      <a:r>
                        <a:rPr lang="en-US" altLang="zh-CN" sz="1300" dirty="0" err="1">
                          <a:solidFill>
                            <a:schemeClr val="tx1"/>
                          </a:solidFill>
                        </a:rPr>
                        <a:t>mW</a:t>
                      </a:r>
                      <a:endParaRPr lang="zh-CN" altLang="en-US" sz="1300" dirty="0">
                        <a:solidFill>
                          <a:schemeClr val="tx1"/>
                        </a:solidFill>
                      </a:endParaRPr>
                    </a:p>
                  </a:txBody>
                  <a:tcPr marL="74295" marR="74295" marT="37148" marB="37148"/>
                </a:tc>
                <a:tc>
                  <a:txBody>
                    <a:bodyPr/>
                    <a:lstStyle/>
                    <a:p>
                      <a:r>
                        <a:rPr lang="en-US" altLang="zh-CN" sz="1300" dirty="0"/>
                        <a:t>206 </a:t>
                      </a:r>
                      <a:r>
                        <a:rPr lang="en-US" altLang="zh-CN" sz="1300" dirty="0" err="1"/>
                        <a:t>mW</a:t>
                      </a:r>
                      <a:endParaRPr lang="zh-CN" altLang="en-US" sz="1300" dirty="0"/>
                    </a:p>
                  </a:txBody>
                  <a:tcPr marL="74295" marR="74295" marT="37148" marB="37148"/>
                </a:tc>
                <a:tc>
                  <a:txBody>
                    <a:bodyPr/>
                    <a:lstStyle/>
                    <a:p>
                      <a:r>
                        <a:rPr lang="en-US" altLang="zh-CN" sz="1300" dirty="0"/>
                        <a:t>10 </a:t>
                      </a:r>
                      <a:r>
                        <a:rPr lang="en-US" altLang="zh-CN" sz="1300" dirty="0" err="1"/>
                        <a:t>mW</a:t>
                      </a:r>
                      <a:endParaRPr lang="zh-CN" altLang="en-US" sz="1300" dirty="0"/>
                    </a:p>
                  </a:txBody>
                  <a:tcPr marL="74295" marR="74295" marT="37148" marB="37148"/>
                </a:tc>
                <a:tc>
                  <a:txBody>
                    <a:bodyPr/>
                    <a:lstStyle/>
                    <a:p>
                      <a:r>
                        <a:rPr lang="en-US" altLang="zh-CN" sz="1300" dirty="0">
                          <a:solidFill>
                            <a:srgbClr val="C00000"/>
                          </a:solidFill>
                        </a:rPr>
                        <a:t>655 </a:t>
                      </a:r>
                      <a:r>
                        <a:rPr lang="en-US" altLang="zh-CN" sz="1300" dirty="0" err="1">
                          <a:solidFill>
                            <a:srgbClr val="C00000"/>
                          </a:solidFill>
                        </a:rPr>
                        <a:t>mW</a:t>
                      </a:r>
                      <a:endParaRPr lang="zh-CN" altLang="en-US" sz="1300" dirty="0">
                        <a:solidFill>
                          <a:srgbClr val="C00000"/>
                        </a:solidFill>
                      </a:endParaRPr>
                    </a:p>
                  </a:txBody>
                  <a:tcPr marL="74295" marR="74295" marT="37148" marB="37148"/>
                </a:tc>
                <a:extLst>
                  <a:ext uri="{0D108BD9-81ED-4DB2-BD59-A6C34878D82A}">
                    <a16:rowId xmlns:a16="http://schemas.microsoft.com/office/drawing/2014/main" val="1640308051"/>
                  </a:ext>
                </a:extLst>
              </a:tr>
              <a:tr h="668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00" dirty="0"/>
                        <a:t>65nm </a:t>
                      </a:r>
                      <a:r>
                        <a:rPr lang="zh-CN" altLang="en-US" sz="1300" dirty="0"/>
                        <a:t>芯片</a:t>
                      </a:r>
                      <a:endParaRPr lang="en-US" altLang="zh-CN"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00" dirty="0"/>
                        <a:t>@ 1 Gbps/chip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00" dirty="0"/>
                        <a:t>(TDR </a:t>
                      </a:r>
                      <a:r>
                        <a:rPr lang="en-US" altLang="zh-CN" sz="1300" dirty="0" err="1"/>
                        <a:t>LowLumi</a:t>
                      </a:r>
                      <a:r>
                        <a:rPr lang="en-US" altLang="zh-CN" sz="1300" dirty="0"/>
                        <a:t>)</a:t>
                      </a:r>
                      <a:endParaRPr lang="zh-CN" altLang="en-US" sz="13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00" dirty="0"/>
                        <a:t>60 </a:t>
                      </a:r>
                      <a:r>
                        <a:rPr lang="en-US" altLang="zh-CN" sz="1300" dirty="0" err="1"/>
                        <a:t>mW</a:t>
                      </a:r>
                      <a:endParaRPr lang="zh-CN" altLang="en-US" sz="1300" dirty="0"/>
                    </a:p>
                    <a:p>
                      <a:endParaRPr lang="zh-CN" altLang="en-US" sz="1300" dirty="0"/>
                    </a:p>
                  </a:txBody>
                  <a:tcPr marL="74295" marR="74295" marT="37148" marB="37148"/>
                </a:tc>
                <a:tc>
                  <a:txBody>
                    <a:bodyPr/>
                    <a:lstStyle/>
                    <a:p>
                      <a:r>
                        <a:rPr lang="en-US" altLang="zh-CN" sz="1300" dirty="0"/>
                        <a:t>80 </a:t>
                      </a:r>
                      <a:r>
                        <a:rPr lang="en-US" altLang="zh-CN" sz="1300" dirty="0" err="1"/>
                        <a:t>mW</a:t>
                      </a:r>
                      <a:endParaRPr lang="zh-CN" altLang="en-US" sz="1300" dirty="0"/>
                    </a:p>
                  </a:txBody>
                  <a:tcPr marL="74295" marR="74295" marT="37148" marB="37148"/>
                </a:tc>
                <a:tc>
                  <a:txBody>
                    <a:bodyPr/>
                    <a:lstStyle/>
                    <a:p>
                      <a:r>
                        <a:rPr lang="en-US" altLang="zh-CN" sz="1300" dirty="0"/>
                        <a:t>36 </a:t>
                      </a:r>
                      <a:r>
                        <a:rPr lang="en-US" altLang="zh-CN" sz="1300" dirty="0" err="1"/>
                        <a:t>mW</a:t>
                      </a:r>
                      <a:endParaRPr lang="zh-CN" altLang="en-US" sz="1300" dirty="0"/>
                    </a:p>
                  </a:txBody>
                  <a:tcPr marL="74295" marR="74295" marT="37148" marB="37148"/>
                </a:tc>
                <a:tc>
                  <a:txBody>
                    <a:bodyPr/>
                    <a:lstStyle/>
                    <a:p>
                      <a:r>
                        <a:rPr lang="en-US" altLang="zh-CN" sz="1300" dirty="0"/>
                        <a:t>10 </a:t>
                      </a:r>
                      <a:r>
                        <a:rPr lang="en-US" altLang="zh-CN" sz="1300" dirty="0" err="1"/>
                        <a:t>mW</a:t>
                      </a:r>
                      <a:endParaRPr lang="zh-CN" altLang="en-US" sz="1300" dirty="0"/>
                    </a:p>
                  </a:txBody>
                  <a:tcPr marL="74295" marR="74295" marT="37148" marB="37148"/>
                </a:tc>
                <a:tc>
                  <a:txBody>
                    <a:bodyPr/>
                    <a:lstStyle/>
                    <a:p>
                      <a:r>
                        <a:rPr lang="en-US" altLang="zh-CN" sz="1300" dirty="0">
                          <a:solidFill>
                            <a:srgbClr val="C00000"/>
                          </a:solidFill>
                        </a:rPr>
                        <a:t>186 </a:t>
                      </a:r>
                      <a:r>
                        <a:rPr lang="en-US" altLang="zh-CN" sz="1300" dirty="0" err="1">
                          <a:solidFill>
                            <a:srgbClr val="C00000"/>
                          </a:solidFill>
                        </a:rPr>
                        <a:t>mW</a:t>
                      </a:r>
                      <a:endParaRPr lang="zh-CN" altLang="en-US" sz="1300" dirty="0">
                        <a:solidFill>
                          <a:srgbClr val="C00000"/>
                        </a:solidFill>
                      </a:endParaRPr>
                    </a:p>
                  </a:txBody>
                  <a:tcPr marL="74295" marR="74295" marT="37148" marB="37148"/>
                </a:tc>
                <a:extLst>
                  <a:ext uri="{0D108BD9-81ED-4DB2-BD59-A6C34878D82A}">
                    <a16:rowId xmlns:a16="http://schemas.microsoft.com/office/drawing/2014/main" val="3220970101"/>
                  </a:ext>
                </a:extLst>
              </a:tr>
            </a:tbl>
          </a:graphicData>
        </a:graphic>
      </p:graphicFrame>
      <p:pic>
        <p:nvPicPr>
          <p:cNvPr id="4" name="图片 3">
            <a:extLst>
              <a:ext uri="{FF2B5EF4-FFF2-40B4-BE49-F238E27FC236}">
                <a16:creationId xmlns:a16="http://schemas.microsoft.com/office/drawing/2014/main" id="{B62A475F-B845-433C-802E-C36E9CC2BD6B}"/>
              </a:ext>
            </a:extLst>
          </p:cNvPr>
          <p:cNvPicPr>
            <a:picLocks noChangeAspect="1"/>
          </p:cNvPicPr>
          <p:nvPr/>
        </p:nvPicPr>
        <p:blipFill>
          <a:blip r:embed="rId2"/>
          <a:stretch>
            <a:fillRect/>
          </a:stretch>
        </p:blipFill>
        <p:spPr>
          <a:xfrm>
            <a:off x="675412" y="1370821"/>
            <a:ext cx="4767263" cy="3070860"/>
          </a:xfrm>
          <a:prstGeom prst="rect">
            <a:avLst/>
          </a:prstGeom>
        </p:spPr>
      </p:pic>
      <p:sp>
        <p:nvSpPr>
          <p:cNvPr id="5" name="文本框 4">
            <a:extLst>
              <a:ext uri="{FF2B5EF4-FFF2-40B4-BE49-F238E27FC236}">
                <a16:creationId xmlns:a16="http://schemas.microsoft.com/office/drawing/2014/main" id="{67BE665F-EA0B-4926-BAEA-3EA1DD1DB127}"/>
              </a:ext>
            </a:extLst>
          </p:cNvPr>
          <p:cNvSpPr txBox="1"/>
          <p:nvPr/>
        </p:nvSpPr>
        <p:spPr>
          <a:xfrm>
            <a:off x="5673436" y="1442605"/>
            <a:ext cx="3692237" cy="3287247"/>
          </a:xfrm>
          <a:prstGeom prst="rect">
            <a:avLst/>
          </a:prstGeom>
          <a:noFill/>
        </p:spPr>
        <p:txBody>
          <a:bodyPr wrap="square" rtlCol="0">
            <a:spAutoFit/>
          </a:bodyPr>
          <a:lstStyle/>
          <a:p>
            <a:r>
              <a:rPr lang="zh-CN" altLang="en-US" sz="1463" dirty="0"/>
              <a:t>估算说明：</a:t>
            </a:r>
            <a:endParaRPr lang="en-US" altLang="zh-CN" sz="1463" dirty="0"/>
          </a:p>
          <a:p>
            <a:pPr marL="232172" indent="-232172">
              <a:lnSpc>
                <a:spcPct val="150000"/>
              </a:lnSpc>
              <a:buFont typeface="Arial" panose="020B0604020202020204" pitchFamily="34" charset="0"/>
              <a:buChar char="•"/>
            </a:pPr>
            <a:r>
              <a:rPr lang="zh-CN" altLang="en-US" sz="1300" dirty="0"/>
              <a:t>太初</a:t>
            </a:r>
            <a:r>
              <a:rPr lang="en-US" altLang="zh-CN" sz="1300" dirty="0"/>
              <a:t>3</a:t>
            </a:r>
            <a:r>
              <a:rPr lang="zh-CN" altLang="en-US" sz="1300" dirty="0"/>
              <a:t>芯片：</a:t>
            </a:r>
            <a:r>
              <a:rPr lang="en-US" altLang="zh-CN" sz="1300" dirty="0"/>
              <a:t>180 nm</a:t>
            </a:r>
            <a:r>
              <a:rPr lang="zh-CN" altLang="en-US" sz="1300" dirty="0"/>
              <a:t>工艺，电源</a:t>
            </a:r>
            <a:r>
              <a:rPr lang="en-US" altLang="zh-CN" sz="1300" dirty="0">
                <a:solidFill>
                  <a:schemeClr val="accent2"/>
                </a:solidFill>
              </a:rPr>
              <a:t>1.8 V</a:t>
            </a:r>
            <a:r>
              <a:rPr lang="en-US" altLang="zh-CN" sz="1300" dirty="0"/>
              <a:t>;</a:t>
            </a:r>
          </a:p>
          <a:p>
            <a:pPr marL="232172" indent="-232172">
              <a:lnSpc>
                <a:spcPct val="150000"/>
              </a:lnSpc>
              <a:buFont typeface="Arial" panose="020B0604020202020204" pitchFamily="34" charset="0"/>
              <a:buChar char="•"/>
            </a:pPr>
            <a:r>
              <a:rPr lang="en-US" altLang="zh-CN" sz="1300" dirty="0"/>
              <a:t>65 nm</a:t>
            </a:r>
            <a:r>
              <a:rPr lang="zh-CN" altLang="en-US" sz="1300" dirty="0"/>
              <a:t>芯片：电源</a:t>
            </a:r>
            <a:r>
              <a:rPr lang="en-US" altLang="zh-CN" sz="1300" dirty="0">
                <a:solidFill>
                  <a:schemeClr val="accent2"/>
                </a:solidFill>
              </a:rPr>
              <a:t>1.2 V</a:t>
            </a:r>
            <a:r>
              <a:rPr lang="en-US" altLang="zh-CN" sz="1300" dirty="0"/>
              <a:t>; </a:t>
            </a:r>
          </a:p>
          <a:p>
            <a:pPr marL="232172" indent="-232172">
              <a:lnSpc>
                <a:spcPct val="150000"/>
              </a:lnSpc>
              <a:buFont typeface="Arial" panose="020B0604020202020204" pitchFamily="34" charset="0"/>
              <a:buChar char="•"/>
            </a:pPr>
            <a:r>
              <a:rPr lang="en-US" altLang="zh-CN" sz="1300" dirty="0"/>
              <a:t>Data </a:t>
            </a:r>
            <a:r>
              <a:rPr lang="en-US" altLang="zh-CN" sz="1300" dirty="0" err="1"/>
              <a:t>rate@Triggless-CDR</a:t>
            </a:r>
            <a:r>
              <a:rPr lang="en-US" altLang="zh-CN" sz="1300" dirty="0"/>
              <a:t>: </a:t>
            </a:r>
            <a:r>
              <a:rPr lang="en-US" altLang="zh-CN" sz="1300" dirty="0">
                <a:solidFill>
                  <a:schemeClr val="accent2"/>
                </a:solidFill>
              </a:rPr>
              <a:t>4.48 Gbps /chip</a:t>
            </a:r>
          </a:p>
          <a:p>
            <a:pPr>
              <a:lnSpc>
                <a:spcPct val="150000"/>
              </a:lnSpc>
            </a:pPr>
            <a:r>
              <a:rPr lang="en-US" altLang="zh-CN" sz="1300" dirty="0">
                <a:solidFill>
                  <a:schemeClr val="accent2"/>
                </a:solidFill>
              </a:rPr>
              <a:t>     bunch spacing (min.): 25 ns</a:t>
            </a:r>
            <a:r>
              <a:rPr lang="zh-CN" altLang="en-US" sz="1300" dirty="0">
                <a:solidFill>
                  <a:schemeClr val="accent2"/>
                </a:solidFill>
              </a:rPr>
              <a:t>需要快前沿前端</a:t>
            </a:r>
            <a:endParaRPr lang="en-US" altLang="zh-CN" sz="1300" dirty="0">
              <a:solidFill>
                <a:schemeClr val="accent2"/>
              </a:solidFill>
            </a:endParaRPr>
          </a:p>
          <a:p>
            <a:pPr marL="232172" indent="-232172">
              <a:lnSpc>
                <a:spcPct val="150000"/>
              </a:lnSpc>
              <a:buFont typeface="Arial" panose="020B0604020202020204" pitchFamily="34" charset="0"/>
              <a:buChar char="•"/>
            </a:pPr>
            <a:r>
              <a:rPr lang="en-US" altLang="zh-CN" sz="1300" dirty="0"/>
              <a:t>Data </a:t>
            </a:r>
            <a:r>
              <a:rPr lang="en-US" altLang="zh-CN" sz="1300" dirty="0" err="1"/>
              <a:t>rate@Triggless-TDR</a:t>
            </a:r>
            <a:r>
              <a:rPr lang="en-US" altLang="zh-CN" sz="1300" dirty="0"/>
              <a:t> (Low </a:t>
            </a:r>
            <a:r>
              <a:rPr lang="en-US" altLang="zh-CN" sz="1300" dirty="0" err="1"/>
              <a:t>Lumi</a:t>
            </a:r>
            <a:r>
              <a:rPr lang="en-US" altLang="zh-CN" sz="1300" dirty="0"/>
              <a:t>): </a:t>
            </a:r>
          </a:p>
          <a:p>
            <a:pPr>
              <a:lnSpc>
                <a:spcPct val="150000"/>
              </a:lnSpc>
            </a:pPr>
            <a:r>
              <a:rPr lang="en-US" altLang="zh-CN" sz="1300" dirty="0"/>
              <a:t>       </a:t>
            </a:r>
            <a:r>
              <a:rPr lang="en-US" altLang="zh-CN" sz="1300" dirty="0">
                <a:solidFill>
                  <a:schemeClr val="accent2"/>
                </a:solidFill>
              </a:rPr>
              <a:t>1 Gbps/chip</a:t>
            </a:r>
          </a:p>
          <a:p>
            <a:pPr marL="232172" indent="-232172">
              <a:lnSpc>
                <a:spcPct val="150000"/>
              </a:lnSpc>
              <a:buFont typeface="Arial" panose="020B0604020202020204" pitchFamily="34" charset="0"/>
              <a:buChar char="•"/>
            </a:pPr>
            <a:r>
              <a:rPr lang="en-US" altLang="zh-CN" sz="1300" dirty="0"/>
              <a:t>Low </a:t>
            </a:r>
            <a:r>
              <a:rPr lang="en-US" altLang="zh-CN" sz="1300" dirty="0" err="1"/>
              <a:t>Lumi@TDR</a:t>
            </a:r>
            <a:r>
              <a:rPr lang="en-US" altLang="zh-CN" sz="1300" dirty="0"/>
              <a:t>: bunch spacing ~</a:t>
            </a:r>
            <a:r>
              <a:rPr lang="zh-CN" altLang="en-US" sz="1300" dirty="0"/>
              <a:t>几百</a:t>
            </a:r>
            <a:r>
              <a:rPr lang="en-US" altLang="zh-CN" sz="1300" dirty="0"/>
              <a:t>ns</a:t>
            </a:r>
            <a:r>
              <a:rPr lang="zh-CN" altLang="en-US" sz="1300" dirty="0"/>
              <a:t>，像素前端不需要快前沿，</a:t>
            </a:r>
            <a:r>
              <a:rPr lang="en-US" altLang="zh-CN" sz="1300" dirty="0"/>
              <a:t>Matrix</a:t>
            </a:r>
            <a:r>
              <a:rPr lang="zh-CN" altLang="en-US" sz="1300"/>
              <a:t>功耗可降低到</a:t>
            </a:r>
            <a:r>
              <a:rPr lang="en-US" altLang="zh-CN" sz="1300" dirty="0"/>
              <a:t>60 </a:t>
            </a:r>
            <a:r>
              <a:rPr lang="en-US" altLang="zh-CN" sz="1300" dirty="0" err="1"/>
              <a:t>mW</a:t>
            </a:r>
            <a:endParaRPr lang="en-US" altLang="zh-CN" sz="1300" dirty="0"/>
          </a:p>
          <a:p>
            <a:pPr marL="232172" indent="-232172">
              <a:lnSpc>
                <a:spcPct val="150000"/>
              </a:lnSpc>
              <a:buFont typeface="Arial" panose="020B0604020202020204" pitchFamily="34" charset="0"/>
              <a:buChar char="•"/>
            </a:pPr>
            <a:endParaRPr lang="zh-CN" altLang="en-US" sz="1300" dirty="0"/>
          </a:p>
        </p:txBody>
      </p:sp>
      <p:sp>
        <p:nvSpPr>
          <p:cNvPr id="6" name="TextBox 5">
            <a:extLst>
              <a:ext uri="{FF2B5EF4-FFF2-40B4-BE49-F238E27FC236}">
                <a16:creationId xmlns:a16="http://schemas.microsoft.com/office/drawing/2014/main" id="{D32AC6AB-1123-A493-22EE-617F9449B97C}"/>
              </a:ext>
            </a:extLst>
          </p:cNvPr>
          <p:cNvSpPr txBox="1"/>
          <p:nvPr/>
        </p:nvSpPr>
        <p:spPr>
          <a:xfrm>
            <a:off x="6864752" y="326332"/>
            <a:ext cx="6082496" cy="369332"/>
          </a:xfrm>
          <a:prstGeom prst="rect">
            <a:avLst/>
          </a:prstGeom>
          <a:noFill/>
        </p:spPr>
        <p:txBody>
          <a:bodyPr wrap="square">
            <a:spAutoFit/>
          </a:bodyPr>
          <a:lstStyle/>
          <a:p>
            <a:r>
              <a:rPr lang="en-US" altLang="zh-CN" dirty="0"/>
              <a:t>(from</a:t>
            </a:r>
            <a:r>
              <a:rPr lang="zh-CN" altLang="en-US" dirty="0"/>
              <a:t> </a:t>
            </a:r>
            <a:r>
              <a:rPr lang="en-US" altLang="zh-CN" dirty="0" err="1"/>
              <a:t>Weiwi,Ying</a:t>
            </a:r>
            <a:r>
              <a:rPr lang="en-US" altLang="zh-CN" dirty="0"/>
              <a:t>)</a:t>
            </a:r>
            <a:r>
              <a:rPr lang="zh-CN" altLang="en-US" dirty="0"/>
              <a:t> </a:t>
            </a:r>
            <a:endParaRPr lang="en-CN" dirty="0"/>
          </a:p>
        </p:txBody>
      </p:sp>
    </p:spTree>
    <p:extLst>
      <p:ext uri="{BB962C8B-B14F-4D97-AF65-F5344CB8AC3E}">
        <p14:creationId xmlns:p14="http://schemas.microsoft.com/office/powerpoint/2010/main" val="414834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9678" y="-191032"/>
            <a:ext cx="7886700" cy="1325563"/>
          </a:xfrm>
        </p:spPr>
        <p:txBody>
          <a:bodyPr/>
          <a:lstStyle/>
          <a:p>
            <a:r>
              <a:rPr lang="en-US" altLang="zh-CN" dirty="0"/>
              <a:t>VTX assembly</a:t>
            </a:r>
            <a:endParaRPr lang="zh-CN" altLang="en-US" dirty="0"/>
          </a:p>
        </p:txBody>
      </p:sp>
      <p:sp>
        <p:nvSpPr>
          <p:cNvPr id="4" name="页脚占位符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785AF-6057-4D85-B2E7-58D8763BD4B9}" type="slidenum">
              <a:rPr lang="zh-CN" altLang="en-US" smtClean="0"/>
              <a:pPr/>
              <a:t>15</a:t>
            </a:fld>
            <a:endParaRPr lang="zh-CN" altLang="en-US"/>
          </a:p>
        </p:txBody>
      </p:sp>
      <p:pic>
        <p:nvPicPr>
          <p:cNvPr id="8" name="图片 7"/>
          <p:cNvPicPr>
            <a:picLocks noChangeAspect="1"/>
          </p:cNvPicPr>
          <p:nvPr/>
        </p:nvPicPr>
        <p:blipFill>
          <a:blip r:embed="rId3"/>
          <a:stretch>
            <a:fillRect/>
          </a:stretch>
        </p:blipFill>
        <p:spPr>
          <a:xfrm>
            <a:off x="621163" y="1425180"/>
            <a:ext cx="3006102" cy="2271509"/>
          </a:xfrm>
          <a:prstGeom prst="rect">
            <a:avLst/>
          </a:prstGeom>
        </p:spPr>
      </p:pic>
      <p:pic>
        <p:nvPicPr>
          <p:cNvPr id="9" name="图片 8"/>
          <p:cNvPicPr>
            <a:picLocks noChangeAspect="1"/>
          </p:cNvPicPr>
          <p:nvPr/>
        </p:nvPicPr>
        <p:blipFill>
          <a:blip r:embed="rId4"/>
          <a:stretch>
            <a:fillRect/>
          </a:stretch>
        </p:blipFill>
        <p:spPr>
          <a:xfrm>
            <a:off x="6789933" y="1554946"/>
            <a:ext cx="2155435" cy="2087946"/>
          </a:xfrm>
          <a:prstGeom prst="rect">
            <a:avLst/>
          </a:prstGeom>
        </p:spPr>
      </p:pic>
      <p:grpSp>
        <p:nvGrpSpPr>
          <p:cNvPr id="11" name="组合 10"/>
          <p:cNvGrpSpPr/>
          <p:nvPr/>
        </p:nvGrpSpPr>
        <p:grpSpPr>
          <a:xfrm>
            <a:off x="3739446" y="1425180"/>
            <a:ext cx="2938307" cy="2112197"/>
            <a:chOff x="5494500" y="4007848"/>
            <a:chExt cx="2938307" cy="2112197"/>
          </a:xfrm>
        </p:grpSpPr>
        <p:pic>
          <p:nvPicPr>
            <p:cNvPr id="10" name="图片 9"/>
            <p:cNvPicPr>
              <a:picLocks noChangeAspect="1"/>
            </p:cNvPicPr>
            <p:nvPr/>
          </p:nvPicPr>
          <p:blipFill>
            <a:blip r:embed="rId5"/>
            <a:stretch>
              <a:fillRect/>
            </a:stretch>
          </p:blipFill>
          <p:spPr>
            <a:xfrm>
              <a:off x="5494500" y="4281035"/>
              <a:ext cx="2938307" cy="1839010"/>
            </a:xfrm>
            <a:prstGeom prst="rect">
              <a:avLst/>
            </a:prstGeom>
          </p:spPr>
        </p:pic>
        <p:sp>
          <p:nvSpPr>
            <p:cNvPr id="12" name="圆角矩形 11"/>
            <p:cNvSpPr/>
            <p:nvPr/>
          </p:nvSpPr>
          <p:spPr>
            <a:xfrm>
              <a:off x="5801394" y="4007848"/>
              <a:ext cx="2324520" cy="27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t>Support rings / Al alloy </a:t>
              </a:r>
              <a:endParaRPr lang="zh-CN" altLang="en-US" sz="1600" dirty="0"/>
            </a:p>
          </p:txBody>
        </p:sp>
      </p:grpSp>
      <p:sp>
        <p:nvSpPr>
          <p:cNvPr id="3" name="文本框 2"/>
          <p:cNvSpPr txBox="1"/>
          <p:nvPr/>
        </p:nvSpPr>
        <p:spPr>
          <a:xfrm>
            <a:off x="657324" y="3828026"/>
            <a:ext cx="5696448" cy="2385268"/>
          </a:xfrm>
          <a:prstGeom prst="rect">
            <a:avLst/>
          </a:prstGeom>
          <a:noFill/>
        </p:spPr>
        <p:txBody>
          <a:bodyPr wrap="square" rtlCol="0">
            <a:spAutoFit/>
          </a:bodyPr>
          <a:lstStyle/>
          <a:p>
            <a:r>
              <a:rPr lang="en-US" altLang="zh-CN" dirty="0"/>
              <a:t>Ladder can be glued / bolted to the support ring. Gluing will save space to make the ratchet teeth hollow, which helps ventilation, currently we prefer this method.</a:t>
            </a:r>
          </a:p>
          <a:p>
            <a:pPr>
              <a:spcBef>
                <a:spcPts val="600"/>
              </a:spcBef>
            </a:pPr>
            <a:r>
              <a:rPr lang="en-US" altLang="zh-CN" dirty="0"/>
              <a:t>Two methods to assemble the VTX:</a:t>
            </a:r>
          </a:p>
          <a:p>
            <a:pPr marL="285750" indent="-285750">
              <a:buFont typeface="Wingdings" panose="05000000000000000000" pitchFamily="2" charset="2"/>
              <a:buChar char="l"/>
            </a:pPr>
            <a:r>
              <a:rPr lang="en-US" altLang="zh-CN" dirty="0"/>
              <a:t>Assemble the barrel in advance (consisting of two halves), and then install the barrel on the beam tube.</a:t>
            </a:r>
            <a:endParaRPr lang="zh-CN" altLang="en-US" dirty="0"/>
          </a:p>
          <a:p>
            <a:pPr marL="285750" indent="-285750">
              <a:buFont typeface="Wingdings" panose="05000000000000000000" pitchFamily="2" charset="2"/>
              <a:buChar char="l"/>
            </a:pPr>
            <a:r>
              <a:rPr lang="en-US" altLang="zh-CN" dirty="0"/>
              <a:t>Install (</a:t>
            </a:r>
            <a:r>
              <a:rPr lang="en-US" altLang="zh-CN" i="1" dirty="0"/>
              <a:t>or machined</a:t>
            </a:r>
            <a:r>
              <a:rPr lang="en-US" altLang="zh-CN" dirty="0"/>
              <a:t>) the support rings on beam pipe in advance, then directly install the ladders (preferred).</a:t>
            </a:r>
          </a:p>
        </p:txBody>
      </p:sp>
      <p:pic>
        <p:nvPicPr>
          <p:cNvPr id="13" name="图片 12"/>
          <p:cNvPicPr>
            <a:picLocks noChangeAspect="1"/>
          </p:cNvPicPr>
          <p:nvPr/>
        </p:nvPicPr>
        <p:blipFill>
          <a:blip r:embed="rId6"/>
          <a:stretch>
            <a:fillRect/>
          </a:stretch>
        </p:blipFill>
        <p:spPr>
          <a:xfrm>
            <a:off x="6353772" y="4013910"/>
            <a:ext cx="2722606" cy="2207139"/>
          </a:xfrm>
          <a:prstGeom prst="rect">
            <a:avLst/>
          </a:prstGeom>
        </p:spPr>
      </p:pic>
    </p:spTree>
    <p:extLst>
      <p:ext uri="{BB962C8B-B14F-4D97-AF65-F5344CB8AC3E}">
        <p14:creationId xmlns:p14="http://schemas.microsoft.com/office/powerpoint/2010/main" val="24600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C64C-97E2-B150-3C1F-E7BBB5E2FF73}"/>
              </a:ext>
            </a:extLst>
          </p:cNvPr>
          <p:cNvSpPr>
            <a:spLocks noGrp="1"/>
          </p:cNvSpPr>
          <p:nvPr>
            <p:ph type="title"/>
          </p:nvPr>
        </p:nvSpPr>
        <p:spPr/>
        <p:txBody>
          <a:bodyPr/>
          <a:lstStyle/>
          <a:p>
            <a:r>
              <a:rPr lang="en-US" altLang="zh-CN" dirty="0"/>
              <a:t>Air</a:t>
            </a:r>
            <a:r>
              <a:rPr lang="zh-CN" altLang="en-US" dirty="0"/>
              <a:t> </a:t>
            </a:r>
            <a:r>
              <a:rPr lang="en-US" dirty="0"/>
              <a:t>C</a:t>
            </a:r>
            <a:r>
              <a:rPr lang="en-CN" dirty="0"/>
              <a:t>ooling</a:t>
            </a:r>
            <a:r>
              <a:rPr lang="zh-CN" altLang="en-US" dirty="0"/>
              <a:t> </a:t>
            </a:r>
            <a:r>
              <a:rPr lang="en-US" altLang="zh-CN" dirty="0"/>
              <a:t>of</a:t>
            </a:r>
            <a:r>
              <a:rPr lang="zh-CN" altLang="en-US" dirty="0"/>
              <a:t> </a:t>
            </a:r>
            <a:r>
              <a:rPr lang="en-US" altLang="zh-CN" dirty="0"/>
              <a:t>vertex</a:t>
            </a:r>
            <a:r>
              <a:rPr lang="zh-CN" altLang="en-US" dirty="0"/>
              <a:t> </a:t>
            </a:r>
            <a:r>
              <a:rPr lang="en-US" altLang="zh-CN" dirty="0"/>
              <a:t>detector</a:t>
            </a:r>
            <a:endParaRPr lang="en-CN" dirty="0"/>
          </a:p>
        </p:txBody>
      </p:sp>
      <p:graphicFrame>
        <p:nvGraphicFramePr>
          <p:cNvPr id="4" name="Content Placeholder 3">
            <a:extLst>
              <a:ext uri="{FF2B5EF4-FFF2-40B4-BE49-F238E27FC236}">
                <a16:creationId xmlns:a16="http://schemas.microsoft.com/office/drawing/2014/main" id="{D554CC75-CD8C-CD4A-2A4E-7A71918B8688}"/>
              </a:ext>
            </a:extLst>
          </p:cNvPr>
          <p:cNvGraphicFramePr>
            <a:graphicFrameLocks noGrp="1"/>
          </p:cNvGraphicFramePr>
          <p:nvPr>
            <p:ph idx="1"/>
          </p:nvPr>
        </p:nvGraphicFramePr>
        <p:xfrm>
          <a:off x="-28935" y="3497912"/>
          <a:ext cx="6911650" cy="2377440"/>
        </p:xfrm>
        <a:graphic>
          <a:graphicData uri="http://schemas.openxmlformats.org/drawingml/2006/table">
            <a:tbl>
              <a:tblPr firstRow="1" bandRow="1">
                <a:tableStyleId>{5C22544A-7EE6-4342-B048-85BDC9FD1C3A}</a:tableStyleId>
              </a:tblPr>
              <a:tblGrid>
                <a:gridCol w="2251913">
                  <a:extLst>
                    <a:ext uri="{9D8B030D-6E8A-4147-A177-3AD203B41FA5}">
                      <a16:colId xmlns:a16="http://schemas.microsoft.com/office/drawing/2014/main" val="3985958962"/>
                    </a:ext>
                  </a:extLst>
                </a:gridCol>
                <a:gridCol w="1739525">
                  <a:extLst>
                    <a:ext uri="{9D8B030D-6E8A-4147-A177-3AD203B41FA5}">
                      <a16:colId xmlns:a16="http://schemas.microsoft.com/office/drawing/2014/main" val="2501307198"/>
                    </a:ext>
                  </a:extLst>
                </a:gridCol>
                <a:gridCol w="2920212">
                  <a:extLst>
                    <a:ext uri="{9D8B030D-6E8A-4147-A177-3AD203B41FA5}">
                      <a16:colId xmlns:a16="http://schemas.microsoft.com/office/drawing/2014/main" val="3307402854"/>
                    </a:ext>
                  </a:extLst>
                </a:gridCol>
              </a:tblGrid>
              <a:tr h="0">
                <a:tc>
                  <a:txBody>
                    <a:bodyPr/>
                    <a:lstStyle/>
                    <a:p>
                      <a:pPr algn="ctr"/>
                      <a:r>
                        <a:rPr lang="en-US" altLang="zh-CN" dirty="0"/>
                        <a:t>Barrel</a:t>
                      </a:r>
                      <a:r>
                        <a:rPr lang="zh-CN" altLang="en-US" dirty="0"/>
                        <a:t> </a:t>
                      </a:r>
                      <a:r>
                        <a:rPr lang="en-US" altLang="zh-CN" dirty="0"/>
                        <a:t>layer</a:t>
                      </a:r>
                      <a:endParaRPr lang="en-CN" dirty="0"/>
                    </a:p>
                  </a:txBody>
                  <a:tcPr/>
                </a:tc>
                <a:tc>
                  <a:txBody>
                    <a:bodyPr/>
                    <a:lstStyle/>
                    <a:p>
                      <a:pPr algn="ctr"/>
                      <a:r>
                        <a:rPr lang="en-US" altLang="zh-CN" dirty="0"/>
                        <a:t># of</a:t>
                      </a:r>
                      <a:r>
                        <a:rPr lang="zh-CN" altLang="en-US" dirty="0"/>
                        <a:t> </a:t>
                      </a:r>
                      <a:r>
                        <a:rPr lang="en-US" altLang="zh-CN" dirty="0"/>
                        <a:t>ladder</a:t>
                      </a:r>
                      <a:endParaRPr lang="en-C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Max</a:t>
                      </a:r>
                      <a:r>
                        <a:rPr lang="zh-CN" altLang="en-US" dirty="0"/>
                        <a:t> </a:t>
                      </a:r>
                      <a:r>
                        <a:rPr lang="en-US" altLang="zh-CN" dirty="0"/>
                        <a:t>temperature</a:t>
                      </a:r>
                      <a:r>
                        <a:rPr lang="zh-CN" altLang="en-US" dirty="0"/>
                        <a:t> </a:t>
                      </a:r>
                      <a:r>
                        <a:rPr lang="en-US" altLang="zh-CN" dirty="0"/>
                        <a:t>(Celsius)</a:t>
                      </a:r>
                      <a:endParaRPr lang="en-CN" dirty="0"/>
                    </a:p>
                  </a:txBody>
                  <a:tcPr/>
                </a:tc>
                <a:extLst>
                  <a:ext uri="{0D108BD9-81ED-4DB2-BD59-A6C34878D82A}">
                    <a16:rowId xmlns:a16="http://schemas.microsoft.com/office/drawing/2014/main" val="3374663765"/>
                  </a:ext>
                </a:extLst>
              </a:tr>
              <a:tr h="247177">
                <a:tc>
                  <a:txBody>
                    <a:bodyPr/>
                    <a:lstStyle/>
                    <a:p>
                      <a:pPr algn="ctr"/>
                      <a:endParaRPr lang="en-CN" dirty="0"/>
                    </a:p>
                  </a:txBody>
                  <a:tcPr/>
                </a:tc>
                <a:tc>
                  <a:txBody>
                    <a:bodyPr/>
                    <a:lstStyle/>
                    <a:p>
                      <a:pPr algn="ctr"/>
                      <a:endParaRPr lang="en-CN" dirty="0"/>
                    </a:p>
                  </a:txBody>
                  <a:tcPr/>
                </a:tc>
                <a:tc>
                  <a:txBody>
                    <a:bodyPr/>
                    <a:lstStyle/>
                    <a:p>
                      <a:pPr algn="ctr"/>
                      <a:r>
                        <a:rPr lang="zh-CN" altLang="en-US">
                          <a:solidFill>
                            <a:srgbClr val="FF0000"/>
                          </a:solidFill>
                        </a:rPr>
                        <a:t>  </a:t>
                      </a:r>
                      <a:r>
                        <a:rPr lang="en-US" altLang="zh-CN">
                          <a:solidFill>
                            <a:srgbClr val="FF0000"/>
                          </a:solidFill>
                        </a:rPr>
                        <a:t>40mW</a:t>
                      </a:r>
                      <a:r>
                        <a:rPr lang="en-US" altLang="zh-CN" dirty="0">
                          <a:solidFill>
                            <a:srgbClr val="FF0000"/>
                          </a:solidFill>
                        </a:rPr>
                        <a:t>/cm2</a:t>
                      </a:r>
                      <a:endParaRPr lang="en-CN" dirty="0">
                        <a:solidFill>
                          <a:srgbClr val="FF0000"/>
                        </a:solidFill>
                      </a:endParaRPr>
                    </a:p>
                  </a:txBody>
                  <a:tcPr/>
                </a:tc>
                <a:extLst>
                  <a:ext uri="{0D108BD9-81ED-4DB2-BD59-A6C34878D82A}">
                    <a16:rowId xmlns:a16="http://schemas.microsoft.com/office/drawing/2014/main" val="2031129181"/>
                  </a:ext>
                </a:extLst>
              </a:tr>
              <a:tr h="2471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dirty="0"/>
                        <a:t>Inner</a:t>
                      </a:r>
                      <a:r>
                        <a:rPr lang="zh-CN" altLang="en-US" dirty="0"/>
                        <a:t> </a:t>
                      </a:r>
                      <a:r>
                        <a:rPr lang="en-US" altLang="zh-CN" dirty="0"/>
                        <a:t>layer</a:t>
                      </a:r>
                      <a:r>
                        <a:rPr lang="zh-CN" altLang="en-US" dirty="0"/>
                        <a:t> </a:t>
                      </a: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w/wo</a:t>
                      </a:r>
                      <a:r>
                        <a:rPr lang="zh-CN" altLang="en-US" dirty="0"/>
                        <a:t> </a:t>
                      </a:r>
                      <a:r>
                        <a:rPr lang="en-US" altLang="zh-CN" dirty="0"/>
                        <a:t>beam</a:t>
                      </a:r>
                      <a:r>
                        <a:rPr lang="zh-CN" altLang="en-US" dirty="0"/>
                        <a:t> </a:t>
                      </a:r>
                      <a:r>
                        <a:rPr lang="en-US" altLang="zh-CN" dirty="0"/>
                        <a:t>pipe</a:t>
                      </a:r>
                      <a:r>
                        <a:rPr lang="zh-CN" altLang="en-US" dirty="0"/>
                        <a:t> </a:t>
                      </a: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Temperature</a:t>
                      </a:r>
                      <a:r>
                        <a:rPr lang="zh-CN" altLang="en-US" dirty="0"/>
                        <a:t> </a:t>
                      </a:r>
                      <a:endParaRPr lang="en-CN" dirty="0"/>
                    </a:p>
                  </a:txBody>
                  <a:tcPr/>
                </a:tc>
                <a:tc>
                  <a:txBody>
                    <a:bodyPr/>
                    <a:lstStyle/>
                    <a:p>
                      <a:pPr algn="ctr"/>
                      <a:endParaRPr lang="en-US" altLang="zh-CN" dirty="0"/>
                    </a:p>
                    <a:p>
                      <a:pPr algn="ctr"/>
                      <a:r>
                        <a:rPr lang="en-US" altLang="zh-CN" dirty="0"/>
                        <a:t>8</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rPr>
                        <a:t> </a:t>
                      </a:r>
                      <a:r>
                        <a:rPr lang="en-US" altLang="zh-CN" dirty="0">
                          <a:solidFill>
                            <a:schemeClr val="tx1"/>
                          </a:solidFill>
                        </a:rPr>
                        <a:t>~25</a:t>
                      </a:r>
                      <a:r>
                        <a:rPr lang="en-US" sz="1800" b="0" kern="1200" dirty="0">
                          <a:solidFill>
                            <a:schemeClr val="tx1"/>
                          </a:solidFill>
                          <a:effectLst/>
                          <a:latin typeface="+mn-lt"/>
                          <a:ea typeface="+mn-ea"/>
                          <a:cs typeface="+mn-cs"/>
                        </a:rPr>
                        <a:t>°C</a:t>
                      </a:r>
                      <a:r>
                        <a:rPr lang="en-US" altLang="zh-CN" dirty="0">
                          <a:solidFill>
                            <a:schemeClr val="tx1"/>
                          </a:solidFill>
                        </a:rPr>
                        <a:t>(w</a:t>
                      </a:r>
                      <a:r>
                        <a:rPr lang="zh-CN" altLang="en-US" dirty="0">
                          <a:solidFill>
                            <a:schemeClr val="tx1"/>
                          </a:solidFill>
                        </a:rPr>
                        <a:t> </a:t>
                      </a:r>
                      <a:r>
                        <a:rPr lang="en-US" altLang="zh-CN" dirty="0">
                          <a:solidFill>
                            <a:schemeClr val="tx1"/>
                          </a:solidFill>
                        </a:rPr>
                        <a:t>thermal</a:t>
                      </a:r>
                      <a:r>
                        <a:rPr lang="zh-CN" altLang="en-US" dirty="0">
                          <a:solidFill>
                            <a:schemeClr val="tx1"/>
                          </a:solidFill>
                        </a:rPr>
                        <a:t> </a:t>
                      </a:r>
                      <a:r>
                        <a:rPr lang="en-US" altLang="zh-CN" dirty="0">
                          <a:solidFill>
                            <a:schemeClr val="tx1"/>
                          </a:solidFill>
                        </a:rPr>
                        <a:t>glue)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p>
                    <a:p>
                      <a:pPr algn="ctr"/>
                      <a:r>
                        <a:rPr lang="en-US" altLang="zh-CN" dirty="0">
                          <a:solidFill>
                            <a:srgbClr val="FF0000"/>
                          </a:solidFill>
                        </a:rPr>
                        <a:t>49</a:t>
                      </a:r>
                      <a:r>
                        <a:rPr lang="zh-CN" altLang="en-US" dirty="0">
                          <a:solidFill>
                            <a:srgbClr val="FF0000"/>
                          </a:solidFill>
                        </a:rPr>
                        <a:t> </a:t>
                      </a:r>
                      <a:r>
                        <a:rPr lang="en-US" altLang="zh-CN" dirty="0">
                          <a:solidFill>
                            <a:srgbClr val="FF0000"/>
                          </a:solidFill>
                        </a:rPr>
                        <a:t>(wo</a:t>
                      </a:r>
                      <a:r>
                        <a:rPr lang="zh-CN" altLang="en-US" dirty="0">
                          <a:solidFill>
                            <a:srgbClr val="FF0000"/>
                          </a:solidFill>
                        </a:rPr>
                        <a:t> </a:t>
                      </a:r>
                      <a:r>
                        <a:rPr lang="en-US" altLang="zh-CN" dirty="0">
                          <a:solidFill>
                            <a:srgbClr val="FF0000"/>
                          </a:solidFill>
                        </a:rPr>
                        <a:t>thermal</a:t>
                      </a:r>
                      <a:r>
                        <a:rPr lang="zh-CN" altLang="en-US" dirty="0">
                          <a:solidFill>
                            <a:srgbClr val="FF0000"/>
                          </a:solidFill>
                        </a:rPr>
                        <a:t> </a:t>
                      </a:r>
                      <a:r>
                        <a:rPr lang="en-US" altLang="zh-CN" dirty="0">
                          <a:solidFill>
                            <a:srgbClr val="FF0000"/>
                          </a:solidFill>
                        </a:rPr>
                        <a:t>glue)</a:t>
                      </a:r>
                      <a:endParaRPr lang="en-CN" dirty="0">
                        <a:solidFill>
                          <a:srgbClr val="FF0000"/>
                        </a:solidFill>
                      </a:endParaRPr>
                    </a:p>
                  </a:txBody>
                  <a:tcPr/>
                </a:tc>
                <a:extLst>
                  <a:ext uri="{0D108BD9-81ED-4DB2-BD59-A6C34878D82A}">
                    <a16:rowId xmlns:a16="http://schemas.microsoft.com/office/drawing/2014/main" val="4171525615"/>
                  </a:ext>
                </a:extLst>
              </a:tr>
              <a:tr h="247177">
                <a:tc>
                  <a:txBody>
                    <a:bodyPr/>
                    <a:lstStyle/>
                    <a:p>
                      <a:pPr algn="ctr"/>
                      <a:r>
                        <a:rPr lang="en-US" altLang="zh-CN" dirty="0"/>
                        <a:t>Middle</a:t>
                      </a:r>
                      <a:r>
                        <a:rPr lang="zh-CN" altLang="en-US" dirty="0"/>
                        <a:t> </a:t>
                      </a:r>
                      <a:endParaRPr lang="en-CN" dirty="0"/>
                    </a:p>
                  </a:txBody>
                  <a:tcPr/>
                </a:tc>
                <a:tc>
                  <a:txBody>
                    <a:bodyPr/>
                    <a:lstStyle/>
                    <a:p>
                      <a:pPr algn="ctr"/>
                      <a:r>
                        <a:rPr lang="en-US" altLang="zh-CN" dirty="0"/>
                        <a:t>16</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rPr>
                        <a:t>28</a:t>
                      </a:r>
                      <a:r>
                        <a:rPr lang="en-US" sz="1800" b="0" kern="1200" dirty="0">
                          <a:solidFill>
                            <a:srgbClr val="FF0000"/>
                          </a:solidFill>
                          <a:effectLst/>
                          <a:latin typeface="+mn-lt"/>
                          <a:ea typeface="+mn-ea"/>
                          <a:cs typeface="+mn-cs"/>
                        </a:rPr>
                        <a:t>°C</a:t>
                      </a:r>
                      <a:endParaRPr lang="en-US" sz="1800" b="1" kern="1200" dirty="0">
                        <a:solidFill>
                          <a:srgbClr val="FF0000"/>
                        </a:solidFill>
                        <a:effectLst/>
                        <a:latin typeface="+mn-lt"/>
                        <a:ea typeface="+mn-ea"/>
                        <a:cs typeface="+mn-cs"/>
                      </a:endParaRPr>
                    </a:p>
                  </a:txBody>
                  <a:tcPr/>
                </a:tc>
                <a:extLst>
                  <a:ext uri="{0D108BD9-81ED-4DB2-BD59-A6C34878D82A}">
                    <a16:rowId xmlns:a16="http://schemas.microsoft.com/office/drawing/2014/main" val="2604501575"/>
                  </a:ext>
                </a:extLst>
              </a:tr>
              <a:tr h="328361">
                <a:tc>
                  <a:txBody>
                    <a:bodyPr/>
                    <a:lstStyle/>
                    <a:p>
                      <a:pPr algn="ctr"/>
                      <a:r>
                        <a:rPr lang="en-US" altLang="zh-CN" dirty="0"/>
                        <a:t>Outer</a:t>
                      </a:r>
                      <a:r>
                        <a:rPr lang="zh-CN" altLang="en-US" dirty="0"/>
                        <a:t> </a:t>
                      </a:r>
                      <a:endParaRPr lang="en-CN" dirty="0"/>
                    </a:p>
                  </a:txBody>
                  <a:tcPr/>
                </a:tc>
                <a:tc>
                  <a:txBody>
                    <a:bodyPr/>
                    <a:lstStyle/>
                    <a:p>
                      <a:pPr algn="ctr"/>
                      <a:r>
                        <a:rPr lang="en-US" altLang="zh-CN" dirty="0"/>
                        <a:t>25</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rPr>
                        <a:t>30</a:t>
                      </a:r>
                      <a:r>
                        <a:rPr lang="en-US" sz="1800" b="0" kern="1200" dirty="0">
                          <a:solidFill>
                            <a:srgbClr val="FF0000"/>
                          </a:solidFill>
                          <a:effectLst/>
                          <a:latin typeface="+mn-lt"/>
                          <a:ea typeface="+mn-ea"/>
                          <a:cs typeface="+mn-cs"/>
                        </a:rPr>
                        <a:t>°C</a:t>
                      </a:r>
                      <a:endParaRPr lang="en-US" sz="1800" b="1" kern="1200" dirty="0">
                        <a:solidFill>
                          <a:srgbClr val="FF0000"/>
                        </a:solidFill>
                        <a:effectLst/>
                        <a:latin typeface="+mn-lt"/>
                        <a:ea typeface="+mn-ea"/>
                        <a:cs typeface="+mn-cs"/>
                      </a:endParaRPr>
                    </a:p>
                  </a:txBody>
                  <a:tcPr/>
                </a:tc>
                <a:extLst>
                  <a:ext uri="{0D108BD9-81ED-4DB2-BD59-A6C34878D82A}">
                    <a16:rowId xmlns:a16="http://schemas.microsoft.com/office/drawing/2014/main" val="2143256880"/>
                  </a:ext>
                </a:extLst>
              </a:tr>
            </a:tbl>
          </a:graphicData>
        </a:graphic>
      </p:graphicFrame>
      <p:pic>
        <p:nvPicPr>
          <p:cNvPr id="7" name="图片 13">
            <a:extLst>
              <a:ext uri="{FF2B5EF4-FFF2-40B4-BE49-F238E27FC236}">
                <a16:creationId xmlns:a16="http://schemas.microsoft.com/office/drawing/2014/main" id="{5F8E6BAF-E2F3-5D80-3A96-3E2AC498A019}"/>
              </a:ext>
            </a:extLst>
          </p:cNvPr>
          <p:cNvPicPr>
            <a:picLocks noChangeAspect="1"/>
          </p:cNvPicPr>
          <p:nvPr/>
        </p:nvPicPr>
        <p:blipFill>
          <a:blip r:embed="rId2"/>
          <a:stretch>
            <a:fillRect/>
          </a:stretch>
        </p:blipFill>
        <p:spPr>
          <a:xfrm>
            <a:off x="6564422" y="-117010"/>
            <a:ext cx="2521705" cy="1050260"/>
          </a:xfrm>
          <a:prstGeom prst="rect">
            <a:avLst/>
          </a:prstGeom>
        </p:spPr>
      </p:pic>
      <p:sp>
        <p:nvSpPr>
          <p:cNvPr id="14" name="TextBox 13">
            <a:extLst>
              <a:ext uri="{FF2B5EF4-FFF2-40B4-BE49-F238E27FC236}">
                <a16:creationId xmlns:a16="http://schemas.microsoft.com/office/drawing/2014/main" id="{E03ADB8C-1B17-0F18-4FC9-EB39FB0CAA66}"/>
              </a:ext>
            </a:extLst>
          </p:cNvPr>
          <p:cNvSpPr txBox="1"/>
          <p:nvPr/>
        </p:nvSpPr>
        <p:spPr>
          <a:xfrm>
            <a:off x="-28935" y="923326"/>
            <a:ext cx="10380562" cy="2308324"/>
          </a:xfrm>
          <a:prstGeom prst="rect">
            <a:avLst/>
          </a:prstGeom>
          <a:noFill/>
        </p:spPr>
        <p:txBody>
          <a:bodyPr wrap="square">
            <a:spAutoFit/>
          </a:bodyPr>
          <a:lstStyle/>
          <a:p>
            <a:pPr marL="285750" indent="-285750">
              <a:buFont typeface="Wingdings" pitchFamily="2" charset="2"/>
              <a:buChar char="Ø"/>
            </a:pPr>
            <a:r>
              <a:rPr lang="en-CN" sz="2400" dirty="0"/>
              <a:t>Beam pipe temperature </a:t>
            </a:r>
            <a:r>
              <a:rPr lang="en-US" altLang="zh-CN" sz="2400" dirty="0"/>
              <a:t>is</a:t>
            </a:r>
            <a:r>
              <a:rPr lang="zh-CN" altLang="en-US" sz="2400" dirty="0"/>
              <a:t> </a:t>
            </a:r>
            <a:r>
              <a:rPr lang="en-US" altLang="zh-CN" sz="2400" dirty="0"/>
              <a:t>very</a:t>
            </a:r>
            <a:r>
              <a:rPr lang="zh-CN" altLang="en-US" sz="2400" dirty="0"/>
              <a:t> </a:t>
            </a:r>
            <a:r>
              <a:rPr lang="en-US" altLang="zh-CN" sz="2400" dirty="0"/>
              <a:t>important</a:t>
            </a:r>
            <a:r>
              <a:rPr lang="zh-CN" altLang="en-US" sz="2400" dirty="0"/>
              <a:t> </a:t>
            </a:r>
            <a:r>
              <a:rPr lang="en-US" altLang="zh-CN" sz="2400" dirty="0"/>
              <a:t>for</a:t>
            </a:r>
            <a:r>
              <a:rPr lang="zh-CN" altLang="en-US" sz="2400" dirty="0"/>
              <a:t> </a:t>
            </a:r>
            <a:r>
              <a:rPr lang="en-US" altLang="zh-CN" sz="2400" dirty="0"/>
              <a:t>vertex</a:t>
            </a:r>
            <a:r>
              <a:rPr lang="zh-CN" altLang="en-US" sz="2400" dirty="0"/>
              <a:t> </a:t>
            </a:r>
            <a:r>
              <a:rPr lang="en-US" altLang="zh-CN" sz="2400" dirty="0"/>
              <a:t>inner</a:t>
            </a:r>
            <a:r>
              <a:rPr lang="zh-CN" altLang="en-US" sz="2400" dirty="0"/>
              <a:t> </a:t>
            </a:r>
            <a:r>
              <a:rPr lang="en-US" altLang="zh-CN" sz="2400" dirty="0"/>
              <a:t>layer</a:t>
            </a:r>
            <a:r>
              <a:rPr lang="zh-CN" altLang="en-US" sz="2400" dirty="0"/>
              <a:t> </a:t>
            </a:r>
            <a:r>
              <a:rPr lang="en-US" altLang="zh-CN" sz="2400" dirty="0"/>
              <a:t>cooling</a:t>
            </a:r>
          </a:p>
          <a:p>
            <a:pPr marL="742950" lvl="1" indent="-285750">
              <a:buFont typeface="Wingdings" pitchFamily="2" charset="2"/>
              <a:buChar char="Ø"/>
            </a:pPr>
            <a:r>
              <a:rPr lang="en-US" altLang="zh-CN" sz="2400" dirty="0"/>
              <a:t>With</a:t>
            </a:r>
            <a:r>
              <a:rPr lang="zh-CN" altLang="en-US" sz="2400" dirty="0"/>
              <a:t> </a:t>
            </a:r>
            <a:r>
              <a:rPr lang="en-US" altLang="zh-CN" sz="2400" dirty="0"/>
              <a:t>thermal</a:t>
            </a:r>
            <a:r>
              <a:rPr lang="zh-CN" altLang="en-US" sz="2400" dirty="0"/>
              <a:t> </a:t>
            </a:r>
            <a:r>
              <a:rPr lang="en-US" altLang="zh-CN" sz="2400" dirty="0"/>
              <a:t>conduct</a:t>
            </a:r>
            <a:r>
              <a:rPr lang="zh-CN" altLang="en-US" sz="2400" dirty="0"/>
              <a:t> </a:t>
            </a:r>
            <a:r>
              <a:rPr lang="en-US" altLang="zh-CN" sz="2400" dirty="0"/>
              <a:t>from</a:t>
            </a:r>
            <a:r>
              <a:rPr lang="zh-CN" altLang="en-US" sz="2400" dirty="0"/>
              <a:t> </a:t>
            </a:r>
            <a:r>
              <a:rPr lang="en-US" altLang="zh-CN" sz="2400" dirty="0"/>
              <a:t>beam</a:t>
            </a:r>
            <a:r>
              <a:rPr lang="zh-CN" altLang="en-US" sz="2400" dirty="0"/>
              <a:t> </a:t>
            </a:r>
            <a:r>
              <a:rPr lang="en-US" altLang="zh-CN" sz="2400" dirty="0"/>
              <a:t>pipe,</a:t>
            </a:r>
            <a:r>
              <a:rPr lang="zh-CN" altLang="en-US" sz="2400" dirty="0"/>
              <a:t> </a:t>
            </a:r>
            <a:r>
              <a:rPr lang="en-US" altLang="zh-CN" sz="2400" dirty="0"/>
              <a:t>it</a:t>
            </a:r>
            <a:r>
              <a:rPr lang="zh-CN" altLang="en-US" sz="2400" dirty="0"/>
              <a:t> </a:t>
            </a:r>
            <a:r>
              <a:rPr lang="en-US" altLang="zh-CN" sz="2400" dirty="0"/>
              <a:t>brings</a:t>
            </a:r>
            <a:r>
              <a:rPr lang="zh-CN" altLang="en-US" sz="2400" dirty="0"/>
              <a:t> </a:t>
            </a:r>
            <a:r>
              <a:rPr lang="en-US" altLang="zh-CN" sz="2400" dirty="0"/>
              <a:t>down</a:t>
            </a:r>
            <a:r>
              <a:rPr lang="zh-CN" altLang="en-US" sz="2400" dirty="0"/>
              <a:t> </a:t>
            </a:r>
            <a:r>
              <a:rPr lang="en-US" altLang="zh-CN" sz="2400" dirty="0"/>
              <a:t>temperature</a:t>
            </a:r>
            <a:r>
              <a:rPr lang="zh-CN" altLang="en-US" sz="2400" dirty="0"/>
              <a:t> </a:t>
            </a:r>
            <a:endParaRPr lang="en-US" altLang="zh-CN" sz="2400" dirty="0"/>
          </a:p>
          <a:p>
            <a:pPr marL="742950" lvl="1" indent="-285750">
              <a:buFont typeface="Wingdings" pitchFamily="2" charset="2"/>
              <a:buChar char="Ø"/>
            </a:pPr>
            <a:r>
              <a:rPr lang="en-US" altLang="zh-CN" sz="2400" dirty="0"/>
              <a:t>We</a:t>
            </a:r>
            <a:r>
              <a:rPr lang="zh-CN" altLang="en-US" sz="2400" dirty="0"/>
              <a:t> </a:t>
            </a:r>
            <a:r>
              <a:rPr lang="en-US" altLang="zh-CN" sz="2400" dirty="0"/>
              <a:t>now</a:t>
            </a:r>
            <a:r>
              <a:rPr lang="zh-CN" altLang="en-US" sz="2400" dirty="0"/>
              <a:t> </a:t>
            </a:r>
            <a:r>
              <a:rPr lang="en-US" altLang="zh-CN" sz="2400" dirty="0"/>
              <a:t>assume</a:t>
            </a:r>
            <a:r>
              <a:rPr lang="zh-CN" altLang="en-US" sz="2400" dirty="0"/>
              <a:t> </a:t>
            </a:r>
            <a:r>
              <a:rPr lang="en-US" altLang="zh-CN" sz="2400" dirty="0"/>
              <a:t>16</a:t>
            </a:r>
            <a:r>
              <a:rPr lang="zh-CN" altLang="en-US" sz="2400" dirty="0"/>
              <a:t> </a:t>
            </a:r>
            <a:r>
              <a:rPr lang="en-US" altLang="zh-CN" sz="2400" dirty="0"/>
              <a:t>Celsius</a:t>
            </a:r>
            <a:r>
              <a:rPr lang="zh-CN" altLang="en-US" sz="2400" dirty="0"/>
              <a:t> </a:t>
            </a:r>
            <a:r>
              <a:rPr lang="en-US" altLang="zh-CN" sz="2400" dirty="0"/>
              <a:t>as</a:t>
            </a:r>
            <a:r>
              <a:rPr lang="zh-CN" altLang="en-US" sz="2400" dirty="0"/>
              <a:t> </a:t>
            </a:r>
            <a:r>
              <a:rPr lang="en-US" altLang="zh-CN" sz="2400" dirty="0"/>
              <a:t>beam</a:t>
            </a:r>
            <a:r>
              <a:rPr lang="zh-CN" altLang="en-US" sz="2400" dirty="0"/>
              <a:t> </a:t>
            </a:r>
            <a:r>
              <a:rPr lang="en-US" altLang="zh-CN" sz="2400" dirty="0"/>
              <a:t>pipe</a:t>
            </a:r>
            <a:r>
              <a:rPr lang="zh-CN" altLang="en-US" sz="2400" dirty="0"/>
              <a:t> </a:t>
            </a:r>
            <a:r>
              <a:rPr lang="en-US" altLang="zh-CN" sz="2400" dirty="0"/>
              <a:t>temperature</a:t>
            </a:r>
          </a:p>
          <a:p>
            <a:pPr marL="285750" indent="-285750">
              <a:buFont typeface="Wingdings" pitchFamily="2" charset="2"/>
              <a:buChar char="Ø"/>
            </a:pPr>
            <a:r>
              <a:rPr lang="en-US" altLang="zh-CN" sz="2400" dirty="0">
                <a:solidFill>
                  <a:srgbClr val="0070C0"/>
                </a:solidFill>
              </a:rPr>
              <a:t>Final</a:t>
            </a:r>
            <a:r>
              <a:rPr lang="zh-CN" altLang="en-US" sz="2400" dirty="0">
                <a:solidFill>
                  <a:srgbClr val="0070C0"/>
                </a:solidFill>
              </a:rPr>
              <a:t> </a:t>
            </a:r>
            <a:r>
              <a:rPr lang="en-US" altLang="zh-CN" sz="2400" dirty="0">
                <a:solidFill>
                  <a:srgbClr val="0070C0"/>
                </a:solidFill>
              </a:rPr>
              <a:t>goal:</a:t>
            </a:r>
            <a:r>
              <a:rPr lang="zh-CN" altLang="en-US" sz="2400" dirty="0">
                <a:solidFill>
                  <a:srgbClr val="0070C0"/>
                </a:solidFill>
              </a:rPr>
              <a:t> </a:t>
            </a:r>
            <a:r>
              <a:rPr lang="en-US" altLang="zh-CN" sz="2400" dirty="0">
                <a:solidFill>
                  <a:srgbClr val="FF0000"/>
                </a:solidFill>
              </a:rPr>
              <a:t>~20</a:t>
            </a:r>
            <a:r>
              <a:rPr lang="en-US" sz="2400" b="0" kern="1200" dirty="0">
                <a:solidFill>
                  <a:srgbClr val="FF0000"/>
                </a:solidFill>
                <a:effectLst/>
                <a:latin typeface="+mn-lt"/>
                <a:ea typeface="+mn-ea"/>
                <a:cs typeface="+mn-cs"/>
              </a:rPr>
              <a:t>°C</a:t>
            </a:r>
            <a:r>
              <a:rPr lang="zh-CN" altLang="en-US" sz="2400" dirty="0">
                <a:solidFill>
                  <a:srgbClr val="FF0000"/>
                </a:solidFill>
              </a:rPr>
              <a:t> </a:t>
            </a:r>
            <a:endParaRPr lang="en-US" sz="2400" b="0" kern="1200" dirty="0">
              <a:solidFill>
                <a:srgbClr val="FF0000"/>
              </a:solidFill>
              <a:effectLst/>
              <a:latin typeface="+mn-lt"/>
              <a:ea typeface="+mn-ea"/>
              <a:cs typeface="+mn-cs"/>
            </a:endParaRPr>
          </a:p>
          <a:p>
            <a:pPr marL="742950" lvl="1" indent="-285750">
              <a:buFont typeface="Wingdings" pitchFamily="2" charset="2"/>
              <a:buChar char="Ø"/>
            </a:pPr>
            <a:r>
              <a:rPr lang="en-US" altLang="zh-CN" sz="2400" dirty="0"/>
              <a:t>Middle and outer layer are likely to reach the goal by further optimization</a:t>
            </a:r>
          </a:p>
          <a:p>
            <a:pPr marL="742950" lvl="1" indent="-285750">
              <a:buFont typeface="Wingdings" pitchFamily="2" charset="2"/>
              <a:buChar char="Ø"/>
            </a:pPr>
            <a:r>
              <a:rPr lang="en-US" altLang="zh-CN" sz="2400" dirty="0">
                <a:solidFill>
                  <a:srgbClr val="FF0000"/>
                </a:solidFill>
              </a:rPr>
              <a:t>Inner layer still need significant improvement</a:t>
            </a:r>
          </a:p>
        </p:txBody>
      </p:sp>
      <p:sp>
        <p:nvSpPr>
          <p:cNvPr id="16" name="TextBox 15">
            <a:extLst>
              <a:ext uri="{FF2B5EF4-FFF2-40B4-BE49-F238E27FC236}">
                <a16:creationId xmlns:a16="http://schemas.microsoft.com/office/drawing/2014/main" id="{E7FA6219-886B-A66F-92C0-476B4B527E4A}"/>
              </a:ext>
            </a:extLst>
          </p:cNvPr>
          <p:cNvSpPr txBox="1"/>
          <p:nvPr/>
        </p:nvSpPr>
        <p:spPr>
          <a:xfrm>
            <a:off x="937548" y="6308207"/>
            <a:ext cx="7814841" cy="369332"/>
          </a:xfrm>
          <a:prstGeom prst="rect">
            <a:avLst/>
          </a:prstGeom>
          <a:noFill/>
        </p:spPr>
        <p:txBody>
          <a:bodyPr wrap="square">
            <a:spAutoFit/>
          </a:bodyPr>
          <a:lstStyle/>
          <a:p>
            <a:pPr marL="285750" indent="-285750">
              <a:buFont typeface="Wingdings" pitchFamily="2" charset="2"/>
              <a:buChar char="Ø"/>
            </a:pPr>
            <a:r>
              <a:rPr lang="en-US" altLang="zh-CN" dirty="0">
                <a:solidFill>
                  <a:srgbClr val="FF0000"/>
                </a:solidFill>
              </a:rPr>
              <a:t>Total heat generation of the VTX is</a:t>
            </a:r>
            <a:r>
              <a:rPr lang="zh-CN" altLang="en-US" dirty="0">
                <a:solidFill>
                  <a:srgbClr val="FF0000"/>
                </a:solidFill>
              </a:rPr>
              <a:t> </a:t>
            </a:r>
            <a:r>
              <a:rPr lang="en-US" altLang="zh-CN" dirty="0">
                <a:solidFill>
                  <a:srgbClr val="FF0000"/>
                </a:solidFill>
              </a:rPr>
              <a:t>337W,</a:t>
            </a:r>
            <a:r>
              <a:rPr lang="zh-CN" altLang="en-US" dirty="0">
                <a:solidFill>
                  <a:srgbClr val="FF0000"/>
                </a:solidFill>
              </a:rPr>
              <a:t> </a:t>
            </a:r>
            <a:r>
              <a:rPr lang="en-US" altLang="zh-CN" dirty="0">
                <a:solidFill>
                  <a:srgbClr val="FF0000"/>
                </a:solidFill>
              </a:rPr>
              <a:t>assuming</a:t>
            </a:r>
            <a:r>
              <a:rPr lang="zh-CN" altLang="en-US" dirty="0">
                <a:solidFill>
                  <a:srgbClr val="FF0000"/>
                </a:solidFill>
              </a:rPr>
              <a:t> </a:t>
            </a:r>
            <a:r>
              <a:rPr lang="en-US" altLang="zh-CN" dirty="0">
                <a:solidFill>
                  <a:srgbClr val="FF0000"/>
                </a:solidFill>
              </a:rPr>
              <a:t>40mW/cm</a:t>
            </a:r>
            <a:r>
              <a:rPr lang="en-US" altLang="zh-CN" baseline="30000" dirty="0">
                <a:solidFill>
                  <a:srgbClr val="FF0000"/>
                </a:solidFill>
              </a:rPr>
              <a:t>2</a:t>
            </a:r>
          </a:p>
        </p:txBody>
      </p:sp>
      <p:sp>
        <p:nvSpPr>
          <p:cNvPr id="17" name="TextBox 16">
            <a:extLst>
              <a:ext uri="{FF2B5EF4-FFF2-40B4-BE49-F238E27FC236}">
                <a16:creationId xmlns:a16="http://schemas.microsoft.com/office/drawing/2014/main" id="{0D574523-70B3-31E7-DDFA-3896F969DEDD}"/>
              </a:ext>
            </a:extLst>
          </p:cNvPr>
          <p:cNvSpPr txBox="1"/>
          <p:nvPr/>
        </p:nvSpPr>
        <p:spPr>
          <a:xfrm>
            <a:off x="8259061" y="3374213"/>
            <a:ext cx="2731887" cy="369332"/>
          </a:xfrm>
          <a:prstGeom prst="rect">
            <a:avLst/>
          </a:prstGeom>
          <a:noFill/>
        </p:spPr>
        <p:txBody>
          <a:bodyPr wrap="square">
            <a:spAutoFit/>
          </a:bodyPr>
          <a:lstStyle/>
          <a:p>
            <a:r>
              <a:rPr lang="en-US" altLang="zh-CN" dirty="0">
                <a:highlight>
                  <a:srgbClr val="FFFF00"/>
                </a:highlight>
              </a:rPr>
              <a:t>From</a:t>
            </a:r>
            <a:r>
              <a:rPr lang="zh-CN" altLang="en-US" dirty="0">
                <a:highlight>
                  <a:srgbClr val="FFFF00"/>
                </a:highlight>
              </a:rPr>
              <a:t> </a:t>
            </a:r>
            <a:r>
              <a:rPr lang="en-US" altLang="zh-CN" dirty="0" err="1">
                <a:highlight>
                  <a:srgbClr val="FFFF00"/>
                </a:highlight>
              </a:rPr>
              <a:t>Jinyu</a:t>
            </a:r>
            <a:r>
              <a:rPr lang="zh-CN" altLang="en-US" dirty="0">
                <a:highlight>
                  <a:srgbClr val="FFFF00"/>
                </a:highlight>
              </a:rPr>
              <a:t> </a:t>
            </a:r>
            <a:r>
              <a:rPr lang="en-US" altLang="zh-CN" dirty="0">
                <a:highlight>
                  <a:srgbClr val="FFFF00"/>
                </a:highlight>
              </a:rPr>
              <a:t>Fu</a:t>
            </a:r>
            <a:r>
              <a:rPr lang="zh-CN" altLang="en-US" dirty="0">
                <a:highlight>
                  <a:srgbClr val="FFFF00"/>
                </a:highlight>
              </a:rPr>
              <a:t> </a:t>
            </a:r>
            <a:endParaRPr lang="en-CN" dirty="0">
              <a:highlight>
                <a:srgbClr val="FFFF00"/>
              </a:highlight>
            </a:endParaRPr>
          </a:p>
        </p:txBody>
      </p:sp>
    </p:spTree>
    <p:extLst>
      <p:ext uri="{BB962C8B-B14F-4D97-AF65-F5344CB8AC3E}">
        <p14:creationId xmlns:p14="http://schemas.microsoft.com/office/powerpoint/2010/main" val="241697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8433" y="-106003"/>
            <a:ext cx="7886700" cy="1325563"/>
          </a:xfrm>
        </p:spPr>
        <p:txBody>
          <a:bodyPr/>
          <a:lstStyle/>
          <a:p>
            <a:r>
              <a:rPr lang="en-US" altLang="zh-CN" dirty="0"/>
              <a:t>Vertex</a:t>
            </a:r>
            <a:r>
              <a:rPr lang="zh-CN" altLang="en-US" dirty="0"/>
              <a:t> </a:t>
            </a:r>
            <a:r>
              <a:rPr lang="en-US" altLang="zh-CN" dirty="0"/>
              <a:t>detector</a:t>
            </a:r>
            <a:r>
              <a:rPr lang="zh-CN" altLang="en-US" dirty="0"/>
              <a:t> </a:t>
            </a:r>
            <a:r>
              <a:rPr lang="en-US" altLang="zh-CN" dirty="0"/>
              <a:t>Layout - long barrel</a:t>
            </a:r>
            <a:endParaRPr lang="zh-CN" altLang="en-US" dirty="0"/>
          </a:p>
        </p:txBody>
      </p:sp>
      <p:sp>
        <p:nvSpPr>
          <p:cNvPr id="4" name="页脚占位符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785AF-6057-4D85-B2E7-58D8763BD4B9}" type="slidenum">
              <a:rPr lang="zh-CN" altLang="en-US" smtClean="0"/>
              <a:pPr/>
              <a:t>2</a:t>
            </a:fld>
            <a:endParaRPr lang="zh-CN" altLang="en-US"/>
          </a:p>
        </p:txBody>
      </p:sp>
      <p:sp>
        <p:nvSpPr>
          <p:cNvPr id="6" name="圆角矩形 5"/>
          <p:cNvSpPr/>
          <p:nvPr/>
        </p:nvSpPr>
        <p:spPr>
          <a:xfrm>
            <a:off x="432204" y="1914789"/>
            <a:ext cx="2309240" cy="247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The VTX - section view</a:t>
            </a:r>
            <a:endParaRPr lang="zh-CN" altLang="en-US" dirty="0"/>
          </a:p>
        </p:txBody>
      </p:sp>
      <p:sp>
        <p:nvSpPr>
          <p:cNvPr id="8" name="圆角矩形 7"/>
          <p:cNvSpPr/>
          <p:nvPr/>
        </p:nvSpPr>
        <p:spPr>
          <a:xfrm>
            <a:off x="3683323" y="4382440"/>
            <a:ext cx="1921091" cy="27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The VTX - side view</a:t>
            </a:r>
            <a:endParaRPr lang="zh-CN" altLang="en-US" sz="1600" dirty="0"/>
          </a:p>
        </p:txBody>
      </p:sp>
      <p:sp>
        <p:nvSpPr>
          <p:cNvPr id="9" name="文本框 8"/>
          <p:cNvSpPr txBox="1"/>
          <p:nvPr/>
        </p:nvSpPr>
        <p:spPr>
          <a:xfrm>
            <a:off x="193564" y="932149"/>
            <a:ext cx="9874996" cy="923330"/>
          </a:xfrm>
          <a:prstGeom prst="rect">
            <a:avLst/>
          </a:prstGeom>
          <a:noFill/>
        </p:spPr>
        <p:txBody>
          <a:bodyPr wrap="square" rtlCol="0">
            <a:spAutoFit/>
          </a:bodyPr>
          <a:lstStyle/>
          <a:p>
            <a:pPr marL="285750" indent="-285750">
              <a:buFont typeface="Wingdings" pitchFamily="2" charset="2"/>
              <a:buChar char="Ø"/>
            </a:pPr>
            <a:r>
              <a:rPr lang="en-US" altLang="zh-CN" dirty="0">
                <a:solidFill>
                  <a:srgbClr val="0070C0"/>
                </a:solidFill>
              </a:rPr>
              <a:t>Implementing</a:t>
            </a:r>
            <a:r>
              <a:rPr lang="zh-CN" altLang="en-US" dirty="0">
                <a:solidFill>
                  <a:srgbClr val="0070C0"/>
                </a:solidFill>
              </a:rPr>
              <a:t> </a:t>
            </a:r>
            <a:r>
              <a:rPr lang="en-US" altLang="zh-CN" dirty="0">
                <a:solidFill>
                  <a:srgbClr val="0070C0"/>
                </a:solidFill>
              </a:rPr>
              <a:t>the</a:t>
            </a:r>
            <a:r>
              <a:rPr lang="zh-CN" altLang="en-US" dirty="0">
                <a:solidFill>
                  <a:srgbClr val="0070C0"/>
                </a:solidFill>
              </a:rPr>
              <a:t> </a:t>
            </a:r>
            <a:r>
              <a:rPr lang="en-US" altLang="zh-CN" dirty="0">
                <a:solidFill>
                  <a:srgbClr val="0070C0"/>
                </a:solidFill>
              </a:rPr>
              <a:t>long</a:t>
            </a:r>
            <a:r>
              <a:rPr lang="zh-CN" altLang="en-US" dirty="0">
                <a:solidFill>
                  <a:srgbClr val="0070C0"/>
                </a:solidFill>
              </a:rPr>
              <a:t> </a:t>
            </a:r>
            <a:r>
              <a:rPr lang="en-US" altLang="zh-CN" dirty="0">
                <a:solidFill>
                  <a:srgbClr val="0070C0"/>
                </a:solidFill>
              </a:rPr>
              <a:t>barrel</a:t>
            </a:r>
            <a:r>
              <a:rPr lang="zh-CN" altLang="en-US" dirty="0">
                <a:solidFill>
                  <a:srgbClr val="0070C0"/>
                </a:solidFill>
              </a:rPr>
              <a:t> </a:t>
            </a:r>
            <a:r>
              <a:rPr lang="en-US" altLang="zh-CN" dirty="0">
                <a:solidFill>
                  <a:srgbClr val="0070C0"/>
                </a:solidFill>
              </a:rPr>
              <a:t>layout</a:t>
            </a:r>
            <a:r>
              <a:rPr lang="zh-CN" altLang="en-US" dirty="0">
                <a:solidFill>
                  <a:srgbClr val="0070C0"/>
                </a:solidFill>
              </a:rPr>
              <a:t> </a:t>
            </a:r>
            <a:r>
              <a:rPr lang="en-US" altLang="zh-CN" dirty="0">
                <a:solidFill>
                  <a:srgbClr val="0070C0"/>
                </a:solidFill>
              </a:rPr>
              <a:t>into</a:t>
            </a:r>
            <a:r>
              <a:rPr lang="zh-CN" altLang="en-US" dirty="0">
                <a:solidFill>
                  <a:srgbClr val="0070C0"/>
                </a:solidFill>
              </a:rPr>
              <a:t> </a:t>
            </a:r>
            <a:r>
              <a:rPr lang="en-US" altLang="zh-CN" dirty="0">
                <a:solidFill>
                  <a:srgbClr val="0070C0"/>
                </a:solidFill>
              </a:rPr>
              <a:t>CEPCSW</a:t>
            </a:r>
            <a:r>
              <a:rPr lang="zh-CN" altLang="en-US" dirty="0">
                <a:solidFill>
                  <a:srgbClr val="0070C0"/>
                </a:solidFill>
              </a:rPr>
              <a:t> </a:t>
            </a:r>
            <a:r>
              <a:rPr lang="en-US" altLang="zh-CN" dirty="0">
                <a:solidFill>
                  <a:srgbClr val="0070C0"/>
                </a:solidFill>
              </a:rPr>
              <a:t>release,</a:t>
            </a:r>
            <a:r>
              <a:rPr lang="zh-CN" altLang="en-US" dirty="0">
                <a:solidFill>
                  <a:srgbClr val="0070C0"/>
                </a:solidFill>
              </a:rPr>
              <a:t>  </a:t>
            </a:r>
            <a:r>
              <a:rPr lang="en-US" altLang="zh-CN" dirty="0">
                <a:solidFill>
                  <a:srgbClr val="0070C0"/>
                </a:solidFill>
              </a:rPr>
              <a:t>under</a:t>
            </a:r>
            <a:r>
              <a:rPr lang="zh-CN" altLang="en-US" dirty="0">
                <a:solidFill>
                  <a:srgbClr val="0070C0"/>
                </a:solidFill>
              </a:rPr>
              <a:t> </a:t>
            </a:r>
            <a:r>
              <a:rPr lang="en-US" altLang="zh-CN" dirty="0">
                <a:solidFill>
                  <a:srgbClr val="0070C0"/>
                </a:solidFill>
              </a:rPr>
              <a:t>review</a:t>
            </a:r>
            <a:r>
              <a:rPr lang="zh-CN" altLang="en-US" dirty="0">
                <a:solidFill>
                  <a:srgbClr val="0070C0"/>
                </a:solidFill>
              </a:rPr>
              <a:t> </a:t>
            </a:r>
            <a:endParaRPr lang="en-US" altLang="zh-CN" dirty="0">
              <a:solidFill>
                <a:srgbClr val="0070C0"/>
              </a:solidFill>
            </a:endParaRPr>
          </a:p>
          <a:p>
            <a:pPr marL="285750" indent="-285750">
              <a:buFont typeface="Wingdings" pitchFamily="2" charset="2"/>
              <a:buChar char="Ø"/>
            </a:pPr>
            <a:r>
              <a:rPr lang="en-US" altLang="zh-CN" dirty="0"/>
              <a:t>Inner</a:t>
            </a:r>
            <a:r>
              <a:rPr lang="zh-CN" altLang="en-US" dirty="0"/>
              <a:t> </a:t>
            </a:r>
            <a:r>
              <a:rPr lang="en-US" altLang="zh-CN" dirty="0"/>
              <a:t>layer</a:t>
            </a:r>
            <a:r>
              <a:rPr lang="zh-CN" altLang="en-US" dirty="0"/>
              <a:t> </a:t>
            </a:r>
            <a:r>
              <a:rPr lang="en-US" altLang="zh-CN" dirty="0"/>
              <a:t>smallest</a:t>
            </a:r>
            <a:r>
              <a:rPr lang="zh-CN" altLang="en-US" dirty="0"/>
              <a:t> </a:t>
            </a:r>
            <a:r>
              <a:rPr lang="en-US" altLang="zh-CN" dirty="0"/>
              <a:t>radius</a:t>
            </a:r>
            <a:r>
              <a:rPr lang="zh-CN" altLang="en-US" dirty="0"/>
              <a:t> </a:t>
            </a:r>
            <a:r>
              <a:rPr lang="en-US" altLang="zh-CN" dirty="0"/>
              <a:t>about</a:t>
            </a:r>
            <a:r>
              <a:rPr lang="zh-CN" altLang="en-US" dirty="0"/>
              <a:t> </a:t>
            </a:r>
            <a:r>
              <a:rPr lang="en-US" altLang="zh-CN" dirty="0"/>
              <a:t>12.5mm</a:t>
            </a:r>
            <a:r>
              <a:rPr lang="en-US" altLang="zh-CN" dirty="0">
                <a:sym typeface="Wingdings" pitchFamily="2" charset="2"/>
              </a:rPr>
              <a:t></a:t>
            </a:r>
            <a:r>
              <a:rPr lang="zh-CN" altLang="en-US" dirty="0">
                <a:sym typeface="Wingdings" pitchFamily="2" charset="2"/>
              </a:rPr>
              <a:t> </a:t>
            </a:r>
            <a:r>
              <a:rPr lang="en-US" altLang="zh-CN" dirty="0">
                <a:sym typeface="Wingdings" pitchFamily="2" charset="2"/>
              </a:rPr>
              <a:t>close</a:t>
            </a:r>
            <a:r>
              <a:rPr lang="zh-CN" altLang="en-US" dirty="0">
                <a:sym typeface="Wingdings" pitchFamily="2" charset="2"/>
              </a:rPr>
              <a:t> </a:t>
            </a:r>
            <a:r>
              <a:rPr lang="en-US" altLang="zh-CN" dirty="0">
                <a:sym typeface="Wingdings" pitchFamily="2" charset="2"/>
              </a:rPr>
              <a:t>to</a:t>
            </a:r>
            <a:r>
              <a:rPr lang="zh-CN" altLang="en-US" dirty="0">
                <a:sym typeface="Wingdings" pitchFamily="2" charset="2"/>
              </a:rPr>
              <a:t> </a:t>
            </a:r>
            <a:r>
              <a:rPr lang="en-US" altLang="zh-CN" dirty="0">
                <a:sym typeface="Wingdings" pitchFamily="2" charset="2"/>
              </a:rPr>
              <a:t>beam</a:t>
            </a:r>
            <a:r>
              <a:rPr lang="zh-CN" altLang="en-US" dirty="0">
                <a:sym typeface="Wingdings" pitchFamily="2" charset="2"/>
              </a:rPr>
              <a:t> </a:t>
            </a:r>
            <a:r>
              <a:rPr lang="en-US" altLang="zh-CN" dirty="0">
                <a:sym typeface="Wingdings" pitchFamily="2" charset="2"/>
              </a:rPr>
              <a:t>pipe</a:t>
            </a:r>
            <a:r>
              <a:rPr lang="zh-CN" altLang="en-US" dirty="0">
                <a:sym typeface="Wingdings" pitchFamily="2" charset="2"/>
              </a:rPr>
              <a:t> </a:t>
            </a:r>
            <a:r>
              <a:rPr lang="en-US" altLang="zh-CN" dirty="0">
                <a:sym typeface="Wingdings" pitchFamily="2" charset="2"/>
              </a:rPr>
              <a:t>(r=10.7mm)</a:t>
            </a:r>
          </a:p>
          <a:p>
            <a:pPr marL="285750" indent="-285750">
              <a:buFont typeface="Wingdings" pitchFamily="2" charset="2"/>
              <a:buChar char="Ø"/>
            </a:pPr>
            <a:r>
              <a:rPr lang="en-US" altLang="zh-CN" dirty="0"/>
              <a:t>Middle</a:t>
            </a:r>
            <a:r>
              <a:rPr lang="zh-CN" altLang="en-US" dirty="0"/>
              <a:t> </a:t>
            </a:r>
            <a:r>
              <a:rPr lang="en-US" altLang="zh-CN" dirty="0"/>
              <a:t>and</a:t>
            </a:r>
            <a:r>
              <a:rPr lang="zh-CN" altLang="en-US" dirty="0"/>
              <a:t> </a:t>
            </a:r>
            <a:r>
              <a:rPr lang="en-US" altLang="zh-CN" dirty="0"/>
              <a:t>outer</a:t>
            </a:r>
            <a:r>
              <a:rPr lang="zh-CN" altLang="en-US" dirty="0"/>
              <a:t> </a:t>
            </a:r>
            <a:r>
              <a:rPr lang="en-US" altLang="zh-CN" dirty="0"/>
              <a:t>layer</a:t>
            </a:r>
            <a:r>
              <a:rPr lang="zh-CN" altLang="en-US" dirty="0"/>
              <a:t> </a:t>
            </a:r>
            <a:r>
              <a:rPr lang="en-US" altLang="zh-CN" dirty="0"/>
              <a:t>is</a:t>
            </a:r>
            <a:r>
              <a:rPr lang="zh-CN" altLang="en-US" dirty="0"/>
              <a:t> </a:t>
            </a:r>
            <a:r>
              <a:rPr lang="en-US" altLang="zh-CN" dirty="0"/>
              <a:t>long</a:t>
            </a:r>
            <a:r>
              <a:rPr lang="zh-CN" altLang="en-US" dirty="0"/>
              <a:t> </a:t>
            </a:r>
            <a:r>
              <a:rPr lang="en-US" altLang="zh-CN" dirty="0"/>
              <a:t>to</a:t>
            </a:r>
            <a:r>
              <a:rPr lang="zh-CN" altLang="en-US" dirty="0"/>
              <a:t> </a:t>
            </a:r>
            <a:r>
              <a:rPr lang="en-US" altLang="zh-CN" dirty="0"/>
              <a:t>cover</a:t>
            </a:r>
            <a:r>
              <a:rPr lang="zh-CN" altLang="en-US" dirty="0"/>
              <a:t> </a:t>
            </a:r>
            <a:r>
              <a:rPr lang="en-US" altLang="zh-CN" dirty="0"/>
              <a:t>the</a:t>
            </a:r>
            <a:r>
              <a:rPr lang="zh-CN" altLang="en-US" dirty="0"/>
              <a:t> </a:t>
            </a:r>
            <a:r>
              <a:rPr lang="en-US" altLang="zh-CN" dirty="0"/>
              <a:t>acceptance</a:t>
            </a:r>
            <a:r>
              <a:rPr lang="zh-CN" altLang="en-US" dirty="0"/>
              <a:t> </a:t>
            </a:r>
            <a:r>
              <a:rPr lang="en-US" altLang="zh-CN" dirty="0"/>
              <a:t>up</a:t>
            </a:r>
            <a:r>
              <a:rPr lang="zh-CN" altLang="en-US" dirty="0"/>
              <a:t> </a:t>
            </a:r>
            <a:r>
              <a:rPr lang="en-US" altLang="zh-CN" dirty="0"/>
              <a:t>to</a:t>
            </a:r>
            <a:r>
              <a:rPr lang="zh-CN" altLang="en-US" dirty="0"/>
              <a:t> </a:t>
            </a:r>
            <a:r>
              <a:rPr lang="en-US" altLang="zh-CN" dirty="0"/>
              <a:t>cos</a:t>
            </a:r>
            <a:r>
              <a:rPr lang="el-GR" b="0" i="0" dirty="0">
                <a:solidFill>
                  <a:srgbClr val="000000"/>
                </a:solidFill>
                <a:effectLst/>
                <a:highlight>
                  <a:srgbClr val="FFFFFF"/>
                </a:highlight>
                <a:latin typeface="arial" panose="020B0604020202020204" pitchFamily="34" charset="0"/>
              </a:rPr>
              <a:t>θ</a:t>
            </a:r>
            <a:r>
              <a:rPr lang="zh-CN" altLang="en-US" dirty="0"/>
              <a:t> </a:t>
            </a:r>
            <a:r>
              <a:rPr lang="en-US" altLang="zh-CN" dirty="0"/>
              <a:t>&lt;=</a:t>
            </a:r>
            <a:r>
              <a:rPr lang="zh-CN" altLang="en-US" dirty="0"/>
              <a:t> </a:t>
            </a:r>
            <a:r>
              <a:rPr lang="en-US" altLang="zh-CN" dirty="0"/>
              <a:t>0.99</a:t>
            </a:r>
            <a:endParaRPr lang="zh-CN" altLang="en-US" dirty="0"/>
          </a:p>
        </p:txBody>
      </p:sp>
      <p:pic>
        <p:nvPicPr>
          <p:cNvPr id="3" name="图片 2"/>
          <p:cNvPicPr>
            <a:picLocks noChangeAspect="1"/>
          </p:cNvPicPr>
          <p:nvPr/>
        </p:nvPicPr>
        <p:blipFill>
          <a:blip r:embed="rId3"/>
          <a:stretch>
            <a:fillRect/>
          </a:stretch>
        </p:blipFill>
        <p:spPr>
          <a:xfrm>
            <a:off x="318352" y="2197536"/>
            <a:ext cx="2536944" cy="2451696"/>
          </a:xfrm>
          <a:prstGeom prst="rect">
            <a:avLst/>
          </a:prstGeom>
        </p:spPr>
      </p:pic>
      <p:pic>
        <p:nvPicPr>
          <p:cNvPr id="7" name="图片 6"/>
          <p:cNvPicPr>
            <a:picLocks noChangeAspect="1"/>
          </p:cNvPicPr>
          <p:nvPr/>
        </p:nvPicPr>
        <p:blipFill>
          <a:blip r:embed="rId4"/>
          <a:stretch>
            <a:fillRect/>
          </a:stretch>
        </p:blipFill>
        <p:spPr>
          <a:xfrm>
            <a:off x="198221" y="4660464"/>
            <a:ext cx="8183175" cy="1772050"/>
          </a:xfrm>
          <a:prstGeom prst="rect">
            <a:avLst/>
          </a:prstGeom>
        </p:spPr>
      </p:pic>
      <p:pic>
        <p:nvPicPr>
          <p:cNvPr id="14" name="图片 13"/>
          <p:cNvPicPr>
            <a:picLocks noChangeAspect="1"/>
          </p:cNvPicPr>
          <p:nvPr/>
        </p:nvPicPr>
        <p:blipFill>
          <a:blip r:embed="rId5"/>
          <a:stretch>
            <a:fillRect/>
          </a:stretch>
        </p:blipFill>
        <p:spPr>
          <a:xfrm>
            <a:off x="6916341" y="2679649"/>
            <a:ext cx="2075416" cy="1366737"/>
          </a:xfrm>
          <a:prstGeom prst="rect">
            <a:avLst/>
          </a:prstGeom>
        </p:spPr>
      </p:pic>
      <p:sp>
        <p:nvSpPr>
          <p:cNvPr id="11" name="圆角矩形 10"/>
          <p:cNvSpPr/>
          <p:nvPr/>
        </p:nvSpPr>
        <p:spPr>
          <a:xfrm>
            <a:off x="6594259" y="2335122"/>
            <a:ext cx="1921091" cy="27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Ladder support size</a:t>
            </a:r>
            <a:endParaRPr lang="zh-CN" altLang="en-US" sz="1600" dirty="0"/>
          </a:p>
        </p:txBody>
      </p:sp>
      <p:pic>
        <p:nvPicPr>
          <p:cNvPr id="10" name="图片 13">
            <a:extLst>
              <a:ext uri="{FF2B5EF4-FFF2-40B4-BE49-F238E27FC236}">
                <a16:creationId xmlns:a16="http://schemas.microsoft.com/office/drawing/2014/main" id="{E0AC4F3C-2236-4C99-B9C0-42BEB776287B}"/>
              </a:ext>
            </a:extLst>
          </p:cNvPr>
          <p:cNvPicPr>
            <a:picLocks noChangeAspect="1"/>
          </p:cNvPicPr>
          <p:nvPr/>
        </p:nvPicPr>
        <p:blipFill>
          <a:blip r:embed="rId6"/>
          <a:stretch>
            <a:fillRect/>
          </a:stretch>
        </p:blipFill>
        <p:spPr>
          <a:xfrm>
            <a:off x="3806686" y="2286059"/>
            <a:ext cx="2207227" cy="2126277"/>
          </a:xfrm>
          <a:prstGeom prst="rect">
            <a:avLst/>
          </a:prstGeom>
        </p:spPr>
      </p:pic>
      <p:sp>
        <p:nvSpPr>
          <p:cNvPr id="12" name="圆角矩形 5">
            <a:extLst>
              <a:ext uri="{FF2B5EF4-FFF2-40B4-BE49-F238E27FC236}">
                <a16:creationId xmlns:a16="http://schemas.microsoft.com/office/drawing/2014/main" id="{1080100D-C84B-B9A5-E38C-077003DAA04C}"/>
              </a:ext>
            </a:extLst>
          </p:cNvPr>
          <p:cNvSpPr/>
          <p:nvPr/>
        </p:nvSpPr>
        <p:spPr>
          <a:xfrm>
            <a:off x="3489247" y="1988160"/>
            <a:ext cx="3925343" cy="247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The VTX – in</a:t>
            </a:r>
            <a:r>
              <a:rPr lang="zh-CN" altLang="en-US" dirty="0"/>
              <a:t> </a:t>
            </a:r>
            <a:r>
              <a:rPr lang="en-US" altLang="zh-CN" dirty="0"/>
              <a:t>CEPCSW</a:t>
            </a:r>
            <a:r>
              <a:rPr lang="zh-CN" altLang="en-US" dirty="0"/>
              <a:t> </a:t>
            </a:r>
            <a:r>
              <a:rPr lang="en-US" altLang="zh-CN" dirty="0"/>
              <a:t>full</a:t>
            </a:r>
            <a:r>
              <a:rPr lang="zh-CN" altLang="en-US" dirty="0"/>
              <a:t> </a:t>
            </a:r>
            <a:r>
              <a:rPr lang="en-US" altLang="zh-CN" dirty="0"/>
              <a:t>simulation</a:t>
            </a:r>
            <a:r>
              <a:rPr lang="zh-CN" altLang="en-US" dirty="0"/>
              <a:t> </a:t>
            </a:r>
          </a:p>
        </p:txBody>
      </p:sp>
    </p:spTree>
    <p:extLst>
      <p:ext uri="{BB962C8B-B14F-4D97-AF65-F5344CB8AC3E}">
        <p14:creationId xmlns:p14="http://schemas.microsoft.com/office/powerpoint/2010/main" val="3119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96C2-9653-26CD-5716-DEAD87C209C5}"/>
              </a:ext>
            </a:extLst>
          </p:cNvPr>
          <p:cNvSpPr>
            <a:spLocks noGrp="1"/>
          </p:cNvSpPr>
          <p:nvPr>
            <p:ph type="title"/>
          </p:nvPr>
        </p:nvSpPr>
        <p:spPr/>
        <p:txBody>
          <a:bodyPr>
            <a:normAutofit fontScale="90000"/>
          </a:bodyPr>
          <a:lstStyle/>
          <a:p>
            <a:r>
              <a:rPr lang="en-US" altLang="zh-CN" dirty="0"/>
              <a:t>Material</a:t>
            </a:r>
            <a:r>
              <a:rPr lang="zh-CN" altLang="en-US" dirty="0"/>
              <a:t> </a:t>
            </a:r>
            <a:r>
              <a:rPr lang="en-US" altLang="zh-CN" dirty="0"/>
              <a:t>budget</a:t>
            </a:r>
            <a:r>
              <a:rPr lang="zh-CN" altLang="en-US" dirty="0"/>
              <a:t> </a:t>
            </a:r>
            <a:r>
              <a:rPr lang="en-US" altLang="zh-CN" dirty="0"/>
              <a:t>and</a:t>
            </a:r>
            <a:r>
              <a:rPr lang="zh-CN" altLang="en-US" dirty="0"/>
              <a:t> </a:t>
            </a:r>
            <a:r>
              <a:rPr lang="en-US" altLang="zh-CN" dirty="0"/>
              <a:t>impact</a:t>
            </a:r>
            <a:r>
              <a:rPr lang="zh-CN" altLang="en-US" dirty="0"/>
              <a:t> </a:t>
            </a:r>
            <a:r>
              <a:rPr lang="en-US" altLang="zh-CN" dirty="0"/>
              <a:t>parameter</a:t>
            </a:r>
            <a:r>
              <a:rPr lang="zh-CN" altLang="en-US" dirty="0"/>
              <a:t> </a:t>
            </a:r>
            <a:r>
              <a:rPr lang="en-US" altLang="zh-CN" dirty="0"/>
              <a:t>performance</a:t>
            </a:r>
            <a:r>
              <a:rPr lang="zh-CN" altLang="en-US" dirty="0"/>
              <a:t> </a:t>
            </a:r>
            <a:endParaRPr lang="en-CN" dirty="0"/>
          </a:p>
        </p:txBody>
      </p:sp>
      <p:sp>
        <p:nvSpPr>
          <p:cNvPr id="3" name="Content Placeholder 2">
            <a:extLst>
              <a:ext uri="{FF2B5EF4-FFF2-40B4-BE49-F238E27FC236}">
                <a16:creationId xmlns:a16="http://schemas.microsoft.com/office/drawing/2014/main" id="{8A131618-112A-4804-9FCA-B7E41905CD62}"/>
              </a:ext>
            </a:extLst>
          </p:cNvPr>
          <p:cNvSpPr>
            <a:spLocks noGrp="1"/>
          </p:cNvSpPr>
          <p:nvPr>
            <p:ph idx="1"/>
          </p:nvPr>
        </p:nvSpPr>
        <p:spPr>
          <a:xfrm>
            <a:off x="239896" y="924719"/>
            <a:ext cx="9386888" cy="5008563"/>
          </a:xfrm>
        </p:spPr>
        <p:txBody>
          <a:bodyPr/>
          <a:lstStyle/>
          <a:p>
            <a:r>
              <a:rPr lang="en-US" altLang="zh-CN" dirty="0">
                <a:solidFill>
                  <a:srgbClr val="0070C0"/>
                </a:solidFill>
              </a:rPr>
              <a:t>Implementing the</a:t>
            </a:r>
            <a:r>
              <a:rPr lang="zh-CN" altLang="en-US" dirty="0">
                <a:solidFill>
                  <a:srgbClr val="0070C0"/>
                </a:solidFill>
              </a:rPr>
              <a:t> </a:t>
            </a:r>
            <a:r>
              <a:rPr lang="en-US" altLang="zh-CN" dirty="0">
                <a:solidFill>
                  <a:srgbClr val="0070C0"/>
                </a:solidFill>
              </a:rPr>
              <a:t>long</a:t>
            </a:r>
            <a:r>
              <a:rPr lang="zh-CN" altLang="en-US" dirty="0">
                <a:solidFill>
                  <a:srgbClr val="0070C0"/>
                </a:solidFill>
              </a:rPr>
              <a:t> </a:t>
            </a:r>
            <a:r>
              <a:rPr lang="en-US" altLang="zh-CN" dirty="0">
                <a:solidFill>
                  <a:srgbClr val="0070C0"/>
                </a:solidFill>
              </a:rPr>
              <a:t>barrel</a:t>
            </a:r>
            <a:r>
              <a:rPr lang="zh-CN" altLang="en-US" dirty="0">
                <a:solidFill>
                  <a:srgbClr val="0070C0"/>
                </a:solidFill>
              </a:rPr>
              <a:t> </a:t>
            </a:r>
            <a:r>
              <a:rPr lang="en-US" altLang="zh-CN" dirty="0">
                <a:solidFill>
                  <a:srgbClr val="0070C0"/>
                </a:solidFill>
              </a:rPr>
              <a:t>layout</a:t>
            </a:r>
            <a:r>
              <a:rPr lang="zh-CN" altLang="en-US" dirty="0">
                <a:solidFill>
                  <a:srgbClr val="0070C0"/>
                </a:solidFill>
              </a:rPr>
              <a:t> </a:t>
            </a:r>
            <a:r>
              <a:rPr lang="en-US" altLang="zh-CN" dirty="0">
                <a:solidFill>
                  <a:srgbClr val="0070C0"/>
                </a:solidFill>
              </a:rPr>
              <a:t>into</a:t>
            </a:r>
            <a:r>
              <a:rPr lang="zh-CN" altLang="en-US" dirty="0">
                <a:solidFill>
                  <a:srgbClr val="0070C0"/>
                </a:solidFill>
              </a:rPr>
              <a:t> </a:t>
            </a:r>
            <a:r>
              <a:rPr lang="en-US" altLang="zh-CN" dirty="0">
                <a:solidFill>
                  <a:srgbClr val="0070C0"/>
                </a:solidFill>
              </a:rPr>
              <a:t>CEPCSW</a:t>
            </a:r>
            <a:r>
              <a:rPr lang="zh-CN" altLang="en-US" dirty="0">
                <a:solidFill>
                  <a:srgbClr val="0070C0"/>
                </a:solidFill>
              </a:rPr>
              <a:t> </a:t>
            </a:r>
            <a:r>
              <a:rPr lang="en-US" altLang="zh-CN" dirty="0">
                <a:solidFill>
                  <a:srgbClr val="0070C0"/>
                </a:solidFill>
              </a:rPr>
              <a:t>release</a:t>
            </a:r>
            <a:r>
              <a:rPr lang="zh-CN" altLang="en-US" dirty="0">
                <a:solidFill>
                  <a:srgbClr val="0070C0"/>
                </a:solidFill>
              </a:rPr>
              <a:t> </a:t>
            </a:r>
            <a:endParaRPr lang="en-US" altLang="zh-CN" dirty="0"/>
          </a:p>
          <a:p>
            <a:r>
              <a:rPr lang="en-US" altLang="zh-CN" dirty="0"/>
              <a:t>Geometry</a:t>
            </a:r>
            <a:r>
              <a:rPr lang="zh-CN" altLang="en-US" dirty="0"/>
              <a:t> </a:t>
            </a:r>
            <a:r>
              <a:rPr lang="en-US" altLang="zh-CN" dirty="0"/>
              <a:t>implemented</a:t>
            </a:r>
            <a:r>
              <a:rPr lang="zh-CN" altLang="en-US" dirty="0"/>
              <a:t> </a:t>
            </a:r>
            <a:r>
              <a:rPr lang="en-US" altLang="zh-CN" dirty="0"/>
              <a:t>in</a:t>
            </a:r>
            <a:r>
              <a:rPr lang="zh-CN" altLang="en-US" dirty="0"/>
              <a:t> </a:t>
            </a:r>
            <a:r>
              <a:rPr lang="en-US" altLang="zh-CN" dirty="0"/>
              <a:t>CEPCSW</a:t>
            </a:r>
            <a:r>
              <a:rPr lang="zh-CN" altLang="en-US" dirty="0"/>
              <a:t> </a:t>
            </a:r>
            <a:r>
              <a:rPr lang="en-US" altLang="zh-CN" dirty="0"/>
              <a:t>full</a:t>
            </a:r>
            <a:r>
              <a:rPr lang="zh-CN" altLang="en-US" dirty="0"/>
              <a:t> </a:t>
            </a:r>
            <a:r>
              <a:rPr lang="en-US" altLang="zh-CN" dirty="0"/>
              <a:t>simulation</a:t>
            </a:r>
          </a:p>
          <a:p>
            <a:pPr lvl="1"/>
            <a:r>
              <a:rPr lang="en-US" altLang="zh-CN" dirty="0"/>
              <a:t>Material</a:t>
            </a:r>
            <a:r>
              <a:rPr lang="zh-CN" altLang="en-US" dirty="0"/>
              <a:t> </a:t>
            </a:r>
            <a:r>
              <a:rPr lang="en-US" altLang="zh-CN" dirty="0"/>
              <a:t>budget</a:t>
            </a:r>
            <a:r>
              <a:rPr lang="zh-CN" altLang="en-US" dirty="0"/>
              <a:t> </a:t>
            </a:r>
            <a:r>
              <a:rPr lang="en-US" altLang="zh-CN" dirty="0"/>
              <a:t>and</a:t>
            </a:r>
            <a:r>
              <a:rPr lang="zh-CN" altLang="en-US" dirty="0"/>
              <a:t> </a:t>
            </a:r>
            <a:r>
              <a:rPr lang="en-US" altLang="zh-CN" dirty="0"/>
              <a:t>performance</a:t>
            </a:r>
            <a:r>
              <a:rPr lang="zh-CN" altLang="en-US" dirty="0"/>
              <a:t> </a:t>
            </a:r>
            <a:r>
              <a:rPr lang="en-US" altLang="zh-CN" dirty="0"/>
              <a:t>can</a:t>
            </a:r>
            <a:r>
              <a:rPr lang="zh-CN" altLang="en-US" dirty="0"/>
              <a:t> </a:t>
            </a:r>
            <a:r>
              <a:rPr lang="en-US" altLang="zh-CN" dirty="0"/>
              <a:t>be</a:t>
            </a:r>
            <a:r>
              <a:rPr lang="zh-CN" altLang="en-US" dirty="0"/>
              <a:t> </a:t>
            </a:r>
            <a:r>
              <a:rPr lang="en-US" altLang="zh-CN" dirty="0"/>
              <a:t>studied</a:t>
            </a:r>
            <a:r>
              <a:rPr lang="zh-CN" altLang="en-US" dirty="0"/>
              <a:t> </a:t>
            </a:r>
            <a:r>
              <a:rPr lang="en-US" altLang="zh-CN" dirty="0"/>
              <a:t>with</a:t>
            </a:r>
            <a:r>
              <a:rPr lang="zh-CN" altLang="en-US" dirty="0"/>
              <a:t> </a:t>
            </a:r>
            <a:r>
              <a:rPr lang="en-US" altLang="zh-CN" dirty="0"/>
              <a:t>full</a:t>
            </a:r>
            <a:r>
              <a:rPr lang="zh-CN" altLang="en-US" dirty="0"/>
              <a:t> </a:t>
            </a:r>
            <a:r>
              <a:rPr lang="en-US" altLang="zh-CN" dirty="0"/>
              <a:t>simulation</a:t>
            </a:r>
            <a:r>
              <a:rPr lang="zh-CN" altLang="en-US" dirty="0"/>
              <a:t> </a:t>
            </a:r>
            <a:endParaRPr lang="en-US" altLang="zh-CN" dirty="0"/>
          </a:p>
          <a:p>
            <a:r>
              <a:rPr lang="en-US" altLang="zh-CN" dirty="0"/>
              <a:t>Material</a:t>
            </a:r>
            <a:r>
              <a:rPr lang="zh-CN" altLang="en-US" dirty="0"/>
              <a:t> </a:t>
            </a:r>
            <a:r>
              <a:rPr lang="en-US" altLang="zh-CN" dirty="0"/>
              <a:t>budget</a:t>
            </a:r>
            <a:r>
              <a:rPr lang="zh-CN" altLang="en-US" dirty="0"/>
              <a:t> </a:t>
            </a:r>
            <a:r>
              <a:rPr lang="en-US" altLang="zh-CN" dirty="0"/>
              <a:t>is</a:t>
            </a:r>
            <a:r>
              <a:rPr lang="zh-CN" altLang="en-US" dirty="0"/>
              <a:t> </a:t>
            </a:r>
            <a:r>
              <a:rPr lang="en-US" altLang="zh-CN" dirty="0"/>
              <a:t>0.3%</a:t>
            </a:r>
            <a:r>
              <a:rPr lang="zh-CN" altLang="en-US" dirty="0"/>
              <a:t> </a:t>
            </a:r>
            <a:r>
              <a:rPr lang="en-US" altLang="zh-CN" dirty="0"/>
              <a:t>X0</a:t>
            </a:r>
            <a:r>
              <a:rPr lang="zh-CN" altLang="en-US" dirty="0"/>
              <a:t> </a:t>
            </a:r>
            <a:r>
              <a:rPr lang="en-US" altLang="zh-CN" dirty="0"/>
              <a:t>per</a:t>
            </a:r>
            <a:r>
              <a:rPr lang="zh-CN" altLang="en-US" dirty="0"/>
              <a:t> </a:t>
            </a:r>
            <a:r>
              <a:rPr lang="en-US" altLang="zh-CN" dirty="0"/>
              <a:t>layer</a:t>
            </a:r>
          </a:p>
          <a:p>
            <a:pPr lvl="1"/>
            <a:r>
              <a:rPr lang="en-US" altLang="zh-CN" dirty="0"/>
              <a:t>With</a:t>
            </a:r>
            <a:r>
              <a:rPr lang="zh-CN" altLang="en-US" dirty="0"/>
              <a:t> </a:t>
            </a:r>
            <a:r>
              <a:rPr lang="en-US" altLang="zh-CN" dirty="0"/>
              <a:t>realistic</a:t>
            </a:r>
            <a:r>
              <a:rPr lang="zh-CN" altLang="en-US" dirty="0"/>
              <a:t> </a:t>
            </a:r>
            <a:r>
              <a:rPr lang="en-US" altLang="zh-CN" dirty="0"/>
              <a:t>support</a:t>
            </a:r>
            <a:r>
              <a:rPr lang="zh-CN" altLang="en-US" dirty="0"/>
              <a:t> </a:t>
            </a:r>
            <a:r>
              <a:rPr lang="en-US" altLang="zh-CN" dirty="0"/>
              <a:t>material</a:t>
            </a:r>
            <a:r>
              <a:rPr lang="zh-CN" altLang="en-US" dirty="0"/>
              <a:t> </a:t>
            </a:r>
            <a:r>
              <a:rPr lang="en-US" altLang="zh-CN" dirty="0"/>
              <a:t>and</a:t>
            </a:r>
            <a:r>
              <a:rPr lang="zh-CN" altLang="en-US" dirty="0"/>
              <a:t> </a:t>
            </a:r>
            <a:r>
              <a:rPr lang="en-US" altLang="zh-CN" dirty="0"/>
              <a:t>realistic</a:t>
            </a:r>
            <a:r>
              <a:rPr lang="zh-CN" altLang="en-US" dirty="0"/>
              <a:t> </a:t>
            </a:r>
            <a:r>
              <a:rPr lang="en-US" altLang="zh-CN" dirty="0"/>
              <a:t>material</a:t>
            </a:r>
            <a:r>
              <a:rPr lang="zh-CN" altLang="en-US" dirty="0"/>
              <a:t> </a:t>
            </a:r>
            <a:r>
              <a:rPr lang="en-US" altLang="zh-CN" dirty="0"/>
              <a:t>for</a:t>
            </a:r>
            <a:r>
              <a:rPr lang="zh-CN" altLang="en-US" dirty="0"/>
              <a:t> </a:t>
            </a:r>
            <a:r>
              <a:rPr lang="en-US" altLang="zh-CN" dirty="0"/>
              <a:t>flexible</a:t>
            </a:r>
            <a:r>
              <a:rPr lang="zh-CN" altLang="en-US" dirty="0"/>
              <a:t> </a:t>
            </a:r>
            <a:r>
              <a:rPr lang="en-US" altLang="zh-CN" dirty="0"/>
              <a:t>PCB</a:t>
            </a:r>
            <a:r>
              <a:rPr lang="zh-CN" altLang="en-US" dirty="0"/>
              <a:t> </a:t>
            </a:r>
            <a:endParaRPr lang="en-CN" dirty="0"/>
          </a:p>
        </p:txBody>
      </p:sp>
      <p:sp>
        <p:nvSpPr>
          <p:cNvPr id="6" name="TextBox 5">
            <a:extLst>
              <a:ext uri="{FF2B5EF4-FFF2-40B4-BE49-F238E27FC236}">
                <a16:creationId xmlns:a16="http://schemas.microsoft.com/office/drawing/2014/main" id="{0D63ABE8-A9EB-7091-1BCB-BA379AD7D23B}"/>
              </a:ext>
            </a:extLst>
          </p:cNvPr>
          <p:cNvSpPr txBox="1"/>
          <p:nvPr/>
        </p:nvSpPr>
        <p:spPr>
          <a:xfrm>
            <a:off x="568116" y="2743694"/>
            <a:ext cx="4953000" cy="369332"/>
          </a:xfrm>
          <a:prstGeom prst="rect">
            <a:avLst/>
          </a:prstGeom>
          <a:noFill/>
        </p:spPr>
        <p:txBody>
          <a:bodyPr wrap="square">
            <a:spAutoFit/>
          </a:bodyPr>
          <a:lstStyle/>
          <a:p>
            <a:r>
              <a:rPr lang="en-US" altLang="zh-CN" dirty="0">
                <a:solidFill>
                  <a:srgbClr val="0070C0"/>
                </a:solidFill>
              </a:rPr>
              <a:t>Material</a:t>
            </a:r>
            <a:r>
              <a:rPr lang="zh-CN" altLang="en-US" dirty="0">
                <a:solidFill>
                  <a:srgbClr val="0070C0"/>
                </a:solidFill>
              </a:rPr>
              <a:t> </a:t>
            </a:r>
            <a:r>
              <a:rPr lang="en-US" altLang="zh-CN" dirty="0">
                <a:solidFill>
                  <a:srgbClr val="0070C0"/>
                </a:solidFill>
              </a:rPr>
              <a:t>budget</a:t>
            </a:r>
            <a:r>
              <a:rPr lang="zh-CN" altLang="en-US" dirty="0">
                <a:solidFill>
                  <a:srgbClr val="0070C0"/>
                </a:solidFill>
              </a:rPr>
              <a:t> </a:t>
            </a:r>
            <a:r>
              <a:rPr lang="en-US" altLang="zh-CN" dirty="0">
                <a:solidFill>
                  <a:srgbClr val="0070C0"/>
                </a:solidFill>
              </a:rPr>
              <a:t>for</a:t>
            </a:r>
            <a:r>
              <a:rPr lang="zh-CN" altLang="en-US" dirty="0">
                <a:solidFill>
                  <a:srgbClr val="0070C0"/>
                </a:solidFill>
              </a:rPr>
              <a:t> </a:t>
            </a:r>
            <a:r>
              <a:rPr lang="en-US" altLang="zh-CN" dirty="0">
                <a:solidFill>
                  <a:srgbClr val="0070C0"/>
                </a:solidFill>
              </a:rPr>
              <a:t>long</a:t>
            </a:r>
            <a:r>
              <a:rPr lang="zh-CN" altLang="en-US" dirty="0">
                <a:solidFill>
                  <a:srgbClr val="0070C0"/>
                </a:solidFill>
              </a:rPr>
              <a:t> </a:t>
            </a:r>
            <a:r>
              <a:rPr lang="en-US" altLang="zh-CN" dirty="0">
                <a:solidFill>
                  <a:srgbClr val="0070C0"/>
                </a:solidFill>
              </a:rPr>
              <a:t>barrel</a:t>
            </a:r>
            <a:r>
              <a:rPr lang="zh-CN" altLang="en-US" dirty="0">
                <a:solidFill>
                  <a:srgbClr val="0070C0"/>
                </a:solidFill>
              </a:rPr>
              <a:t> </a:t>
            </a:r>
            <a:r>
              <a:rPr lang="en-US" altLang="zh-CN" dirty="0">
                <a:solidFill>
                  <a:srgbClr val="0070C0"/>
                </a:solidFill>
              </a:rPr>
              <a:t>layout</a:t>
            </a:r>
            <a:endParaRPr lang="en-CN" dirty="0">
              <a:solidFill>
                <a:srgbClr val="0070C0"/>
              </a:solidFill>
            </a:endParaRPr>
          </a:p>
        </p:txBody>
      </p:sp>
      <p:pic>
        <p:nvPicPr>
          <p:cNvPr id="10" name="Picture 9">
            <a:extLst>
              <a:ext uri="{FF2B5EF4-FFF2-40B4-BE49-F238E27FC236}">
                <a16:creationId xmlns:a16="http://schemas.microsoft.com/office/drawing/2014/main" id="{436270AF-5FFF-9CDB-3C73-7D99779A4256}"/>
              </a:ext>
            </a:extLst>
          </p:cNvPr>
          <p:cNvPicPr>
            <a:picLocks noChangeAspect="1"/>
          </p:cNvPicPr>
          <p:nvPr/>
        </p:nvPicPr>
        <p:blipFill>
          <a:blip r:embed="rId2"/>
          <a:stretch>
            <a:fillRect/>
          </a:stretch>
        </p:blipFill>
        <p:spPr>
          <a:xfrm>
            <a:off x="5735502" y="3265974"/>
            <a:ext cx="2956923" cy="3186835"/>
          </a:xfrm>
          <a:prstGeom prst="rect">
            <a:avLst/>
          </a:prstGeom>
        </p:spPr>
      </p:pic>
      <p:sp>
        <p:nvSpPr>
          <p:cNvPr id="12" name="TextBox 11">
            <a:extLst>
              <a:ext uri="{FF2B5EF4-FFF2-40B4-BE49-F238E27FC236}">
                <a16:creationId xmlns:a16="http://schemas.microsoft.com/office/drawing/2014/main" id="{A8D0C4BE-CAAE-DC22-3A6C-0C3073179645}"/>
              </a:ext>
            </a:extLst>
          </p:cNvPr>
          <p:cNvSpPr txBox="1"/>
          <p:nvPr/>
        </p:nvSpPr>
        <p:spPr>
          <a:xfrm>
            <a:off x="4785544" y="2743694"/>
            <a:ext cx="4953000" cy="1754326"/>
          </a:xfrm>
          <a:prstGeom prst="rect">
            <a:avLst/>
          </a:prstGeom>
          <a:noFill/>
        </p:spPr>
        <p:txBody>
          <a:bodyPr wrap="square">
            <a:spAutoFit/>
          </a:bodyPr>
          <a:lstStyle/>
          <a:p>
            <a:pPr algn="ctr"/>
            <a:r>
              <a:rPr lang="en-US" altLang="zh-CN" dirty="0">
                <a:solidFill>
                  <a:srgbClr val="0070C0"/>
                </a:solidFill>
              </a:rPr>
              <a:t>Impact</a:t>
            </a:r>
            <a:r>
              <a:rPr lang="zh-CN" altLang="en-US" dirty="0">
                <a:solidFill>
                  <a:srgbClr val="0070C0"/>
                </a:solidFill>
              </a:rPr>
              <a:t> </a:t>
            </a:r>
            <a:r>
              <a:rPr lang="en-US" altLang="zh-CN" dirty="0">
                <a:solidFill>
                  <a:srgbClr val="0070C0"/>
                </a:solidFill>
              </a:rPr>
              <a:t>parameter</a:t>
            </a:r>
            <a:r>
              <a:rPr lang="zh-CN" altLang="en-US" dirty="0">
                <a:solidFill>
                  <a:srgbClr val="0070C0"/>
                </a:solidFill>
              </a:rPr>
              <a:t> </a:t>
            </a:r>
            <a:r>
              <a:rPr lang="en-US" altLang="zh-CN" dirty="0">
                <a:solidFill>
                  <a:srgbClr val="0070C0"/>
                </a:solidFill>
              </a:rPr>
              <a:t>resolution</a:t>
            </a:r>
            <a:r>
              <a:rPr lang="zh-CN" altLang="en-US" dirty="0">
                <a:solidFill>
                  <a:srgbClr val="0070C0"/>
                </a:solidFill>
              </a:rPr>
              <a:t> </a:t>
            </a:r>
            <a:r>
              <a:rPr lang="en-US" altLang="zh-CN" dirty="0">
                <a:solidFill>
                  <a:srgbClr val="0070C0"/>
                </a:solidFill>
              </a:rPr>
              <a:t>in</a:t>
            </a:r>
            <a:r>
              <a:rPr lang="zh-CN" altLang="en-US" dirty="0">
                <a:solidFill>
                  <a:srgbClr val="0070C0"/>
                </a:solidFill>
              </a:rPr>
              <a:t> </a:t>
            </a:r>
            <a:r>
              <a:rPr lang="en-US" altLang="zh-CN" dirty="0">
                <a:solidFill>
                  <a:srgbClr val="0070C0"/>
                </a:solidFill>
              </a:rPr>
              <a:t>CEPCSW</a:t>
            </a:r>
          </a:p>
          <a:p>
            <a:pPr algn="ctr"/>
            <a:r>
              <a:rPr lang="el-GR" altLang="zh-CN" dirty="0">
                <a:solidFill>
                  <a:srgbClr val="0070C0"/>
                </a:solidFill>
              </a:rPr>
              <a:t>θ=20</a:t>
            </a:r>
            <a:r>
              <a:rPr lang="en-US" sz="1800" b="0" kern="1200" dirty="0">
                <a:solidFill>
                  <a:srgbClr val="0070C0"/>
                </a:solidFill>
                <a:effectLst/>
                <a:latin typeface="+mn-lt"/>
                <a:ea typeface="+mn-ea"/>
                <a:cs typeface="+mn-cs"/>
              </a:rPr>
              <a:t>°</a:t>
            </a:r>
            <a:r>
              <a:rPr lang="el-GR" altLang="zh-CN" dirty="0">
                <a:solidFill>
                  <a:srgbClr val="0070C0"/>
                </a:solidFill>
              </a:rPr>
              <a:t> , 85</a:t>
            </a:r>
            <a:r>
              <a:rPr lang="en-US" sz="1800" b="0" kern="1200" dirty="0">
                <a:solidFill>
                  <a:srgbClr val="0070C0"/>
                </a:solidFill>
                <a:effectLst/>
                <a:latin typeface="+mn-lt"/>
                <a:ea typeface="+mn-ea"/>
                <a:cs typeface="+mn-cs"/>
              </a:rPr>
              <a:t>°</a:t>
            </a:r>
            <a:endParaRPr lang="el-GR" altLang="zh-CN" dirty="0">
              <a:solidFill>
                <a:srgbClr val="0070C0"/>
              </a:solidFill>
            </a:endParaRPr>
          </a:p>
          <a:p>
            <a:endParaRPr lang="en-US" altLang="zh-CN" dirty="0"/>
          </a:p>
          <a:p>
            <a:endParaRPr lang="en-US" altLang="zh-CN" dirty="0"/>
          </a:p>
          <a:p>
            <a:endParaRPr lang="en-US" altLang="zh-CN" dirty="0"/>
          </a:p>
          <a:p>
            <a:endParaRPr lang="en-CN" dirty="0"/>
          </a:p>
        </p:txBody>
      </p:sp>
      <p:pic>
        <p:nvPicPr>
          <p:cNvPr id="13" name="Picture 12">
            <a:extLst>
              <a:ext uri="{FF2B5EF4-FFF2-40B4-BE49-F238E27FC236}">
                <a16:creationId xmlns:a16="http://schemas.microsoft.com/office/drawing/2014/main" id="{CD1393CA-4046-7BC4-22F7-61DD8950D55B}"/>
              </a:ext>
            </a:extLst>
          </p:cNvPr>
          <p:cNvPicPr>
            <a:picLocks noChangeAspect="1"/>
          </p:cNvPicPr>
          <p:nvPr/>
        </p:nvPicPr>
        <p:blipFill>
          <a:blip r:embed="rId3"/>
          <a:stretch>
            <a:fillRect/>
          </a:stretch>
        </p:blipFill>
        <p:spPr>
          <a:xfrm>
            <a:off x="239896" y="3084709"/>
            <a:ext cx="3945606" cy="3186835"/>
          </a:xfrm>
          <a:prstGeom prst="rect">
            <a:avLst/>
          </a:prstGeom>
        </p:spPr>
      </p:pic>
    </p:spTree>
    <p:extLst>
      <p:ext uri="{BB962C8B-B14F-4D97-AF65-F5344CB8AC3E}">
        <p14:creationId xmlns:p14="http://schemas.microsoft.com/office/powerpoint/2010/main" val="110984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07D8-4537-8135-EF00-2AF962BDDFAA}"/>
              </a:ext>
            </a:extLst>
          </p:cNvPr>
          <p:cNvSpPr>
            <a:spLocks noGrp="1"/>
          </p:cNvSpPr>
          <p:nvPr>
            <p:ph type="title"/>
          </p:nvPr>
        </p:nvSpPr>
        <p:spPr/>
        <p:txBody>
          <a:bodyPr>
            <a:normAutofit fontScale="90000"/>
          </a:bodyPr>
          <a:lstStyle/>
          <a:p>
            <a:r>
              <a:rPr lang="en-US" altLang="zh-CN" dirty="0" err="1"/>
              <a:t>Testbeam</a:t>
            </a:r>
            <a:r>
              <a:rPr lang="zh-CN" altLang="en-US" dirty="0"/>
              <a:t> </a:t>
            </a:r>
            <a:r>
              <a:rPr lang="en-US" altLang="zh-CN" dirty="0"/>
              <a:t>in</a:t>
            </a:r>
            <a:r>
              <a:rPr lang="zh-CN" altLang="en-US" dirty="0"/>
              <a:t> </a:t>
            </a:r>
            <a:r>
              <a:rPr lang="en-US" altLang="zh-CN" dirty="0"/>
              <a:t>BSRF</a:t>
            </a:r>
            <a:r>
              <a:rPr lang="zh-CN" altLang="en-US" dirty="0"/>
              <a:t> </a:t>
            </a:r>
            <a:r>
              <a:rPr lang="en-US" altLang="zh-CN" dirty="0"/>
              <a:t>for</a:t>
            </a:r>
            <a:r>
              <a:rPr lang="zh-CN" altLang="en-US" dirty="0"/>
              <a:t> </a:t>
            </a:r>
            <a:r>
              <a:rPr lang="en-US" altLang="zh-CN" dirty="0"/>
              <a:t>vertex</a:t>
            </a:r>
            <a:r>
              <a:rPr lang="zh-CN" altLang="en-US" dirty="0"/>
              <a:t> </a:t>
            </a:r>
            <a:r>
              <a:rPr lang="en-US" altLang="zh-CN" dirty="0"/>
              <a:t>sensor</a:t>
            </a:r>
            <a:r>
              <a:rPr lang="zh-CN" altLang="en-US" dirty="0"/>
              <a:t> </a:t>
            </a:r>
            <a:r>
              <a:rPr lang="en-US" altLang="zh-CN" dirty="0"/>
              <a:t>digitization</a:t>
            </a:r>
            <a:r>
              <a:rPr lang="zh-CN" altLang="en-US" dirty="0"/>
              <a:t> </a:t>
            </a:r>
            <a:r>
              <a:rPr lang="en-US" altLang="zh-CN" dirty="0"/>
              <a:t>model</a:t>
            </a:r>
            <a:r>
              <a:rPr lang="zh-CN" altLang="en-US" dirty="0"/>
              <a:t>  </a:t>
            </a:r>
            <a:endParaRPr lang="en-CN" dirty="0"/>
          </a:p>
        </p:txBody>
      </p:sp>
      <p:sp>
        <p:nvSpPr>
          <p:cNvPr id="3" name="Content Placeholder 2">
            <a:extLst>
              <a:ext uri="{FF2B5EF4-FFF2-40B4-BE49-F238E27FC236}">
                <a16:creationId xmlns:a16="http://schemas.microsoft.com/office/drawing/2014/main" id="{FB2D9C0E-DBF3-7849-8289-FDFAC399D685}"/>
              </a:ext>
            </a:extLst>
          </p:cNvPr>
          <p:cNvSpPr>
            <a:spLocks noGrp="1"/>
          </p:cNvSpPr>
          <p:nvPr>
            <p:ph idx="1"/>
          </p:nvPr>
        </p:nvSpPr>
        <p:spPr>
          <a:xfrm>
            <a:off x="579438" y="1036320"/>
            <a:ext cx="8543925" cy="5008563"/>
          </a:xfrm>
        </p:spPr>
        <p:txBody>
          <a:bodyPr/>
          <a:lstStyle/>
          <a:p>
            <a:r>
              <a:rPr lang="en-US" altLang="zh-CN" dirty="0" err="1">
                <a:solidFill>
                  <a:srgbClr val="0070C0"/>
                </a:solidFill>
              </a:rPr>
              <a:t>Testbeam</a:t>
            </a:r>
            <a:r>
              <a:rPr lang="zh-CN" altLang="en-US" dirty="0">
                <a:solidFill>
                  <a:srgbClr val="0070C0"/>
                </a:solidFill>
              </a:rPr>
              <a:t> </a:t>
            </a:r>
            <a:r>
              <a:rPr lang="en-US" altLang="zh-CN" dirty="0">
                <a:solidFill>
                  <a:srgbClr val="0070C0"/>
                </a:solidFill>
              </a:rPr>
              <a:t>in</a:t>
            </a:r>
            <a:r>
              <a:rPr lang="zh-CN" altLang="en-US" dirty="0">
                <a:solidFill>
                  <a:srgbClr val="0070C0"/>
                </a:solidFill>
              </a:rPr>
              <a:t> </a:t>
            </a:r>
            <a:r>
              <a:rPr lang="en-US" altLang="zh-CN" dirty="0">
                <a:solidFill>
                  <a:srgbClr val="0070C0"/>
                </a:solidFill>
              </a:rPr>
              <a:t>BSRF</a:t>
            </a:r>
            <a:r>
              <a:rPr lang="zh-CN" altLang="en-US" dirty="0">
                <a:solidFill>
                  <a:srgbClr val="0070C0"/>
                </a:solidFill>
              </a:rPr>
              <a:t> </a:t>
            </a:r>
            <a:r>
              <a:rPr lang="en-US" altLang="zh-CN" dirty="0">
                <a:solidFill>
                  <a:srgbClr val="0070C0"/>
                </a:solidFill>
              </a:rPr>
              <a:t>from</a:t>
            </a:r>
            <a:r>
              <a:rPr lang="zh-CN" altLang="en-US" dirty="0">
                <a:solidFill>
                  <a:srgbClr val="0070C0"/>
                </a:solidFill>
              </a:rPr>
              <a:t> </a:t>
            </a:r>
            <a:r>
              <a:rPr lang="en-US" altLang="zh-CN" dirty="0">
                <a:solidFill>
                  <a:srgbClr val="0070C0"/>
                </a:solidFill>
              </a:rPr>
              <a:t>June</a:t>
            </a:r>
            <a:r>
              <a:rPr lang="zh-CN" altLang="en-US" dirty="0">
                <a:solidFill>
                  <a:srgbClr val="0070C0"/>
                </a:solidFill>
              </a:rPr>
              <a:t> </a:t>
            </a:r>
            <a:r>
              <a:rPr lang="en-US" altLang="zh-CN" dirty="0">
                <a:solidFill>
                  <a:srgbClr val="0070C0"/>
                </a:solidFill>
              </a:rPr>
              <a:t>1</a:t>
            </a:r>
            <a:r>
              <a:rPr lang="en-US" altLang="zh-CN" baseline="30000" dirty="0">
                <a:solidFill>
                  <a:srgbClr val="0070C0"/>
                </a:solidFill>
              </a:rPr>
              <a:t>st</a:t>
            </a:r>
            <a:r>
              <a:rPr lang="zh-CN" altLang="en-US" dirty="0">
                <a:solidFill>
                  <a:srgbClr val="0070C0"/>
                </a:solidFill>
              </a:rPr>
              <a:t>  </a:t>
            </a:r>
            <a:r>
              <a:rPr lang="en-US" altLang="zh-CN" dirty="0">
                <a:solidFill>
                  <a:srgbClr val="0070C0"/>
                </a:solidFill>
              </a:rPr>
              <a:t>to</a:t>
            </a:r>
            <a:r>
              <a:rPr lang="zh-CN" altLang="en-US" dirty="0">
                <a:solidFill>
                  <a:srgbClr val="0070C0"/>
                </a:solidFill>
              </a:rPr>
              <a:t> </a:t>
            </a:r>
            <a:r>
              <a:rPr lang="en-US" altLang="zh-CN" dirty="0">
                <a:solidFill>
                  <a:srgbClr val="0070C0"/>
                </a:solidFill>
              </a:rPr>
              <a:t>July</a:t>
            </a:r>
            <a:r>
              <a:rPr lang="zh-CN" altLang="en-US" dirty="0">
                <a:solidFill>
                  <a:srgbClr val="0070C0"/>
                </a:solidFill>
              </a:rPr>
              <a:t> </a:t>
            </a:r>
            <a:r>
              <a:rPr lang="en-US" altLang="zh-CN" dirty="0">
                <a:solidFill>
                  <a:srgbClr val="0070C0"/>
                </a:solidFill>
              </a:rPr>
              <a:t>1</a:t>
            </a:r>
            <a:r>
              <a:rPr lang="en-US" altLang="zh-CN" baseline="30000" dirty="0">
                <a:solidFill>
                  <a:srgbClr val="0070C0"/>
                </a:solidFill>
              </a:rPr>
              <a:t>st</a:t>
            </a:r>
            <a:r>
              <a:rPr lang="zh-CN" altLang="en-US" dirty="0">
                <a:solidFill>
                  <a:srgbClr val="0070C0"/>
                </a:solidFill>
              </a:rPr>
              <a:t> </a:t>
            </a:r>
            <a:endParaRPr lang="en-US" altLang="zh-CN" dirty="0">
              <a:solidFill>
                <a:srgbClr val="0070C0"/>
              </a:solidFill>
            </a:endParaRPr>
          </a:p>
          <a:p>
            <a:r>
              <a:rPr lang="en-US" altLang="zh-CN" dirty="0">
                <a:solidFill>
                  <a:srgbClr val="0070C0"/>
                </a:solidFill>
              </a:rPr>
              <a:t>Try</a:t>
            </a:r>
            <a:r>
              <a:rPr lang="zh-CN" altLang="en-US" dirty="0">
                <a:solidFill>
                  <a:srgbClr val="0070C0"/>
                </a:solidFill>
              </a:rPr>
              <a:t> </a:t>
            </a:r>
            <a:r>
              <a:rPr lang="en-US" altLang="zh-CN" dirty="0">
                <a:solidFill>
                  <a:srgbClr val="0070C0"/>
                </a:solidFill>
              </a:rPr>
              <a:t>to</a:t>
            </a:r>
            <a:r>
              <a:rPr lang="zh-CN" altLang="en-US" dirty="0">
                <a:solidFill>
                  <a:srgbClr val="0070C0"/>
                </a:solidFill>
              </a:rPr>
              <a:t> </a:t>
            </a:r>
            <a:r>
              <a:rPr lang="en-US" altLang="zh-CN" dirty="0">
                <a:solidFill>
                  <a:srgbClr val="0070C0"/>
                </a:solidFill>
              </a:rPr>
              <a:t>test</a:t>
            </a:r>
            <a:r>
              <a:rPr lang="zh-CN" altLang="en-US" dirty="0">
                <a:solidFill>
                  <a:srgbClr val="0070C0"/>
                </a:solidFill>
              </a:rPr>
              <a:t> </a:t>
            </a:r>
            <a:r>
              <a:rPr lang="en-US" altLang="zh-CN" dirty="0">
                <a:solidFill>
                  <a:srgbClr val="0070C0"/>
                </a:solidFill>
              </a:rPr>
              <a:t>different</a:t>
            </a:r>
            <a:r>
              <a:rPr lang="zh-CN" altLang="en-US" dirty="0">
                <a:solidFill>
                  <a:srgbClr val="0070C0"/>
                </a:solidFill>
              </a:rPr>
              <a:t> </a:t>
            </a:r>
            <a:r>
              <a:rPr lang="en-US" altLang="zh-CN" dirty="0">
                <a:solidFill>
                  <a:srgbClr val="0070C0"/>
                </a:solidFill>
              </a:rPr>
              <a:t>incident</a:t>
            </a:r>
            <a:r>
              <a:rPr lang="zh-CN" altLang="en-US" dirty="0">
                <a:solidFill>
                  <a:srgbClr val="0070C0"/>
                </a:solidFill>
              </a:rPr>
              <a:t> </a:t>
            </a:r>
            <a:r>
              <a:rPr lang="en-US" altLang="zh-CN" dirty="0">
                <a:solidFill>
                  <a:srgbClr val="0070C0"/>
                </a:solidFill>
              </a:rPr>
              <a:t>angle</a:t>
            </a:r>
            <a:r>
              <a:rPr lang="zh-CN" altLang="en-US" dirty="0">
                <a:solidFill>
                  <a:srgbClr val="0070C0"/>
                </a:solidFill>
              </a:rPr>
              <a:t> </a:t>
            </a:r>
            <a:r>
              <a:rPr lang="en-US" altLang="zh-CN" dirty="0">
                <a:solidFill>
                  <a:srgbClr val="0070C0"/>
                </a:solidFill>
              </a:rPr>
              <a:t>from</a:t>
            </a:r>
            <a:r>
              <a:rPr lang="zh-CN" altLang="en-US" dirty="0">
                <a:solidFill>
                  <a:srgbClr val="0070C0"/>
                </a:solidFill>
              </a:rPr>
              <a:t> </a:t>
            </a:r>
            <a:r>
              <a:rPr lang="en-US" altLang="zh-CN" dirty="0">
                <a:solidFill>
                  <a:srgbClr val="0070C0"/>
                </a:solidFill>
              </a:rPr>
              <a:t>8</a:t>
            </a:r>
            <a:r>
              <a:rPr lang="en-CN" b="0" i="0" dirty="0">
                <a:solidFill>
                  <a:srgbClr val="0070C0"/>
                </a:solidFill>
                <a:effectLst/>
                <a:highlight>
                  <a:srgbClr val="FFFFFF"/>
                </a:highlight>
                <a:latin typeface="Verdana" panose="020B0604030504040204" pitchFamily="34" charset="0"/>
              </a:rPr>
              <a:t>°</a:t>
            </a:r>
            <a:r>
              <a:rPr lang="zh-CN" altLang="en-US" dirty="0">
                <a:solidFill>
                  <a:srgbClr val="0070C0"/>
                </a:solidFill>
              </a:rPr>
              <a:t> </a:t>
            </a:r>
            <a:r>
              <a:rPr lang="en-US" altLang="zh-CN" dirty="0">
                <a:solidFill>
                  <a:srgbClr val="0070C0"/>
                </a:solidFill>
              </a:rPr>
              <a:t>-</a:t>
            </a:r>
            <a:r>
              <a:rPr lang="zh-CN" altLang="en-US" dirty="0">
                <a:solidFill>
                  <a:srgbClr val="0070C0"/>
                </a:solidFill>
              </a:rPr>
              <a:t> </a:t>
            </a:r>
            <a:r>
              <a:rPr lang="en-US" altLang="zh-CN" dirty="0">
                <a:solidFill>
                  <a:srgbClr val="0070C0"/>
                </a:solidFill>
              </a:rPr>
              <a:t>90</a:t>
            </a:r>
            <a:r>
              <a:rPr lang="en-CN" b="0" i="0" dirty="0">
                <a:solidFill>
                  <a:srgbClr val="0070C0"/>
                </a:solidFill>
                <a:effectLst/>
                <a:highlight>
                  <a:srgbClr val="FFFFFF"/>
                </a:highlight>
                <a:latin typeface="Verdana" panose="020B0604030504040204" pitchFamily="34" charset="0"/>
              </a:rPr>
              <a:t>°</a:t>
            </a:r>
            <a:endParaRPr lang="en-US" altLang="zh-CN" dirty="0">
              <a:solidFill>
                <a:srgbClr val="0070C0"/>
              </a:solidFill>
            </a:endParaRPr>
          </a:p>
          <a:p>
            <a:pPr lvl="1"/>
            <a:r>
              <a:rPr lang="en-US" altLang="zh-CN" dirty="0"/>
              <a:t>In</a:t>
            </a:r>
            <a:r>
              <a:rPr lang="zh-CN" altLang="en-US" dirty="0"/>
              <a:t> </a:t>
            </a:r>
            <a:r>
              <a:rPr lang="en-US" altLang="zh-CN" dirty="0"/>
              <a:t>last</a:t>
            </a:r>
            <a:r>
              <a:rPr lang="zh-CN" altLang="en-US" dirty="0"/>
              <a:t> </a:t>
            </a:r>
            <a:r>
              <a:rPr lang="en-US" altLang="zh-CN" dirty="0"/>
              <a:t>test</a:t>
            </a:r>
            <a:r>
              <a:rPr lang="zh-CN" altLang="en-US" dirty="0"/>
              <a:t> </a:t>
            </a:r>
            <a:r>
              <a:rPr lang="en-US" altLang="zh-CN" dirty="0"/>
              <a:t>beam</a:t>
            </a:r>
            <a:r>
              <a:rPr lang="zh-CN" altLang="en-US" dirty="0"/>
              <a:t> </a:t>
            </a:r>
            <a:r>
              <a:rPr lang="en-US" altLang="zh-CN" dirty="0"/>
              <a:t>at</a:t>
            </a:r>
            <a:r>
              <a:rPr lang="zh-CN" altLang="en-US" dirty="0"/>
              <a:t> </a:t>
            </a:r>
            <a:r>
              <a:rPr lang="en-US" altLang="zh-CN" dirty="0"/>
              <a:t>DESY,</a:t>
            </a:r>
            <a:r>
              <a:rPr lang="zh-CN" altLang="en-US" dirty="0"/>
              <a:t>  </a:t>
            </a:r>
            <a:r>
              <a:rPr lang="en-US" altLang="zh-CN" dirty="0"/>
              <a:t>incident</a:t>
            </a:r>
            <a:r>
              <a:rPr lang="zh-CN" altLang="en-US" dirty="0"/>
              <a:t> </a:t>
            </a:r>
            <a:r>
              <a:rPr lang="en-US" altLang="zh-CN" dirty="0"/>
              <a:t>angle</a:t>
            </a:r>
            <a:r>
              <a:rPr lang="zh-CN" altLang="en-US" dirty="0"/>
              <a:t> </a:t>
            </a:r>
            <a:r>
              <a:rPr lang="en-US" altLang="zh-CN" dirty="0"/>
              <a:t>is</a:t>
            </a:r>
            <a:r>
              <a:rPr lang="zh-CN" altLang="en-US" dirty="0"/>
              <a:t> </a:t>
            </a:r>
            <a:r>
              <a:rPr lang="en-US" altLang="zh-CN" dirty="0"/>
              <a:t>about</a:t>
            </a:r>
            <a:r>
              <a:rPr lang="zh-CN" altLang="en-US" dirty="0"/>
              <a:t> </a:t>
            </a:r>
            <a:r>
              <a:rPr lang="en-US" altLang="zh-CN" dirty="0"/>
              <a:t>70-90</a:t>
            </a:r>
            <a:r>
              <a:rPr lang="en-CN" b="0" i="0" dirty="0">
                <a:solidFill>
                  <a:srgbClr val="000000"/>
                </a:solidFill>
                <a:effectLst/>
                <a:highlight>
                  <a:srgbClr val="FFFFFF"/>
                </a:highlight>
                <a:latin typeface="Verdana" panose="020B0604030504040204" pitchFamily="34" charset="0"/>
              </a:rPr>
              <a:t>°</a:t>
            </a:r>
          </a:p>
          <a:p>
            <a:pPr lvl="1"/>
            <a:r>
              <a:rPr lang="en-US" altLang="zh-CN" dirty="0"/>
              <a:t>Cluster</a:t>
            </a:r>
            <a:r>
              <a:rPr lang="zh-CN" altLang="en-US" dirty="0"/>
              <a:t> </a:t>
            </a:r>
            <a:r>
              <a:rPr lang="en-US" altLang="zh-CN" dirty="0"/>
              <a:t>size,</a:t>
            </a:r>
            <a:r>
              <a:rPr lang="zh-CN" altLang="en-US" dirty="0"/>
              <a:t> </a:t>
            </a:r>
            <a:r>
              <a:rPr lang="en-US" altLang="zh-CN" dirty="0"/>
              <a:t>efficiency</a:t>
            </a:r>
            <a:r>
              <a:rPr lang="zh-CN" altLang="en-US" dirty="0"/>
              <a:t> </a:t>
            </a:r>
            <a:r>
              <a:rPr lang="en-US" altLang="zh-CN" dirty="0"/>
              <a:t>vs</a:t>
            </a:r>
            <a:r>
              <a:rPr lang="zh-CN" altLang="en-US" dirty="0"/>
              <a:t> </a:t>
            </a:r>
            <a:r>
              <a:rPr lang="en-US" altLang="zh-CN" dirty="0"/>
              <a:t>incident</a:t>
            </a:r>
            <a:r>
              <a:rPr lang="zh-CN" altLang="en-US" dirty="0"/>
              <a:t> </a:t>
            </a:r>
            <a:r>
              <a:rPr lang="en-US" altLang="zh-CN" dirty="0"/>
              <a:t>angle</a:t>
            </a:r>
            <a:r>
              <a:rPr lang="zh-CN" altLang="en-US" dirty="0"/>
              <a:t> </a:t>
            </a:r>
            <a:endParaRPr lang="en-CN" dirty="0"/>
          </a:p>
          <a:p>
            <a:pPr lvl="1"/>
            <a:endParaRPr lang="en-CN" dirty="0"/>
          </a:p>
        </p:txBody>
      </p:sp>
      <p:pic>
        <p:nvPicPr>
          <p:cNvPr id="4" name="Picture 3">
            <a:extLst>
              <a:ext uri="{FF2B5EF4-FFF2-40B4-BE49-F238E27FC236}">
                <a16:creationId xmlns:a16="http://schemas.microsoft.com/office/drawing/2014/main" id="{29DB492E-A9A0-383D-C583-B6B43109212E}"/>
              </a:ext>
            </a:extLst>
          </p:cNvPr>
          <p:cNvPicPr>
            <a:picLocks noChangeAspect="1"/>
          </p:cNvPicPr>
          <p:nvPr/>
        </p:nvPicPr>
        <p:blipFill>
          <a:blip r:embed="rId2"/>
          <a:stretch>
            <a:fillRect/>
          </a:stretch>
        </p:blipFill>
        <p:spPr>
          <a:xfrm>
            <a:off x="329127" y="2823771"/>
            <a:ext cx="4801672" cy="3597032"/>
          </a:xfrm>
          <a:prstGeom prst="rect">
            <a:avLst/>
          </a:prstGeom>
        </p:spPr>
      </p:pic>
      <p:pic>
        <p:nvPicPr>
          <p:cNvPr id="5" name="Picture 4">
            <a:extLst>
              <a:ext uri="{FF2B5EF4-FFF2-40B4-BE49-F238E27FC236}">
                <a16:creationId xmlns:a16="http://schemas.microsoft.com/office/drawing/2014/main" id="{CBD9FCED-E8BF-D64A-23BF-70ECF3212FEA}"/>
              </a:ext>
            </a:extLst>
          </p:cNvPr>
          <p:cNvPicPr>
            <a:picLocks noChangeAspect="1"/>
          </p:cNvPicPr>
          <p:nvPr/>
        </p:nvPicPr>
        <p:blipFill>
          <a:blip r:embed="rId3"/>
          <a:stretch>
            <a:fillRect/>
          </a:stretch>
        </p:blipFill>
        <p:spPr>
          <a:xfrm>
            <a:off x="5259777" y="3007360"/>
            <a:ext cx="4386983" cy="3291523"/>
          </a:xfrm>
          <a:prstGeom prst="rect">
            <a:avLst/>
          </a:prstGeom>
        </p:spPr>
      </p:pic>
    </p:spTree>
    <p:extLst>
      <p:ext uri="{BB962C8B-B14F-4D97-AF65-F5344CB8AC3E}">
        <p14:creationId xmlns:p14="http://schemas.microsoft.com/office/powerpoint/2010/main" val="92289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E04C-4AC4-72A2-7DA9-B49D37B050D3}"/>
              </a:ext>
            </a:extLst>
          </p:cNvPr>
          <p:cNvSpPr>
            <a:spLocks noGrp="1"/>
          </p:cNvSpPr>
          <p:nvPr>
            <p:ph type="title"/>
          </p:nvPr>
        </p:nvSpPr>
        <p:spPr/>
        <p:txBody>
          <a:bodyPr/>
          <a:lstStyle/>
          <a:p>
            <a:r>
              <a:rPr lang="en-US" altLang="zh-CN" dirty="0"/>
              <a:t>Update</a:t>
            </a:r>
            <a:r>
              <a:rPr lang="zh-CN" altLang="en-US" dirty="0"/>
              <a:t> </a:t>
            </a:r>
            <a:r>
              <a:rPr lang="en-US" altLang="zh-CN" dirty="0"/>
              <a:t>on</a:t>
            </a:r>
            <a:r>
              <a:rPr lang="zh-CN" altLang="en-US" dirty="0"/>
              <a:t> </a:t>
            </a:r>
            <a:r>
              <a:rPr lang="en-US" altLang="zh-CN" dirty="0"/>
              <a:t>Cooling</a:t>
            </a:r>
            <a:r>
              <a:rPr lang="zh-CN" altLang="en-US" dirty="0"/>
              <a:t> </a:t>
            </a:r>
            <a:r>
              <a:rPr lang="en-US" altLang="zh-CN" dirty="0"/>
              <a:t>design</a:t>
            </a:r>
            <a:r>
              <a:rPr lang="zh-CN" altLang="en-US" dirty="0"/>
              <a:t> </a:t>
            </a:r>
            <a:r>
              <a:rPr lang="en-US" altLang="zh-CN" dirty="0"/>
              <a:t>(preliminary</a:t>
            </a:r>
            <a:r>
              <a:rPr lang="zh-CN" altLang="en-US" dirty="0"/>
              <a:t> </a:t>
            </a:r>
            <a:r>
              <a:rPr lang="en-US" altLang="zh-CN" dirty="0"/>
              <a:t>)</a:t>
            </a:r>
            <a:r>
              <a:rPr lang="zh-CN" altLang="en-US" dirty="0"/>
              <a:t> </a:t>
            </a:r>
            <a:endParaRPr lang="en-CN" dirty="0"/>
          </a:p>
        </p:txBody>
      </p:sp>
      <p:sp>
        <p:nvSpPr>
          <p:cNvPr id="3" name="Content Placeholder 2">
            <a:extLst>
              <a:ext uri="{FF2B5EF4-FFF2-40B4-BE49-F238E27FC236}">
                <a16:creationId xmlns:a16="http://schemas.microsoft.com/office/drawing/2014/main" id="{3BDBC6EA-8A06-F554-DF20-8534651D05F1}"/>
              </a:ext>
            </a:extLst>
          </p:cNvPr>
          <p:cNvSpPr>
            <a:spLocks noGrp="1"/>
          </p:cNvSpPr>
          <p:nvPr>
            <p:ph idx="1"/>
          </p:nvPr>
        </p:nvSpPr>
        <p:spPr>
          <a:xfrm>
            <a:off x="0" y="924718"/>
            <a:ext cx="9932947" cy="5008563"/>
          </a:xfrm>
        </p:spPr>
        <p:txBody>
          <a:bodyPr/>
          <a:lstStyle/>
          <a:p>
            <a:r>
              <a:rPr lang="en-US" altLang="zh-CN" sz="2400" dirty="0"/>
              <a:t>Power</a:t>
            </a:r>
            <a:r>
              <a:rPr lang="zh-CN" altLang="en-US" sz="2400" dirty="0"/>
              <a:t> </a:t>
            </a:r>
            <a:r>
              <a:rPr lang="en-US" altLang="zh-CN" sz="2400" dirty="0"/>
              <a:t>consumption</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vertex</a:t>
            </a:r>
            <a:r>
              <a:rPr lang="zh-CN" altLang="en-US" sz="2400" dirty="0"/>
              <a:t> </a:t>
            </a:r>
            <a:r>
              <a:rPr lang="en-US" altLang="zh-CN" sz="2400" dirty="0"/>
              <a:t>detector</a:t>
            </a:r>
            <a:r>
              <a:rPr lang="zh-CN" altLang="en-US" sz="2400" dirty="0"/>
              <a:t> </a:t>
            </a:r>
            <a:r>
              <a:rPr lang="en-US" altLang="zh-CN" sz="2400" dirty="0"/>
              <a:t>chip</a:t>
            </a:r>
            <a:r>
              <a:rPr lang="zh-CN" altLang="en-US" sz="2400" dirty="0"/>
              <a:t> </a:t>
            </a:r>
            <a:r>
              <a:rPr lang="en-US" altLang="zh-CN" sz="2400" dirty="0"/>
              <a:t>is</a:t>
            </a:r>
            <a:r>
              <a:rPr lang="zh-CN" altLang="en-US" sz="2400" dirty="0"/>
              <a:t> </a:t>
            </a:r>
            <a:r>
              <a:rPr lang="en-US" altLang="zh-CN" sz="2400" dirty="0"/>
              <a:t>about</a:t>
            </a:r>
            <a:r>
              <a:rPr lang="zh-CN" altLang="en-US" sz="2400" dirty="0"/>
              <a:t> </a:t>
            </a:r>
            <a:r>
              <a:rPr lang="en-US" altLang="zh-CN" sz="2400" dirty="0">
                <a:solidFill>
                  <a:srgbClr val="FF0000"/>
                </a:solidFill>
              </a:rPr>
              <a:t>40mW/cm</a:t>
            </a:r>
            <a:r>
              <a:rPr lang="en-US" altLang="zh-CN" sz="2400" baseline="30000" dirty="0">
                <a:solidFill>
                  <a:srgbClr val="FF0000"/>
                </a:solidFill>
              </a:rPr>
              <a:t>2</a:t>
            </a:r>
            <a:endParaRPr lang="en-US" altLang="zh-CN" sz="2400" dirty="0">
              <a:solidFill>
                <a:srgbClr val="FF0000"/>
              </a:solidFill>
            </a:endParaRPr>
          </a:p>
          <a:p>
            <a:pPr lvl="1"/>
            <a:r>
              <a:rPr lang="en-US" altLang="zh-CN" sz="2000" dirty="0"/>
              <a:t>Aim</a:t>
            </a:r>
            <a:r>
              <a:rPr lang="zh-CN" altLang="en-US" sz="2000" dirty="0"/>
              <a:t> </a:t>
            </a:r>
            <a:r>
              <a:rPr lang="en-US" altLang="zh-CN" sz="2000" dirty="0"/>
              <a:t>to</a:t>
            </a:r>
            <a:r>
              <a:rPr lang="zh-CN" altLang="en-US" sz="2000" dirty="0"/>
              <a:t> </a:t>
            </a:r>
            <a:r>
              <a:rPr lang="en-US" altLang="zh-CN" sz="2000" dirty="0"/>
              <a:t>operate</a:t>
            </a:r>
            <a:r>
              <a:rPr lang="zh-CN" altLang="en-US" sz="2000" dirty="0"/>
              <a:t> </a:t>
            </a:r>
            <a:r>
              <a:rPr lang="en-US" altLang="zh-CN" sz="2000" dirty="0"/>
              <a:t>vertex</a:t>
            </a:r>
            <a:r>
              <a:rPr lang="zh-CN" altLang="en-US" sz="2000" dirty="0"/>
              <a:t> </a:t>
            </a:r>
            <a:r>
              <a:rPr lang="en-US" altLang="zh-CN" sz="2000" dirty="0"/>
              <a:t>detector</a:t>
            </a:r>
            <a:r>
              <a:rPr lang="zh-CN" altLang="en-US" sz="2000" dirty="0"/>
              <a:t> </a:t>
            </a:r>
            <a:r>
              <a:rPr lang="en-US" altLang="zh-CN" sz="2000" dirty="0"/>
              <a:t>at</a:t>
            </a:r>
            <a:r>
              <a:rPr lang="zh-CN" altLang="en-US" sz="2000" dirty="0"/>
              <a:t> </a:t>
            </a:r>
            <a:r>
              <a:rPr lang="en-US" altLang="zh-CN" sz="2000" dirty="0"/>
              <a:t>around</a:t>
            </a:r>
            <a:r>
              <a:rPr lang="zh-CN" altLang="en-US" sz="2000" dirty="0"/>
              <a:t> </a:t>
            </a:r>
            <a:r>
              <a:rPr lang="en-US" altLang="zh-CN" sz="2000" dirty="0"/>
              <a:t>20</a:t>
            </a:r>
            <a:r>
              <a:rPr lang="en-US" sz="2000" b="0" kern="1200" dirty="0">
                <a:effectLst/>
                <a:latin typeface="+mn-lt"/>
                <a:ea typeface="+mn-ea"/>
                <a:cs typeface="+mn-cs"/>
              </a:rPr>
              <a:t>°C</a:t>
            </a:r>
            <a:r>
              <a:rPr lang="zh-CN" altLang="en-US" sz="2000" dirty="0"/>
              <a:t> </a:t>
            </a:r>
            <a:endParaRPr lang="en-US" altLang="zh-CN" sz="2000" dirty="0"/>
          </a:p>
          <a:p>
            <a:r>
              <a:rPr lang="en-US" altLang="zh-CN" sz="2400" dirty="0"/>
              <a:t>Baseline</a:t>
            </a:r>
            <a:r>
              <a:rPr lang="zh-CN" altLang="en-US" sz="2400" dirty="0"/>
              <a:t> </a:t>
            </a:r>
            <a:r>
              <a:rPr lang="en-US" altLang="zh-CN" sz="2400" dirty="0"/>
              <a:t>is</a:t>
            </a:r>
            <a:r>
              <a:rPr lang="zh-CN" altLang="en-US" sz="2400" dirty="0"/>
              <a:t> </a:t>
            </a:r>
            <a:r>
              <a:rPr lang="en-US" altLang="zh-CN" sz="2400" dirty="0"/>
              <a:t>to</a:t>
            </a:r>
            <a:r>
              <a:rPr lang="zh-CN" altLang="en-US" sz="2400" dirty="0"/>
              <a:t> </a:t>
            </a:r>
            <a:r>
              <a:rPr lang="en-US" altLang="zh-CN" sz="2400" dirty="0"/>
              <a:t>use</a:t>
            </a:r>
            <a:r>
              <a:rPr lang="zh-CN" altLang="en-US" sz="2400" dirty="0"/>
              <a:t> </a:t>
            </a:r>
            <a:r>
              <a:rPr lang="en-US" altLang="zh-CN" sz="2400" dirty="0"/>
              <a:t>air</a:t>
            </a:r>
            <a:r>
              <a:rPr lang="zh-CN" altLang="en-US" sz="2400" dirty="0"/>
              <a:t> </a:t>
            </a:r>
            <a:r>
              <a:rPr lang="en-US" altLang="zh-CN" sz="2400" dirty="0"/>
              <a:t>cooling</a:t>
            </a:r>
          </a:p>
          <a:p>
            <a:pPr lvl="1"/>
            <a:r>
              <a:rPr lang="en-US" altLang="zh-CN" sz="2000" dirty="0"/>
              <a:t>Simulation:</a:t>
            </a:r>
            <a:r>
              <a:rPr lang="zh-CN" altLang="en-US" sz="2000" dirty="0"/>
              <a:t> </a:t>
            </a:r>
            <a:r>
              <a:rPr lang="en-US" altLang="zh-CN" sz="2000" dirty="0"/>
              <a:t>Air</a:t>
            </a:r>
            <a:r>
              <a:rPr lang="zh-CN" altLang="en-US" sz="2000" dirty="0"/>
              <a:t> </a:t>
            </a:r>
            <a:r>
              <a:rPr lang="en-US" altLang="zh-CN" sz="2000" dirty="0"/>
              <a:t>speed</a:t>
            </a:r>
            <a:r>
              <a:rPr lang="zh-CN" altLang="en-US" sz="2000" dirty="0"/>
              <a:t> </a:t>
            </a:r>
            <a:r>
              <a:rPr lang="en-US" altLang="zh-CN" sz="2000" dirty="0">
                <a:solidFill>
                  <a:srgbClr val="FF0000"/>
                </a:solidFill>
              </a:rPr>
              <a:t>~2.3</a:t>
            </a:r>
            <a:r>
              <a:rPr lang="zh-CN" altLang="en-US" sz="2000" dirty="0">
                <a:solidFill>
                  <a:srgbClr val="FF0000"/>
                </a:solidFill>
              </a:rPr>
              <a:t> </a:t>
            </a:r>
            <a:r>
              <a:rPr lang="en-US" altLang="zh-CN" sz="2000" dirty="0">
                <a:solidFill>
                  <a:srgbClr val="FF0000"/>
                </a:solidFill>
              </a:rPr>
              <a:t>m/s</a:t>
            </a:r>
            <a:r>
              <a:rPr lang="zh-CN" altLang="en-US" sz="2000" dirty="0">
                <a:solidFill>
                  <a:srgbClr val="FF0000"/>
                </a:solidFill>
              </a:rPr>
              <a:t> </a:t>
            </a:r>
            <a:r>
              <a:rPr lang="en-US" altLang="zh-CN" sz="2000" dirty="0">
                <a:solidFill>
                  <a:srgbClr val="FF0000"/>
                </a:solidFill>
              </a:rPr>
              <a:t>,</a:t>
            </a:r>
            <a:r>
              <a:rPr lang="zh-CN" altLang="en-US" sz="2000" dirty="0">
                <a:solidFill>
                  <a:srgbClr val="FF0000"/>
                </a:solidFill>
              </a:rPr>
              <a:t> </a:t>
            </a:r>
            <a:r>
              <a:rPr lang="en-US" altLang="zh-CN" sz="2000" dirty="0"/>
              <a:t>middle</a:t>
            </a:r>
            <a:r>
              <a:rPr lang="zh-CN" altLang="en-US" sz="2000" dirty="0"/>
              <a:t> </a:t>
            </a:r>
            <a:r>
              <a:rPr lang="en-US" altLang="zh-CN" sz="2000" dirty="0"/>
              <a:t>and</a:t>
            </a:r>
            <a:r>
              <a:rPr lang="zh-CN" altLang="en-US" sz="2000" dirty="0"/>
              <a:t> </a:t>
            </a:r>
            <a:r>
              <a:rPr lang="en-US" altLang="zh-CN" sz="2000" dirty="0"/>
              <a:t>outer</a:t>
            </a:r>
            <a:r>
              <a:rPr lang="zh-CN" altLang="en-US" sz="2000" dirty="0"/>
              <a:t> </a:t>
            </a:r>
            <a:r>
              <a:rPr lang="en-US" altLang="zh-CN" sz="2000" dirty="0"/>
              <a:t>layer</a:t>
            </a:r>
            <a:r>
              <a:rPr lang="zh-CN" altLang="en-US" sz="2000" dirty="0"/>
              <a:t> </a:t>
            </a:r>
            <a:r>
              <a:rPr lang="en-US" altLang="zh-CN" sz="2000" dirty="0"/>
              <a:t>can</a:t>
            </a:r>
            <a:r>
              <a:rPr lang="zh-CN" altLang="en-US" sz="2000" dirty="0"/>
              <a:t> </a:t>
            </a:r>
            <a:r>
              <a:rPr lang="en-US" altLang="zh-CN" sz="2000" dirty="0"/>
              <a:t>cooled</a:t>
            </a:r>
            <a:r>
              <a:rPr lang="zh-CN" altLang="en-US" sz="2000" dirty="0"/>
              <a:t> </a:t>
            </a:r>
            <a:r>
              <a:rPr lang="en-US" altLang="zh-CN" sz="2000" dirty="0"/>
              <a:t>down</a:t>
            </a:r>
            <a:r>
              <a:rPr lang="zh-CN" altLang="en-US" sz="2000" dirty="0"/>
              <a:t> </a:t>
            </a:r>
            <a:r>
              <a:rPr lang="en-US" altLang="zh-CN" sz="2000" dirty="0"/>
              <a:t>to</a:t>
            </a:r>
            <a:r>
              <a:rPr lang="zh-CN" altLang="en-US" sz="2000" dirty="0"/>
              <a:t> </a:t>
            </a:r>
            <a:r>
              <a:rPr lang="en-US" altLang="zh-CN" sz="2000" dirty="0">
                <a:solidFill>
                  <a:srgbClr val="FF0000"/>
                </a:solidFill>
              </a:rPr>
              <a:t>25</a:t>
            </a:r>
            <a:r>
              <a:rPr lang="en-US" sz="2000" b="0" kern="1200" dirty="0">
                <a:effectLst/>
                <a:latin typeface="+mn-lt"/>
                <a:ea typeface="+mn-ea"/>
                <a:cs typeface="+mn-cs"/>
              </a:rPr>
              <a:t> °C</a:t>
            </a:r>
            <a:r>
              <a:rPr lang="zh-CN" altLang="en-US" sz="2000" dirty="0"/>
              <a:t> </a:t>
            </a:r>
            <a:r>
              <a:rPr lang="en-US" altLang="zh-CN" sz="2000" dirty="0">
                <a:solidFill>
                  <a:srgbClr val="FF0000"/>
                </a:solidFill>
              </a:rPr>
              <a:t>-28</a:t>
            </a:r>
            <a:r>
              <a:rPr lang="en-US" sz="2000" b="0" kern="1200" dirty="0">
                <a:effectLst/>
                <a:latin typeface="+mn-lt"/>
                <a:ea typeface="+mn-ea"/>
                <a:cs typeface="+mn-cs"/>
              </a:rPr>
              <a:t> °C</a:t>
            </a:r>
          </a:p>
          <a:p>
            <a:pPr lvl="1"/>
            <a:r>
              <a:rPr lang="en-US" altLang="zh-CN" sz="2000" dirty="0"/>
              <a:t>Vertex</a:t>
            </a:r>
            <a:r>
              <a:rPr lang="zh-CN" altLang="en-US" sz="2000" dirty="0"/>
              <a:t> </a:t>
            </a:r>
            <a:r>
              <a:rPr lang="en-US" altLang="zh-CN" sz="2000" dirty="0"/>
              <a:t>prototype</a:t>
            </a:r>
            <a:r>
              <a:rPr lang="zh-CN" altLang="en-US" sz="2000" dirty="0"/>
              <a:t> </a:t>
            </a:r>
            <a:r>
              <a:rPr lang="en-US" altLang="zh-CN" sz="2000" dirty="0" err="1"/>
              <a:t>testbeam</a:t>
            </a:r>
            <a:r>
              <a:rPr lang="zh-CN" altLang="en-US" sz="2000" dirty="0"/>
              <a:t> </a:t>
            </a:r>
            <a:r>
              <a:rPr lang="en-US" altLang="zh-CN" sz="2000" dirty="0"/>
              <a:t>@</a:t>
            </a:r>
            <a:r>
              <a:rPr lang="zh-CN" altLang="en-US" sz="2000" dirty="0"/>
              <a:t> </a:t>
            </a:r>
            <a:r>
              <a:rPr lang="en-US" altLang="zh-CN" sz="2000" dirty="0"/>
              <a:t>DESY</a:t>
            </a:r>
            <a:r>
              <a:rPr lang="zh-CN" altLang="en-US" sz="2000" dirty="0"/>
              <a:t> </a:t>
            </a:r>
            <a:r>
              <a:rPr lang="en-US" altLang="zh-CN" sz="2000" dirty="0"/>
              <a:t>with</a:t>
            </a:r>
            <a:r>
              <a:rPr lang="zh-CN" altLang="en-US" sz="2000" dirty="0"/>
              <a:t> </a:t>
            </a:r>
            <a:r>
              <a:rPr lang="en-US" altLang="zh-CN" sz="2000" dirty="0"/>
              <a:t>air</a:t>
            </a:r>
            <a:r>
              <a:rPr lang="zh-CN" altLang="en-US" sz="2000" dirty="0"/>
              <a:t> </a:t>
            </a:r>
            <a:r>
              <a:rPr lang="en-US" altLang="zh-CN" sz="2000" dirty="0"/>
              <a:t>cooling:</a:t>
            </a:r>
            <a:r>
              <a:rPr lang="zh-CN" altLang="en-US" sz="2000" dirty="0"/>
              <a:t> </a:t>
            </a:r>
            <a:r>
              <a:rPr lang="en-US" altLang="zh-CN" sz="2000" dirty="0">
                <a:solidFill>
                  <a:srgbClr val="FF0000"/>
                </a:solidFill>
              </a:rPr>
              <a:t>25</a:t>
            </a:r>
            <a:r>
              <a:rPr lang="en-US" sz="2000" b="0" kern="1200" dirty="0">
                <a:solidFill>
                  <a:srgbClr val="FF0000"/>
                </a:solidFill>
                <a:effectLst/>
                <a:latin typeface="+mn-lt"/>
                <a:ea typeface="+mn-ea"/>
                <a:cs typeface="+mn-cs"/>
              </a:rPr>
              <a:t>°C</a:t>
            </a:r>
            <a:r>
              <a:rPr lang="zh-CN" altLang="en-US" sz="2000" dirty="0">
                <a:solidFill>
                  <a:srgbClr val="FF0000"/>
                </a:solidFill>
              </a:rPr>
              <a:t> </a:t>
            </a:r>
            <a:r>
              <a:rPr lang="en-US" altLang="zh-CN" sz="2000" dirty="0">
                <a:solidFill>
                  <a:srgbClr val="FF0000"/>
                </a:solidFill>
              </a:rPr>
              <a:t>-28.9</a:t>
            </a:r>
            <a:r>
              <a:rPr lang="en-US" sz="2000" b="0" kern="1200" dirty="0">
                <a:solidFill>
                  <a:srgbClr val="FF0000"/>
                </a:solidFill>
                <a:effectLst/>
                <a:latin typeface="+mn-lt"/>
                <a:ea typeface="+mn-ea"/>
                <a:cs typeface="+mn-cs"/>
              </a:rPr>
              <a:t>°C</a:t>
            </a:r>
            <a:r>
              <a:rPr lang="zh-CN" altLang="en-US" sz="2000" dirty="0">
                <a:solidFill>
                  <a:srgbClr val="FF0000"/>
                </a:solidFill>
              </a:rPr>
              <a:t>  </a:t>
            </a:r>
            <a:endParaRPr lang="en-US" altLang="zh-CN" sz="2000" dirty="0">
              <a:solidFill>
                <a:srgbClr val="FF0000"/>
              </a:solidFill>
            </a:endParaRPr>
          </a:p>
          <a:p>
            <a:r>
              <a:rPr lang="en-US" altLang="zh-CN" sz="2400" dirty="0"/>
              <a:t>The</a:t>
            </a:r>
            <a:r>
              <a:rPr lang="zh-CN" altLang="en-US" sz="2400" dirty="0"/>
              <a:t> </a:t>
            </a:r>
            <a:r>
              <a:rPr lang="en-US" altLang="zh-CN" sz="2400" dirty="0"/>
              <a:t>thermal</a:t>
            </a:r>
            <a:r>
              <a:rPr lang="zh-CN" altLang="en-US" sz="2400" dirty="0"/>
              <a:t> </a:t>
            </a:r>
            <a:r>
              <a:rPr lang="en-US" altLang="zh-CN" sz="2400" dirty="0"/>
              <a:t>conduct</a:t>
            </a:r>
            <a:r>
              <a:rPr lang="zh-CN" altLang="en-US" sz="2400" dirty="0"/>
              <a:t> </a:t>
            </a:r>
            <a:r>
              <a:rPr lang="en-US" altLang="zh-CN" sz="2400" dirty="0"/>
              <a:t>to</a:t>
            </a:r>
            <a:r>
              <a:rPr lang="zh-CN" altLang="en-US" sz="2400" dirty="0"/>
              <a:t> </a:t>
            </a:r>
            <a:r>
              <a:rPr lang="en-US" altLang="zh-CN" sz="2400" dirty="0"/>
              <a:t>beam</a:t>
            </a:r>
            <a:r>
              <a:rPr lang="zh-CN" altLang="en-US" sz="2400" dirty="0"/>
              <a:t> </a:t>
            </a:r>
            <a:r>
              <a:rPr lang="en-US" altLang="zh-CN" sz="2400" dirty="0"/>
              <a:t>pipe</a:t>
            </a:r>
            <a:r>
              <a:rPr lang="zh-CN" altLang="en-US" sz="2400" dirty="0"/>
              <a:t> </a:t>
            </a:r>
            <a:r>
              <a:rPr lang="en-US" altLang="zh-CN" sz="2400" dirty="0"/>
              <a:t>is</a:t>
            </a:r>
            <a:r>
              <a:rPr lang="zh-CN" altLang="en-US" sz="2400" dirty="0"/>
              <a:t> </a:t>
            </a:r>
            <a:r>
              <a:rPr lang="en-US" altLang="zh-CN" sz="2400" dirty="0"/>
              <a:t>important</a:t>
            </a:r>
            <a:r>
              <a:rPr lang="zh-CN" altLang="en-US" sz="2400" dirty="0"/>
              <a:t> </a:t>
            </a:r>
            <a:r>
              <a:rPr lang="en-US" altLang="zh-CN" sz="2400" dirty="0"/>
              <a:t>for</a:t>
            </a:r>
            <a:r>
              <a:rPr lang="zh-CN" altLang="en-US" sz="2400" dirty="0"/>
              <a:t> </a:t>
            </a:r>
            <a:r>
              <a:rPr lang="en-US" altLang="zh-CN" sz="2400" dirty="0"/>
              <a:t>inner</a:t>
            </a:r>
            <a:r>
              <a:rPr lang="zh-CN" altLang="en-US" sz="2400" dirty="0"/>
              <a:t> </a:t>
            </a:r>
            <a:r>
              <a:rPr lang="en-US" altLang="zh-CN" sz="2400" dirty="0"/>
              <a:t>layer</a:t>
            </a:r>
            <a:r>
              <a:rPr lang="zh-CN" altLang="en-US" sz="2400" dirty="0"/>
              <a:t> </a:t>
            </a:r>
            <a:endParaRPr lang="en-US" altLang="zh-CN" sz="2400" dirty="0"/>
          </a:p>
          <a:p>
            <a:pPr lvl="1"/>
            <a:r>
              <a:rPr lang="en-US" altLang="zh-CN" dirty="0"/>
              <a:t>Beam</a:t>
            </a:r>
            <a:r>
              <a:rPr lang="zh-CN" altLang="en-US" dirty="0"/>
              <a:t> </a:t>
            </a:r>
            <a:r>
              <a:rPr lang="en-US" altLang="zh-CN" dirty="0"/>
              <a:t>pipe</a:t>
            </a:r>
            <a:r>
              <a:rPr lang="zh-CN" altLang="en-US" dirty="0"/>
              <a:t> </a:t>
            </a:r>
            <a:r>
              <a:rPr lang="en-US" altLang="zh-CN" dirty="0"/>
              <a:t>with</a:t>
            </a:r>
            <a:r>
              <a:rPr lang="zh-CN" altLang="en-US" dirty="0"/>
              <a:t> </a:t>
            </a:r>
            <a:r>
              <a:rPr lang="en-US" altLang="zh-CN" dirty="0"/>
              <a:t>active</a:t>
            </a:r>
            <a:r>
              <a:rPr lang="zh-CN" altLang="en-US" dirty="0"/>
              <a:t> </a:t>
            </a:r>
            <a:r>
              <a:rPr lang="en-US" altLang="zh-CN" dirty="0"/>
              <a:t>cooling</a:t>
            </a:r>
          </a:p>
          <a:p>
            <a:pPr lvl="1"/>
            <a:r>
              <a:rPr lang="en-US" altLang="zh-CN" dirty="0"/>
              <a:t>With</a:t>
            </a:r>
            <a:r>
              <a:rPr lang="zh-CN" altLang="en-US" dirty="0"/>
              <a:t> </a:t>
            </a:r>
            <a:r>
              <a:rPr lang="en-US" altLang="zh-CN" dirty="0"/>
              <a:t>thermal</a:t>
            </a:r>
            <a:r>
              <a:rPr lang="zh-CN" altLang="en-US" dirty="0"/>
              <a:t> </a:t>
            </a:r>
            <a:r>
              <a:rPr lang="en-US" altLang="zh-CN" dirty="0"/>
              <a:t>glue</a:t>
            </a:r>
            <a:r>
              <a:rPr lang="zh-CN" altLang="en-US" dirty="0"/>
              <a:t> </a:t>
            </a:r>
            <a:r>
              <a:rPr lang="en-US" altLang="zh-CN" dirty="0"/>
              <a:t>conducted</a:t>
            </a:r>
            <a:r>
              <a:rPr lang="zh-CN" altLang="en-US" dirty="0"/>
              <a:t> </a:t>
            </a:r>
            <a:r>
              <a:rPr lang="en-US" altLang="zh-CN" dirty="0"/>
              <a:t>to</a:t>
            </a:r>
            <a:r>
              <a:rPr lang="zh-CN" altLang="en-US" dirty="0"/>
              <a:t> </a:t>
            </a:r>
            <a:r>
              <a:rPr lang="en-US" altLang="zh-CN" dirty="0"/>
              <a:t>beam</a:t>
            </a:r>
            <a:r>
              <a:rPr lang="zh-CN" altLang="en-US" dirty="0"/>
              <a:t> </a:t>
            </a:r>
            <a:r>
              <a:rPr lang="en-US" altLang="zh-CN" dirty="0"/>
              <a:t>pipe,</a:t>
            </a:r>
            <a:r>
              <a:rPr lang="zh-CN" altLang="en-US" dirty="0"/>
              <a:t>  </a:t>
            </a:r>
            <a:r>
              <a:rPr lang="en-US" altLang="zh-CN" dirty="0"/>
              <a:t>inner</a:t>
            </a:r>
            <a:r>
              <a:rPr lang="zh-CN" altLang="en-US" dirty="0"/>
              <a:t> </a:t>
            </a:r>
            <a:r>
              <a:rPr lang="en-US" altLang="zh-CN" dirty="0"/>
              <a:t>layer</a:t>
            </a:r>
            <a:r>
              <a:rPr lang="zh-CN" altLang="en-US" dirty="0"/>
              <a:t> </a:t>
            </a:r>
            <a:r>
              <a:rPr lang="en-US" altLang="zh-CN" dirty="0"/>
              <a:t>can</a:t>
            </a:r>
            <a:r>
              <a:rPr lang="zh-CN" altLang="en-US" dirty="0"/>
              <a:t> </a:t>
            </a:r>
            <a:r>
              <a:rPr lang="en-US" altLang="zh-CN" dirty="0"/>
              <a:t>cooled</a:t>
            </a:r>
            <a:r>
              <a:rPr lang="zh-CN" altLang="en-US" dirty="0"/>
              <a:t> </a:t>
            </a:r>
            <a:r>
              <a:rPr lang="en-US" altLang="zh-CN" dirty="0"/>
              <a:t>down</a:t>
            </a:r>
            <a:r>
              <a:rPr lang="zh-CN" altLang="en-US" dirty="0"/>
              <a:t> </a:t>
            </a:r>
            <a:r>
              <a:rPr lang="en-US" altLang="zh-CN" dirty="0"/>
              <a:t>to</a:t>
            </a:r>
            <a:r>
              <a:rPr lang="zh-CN" altLang="en-US" dirty="0"/>
              <a:t> </a:t>
            </a:r>
            <a:r>
              <a:rPr lang="en-US" altLang="zh-CN" dirty="0"/>
              <a:t>below</a:t>
            </a:r>
            <a:r>
              <a:rPr lang="zh-CN" altLang="en-US" dirty="0"/>
              <a:t> </a:t>
            </a:r>
            <a:r>
              <a:rPr lang="en-US" altLang="zh-CN" dirty="0">
                <a:solidFill>
                  <a:srgbClr val="FF0000"/>
                </a:solidFill>
              </a:rPr>
              <a:t>25</a:t>
            </a:r>
            <a:r>
              <a:rPr lang="en-US" sz="1800" b="0" kern="1200" dirty="0">
                <a:solidFill>
                  <a:srgbClr val="FF0000"/>
                </a:solidFill>
                <a:effectLst/>
                <a:latin typeface="+mn-lt"/>
                <a:ea typeface="+mn-ea"/>
                <a:cs typeface="+mn-cs"/>
              </a:rPr>
              <a:t> °C</a:t>
            </a:r>
            <a:r>
              <a:rPr lang="zh-CN" altLang="en-US" sz="1800" dirty="0">
                <a:solidFill>
                  <a:srgbClr val="FF0000"/>
                </a:solidFill>
              </a:rPr>
              <a:t> </a:t>
            </a:r>
            <a:endParaRPr lang="en-US" altLang="zh-CN" dirty="0">
              <a:solidFill>
                <a:srgbClr val="FF0000"/>
              </a:solidFill>
            </a:endParaRPr>
          </a:p>
          <a:p>
            <a:endParaRPr lang="en-US" altLang="zh-CN" dirty="0"/>
          </a:p>
        </p:txBody>
      </p:sp>
      <p:pic>
        <p:nvPicPr>
          <p:cNvPr id="4" name="Picture 3">
            <a:extLst>
              <a:ext uri="{FF2B5EF4-FFF2-40B4-BE49-F238E27FC236}">
                <a16:creationId xmlns:a16="http://schemas.microsoft.com/office/drawing/2014/main" id="{6D607EC1-4FB7-1F90-9D8E-F7EB3DCCCD35}"/>
              </a:ext>
            </a:extLst>
          </p:cNvPr>
          <p:cNvPicPr>
            <a:picLocks noChangeAspect="1"/>
          </p:cNvPicPr>
          <p:nvPr/>
        </p:nvPicPr>
        <p:blipFill>
          <a:blip r:embed="rId2"/>
          <a:stretch>
            <a:fillRect/>
          </a:stretch>
        </p:blipFill>
        <p:spPr>
          <a:xfrm>
            <a:off x="7066897" y="4503999"/>
            <a:ext cx="2115124" cy="2083927"/>
          </a:xfrm>
          <a:prstGeom prst="rect">
            <a:avLst/>
          </a:prstGeom>
        </p:spPr>
      </p:pic>
      <p:pic>
        <p:nvPicPr>
          <p:cNvPr id="9" name="图片 7">
            <a:extLst>
              <a:ext uri="{FF2B5EF4-FFF2-40B4-BE49-F238E27FC236}">
                <a16:creationId xmlns:a16="http://schemas.microsoft.com/office/drawing/2014/main" id="{693EAA6B-067E-FE30-42CF-63DE64042F78}"/>
              </a:ext>
            </a:extLst>
          </p:cNvPr>
          <p:cNvPicPr>
            <a:picLocks noChangeAspect="1"/>
          </p:cNvPicPr>
          <p:nvPr/>
        </p:nvPicPr>
        <p:blipFill>
          <a:blip r:embed="rId3"/>
          <a:stretch>
            <a:fillRect/>
          </a:stretch>
        </p:blipFill>
        <p:spPr>
          <a:xfrm>
            <a:off x="208601" y="4007508"/>
            <a:ext cx="1926460" cy="2703258"/>
          </a:xfrm>
          <a:prstGeom prst="rect">
            <a:avLst/>
          </a:prstGeom>
        </p:spPr>
      </p:pic>
      <p:pic>
        <p:nvPicPr>
          <p:cNvPr id="10" name="图片 8">
            <a:extLst>
              <a:ext uri="{FF2B5EF4-FFF2-40B4-BE49-F238E27FC236}">
                <a16:creationId xmlns:a16="http://schemas.microsoft.com/office/drawing/2014/main" id="{F0A67987-B4E2-8451-8D5E-DD944BAE51C2}"/>
              </a:ext>
            </a:extLst>
          </p:cNvPr>
          <p:cNvPicPr>
            <a:picLocks noChangeAspect="1"/>
          </p:cNvPicPr>
          <p:nvPr/>
        </p:nvPicPr>
        <p:blipFill rotWithShape="1">
          <a:blip r:embed="rId4"/>
          <a:srcRect r="22754"/>
          <a:stretch/>
        </p:blipFill>
        <p:spPr>
          <a:xfrm>
            <a:off x="2343662" y="4422699"/>
            <a:ext cx="3180395" cy="2317510"/>
          </a:xfrm>
          <a:prstGeom prst="rect">
            <a:avLst/>
          </a:prstGeom>
        </p:spPr>
      </p:pic>
      <p:sp>
        <p:nvSpPr>
          <p:cNvPr id="11" name="圆角矩形 5">
            <a:extLst>
              <a:ext uri="{FF2B5EF4-FFF2-40B4-BE49-F238E27FC236}">
                <a16:creationId xmlns:a16="http://schemas.microsoft.com/office/drawing/2014/main" id="{67021747-407C-288D-EC7D-0FC7328522B3}"/>
              </a:ext>
            </a:extLst>
          </p:cNvPr>
          <p:cNvSpPr/>
          <p:nvPr/>
        </p:nvSpPr>
        <p:spPr>
          <a:xfrm>
            <a:off x="2247741" y="4137164"/>
            <a:ext cx="3309615" cy="256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The VTX</a:t>
            </a:r>
            <a:r>
              <a:rPr lang="zh-CN" altLang="en-US" dirty="0"/>
              <a:t> </a:t>
            </a:r>
            <a:r>
              <a:rPr lang="en-US" altLang="zh-CN" dirty="0"/>
              <a:t>prototype</a:t>
            </a:r>
            <a:r>
              <a:rPr lang="zh-CN" altLang="en-US" dirty="0"/>
              <a:t> </a:t>
            </a:r>
            <a:r>
              <a:rPr lang="en-US" altLang="zh-CN" dirty="0"/>
              <a:t>air</a:t>
            </a:r>
            <a:r>
              <a:rPr lang="zh-CN" altLang="en-US" dirty="0"/>
              <a:t> </a:t>
            </a:r>
            <a:r>
              <a:rPr lang="en-US" altLang="zh-CN" dirty="0"/>
              <a:t>cooling</a:t>
            </a:r>
            <a:r>
              <a:rPr lang="zh-CN" altLang="en-US" dirty="0"/>
              <a:t> </a:t>
            </a:r>
          </a:p>
        </p:txBody>
      </p:sp>
      <p:sp>
        <p:nvSpPr>
          <p:cNvPr id="12" name="圆角矩形 5">
            <a:extLst>
              <a:ext uri="{FF2B5EF4-FFF2-40B4-BE49-F238E27FC236}">
                <a16:creationId xmlns:a16="http://schemas.microsoft.com/office/drawing/2014/main" id="{FB355F39-E836-6774-AF13-2E50874E06A5}"/>
              </a:ext>
            </a:extLst>
          </p:cNvPr>
          <p:cNvSpPr/>
          <p:nvPr/>
        </p:nvSpPr>
        <p:spPr>
          <a:xfrm>
            <a:off x="6230319" y="3913994"/>
            <a:ext cx="3309616" cy="7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Cooling</a:t>
            </a:r>
            <a:r>
              <a:rPr lang="zh-CN" altLang="en-US" dirty="0"/>
              <a:t> </a:t>
            </a:r>
            <a:r>
              <a:rPr lang="en-US" altLang="zh-CN" dirty="0"/>
              <a:t>design</a:t>
            </a:r>
            <a:r>
              <a:rPr lang="zh-CN" altLang="en-US" dirty="0"/>
              <a:t> </a:t>
            </a:r>
            <a:r>
              <a:rPr lang="en-US" altLang="zh-CN" dirty="0"/>
              <a:t>schematic</a:t>
            </a:r>
          </a:p>
          <a:p>
            <a:pPr algn="ctr"/>
            <a:r>
              <a:rPr lang="zh-CN" altLang="en-US" dirty="0"/>
              <a:t> </a:t>
            </a:r>
            <a:r>
              <a:rPr lang="en-US" altLang="zh-CN" dirty="0"/>
              <a:t>for</a:t>
            </a:r>
            <a:r>
              <a:rPr lang="zh-CN" altLang="en-US" dirty="0"/>
              <a:t> </a:t>
            </a:r>
            <a:r>
              <a:rPr lang="en-US" altLang="zh-CN" dirty="0"/>
              <a:t>inner</a:t>
            </a:r>
            <a:r>
              <a:rPr lang="zh-CN" altLang="en-US" dirty="0"/>
              <a:t> </a:t>
            </a:r>
            <a:r>
              <a:rPr lang="en-US" altLang="zh-CN" dirty="0"/>
              <a:t>layer</a:t>
            </a:r>
            <a:endParaRPr lang="zh-CN" altLang="en-US" dirty="0"/>
          </a:p>
        </p:txBody>
      </p:sp>
    </p:spTree>
    <p:extLst>
      <p:ext uri="{BB962C8B-B14F-4D97-AF65-F5344CB8AC3E}">
        <p14:creationId xmlns:p14="http://schemas.microsoft.com/office/powerpoint/2010/main" val="90370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7A37-5C9B-33CC-51BB-9A7195C9DDBE}"/>
              </a:ext>
            </a:extLst>
          </p:cNvPr>
          <p:cNvSpPr>
            <a:spLocks noGrp="1"/>
          </p:cNvSpPr>
          <p:nvPr>
            <p:ph type="title"/>
          </p:nvPr>
        </p:nvSpPr>
        <p:spPr/>
        <p:txBody>
          <a:bodyPr/>
          <a:lstStyle/>
          <a:p>
            <a:r>
              <a:rPr lang="en-US" altLang="zh-CN" dirty="0"/>
              <a:t>Reference</a:t>
            </a:r>
            <a:r>
              <a:rPr lang="zh-CN" altLang="en-US" dirty="0"/>
              <a:t> </a:t>
            </a:r>
            <a:r>
              <a:rPr lang="en-US" altLang="zh-CN" dirty="0"/>
              <a:t>TDR</a:t>
            </a:r>
            <a:r>
              <a:rPr lang="zh-CN" altLang="en-US" dirty="0"/>
              <a:t> </a:t>
            </a:r>
            <a:r>
              <a:rPr lang="en-US" altLang="zh-CN" dirty="0"/>
              <a:t>outline</a:t>
            </a:r>
            <a:r>
              <a:rPr lang="zh-CN" altLang="en-US" dirty="0"/>
              <a:t> </a:t>
            </a:r>
            <a:endParaRPr lang="en-CN" dirty="0"/>
          </a:p>
        </p:txBody>
      </p:sp>
      <p:sp>
        <p:nvSpPr>
          <p:cNvPr id="3" name="Content Placeholder 2">
            <a:extLst>
              <a:ext uri="{FF2B5EF4-FFF2-40B4-BE49-F238E27FC236}">
                <a16:creationId xmlns:a16="http://schemas.microsoft.com/office/drawing/2014/main" id="{3D8863CD-2A03-FDB4-D669-CA24C02D6475}"/>
              </a:ext>
            </a:extLst>
          </p:cNvPr>
          <p:cNvSpPr>
            <a:spLocks noGrp="1"/>
          </p:cNvSpPr>
          <p:nvPr>
            <p:ph idx="1"/>
          </p:nvPr>
        </p:nvSpPr>
        <p:spPr>
          <a:xfrm>
            <a:off x="487998" y="1036320"/>
            <a:ext cx="8543925" cy="5008563"/>
          </a:xfrm>
        </p:spPr>
        <p:txBody>
          <a:bodyPr>
            <a:normAutofit fontScale="92500" lnSpcReduction="10000"/>
          </a:bodyPr>
          <a:lstStyle/>
          <a:p>
            <a:pPr marL="0" lvl="0" indent="0">
              <a:buNone/>
            </a:pPr>
            <a:r>
              <a:rPr lang="zh-CN" altLang="en-US" sz="1600" kern="100" dirty="0">
                <a:latin typeface="Calibri" panose="020F0502020204030204" pitchFamily="34" charset="0"/>
                <a:ea typeface="DengXian" panose="02010600030101010101" pitchFamily="2" charset="-122"/>
                <a:cs typeface="Times New Roman" panose="02020603050405020304" pitchFamily="18" charset="0"/>
              </a:rPr>
              <a:t>     </a:t>
            </a: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Sub-system: Vertex detector</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800100" lvl="1" indent="-342900">
              <a:buFont typeface="+mj-lt"/>
              <a:buAutoNum type="alphaLcParenR"/>
            </a:pPr>
            <a:r>
              <a:rPr lang="en-US" sz="1600" kern="1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Performance requirement </a:t>
            </a:r>
            <a:endParaRPr lang="en-CN" sz="1600" kern="1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mj-lt"/>
              <a:buAutoNum type="alphaLcParenR"/>
            </a:pPr>
            <a:r>
              <a:rPr lang="en-US" sz="1600" kern="1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Tech. Survey and review</a:t>
            </a:r>
            <a:endParaRPr lang="en-CN" sz="1600" kern="1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CMOS pixel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SOI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Stitching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Our Exploration &amp; Choice on Tech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Brief Description of Vertex detector Prototype R &amp; D with CMOS pixel tech</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mj-lt"/>
              <a:buAutoNum type="alphaLcParenR"/>
            </a:pPr>
            <a:r>
              <a:rPr lang="en-US" sz="1600" kern="1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Sub Detector Design – Detector layout, Electronics, Mechanics, Cooling </a:t>
            </a:r>
            <a:endParaRPr lang="en-CN" sz="1600" kern="1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Layout optimization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lvl="3"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Long barrel layout Vs  “short barrel +endcap” layout</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lvl="3"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 Our Exploration of the choice of layout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Mechanics</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Electronics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lvl="3"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CMOS pixel sensor</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lvl="3"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Ladder electronics (very brief description of basic function and dimension, more details referred to electronics section)</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Cooling and service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mj-lt"/>
              <a:buAutoNum type="alphaLcParenR"/>
            </a:pPr>
            <a:r>
              <a:rPr lang="en-US" sz="1600" kern="1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Conclusion: Vertex subdetector Level Performance </a:t>
            </a:r>
            <a:endParaRPr lang="en-CN" sz="1600" kern="1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endParaRPr>
          </a:p>
          <a:p>
            <a:pPr marL="1143000" lvl="2" indent="-228600">
              <a:buFont typeface="+mj-lt"/>
              <a:buAutoNum type="arabicPeriod"/>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Expected Impact parameter performance </a:t>
            </a:r>
            <a:endParaRPr lang="en-CN" sz="16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CN" dirty="0"/>
          </a:p>
        </p:txBody>
      </p:sp>
    </p:spTree>
    <p:extLst>
      <p:ext uri="{BB962C8B-B14F-4D97-AF65-F5344CB8AC3E}">
        <p14:creationId xmlns:p14="http://schemas.microsoft.com/office/powerpoint/2010/main" val="362814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DE9C-09F0-C8E1-E0DB-0BD5DFDE2F7E}"/>
              </a:ext>
            </a:extLst>
          </p:cNvPr>
          <p:cNvSpPr>
            <a:spLocks noGrp="1"/>
          </p:cNvSpPr>
          <p:nvPr>
            <p:ph type="title"/>
          </p:nvPr>
        </p:nvSpPr>
        <p:spPr/>
        <p:txBody>
          <a:bodyPr/>
          <a:lstStyle/>
          <a:p>
            <a:r>
              <a:rPr lang="en-US" altLang="zh-CN" dirty="0"/>
              <a:t>Vertex</a:t>
            </a:r>
            <a:r>
              <a:rPr lang="zh-CN" altLang="en-US" dirty="0"/>
              <a:t> </a:t>
            </a:r>
            <a:r>
              <a:rPr lang="en-US" altLang="zh-CN" dirty="0"/>
              <a:t>detector</a:t>
            </a:r>
            <a:r>
              <a:rPr lang="zh-CN" altLang="en-US" dirty="0"/>
              <a:t> </a:t>
            </a:r>
            <a:r>
              <a:rPr lang="en-US" altLang="zh-CN" dirty="0"/>
              <a:t>background</a:t>
            </a:r>
            <a:r>
              <a:rPr lang="zh-CN" altLang="en-US" dirty="0"/>
              <a:t> </a:t>
            </a:r>
            <a:r>
              <a:rPr lang="en-US" altLang="zh-CN" dirty="0"/>
              <a:t>data</a:t>
            </a:r>
            <a:r>
              <a:rPr lang="zh-CN" altLang="en-US" dirty="0"/>
              <a:t> </a:t>
            </a:r>
            <a:r>
              <a:rPr lang="en-US" altLang="zh-CN" dirty="0"/>
              <a:t>rate</a:t>
            </a:r>
            <a:r>
              <a:rPr lang="zh-CN" altLang="en-US" dirty="0"/>
              <a:t> </a:t>
            </a:r>
            <a:endParaRPr lang="en-CN" dirty="0"/>
          </a:p>
        </p:txBody>
      </p:sp>
      <p:sp>
        <p:nvSpPr>
          <p:cNvPr id="3" name="Content Placeholder 2">
            <a:extLst>
              <a:ext uri="{FF2B5EF4-FFF2-40B4-BE49-F238E27FC236}">
                <a16:creationId xmlns:a16="http://schemas.microsoft.com/office/drawing/2014/main" id="{23E09788-3E16-D051-C5EA-1103B3D32D65}"/>
              </a:ext>
            </a:extLst>
          </p:cNvPr>
          <p:cNvSpPr>
            <a:spLocks noGrp="1"/>
          </p:cNvSpPr>
          <p:nvPr>
            <p:ph idx="1"/>
          </p:nvPr>
        </p:nvSpPr>
        <p:spPr>
          <a:xfrm>
            <a:off x="125423" y="924718"/>
            <a:ext cx="10974699" cy="5008563"/>
          </a:xfrm>
        </p:spPr>
        <p:txBody>
          <a:bodyPr/>
          <a:lstStyle/>
          <a:p>
            <a:r>
              <a:rPr lang="en-US" altLang="zh-CN" dirty="0"/>
              <a:t>2D</a:t>
            </a:r>
            <a:r>
              <a:rPr lang="zh-CN" altLang="en-US" dirty="0"/>
              <a:t> </a:t>
            </a:r>
            <a:r>
              <a:rPr lang="en-US" altLang="zh-CN" dirty="0"/>
              <a:t>pair</a:t>
            </a:r>
            <a:r>
              <a:rPr lang="zh-CN" altLang="en-US" dirty="0"/>
              <a:t> </a:t>
            </a:r>
            <a:r>
              <a:rPr lang="en-US" altLang="zh-CN" dirty="0"/>
              <a:t>production</a:t>
            </a:r>
            <a:r>
              <a:rPr lang="zh-CN" altLang="en-US" dirty="0"/>
              <a:t> </a:t>
            </a:r>
            <a:r>
              <a:rPr lang="en-US" altLang="zh-CN" dirty="0"/>
              <a:t>background</a:t>
            </a:r>
            <a:r>
              <a:rPr lang="zh-CN" altLang="en-US" dirty="0"/>
              <a:t>  </a:t>
            </a:r>
            <a:r>
              <a:rPr lang="en-US" altLang="zh-CN" dirty="0"/>
              <a:t>from</a:t>
            </a:r>
            <a:r>
              <a:rPr lang="zh-CN" altLang="en-US" dirty="0"/>
              <a:t> </a:t>
            </a:r>
            <a:r>
              <a:rPr lang="en-US" altLang="zh-CN" dirty="0"/>
              <a:t>old</a:t>
            </a:r>
            <a:r>
              <a:rPr lang="zh-CN" altLang="en-US" dirty="0"/>
              <a:t> </a:t>
            </a:r>
            <a:r>
              <a:rPr lang="en-US" altLang="zh-CN" dirty="0"/>
              <a:t>version</a:t>
            </a:r>
            <a:r>
              <a:rPr lang="zh-CN" altLang="en-US" dirty="0"/>
              <a:t> </a:t>
            </a:r>
            <a:r>
              <a:rPr lang="en-US" altLang="zh-CN" dirty="0" err="1"/>
              <a:t>CEPCsoft</a:t>
            </a:r>
            <a:r>
              <a:rPr lang="zh-CN" altLang="en-US" dirty="0"/>
              <a:t> </a:t>
            </a:r>
            <a:r>
              <a:rPr lang="en-US" altLang="zh-CN" dirty="0"/>
              <a:t>(from</a:t>
            </a:r>
            <a:r>
              <a:rPr lang="zh-CN" altLang="en-US" dirty="0"/>
              <a:t> </a:t>
            </a:r>
            <a:r>
              <a:rPr lang="en-US" altLang="zh-CN" dirty="0" err="1"/>
              <a:t>haoyu</a:t>
            </a:r>
            <a:r>
              <a:rPr lang="en-US" altLang="zh-CN" dirty="0"/>
              <a:t>)</a:t>
            </a:r>
          </a:p>
          <a:p>
            <a:pPr lvl="1"/>
            <a:r>
              <a:rPr lang="en-US" altLang="zh-CN" dirty="0"/>
              <a:t>Pairs: /</a:t>
            </a:r>
            <a:r>
              <a:rPr lang="en-US" altLang="zh-CN" dirty="0" err="1"/>
              <a:t>cefs</a:t>
            </a:r>
            <a:r>
              <a:rPr lang="en-US" altLang="zh-CN" dirty="0"/>
              <a:t>/</a:t>
            </a:r>
            <a:r>
              <a:rPr lang="en-US" altLang="zh-CN" dirty="0" err="1"/>
              <a:t>higgs</a:t>
            </a:r>
            <a:r>
              <a:rPr lang="en-US" altLang="zh-CN" dirty="0"/>
              <a:t>/</a:t>
            </a:r>
            <a:r>
              <a:rPr lang="en-US" altLang="zh-CN" dirty="0" err="1"/>
              <a:t>shihy</a:t>
            </a:r>
            <a:r>
              <a:rPr lang="en-US" altLang="zh-CN" dirty="0"/>
              <a:t>/work/</a:t>
            </a:r>
            <a:r>
              <a:rPr lang="en-US" altLang="zh-CN" dirty="0" err="1"/>
              <a:t>cepc_bkg</a:t>
            </a:r>
            <a:r>
              <a:rPr lang="en-US" altLang="zh-CN" dirty="0"/>
              <a:t>/Results/Ref-TDR/20240312/Higgs/</a:t>
            </a:r>
            <a:r>
              <a:rPr lang="en-US" altLang="zh-CN" dirty="0" err="1"/>
              <a:t>Pairs.root</a:t>
            </a:r>
            <a:endParaRPr lang="en-US" altLang="zh-CN" dirty="0"/>
          </a:p>
          <a:p>
            <a:r>
              <a:rPr lang="en-US" altLang="zh-CN" dirty="0">
                <a:solidFill>
                  <a:srgbClr val="FF0000"/>
                </a:solidFill>
              </a:rPr>
              <a:t>Need</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check</a:t>
            </a:r>
            <a:r>
              <a:rPr lang="zh-CN" altLang="en-US" dirty="0">
                <a:solidFill>
                  <a:srgbClr val="FF0000"/>
                </a:solidFill>
              </a:rPr>
              <a:t> </a:t>
            </a:r>
            <a:r>
              <a:rPr lang="en-US" altLang="zh-CN" dirty="0">
                <a:solidFill>
                  <a:srgbClr val="FF0000"/>
                </a:solidFill>
              </a:rPr>
              <a:t>new</a:t>
            </a:r>
            <a:r>
              <a:rPr lang="zh-CN" altLang="en-US" dirty="0">
                <a:solidFill>
                  <a:srgbClr val="FF0000"/>
                </a:solidFill>
              </a:rPr>
              <a:t> </a:t>
            </a:r>
            <a:r>
              <a:rPr lang="en-US" altLang="zh-CN" dirty="0">
                <a:solidFill>
                  <a:srgbClr val="FF0000"/>
                </a:solidFill>
              </a:rPr>
              <a:t>software</a:t>
            </a:r>
            <a:r>
              <a:rPr lang="zh-CN" altLang="en-US" dirty="0">
                <a:solidFill>
                  <a:srgbClr val="FF0000"/>
                </a:solidFill>
              </a:rPr>
              <a:t> </a:t>
            </a:r>
            <a:r>
              <a:rPr lang="en-US" altLang="zh-CN" dirty="0">
                <a:solidFill>
                  <a:srgbClr val="FF0000"/>
                </a:solidFill>
              </a:rPr>
              <a:t>CEPCSW</a:t>
            </a:r>
            <a:r>
              <a:rPr lang="zh-CN" altLang="en-US" dirty="0">
                <a:solidFill>
                  <a:srgbClr val="FF0000"/>
                </a:solidFill>
              </a:rPr>
              <a:t> </a:t>
            </a:r>
            <a:endParaRPr lang="en-US" altLang="zh-CN" dirty="0">
              <a:solidFill>
                <a:srgbClr val="FF0000"/>
              </a:solidFill>
            </a:endParaRPr>
          </a:p>
          <a:p>
            <a:pPr marL="0" indent="0">
              <a:buNone/>
            </a:pPr>
            <a:r>
              <a:rPr lang="zh-CN" altLang="en-US" dirty="0"/>
              <a:t> </a:t>
            </a:r>
            <a:endParaRPr lang="en-CN" dirty="0"/>
          </a:p>
        </p:txBody>
      </p:sp>
      <p:pic>
        <p:nvPicPr>
          <p:cNvPr id="6" name="图片 6">
            <a:extLst>
              <a:ext uri="{FF2B5EF4-FFF2-40B4-BE49-F238E27FC236}">
                <a16:creationId xmlns:a16="http://schemas.microsoft.com/office/drawing/2014/main" id="{7E14C9C6-39F5-4500-1FFB-A82F5E68531A}"/>
              </a:ext>
            </a:extLst>
          </p:cNvPr>
          <p:cNvPicPr>
            <a:picLocks noChangeAspect="1"/>
          </p:cNvPicPr>
          <p:nvPr/>
        </p:nvPicPr>
        <p:blipFill>
          <a:blip r:embed="rId2"/>
          <a:stretch>
            <a:fillRect/>
          </a:stretch>
        </p:blipFill>
        <p:spPr>
          <a:xfrm>
            <a:off x="5105396" y="1639599"/>
            <a:ext cx="4806528" cy="1040844"/>
          </a:xfrm>
          <a:prstGeom prst="rect">
            <a:avLst/>
          </a:prstGeom>
        </p:spPr>
      </p:pic>
      <p:pic>
        <p:nvPicPr>
          <p:cNvPr id="7" name="Picture 6">
            <a:extLst>
              <a:ext uri="{FF2B5EF4-FFF2-40B4-BE49-F238E27FC236}">
                <a16:creationId xmlns:a16="http://schemas.microsoft.com/office/drawing/2014/main" id="{A01B3EF7-19FE-72B2-767A-AB3C1650E525}"/>
              </a:ext>
            </a:extLst>
          </p:cNvPr>
          <p:cNvPicPr>
            <a:picLocks noChangeAspect="1"/>
          </p:cNvPicPr>
          <p:nvPr/>
        </p:nvPicPr>
        <p:blipFill>
          <a:blip r:embed="rId3"/>
          <a:stretch>
            <a:fillRect/>
          </a:stretch>
        </p:blipFill>
        <p:spPr>
          <a:xfrm>
            <a:off x="6018986" y="3024722"/>
            <a:ext cx="3912077" cy="3191621"/>
          </a:xfrm>
          <a:prstGeom prst="rect">
            <a:avLst/>
          </a:prstGeom>
        </p:spPr>
      </p:pic>
      <p:sp>
        <p:nvSpPr>
          <p:cNvPr id="10" name="TextBox 9">
            <a:extLst>
              <a:ext uri="{FF2B5EF4-FFF2-40B4-BE49-F238E27FC236}">
                <a16:creationId xmlns:a16="http://schemas.microsoft.com/office/drawing/2014/main" id="{42067A12-A898-9974-BB6E-05C22C2D2DBF}"/>
              </a:ext>
            </a:extLst>
          </p:cNvPr>
          <p:cNvSpPr txBox="1"/>
          <p:nvPr/>
        </p:nvSpPr>
        <p:spPr>
          <a:xfrm>
            <a:off x="7454081" y="2740568"/>
            <a:ext cx="4953964" cy="369332"/>
          </a:xfrm>
          <a:prstGeom prst="rect">
            <a:avLst/>
          </a:prstGeom>
          <a:noFill/>
        </p:spPr>
        <p:txBody>
          <a:bodyPr wrap="square">
            <a:spAutoFit/>
          </a:bodyPr>
          <a:lstStyle/>
          <a:p>
            <a:r>
              <a:rPr lang="en-US" altLang="zh-CN" dirty="0">
                <a:solidFill>
                  <a:srgbClr val="0070C0"/>
                </a:solidFill>
              </a:rPr>
              <a:t>Z</a:t>
            </a:r>
            <a:r>
              <a:rPr lang="zh-CN" altLang="en-US" dirty="0">
                <a:solidFill>
                  <a:srgbClr val="0070C0"/>
                </a:solidFill>
              </a:rPr>
              <a:t> </a:t>
            </a:r>
            <a:r>
              <a:rPr lang="en-CN" altLang="zh-CN" dirty="0">
                <a:solidFill>
                  <a:srgbClr val="0070C0"/>
                </a:solidFill>
              </a:rPr>
              <a:t>pole</a:t>
            </a:r>
            <a:r>
              <a:rPr lang="zh-CN" altLang="en-US" dirty="0">
                <a:solidFill>
                  <a:srgbClr val="0070C0"/>
                </a:solidFill>
              </a:rPr>
              <a:t> </a:t>
            </a:r>
            <a:r>
              <a:rPr lang="en-US" altLang="zh-CN" dirty="0">
                <a:solidFill>
                  <a:srgbClr val="0070C0"/>
                </a:solidFill>
              </a:rPr>
              <a:t>(high</a:t>
            </a:r>
            <a:r>
              <a:rPr lang="zh-CN" altLang="en-US" dirty="0">
                <a:solidFill>
                  <a:srgbClr val="0070C0"/>
                </a:solidFill>
              </a:rPr>
              <a:t> </a:t>
            </a:r>
            <a:r>
              <a:rPr lang="en-US" altLang="zh-CN" dirty="0" err="1">
                <a:solidFill>
                  <a:srgbClr val="0070C0"/>
                </a:solidFill>
              </a:rPr>
              <a:t>lumi</a:t>
            </a:r>
            <a:r>
              <a:rPr lang="en-US" altLang="zh-CN" dirty="0">
                <a:solidFill>
                  <a:srgbClr val="0070C0"/>
                </a:solidFill>
              </a:rPr>
              <a:t>)</a:t>
            </a:r>
          </a:p>
        </p:txBody>
      </p:sp>
      <p:sp>
        <p:nvSpPr>
          <p:cNvPr id="13" name="TextBox 12">
            <a:extLst>
              <a:ext uri="{FF2B5EF4-FFF2-40B4-BE49-F238E27FC236}">
                <a16:creationId xmlns:a16="http://schemas.microsoft.com/office/drawing/2014/main" id="{F8170301-271A-394A-C161-F5A51D8E9BF6}"/>
              </a:ext>
            </a:extLst>
          </p:cNvPr>
          <p:cNvSpPr txBox="1"/>
          <p:nvPr/>
        </p:nvSpPr>
        <p:spPr>
          <a:xfrm>
            <a:off x="5508585" y="2670439"/>
            <a:ext cx="1686872" cy="369332"/>
          </a:xfrm>
          <a:prstGeom prst="rect">
            <a:avLst/>
          </a:prstGeom>
          <a:noFill/>
        </p:spPr>
        <p:txBody>
          <a:bodyPr wrap="square">
            <a:spAutoFit/>
          </a:bodyPr>
          <a:lstStyle/>
          <a:p>
            <a:r>
              <a:rPr lang="en-US" altLang="zh-CN" dirty="0"/>
              <a:t>Rate(</a:t>
            </a:r>
            <a:r>
              <a:rPr lang="zh-CN" altLang="en-US" dirty="0"/>
              <a:t> </a:t>
            </a:r>
            <a:r>
              <a:rPr lang="en-US" altLang="zh-CN" dirty="0"/>
              <a:t>Hz/cm2)</a:t>
            </a:r>
            <a:endParaRPr lang="en-CN" dirty="0"/>
          </a:p>
        </p:txBody>
      </p:sp>
      <p:pic>
        <p:nvPicPr>
          <p:cNvPr id="8" name="Picture 7">
            <a:extLst>
              <a:ext uri="{FF2B5EF4-FFF2-40B4-BE49-F238E27FC236}">
                <a16:creationId xmlns:a16="http://schemas.microsoft.com/office/drawing/2014/main" id="{1B5A7303-14B1-F2C0-BB3F-522E5DC38D53}"/>
              </a:ext>
            </a:extLst>
          </p:cNvPr>
          <p:cNvPicPr>
            <a:picLocks noChangeAspect="1"/>
          </p:cNvPicPr>
          <p:nvPr/>
        </p:nvPicPr>
        <p:blipFill>
          <a:blip r:embed="rId4"/>
          <a:stretch>
            <a:fillRect/>
          </a:stretch>
        </p:blipFill>
        <p:spPr>
          <a:xfrm>
            <a:off x="26504" y="3024722"/>
            <a:ext cx="5992482" cy="3065780"/>
          </a:xfrm>
          <a:prstGeom prst="rect">
            <a:avLst/>
          </a:prstGeom>
        </p:spPr>
      </p:pic>
    </p:spTree>
    <p:extLst>
      <p:ext uri="{BB962C8B-B14F-4D97-AF65-F5344CB8AC3E}">
        <p14:creationId xmlns:p14="http://schemas.microsoft.com/office/powerpoint/2010/main" val="273777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77F3-D1EE-D9D8-F263-891EFC78C156}"/>
              </a:ext>
            </a:extLst>
          </p:cNvPr>
          <p:cNvSpPr>
            <a:spLocks noGrp="1"/>
          </p:cNvSpPr>
          <p:nvPr>
            <p:ph type="title"/>
          </p:nvPr>
        </p:nvSpPr>
        <p:spPr/>
        <p:txBody>
          <a:bodyPr/>
          <a:lstStyle/>
          <a:p>
            <a:r>
              <a:rPr lang="en-US" altLang="zh-CN" dirty="0"/>
              <a:t>Summary</a:t>
            </a:r>
            <a:r>
              <a:rPr lang="zh-CN" altLang="en-US" dirty="0"/>
              <a:t> </a:t>
            </a:r>
            <a:endParaRPr lang="en-CN" dirty="0"/>
          </a:p>
        </p:txBody>
      </p:sp>
      <p:sp>
        <p:nvSpPr>
          <p:cNvPr id="3" name="Content Placeholder 2">
            <a:extLst>
              <a:ext uri="{FF2B5EF4-FFF2-40B4-BE49-F238E27FC236}">
                <a16:creationId xmlns:a16="http://schemas.microsoft.com/office/drawing/2014/main" id="{05E607A6-BD1A-69EE-9CD8-A7DE8DD02608}"/>
              </a:ext>
            </a:extLst>
          </p:cNvPr>
          <p:cNvSpPr>
            <a:spLocks noGrp="1"/>
          </p:cNvSpPr>
          <p:nvPr>
            <p:ph idx="1"/>
          </p:nvPr>
        </p:nvSpPr>
        <p:spPr/>
        <p:txBody>
          <a:bodyPr/>
          <a:lstStyle/>
          <a:p>
            <a:r>
              <a:rPr lang="en-US" altLang="zh-CN" dirty="0">
                <a:solidFill>
                  <a:srgbClr val="0070C0"/>
                </a:solidFill>
              </a:rPr>
              <a:t>Implementing</a:t>
            </a:r>
            <a:r>
              <a:rPr lang="zh-CN" altLang="en-US" dirty="0">
                <a:solidFill>
                  <a:srgbClr val="0070C0"/>
                </a:solidFill>
              </a:rPr>
              <a:t> </a:t>
            </a:r>
            <a:r>
              <a:rPr lang="en-US" altLang="zh-CN" dirty="0">
                <a:solidFill>
                  <a:srgbClr val="0070C0"/>
                </a:solidFill>
              </a:rPr>
              <a:t>long</a:t>
            </a:r>
            <a:r>
              <a:rPr lang="zh-CN" altLang="en-US" dirty="0">
                <a:solidFill>
                  <a:srgbClr val="0070C0"/>
                </a:solidFill>
              </a:rPr>
              <a:t> </a:t>
            </a:r>
            <a:r>
              <a:rPr lang="en-US" altLang="zh-CN" dirty="0">
                <a:solidFill>
                  <a:srgbClr val="0070C0"/>
                </a:solidFill>
              </a:rPr>
              <a:t>barrel</a:t>
            </a:r>
            <a:r>
              <a:rPr lang="zh-CN" altLang="en-US" dirty="0">
                <a:solidFill>
                  <a:srgbClr val="0070C0"/>
                </a:solidFill>
              </a:rPr>
              <a:t> </a:t>
            </a:r>
            <a:r>
              <a:rPr lang="en-US" altLang="zh-CN" dirty="0">
                <a:solidFill>
                  <a:srgbClr val="0070C0"/>
                </a:solidFill>
              </a:rPr>
              <a:t>layout</a:t>
            </a:r>
            <a:r>
              <a:rPr lang="zh-CN" altLang="en-US" dirty="0">
                <a:solidFill>
                  <a:srgbClr val="0070C0"/>
                </a:solidFill>
              </a:rPr>
              <a:t> </a:t>
            </a:r>
            <a:r>
              <a:rPr lang="en-US" altLang="zh-CN" dirty="0">
                <a:solidFill>
                  <a:srgbClr val="0070C0"/>
                </a:solidFill>
              </a:rPr>
              <a:t>into</a:t>
            </a:r>
            <a:r>
              <a:rPr lang="zh-CN" altLang="en-US" dirty="0">
                <a:solidFill>
                  <a:srgbClr val="0070C0"/>
                </a:solidFill>
              </a:rPr>
              <a:t> </a:t>
            </a:r>
            <a:r>
              <a:rPr lang="en-US" altLang="zh-CN" dirty="0">
                <a:solidFill>
                  <a:srgbClr val="0070C0"/>
                </a:solidFill>
              </a:rPr>
              <a:t>CEPCSW</a:t>
            </a:r>
            <a:r>
              <a:rPr lang="zh-CN" altLang="en-US" dirty="0">
                <a:solidFill>
                  <a:srgbClr val="0070C0"/>
                </a:solidFill>
              </a:rPr>
              <a:t> </a:t>
            </a:r>
            <a:r>
              <a:rPr lang="en-US" altLang="zh-CN" dirty="0">
                <a:solidFill>
                  <a:srgbClr val="0070C0"/>
                </a:solidFill>
              </a:rPr>
              <a:t>release</a:t>
            </a:r>
          </a:p>
          <a:p>
            <a:r>
              <a:rPr lang="en-US" altLang="zh-CN" dirty="0">
                <a:solidFill>
                  <a:srgbClr val="0070C0"/>
                </a:solidFill>
              </a:rPr>
              <a:t>New</a:t>
            </a:r>
            <a:r>
              <a:rPr lang="zh-CN" altLang="en-US" dirty="0">
                <a:solidFill>
                  <a:srgbClr val="0070C0"/>
                </a:solidFill>
              </a:rPr>
              <a:t> </a:t>
            </a:r>
            <a:r>
              <a:rPr lang="en-US" altLang="zh-CN" dirty="0">
                <a:solidFill>
                  <a:srgbClr val="0070C0"/>
                </a:solidFill>
              </a:rPr>
              <a:t>round</a:t>
            </a:r>
            <a:r>
              <a:rPr lang="zh-CN" altLang="en-US" dirty="0">
                <a:solidFill>
                  <a:srgbClr val="0070C0"/>
                </a:solidFill>
              </a:rPr>
              <a:t> </a:t>
            </a:r>
            <a:r>
              <a:rPr lang="en-US" altLang="zh-CN" dirty="0">
                <a:solidFill>
                  <a:srgbClr val="0070C0"/>
                </a:solidFill>
              </a:rPr>
              <a:t>of</a:t>
            </a:r>
            <a:r>
              <a:rPr lang="zh-CN" altLang="en-US" dirty="0">
                <a:solidFill>
                  <a:srgbClr val="0070C0"/>
                </a:solidFill>
              </a:rPr>
              <a:t> </a:t>
            </a:r>
            <a:r>
              <a:rPr lang="en-US" altLang="zh-CN" dirty="0">
                <a:solidFill>
                  <a:srgbClr val="0070C0"/>
                </a:solidFill>
              </a:rPr>
              <a:t>Test</a:t>
            </a:r>
            <a:r>
              <a:rPr lang="zh-CN" altLang="en-US" dirty="0">
                <a:solidFill>
                  <a:srgbClr val="0070C0"/>
                </a:solidFill>
              </a:rPr>
              <a:t> </a:t>
            </a:r>
            <a:r>
              <a:rPr lang="en-US" altLang="zh-CN" dirty="0">
                <a:solidFill>
                  <a:srgbClr val="0070C0"/>
                </a:solidFill>
              </a:rPr>
              <a:t>beam</a:t>
            </a:r>
            <a:r>
              <a:rPr lang="zh-CN" altLang="en-US" dirty="0">
                <a:solidFill>
                  <a:srgbClr val="0070C0"/>
                </a:solidFill>
              </a:rPr>
              <a:t> </a:t>
            </a:r>
            <a:r>
              <a:rPr lang="en-US" altLang="zh-CN" dirty="0">
                <a:solidFill>
                  <a:srgbClr val="0070C0"/>
                </a:solidFill>
              </a:rPr>
              <a:t>in</a:t>
            </a:r>
            <a:r>
              <a:rPr lang="zh-CN" altLang="en-US" dirty="0">
                <a:solidFill>
                  <a:srgbClr val="0070C0"/>
                </a:solidFill>
              </a:rPr>
              <a:t> </a:t>
            </a:r>
            <a:r>
              <a:rPr lang="en-US" altLang="zh-CN" dirty="0">
                <a:solidFill>
                  <a:srgbClr val="0070C0"/>
                </a:solidFill>
              </a:rPr>
              <a:t>BSRF</a:t>
            </a:r>
            <a:r>
              <a:rPr lang="zh-CN" altLang="en-US" dirty="0">
                <a:solidFill>
                  <a:srgbClr val="0070C0"/>
                </a:solidFill>
              </a:rPr>
              <a:t> </a:t>
            </a:r>
            <a:endParaRPr lang="en-US" altLang="zh-CN" dirty="0">
              <a:solidFill>
                <a:srgbClr val="0070C0"/>
              </a:solidFill>
            </a:endParaRPr>
          </a:p>
          <a:p>
            <a:pPr lvl="1"/>
            <a:r>
              <a:rPr lang="en-US" altLang="zh-CN" dirty="0">
                <a:solidFill>
                  <a:srgbClr val="0070C0"/>
                </a:solidFill>
              </a:rPr>
              <a:t>Provide</a:t>
            </a:r>
            <a:r>
              <a:rPr lang="zh-CN" altLang="en-US" dirty="0">
                <a:solidFill>
                  <a:srgbClr val="0070C0"/>
                </a:solidFill>
              </a:rPr>
              <a:t> </a:t>
            </a:r>
            <a:r>
              <a:rPr lang="en-US" altLang="zh-CN" dirty="0">
                <a:solidFill>
                  <a:srgbClr val="0070C0"/>
                </a:solidFill>
              </a:rPr>
              <a:t>feedback</a:t>
            </a:r>
            <a:r>
              <a:rPr lang="zh-CN" altLang="en-US" dirty="0">
                <a:solidFill>
                  <a:srgbClr val="0070C0"/>
                </a:solidFill>
              </a:rPr>
              <a:t> </a:t>
            </a:r>
            <a:r>
              <a:rPr lang="en-US" altLang="zh-CN" dirty="0">
                <a:solidFill>
                  <a:srgbClr val="0070C0"/>
                </a:solidFill>
              </a:rPr>
              <a:t>to</a:t>
            </a:r>
            <a:r>
              <a:rPr lang="zh-CN" altLang="en-US" dirty="0">
                <a:solidFill>
                  <a:srgbClr val="0070C0"/>
                </a:solidFill>
              </a:rPr>
              <a:t> </a:t>
            </a:r>
            <a:r>
              <a:rPr lang="en-US" altLang="zh-CN" dirty="0">
                <a:solidFill>
                  <a:srgbClr val="0070C0"/>
                </a:solidFill>
              </a:rPr>
              <a:t>CEPSW</a:t>
            </a:r>
            <a:r>
              <a:rPr lang="zh-CN" altLang="en-US" dirty="0">
                <a:solidFill>
                  <a:srgbClr val="0070C0"/>
                </a:solidFill>
              </a:rPr>
              <a:t> </a:t>
            </a:r>
            <a:r>
              <a:rPr lang="en-US" altLang="zh-CN" dirty="0">
                <a:solidFill>
                  <a:srgbClr val="0070C0"/>
                </a:solidFill>
              </a:rPr>
              <a:t>Digitation</a:t>
            </a:r>
            <a:r>
              <a:rPr lang="zh-CN" altLang="en-US" dirty="0">
                <a:solidFill>
                  <a:srgbClr val="0070C0"/>
                </a:solidFill>
              </a:rPr>
              <a:t> </a:t>
            </a:r>
            <a:r>
              <a:rPr lang="en-US" altLang="zh-CN" dirty="0">
                <a:solidFill>
                  <a:srgbClr val="0070C0"/>
                </a:solidFill>
              </a:rPr>
              <a:t>model</a:t>
            </a:r>
            <a:r>
              <a:rPr lang="zh-CN" altLang="en-US" dirty="0">
                <a:solidFill>
                  <a:srgbClr val="0070C0"/>
                </a:solidFill>
              </a:rPr>
              <a:t> </a:t>
            </a:r>
            <a:endParaRPr lang="en-US" altLang="zh-CN" dirty="0">
              <a:solidFill>
                <a:srgbClr val="0070C0"/>
              </a:solidFill>
            </a:endParaRPr>
          </a:p>
          <a:p>
            <a:endParaRPr lang="en-US" altLang="zh-CN" dirty="0">
              <a:solidFill>
                <a:srgbClr val="0070C0"/>
              </a:solidFill>
            </a:endParaRPr>
          </a:p>
          <a:p>
            <a:endParaRPr lang="en-US" altLang="zh-CN" dirty="0">
              <a:solidFill>
                <a:srgbClr val="0070C0"/>
              </a:solidFill>
            </a:endParaRPr>
          </a:p>
          <a:p>
            <a:endParaRPr lang="en-CN" dirty="0"/>
          </a:p>
        </p:txBody>
      </p:sp>
    </p:spTree>
    <p:extLst>
      <p:ext uri="{BB962C8B-B14F-4D97-AF65-F5344CB8AC3E}">
        <p14:creationId xmlns:p14="http://schemas.microsoft.com/office/powerpoint/2010/main" val="47241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785AF-6057-4D85-B2E7-58D8763BD4B9}" type="slidenum">
              <a:rPr lang="zh-CN" altLang="en-US" smtClean="0"/>
              <a:pPr/>
              <a:t>9</a:t>
            </a:fld>
            <a:endParaRPr lang="zh-CN" altLang="en-US"/>
          </a:p>
        </p:txBody>
      </p:sp>
      <p:sp>
        <p:nvSpPr>
          <p:cNvPr id="9" name="标题 1"/>
          <p:cNvSpPr>
            <a:spLocks noGrp="1"/>
          </p:cNvSpPr>
          <p:nvPr>
            <p:ph type="title"/>
          </p:nvPr>
        </p:nvSpPr>
        <p:spPr>
          <a:xfrm>
            <a:off x="1009650" y="-130619"/>
            <a:ext cx="7886700" cy="1325563"/>
          </a:xfrm>
        </p:spPr>
        <p:txBody>
          <a:bodyPr/>
          <a:lstStyle/>
          <a:p>
            <a:r>
              <a:rPr lang="en-US" altLang="zh-CN" dirty="0"/>
              <a:t>Reminder</a:t>
            </a:r>
            <a:r>
              <a:rPr lang="zh-CN" altLang="en-US" dirty="0"/>
              <a:t> </a:t>
            </a:r>
            <a:r>
              <a:rPr lang="en-US" altLang="zh-CN" dirty="0"/>
              <a:t>of</a:t>
            </a:r>
            <a:r>
              <a:rPr lang="zh-CN" altLang="en-US" dirty="0"/>
              <a:t> </a:t>
            </a:r>
            <a:r>
              <a:rPr lang="en-US" altLang="zh-CN" dirty="0"/>
              <a:t>long</a:t>
            </a:r>
            <a:r>
              <a:rPr lang="zh-CN" altLang="en-US" dirty="0"/>
              <a:t> </a:t>
            </a:r>
            <a:r>
              <a:rPr lang="en-US" altLang="zh-CN" dirty="0"/>
              <a:t>barrel</a:t>
            </a:r>
            <a:r>
              <a:rPr lang="zh-CN" altLang="en-US" dirty="0"/>
              <a:t> </a:t>
            </a:r>
            <a:r>
              <a:rPr lang="en-US" altLang="zh-CN" dirty="0"/>
              <a:t>design</a:t>
            </a:r>
            <a:r>
              <a:rPr lang="zh-CN" altLang="en-US" dirty="0"/>
              <a:t> </a:t>
            </a:r>
          </a:p>
        </p:txBody>
      </p:sp>
      <p:pic>
        <p:nvPicPr>
          <p:cNvPr id="10" name="图片 9"/>
          <p:cNvPicPr>
            <a:picLocks noChangeAspect="1"/>
          </p:cNvPicPr>
          <p:nvPr/>
        </p:nvPicPr>
        <p:blipFill>
          <a:blip r:embed="rId2"/>
          <a:stretch>
            <a:fillRect/>
          </a:stretch>
        </p:blipFill>
        <p:spPr>
          <a:xfrm>
            <a:off x="638446" y="3500820"/>
            <a:ext cx="4456135" cy="2309645"/>
          </a:xfrm>
          <a:prstGeom prst="rect">
            <a:avLst/>
          </a:prstGeom>
        </p:spPr>
      </p:pic>
      <p:pic>
        <p:nvPicPr>
          <p:cNvPr id="12" name="图片 11"/>
          <p:cNvPicPr>
            <a:picLocks noChangeAspect="1"/>
          </p:cNvPicPr>
          <p:nvPr/>
        </p:nvPicPr>
        <p:blipFill>
          <a:blip r:embed="rId3"/>
          <a:stretch>
            <a:fillRect/>
          </a:stretch>
        </p:blipFill>
        <p:spPr>
          <a:xfrm>
            <a:off x="5351868" y="3513128"/>
            <a:ext cx="3826783" cy="2155433"/>
          </a:xfrm>
          <a:prstGeom prst="rect">
            <a:avLst/>
          </a:prstGeom>
        </p:spPr>
      </p:pic>
      <p:pic>
        <p:nvPicPr>
          <p:cNvPr id="14" name="图片 13"/>
          <p:cNvPicPr>
            <a:picLocks noChangeAspect="1"/>
          </p:cNvPicPr>
          <p:nvPr/>
        </p:nvPicPr>
        <p:blipFill>
          <a:blip r:embed="rId4"/>
          <a:stretch>
            <a:fillRect/>
          </a:stretch>
        </p:blipFill>
        <p:spPr>
          <a:xfrm>
            <a:off x="4059061" y="989751"/>
            <a:ext cx="5157655" cy="2148102"/>
          </a:xfrm>
          <a:prstGeom prst="rect">
            <a:avLst/>
          </a:prstGeom>
        </p:spPr>
      </p:pic>
      <p:sp>
        <p:nvSpPr>
          <p:cNvPr id="16" name="文本框 15"/>
          <p:cNvSpPr txBox="1"/>
          <p:nvPr/>
        </p:nvSpPr>
        <p:spPr>
          <a:xfrm>
            <a:off x="680274" y="2537689"/>
            <a:ext cx="3378787" cy="1200329"/>
          </a:xfrm>
          <a:prstGeom prst="rect">
            <a:avLst/>
          </a:prstGeom>
          <a:noFill/>
        </p:spPr>
        <p:txBody>
          <a:bodyPr wrap="square" rtlCol="0">
            <a:spAutoFit/>
          </a:bodyPr>
          <a:lstStyle/>
          <a:p>
            <a:r>
              <a:rPr lang="en-US" altLang="zh-CN" dirty="0"/>
              <a:t>The drawings show the option that pre-assembled halves barrels mounted onto the beam pipe(dedicated tooling required)</a:t>
            </a:r>
            <a:endParaRPr lang="zh-CN" altLang="en-US" dirty="0"/>
          </a:p>
        </p:txBody>
      </p:sp>
      <p:sp>
        <p:nvSpPr>
          <p:cNvPr id="17" name="文本框 16"/>
          <p:cNvSpPr txBox="1"/>
          <p:nvPr/>
        </p:nvSpPr>
        <p:spPr>
          <a:xfrm>
            <a:off x="680274" y="999112"/>
            <a:ext cx="3378787" cy="1477328"/>
          </a:xfrm>
          <a:prstGeom prst="rect">
            <a:avLst/>
          </a:prstGeom>
          <a:noFill/>
        </p:spPr>
        <p:txBody>
          <a:bodyPr wrap="square" rtlCol="0">
            <a:spAutoFit/>
          </a:bodyPr>
          <a:lstStyle/>
          <a:p>
            <a:r>
              <a:rPr lang="en-US" altLang="zh-CN" dirty="0"/>
              <a:t>The support ring can be either glued/bolted to or pre machined on the beam pipe related parts. (for the inner most layer bolting and machining are too difficult)</a:t>
            </a:r>
          </a:p>
        </p:txBody>
      </p:sp>
      <p:sp>
        <p:nvSpPr>
          <p:cNvPr id="19" name="矩形 18"/>
          <p:cNvSpPr/>
          <p:nvPr/>
        </p:nvSpPr>
        <p:spPr>
          <a:xfrm>
            <a:off x="5358494" y="1023144"/>
            <a:ext cx="3065586" cy="37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t>  The  VTX on the tentatively modified beam pipe components</a:t>
            </a:r>
            <a:endParaRPr lang="zh-CN" altLang="en-US" sz="1400" dirty="0"/>
          </a:p>
        </p:txBody>
      </p:sp>
      <p:sp>
        <p:nvSpPr>
          <p:cNvPr id="21" name="文本框 20"/>
          <p:cNvSpPr txBox="1"/>
          <p:nvPr/>
        </p:nvSpPr>
        <p:spPr>
          <a:xfrm>
            <a:off x="680273" y="5674502"/>
            <a:ext cx="5384872" cy="369332"/>
          </a:xfrm>
          <a:prstGeom prst="rect">
            <a:avLst/>
          </a:prstGeom>
          <a:noFill/>
        </p:spPr>
        <p:txBody>
          <a:bodyPr wrap="none" rtlCol="0">
            <a:spAutoFit/>
          </a:bodyPr>
          <a:lstStyle/>
          <a:p>
            <a:r>
              <a:rPr lang="en-US" altLang="zh-CN" dirty="0"/>
              <a:t>More consideration - different constraint on two ends? </a:t>
            </a:r>
            <a:endParaRPr lang="zh-CN" altLang="en-US" dirty="0"/>
          </a:p>
        </p:txBody>
      </p:sp>
    </p:spTree>
    <p:extLst>
      <p:ext uri="{BB962C8B-B14F-4D97-AF65-F5344CB8AC3E}">
        <p14:creationId xmlns:p14="http://schemas.microsoft.com/office/powerpoint/2010/main" val="3384558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31763</TotalTime>
  <Words>1387</Words>
  <Application>Microsoft Macintosh PowerPoint</Application>
  <PresentationFormat>A4 Paper (210x297 mm)</PresentationFormat>
  <Paragraphs>247</Paragraphs>
  <Slides>16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楷体</vt:lpstr>
      <vt:lpstr>Arial</vt:lpstr>
      <vt:lpstr>Arial</vt:lpstr>
      <vt:lpstr>Calibri</vt:lpstr>
      <vt:lpstr>Calibri Light</vt:lpstr>
      <vt:lpstr>Cambria Math</vt:lpstr>
      <vt:lpstr>Roboto</vt:lpstr>
      <vt:lpstr>Verdana</vt:lpstr>
      <vt:lpstr>Wingdings</vt:lpstr>
      <vt:lpstr>Office Theme</vt:lpstr>
      <vt:lpstr>CEPC vertex detector towards TDR </vt:lpstr>
      <vt:lpstr>Vertex detector Layout - long barrel</vt:lpstr>
      <vt:lpstr>Material budget and impact parameter performance </vt:lpstr>
      <vt:lpstr>Testbeam in BSRF for vertex sensor digitization model  </vt:lpstr>
      <vt:lpstr>Update on Cooling design (preliminary ) </vt:lpstr>
      <vt:lpstr>Reference TDR outline </vt:lpstr>
      <vt:lpstr>Vertex detector background data rate </vt:lpstr>
      <vt:lpstr>Summary </vt:lpstr>
      <vt:lpstr>Reminder of long barrel design </vt:lpstr>
      <vt:lpstr>Cable and service </vt:lpstr>
      <vt:lpstr>backup: CEPCSW full simulation of PCB material  </vt:lpstr>
      <vt:lpstr>PowerPoint Presentation</vt:lpstr>
      <vt:lpstr>PowerPoint Presentation</vt:lpstr>
      <vt:lpstr>VTX像素芯片功耗分布估算</vt:lpstr>
      <vt:lpstr>VTX assembly</vt:lpstr>
      <vt:lpstr>Air Cooling of vertex detector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HGTD</dc:title>
  <dc:creator>zenmojo</dc:creator>
  <cp:lastModifiedBy>Microsoft Office User</cp:lastModifiedBy>
  <cp:revision>1173</cp:revision>
  <cp:lastPrinted>2019-10-18T06:24:01Z</cp:lastPrinted>
  <dcterms:created xsi:type="dcterms:W3CDTF">2015-10-29T10:59:50Z</dcterms:created>
  <dcterms:modified xsi:type="dcterms:W3CDTF">2024-06-11T02:24:37Z</dcterms:modified>
</cp:coreProperties>
</file>