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1854" r:id="rId3"/>
    <p:sldId id="1846" r:id="rId4"/>
    <p:sldId id="1855" r:id="rId5"/>
    <p:sldId id="1860" r:id="rId6"/>
    <p:sldId id="1849" r:id="rId7"/>
    <p:sldId id="1866" r:id="rId8"/>
    <p:sldId id="1863" r:id="rId9"/>
    <p:sldId id="1861" r:id="rId10"/>
    <p:sldId id="1847" r:id="rId11"/>
    <p:sldId id="1857" r:id="rId12"/>
    <p:sldId id="1848" r:id="rId13"/>
    <p:sldId id="1813" r:id="rId14"/>
    <p:sldId id="1825" r:id="rId15"/>
    <p:sldId id="1819" r:id="rId16"/>
    <p:sldId id="1858" r:id="rId17"/>
    <p:sldId id="1654" r:id="rId18"/>
    <p:sldId id="1656" r:id="rId19"/>
    <p:sldId id="1850" r:id="rId20"/>
    <p:sldId id="1853" r:id="rId21"/>
    <p:sldId id="1871" r:id="rId22"/>
    <p:sldId id="1868" r:id="rId23"/>
    <p:sldId id="1867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7F7F7F"/>
    <a:srgbClr val="FDE798"/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76"/>
    <p:restoredTop sz="50000"/>
  </p:normalViewPr>
  <p:slideViewPr>
    <p:cSldViewPr snapToGrid="0" snapToObjects="1">
      <p:cViewPr varScale="1">
        <p:scale>
          <a:sx n="116" d="100"/>
          <a:sy n="116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1368-3DE5-794D-821F-871C39820DC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31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1368-3DE5-794D-821F-871C39820DC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1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2E2A70-BAC4-7F65-2A63-0B2CFA851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5DC4-A2FB-941C-E8E0-5F4763E7ACF8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AB0782B-A677-839A-6575-290998B17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CD8BA-0F4C-3B50-BF10-339FE8EF39D6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Fan, IHEP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753311"/>
            <a:ext cx="8918303" cy="2454541"/>
          </a:xfrm>
        </p:spPr>
        <p:txBody>
          <a:bodyPr>
            <a:noAutofit/>
          </a:bodyPr>
          <a:lstStyle/>
          <a:p>
            <a:br>
              <a:rPr lang="en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with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LGAD</a:t>
            </a:r>
            <a:b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sz="4800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12" y="3694989"/>
            <a:ext cx="8831439" cy="2004811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sz="2800" b="1" dirty="0"/>
              <a:t>Yunyun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Fan</a:t>
            </a:r>
            <a:endParaRPr lang="en-US" altLang="zh-CN" sz="2800" dirty="0"/>
          </a:p>
          <a:p>
            <a:r>
              <a:rPr lang="en-US" dirty="0">
                <a:solidFill>
                  <a:schemeClr val="tx2"/>
                </a:solidFill>
              </a:rPr>
              <a:t>Tuesday, </a:t>
            </a:r>
            <a:r>
              <a:rPr lang="en-US">
                <a:solidFill>
                  <a:schemeClr val="tx2"/>
                </a:solidFill>
              </a:rPr>
              <a:t>June 1</a:t>
            </a:r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E1CA-4737-8F6E-DF87-9D45F704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8342-A7AF-3BA0-7B4C-1190A2B6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426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5783E5-BBC6-A24E-8633-2603738F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Geometric layout: Barrel-</a:t>
            </a:r>
            <a:r>
              <a:rPr kumimoji="1" lang="en-US" altLang="zh-CN" dirty="0" err="1"/>
              <a:t>OTk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6EB08-449F-B349-9D55-AA462441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83" y="952888"/>
            <a:ext cx="8699233" cy="5008563"/>
          </a:xfrm>
        </p:spPr>
        <p:txBody>
          <a:bodyPr/>
          <a:lstStyle/>
          <a:p>
            <a:r>
              <a:rPr kumimoji="1" lang="en-US" altLang="zh-CN" dirty="0"/>
              <a:t>TPC is limited within R = 1.8 m</a:t>
            </a:r>
          </a:p>
          <a:p>
            <a:r>
              <a:rPr kumimoji="1" lang="en-US" altLang="zh-CN" dirty="0"/>
              <a:t>LGAD: minimum radial requirement is 85(</a:t>
            </a:r>
            <a:r>
              <a:rPr kumimoji="1" lang="en-US" altLang="zh-CN" dirty="0">
                <a:solidFill>
                  <a:srgbClr val="C00000"/>
                </a:solidFill>
              </a:rPr>
              <a:t>58</a:t>
            </a:r>
            <a:r>
              <a:rPr kumimoji="1" lang="en-US" altLang="zh-CN" dirty="0"/>
              <a:t>) mm (R1800-1858 mm) after comparing different deployments</a:t>
            </a:r>
          </a:p>
          <a:p>
            <a:pPr lvl="1"/>
            <a:r>
              <a:rPr kumimoji="1" lang="en-US" altLang="zh-CN" dirty="0"/>
              <a:t>two layers of ladders</a:t>
            </a:r>
          </a:p>
          <a:p>
            <a:pPr lvl="1"/>
            <a:r>
              <a:rPr kumimoji="1" lang="en-US" altLang="zh-CN" dirty="0"/>
              <a:t>ladder thickness 35</a:t>
            </a:r>
            <a:r>
              <a:rPr kumimoji="1" lang="zh-CN" altLang="en-US" dirty="0"/>
              <a:t> （</a:t>
            </a:r>
            <a:r>
              <a:rPr kumimoji="1" lang="en-US" altLang="zh-CN" b="1" dirty="0">
                <a:solidFill>
                  <a:srgbClr val="C00000"/>
                </a:solidFill>
              </a:rPr>
              <a:t>25.1</a:t>
            </a:r>
            <a:r>
              <a:rPr kumimoji="1" lang="zh-CN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</a:rPr>
              <a:t>mm</a:t>
            </a:r>
            <a:r>
              <a:rPr kumimoji="1" lang="zh-CN" altLang="en-US" dirty="0"/>
              <a:t>）</a:t>
            </a:r>
            <a:r>
              <a:rPr kumimoji="1" lang="en-US" altLang="zh-CN" dirty="0"/>
              <a:t> mm: 25 </a:t>
            </a:r>
            <a:r>
              <a:rPr kumimoji="1" lang="zh-CN" altLang="en-US" dirty="0"/>
              <a:t>（</a:t>
            </a:r>
            <a:r>
              <a:rPr kumimoji="1" lang="en-US" altLang="zh-CN" dirty="0"/>
              <a:t>15.1</a:t>
            </a:r>
            <a:r>
              <a:rPr kumimoji="1" lang="zh-CN" altLang="en-US" dirty="0"/>
              <a:t>）</a:t>
            </a:r>
            <a:r>
              <a:rPr kumimoji="1" lang="en-US" altLang="zh-CN" dirty="0"/>
              <a:t>mm of sensors and electronics, 10 mm of support embedded with cooling tubes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04C45-9174-744D-BBE5-325B4ED8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990" y="645653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3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2931"/>
            <a:fld id="{69DB73C4-E614-2547-97D6-90CE4B2F75ED}" type="slidenum">
              <a:rPr kumimoji="1" lang="zh-CN" altLang="en-US" smtClean="0"/>
              <a:pPr defTabSz="742931"/>
              <a:t>11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73D9C4-9D10-8447-829F-4925E008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0" y="3429000"/>
            <a:ext cx="5737133" cy="2522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0244AD-45E1-1D4D-A067-5C9BAC766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2"/>
          <a:stretch/>
        </p:blipFill>
        <p:spPr>
          <a:xfrm>
            <a:off x="6511705" y="3017275"/>
            <a:ext cx="2094450" cy="14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E9A32A-D4B7-2540-9EF7-0C65E4D52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0" b="-1"/>
          <a:stretch/>
        </p:blipFill>
        <p:spPr>
          <a:xfrm>
            <a:off x="6511704" y="4574701"/>
            <a:ext cx="1976076" cy="14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9992FA65-F744-AB4D-A419-AD54A97EFE49}"/>
              </a:ext>
            </a:extLst>
          </p:cNvPr>
          <p:cNvSpPr/>
          <p:nvPr/>
        </p:nvSpPr>
        <p:spPr>
          <a:xfrm>
            <a:off x="1494439" y="3194959"/>
            <a:ext cx="1186989" cy="3596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742931"/>
            <a:r>
              <a:rPr kumimoji="1" lang="en-US" altLang="zh-CN" sz="1625" dirty="0">
                <a:solidFill>
                  <a:prstClr val="white"/>
                </a:solidFill>
                <a:latin typeface="Cambria" panose="02040503050406030204"/>
                <a:ea typeface="黑体" panose="02010609060101010101" pitchFamily="49" charset="-122"/>
              </a:rPr>
              <a:t>best option</a:t>
            </a:r>
            <a:endParaRPr kumimoji="1" lang="zh-CN" altLang="en-US" sz="1625" dirty="0">
              <a:solidFill>
                <a:prstClr val="white"/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42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FD19-E8CF-195F-C5A9-57F7221A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8A34-8B01-6D9A-F1B0-74E880272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en-US" altLang="zh-CN" baseline="30000" dirty="0"/>
              <a:t>5</a:t>
            </a:r>
            <a:r>
              <a:rPr lang="zh-CN" altLang="en-US" baseline="30000" dirty="0"/>
              <a:t> </a:t>
            </a:r>
            <a:r>
              <a:rPr lang="en-US" altLang="zh-CN" dirty="0"/>
              <a:t>hit/cm2</a:t>
            </a:r>
            <a:r>
              <a:rPr lang="zh-CN" altLang="en-US" dirty="0"/>
              <a:t>（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haoyu</a:t>
            </a:r>
            <a:r>
              <a:rPr lang="zh-CN" altLang="en-US" dirty="0"/>
              <a:t> ）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9783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2E6028-0593-BD75-812B-CC4B4C56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28" y="3167672"/>
            <a:ext cx="6544763" cy="3176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：</a:t>
            </a:r>
            <a:r>
              <a:rPr lang="en-US" altLang="zh-CN" dirty="0"/>
              <a:t>Barrel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4" y="1180756"/>
            <a:ext cx="9478243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3780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128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Channel/ASIC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56" y="1569247"/>
            <a:ext cx="3131738" cy="224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5803194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7535216" y="3306243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7799294" y="1490957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53E936-C979-A719-15C0-AD816031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71" y="4245206"/>
            <a:ext cx="2374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C971-A143-3BA2-7D46-9536E3D2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：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3CCC-A9E7-F95D-87FB-444D7FA8A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Petals</a:t>
            </a:r>
            <a:r>
              <a:rPr lang="zh-CN" altLang="en-US" sz="2400" dirty="0"/>
              <a:t>：</a:t>
            </a:r>
            <a:r>
              <a:rPr 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petal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8°×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= 360°</a:t>
            </a:r>
            <a:endParaRPr lang="en-US" sz="2400" dirty="0"/>
          </a:p>
          <a:p>
            <a:r>
              <a:rPr lang="en-US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modules</a:t>
            </a:r>
            <a:r>
              <a:rPr lang="zh-CN" altLang="en-US" sz="2400" dirty="0"/>
              <a:t>：</a:t>
            </a:r>
            <a:r>
              <a:rPr lang="en-US" sz="2400" dirty="0"/>
              <a:t>~</a:t>
            </a:r>
            <a:r>
              <a:rPr lang="en-US" sz="2400" b="1" dirty="0">
                <a:solidFill>
                  <a:srgbClr val="FF0000"/>
                </a:solidFill>
              </a:rPr>
              <a:t> 450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(14cm </a:t>
            </a:r>
            <a:r>
              <a:rPr lang="en-US" altLang="zh-CN" sz="2400" dirty="0"/>
              <a:t>× </a:t>
            </a:r>
            <a:r>
              <a:rPr lang="en-US" sz="2400" dirty="0"/>
              <a:t> ) </a:t>
            </a:r>
          </a:p>
          <a:p>
            <a:r>
              <a:rPr lang="en-US" sz="2400" dirty="0"/>
              <a:t>R</a:t>
            </a:r>
            <a:r>
              <a:rPr lang="zh-CN" altLang="en-US" sz="2400" dirty="0"/>
              <a:t>：</a:t>
            </a:r>
            <a:r>
              <a:rPr lang="en-US" altLang="zh-CN" sz="2400" dirty="0"/>
              <a:t>400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zh-CN" altLang="en-US" sz="2400" dirty="0"/>
              <a:t> </a:t>
            </a:r>
            <a:r>
              <a:rPr lang="en-US" altLang="zh-CN" sz="2400" dirty="0"/>
              <a:t>-</a:t>
            </a:r>
            <a:r>
              <a:rPr lang="zh-CN" altLang="en-US" sz="2400" dirty="0"/>
              <a:t> </a:t>
            </a:r>
            <a:r>
              <a:rPr lang="en-US" altLang="zh-CN" sz="2400" dirty="0"/>
              <a:t>1800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en-US" sz="2400" dirty="0"/>
              <a:t> </a:t>
            </a:r>
          </a:p>
          <a:p>
            <a:endParaRPr lang="en-CN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C7F5680D-69C2-E279-7D43-3D027951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74" y="2891150"/>
            <a:ext cx="1700126" cy="342191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57E0EE2-8FC0-D659-8EE4-08F903180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82171" y="3534173"/>
            <a:ext cx="3285469" cy="2000112"/>
          </a:xfrm>
          <a:prstGeom prst="rect">
            <a:avLst/>
          </a:prstGeom>
        </p:spPr>
      </p:pic>
      <p:sp>
        <p:nvSpPr>
          <p:cNvPr id="7" name="Circular Arrow 6">
            <a:extLst>
              <a:ext uri="{FF2B5EF4-FFF2-40B4-BE49-F238E27FC236}">
                <a16:creationId xmlns:a16="http://schemas.microsoft.com/office/drawing/2014/main" id="{F433F131-E3E6-AD7D-7FB0-C8B71DC0DEE6}"/>
              </a:ext>
            </a:extLst>
          </p:cNvPr>
          <p:cNvSpPr/>
          <p:nvPr/>
        </p:nvSpPr>
        <p:spPr>
          <a:xfrm rot="409122">
            <a:off x="5084617" y="2863784"/>
            <a:ext cx="568037" cy="364324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  <a:highlight>
                <a:srgbClr val="8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53284-3905-AC81-8057-D6011FC199F2}"/>
              </a:ext>
            </a:extLst>
          </p:cNvPr>
          <p:cNvSpPr txBox="1"/>
          <p:nvPr/>
        </p:nvSpPr>
        <p:spPr>
          <a:xfrm>
            <a:off x="5191629" y="2429485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8°</a:t>
            </a:r>
            <a:endParaRPr lang="en-CN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8490B-CF6C-749F-55AD-C157EF399C15}"/>
              </a:ext>
            </a:extLst>
          </p:cNvPr>
          <p:cNvSpPr txBox="1"/>
          <p:nvPr/>
        </p:nvSpPr>
        <p:spPr>
          <a:xfrm>
            <a:off x="1233147" y="2892791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Longest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side</a:t>
            </a:r>
            <a:r>
              <a:rPr lang="zh-CN" altLang="en-US" b="1" dirty="0">
                <a:solidFill>
                  <a:schemeClr val="accent1"/>
                </a:solidFill>
              </a:rPr>
              <a:t>：</a:t>
            </a:r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61093-4ACB-EB1E-EDD1-2B33AB884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62" y="3891486"/>
            <a:ext cx="2161309" cy="128548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7C9FE6D-AD50-B191-740D-4850F5299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410" y="4107536"/>
            <a:ext cx="1874090" cy="9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64D2-98F7-A4D1-7D14-88DF3BA8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CN" dirty="0"/>
              <a:t>Electronic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oTracker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721A-E940-B069-0149-730E5EAB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1F4CE-0E39-24EB-FDFC-0942C8F2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168400"/>
            <a:ext cx="8966006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4BE-F17C-DEAD-00D5-2CD4C6DA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altLang="zh-CN" dirty="0"/>
              <a:t>Re</a:t>
            </a:r>
            <a:r>
              <a:rPr lang="en-US" altLang="zh-CN" dirty="0"/>
              <a:t>-</a:t>
            </a:r>
            <a:r>
              <a:rPr lang="en-CN" altLang="zh-CN" dirty="0"/>
              <a:t>e</a:t>
            </a:r>
            <a:r>
              <a:rPr lang="en-US" altLang="zh-CN" dirty="0" err="1"/>
              <a:t>stimate</a:t>
            </a:r>
            <a:r>
              <a:rPr lang="en-US" altLang="zh-CN" dirty="0"/>
              <a:t>  the Electronics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2C20C7F-E03C-6CD4-C090-4C6451E7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764" y="1050115"/>
            <a:ext cx="6351304" cy="2171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07A322-DAA2-07C8-000C-4A233DB7C05A}"/>
              </a:ext>
            </a:extLst>
          </p:cNvPr>
          <p:cNvGrpSpPr/>
          <p:nvPr/>
        </p:nvGrpSpPr>
        <p:grpSpPr>
          <a:xfrm>
            <a:off x="9056095" y="4969688"/>
            <a:ext cx="405980" cy="820407"/>
            <a:chOff x="8611923" y="3609576"/>
            <a:chExt cx="405980" cy="820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B9B4F-7138-5302-DA31-2E1525B7CE51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8" name="直接箭头连接符 18">
                <a:extLst>
                  <a:ext uri="{FF2B5EF4-FFF2-40B4-BE49-F238E27FC236}">
                    <a16:creationId xmlns:a16="http://schemas.microsoft.com/office/drawing/2014/main" id="{1671FE7A-47CA-1DB9-76D3-47D5CE490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2907286C-8BF9-0BE9-8F1A-D784B56AD5DA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282450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  <p:sp>
            <p:nvSpPr>
              <p:cNvPr id="10" name="矩形 29">
                <a:extLst>
                  <a:ext uri="{FF2B5EF4-FFF2-40B4-BE49-F238E27FC236}">
                    <a16:creationId xmlns:a16="http://schemas.microsoft.com/office/drawing/2014/main" id="{303E8044-B222-4860-E5B3-4327BCFE856F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Z</a:t>
                </a:r>
              </a:p>
            </p:txBody>
          </p:sp>
        </p:grpSp>
        <p:cxnSp>
          <p:nvCxnSpPr>
            <p:cNvPr id="12" name="直接箭头连接符 25">
              <a:extLst>
                <a:ext uri="{FF2B5EF4-FFF2-40B4-BE49-F238E27FC236}">
                  <a16:creationId xmlns:a16="http://schemas.microsoft.com/office/drawing/2014/main" id="{633D8107-CC32-8EC9-3270-082F3B7B7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453286-1492-5405-F589-8FEFE3489968}"/>
              </a:ext>
            </a:extLst>
          </p:cNvPr>
          <p:cNvSpPr txBox="1"/>
          <p:nvPr/>
        </p:nvSpPr>
        <p:spPr>
          <a:xfrm>
            <a:off x="431028" y="3294278"/>
            <a:ext cx="551125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/>
              <a:t>Detail thicknesses of different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1</a:t>
            </a:r>
            <a:r>
              <a:rPr lang="zh-CN" altLang="en-US" sz="1400" dirty="0"/>
              <a:t>：</a:t>
            </a:r>
            <a:r>
              <a:rPr lang="en-US" altLang="zh-CN" sz="1400" dirty="0"/>
              <a:t>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PCB</a:t>
            </a:r>
            <a:r>
              <a:rPr lang="zh-CN" altLang="en-US" sz="1200" dirty="0"/>
              <a:t>：</a:t>
            </a:r>
            <a:r>
              <a:rPr lang="en-US" altLang="zh-CN" sz="1200" dirty="0"/>
              <a:t>1.6 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ASIC</a:t>
            </a:r>
            <a:r>
              <a:rPr lang="zh-CN" altLang="en-US" sz="1200" dirty="0"/>
              <a:t>：</a:t>
            </a:r>
            <a:r>
              <a:rPr lang="en-US" altLang="zh-CN" sz="1200" dirty="0"/>
              <a:t>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2: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一级汇总供电：</a:t>
            </a:r>
            <a:r>
              <a:rPr lang="en-US" altLang="zh-CN" sz="11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3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C00000"/>
                </a:solidFill>
              </a:rPr>
              <a:t>14.6</a:t>
            </a:r>
            <a:r>
              <a:rPr lang="zh-CN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</a:rPr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电源模块：</a:t>
            </a:r>
            <a:r>
              <a:rPr lang="en-US" altLang="zh-CN" sz="1100" dirty="0"/>
              <a:t>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光电复合电缆：</a:t>
            </a:r>
            <a:r>
              <a:rPr lang="en-US" altLang="zh-CN" sz="1100" dirty="0"/>
              <a:t>5mm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弯折走线空间：</a:t>
            </a:r>
            <a:r>
              <a:rPr lang="en-US" altLang="zh-CN" sz="1100" dirty="0"/>
              <a:t>2mm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4</a:t>
            </a:r>
            <a:r>
              <a:rPr lang="zh-CN" altLang="en-US" sz="1400" dirty="0"/>
              <a:t>：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柔性板厚度：</a:t>
            </a:r>
            <a:r>
              <a:rPr lang="en-US" altLang="zh-CN" sz="1100" dirty="0"/>
              <a:t>1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二级汇总电缆：</a:t>
            </a:r>
            <a:r>
              <a:rPr lang="en-US" altLang="zh-CN" sz="1100" dirty="0"/>
              <a:t>5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  <a:r>
              <a:rPr lang="zh-CN" altLang="en-US" sz="1100" dirty="0"/>
              <a:t> （高低压供电，光纤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2E0C7-8210-0C6E-88D5-0F1DCFB6B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879876" y="4610104"/>
            <a:ext cx="2762870" cy="13525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7254A-1A54-7961-1589-C17922456145}"/>
              </a:ext>
            </a:extLst>
          </p:cNvPr>
          <p:cNvSpPr/>
          <p:nvPr/>
        </p:nvSpPr>
        <p:spPr>
          <a:xfrm>
            <a:off x="4750902" y="4851658"/>
            <a:ext cx="273353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A8AB1-A43B-80CB-B3ED-6BD2CB26226C}"/>
              </a:ext>
            </a:extLst>
          </p:cNvPr>
          <p:cNvGrpSpPr/>
          <p:nvPr/>
        </p:nvGrpSpPr>
        <p:grpSpPr>
          <a:xfrm>
            <a:off x="2779216" y="1017803"/>
            <a:ext cx="6786424" cy="2712366"/>
            <a:chOff x="1884698" y="1017803"/>
            <a:chExt cx="6786424" cy="27123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764475-2A0B-2CD2-5DEE-08C59F0EBB11}"/>
                </a:ext>
              </a:extLst>
            </p:cNvPr>
            <p:cNvSpPr txBox="1"/>
            <p:nvPr/>
          </p:nvSpPr>
          <p:spPr>
            <a:xfrm>
              <a:off x="3885486" y="3360837"/>
              <a:ext cx="104025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0070C0"/>
                  </a:solidFill>
                </a:rPr>
                <a:t>Region</a:t>
              </a:r>
              <a:r>
                <a:rPr lang="zh-CN" altLang="en-US" dirty="0">
                  <a:solidFill>
                    <a:srgbClr val="0070C0"/>
                  </a:solidFill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</a:rPr>
                <a:t>2</a:t>
              </a:r>
              <a:endParaRPr lang="en-CN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8DE7EF-FD75-7DDF-EC39-203FADBDFA6D}"/>
                </a:ext>
              </a:extLst>
            </p:cNvPr>
            <p:cNvGrpSpPr/>
            <p:nvPr/>
          </p:nvGrpSpPr>
          <p:grpSpPr>
            <a:xfrm>
              <a:off x="1884698" y="1017803"/>
              <a:ext cx="6786424" cy="2699997"/>
              <a:chOff x="652244" y="1017803"/>
              <a:chExt cx="6786424" cy="269999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AFB545-2516-57E0-6EB5-942A6613B0C0}"/>
                  </a:ext>
                </a:extLst>
              </p:cNvPr>
              <p:cNvSpPr txBox="1"/>
              <p:nvPr/>
            </p:nvSpPr>
            <p:spPr>
              <a:xfrm>
                <a:off x="3888225" y="3348468"/>
                <a:ext cx="114636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solidFill>
                      <a:srgbClr val="0070C0"/>
                    </a:solidFill>
                  </a:rPr>
                  <a:t>Region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3</a:t>
                </a:r>
                <a:endParaRPr lang="en-CN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B563170-E5F9-005C-60A9-F1DCA9AD9E24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 flipV="1">
                <a:off x="4339200" y="2773680"/>
                <a:ext cx="122206" cy="5747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72D98F4-3C72-F389-7679-59442B1E5CFD}"/>
                  </a:ext>
                </a:extLst>
              </p:cNvPr>
              <p:cNvGrpSpPr/>
              <p:nvPr/>
            </p:nvGrpSpPr>
            <p:grpSpPr>
              <a:xfrm>
                <a:off x="652244" y="1017803"/>
                <a:ext cx="6786424" cy="2699997"/>
                <a:chOff x="652244" y="1017803"/>
                <a:chExt cx="6786424" cy="2699997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96C124D5-2EDA-92BA-F4BC-2137FC7CA6CA}"/>
                    </a:ext>
                  </a:extLst>
                </p:cNvPr>
                <p:cNvSpPr/>
                <p:nvPr/>
              </p:nvSpPr>
              <p:spPr>
                <a:xfrm>
                  <a:off x="1584960" y="1219200"/>
                  <a:ext cx="609944" cy="152399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314B1CC7-2F67-2831-81F6-AE09992E2A63}"/>
                    </a:ext>
                  </a:extLst>
                </p:cNvPr>
                <p:cNvSpPr/>
                <p:nvPr/>
              </p:nvSpPr>
              <p:spPr>
                <a:xfrm>
                  <a:off x="3105147" y="2659380"/>
                  <a:ext cx="609944" cy="22860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0A44408-5C76-4A8E-1176-7875C3EAFA1A}"/>
                    </a:ext>
                  </a:extLst>
                </p:cNvPr>
                <p:cNvSpPr txBox="1"/>
                <p:nvPr/>
              </p:nvSpPr>
              <p:spPr>
                <a:xfrm>
                  <a:off x="652244" y="1017803"/>
                  <a:ext cx="1030527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600" dirty="0">
                      <a:solidFill>
                        <a:srgbClr val="0070C0"/>
                      </a:solidFill>
                    </a:rPr>
                    <a:t>Region</a:t>
                  </a:r>
                  <a:r>
                    <a:rPr lang="zh-CN" altLang="en-US" sz="16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1600" dirty="0">
                      <a:solidFill>
                        <a:srgbClr val="0070C0"/>
                      </a:solidFill>
                    </a:rPr>
                    <a:t>1</a:t>
                  </a:r>
                  <a:endParaRPr lang="en-CN" sz="16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90EEAFCE-319E-67A6-4252-62A93956A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7507" y="1370152"/>
                  <a:ext cx="417453" cy="4815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952A9A8-C537-5E41-BEC2-5D6AE8A48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0531" y="2809321"/>
                  <a:ext cx="283265" cy="56468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4B63C27-4E10-AF0F-A224-49A9F81DD72D}"/>
                    </a:ext>
                  </a:extLst>
                </p:cNvPr>
                <p:cNvGrpSpPr/>
                <p:nvPr/>
              </p:nvGrpSpPr>
              <p:grpSpPr>
                <a:xfrm>
                  <a:off x="1790700" y="1737361"/>
                  <a:ext cx="5647968" cy="1980439"/>
                  <a:chOff x="1790700" y="1737361"/>
                  <a:chExt cx="5647968" cy="1980439"/>
                </a:xfrm>
              </p:grpSpPr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BE15A2DD-BEB0-9E42-5126-ABC7D900ED0D}"/>
                      </a:ext>
                    </a:extLst>
                  </p:cNvPr>
                  <p:cNvSpPr/>
                  <p:nvPr/>
                </p:nvSpPr>
                <p:spPr>
                  <a:xfrm>
                    <a:off x="4175760" y="1737361"/>
                    <a:ext cx="609944" cy="1165860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/>
                  </a:p>
                </p:txBody>
              </p:sp>
              <p:sp>
                <p:nvSpPr>
                  <p:cNvPr id="21" name="Rounded Rectangle 20">
                    <a:extLst>
                      <a:ext uri="{FF2B5EF4-FFF2-40B4-BE49-F238E27FC236}">
                        <a16:creationId xmlns:a16="http://schemas.microsoft.com/office/drawing/2014/main" id="{49D800E7-E143-1E5E-A281-21CA29B41389}"/>
                      </a:ext>
                    </a:extLst>
                  </p:cNvPr>
                  <p:cNvSpPr/>
                  <p:nvPr/>
                </p:nvSpPr>
                <p:spPr>
                  <a:xfrm>
                    <a:off x="1790700" y="2895601"/>
                    <a:ext cx="5341413" cy="2286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21CA51D-DBB6-F6C9-6D75-4C5A56EBFADD}"/>
                      </a:ext>
                    </a:extLst>
                  </p:cNvPr>
                  <p:cNvSpPr txBox="1"/>
                  <p:nvPr/>
                </p:nvSpPr>
                <p:spPr>
                  <a:xfrm>
                    <a:off x="6360240" y="3348468"/>
                    <a:ext cx="1078428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N" dirty="0">
                        <a:solidFill>
                          <a:srgbClr val="0070C0"/>
                        </a:solidFill>
                      </a:rPr>
                      <a:t>Region</a:t>
                    </a:r>
                    <a:r>
                      <a:rPr lang="zh-CN" altLang="en-US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altLang="zh-CN" dirty="0">
                        <a:solidFill>
                          <a:srgbClr val="0070C0"/>
                        </a:solidFill>
                      </a:rPr>
                      <a:t>4</a:t>
                    </a:r>
                    <a:endParaRPr lang="en-CN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16A7D3A8-5FF3-B85E-DA3E-B2896184D892}"/>
                      </a:ext>
                    </a:extLst>
                  </p:cNvPr>
                  <p:cNvCxnSpPr>
                    <a:cxnSpLocks/>
                    <a:stCxn id="33" idx="0"/>
                  </p:cNvCxnSpPr>
                  <p:nvPr/>
                </p:nvCxnSpPr>
                <p:spPr>
                  <a:xfrm flipH="1" flipV="1">
                    <a:off x="6867937" y="3051592"/>
                    <a:ext cx="31517" cy="29687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5274BB-7184-98C9-1682-80219131F9FB}"/>
              </a:ext>
            </a:extLst>
          </p:cNvPr>
          <p:cNvSpPr txBox="1"/>
          <p:nvPr/>
        </p:nvSpPr>
        <p:spPr>
          <a:xfrm>
            <a:off x="6607704" y="4081222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E5B38-0E70-E7B2-5BF5-ED9FF374CDEB}"/>
              </a:ext>
            </a:extLst>
          </p:cNvPr>
          <p:cNvSpPr txBox="1"/>
          <p:nvPr/>
        </p:nvSpPr>
        <p:spPr>
          <a:xfrm>
            <a:off x="460030" y="1326944"/>
            <a:ext cx="282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Thickness of electronics + sensor: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25 mm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-&gt; 15.1 mm</a:t>
            </a:r>
          </a:p>
          <a:p>
            <a:r>
              <a:rPr lang="en-US" altLang="zh-CN" sz="2000" b="1" dirty="0"/>
              <a:t>Total thickness of </a:t>
            </a:r>
            <a:r>
              <a:rPr lang="en-US" altLang="zh-CN" sz="2000" b="1" dirty="0" err="1"/>
              <a:t>ToF</a:t>
            </a:r>
            <a:r>
              <a:rPr lang="en-US" altLang="zh-CN" sz="2000" b="1" dirty="0"/>
              <a:t>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85 mm -&gt; 58 mm </a:t>
            </a:r>
            <a:endParaRPr lang="en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7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2B5AA-32C2-F04C-AD1C-A043D958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Detector Impact – Vertex -- Higgs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FED6BE8-F965-724A-B6BD-7B8DD5E0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44975"/>
            <a:ext cx="8543925" cy="3531834"/>
          </a:xfrm>
        </p:spPr>
        <p:txBody>
          <a:bodyPr>
            <a:normAutofit/>
          </a:bodyPr>
          <a:lstStyle/>
          <a:p>
            <a:r>
              <a:rPr lang="en-US" altLang="zh-CN" sz="1625"/>
              <a:t>Preliminary results. Without any safety factor. Take the highest bin value as result.</a:t>
            </a:r>
          </a:p>
          <a:p>
            <a:pPr lvl="1"/>
            <a:r>
              <a:rPr lang="en-US" altLang="zh-CN" sz="1300"/>
              <a:t>Pair Could be used as reference of design, Beam Loss could not. Further optimization/mitigation will be performed.</a:t>
            </a:r>
          </a:p>
          <a:p>
            <a:r>
              <a:rPr lang="en-US" altLang="zh-CN" sz="1625"/>
              <a:t>Result File link:</a:t>
            </a:r>
          </a:p>
          <a:p>
            <a:pPr lvl="1"/>
            <a:r>
              <a:rPr lang="en-US" altLang="zh-CN" sz="1300"/>
              <a:t>Pairs: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/Results/Ref-TDR/20240312/Higgs/</a:t>
            </a:r>
            <a:r>
              <a:rPr lang="en-US" altLang="zh-CN" sz="1300" err="1"/>
              <a:t>Pairs.root</a:t>
            </a:r>
            <a:endParaRPr lang="en-US" altLang="zh-CN" sz="1300"/>
          </a:p>
          <a:p>
            <a:pPr lvl="1"/>
            <a:r>
              <a:rPr lang="en-US" altLang="zh-CN" sz="1300" err="1"/>
              <a:t>BeamLoss</a:t>
            </a:r>
            <a:r>
              <a:rPr lang="en-US" altLang="zh-CN" sz="1300"/>
              <a:t>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/Results/Ref-TDR/20240312/Higgs/</a:t>
            </a:r>
            <a:r>
              <a:rPr lang="en-US" altLang="zh-CN" sz="1300" err="1"/>
              <a:t>BeamLoss.root</a:t>
            </a:r>
            <a:r>
              <a:rPr lang="en-US" altLang="zh-CN" sz="1300"/>
              <a:t>(available when exists)</a:t>
            </a:r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pPr marL="0" indent="0">
              <a:buNone/>
            </a:pPr>
            <a:endParaRPr lang="en-US" altLang="zh-CN" sz="1625"/>
          </a:p>
          <a:p>
            <a:endParaRPr lang="en-US" altLang="zh-CN" sz="1625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5E545-48B3-1F40-BD69-C56FD908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174" y="6356350"/>
            <a:ext cx="114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3504C-F89A-414D-A090-E880DF830E38}" type="slidenum">
              <a:rPr lang="en-US" smtClean="0"/>
              <a:pPr/>
              <a:t>17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5418" y="2756795"/>
              <a:ext cx="7913075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283759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100" b="1" i="1" dirty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𝐇𝐳</m:t>
                              </m:r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  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TID(k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 MeV equivalent</a:t>
                          </a:r>
                          <a:r>
                            <a:rPr lang="en-US" altLang="zh-CN" sz="1100" baseline="0"/>
                            <a:t> </a:t>
                          </a:r>
                          <a:r>
                            <a:rPr lang="en-US" altLang="zh-CN" sz="11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1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110.0634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185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75.28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1.8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0.20506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90.1943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62.51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0.16436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45.72336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12.63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0.030855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43.73305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12.08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0.030824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27.91237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3.15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0.007239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27.60218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0.010251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5418" y="2756795"/>
              <a:ext cx="7913075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283759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58621" t="-2857" r="-201724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157714" t="-2857" r="-100571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259195" t="-2857" r="-1149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110.0634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185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75.28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1.8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0.20506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90.1943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62.51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0.16436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45.72336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12.63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0.030855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43.73305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12.08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0.030824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27.91237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3.15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0.007239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27.60218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0.010251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550A137-02C8-9C9C-7B1E-EC7FCCB918BD}"/>
              </a:ext>
            </a:extLst>
          </p:cNvPr>
          <p:cNvGraphicFramePr>
            <a:graphicFrameLocks noGrp="1"/>
          </p:cNvGraphicFramePr>
          <p:nvPr/>
        </p:nvGraphicFramePr>
        <p:xfrm>
          <a:off x="8176488" y="1726133"/>
          <a:ext cx="1675776" cy="59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88">
                  <a:extLst>
                    <a:ext uri="{9D8B030D-6E8A-4147-A177-3AD203B41FA5}">
                      <a16:colId xmlns:a16="http://schemas.microsoft.com/office/drawing/2014/main" val="2615153498"/>
                    </a:ext>
                  </a:extLst>
                </a:gridCol>
                <a:gridCol w="837888">
                  <a:extLst>
                    <a:ext uri="{9D8B030D-6E8A-4147-A177-3AD203B41FA5}">
                      <a16:colId xmlns:a16="http://schemas.microsoft.com/office/drawing/2014/main" val="5011979"/>
                    </a:ext>
                  </a:extLst>
                </a:gridCol>
              </a:tblGrid>
              <a:tr h="289993">
                <a:tc>
                  <a:txBody>
                    <a:bodyPr/>
                    <a:lstStyle/>
                    <a:p>
                      <a:pPr algn="ctr"/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Higgs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8465075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err="1"/>
                        <a:t>BXRate</a:t>
                      </a:r>
                      <a:r>
                        <a:rPr lang="en-US" altLang="zh-CN" sz="1100" b="1"/>
                        <a:t>(Hz)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1.34e6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104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8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2B5AA-32C2-F04C-AD1C-A043D958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Detector Impact – Vertex – Z-pole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FED6BE8-F965-724A-B6BD-7B8DD5E0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44975"/>
            <a:ext cx="8543925" cy="3531834"/>
          </a:xfrm>
        </p:spPr>
        <p:txBody>
          <a:bodyPr>
            <a:normAutofit/>
          </a:bodyPr>
          <a:lstStyle/>
          <a:p>
            <a:r>
              <a:rPr lang="en-US" altLang="zh-CN" sz="1625"/>
              <a:t>Preliminary results. Without any safety factor. Take the highest bin value as result.</a:t>
            </a:r>
          </a:p>
          <a:p>
            <a:pPr lvl="1"/>
            <a:r>
              <a:rPr lang="en-US" altLang="zh-CN" sz="1300"/>
              <a:t>Pair Could be used as reference of design, Beam Loss could not. Further optimization/mitigation will be performed.</a:t>
            </a:r>
          </a:p>
          <a:p>
            <a:r>
              <a:rPr lang="en-US" altLang="zh-CN" sz="1625"/>
              <a:t>Result File link:</a:t>
            </a:r>
          </a:p>
          <a:p>
            <a:pPr lvl="1"/>
            <a:r>
              <a:rPr lang="en-US" altLang="zh-CN" sz="1300"/>
              <a:t>Pairs: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/Results/Ref-TDR/20240312/Z/</a:t>
            </a:r>
            <a:r>
              <a:rPr lang="en-US" altLang="zh-CN" sz="1300" err="1"/>
              <a:t>Pairs.root</a:t>
            </a:r>
            <a:endParaRPr lang="en-US" altLang="zh-CN" sz="1300"/>
          </a:p>
          <a:p>
            <a:pPr lvl="1"/>
            <a:r>
              <a:rPr lang="en-US" altLang="zh-CN" sz="1300" err="1"/>
              <a:t>BeamLoss</a:t>
            </a:r>
            <a:r>
              <a:rPr lang="en-US" altLang="zh-CN" sz="1300"/>
              <a:t>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/Results/Ref-TDR/20240312/Z/</a:t>
            </a:r>
            <a:r>
              <a:rPr lang="en-US" altLang="zh-CN" sz="1300" err="1"/>
              <a:t>BeamLoss.root</a:t>
            </a:r>
            <a:endParaRPr lang="en-US" altLang="zh-CN" sz="1300"/>
          </a:p>
          <a:p>
            <a:pPr lvl="1"/>
            <a:endParaRPr lang="en-US" altLang="zh-CN" sz="1300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pPr marL="0" indent="0">
              <a:buNone/>
            </a:pPr>
            <a:endParaRPr lang="en-US" altLang="zh-CN" sz="1625"/>
          </a:p>
          <a:p>
            <a:endParaRPr lang="en-US" altLang="zh-CN" sz="1625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5E545-48B3-1F40-BD69-C56FD908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174" y="6356350"/>
            <a:ext cx="114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3504C-F89A-414D-A090-E880DF830E38}" type="slidenum">
              <a:rPr lang="en-US" smtClean="0"/>
              <a:pPr/>
              <a:t>18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47531" y="2861494"/>
              <a:ext cx="8028438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30247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/>
                            <a:t>Hit Density(k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𝐇𝐳</m:t>
                              </m:r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  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TID(k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 MeV equivalent</a:t>
                          </a:r>
                          <a:r>
                            <a:rPr lang="en-US" altLang="zh-CN" sz="1100" baseline="0"/>
                            <a:t> </a:t>
                          </a:r>
                          <a:r>
                            <a:rPr lang="en-US" altLang="zh-CN" sz="11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1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16200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316763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8613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12198874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35.61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1081.16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11400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253791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5353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7569336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34.60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1252.93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133919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6819307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555.51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1410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161755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232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7585843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0.45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609.69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825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100452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67.0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3660636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318.95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786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102476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59.6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3408929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592.95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47531" y="2861494"/>
              <a:ext cx="8028438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30247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59091" t="-2857" r="-202273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158192" t="-2857" r="-101130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258192" t="-2857" r="-1130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16200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316763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8613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12198874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35.61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1081.16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11400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253791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5353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7569336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34.60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1252.93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133919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6819307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555.51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1410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161755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232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7585843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0.45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609.69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825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100452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67.0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3660636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318.95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786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102476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59.6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3408929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592.95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E0457D1-E9D3-177F-7A30-F74DF0E692D5}"/>
              </a:ext>
            </a:extLst>
          </p:cNvPr>
          <p:cNvGraphicFramePr>
            <a:graphicFrameLocks noGrp="1"/>
          </p:cNvGraphicFramePr>
          <p:nvPr/>
        </p:nvGraphicFramePr>
        <p:xfrm>
          <a:off x="8071650" y="2204898"/>
          <a:ext cx="1675776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88">
                  <a:extLst>
                    <a:ext uri="{9D8B030D-6E8A-4147-A177-3AD203B41FA5}">
                      <a16:colId xmlns:a16="http://schemas.microsoft.com/office/drawing/2014/main" val="2615153498"/>
                    </a:ext>
                  </a:extLst>
                </a:gridCol>
                <a:gridCol w="837888">
                  <a:extLst>
                    <a:ext uri="{9D8B030D-6E8A-4147-A177-3AD203B41FA5}">
                      <a16:colId xmlns:a16="http://schemas.microsoft.com/office/drawing/2014/main" val="501197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Z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846507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err="1"/>
                        <a:t>BXRate</a:t>
                      </a:r>
                      <a:r>
                        <a:rPr lang="en-US" altLang="zh-CN" sz="1100" b="1"/>
                        <a:t>(Hz)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3.93e7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104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0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956" y="1764843"/>
            <a:ext cx="5093205" cy="3328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47BE-D59B-8F10-B539-4F95DD49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54" y="2985260"/>
            <a:ext cx="3237352" cy="192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002" y="1036320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4874341" y="1911965"/>
            <a:ext cx="39058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7.5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列，每列</a:t>
            </a:r>
            <a:r>
              <a:rPr lang="en-US" altLang="zh-CN" dirty="0"/>
              <a:t>140</a:t>
            </a:r>
            <a:r>
              <a:rPr lang="en-CN" altLang="zh-CN" dirty="0"/>
              <a:t>mm</a:t>
            </a:r>
            <a:r>
              <a:rPr lang="zh-CN" altLang="en-US" dirty="0"/>
              <a:t> 长</a:t>
            </a:r>
            <a:r>
              <a:rPr lang="en-US" altLang="zh-CN" dirty="0"/>
              <a:t>,</a:t>
            </a:r>
            <a:r>
              <a:rPr lang="en-CN" altLang="zh-CN" dirty="0"/>
              <a:t> </a:t>
            </a:r>
            <a:r>
              <a:rPr lang="en-US" dirty="0" err="1"/>
              <a:t>Asic</a:t>
            </a:r>
            <a:r>
              <a:rPr lang="zh-CN" altLang="en-US" dirty="0"/>
              <a:t> 数量差：</a:t>
            </a:r>
            <a:endParaRPr lang="en-US" altLang="zh-CN" dirty="0"/>
          </a:p>
          <a:p>
            <a:r>
              <a:rPr lang="en-US" sz="1400" dirty="0" err="1"/>
              <a:t>最长弧度</a:t>
            </a:r>
            <a:r>
              <a:rPr lang="en-US" altLang="zh-CN" sz="1400" dirty="0"/>
              <a:t>/</a:t>
            </a:r>
            <a:r>
              <a:rPr lang="en-US" sz="1400" dirty="0" err="1"/>
              <a:t>最短弧度</a:t>
            </a:r>
            <a:r>
              <a:rPr lang="zh-CN" altLang="en-US" sz="1400" dirty="0">
                <a:sym typeface="Wingdings" pitchFamily="2" charset="2"/>
              </a:rPr>
              <a:t>（</a:t>
            </a:r>
            <a:r>
              <a:rPr lang="en-US" altLang="zh-CN" sz="1400" dirty="0">
                <a:sym typeface="Wingdings" pitchFamily="2" charset="2"/>
              </a:rPr>
              <a:t>282.6mm</a:t>
            </a:r>
            <a:r>
              <a:rPr lang="zh-CN" altLang="en-US" sz="1400" dirty="0">
                <a:sym typeface="Wingdings" pitchFamily="2" charset="2"/>
              </a:rPr>
              <a:t> （</a:t>
            </a:r>
            <a:r>
              <a:rPr lang="en-US" altLang="zh-CN" sz="1400" dirty="0">
                <a:sym typeface="Wingdings" pitchFamily="2" charset="2"/>
              </a:rPr>
              <a:t>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strip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sensors</a:t>
            </a:r>
            <a:r>
              <a:rPr lang="zh-CN" altLang="en-US" sz="1400" dirty="0">
                <a:sym typeface="Wingdings" pitchFamily="2" charset="2"/>
              </a:rPr>
              <a:t>）</a:t>
            </a:r>
            <a:r>
              <a:rPr lang="en-US" altLang="zh-CN" sz="1400" dirty="0">
                <a:sym typeface="Wingdings" pitchFamily="2" charset="2"/>
              </a:rPr>
              <a:t>/62.8mm</a:t>
            </a:r>
            <a:r>
              <a:rPr lang="zh-CN" altLang="en-US" sz="1400" dirty="0">
                <a:sym typeface="Wingdings" pitchFamily="2" charset="2"/>
              </a:rPr>
              <a:t>（</a:t>
            </a:r>
            <a:r>
              <a:rPr lang="en-US" altLang="zh-CN" sz="1400" dirty="0">
                <a:sym typeface="Wingdings" pitchFamily="2" charset="2"/>
              </a:rPr>
              <a:t>1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strip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sensors</a:t>
            </a:r>
            <a:r>
              <a:rPr lang="zh-CN" altLang="en-US" sz="1400" dirty="0">
                <a:sym typeface="Wingdings" pitchFamily="2" charset="2"/>
              </a:rPr>
              <a:t>））</a:t>
            </a:r>
            <a:r>
              <a:rPr lang="en-US" altLang="zh-CN" dirty="0"/>
              <a:t>=4.5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CB123-56D4-B255-120D-40512B4E241B}"/>
              </a:ext>
            </a:extLst>
          </p:cNvPr>
          <p:cNvSpPr txBox="1"/>
          <p:nvPr/>
        </p:nvSpPr>
        <p:spPr>
          <a:xfrm>
            <a:off x="4581731" y="4905900"/>
            <a:ext cx="47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列，每列</a:t>
            </a:r>
            <a:r>
              <a:rPr lang="en-US" altLang="zh-CN" dirty="0"/>
              <a:t>140</a:t>
            </a:r>
            <a:r>
              <a:rPr lang="en-CN" altLang="zh-CN" dirty="0"/>
              <a:t>mm</a:t>
            </a:r>
            <a:r>
              <a:rPr lang="zh-CN" altLang="en-US" dirty="0"/>
              <a:t> 长</a:t>
            </a:r>
            <a:r>
              <a:rPr lang="en-US" altLang="zh-CN" dirty="0"/>
              <a:t>,</a:t>
            </a:r>
            <a:r>
              <a:rPr lang="en-CN" altLang="zh-CN" dirty="0"/>
              <a:t> </a:t>
            </a:r>
          </a:p>
          <a:p>
            <a:r>
              <a:rPr lang="en-CN" dirty="0"/>
              <a:t>R</a:t>
            </a:r>
            <a:r>
              <a:rPr lang="en-US" altLang="zh-CN" dirty="0"/>
              <a:t>10</a:t>
            </a:r>
            <a:r>
              <a:rPr lang="en-CN" dirty="0"/>
              <a:t>和R</a:t>
            </a:r>
            <a:r>
              <a:rPr lang="en-US" altLang="zh-CN" dirty="0"/>
              <a:t>1</a:t>
            </a:r>
            <a:r>
              <a:rPr lang="zh-CN" altLang="en-US" dirty="0"/>
              <a:t> 的</a:t>
            </a:r>
            <a:r>
              <a:rPr lang="en-US" dirty="0" err="1"/>
              <a:t>Asic</a:t>
            </a:r>
            <a:r>
              <a:rPr lang="zh-CN" altLang="en-US" dirty="0"/>
              <a:t> 数量差：</a:t>
            </a:r>
            <a:endParaRPr lang="en-US" altLang="zh-CN" dirty="0"/>
          </a:p>
          <a:p>
            <a:r>
              <a:rPr lang="en-US" altLang="zh-CN" sz="1400" dirty="0">
                <a:sym typeface="Wingdings" pitchFamily="2" charset="2"/>
              </a:rPr>
              <a:t>23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/5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约 </a:t>
            </a:r>
            <a:r>
              <a:rPr lang="en-US" altLang="zh-CN" dirty="0"/>
              <a:t>4.5</a:t>
            </a:r>
            <a:r>
              <a:rPr lang="zh-CN" altLang="en-US" dirty="0"/>
              <a:t>倍差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04E01-5B97-CE38-7CB3-BCF01CD4597A}"/>
              </a:ext>
            </a:extLst>
          </p:cNvPr>
          <p:cNvSpPr txBox="1"/>
          <p:nvPr/>
        </p:nvSpPr>
        <p:spPr>
          <a:xfrm>
            <a:off x="3421626" y="5299587"/>
            <a:ext cx="4006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5FF85A-0332-9FE1-D95D-0433FF42C6F4}"/>
              </a:ext>
            </a:extLst>
          </p:cNvPr>
          <p:cNvCxnSpPr/>
          <p:nvPr/>
        </p:nvCxnSpPr>
        <p:spPr>
          <a:xfrm flipH="1">
            <a:off x="3195484" y="550606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8E98EC-4C93-C039-EAB8-CA7C23B5AC3C}"/>
              </a:ext>
            </a:extLst>
          </p:cNvPr>
          <p:cNvSpPr txBox="1"/>
          <p:nvPr/>
        </p:nvSpPr>
        <p:spPr>
          <a:xfrm>
            <a:off x="4003012" y="1426289"/>
            <a:ext cx="5566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535E4-D09E-4E2C-08A5-0578A4530440}"/>
              </a:ext>
            </a:extLst>
          </p:cNvPr>
          <p:cNvCxnSpPr/>
          <p:nvPr/>
        </p:nvCxnSpPr>
        <p:spPr>
          <a:xfrm flipH="1">
            <a:off x="3822249" y="155034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7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271-AA50-52A7-FE1C-A9638CC7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EA9B-D7F2-433D-9E28-D61287ED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geometric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AC-LGAD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Summary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8288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</a:t>
            </a:r>
            <a:r>
              <a:rPr lang="en-US" altLang="zh-CN" dirty="0"/>
              <a:t>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956" y="1764843"/>
            <a:ext cx="5093205" cy="3328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46" y="1147671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5068515" y="1142169"/>
            <a:ext cx="449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dead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petals/layer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row/petal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9</a:t>
            </a:r>
            <a:r>
              <a:rPr lang="en-US" altLang="zh-CN" baseline="30000" dirty="0"/>
              <a:t>o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，</a:t>
            </a:r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2BDAA-4064-14E5-AB93-67C175CC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88" y="1036320"/>
            <a:ext cx="1684976" cy="4980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A34F1-9CEA-2EC1-8C57-1441C25FD22C}"/>
              </a:ext>
            </a:extLst>
          </p:cNvPr>
          <p:cNvSpPr txBox="1"/>
          <p:nvPr/>
        </p:nvSpPr>
        <p:spPr>
          <a:xfrm>
            <a:off x="5027333" y="2336859"/>
            <a:ext cx="4885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sz="1600" dirty="0"/>
              <a:t>140</a:t>
            </a:r>
            <a:r>
              <a:rPr lang="zh-CN" altLang="en-US" sz="1600" dirty="0"/>
              <a:t> </a:t>
            </a:r>
            <a:r>
              <a:rPr lang="en-CN" altLang="zh-CN" sz="1600" dirty="0"/>
              <a:t>mm</a:t>
            </a:r>
            <a:r>
              <a:rPr lang="zh-CN" altLang="en-US" sz="1600" dirty="0"/>
              <a:t> </a:t>
            </a:r>
            <a:r>
              <a:rPr lang="en-US" altLang="zh-CN" sz="1600" dirty="0"/>
              <a:t>/</a:t>
            </a:r>
            <a:r>
              <a:rPr lang="zh-CN" altLang="en-US" sz="1600" dirty="0"/>
              <a:t> </a:t>
            </a:r>
            <a:r>
              <a:rPr lang="en-US" altLang="zh-CN" sz="1600" dirty="0"/>
              <a:t>row</a:t>
            </a:r>
            <a:r>
              <a:rPr lang="zh-CN" altLang="en-US" sz="1600" dirty="0"/>
              <a:t> </a:t>
            </a:r>
            <a:r>
              <a:rPr lang="en-US" altLang="zh-CN" sz="1600" dirty="0"/>
              <a:t>at</a:t>
            </a:r>
            <a:r>
              <a:rPr lang="zh-CN" altLang="en-US" sz="1600" dirty="0"/>
              <a:t> </a:t>
            </a:r>
            <a:r>
              <a:rPr lang="en-US" altLang="zh-CN" sz="1600" dirty="0"/>
              <a:t>R</a:t>
            </a:r>
            <a:r>
              <a:rPr lang="zh-CN" altLang="en-US" sz="1600" dirty="0"/>
              <a:t> </a:t>
            </a:r>
            <a:r>
              <a:rPr lang="en-US" altLang="zh-CN" sz="1600" dirty="0"/>
              <a:t>direction</a:t>
            </a:r>
            <a:r>
              <a:rPr lang="zh-CN" altLang="en-US" sz="1600" dirty="0"/>
              <a:t>， </a:t>
            </a:r>
            <a:r>
              <a:rPr lang="en-US" altLang="zh-CN" sz="1600" dirty="0"/>
              <a:t>same</a:t>
            </a:r>
            <a:r>
              <a:rPr lang="zh-CN" altLang="en-US" sz="1600" dirty="0"/>
              <a:t> </a:t>
            </a:r>
            <a:r>
              <a:rPr lang="en-US" altLang="zh-CN" sz="1600" dirty="0"/>
              <a:t>pitch</a:t>
            </a:r>
            <a:r>
              <a:rPr lang="zh-CN" altLang="en-US" sz="1600" dirty="0"/>
              <a:t> （</a:t>
            </a:r>
            <a:r>
              <a:rPr lang="en-US" altLang="zh-CN" sz="1600" dirty="0"/>
              <a:t>100</a:t>
            </a:r>
            <a:r>
              <a:rPr lang="zh-CN" altLang="en-US" sz="1600" dirty="0"/>
              <a:t> </a:t>
            </a:r>
            <a:r>
              <a:rPr lang="en-US" altLang="zh-CN" sz="1600" dirty="0"/>
              <a:t>um</a:t>
            </a:r>
            <a:r>
              <a:rPr lang="zh-CN" altLang="en-US" sz="1600" dirty="0"/>
              <a:t>）</a:t>
            </a:r>
            <a:endParaRPr lang="en-CN" altLang="zh-CN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differences between the ASIC number of </a:t>
            </a:r>
            <a:r>
              <a:rPr lang="en-CN" sz="1600" dirty="0"/>
              <a:t>R</a:t>
            </a:r>
            <a:r>
              <a:rPr lang="en-US" altLang="zh-CN" sz="1600" dirty="0"/>
              <a:t>10</a:t>
            </a:r>
            <a:r>
              <a:rPr lang="zh-CN" altLang="en-US" sz="1600" dirty="0"/>
              <a:t> </a:t>
            </a:r>
            <a:r>
              <a:rPr lang="en-CN" altLang="zh-CN" sz="1600" dirty="0"/>
              <a:t>and</a:t>
            </a:r>
            <a:r>
              <a:rPr lang="zh-CN" altLang="en-US" sz="1600" dirty="0"/>
              <a:t> </a:t>
            </a:r>
            <a:r>
              <a:rPr lang="en-CN" sz="1600" dirty="0"/>
              <a:t>R</a:t>
            </a:r>
            <a:r>
              <a:rPr lang="en-US" altLang="zh-CN" sz="1600" dirty="0"/>
              <a:t>1</a:t>
            </a:r>
            <a:r>
              <a:rPr lang="zh-CN" altLang="en-US" sz="1600" dirty="0"/>
              <a:t> </a:t>
            </a:r>
            <a:r>
              <a:rPr lang="zh-CN" altLang="en-US" dirty="0"/>
              <a:t>：</a:t>
            </a:r>
            <a:r>
              <a:rPr lang="en-US" altLang="zh-CN" sz="1400" dirty="0">
                <a:sym typeface="Wingdings" pitchFamily="2" charset="2"/>
              </a:rPr>
              <a:t>23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/5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= </a:t>
            </a:r>
            <a:r>
              <a:rPr lang="en-US" altLang="zh-CN" sz="1200" dirty="0">
                <a:sym typeface="Wingdings" pitchFamily="2" charset="2"/>
              </a:rPr>
              <a:t>~</a:t>
            </a:r>
            <a:r>
              <a:rPr lang="zh-CN" altLang="en-US" sz="1200" dirty="0">
                <a:sym typeface="Wingdings" pitchFamily="2" charset="2"/>
              </a:rPr>
              <a:t> </a:t>
            </a:r>
            <a:r>
              <a:rPr lang="en-US" altLang="zh-CN" sz="1600" dirty="0"/>
              <a:t>4.5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E77EE-AC13-DE8C-F98C-C73E79AAD6BE}"/>
              </a:ext>
            </a:extLst>
          </p:cNvPr>
          <p:cNvSpPr txBox="1"/>
          <p:nvPr/>
        </p:nvSpPr>
        <p:spPr>
          <a:xfrm>
            <a:off x="3421626" y="5299587"/>
            <a:ext cx="10200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32909-56A2-858C-107D-4073B764DF5A}"/>
              </a:ext>
            </a:extLst>
          </p:cNvPr>
          <p:cNvCxnSpPr/>
          <p:nvPr/>
        </p:nvCxnSpPr>
        <p:spPr>
          <a:xfrm flipH="1">
            <a:off x="3195484" y="550606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A3E30D-4001-8221-7244-3D9FF035A0CA}"/>
              </a:ext>
            </a:extLst>
          </p:cNvPr>
          <p:cNvSpPr txBox="1"/>
          <p:nvPr/>
        </p:nvSpPr>
        <p:spPr>
          <a:xfrm>
            <a:off x="4003012" y="1429247"/>
            <a:ext cx="8847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23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47DA5-B4A1-C508-5A3C-C9E0E1047643}"/>
              </a:ext>
            </a:extLst>
          </p:cNvPr>
          <p:cNvCxnSpPr/>
          <p:nvPr/>
        </p:nvCxnSpPr>
        <p:spPr>
          <a:xfrm flipH="1">
            <a:off x="3822249" y="155034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8F47BE-D59B-8F10-B539-4F95DD495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767" y="3516298"/>
            <a:ext cx="2589132" cy="153994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643DE-0598-BC07-0D9F-72CE4C9FB7B2}"/>
              </a:ext>
            </a:extLst>
          </p:cNvPr>
          <p:cNvCxnSpPr>
            <a:cxnSpLocks/>
          </p:cNvCxnSpPr>
          <p:nvPr/>
        </p:nvCxnSpPr>
        <p:spPr>
          <a:xfrm flipV="1">
            <a:off x="2516372" y="5621079"/>
            <a:ext cx="474921" cy="263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B2BCE3-25E7-DF01-5C76-B5E5C6B03AEC}"/>
              </a:ext>
            </a:extLst>
          </p:cNvPr>
          <p:cNvSpPr txBox="1"/>
          <p:nvPr/>
        </p:nvSpPr>
        <p:spPr>
          <a:xfrm>
            <a:off x="1607606" y="5739939"/>
            <a:ext cx="132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62.8mm</a:t>
            </a:r>
            <a:endParaRPr lang="en-C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10A863-0F20-6832-27C0-704D0746A4EC}"/>
              </a:ext>
            </a:extLst>
          </p:cNvPr>
          <p:cNvCxnSpPr>
            <a:cxnSpLocks/>
          </p:cNvCxnSpPr>
          <p:nvPr/>
        </p:nvCxnSpPr>
        <p:spPr>
          <a:xfrm>
            <a:off x="2360392" y="1286592"/>
            <a:ext cx="652917" cy="102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7F2EC7-F85B-C63B-22D6-357B74883AF6}"/>
              </a:ext>
            </a:extLst>
          </p:cNvPr>
          <p:cNvSpPr txBox="1"/>
          <p:nvPr/>
        </p:nvSpPr>
        <p:spPr>
          <a:xfrm>
            <a:off x="1197863" y="1059915"/>
            <a:ext cx="155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282.6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DCD0D-DBA2-F570-E8BA-2A3194B193A1}"/>
              </a:ext>
            </a:extLst>
          </p:cNvPr>
          <p:cNvSpPr txBox="1"/>
          <p:nvPr/>
        </p:nvSpPr>
        <p:spPr>
          <a:xfrm>
            <a:off x="6590371" y="3899007"/>
            <a:ext cx="2533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r>
              <a:rPr lang="zh-CN" altLang="en-US" dirty="0"/>
              <a:t>，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arc</a:t>
            </a:r>
            <a:r>
              <a:rPr lang="zh-CN" altLang="en-US" dirty="0"/>
              <a:t> </a:t>
            </a:r>
            <a:r>
              <a:rPr lang="en-US" altLang="zh-CN" dirty="0"/>
              <a:t>&lt; 140 mm</a:t>
            </a:r>
          </a:p>
          <a:p>
            <a:r>
              <a:rPr lang="en-US" dirty="0"/>
              <a:t>10 module, maximum arc &gt; 140 mm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93242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AF60-E016-0D67-6B0A-07A1394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TOF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5038-274C-74B4-A402-628FFE3E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3" y="983842"/>
            <a:ext cx="8543925" cy="5008563"/>
          </a:xfrm>
        </p:spPr>
        <p:txBody>
          <a:bodyPr/>
          <a:lstStyle/>
          <a:p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production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Haoyu</a:t>
            </a:r>
            <a:endParaRPr lang="en-US" altLang="zh-CN" dirty="0"/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updated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46DA-E276-1BA8-8B26-0FF8EDCB4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2468"/>
            <a:ext cx="4860609" cy="396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60B67-4BC1-8043-23C9-08D335FC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63" y="2494525"/>
            <a:ext cx="4660346" cy="3814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2508C7-AE2A-BD00-33B5-0CE528776E07}"/>
              </a:ext>
            </a:extLst>
          </p:cNvPr>
          <p:cNvSpPr txBox="1"/>
          <p:nvPr/>
        </p:nvSpPr>
        <p:spPr>
          <a:xfrm>
            <a:off x="6884411" y="2175882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Z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CN" altLang="zh-CN" dirty="0">
                <a:solidFill>
                  <a:srgbClr val="0070C0"/>
                </a:solidFill>
              </a:rPr>
              <a:t>pole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(high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lumi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7553C-1AC2-15C7-4E74-02598703317B}"/>
              </a:ext>
            </a:extLst>
          </p:cNvPr>
          <p:cNvSpPr txBox="1"/>
          <p:nvPr/>
        </p:nvSpPr>
        <p:spPr>
          <a:xfrm>
            <a:off x="1930447" y="2109842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ZH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runs</a:t>
            </a:r>
            <a:endParaRPr lang="en-CN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E5BFA-0169-099D-45D5-2C9AE65C6C38}"/>
              </a:ext>
            </a:extLst>
          </p:cNvPr>
          <p:cNvGrpSpPr/>
          <p:nvPr/>
        </p:nvGrpSpPr>
        <p:grpSpPr>
          <a:xfrm>
            <a:off x="6457612" y="-827"/>
            <a:ext cx="3165896" cy="2074293"/>
            <a:chOff x="773051" y="4406611"/>
            <a:chExt cx="3938483" cy="27838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3062F6-D293-24F7-A5DC-2FB6F8745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051" y="4946566"/>
              <a:ext cx="3131738" cy="22438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DED4AB-3D94-BAE0-B35C-B3F3204769EB}"/>
                </a:ext>
              </a:extLst>
            </p:cNvPr>
            <p:cNvSpPr txBox="1"/>
            <p:nvPr/>
          </p:nvSpPr>
          <p:spPr>
            <a:xfrm>
              <a:off x="926790" y="4406611"/>
              <a:ext cx="2324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b="1" dirty="0">
                  <a:solidFill>
                    <a:schemeClr val="accent1"/>
                  </a:solidFill>
                </a:rPr>
                <a:t>One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</a:rPr>
                <a:t>layer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 err="1">
                  <a:solidFill>
                    <a:schemeClr val="accent1"/>
                  </a:solidFill>
                </a:rPr>
                <a:t>ToF</a:t>
              </a:r>
              <a:endParaRPr lang="en-CN" b="1" dirty="0">
                <a:solidFill>
                  <a:schemeClr val="accent1"/>
                </a:solidFill>
              </a:endParaRPr>
            </a:p>
            <a:p>
              <a:r>
                <a:rPr lang="en-US" altLang="zh-CN" b="1" dirty="0">
                  <a:solidFill>
                    <a:schemeClr val="accent1"/>
                  </a:solidFill>
                </a:rPr>
                <a:t>R=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</a:rPr>
                <a:t>1800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</a:rPr>
                <a:t>mm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endParaRPr lang="en-US" altLang="zh-CN" b="1" dirty="0">
                <a:solidFill>
                  <a:schemeClr val="accent1"/>
                </a:solidFill>
              </a:endParaRPr>
            </a:p>
            <a:p>
              <a:r>
                <a:rPr lang="en-US" altLang="zh-CN" b="1" dirty="0">
                  <a:solidFill>
                    <a:schemeClr val="accent1"/>
                  </a:solidFill>
                </a:rPr>
                <a:t>H</a:t>
              </a:r>
              <a:r>
                <a:rPr lang="zh-CN" altLang="en-US" b="1" dirty="0">
                  <a:solidFill>
                    <a:schemeClr val="accent1"/>
                  </a:solidFill>
                </a:rPr>
                <a:t>～</a:t>
              </a:r>
              <a:r>
                <a:rPr lang="en-US" altLang="zh-CN" b="1" dirty="0">
                  <a:solidFill>
                    <a:schemeClr val="accent1"/>
                  </a:solidFill>
                </a:rPr>
                <a:t>5800mm</a:t>
              </a:r>
              <a:endParaRPr lang="en-CN" b="1" dirty="0">
                <a:solidFill>
                  <a:schemeClr val="accent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18DE79-EB03-AECB-0D9B-91C809C1D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5228" y="4558075"/>
              <a:ext cx="1306306" cy="67889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C3C989-38F8-DDD1-53F5-C729FFC51798}"/>
                </a:ext>
              </a:extLst>
            </p:cNvPr>
            <p:cNvCxnSpPr/>
            <p:nvPr/>
          </p:nvCxnSpPr>
          <p:spPr>
            <a:xfrm flipV="1">
              <a:off x="2922890" y="4868277"/>
              <a:ext cx="461243" cy="2087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FFD9487-6108-38B4-AEC2-279E51DDA0D2}"/>
              </a:ext>
            </a:extLst>
          </p:cNvPr>
          <p:cNvSpPr txBox="1"/>
          <p:nvPr/>
        </p:nvSpPr>
        <p:spPr>
          <a:xfrm>
            <a:off x="-964" y="2073466"/>
            <a:ext cx="17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Rate(</a:t>
            </a:r>
            <a:r>
              <a:rPr lang="zh-CN" altLang="en-US" dirty="0"/>
              <a:t> </a:t>
            </a:r>
            <a:r>
              <a:rPr lang="en-US" altLang="zh-CN" dirty="0"/>
              <a:t>Hz/cm2)</a:t>
            </a:r>
            <a:endParaRPr lang="en-C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B0E4F-D9B5-DDDE-4987-751E8EBCAE5E}"/>
              </a:ext>
            </a:extLst>
          </p:cNvPr>
          <p:cNvSpPr txBox="1"/>
          <p:nvPr/>
        </p:nvSpPr>
        <p:spPr>
          <a:xfrm>
            <a:off x="4666865" y="2028954"/>
            <a:ext cx="17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Rate(</a:t>
            </a:r>
            <a:r>
              <a:rPr lang="zh-CN" altLang="en-US" dirty="0"/>
              <a:t> </a:t>
            </a:r>
            <a:r>
              <a:rPr lang="en-US" altLang="zh-CN" dirty="0"/>
              <a:t>Hz/cm2)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9108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8794-9DC4-270B-62A8-2015227C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7.5</a:t>
            </a:r>
            <a:r>
              <a:rPr lang="en-CN" baseline="30000" dirty="0"/>
              <a:t>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2265A1-33F8-10D9-CEE0-422ADB3FD8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8136" y="1206650"/>
          <a:ext cx="1651000" cy="44704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8011833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78420252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 (mm)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4319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488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7645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2526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187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69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8796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886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973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4177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0052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0688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2931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967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1702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76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6907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7735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617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391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8611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82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2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628F-0A03-09EE-4784-8F3A786E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3DED7-9E93-E65B-1761-753C355F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74A4A-C3DB-9F64-1F7C-FC66D175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385382"/>
            <a:ext cx="4058614" cy="4304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E8C21-B264-031F-007A-5249B5CF0FE8}"/>
              </a:ext>
            </a:extLst>
          </p:cNvPr>
          <p:cNvSpPr txBox="1"/>
          <p:nvPr/>
        </p:nvSpPr>
        <p:spPr>
          <a:xfrm>
            <a:off x="5871883" y="1385382"/>
            <a:ext cx="243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9</a:t>
            </a:r>
            <a:r>
              <a:rPr lang="en-US" altLang="zh-CN" baseline="30000" dirty="0"/>
              <a:t>o</a:t>
            </a:r>
          </a:p>
          <a:p>
            <a:endParaRPr lang="en-US" sz="2800" baseline="30000" dirty="0"/>
          </a:p>
          <a:p>
            <a:r>
              <a:rPr lang="en-US" sz="2800" baseline="30000" dirty="0"/>
              <a:t>5 single</a:t>
            </a:r>
          </a:p>
          <a:p>
            <a:r>
              <a:rPr lang="en-US" sz="2800" baseline="30000" dirty="0"/>
              <a:t>5 double sensor</a:t>
            </a:r>
          </a:p>
        </p:txBody>
      </p:sp>
    </p:spTree>
    <p:extLst>
      <p:ext uri="{BB962C8B-B14F-4D97-AF65-F5344CB8AC3E}">
        <p14:creationId xmlns:p14="http://schemas.microsoft.com/office/powerpoint/2010/main" val="201172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4BE-F17C-DEAD-00D5-2CD4C6DA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altLang="zh-CN" dirty="0"/>
              <a:t>Re</a:t>
            </a:r>
            <a:r>
              <a:rPr lang="en-US" altLang="zh-CN" dirty="0"/>
              <a:t>-</a:t>
            </a:r>
            <a:r>
              <a:rPr lang="en-CN" altLang="zh-CN" dirty="0"/>
              <a:t>e</a:t>
            </a:r>
            <a:r>
              <a:rPr lang="en-US" altLang="zh-CN" dirty="0" err="1"/>
              <a:t>stimate</a:t>
            </a:r>
            <a:r>
              <a:rPr lang="en-US" altLang="zh-CN" dirty="0"/>
              <a:t>  the Electronics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2C20C7F-E03C-6CD4-C090-4C6451E7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764" y="1050115"/>
            <a:ext cx="6351304" cy="21714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53286-1492-5405-F589-8FEFE3489968}"/>
              </a:ext>
            </a:extLst>
          </p:cNvPr>
          <p:cNvSpPr txBox="1"/>
          <p:nvPr/>
        </p:nvSpPr>
        <p:spPr>
          <a:xfrm>
            <a:off x="302928" y="3257652"/>
            <a:ext cx="3628613" cy="29392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/>
              <a:t>Detail thicknesses of different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1</a:t>
            </a:r>
            <a:r>
              <a:rPr lang="zh-CN" altLang="en-US" sz="1400" dirty="0"/>
              <a:t>：</a:t>
            </a:r>
            <a:r>
              <a:rPr lang="en-US" altLang="zh-CN" sz="1400" dirty="0"/>
              <a:t>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PCB</a:t>
            </a:r>
            <a:r>
              <a:rPr lang="zh-CN" altLang="en-US" sz="1200" dirty="0"/>
              <a:t>：</a:t>
            </a:r>
            <a:r>
              <a:rPr lang="en-US" altLang="zh-CN" sz="1200" dirty="0"/>
              <a:t>1.6 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ASIC</a:t>
            </a:r>
            <a:r>
              <a:rPr lang="zh-CN" altLang="en-US" sz="1200" dirty="0"/>
              <a:t>：</a:t>
            </a:r>
            <a:r>
              <a:rPr lang="en-US" altLang="zh-CN" sz="1200" dirty="0"/>
              <a:t>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2: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一级汇总供电：</a:t>
            </a:r>
            <a:r>
              <a:rPr lang="en-US" altLang="zh-CN" sz="11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3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C00000"/>
                </a:solidFill>
              </a:rPr>
              <a:t>14.6</a:t>
            </a:r>
            <a:r>
              <a:rPr lang="zh-CN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</a:rPr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电源模块：</a:t>
            </a:r>
            <a:r>
              <a:rPr lang="en-US" altLang="zh-CN" sz="1100" dirty="0"/>
              <a:t>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光电复合电缆：</a:t>
            </a:r>
            <a:r>
              <a:rPr lang="en-US" altLang="zh-CN" sz="1100" dirty="0"/>
              <a:t>5mm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弯折走线空间：</a:t>
            </a:r>
            <a:r>
              <a:rPr lang="en-US" altLang="zh-CN" sz="1100" dirty="0"/>
              <a:t>2mm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4</a:t>
            </a:r>
            <a:r>
              <a:rPr lang="zh-CN" altLang="en-US" sz="1400" dirty="0"/>
              <a:t>：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柔性板厚度：</a:t>
            </a:r>
            <a:r>
              <a:rPr lang="en-US" altLang="zh-CN" sz="1100" dirty="0"/>
              <a:t>1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二级汇总电缆：</a:t>
            </a:r>
            <a:r>
              <a:rPr lang="en-US" altLang="zh-CN" sz="1100" dirty="0"/>
              <a:t>5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  <a:r>
              <a:rPr lang="zh-CN" altLang="en-US" sz="1100" dirty="0"/>
              <a:t> （高低压供电，光纤</a:t>
            </a:r>
            <a:r>
              <a:rPr lang="zh-CN" altLang="en-US" sz="1200" dirty="0"/>
              <a:t>）</a:t>
            </a:r>
            <a:endParaRPr lang="en-US" altLang="zh-CN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7254A-1A54-7961-1589-C17922456145}"/>
              </a:ext>
            </a:extLst>
          </p:cNvPr>
          <p:cNvSpPr/>
          <p:nvPr/>
        </p:nvSpPr>
        <p:spPr>
          <a:xfrm>
            <a:off x="4750902" y="4851658"/>
            <a:ext cx="273353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A8AB1-A43B-80CB-B3ED-6BD2CB26226C}"/>
              </a:ext>
            </a:extLst>
          </p:cNvPr>
          <p:cNvGrpSpPr/>
          <p:nvPr/>
        </p:nvGrpSpPr>
        <p:grpSpPr>
          <a:xfrm>
            <a:off x="2779217" y="1017803"/>
            <a:ext cx="6865362" cy="2681708"/>
            <a:chOff x="1884699" y="1017803"/>
            <a:chExt cx="6865362" cy="26817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764475-2A0B-2CD2-5DEE-08C59F0EBB11}"/>
                </a:ext>
              </a:extLst>
            </p:cNvPr>
            <p:cNvSpPr txBox="1"/>
            <p:nvPr/>
          </p:nvSpPr>
          <p:spPr>
            <a:xfrm>
              <a:off x="3807476" y="3300821"/>
              <a:ext cx="10402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0070C0"/>
                  </a:solidFill>
                </a:rPr>
                <a:t>Region</a:t>
              </a:r>
              <a:r>
                <a:rPr lang="zh-CN" altLang="en-US" dirty="0">
                  <a:solidFill>
                    <a:srgbClr val="0070C0"/>
                  </a:solidFill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</a:rPr>
                <a:t>2</a:t>
              </a:r>
              <a:endParaRPr lang="en-CN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8DE7EF-FD75-7DDF-EC39-203FADBDFA6D}"/>
                </a:ext>
              </a:extLst>
            </p:cNvPr>
            <p:cNvGrpSpPr/>
            <p:nvPr/>
          </p:nvGrpSpPr>
          <p:grpSpPr>
            <a:xfrm>
              <a:off x="1884699" y="1017803"/>
              <a:ext cx="6865362" cy="2681708"/>
              <a:chOff x="652245" y="1017803"/>
              <a:chExt cx="6865362" cy="268170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AFB545-2516-57E0-6EB5-942A6613B0C0}"/>
                  </a:ext>
                </a:extLst>
              </p:cNvPr>
              <p:cNvSpPr txBox="1"/>
              <p:nvPr/>
            </p:nvSpPr>
            <p:spPr>
              <a:xfrm>
                <a:off x="4095246" y="3264412"/>
                <a:ext cx="11463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solidFill>
                      <a:srgbClr val="0070C0"/>
                    </a:solidFill>
                  </a:rPr>
                  <a:t>Region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3</a:t>
                </a:r>
                <a:endParaRPr lang="en-CN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B563170-E5F9-005C-60A9-F1DCA9AD9E24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 flipV="1">
                <a:off x="4546221" y="2689624"/>
                <a:ext cx="122206" cy="5747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72D98F4-3C72-F389-7679-59442B1E5CFD}"/>
                  </a:ext>
                </a:extLst>
              </p:cNvPr>
              <p:cNvGrpSpPr/>
              <p:nvPr/>
            </p:nvGrpSpPr>
            <p:grpSpPr>
              <a:xfrm>
                <a:off x="652245" y="1017803"/>
                <a:ext cx="6865362" cy="2681708"/>
                <a:chOff x="652245" y="1017803"/>
                <a:chExt cx="6865362" cy="2681708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96C124D5-2EDA-92BA-F4BC-2137FC7CA6CA}"/>
                    </a:ext>
                  </a:extLst>
                </p:cNvPr>
                <p:cNvSpPr/>
                <p:nvPr/>
              </p:nvSpPr>
              <p:spPr>
                <a:xfrm>
                  <a:off x="1584960" y="1219200"/>
                  <a:ext cx="609944" cy="152399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314B1CC7-2F67-2831-81F6-AE09992E2A63}"/>
                    </a:ext>
                  </a:extLst>
                </p:cNvPr>
                <p:cNvSpPr/>
                <p:nvPr/>
              </p:nvSpPr>
              <p:spPr>
                <a:xfrm>
                  <a:off x="3105147" y="2659380"/>
                  <a:ext cx="609944" cy="22860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0A44408-5C76-4A8E-1176-7875C3EAFA1A}"/>
                    </a:ext>
                  </a:extLst>
                </p:cNvPr>
                <p:cNvSpPr txBox="1"/>
                <p:nvPr/>
              </p:nvSpPr>
              <p:spPr>
                <a:xfrm>
                  <a:off x="652245" y="1017803"/>
                  <a:ext cx="93271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600" dirty="0">
                      <a:solidFill>
                        <a:srgbClr val="0070C0"/>
                      </a:solidFill>
                    </a:rPr>
                    <a:t>Region</a:t>
                  </a:r>
                  <a:r>
                    <a:rPr lang="zh-CN" altLang="en-US" sz="16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1600" dirty="0">
                      <a:solidFill>
                        <a:srgbClr val="0070C0"/>
                      </a:solidFill>
                    </a:rPr>
                    <a:t>1</a:t>
                  </a:r>
                  <a:endParaRPr lang="en-CN" sz="16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90EEAFCE-319E-67A6-4252-62A93956A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7507" y="1370152"/>
                  <a:ext cx="417453" cy="4815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952A9A8-C537-5E41-BEC2-5D6AE8A48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0531" y="2809321"/>
                  <a:ext cx="283265" cy="56468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4B63C27-4E10-AF0F-A224-49A9F81DD72D}"/>
                    </a:ext>
                  </a:extLst>
                </p:cNvPr>
                <p:cNvGrpSpPr/>
                <p:nvPr/>
              </p:nvGrpSpPr>
              <p:grpSpPr>
                <a:xfrm>
                  <a:off x="1790700" y="1737361"/>
                  <a:ext cx="5726907" cy="1962150"/>
                  <a:chOff x="1790700" y="1737361"/>
                  <a:chExt cx="5726907" cy="1962150"/>
                </a:xfrm>
              </p:grpSpPr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BE15A2DD-BEB0-9E42-5126-ABC7D900ED0D}"/>
                      </a:ext>
                    </a:extLst>
                  </p:cNvPr>
                  <p:cNvSpPr/>
                  <p:nvPr/>
                </p:nvSpPr>
                <p:spPr>
                  <a:xfrm>
                    <a:off x="4175760" y="1737361"/>
                    <a:ext cx="609944" cy="1165860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/>
                  </a:p>
                </p:txBody>
              </p:sp>
              <p:sp>
                <p:nvSpPr>
                  <p:cNvPr id="21" name="Rounded Rectangle 20">
                    <a:extLst>
                      <a:ext uri="{FF2B5EF4-FFF2-40B4-BE49-F238E27FC236}">
                        <a16:creationId xmlns:a16="http://schemas.microsoft.com/office/drawing/2014/main" id="{49D800E7-E143-1E5E-A281-21CA29B41389}"/>
                      </a:ext>
                    </a:extLst>
                  </p:cNvPr>
                  <p:cNvSpPr/>
                  <p:nvPr/>
                </p:nvSpPr>
                <p:spPr>
                  <a:xfrm>
                    <a:off x="1790700" y="2895601"/>
                    <a:ext cx="5341413" cy="2286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21CA51D-DBB6-F6C9-6D75-4C5A56EBFADD}"/>
                      </a:ext>
                    </a:extLst>
                  </p:cNvPr>
                  <p:cNvSpPr txBox="1"/>
                  <p:nvPr/>
                </p:nvSpPr>
                <p:spPr>
                  <a:xfrm>
                    <a:off x="6439179" y="3330179"/>
                    <a:ext cx="10784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N" dirty="0">
                        <a:solidFill>
                          <a:srgbClr val="0070C0"/>
                        </a:solidFill>
                      </a:rPr>
                      <a:t>Region</a:t>
                    </a:r>
                    <a:r>
                      <a:rPr lang="zh-CN" altLang="en-US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altLang="zh-CN" dirty="0">
                        <a:solidFill>
                          <a:srgbClr val="0070C0"/>
                        </a:solidFill>
                      </a:rPr>
                      <a:t>4</a:t>
                    </a:r>
                    <a:endParaRPr lang="en-CN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16A7D3A8-5FF3-B85E-DA3E-B2896184D892}"/>
                      </a:ext>
                    </a:extLst>
                  </p:cNvPr>
                  <p:cNvCxnSpPr>
                    <a:cxnSpLocks/>
                    <a:stCxn id="33" idx="0"/>
                  </p:cNvCxnSpPr>
                  <p:nvPr/>
                </p:nvCxnSpPr>
                <p:spPr>
                  <a:xfrm flipH="1" flipV="1">
                    <a:off x="6946876" y="3033303"/>
                    <a:ext cx="31517" cy="29687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CE5B38-0E70-E7B2-5BF5-ED9FF374CDEB}"/>
              </a:ext>
            </a:extLst>
          </p:cNvPr>
          <p:cNvSpPr txBox="1"/>
          <p:nvPr/>
        </p:nvSpPr>
        <p:spPr>
          <a:xfrm>
            <a:off x="6966998" y="4184858"/>
            <a:ext cx="2826757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Thickness of electronics + sensor: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25 mm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-&gt; 15.1 mm</a:t>
            </a:r>
          </a:p>
          <a:p>
            <a:r>
              <a:rPr lang="en-US" altLang="zh-CN" sz="2000" b="1" dirty="0"/>
              <a:t>Total thickness of </a:t>
            </a:r>
            <a:r>
              <a:rPr lang="en-US" altLang="zh-CN" sz="2000" b="1" dirty="0" err="1"/>
              <a:t>ToF</a:t>
            </a:r>
            <a:r>
              <a:rPr lang="en-US" altLang="zh-CN" sz="2000" b="1" dirty="0"/>
              <a:t>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85 mm -&gt; 58 mm </a:t>
            </a:r>
            <a:endParaRPr lang="en-CN" b="1" dirty="0">
              <a:solidFill>
                <a:srgbClr val="C000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C66E3D9-067F-9D65-3A66-5C88BD23D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32884" y="1572889"/>
            <a:ext cx="2605868" cy="127570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69F741-816B-C169-EF74-EC00782AD6F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2562045" y="1356357"/>
            <a:ext cx="683530" cy="1679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7C8C35D-40E2-CF03-0029-C5C64A459DBE}"/>
              </a:ext>
            </a:extLst>
          </p:cNvPr>
          <p:cNvSpPr/>
          <p:nvPr/>
        </p:nvSpPr>
        <p:spPr>
          <a:xfrm flipV="1">
            <a:off x="5024255" y="5381033"/>
            <a:ext cx="1040256" cy="17523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48" name="图片 3">
            <a:extLst>
              <a:ext uri="{FF2B5EF4-FFF2-40B4-BE49-F238E27FC236}">
                <a16:creationId xmlns:a16="http://schemas.microsoft.com/office/drawing/2014/main" id="{5A1FBDCB-92A3-B5F2-4D0B-BF098D40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904" y="4003780"/>
            <a:ext cx="2721368" cy="13166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118E63D-A5BE-F3A5-0DEE-4575E4507978}"/>
              </a:ext>
            </a:extLst>
          </p:cNvPr>
          <p:cNvSpPr txBox="1"/>
          <p:nvPr/>
        </p:nvSpPr>
        <p:spPr>
          <a:xfrm>
            <a:off x="4160083" y="4731351"/>
            <a:ext cx="152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CN" dirty="0"/>
              <a:t>adder</a:t>
            </a:r>
            <a:r>
              <a:rPr lang="zh-CN" altLang="en-US" dirty="0"/>
              <a:t> </a:t>
            </a:r>
            <a:r>
              <a:rPr lang="en-CN" dirty="0"/>
              <a:t>3D module</a:t>
            </a:r>
            <a:r>
              <a:rPr lang="zh-CN" altLang="en-US" dirty="0"/>
              <a:t> </a:t>
            </a:r>
            <a:endParaRPr lang="en-US" altLang="zh-CN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91595B-0E57-2C68-E0FA-96566CEFD3BB}"/>
              </a:ext>
            </a:extLst>
          </p:cNvPr>
          <p:cNvGrpSpPr/>
          <p:nvPr/>
        </p:nvGrpSpPr>
        <p:grpSpPr>
          <a:xfrm>
            <a:off x="174167" y="1910087"/>
            <a:ext cx="387205" cy="833112"/>
            <a:chOff x="8611923" y="3609576"/>
            <a:chExt cx="405980" cy="82040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2C15DF-FDC8-39D1-60D0-BC6DACEC2540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53" name="直接箭头连接符 18">
                <a:extLst>
                  <a:ext uri="{FF2B5EF4-FFF2-40B4-BE49-F238E27FC236}">
                    <a16:creationId xmlns:a16="http://schemas.microsoft.com/office/drawing/2014/main" id="{164B703D-D20B-C4C9-BCDC-D666A01904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23">
                <a:extLst>
                  <a:ext uri="{FF2B5EF4-FFF2-40B4-BE49-F238E27FC236}">
                    <a16:creationId xmlns:a16="http://schemas.microsoft.com/office/drawing/2014/main" id="{12A5CD97-F044-4DEB-8F18-4F49C78F7AA7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304548" cy="312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R</a:t>
                </a:r>
              </a:p>
            </p:txBody>
          </p:sp>
          <p:sp>
            <p:nvSpPr>
              <p:cNvPr id="55" name="矩形 29">
                <a:extLst>
                  <a:ext uri="{FF2B5EF4-FFF2-40B4-BE49-F238E27FC236}">
                    <a16:creationId xmlns:a16="http://schemas.microsoft.com/office/drawing/2014/main" id="{455C9B5F-916F-B59F-3CED-23F86FC5C772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</p:grpSp>
        <p:cxnSp>
          <p:nvCxnSpPr>
            <p:cNvPr id="52" name="直接箭头连接符 25">
              <a:extLst>
                <a:ext uri="{FF2B5EF4-FFF2-40B4-BE49-F238E27FC236}">
                  <a16:creationId xmlns:a16="http://schemas.microsoft.com/office/drawing/2014/main" id="{E24CEC31-D962-C835-54CD-B8EEAD453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658827-1053-DE8A-863E-FF8078B4C0A9}"/>
              </a:ext>
            </a:extLst>
          </p:cNvPr>
          <p:cNvGrpSpPr/>
          <p:nvPr/>
        </p:nvGrpSpPr>
        <p:grpSpPr>
          <a:xfrm>
            <a:off x="9450863" y="1608975"/>
            <a:ext cx="387205" cy="833112"/>
            <a:chOff x="8611923" y="3609576"/>
            <a:chExt cx="405980" cy="82040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07C450-BFB2-F0EA-B98D-C588E571B835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59" name="直接箭头连接符 18">
                <a:extLst>
                  <a:ext uri="{FF2B5EF4-FFF2-40B4-BE49-F238E27FC236}">
                    <a16:creationId xmlns:a16="http://schemas.microsoft.com/office/drawing/2014/main" id="{BFE603E1-0E2C-09C3-FB52-BFFF475E4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23">
                <a:extLst>
                  <a:ext uri="{FF2B5EF4-FFF2-40B4-BE49-F238E27FC236}">
                    <a16:creationId xmlns:a16="http://schemas.microsoft.com/office/drawing/2014/main" id="{9C38E91F-C3E6-D595-B338-5976BA751A9F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282450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  <p:sp>
            <p:nvSpPr>
              <p:cNvPr id="61" name="矩形 29">
                <a:extLst>
                  <a:ext uri="{FF2B5EF4-FFF2-40B4-BE49-F238E27FC236}">
                    <a16:creationId xmlns:a16="http://schemas.microsoft.com/office/drawing/2014/main" id="{76C2EA90-6596-784F-7DDC-38253A24A74B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X</a:t>
                </a:r>
              </a:p>
            </p:txBody>
          </p:sp>
        </p:grpSp>
        <p:cxnSp>
          <p:nvCxnSpPr>
            <p:cNvPr id="58" name="直接箭头连接符 25">
              <a:extLst>
                <a:ext uri="{FF2B5EF4-FFF2-40B4-BE49-F238E27FC236}">
                  <a16:creationId xmlns:a16="http://schemas.microsoft.com/office/drawing/2014/main" id="{F476F02A-DA57-AACC-7537-69AA06DCA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701F8FD-3F72-B7E6-11D9-E352757DF23F}"/>
              </a:ext>
            </a:extLst>
          </p:cNvPr>
          <p:cNvSpPr txBox="1"/>
          <p:nvPr/>
        </p:nvSpPr>
        <p:spPr>
          <a:xfrm>
            <a:off x="4273884" y="1364678"/>
            <a:ext cx="21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CN" b="1" dirty="0">
                <a:solidFill>
                  <a:schemeClr val="bg1"/>
                </a:solidFill>
              </a:rPr>
              <a:t>adder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en-CN" b="1" dirty="0">
                <a:solidFill>
                  <a:schemeClr val="bg1"/>
                </a:solidFill>
              </a:rPr>
              <a:t>D module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6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81E-EBF8-3BE3-32A9-B0A3F61D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99B6-3126-8680-0A89-7828A39B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525148"/>
          </a:xfrm>
        </p:spPr>
        <p:txBody>
          <a:bodyPr/>
          <a:lstStyle/>
          <a:p>
            <a:r>
              <a:rPr lang="en-US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ladder</a:t>
            </a:r>
            <a:endParaRPr lang="en-CN" dirty="0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4D24208E-28C4-F963-A2C2-0852CFB2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46" y="2739878"/>
            <a:ext cx="4893232" cy="2401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061D2D73-2D65-92AC-2F9A-04E82AE0C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17" y="1733967"/>
            <a:ext cx="3388645" cy="1837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F7C3E37-1BA2-B866-852B-DCB89E6E8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5"/>
          <a:stretch/>
        </p:blipFill>
        <p:spPr>
          <a:xfrm>
            <a:off x="5836317" y="4205105"/>
            <a:ext cx="3388646" cy="174677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CB90DF-E76B-7009-588A-F34E32627412}"/>
                  </a:ext>
                </a:extLst>
              </p:cNvPr>
              <p:cNvSpPr txBox="1"/>
              <p:nvPr/>
            </p:nvSpPr>
            <p:spPr>
              <a:xfrm>
                <a:off x="1051703" y="2036413"/>
                <a:ext cx="422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58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mm</a:t>
                </a:r>
                <a:r>
                  <a:rPr lang="zh-CN" altLang="en-US" dirty="0"/>
                  <a:t> （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Best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arrangement</a:t>
                </a:r>
                <a:r>
                  <a:rPr lang="zh-CN" altLang="en-US" dirty="0"/>
                  <a:t>）</a:t>
                </a:r>
                <a:endParaRPr lang="en-C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CB90DF-E76B-7009-588A-F34E32627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03" y="2036413"/>
                <a:ext cx="4223175" cy="369332"/>
              </a:xfrm>
              <a:prstGeom prst="rect">
                <a:avLst/>
              </a:prstGeom>
              <a:blipFill>
                <a:blip r:embed="rId5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D4FC91-383D-E4DA-4894-5C0115D03E48}"/>
                  </a:ext>
                </a:extLst>
              </p:cNvPr>
              <p:cNvSpPr txBox="1"/>
              <p:nvPr/>
            </p:nvSpPr>
            <p:spPr>
              <a:xfrm>
                <a:off x="6727695" y="1300270"/>
                <a:ext cx="1937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ea typeface="Cambria Math" panose="02040503050406030204" pitchFamily="18" charset="0"/>
                  </a:rPr>
                  <a:t>G</a:t>
                </a:r>
                <a:r>
                  <a:rPr lang="en-US" altLang="zh-CN" dirty="0">
                    <a:ea typeface="Cambria Math" panose="02040503050406030204" pitchFamily="18" charset="0"/>
                  </a:rPr>
                  <a:t>2: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68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mm</a:t>
                </a:r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D4FC91-383D-E4DA-4894-5C0115D0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695" y="1300270"/>
                <a:ext cx="1937674" cy="369332"/>
              </a:xfrm>
              <a:prstGeom prst="rect">
                <a:avLst/>
              </a:prstGeom>
              <a:blipFill>
                <a:blip r:embed="rId6"/>
                <a:stretch>
                  <a:fillRect l="-2597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465D-401B-5C38-5D5B-BC8F4F524510}"/>
                  </a:ext>
                </a:extLst>
              </p:cNvPr>
              <p:cNvSpPr txBox="1"/>
              <p:nvPr/>
            </p:nvSpPr>
            <p:spPr>
              <a:xfrm>
                <a:off x="6727695" y="3756108"/>
                <a:ext cx="1747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ea typeface="Cambria Math" panose="02040503050406030204" pitchFamily="18" charset="0"/>
                  </a:rPr>
                  <a:t>G</a:t>
                </a:r>
                <a:r>
                  <a:rPr lang="en-US" altLang="zh-CN" dirty="0">
                    <a:ea typeface="Cambria Math" panose="02040503050406030204" pitchFamily="18" charset="0"/>
                  </a:rPr>
                  <a:t>3: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65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mm</a:t>
                </a:r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465D-401B-5C38-5D5B-BC8F4F52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695" y="3756108"/>
                <a:ext cx="1747320" cy="369332"/>
              </a:xfrm>
              <a:prstGeom prst="rect">
                <a:avLst/>
              </a:prstGeom>
              <a:blipFill>
                <a:blip r:embed="rId7"/>
                <a:stretch>
                  <a:fillRect l="-2878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5C3C44-F3A2-C387-0C4E-9ADECCB9BBE0}"/>
              </a:ext>
            </a:extLst>
          </p:cNvPr>
          <p:cNvSpPr txBox="1"/>
          <p:nvPr/>
        </p:nvSpPr>
        <p:spPr>
          <a:xfrm>
            <a:off x="1051703" y="2334200"/>
            <a:ext cx="4954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towards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020A0-8913-1850-93C5-8390ABDA250E}"/>
              </a:ext>
            </a:extLst>
          </p:cNvPr>
          <p:cNvSpPr txBox="1"/>
          <p:nvPr/>
        </p:nvSpPr>
        <p:spPr>
          <a:xfrm>
            <a:off x="566865" y="2036413"/>
            <a:ext cx="683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G1: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C1F7C-F342-7DA6-0A38-9E490EC36694}"/>
              </a:ext>
            </a:extLst>
          </p:cNvPr>
          <p:cNvSpPr txBox="1"/>
          <p:nvPr/>
        </p:nvSpPr>
        <p:spPr>
          <a:xfrm>
            <a:off x="7127383" y="958140"/>
            <a:ext cx="181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From</a:t>
            </a:r>
            <a:r>
              <a:rPr lang="zh-CN" altLang="en-US" b="1" dirty="0">
                <a:solidFill>
                  <a:srgbClr val="0070C0"/>
                </a:solidFill>
              </a:rPr>
              <a:t>：付金煜</a:t>
            </a:r>
            <a:endParaRPr lang="en-C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6512-E7FB-2EB0-E1FE-E4A7451B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F857-9750-8477-B732-A345DAF99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996830"/>
          </a:xfrm>
        </p:spPr>
        <p:txBody>
          <a:bodyPr/>
          <a:lstStyle/>
          <a:p>
            <a:r>
              <a:rPr lang="en-CN" dirty="0"/>
              <a:t>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C3E15-178D-17F7-E1DF-BE30756C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82" y="1200263"/>
            <a:ext cx="4732016" cy="2530783"/>
          </a:xfrm>
          <a:prstGeom prst="rect">
            <a:avLst/>
          </a:prstGeom>
        </p:spPr>
      </p:pic>
      <p:grpSp>
        <p:nvGrpSpPr>
          <p:cNvPr id="5" name="组合 9">
            <a:extLst>
              <a:ext uri="{FF2B5EF4-FFF2-40B4-BE49-F238E27FC236}">
                <a16:creationId xmlns:a16="http://schemas.microsoft.com/office/drawing/2014/main" id="{1BAB0045-D741-5C91-EA00-326BE4951790}"/>
              </a:ext>
            </a:extLst>
          </p:cNvPr>
          <p:cNvGrpSpPr/>
          <p:nvPr/>
        </p:nvGrpSpPr>
        <p:grpSpPr>
          <a:xfrm>
            <a:off x="5460391" y="4328427"/>
            <a:ext cx="4092997" cy="1932254"/>
            <a:chOff x="5080255" y="1801634"/>
            <a:chExt cx="5040560" cy="2573786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0527CD1D-0592-068F-508B-F9569060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255" y="1801634"/>
              <a:ext cx="4032448" cy="2211793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791B0702-B23D-DBDD-1AE8-CA9603186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591" y="3091603"/>
              <a:ext cx="2016224" cy="1283817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B76DF51E-ED53-C5C6-B6FE-89A38CF958C2}"/>
              </a:ext>
            </a:extLst>
          </p:cNvPr>
          <p:cNvGrpSpPr/>
          <p:nvPr/>
        </p:nvGrpSpPr>
        <p:grpSpPr>
          <a:xfrm>
            <a:off x="299313" y="4769340"/>
            <a:ext cx="4828869" cy="1451277"/>
            <a:chOff x="331970" y="4797152"/>
            <a:chExt cx="5788777" cy="1809797"/>
          </a:xfrm>
        </p:grpSpPr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8C475FAA-2B43-2C4F-CA38-0FCD9710D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970" y="4797152"/>
              <a:ext cx="3281154" cy="1809797"/>
            </a:xfrm>
            <a:prstGeom prst="rect">
              <a:avLst/>
            </a:prstGeom>
          </p:spPr>
        </p:pic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id="{0F123825-EA98-407B-033B-318E3DD5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9762" y="5013176"/>
              <a:ext cx="2080985" cy="1274739"/>
            </a:xfrm>
            <a:prstGeom prst="rect">
              <a:avLst/>
            </a:prstGeom>
          </p:spPr>
        </p:pic>
      </p:grpSp>
      <p:pic>
        <p:nvPicPr>
          <p:cNvPr id="11" name="图片 4">
            <a:extLst>
              <a:ext uri="{FF2B5EF4-FFF2-40B4-BE49-F238E27FC236}">
                <a16:creationId xmlns:a16="http://schemas.microsoft.com/office/drawing/2014/main" id="{CD9E2DB8-4B67-2496-C39A-4D1896593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13" y="1074631"/>
            <a:ext cx="4464546" cy="3448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3B98F6-5206-74D8-CC8F-D3393A8CB947}"/>
              </a:ext>
            </a:extLst>
          </p:cNvPr>
          <p:cNvSpPr txBox="1"/>
          <p:nvPr/>
        </p:nvSpPr>
        <p:spPr>
          <a:xfrm>
            <a:off x="3036379" y="4605403"/>
            <a:ext cx="186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Lower</a:t>
            </a:r>
            <a:r>
              <a:rPr lang="zh-CN" altLang="en-US" dirty="0"/>
              <a:t> </a:t>
            </a:r>
            <a:r>
              <a:rPr lang="en-CN" dirty="0"/>
              <a:t>Ladder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1E83E-75E6-6790-E295-570372A2B043}"/>
              </a:ext>
            </a:extLst>
          </p:cNvPr>
          <p:cNvSpPr txBox="1"/>
          <p:nvPr/>
        </p:nvSpPr>
        <p:spPr>
          <a:xfrm>
            <a:off x="7071037" y="4056663"/>
            <a:ext cx="186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Higher</a:t>
            </a:r>
            <a:r>
              <a:rPr lang="zh-CN" altLang="en-US" dirty="0"/>
              <a:t> </a:t>
            </a:r>
            <a:r>
              <a:rPr lang="en-CN" dirty="0"/>
              <a:t>Ladder</a:t>
            </a:r>
            <a:r>
              <a:rPr lang="zh-CN" altLang="en-US" dirty="0"/>
              <a:t> </a:t>
            </a:r>
            <a:endParaRPr lang="en-C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F1DC51-74AB-F0F2-5E86-F8367453E029}"/>
              </a:ext>
            </a:extLst>
          </p:cNvPr>
          <p:cNvCxnSpPr/>
          <p:nvPr/>
        </p:nvCxnSpPr>
        <p:spPr>
          <a:xfrm flipH="1">
            <a:off x="4534525" y="2297312"/>
            <a:ext cx="2323475" cy="249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4F4B5A-C91F-CFE7-706B-1CF346205C7F}"/>
              </a:ext>
            </a:extLst>
          </p:cNvPr>
          <p:cNvCxnSpPr>
            <a:cxnSpLocks/>
          </p:cNvCxnSpPr>
          <p:nvPr/>
        </p:nvCxnSpPr>
        <p:spPr>
          <a:xfrm flipH="1">
            <a:off x="7633640" y="2088232"/>
            <a:ext cx="895763" cy="207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B4B45D-843E-F401-0173-BAF7E60D224C}"/>
              </a:ext>
            </a:extLst>
          </p:cNvPr>
          <p:cNvSpPr txBox="1"/>
          <p:nvPr/>
        </p:nvSpPr>
        <p:spPr>
          <a:xfrm>
            <a:off x="7127383" y="958140"/>
            <a:ext cx="181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From</a:t>
            </a:r>
            <a:r>
              <a:rPr lang="zh-CN" altLang="en-US" b="1" dirty="0">
                <a:solidFill>
                  <a:srgbClr val="0070C0"/>
                </a:solidFill>
              </a:rPr>
              <a:t>：付金煜</a:t>
            </a:r>
            <a:endParaRPr lang="en-C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</a:t>
            </a:r>
            <a:r>
              <a:rPr lang="en-US" altLang="zh-CN" dirty="0"/>
              <a:t>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4589" y="3060292"/>
            <a:ext cx="4142893" cy="2707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46" y="1147671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5068515" y="1142169"/>
            <a:ext cx="4490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dead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24</a:t>
            </a:r>
            <a:r>
              <a:rPr lang="zh-CN" altLang="en-US" dirty="0"/>
              <a:t> </a:t>
            </a:r>
            <a:r>
              <a:rPr lang="en-US" altLang="zh-CN" dirty="0"/>
              <a:t>petals/layer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rows/petal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7.5</a:t>
            </a:r>
            <a:r>
              <a:rPr lang="en-US" altLang="zh-CN" baseline="30000" dirty="0"/>
              <a:t>o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Overlap</a:t>
            </a:r>
            <a:r>
              <a:rPr lang="zh-CN" altLang="en-US" dirty="0"/>
              <a:t> </a:t>
            </a:r>
            <a:r>
              <a:rPr lang="en-US" altLang="zh-CN" dirty="0"/>
              <a:t>0.5</a:t>
            </a:r>
            <a:r>
              <a:rPr lang="en-US" altLang="zh-CN" baseline="30000" dirty="0"/>
              <a:t>o</a:t>
            </a:r>
            <a:r>
              <a:rPr lang="en-US" altLang="zh-CN" dirty="0"/>
              <a:t>/petal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2BDAA-4064-14E5-AB93-67C175CC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72" y="1078505"/>
            <a:ext cx="1684976" cy="4980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A34F1-9CEA-2EC1-8C57-1441C25FD22C}"/>
              </a:ext>
            </a:extLst>
          </p:cNvPr>
          <p:cNvSpPr txBox="1"/>
          <p:nvPr/>
        </p:nvSpPr>
        <p:spPr>
          <a:xfrm>
            <a:off x="5068515" y="2603751"/>
            <a:ext cx="4885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140</a:t>
            </a:r>
            <a:r>
              <a:rPr lang="zh-CN" altLang="en-US" dirty="0"/>
              <a:t> </a:t>
            </a:r>
            <a:r>
              <a:rPr lang="en-CN" altLang="zh-CN" dirty="0"/>
              <a:t>mm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en-US" dirty="0"/>
              <a:t>，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pitch</a:t>
            </a:r>
            <a:r>
              <a:rPr lang="zh-CN" altLang="en-US" dirty="0"/>
              <a:t> （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um</a:t>
            </a:r>
            <a:r>
              <a:rPr lang="zh-CN" altLang="en-US" dirty="0"/>
              <a:t>）</a:t>
            </a:r>
            <a:endParaRPr lang="en-CN" altLang="zh-CN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differences between the ASIC number of </a:t>
            </a:r>
            <a:r>
              <a:rPr lang="en-CN" dirty="0"/>
              <a:t>R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CN" altLang="zh-CN" dirty="0"/>
              <a:t>and</a:t>
            </a:r>
            <a:r>
              <a:rPr lang="zh-CN" altLang="en-US" dirty="0"/>
              <a:t> </a:t>
            </a:r>
            <a:r>
              <a:rPr lang="en-CN" dirty="0"/>
              <a:t>R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zh-CN" altLang="en-US" sz="2000" dirty="0"/>
              <a:t>：</a:t>
            </a:r>
            <a:r>
              <a:rPr lang="en-US" altLang="zh-CN" sz="1600" dirty="0">
                <a:sym typeface="Wingdings" pitchFamily="2" charset="2"/>
              </a:rPr>
              <a:t>20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ASIC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/4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ASIC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= </a:t>
            </a:r>
            <a:r>
              <a:rPr lang="en-US" altLang="zh-CN" sz="1400" dirty="0">
                <a:sym typeface="Wingdings" pitchFamily="2" charset="2"/>
              </a:rPr>
              <a:t>5</a:t>
            </a:r>
            <a:endParaRPr lang="en-C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E77EE-AC13-DE8C-F98C-C73E79AAD6BE}"/>
              </a:ext>
            </a:extLst>
          </p:cNvPr>
          <p:cNvSpPr txBox="1"/>
          <p:nvPr/>
        </p:nvSpPr>
        <p:spPr>
          <a:xfrm>
            <a:off x="3476170" y="5294344"/>
            <a:ext cx="10200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32909-56A2-858C-107D-4073B764DF5A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250028" y="5500822"/>
            <a:ext cx="226142" cy="8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A3E30D-4001-8221-7244-3D9FF035A0CA}"/>
              </a:ext>
            </a:extLst>
          </p:cNvPr>
          <p:cNvSpPr txBox="1"/>
          <p:nvPr/>
        </p:nvSpPr>
        <p:spPr>
          <a:xfrm>
            <a:off x="4089939" y="1469479"/>
            <a:ext cx="8847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20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47DA5-B4A1-C508-5A3C-C9E0E1047643}"/>
              </a:ext>
            </a:extLst>
          </p:cNvPr>
          <p:cNvCxnSpPr>
            <a:cxnSpLocks/>
          </p:cNvCxnSpPr>
          <p:nvPr/>
        </p:nvCxnSpPr>
        <p:spPr>
          <a:xfrm flipH="1" flipV="1">
            <a:off x="3822249" y="1550345"/>
            <a:ext cx="267690" cy="17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643DE-0598-BC07-0D9F-72CE4C9FB7B2}"/>
              </a:ext>
            </a:extLst>
          </p:cNvPr>
          <p:cNvCxnSpPr>
            <a:cxnSpLocks/>
          </p:cNvCxnSpPr>
          <p:nvPr/>
        </p:nvCxnSpPr>
        <p:spPr>
          <a:xfrm flipV="1">
            <a:off x="2655982" y="5688155"/>
            <a:ext cx="474921" cy="263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B2BCE3-25E7-DF01-5C76-B5E5C6B03AEC}"/>
              </a:ext>
            </a:extLst>
          </p:cNvPr>
          <p:cNvSpPr txBox="1"/>
          <p:nvPr/>
        </p:nvSpPr>
        <p:spPr>
          <a:xfrm>
            <a:off x="2015626" y="5891188"/>
            <a:ext cx="132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～</a:t>
            </a:r>
            <a:r>
              <a:rPr lang="en-US" altLang="zh-CN" dirty="0"/>
              <a:t>52.4mm</a:t>
            </a:r>
            <a:endParaRPr lang="en-C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10A863-0F20-6832-27C0-704D0746A4EC}"/>
              </a:ext>
            </a:extLst>
          </p:cNvPr>
          <p:cNvCxnSpPr>
            <a:cxnSpLocks/>
          </p:cNvCxnSpPr>
          <p:nvPr/>
        </p:nvCxnSpPr>
        <p:spPr>
          <a:xfrm flipH="1">
            <a:off x="3608884" y="1276672"/>
            <a:ext cx="275581" cy="146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7F2EC7-F85B-C63B-22D6-357B74883AF6}"/>
              </a:ext>
            </a:extLst>
          </p:cNvPr>
          <p:cNvSpPr txBox="1"/>
          <p:nvPr/>
        </p:nvSpPr>
        <p:spPr>
          <a:xfrm>
            <a:off x="3811916" y="1019747"/>
            <a:ext cx="155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235.5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B047A-AD82-F56D-9BBF-10B82F27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44" y="1036320"/>
            <a:ext cx="1879679" cy="17355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9BC8DA-E4FF-9748-E317-FDE5E8F78D48}"/>
              </a:ext>
            </a:extLst>
          </p:cNvPr>
          <p:cNvSpPr txBox="1"/>
          <p:nvPr/>
        </p:nvSpPr>
        <p:spPr>
          <a:xfrm>
            <a:off x="4333497" y="3858625"/>
            <a:ext cx="28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Sector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Module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per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C5B57-D95A-7CAC-0206-B90AD7C17FFE}"/>
              </a:ext>
            </a:extLst>
          </p:cNvPr>
          <p:cNvSpPr txBox="1"/>
          <p:nvPr/>
        </p:nvSpPr>
        <p:spPr>
          <a:xfrm>
            <a:off x="2805899" y="1011640"/>
            <a:ext cx="21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Petal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E632D-4977-9FE0-1F92-657FB69D7739}"/>
              </a:ext>
            </a:extLst>
          </p:cNvPr>
          <p:cNvSpPr txBox="1"/>
          <p:nvPr/>
        </p:nvSpPr>
        <p:spPr>
          <a:xfrm>
            <a:off x="119714" y="1079009"/>
            <a:ext cx="21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Disk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3F2F1-2855-1AA6-2C24-F49F1EBDBABD}"/>
              </a:ext>
            </a:extLst>
          </p:cNvPr>
          <p:cNvSpPr txBox="1"/>
          <p:nvPr/>
        </p:nvSpPr>
        <p:spPr>
          <a:xfrm>
            <a:off x="-41873" y="2695130"/>
            <a:ext cx="274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solidFill>
                  <a:srgbClr val="0070C0"/>
                </a:solidFill>
              </a:rPr>
              <a:t>Double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layers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arrangement</a:t>
            </a:r>
            <a:endParaRPr lang="en-CN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30AA1-7191-1916-77C0-7C976BA21D02}"/>
              </a:ext>
            </a:extLst>
          </p:cNvPr>
          <p:cNvCxnSpPr>
            <a:cxnSpLocks/>
          </p:cNvCxnSpPr>
          <p:nvPr/>
        </p:nvCxnSpPr>
        <p:spPr>
          <a:xfrm>
            <a:off x="2256283" y="1721634"/>
            <a:ext cx="574798" cy="7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2D1286-4816-F6E8-9180-8B9954A08FCA}"/>
              </a:ext>
            </a:extLst>
          </p:cNvPr>
          <p:cNvCxnSpPr>
            <a:cxnSpLocks/>
          </p:cNvCxnSpPr>
          <p:nvPr/>
        </p:nvCxnSpPr>
        <p:spPr>
          <a:xfrm>
            <a:off x="4089939" y="3390701"/>
            <a:ext cx="405105" cy="2800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838EA67-868C-351F-57CC-DB8583105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912" y="4171726"/>
            <a:ext cx="1984415" cy="1779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C6C42-78DB-3A1B-C8A4-5E33DED4D7E7}"/>
              </a:ext>
            </a:extLst>
          </p:cNvPr>
          <p:cNvSpPr txBox="1"/>
          <p:nvPr/>
        </p:nvSpPr>
        <p:spPr>
          <a:xfrm>
            <a:off x="7005973" y="4371014"/>
            <a:ext cx="211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CN" dirty="0"/>
              <a:t>R</a:t>
            </a:r>
            <a:r>
              <a:rPr lang="en-US" altLang="zh-CN" dirty="0"/>
              <a:t>0:</a:t>
            </a:r>
            <a:r>
              <a:rPr lang="zh-CN" altLang="en-US" dirty="0"/>
              <a:t> </a:t>
            </a:r>
            <a:r>
              <a:rPr lang="en-US" altLang="zh-CN" dirty="0"/>
              <a:t>52.36mm-70.69mm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9084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1DF9-0197-DAB7-817F-35FC51AB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r>
              <a:rPr lang="zh-CN" altLang="en-US" dirty="0"/>
              <a:t> </a:t>
            </a:r>
            <a:endParaRPr lang="en-C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C2D3FC-E4B4-D418-97D1-ADE3C0AFA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521176"/>
              </p:ext>
            </p:extLst>
          </p:nvPr>
        </p:nvGraphicFramePr>
        <p:xfrm>
          <a:off x="4477568" y="1704476"/>
          <a:ext cx="5349959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23">
                  <a:extLst>
                    <a:ext uri="{9D8B030D-6E8A-4147-A177-3AD203B41FA5}">
                      <a16:colId xmlns:a16="http://schemas.microsoft.com/office/drawing/2014/main" val="4239690203"/>
                    </a:ext>
                  </a:extLst>
                </a:gridCol>
                <a:gridCol w="613797">
                  <a:extLst>
                    <a:ext uri="{9D8B030D-6E8A-4147-A177-3AD203B41FA5}">
                      <a16:colId xmlns:a16="http://schemas.microsoft.com/office/drawing/2014/main" val="2190237398"/>
                    </a:ext>
                  </a:extLst>
                </a:gridCol>
                <a:gridCol w="891660">
                  <a:extLst>
                    <a:ext uri="{9D8B030D-6E8A-4147-A177-3AD203B41FA5}">
                      <a16:colId xmlns:a16="http://schemas.microsoft.com/office/drawing/2014/main" val="1240620811"/>
                    </a:ext>
                  </a:extLst>
                </a:gridCol>
                <a:gridCol w="1006641">
                  <a:extLst>
                    <a:ext uri="{9D8B030D-6E8A-4147-A177-3AD203B41FA5}">
                      <a16:colId xmlns:a16="http://schemas.microsoft.com/office/drawing/2014/main" val="712248305"/>
                    </a:ext>
                  </a:extLst>
                </a:gridCol>
                <a:gridCol w="983806">
                  <a:extLst>
                    <a:ext uri="{9D8B030D-6E8A-4147-A177-3AD203B41FA5}">
                      <a16:colId xmlns:a16="http://schemas.microsoft.com/office/drawing/2014/main" val="2858037621"/>
                    </a:ext>
                  </a:extLst>
                </a:gridCol>
                <a:gridCol w="684532">
                  <a:extLst>
                    <a:ext uri="{9D8B030D-6E8A-4147-A177-3AD203B41FA5}">
                      <a16:colId xmlns:a16="http://schemas.microsoft.com/office/drawing/2014/main" val="4064591607"/>
                    </a:ext>
                  </a:extLst>
                </a:gridCol>
              </a:tblGrid>
              <a:tr h="6406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axmum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Arc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</a:t>
                      </a:r>
                      <a:r>
                        <a:rPr lang="en-CN" sz="1600" dirty="0"/>
                        <a:t>eadout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channel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number</a:t>
                      </a:r>
                      <a:endParaRPr lang="en-C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Sensor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number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>
                          <a:solidFill>
                            <a:srgbClr val="00B050"/>
                          </a:solidFill>
                        </a:rPr>
                        <a:t>Hit Rate</a:t>
                      </a:r>
                    </a:p>
                    <a:p>
                      <a:r>
                        <a:rPr lang="en-US" altLang="zh-CN" sz="1400" dirty="0">
                          <a:solidFill>
                            <a:srgbClr val="00B050"/>
                          </a:solidFill>
                        </a:rPr>
                        <a:t>Hz/</a:t>
                      </a:r>
                      <a:r>
                        <a:rPr lang="en-CN" altLang="zh-CN" sz="1400" dirty="0">
                          <a:solidFill>
                            <a:srgbClr val="00B050"/>
                          </a:solidFill>
                        </a:rPr>
                        <a:t>cm</a:t>
                      </a:r>
                      <a:r>
                        <a:rPr lang="en-US" altLang="zh-CN" sz="1400" baseline="3000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CN" sz="1400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7215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400-540</a:t>
                      </a:r>
                      <a:r>
                        <a:rPr lang="zh-CN" alt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52.36</a:t>
                      </a:r>
                      <a:r>
                        <a:rPr lang="zh-CN" alt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707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CN" baseline="300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33989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540-680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70.69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89.012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891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CN" baseline="300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23894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680-820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107.338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1074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CN" baseline="300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75298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125.664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1257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1417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125.664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143.990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1440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00448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162.316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1624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497953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180.642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1807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1558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198.968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1990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73069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217.294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2173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92113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1660-1800</a:t>
                      </a:r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N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235.620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2357</a:t>
                      </a:r>
                      <a:endParaRPr lang="en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852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8523102-14FA-F3F3-E340-CB79EE43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2" y="1169526"/>
            <a:ext cx="3403391" cy="4518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7F6DE-1082-4F86-E9DC-98B261C68AC4}"/>
              </a:ext>
            </a:extLst>
          </p:cNvPr>
          <p:cNvSpPr txBox="1"/>
          <p:nvPr/>
        </p:nvSpPr>
        <p:spPr>
          <a:xfrm>
            <a:off x="78473" y="5746751"/>
            <a:ext cx="477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位置分辨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um</a:t>
            </a:r>
            <a:r>
              <a:rPr lang="zh-CN" altLang="en-US" dirty="0"/>
              <a:t> （最大</a:t>
            </a:r>
            <a:r>
              <a:rPr lang="en-US" altLang="zh-CN" dirty="0"/>
              <a:t>pitch</a:t>
            </a:r>
            <a:r>
              <a:rPr lang="zh-CN" altLang="en-US" dirty="0"/>
              <a:t>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um</a:t>
            </a:r>
            <a:r>
              <a:rPr lang="zh-CN" altLang="en-US" dirty="0"/>
              <a:t>）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66805-C91E-54DF-5584-05379C588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71" y="821716"/>
            <a:ext cx="1864285" cy="1687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7FB2F-A90C-5DA7-6355-9139AF3C5287}"/>
              </a:ext>
            </a:extLst>
          </p:cNvPr>
          <p:cNvSpPr txBox="1"/>
          <p:nvPr/>
        </p:nvSpPr>
        <p:spPr>
          <a:xfrm>
            <a:off x="3599330" y="971405"/>
            <a:ext cx="87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chemeClr val="accent1"/>
                </a:solidFill>
              </a:rPr>
              <a:t>Sensor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in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the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8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inch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wafer</a:t>
            </a:r>
            <a:endParaRPr lang="en-CN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C7839-4A3E-33B7-6869-3C1378F8CD49}"/>
              </a:ext>
            </a:extLst>
          </p:cNvPr>
          <p:cNvSpPr txBox="1"/>
          <p:nvPr/>
        </p:nvSpPr>
        <p:spPr>
          <a:xfrm>
            <a:off x="8960914" y="1064073"/>
            <a:ext cx="105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Old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7528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4C56-B512-48F8-6AA7-DD628B53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4857-D311-9735-8015-3F976AD1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0"/>
            <a:ext cx="8543925" cy="32163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mechanics</a:t>
            </a:r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（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？）</a:t>
            </a:r>
            <a:endParaRPr lang="en-US" altLang="zh-CN" dirty="0"/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Arc</a:t>
            </a:r>
            <a:r>
              <a:rPr lang="zh-CN" altLang="en-US" dirty="0"/>
              <a:t> </a:t>
            </a:r>
            <a:r>
              <a:rPr lang="en-US" altLang="zh-CN" dirty="0"/>
              <a:t>PCB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endParaRPr lang="en-US" altLang="zh-CN" dirty="0"/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TOA</a:t>
            </a:r>
            <a:r>
              <a:rPr lang="zh-CN" altLang="en-US" dirty="0"/>
              <a:t> </a:t>
            </a:r>
            <a:r>
              <a:rPr lang="en-US" altLang="zh-CN" dirty="0"/>
              <a:t>TOT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Impedance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</a:p>
          <a:p>
            <a:r>
              <a:rPr lang="en-US" altLang="zh-CN" dirty="0"/>
              <a:t>Arc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leakage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pitch</a:t>
            </a:r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36EB8-9871-193A-B4ED-6C0B1C0C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98" y="3803339"/>
            <a:ext cx="3324158" cy="825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B8B8F-C42C-92BD-8E8D-16EC5F703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4" y="3803339"/>
            <a:ext cx="6814458" cy="2388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425CF-3126-38C8-F12A-1F4F3A6AD5E2}"/>
              </a:ext>
            </a:extLst>
          </p:cNvPr>
          <p:cNvSpPr txBox="1"/>
          <p:nvPr/>
        </p:nvSpPr>
        <p:spPr>
          <a:xfrm>
            <a:off x="2298119" y="4997575"/>
            <a:ext cx="32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3D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arrangement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</a:t>
            </a:r>
            <a:endParaRPr lang="en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F079-D85E-8E4B-DDEA-0019B322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DA54-00B4-C650-CEEB-7D29BF38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0"/>
            <a:ext cx="9224962" cy="5008563"/>
          </a:xfrm>
        </p:spPr>
        <p:txBody>
          <a:bodyPr/>
          <a:lstStyle/>
          <a:p>
            <a:r>
              <a:rPr lang="en-CN" dirty="0"/>
              <a:t>Decrease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85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mm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to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58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mm</a:t>
            </a:r>
          </a:p>
          <a:p>
            <a:r>
              <a:rPr lang="en-US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endcap.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Need to discuss about the</a:t>
            </a:r>
            <a:r>
              <a:rPr lang="zh-CN" altLang="en-US" dirty="0"/>
              <a:t> </a:t>
            </a:r>
            <a:r>
              <a:rPr lang="en-US" altLang="zh-CN" dirty="0"/>
              <a:t>longer TPC at the endcap</a:t>
            </a:r>
            <a:r>
              <a:rPr lang="en-US" altLang="zh-CN" b="1" dirty="0">
                <a:solidFill>
                  <a:srgbClr val="C00000"/>
                </a:solidFill>
              </a:rPr>
              <a:t>(&gt; 1800mm problem)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Need to know the spatial resolution in the z direction(beam direction)</a:t>
            </a:r>
            <a:r>
              <a:rPr lang="zh-CN" altLang="en-US" dirty="0"/>
              <a:t> </a:t>
            </a:r>
            <a:r>
              <a:rPr lang="en-US" dirty="0"/>
              <a:t> ?(</a:t>
            </a:r>
            <a:r>
              <a:rPr lang="en-US" b="1" dirty="0"/>
              <a:t>important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the power density</a:t>
            </a:r>
            <a:r>
              <a:rPr lang="zh-CN" altLang="en-US" b="1" dirty="0"/>
              <a:t> </a:t>
            </a:r>
            <a:r>
              <a:rPr lang="en-US" altLang="zh-CN" b="1" dirty="0"/>
              <a:t>of electronics</a:t>
            </a:r>
            <a:r>
              <a:rPr lang="en-US" b="1" dirty="0"/>
              <a:t> )</a:t>
            </a:r>
            <a:endParaRPr lang="en-C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C3726-45F3-9522-8B19-EA8A098D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2" y="3302229"/>
            <a:ext cx="4329629" cy="2591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5413B-0620-A2EC-8D5D-2EA2E34F4E62}"/>
              </a:ext>
            </a:extLst>
          </p:cNvPr>
          <p:cNvSpPr txBox="1"/>
          <p:nvPr/>
        </p:nvSpPr>
        <p:spPr>
          <a:xfrm>
            <a:off x="2180800" y="3032175"/>
            <a:ext cx="9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TPC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B40864-23C9-6AC8-E2E8-AD438E322C18}"/>
              </a:ext>
            </a:extLst>
          </p:cNvPr>
          <p:cNvSpPr/>
          <p:nvPr/>
        </p:nvSpPr>
        <p:spPr>
          <a:xfrm>
            <a:off x="825320" y="3228278"/>
            <a:ext cx="390293" cy="4014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A20A6803-5145-026E-D015-8F9F7F2A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15" y="3672681"/>
            <a:ext cx="5471185" cy="18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33254</TotalTime>
  <Words>1539</Words>
  <Application>Microsoft Macintosh PowerPoint</Application>
  <PresentationFormat>A4 Paper (210x297 mm)</PresentationFormat>
  <Paragraphs>434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Courier New</vt:lpstr>
      <vt:lpstr>Helvetica Neue</vt:lpstr>
      <vt:lpstr>Roboto</vt:lpstr>
      <vt:lpstr>Wingdings</vt:lpstr>
      <vt:lpstr>Office Theme</vt:lpstr>
      <vt:lpstr> CEPC Time of flight and outer tracker with LGAD </vt:lpstr>
      <vt:lpstr>Outline</vt:lpstr>
      <vt:lpstr>Re-estimate  the Electronics Thickness </vt:lpstr>
      <vt:lpstr>Optimization of the Barrel Design</vt:lpstr>
      <vt:lpstr>3D module of the Barrel  </vt:lpstr>
      <vt:lpstr>Endcap design 1</vt:lpstr>
      <vt:lpstr>Sensor Arrangement and the readout channel </vt:lpstr>
      <vt:lpstr>Endcap design </vt:lpstr>
      <vt:lpstr>Summary and questions</vt:lpstr>
      <vt:lpstr>Backup</vt:lpstr>
      <vt:lpstr>Geometric layout: Barrel-OTk</vt:lpstr>
      <vt:lpstr>Need reasonable hit rate at endcap</vt:lpstr>
      <vt:lpstr>Arrangement of the ToF with strip LGAD：Barrel</vt:lpstr>
      <vt:lpstr>Arrangement of the ToF with strip LGAD ：Endcap</vt:lpstr>
      <vt:lpstr>Layout of the Electronic System for LGAD ToF &amp; oTracker</vt:lpstr>
      <vt:lpstr>Re-estimate  the Electronics Thickness </vt:lpstr>
      <vt:lpstr>Detector Impact – Vertex -- Higgs</vt:lpstr>
      <vt:lpstr>Detector Impact – Vertex – Z-pole</vt:lpstr>
      <vt:lpstr>PowerPoint Presentation</vt:lpstr>
      <vt:lpstr>Endcap design 1</vt:lpstr>
      <vt:lpstr>CEPC TOF</vt:lpstr>
      <vt:lpstr>7.5o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1113</cp:revision>
  <cp:lastPrinted>2019-10-18T06:24:01Z</cp:lastPrinted>
  <dcterms:created xsi:type="dcterms:W3CDTF">2015-10-29T10:59:50Z</dcterms:created>
  <dcterms:modified xsi:type="dcterms:W3CDTF">2024-06-11T02:35:35Z</dcterms:modified>
</cp:coreProperties>
</file>