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0" r:id="rId2"/>
    <p:sldMasterId id="2147483713" r:id="rId3"/>
  </p:sldMasterIdLst>
  <p:notesMasterIdLst>
    <p:notesMasterId r:id="rId12"/>
  </p:notesMasterIdLst>
  <p:handoutMasterIdLst>
    <p:handoutMasterId r:id="rId13"/>
  </p:handoutMasterIdLst>
  <p:sldIdLst>
    <p:sldId id="375" r:id="rId4"/>
    <p:sldId id="569" r:id="rId5"/>
    <p:sldId id="568" r:id="rId6"/>
    <p:sldId id="567" r:id="rId7"/>
    <p:sldId id="572" r:id="rId8"/>
    <p:sldId id="571" r:id="rId9"/>
    <p:sldId id="570" r:id="rId10"/>
    <p:sldId id="5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97D9F72-E277-490A-952C-30696E06EEA9}">
          <p14:sldIdLst>
            <p14:sldId id="375"/>
            <p14:sldId id="569"/>
            <p14:sldId id="568"/>
          </p14:sldIdLst>
        </p14:section>
        <p14:section name="测试系统" id="{8B3652FB-187B-42D0-85F9-D362F1742576}">
          <p14:sldIdLst>
            <p14:sldId id="567"/>
            <p14:sldId id="572"/>
            <p14:sldId id="571"/>
            <p14:sldId id="570"/>
            <p14:sldId id="5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 Zhang" initials="hy" lastIdx="5" clrIdx="0">
    <p:extLst>
      <p:ext uri="{19B8F6BF-5375-455C-9EA6-DF929625EA0E}">
        <p15:presenceInfo xmlns:p15="http://schemas.microsoft.com/office/powerpoint/2012/main" userId="hy Zhang" providerId="None"/>
      </p:ext>
    </p:extLst>
  </p:cmAuthor>
  <p:cmAuthor id="2" name="Thinkpad" initials="T" lastIdx="1" clrIdx="1">
    <p:extLst>
      <p:ext uri="{19B8F6BF-5375-455C-9EA6-DF929625EA0E}">
        <p15:presenceInfo xmlns:p15="http://schemas.microsoft.com/office/powerpoint/2012/main" userId="Thinkp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BFE8"/>
    <a:srgbClr val="000000"/>
    <a:srgbClr val="232323"/>
    <a:srgbClr val="2F302F"/>
    <a:srgbClr val="252625"/>
    <a:srgbClr val="9954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6" autoAdjust="0"/>
    <p:restoredTop sz="96349" autoAdjust="0"/>
  </p:normalViewPr>
  <p:slideViewPr>
    <p:cSldViewPr snapToGrid="0">
      <p:cViewPr varScale="1">
        <p:scale>
          <a:sx n="76" d="100"/>
          <a:sy n="76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1E90-1996-49CC-8E22-45A19EF9BBB6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B5A24-0948-4DBE-A138-85086B6C7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4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88A7-429E-4B31-B917-032B60BDBE7D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67907-3958-44CF-BC57-E8B45ACE72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02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3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65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2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9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20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67907-3958-44CF-BC57-E8B45ACE722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51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核电子学实验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82859" y="6648014"/>
            <a:ext cx="12369553" cy="194400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894699">
              <a:defRPr/>
            </a:pPr>
            <a:endParaRPr lang="zh-CN" altLang="en-US" sz="490"/>
          </a:p>
        </p:txBody>
      </p:sp>
      <p:pic>
        <p:nvPicPr>
          <p:cNvPr id="5" name="图片 4" descr="二校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90" y="4175498"/>
            <a:ext cx="4693751" cy="226164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  <a:effectLst>
            <a:softEdge rad="317500"/>
          </a:effectLst>
        </p:spPr>
      </p:pic>
      <p:pic>
        <p:nvPicPr>
          <p:cNvPr id="7" name="图片 9" descr="图片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0" y="46653"/>
            <a:ext cx="3275569" cy="7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95683" y="124840"/>
            <a:ext cx="3359788" cy="494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4699">
              <a:defRPr/>
            </a:pPr>
            <a:r>
              <a:rPr lang="zh-CN" altLang="en-US" sz="2612" dirty="0">
                <a:solidFill>
                  <a:srgbClr val="800080"/>
                </a:solidFill>
                <a:latin typeface="华文行楷" pitchFamily="2" charset="-122"/>
                <a:ea typeface="华文行楷" pitchFamily="2" charset="-122"/>
              </a:rPr>
              <a:t>核电子学实验室</a:t>
            </a:r>
            <a:endParaRPr lang="en-US" altLang="zh-CN" sz="2612" dirty="0">
              <a:solidFill>
                <a:srgbClr val="80008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8804" y="532624"/>
            <a:ext cx="3521059" cy="293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94699">
              <a:defRPr/>
            </a:pPr>
            <a:r>
              <a:rPr lang="en-US" altLang="zh-CN" sz="1306" dirty="0">
                <a:solidFill>
                  <a:srgbClr val="800080"/>
                </a:solidFill>
                <a:latin typeface="Franklin Gothic Demi" pitchFamily="34" charset="0"/>
                <a:ea typeface="宋体" pitchFamily="2" charset="-122"/>
              </a:rPr>
              <a:t>Laboratory of Nuclear Electronics</a:t>
            </a:r>
            <a:endParaRPr lang="zh-CN" altLang="en-US" sz="1306" dirty="0">
              <a:solidFill>
                <a:srgbClr val="800080"/>
              </a:solidFill>
              <a:latin typeface="Franklin Gothic Demi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defRPr>
            </a:lvl1pPr>
            <a:lvl2pPr marL="447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11" name="日期占位符 1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79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DF834C-991C-4D80-9B9F-C81B79B38554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12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4165540" y="6356481"/>
            <a:ext cx="4752683" cy="365017"/>
          </a:xfrm>
        </p:spPr>
        <p:txBody>
          <a:bodyPr/>
          <a:lstStyle>
            <a:lvl1pPr>
              <a:defRPr sz="1796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-84" y="914238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</p:spTree>
    <p:extLst>
      <p:ext uri="{BB962C8B-B14F-4D97-AF65-F5344CB8AC3E}">
        <p14:creationId xmlns:p14="http://schemas.microsoft.com/office/powerpoint/2010/main" val="2557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339-D472-4803-A99B-99EC83870A5A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1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0FF-62DC-437E-8F54-9B983247785C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1785-FAD0-4F90-8B1D-8EBBAEAC9BD4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0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61B2-0D78-41B1-B79F-939C546D6972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0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13827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9573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006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62453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1703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7293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C8E-8FB3-4A9F-89B3-B65FA0835E87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76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1111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3601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92936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999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0378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E9A0-7BFB-4CFF-84DD-E5E4B94B2B85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icture 30" descr="logo4"/>
          <p:cNvPicPr>
            <a:picLocks noChangeAspect="1" noChangeArrowheads="1"/>
          </p:cNvPicPr>
          <p:nvPr userDrawn="1"/>
        </p:nvPicPr>
        <p:blipFill>
          <a:blip r:embed="rId2"/>
          <a:srcRect l="35667" t="21370" r="7225" b="35667"/>
          <a:stretch>
            <a:fillRect/>
          </a:stretch>
        </p:blipFill>
        <p:spPr bwMode="auto">
          <a:xfrm>
            <a:off x="10403781" y="78424"/>
            <a:ext cx="1597748" cy="8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-84" y="1038530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32047" y="155590"/>
            <a:ext cx="9333600" cy="824158"/>
          </a:xfrm>
        </p:spPr>
        <p:txBody>
          <a:bodyPr/>
          <a:lstStyle>
            <a:lvl1pPr algn="l">
              <a:defRPr sz="4299" baseline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601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F8CD-FF37-4864-907F-2E49895E880C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98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7F99-F9C5-4F91-9841-A7F4B22923DE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0" descr="logo4"/>
          <p:cNvPicPr>
            <a:picLocks noChangeAspect="1" noChangeArrowheads="1"/>
          </p:cNvPicPr>
          <p:nvPr userDrawn="1"/>
        </p:nvPicPr>
        <p:blipFill>
          <a:blip r:embed="rId2"/>
          <a:srcRect l="35667" t="21370" r="7225" b="35667"/>
          <a:stretch>
            <a:fillRect/>
          </a:stretch>
        </p:blipFill>
        <p:spPr bwMode="auto">
          <a:xfrm>
            <a:off x="10403781" y="78424"/>
            <a:ext cx="1597748" cy="8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-84" y="1038530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32047" y="155590"/>
            <a:ext cx="93336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10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0119-0AA0-4682-BB90-38422F34A64C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30" descr="logo4"/>
          <p:cNvPicPr>
            <a:picLocks noChangeAspect="1" noChangeArrowheads="1"/>
          </p:cNvPicPr>
          <p:nvPr userDrawn="1"/>
        </p:nvPicPr>
        <p:blipFill>
          <a:blip r:embed="rId2"/>
          <a:srcRect l="35667" t="21370" r="7225" b="35667"/>
          <a:stretch>
            <a:fillRect/>
          </a:stretch>
        </p:blipFill>
        <p:spPr bwMode="auto">
          <a:xfrm>
            <a:off x="10403781" y="78424"/>
            <a:ext cx="1597748" cy="8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32047" y="155590"/>
            <a:ext cx="93336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-84" y="1038530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</p:spTree>
    <p:extLst>
      <p:ext uri="{BB962C8B-B14F-4D97-AF65-F5344CB8AC3E}">
        <p14:creationId xmlns:p14="http://schemas.microsoft.com/office/powerpoint/2010/main" val="22152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742" y="1293253"/>
            <a:ext cx="4776199" cy="2399859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7510" y="1293252"/>
            <a:ext cx="4776199" cy="239126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AF03-F148-437A-B99A-4E5FFBB61788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30" descr="logo4"/>
          <p:cNvPicPr>
            <a:picLocks noChangeAspect="1" noChangeArrowheads="1"/>
          </p:cNvPicPr>
          <p:nvPr userDrawn="1"/>
        </p:nvPicPr>
        <p:blipFill>
          <a:blip r:embed="rId2"/>
          <a:srcRect l="35667" t="21370" r="7225" b="35667"/>
          <a:stretch>
            <a:fillRect/>
          </a:stretch>
        </p:blipFill>
        <p:spPr bwMode="auto">
          <a:xfrm>
            <a:off x="10403781" y="78424"/>
            <a:ext cx="1597748" cy="8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 userDrawn="1"/>
        </p:nvSpPr>
        <p:spPr>
          <a:xfrm>
            <a:off x="-84" y="1038530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17741" y="3906300"/>
            <a:ext cx="4776199" cy="2370213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10"/>
          <p:cNvSpPr>
            <a:spLocks noGrp="1"/>
          </p:cNvSpPr>
          <p:nvPr>
            <p:ph sz="quarter" idx="14"/>
          </p:nvPr>
        </p:nvSpPr>
        <p:spPr>
          <a:xfrm>
            <a:off x="6507510" y="3835329"/>
            <a:ext cx="4776199" cy="2370213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32047" y="155590"/>
            <a:ext cx="93336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954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E9A0-7BFB-4CFF-84DD-E5E4B94B2B85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icture 30" descr="logo4"/>
          <p:cNvPicPr>
            <a:picLocks noChangeAspect="1" noChangeArrowheads="1"/>
          </p:cNvPicPr>
          <p:nvPr userDrawn="1"/>
        </p:nvPicPr>
        <p:blipFill>
          <a:blip r:embed="rId2"/>
          <a:srcRect l="35667" t="21370" r="7225" b="35667"/>
          <a:stretch>
            <a:fillRect/>
          </a:stretch>
        </p:blipFill>
        <p:spPr bwMode="auto">
          <a:xfrm>
            <a:off x="10403781" y="78424"/>
            <a:ext cx="1597748" cy="8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-84" y="1038530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32047" y="155590"/>
            <a:ext cx="9333600" cy="824158"/>
          </a:xfrm>
        </p:spPr>
        <p:txBody>
          <a:bodyPr/>
          <a:lstStyle>
            <a:lvl1pPr algn="l">
              <a:defRPr sz="4299" baseline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70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B391-B818-4A0B-A52F-355707386664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博士开题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7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>
              <a:defRPr baseline="0"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" name="Picture 30" descr="logo4"/>
          <p:cNvPicPr>
            <a:picLocks noChangeAspect="1" noChangeArrowheads="1"/>
          </p:cNvPicPr>
          <p:nvPr userDrawn="1"/>
        </p:nvPicPr>
        <p:blipFill>
          <a:blip r:embed="rId2"/>
          <a:srcRect l="35667" t="21370" r="7225" b="35667"/>
          <a:stretch>
            <a:fillRect/>
          </a:stretch>
        </p:blipFill>
        <p:spPr bwMode="auto">
          <a:xfrm>
            <a:off x="10403781" y="-72502"/>
            <a:ext cx="1597748" cy="8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 userDrawn="1"/>
        </p:nvSpPr>
        <p:spPr>
          <a:xfrm>
            <a:off x="-84" y="887604"/>
            <a:ext cx="12192000" cy="19594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90"/>
          </a:p>
        </p:txBody>
      </p:sp>
      <p:sp>
        <p:nvSpPr>
          <p:cNvPr id="1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FB26AF03-F148-437A-B99A-4E5FFBB61788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1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1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F822D0B3-86C0-48A6-87B1-903C1698B4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32047" y="49054"/>
            <a:ext cx="9333600" cy="824158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723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839" y="274735"/>
            <a:ext cx="109723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8903" tIns="164452" rIns="328903" bIns="1644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839" y="1600028"/>
            <a:ext cx="10972323" cy="452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8903" tIns="164452" rIns="328903" bIns="164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839" y="6356481"/>
            <a:ext cx="2844323" cy="365017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l" defTabSz="894699">
              <a:defRPr sz="117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fld id="{47185BDB-C5A5-4927-9C12-490EA2138ECA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540" y="6356481"/>
            <a:ext cx="3860920" cy="365017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ctr" defTabSz="894699">
              <a:defRPr sz="117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r>
              <a:rPr lang="zh-CN" altLang="en-US"/>
              <a:t>博士开题</a:t>
            </a:r>
          </a:p>
        </p:txBody>
      </p:sp>
    </p:spTree>
    <p:extLst>
      <p:ext uri="{BB962C8B-B14F-4D97-AF65-F5344CB8AC3E}">
        <p14:creationId xmlns:p14="http://schemas.microsoft.com/office/powerpoint/2010/main" val="180728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defTabSz="894587" rtl="0" eaLnBrk="1" fontAlgn="base" hangingPunct="1">
        <a:spcBef>
          <a:spcPct val="0"/>
        </a:spcBef>
        <a:spcAft>
          <a:spcPct val="0"/>
        </a:spcAft>
        <a:defRPr sz="42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5pPr>
      <a:lvl6pPr marL="124404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6pPr>
      <a:lvl7pPr marL="248808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7pPr>
      <a:lvl8pPr marL="373212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8pPr>
      <a:lvl9pPr marL="497616" algn="ctr" defTabSz="894587" rtl="0" eaLnBrk="1" fontAlgn="base" hangingPunct="1"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35200" indent="-335200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726987" indent="-279477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48" kern="1200">
          <a:solidFill>
            <a:schemeClr val="tx1"/>
          </a:solidFill>
          <a:latin typeface="+mn-lt"/>
          <a:ea typeface="+mn-ea"/>
          <a:cs typeface="+mn-cs"/>
        </a:defRPr>
      </a:lvl2pPr>
      <a:lvl3pPr marL="1118341" indent="-223323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5851" indent="-223323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59" kern="1200">
          <a:solidFill>
            <a:schemeClr val="tx1"/>
          </a:solidFill>
          <a:latin typeface="+mn-lt"/>
          <a:ea typeface="+mn-ea"/>
          <a:cs typeface="+mn-cs"/>
        </a:defRPr>
      </a:lvl4pPr>
      <a:lvl5pPr marL="2013360" indent="-223323" algn="l" defTabSz="8945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59" kern="1200">
          <a:solidFill>
            <a:schemeClr val="tx1"/>
          </a:solidFill>
          <a:latin typeface="+mn-lt"/>
          <a:ea typeface="+mn-ea"/>
          <a:cs typeface="+mn-cs"/>
        </a:defRPr>
      </a:lvl5pPr>
      <a:lvl6pPr marL="2461133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6pPr>
      <a:lvl7pPr marL="2908611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7pPr>
      <a:lvl8pPr marL="3356090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8pPr>
      <a:lvl9pPr marL="3803569" indent="-223739" algn="l" defTabSz="894957" rtl="0" eaLnBrk="1" latinLnBrk="0" hangingPunct="1">
        <a:spcBef>
          <a:spcPct val="20000"/>
        </a:spcBef>
        <a:buFont typeface="Arial" pitchFamily="34" charset="0"/>
        <a:buChar char="•"/>
        <a:defRPr sz="1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7479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4957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2436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89915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37393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84872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32351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79830" algn="l" defTabSz="894957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1BFF-49E1-46E3-9377-A75392147163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D0B3-86C0-48A6-87B1-903C1698B4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2" r:id="rId3"/>
    <p:sldLayoutId id="2147483704" r:id="rId4"/>
    <p:sldLayoutId id="2147483712" r:id="rId5"/>
    <p:sldLayoutId id="2147483707" r:id="rId6"/>
    <p:sldLayoutId id="2147483706" r:id="rId7"/>
    <p:sldLayoutId id="2147483705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5BDB-C5A5-4927-9C12-490EA2138ECA}" type="datetime1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博士开题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6569" y="1980187"/>
            <a:ext cx="8741003" cy="1470025"/>
          </a:xfrm>
        </p:spPr>
        <p:txBody>
          <a:bodyPr/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TEPIX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芯片测试记录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96529" y="5206429"/>
            <a:ext cx="5598941" cy="1752600"/>
          </a:xfrm>
        </p:spPr>
        <p:txBody>
          <a:bodyPr/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刘灿文 魏桐 刘小桦 邓智</a:t>
            </a:r>
          </a:p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2024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68548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TEPIX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芯片结构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345FF8-863E-4FA0-9D06-B61453F2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2726423"/>
            <a:ext cx="5760000" cy="35796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5BEC79-3C36-422C-B34E-4D15496B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97" y="2954605"/>
            <a:ext cx="5760000" cy="33515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D5C861-C4A4-48CC-955D-7E416300ED43}"/>
              </a:ext>
            </a:extLst>
          </p:cNvPr>
          <p:cNvSpPr/>
          <p:nvPr/>
        </p:nvSpPr>
        <p:spPr>
          <a:xfrm>
            <a:off x="421688" y="1585477"/>
            <a:ext cx="539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像素内结构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模拟前端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ADC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像素输出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FB5CA0-5F23-488D-957B-34D643EC3980}"/>
              </a:ext>
            </a:extLst>
          </p:cNvPr>
          <p:cNvSpPr/>
          <p:nvPr/>
        </p:nvSpPr>
        <p:spPr>
          <a:xfrm>
            <a:off x="6378428" y="1585477"/>
            <a:ext cx="539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顶层结构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TEPIX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芯片性能</a:t>
            </a:r>
            <a:endParaRPr lang="zh-CN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0C91B45-3E07-4B59-941A-A9A1C19A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31856"/>
              </p:ext>
            </p:extLst>
          </p:nvPr>
        </p:nvGraphicFramePr>
        <p:xfrm>
          <a:off x="2032000" y="1732679"/>
          <a:ext cx="8128000" cy="4399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297038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2299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设计指标参数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3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通道数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9722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增益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高增益档</a:t>
                      </a:r>
                      <a:r>
                        <a:rPr lang="en-US" altLang="zh-CN" dirty="0"/>
                        <a:t>~40mV/</a:t>
                      </a:r>
                      <a:r>
                        <a:rPr lang="en-US" altLang="zh-CN" dirty="0" err="1"/>
                        <a:t>fC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2993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低增益档</a:t>
                      </a:r>
                      <a:r>
                        <a:rPr lang="en-US" altLang="zh-CN" dirty="0"/>
                        <a:t>~6mV/</a:t>
                      </a:r>
                      <a:r>
                        <a:rPr lang="en-US" altLang="zh-CN" dirty="0" err="1"/>
                        <a:t>fC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2708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单帧存储深度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88087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动态范围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高增益档</a:t>
                      </a:r>
                      <a:r>
                        <a:rPr lang="en-US" altLang="zh-CN" dirty="0"/>
                        <a:t>~25fC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8978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低增益档</a:t>
                      </a:r>
                      <a:r>
                        <a:rPr lang="en-US" altLang="zh-CN" dirty="0"/>
                        <a:t>~150fC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6690"/>
                  </a:ext>
                </a:extLst>
              </a:tr>
              <a:tr h="31068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功耗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模拟总功耗</a:t>
                      </a:r>
                      <a:r>
                        <a:rPr lang="en-US" altLang="zh-CN" dirty="0"/>
                        <a:t>&lt;30mW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877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数字总功耗</a:t>
                      </a:r>
                      <a:r>
                        <a:rPr lang="en-US" altLang="zh-CN" dirty="0"/>
                        <a:t>&lt;30mW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76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ENC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&lt;100 e(</a:t>
                      </a:r>
                      <a:r>
                        <a:rPr lang="zh-CN" altLang="en-US" dirty="0"/>
                        <a:t>高增益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609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数字转换精度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能量</a:t>
                      </a:r>
                      <a:r>
                        <a:rPr lang="en-US" altLang="zh-CN" dirty="0"/>
                        <a:t>~14 bit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993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时间</a:t>
                      </a:r>
                      <a:r>
                        <a:rPr lang="en-US" altLang="zh-CN" dirty="0"/>
                        <a:t>~14 bit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4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6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测试系统</a:t>
            </a:r>
            <a:endParaRPr lang="zh-CN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25182-98C3-4DAD-BA05-97337447D7A2}"/>
              </a:ext>
            </a:extLst>
          </p:cNvPr>
          <p:cNvSpPr/>
          <p:nvPr/>
        </p:nvSpPr>
        <p:spPr>
          <a:xfrm>
            <a:off x="421687" y="1585477"/>
            <a:ext cx="11348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BGA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封装的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TEPIX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芯片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FPGA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开发板完成芯片配置与数据读出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以太网口输出数据到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PC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4D89CC8-3712-4AA7-923B-4AA99D4BD109}"/>
              </a:ext>
            </a:extLst>
          </p:cNvPr>
          <p:cNvGrpSpPr/>
          <p:nvPr/>
        </p:nvGrpSpPr>
        <p:grpSpPr>
          <a:xfrm>
            <a:off x="2666999" y="2511290"/>
            <a:ext cx="6858000" cy="4078803"/>
            <a:chOff x="2666999" y="2511290"/>
            <a:chExt cx="6858000" cy="407880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C52EA8F-BDDC-48A4-9AB7-EFD7426A7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0" r="15548"/>
            <a:stretch/>
          </p:blipFill>
          <p:spPr>
            <a:xfrm rot="16200000">
              <a:off x="4246205" y="932084"/>
              <a:ext cx="3699587" cy="6858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F1CA0DD-89BC-4F70-9AFC-1D12F9ECE26F}"/>
                </a:ext>
              </a:extLst>
            </p:cNvPr>
            <p:cNvSpPr txBox="1"/>
            <p:nvPr/>
          </p:nvSpPr>
          <p:spPr>
            <a:xfrm>
              <a:off x="3002908" y="6220761"/>
              <a:ext cx="922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TEPIX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3AF6A4E-AEDA-4E89-A13D-CF4B5B89C80E}"/>
                </a:ext>
              </a:extLst>
            </p:cNvPr>
            <p:cNvSpPr txBox="1"/>
            <p:nvPr/>
          </p:nvSpPr>
          <p:spPr>
            <a:xfrm>
              <a:off x="5785605" y="6220761"/>
              <a:ext cx="1563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电源输入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3205EDB-4465-4AB4-BD51-C150488BD52B}"/>
                </a:ext>
              </a:extLst>
            </p:cNvPr>
            <p:cNvSpPr txBox="1"/>
            <p:nvPr/>
          </p:nvSpPr>
          <p:spPr>
            <a:xfrm>
              <a:off x="7778690" y="6220761"/>
              <a:ext cx="1563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数据输出</a:t>
              </a:r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4D3332E6-2949-4763-A14F-FEBED3BF88F9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3464303" y="4068661"/>
              <a:ext cx="67462" cy="21521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325FAAD-CDB0-4701-9E35-536F91EA44C7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6567181" y="5905850"/>
              <a:ext cx="0" cy="3149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62EDDB22-145E-4703-9361-460FE6B57DC9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8560266" y="5436066"/>
              <a:ext cx="407565" cy="7846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66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时间能量测试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25182-98C3-4DAD-BA05-97337447D7A2}"/>
              </a:ext>
            </a:extLst>
          </p:cNvPr>
          <p:cNvSpPr/>
          <p:nvPr/>
        </p:nvSpPr>
        <p:spPr>
          <a:xfrm>
            <a:off x="421687" y="1585477"/>
            <a:ext cx="11348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每个像素内都有一校准电流源，静态电流约为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150nA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（参考值），通过其开关的时间宽度控制注入不同电荷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1000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帧结果做平均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幅度分布均方根小于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~15LSB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31F1FB-8B12-4B8C-A854-5603287FCB20}"/>
              </a:ext>
            </a:extLst>
          </p:cNvPr>
          <p:cNvSpPr txBox="1"/>
          <p:nvPr/>
        </p:nvSpPr>
        <p:spPr>
          <a:xfrm>
            <a:off x="2179956" y="6370440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能量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27E3BE-3A58-4A62-BB3A-9D3D94A91691}"/>
              </a:ext>
            </a:extLst>
          </p:cNvPr>
          <p:cNvSpPr txBox="1"/>
          <p:nvPr/>
        </p:nvSpPr>
        <p:spPr>
          <a:xfrm>
            <a:off x="7939956" y="6364129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时间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426EEC-482B-4026-950C-40DF71B1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2525181"/>
            <a:ext cx="5760000" cy="38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076D8CB-C915-4BA2-8002-F410CF47C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4" y="2519623"/>
            <a:ext cx="57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时间测试</a:t>
            </a:r>
            <a:endParaRPr lang="zh-CN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25182-98C3-4DAD-BA05-97337447D7A2}"/>
              </a:ext>
            </a:extLst>
          </p:cNvPr>
          <p:cNvSpPr/>
          <p:nvPr/>
        </p:nvSpPr>
        <p:spPr>
          <a:xfrm>
            <a:off x="421687" y="1585477"/>
            <a:ext cx="1134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每帧给芯片注入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个间隔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40us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的信号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每个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LSB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代表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31F1FB-8B12-4B8C-A854-5603287FCB20}"/>
              </a:ext>
            </a:extLst>
          </p:cNvPr>
          <p:cNvSpPr txBox="1"/>
          <p:nvPr/>
        </p:nvSpPr>
        <p:spPr>
          <a:xfrm>
            <a:off x="2179956" y="6370440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高增益档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27E3BE-3A58-4A62-BB3A-9D3D94A91691}"/>
              </a:ext>
            </a:extLst>
          </p:cNvPr>
          <p:cNvSpPr txBox="1"/>
          <p:nvPr/>
        </p:nvSpPr>
        <p:spPr>
          <a:xfrm>
            <a:off x="7939956" y="6364129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低增益档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A394E88-22A9-4480-9DB5-EC8E3721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2523077"/>
            <a:ext cx="5760000" cy="38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223632-50BE-4A2E-B510-267ABE0F8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97" y="2523077"/>
            <a:ext cx="57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6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能量测试</a:t>
            </a:r>
            <a:endParaRPr lang="zh-CN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25182-98C3-4DAD-BA05-97337447D7A2}"/>
              </a:ext>
            </a:extLst>
          </p:cNvPr>
          <p:cNvSpPr/>
          <p:nvPr/>
        </p:nvSpPr>
        <p:spPr>
          <a:xfrm>
            <a:off x="421687" y="1585477"/>
            <a:ext cx="1134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每个像素内都有一校准电流源，静态电流约为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150nA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，通过其开关的时间宽度控制注入不同电荷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高增益档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~-216.7LSB/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fC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A1ABCE-CB8B-4B9C-99D1-014E3657B436}"/>
              </a:ext>
            </a:extLst>
          </p:cNvPr>
          <p:cNvSpPr txBox="1"/>
          <p:nvPr/>
        </p:nvSpPr>
        <p:spPr>
          <a:xfrm>
            <a:off x="2179956" y="6370440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高增益档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AE8097-304C-4F89-BAD9-9E7E8510A2CB}"/>
              </a:ext>
            </a:extLst>
          </p:cNvPr>
          <p:cNvSpPr txBox="1"/>
          <p:nvPr/>
        </p:nvSpPr>
        <p:spPr>
          <a:xfrm>
            <a:off x="7939956" y="6364129"/>
            <a:ext cx="20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低增益档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DB68CB8-5021-4C32-BE89-7420B7E0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2519922"/>
            <a:ext cx="5760000" cy="38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18B0501-9E64-46DF-83EE-5DFE3D171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97" y="2530440"/>
            <a:ext cx="576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2350-1DF1-4E33-92E2-10B287C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266" y="6366233"/>
            <a:ext cx="2743200" cy="365125"/>
          </a:xfrm>
        </p:spPr>
        <p:txBody>
          <a:bodyPr/>
          <a:lstStyle/>
          <a:p>
            <a:fld id="{F822D0B3-86C0-48A6-87B1-903C1698B4B1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CDF1E8-E78F-4290-B741-964CBD9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能量测试</a:t>
            </a:r>
            <a:endParaRPr lang="zh-CN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25182-98C3-4DAD-BA05-97337447D7A2}"/>
              </a:ext>
            </a:extLst>
          </p:cNvPr>
          <p:cNvSpPr/>
          <p:nvPr/>
        </p:nvSpPr>
        <p:spPr>
          <a:xfrm>
            <a:off x="421687" y="1585477"/>
            <a:ext cx="1134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10fC</a:t>
            </a:r>
            <a:r>
              <a:rPr lang="zh-CN" altLang="en-US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以上电荷输入时，高增益档前放输出饱和，第四个存储单元采样值偏移线性关系</a:t>
            </a:r>
            <a:endParaRPr lang="en-US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67A53F-B3D8-409A-A3AC-3AA11807C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7" y="2355640"/>
            <a:ext cx="7200000" cy="40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0961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AB813CEE-752D-4525-B879-ACE037555118}" vid="{18959E1F-8E60-493D-983E-9247EF34BFB5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199048</TotalTime>
  <Words>270</Words>
  <Application>Microsoft Office PowerPoint</Application>
  <PresentationFormat>宽屏</PresentationFormat>
  <Paragraphs>69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等线</vt:lpstr>
      <vt:lpstr>等线 Light</vt:lpstr>
      <vt:lpstr>黑体</vt:lpstr>
      <vt:lpstr>华文行楷</vt:lpstr>
      <vt:lpstr>楷体</vt:lpstr>
      <vt:lpstr>宋体</vt:lpstr>
      <vt:lpstr>微软雅黑</vt:lpstr>
      <vt:lpstr>Arial</vt:lpstr>
      <vt:lpstr>Calibri</vt:lpstr>
      <vt:lpstr>Calibri Light</vt:lpstr>
      <vt:lpstr>Franklin Gothic Demi</vt:lpstr>
      <vt:lpstr>Times New Roman</vt:lpstr>
      <vt:lpstr>Wingdings</vt:lpstr>
      <vt:lpstr>主题1</vt:lpstr>
      <vt:lpstr>自定义设计方案</vt:lpstr>
      <vt:lpstr>1_自定义设计方案</vt:lpstr>
      <vt:lpstr>TEPIX芯片测试记录</vt:lpstr>
      <vt:lpstr>TEPIX芯片结构</vt:lpstr>
      <vt:lpstr>TEPIX芯片性能</vt:lpstr>
      <vt:lpstr>测试系统</vt:lpstr>
      <vt:lpstr>时间能量测试</vt:lpstr>
      <vt:lpstr>时间测试</vt:lpstr>
      <vt:lpstr>能量测试</vt:lpstr>
      <vt:lpstr>能量测试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 Zhang</dc:creator>
  <cp:lastModifiedBy>刘灿文</cp:lastModifiedBy>
  <cp:revision>2547</cp:revision>
  <dcterms:created xsi:type="dcterms:W3CDTF">2015-03-07T08:28:41Z</dcterms:created>
  <dcterms:modified xsi:type="dcterms:W3CDTF">2024-06-13T02:07:36Z</dcterms:modified>
</cp:coreProperties>
</file>