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40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09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34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16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290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34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32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26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843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0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97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92EB8-4778-4AB2-8674-FBC676AE2ADF}" type="datetimeFigureOut">
              <a:rPr lang="zh-CN" altLang="en-US" smtClean="0"/>
              <a:t>2024/6/13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FB799-EBFE-4400-929F-BB0734B372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79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WASA</a:t>
            </a:r>
            <a:r>
              <a:rPr lang="zh-CN" altLang="en-US" dirty="0" smtClean="0"/>
              <a:t>读出进展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董建蒙，刘灿文，杨衍骁，龚光华，邓智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994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矩形 44"/>
          <p:cNvSpPr/>
          <p:nvPr/>
        </p:nvSpPr>
        <p:spPr>
          <a:xfrm>
            <a:off x="8205107" y="3290206"/>
            <a:ext cx="1298121" cy="1914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WASA DAQ</a:t>
            </a:r>
            <a:r>
              <a:rPr lang="zh-CN" altLang="en-US" dirty="0" smtClean="0"/>
              <a:t>固件结构框图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118632" y="1972329"/>
            <a:ext cx="14414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数据头寻找</a:t>
            </a:r>
            <a:endParaRPr lang="en-US" altLang="zh-CN" sz="1400" dirty="0" smtClean="0"/>
          </a:p>
          <a:p>
            <a:r>
              <a:rPr lang="zh-CN" altLang="en-US" sz="1400" dirty="0"/>
              <a:t>解</a:t>
            </a:r>
            <a:r>
              <a:rPr lang="zh-CN" altLang="en-US" sz="1400" dirty="0" smtClean="0"/>
              <a:t>串采样点数据</a:t>
            </a:r>
            <a:endParaRPr lang="en-US" altLang="zh-CN" sz="1400" dirty="0" smtClean="0"/>
          </a:p>
          <a:p>
            <a:r>
              <a:rPr lang="zh-CN" altLang="en-US" sz="1400" dirty="0"/>
              <a:t>数据组包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2216603" y="2718705"/>
            <a:ext cx="2906486" cy="828676"/>
            <a:chOff x="1885950" y="3175906"/>
            <a:chExt cx="2906486" cy="828676"/>
          </a:xfrm>
        </p:grpSpPr>
        <p:sp>
          <p:nvSpPr>
            <p:cNvPr id="4" name="矩形 3"/>
            <p:cNvSpPr/>
            <p:nvPr/>
          </p:nvSpPr>
          <p:spPr>
            <a:xfrm>
              <a:off x="1885950" y="3175907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data</a:t>
              </a:r>
            </a:p>
            <a:p>
              <a:pPr algn="ctr"/>
              <a:r>
                <a:rPr lang="en-US" altLang="zh-CN" sz="1400" dirty="0" err="1"/>
                <a:t>deserializer</a:t>
              </a:r>
              <a:endParaRPr lang="zh-CN" altLang="en-US" sz="1400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3714750" y="3175906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L1</a:t>
              </a:r>
            </a:p>
            <a:p>
              <a:pPr algn="ctr"/>
              <a:r>
                <a:rPr lang="en-US" altLang="zh-CN" sz="1400" dirty="0"/>
                <a:t>buffer</a:t>
              </a:r>
              <a:endParaRPr lang="zh-CN" altLang="en-US" sz="1400" dirty="0"/>
            </a:p>
          </p:txBody>
        </p:sp>
        <p:cxnSp>
          <p:nvCxnSpPr>
            <p:cNvPr id="8" name="直接箭头连接符 7"/>
            <p:cNvCxnSpPr>
              <a:stCxn id="4" idx="3"/>
              <a:endCxn id="6" idx="1"/>
            </p:cNvCxnSpPr>
            <p:nvPr/>
          </p:nvCxnSpPr>
          <p:spPr>
            <a:xfrm flipV="1">
              <a:off x="2963636" y="3590244"/>
              <a:ext cx="75111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/>
          <p:cNvGrpSpPr/>
          <p:nvPr/>
        </p:nvGrpSpPr>
        <p:grpSpPr>
          <a:xfrm>
            <a:off x="2216603" y="3699780"/>
            <a:ext cx="2906486" cy="828676"/>
            <a:chOff x="1885950" y="3175906"/>
            <a:chExt cx="2906486" cy="828676"/>
          </a:xfrm>
        </p:grpSpPr>
        <p:sp>
          <p:nvSpPr>
            <p:cNvPr id="20" name="矩形 19"/>
            <p:cNvSpPr/>
            <p:nvPr/>
          </p:nvSpPr>
          <p:spPr>
            <a:xfrm>
              <a:off x="1885950" y="3175907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data</a:t>
              </a:r>
            </a:p>
            <a:p>
              <a:pPr algn="ctr"/>
              <a:r>
                <a:rPr lang="en-US" altLang="zh-CN" sz="1400" dirty="0" err="1"/>
                <a:t>deserializer</a:t>
              </a:r>
              <a:endParaRPr lang="zh-CN" altLang="en-US" sz="1400" dirty="0"/>
            </a:p>
          </p:txBody>
        </p:sp>
        <p:sp>
          <p:nvSpPr>
            <p:cNvPr id="21" name="矩形 20"/>
            <p:cNvSpPr/>
            <p:nvPr/>
          </p:nvSpPr>
          <p:spPr>
            <a:xfrm>
              <a:off x="3714750" y="3175906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L1</a:t>
              </a:r>
            </a:p>
            <a:p>
              <a:pPr algn="ctr"/>
              <a:r>
                <a:rPr lang="en-US" altLang="zh-CN" sz="1400" dirty="0"/>
                <a:t>buffer</a:t>
              </a:r>
              <a:endParaRPr lang="zh-CN" altLang="en-US" sz="1400" dirty="0"/>
            </a:p>
          </p:txBody>
        </p:sp>
        <p:cxnSp>
          <p:nvCxnSpPr>
            <p:cNvPr id="22" name="直接箭头连接符 21"/>
            <p:cNvCxnSpPr>
              <a:stCxn id="20" idx="3"/>
              <a:endCxn id="21" idx="1"/>
            </p:cNvCxnSpPr>
            <p:nvPr/>
          </p:nvCxnSpPr>
          <p:spPr>
            <a:xfrm flipV="1">
              <a:off x="2963636" y="3590244"/>
              <a:ext cx="75111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2216603" y="4682214"/>
            <a:ext cx="2906486" cy="828676"/>
            <a:chOff x="1885950" y="3175906"/>
            <a:chExt cx="2906486" cy="828676"/>
          </a:xfrm>
        </p:grpSpPr>
        <p:sp>
          <p:nvSpPr>
            <p:cNvPr id="24" name="矩形 23"/>
            <p:cNvSpPr/>
            <p:nvPr/>
          </p:nvSpPr>
          <p:spPr>
            <a:xfrm>
              <a:off x="1885950" y="3175907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data</a:t>
              </a:r>
            </a:p>
            <a:p>
              <a:pPr algn="ctr"/>
              <a:r>
                <a:rPr lang="en-US" altLang="zh-CN" sz="1400" dirty="0" err="1"/>
                <a:t>deserializer</a:t>
              </a:r>
              <a:endParaRPr lang="zh-CN" altLang="en-US" sz="1400" dirty="0"/>
            </a:p>
          </p:txBody>
        </p:sp>
        <p:sp>
          <p:nvSpPr>
            <p:cNvPr id="25" name="矩形 24"/>
            <p:cNvSpPr/>
            <p:nvPr/>
          </p:nvSpPr>
          <p:spPr>
            <a:xfrm>
              <a:off x="3714750" y="3175906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L1</a:t>
              </a:r>
            </a:p>
            <a:p>
              <a:pPr algn="ctr"/>
              <a:r>
                <a:rPr lang="en-US" altLang="zh-CN" sz="1400" dirty="0"/>
                <a:t>buffer</a:t>
              </a:r>
              <a:endParaRPr lang="zh-CN" altLang="en-US" sz="1400" dirty="0"/>
            </a:p>
          </p:txBody>
        </p:sp>
        <p:cxnSp>
          <p:nvCxnSpPr>
            <p:cNvPr id="26" name="直接箭头连接符 25"/>
            <p:cNvCxnSpPr>
              <a:stCxn id="24" idx="3"/>
              <a:endCxn id="25" idx="1"/>
            </p:cNvCxnSpPr>
            <p:nvPr/>
          </p:nvCxnSpPr>
          <p:spPr>
            <a:xfrm flipV="1">
              <a:off x="2963636" y="3590244"/>
              <a:ext cx="75111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2216603" y="5664648"/>
            <a:ext cx="2906486" cy="828676"/>
            <a:chOff x="1885950" y="3175906"/>
            <a:chExt cx="2906486" cy="828676"/>
          </a:xfrm>
        </p:grpSpPr>
        <p:sp>
          <p:nvSpPr>
            <p:cNvPr id="28" name="矩形 27"/>
            <p:cNvSpPr/>
            <p:nvPr/>
          </p:nvSpPr>
          <p:spPr>
            <a:xfrm>
              <a:off x="1885950" y="3175907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data</a:t>
              </a:r>
            </a:p>
            <a:p>
              <a:pPr algn="ctr"/>
              <a:r>
                <a:rPr lang="en-US" altLang="zh-CN" sz="1400" dirty="0" err="1"/>
                <a:t>deserializer</a:t>
              </a:r>
              <a:endParaRPr lang="zh-CN" altLang="en-US" sz="1400" dirty="0"/>
            </a:p>
          </p:txBody>
        </p:sp>
        <p:sp>
          <p:nvSpPr>
            <p:cNvPr id="29" name="矩形 28"/>
            <p:cNvSpPr/>
            <p:nvPr/>
          </p:nvSpPr>
          <p:spPr>
            <a:xfrm>
              <a:off x="3714750" y="3175906"/>
              <a:ext cx="1077686" cy="8286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smtClean="0"/>
                <a:t>L1</a:t>
              </a:r>
            </a:p>
            <a:p>
              <a:pPr algn="ctr"/>
              <a:r>
                <a:rPr lang="en-US" altLang="zh-CN" sz="1400" dirty="0"/>
                <a:t>buffer</a:t>
              </a:r>
              <a:endParaRPr lang="zh-CN" altLang="en-US" sz="1400" dirty="0"/>
            </a:p>
          </p:txBody>
        </p:sp>
        <p:cxnSp>
          <p:nvCxnSpPr>
            <p:cNvPr id="30" name="直接箭头连接符 29"/>
            <p:cNvCxnSpPr>
              <a:stCxn id="28" idx="3"/>
              <a:endCxn id="29" idx="1"/>
            </p:cNvCxnSpPr>
            <p:nvPr/>
          </p:nvCxnSpPr>
          <p:spPr>
            <a:xfrm flipV="1">
              <a:off x="2963636" y="3590244"/>
              <a:ext cx="75111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文本框 30"/>
          <p:cNvSpPr txBox="1"/>
          <p:nvPr/>
        </p:nvSpPr>
        <p:spPr>
          <a:xfrm>
            <a:off x="4090306" y="217199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/>
              <a:t>数据缓存</a:t>
            </a:r>
            <a:endParaRPr lang="zh-CN" altLang="en-US" sz="1400" dirty="0"/>
          </a:p>
        </p:txBody>
      </p:sp>
      <p:sp>
        <p:nvSpPr>
          <p:cNvPr id="32" name="矩形 31"/>
          <p:cNvSpPr/>
          <p:nvPr/>
        </p:nvSpPr>
        <p:spPr>
          <a:xfrm>
            <a:off x="6278336" y="4294413"/>
            <a:ext cx="1367518" cy="6898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DAQ</a:t>
            </a:r>
          </a:p>
          <a:p>
            <a:pPr algn="ctr"/>
            <a:r>
              <a:rPr lang="en-US" altLang="zh-CN" dirty="0"/>
              <a:t>buffer</a:t>
            </a:r>
            <a:endParaRPr lang="zh-CN" altLang="en-US" dirty="0"/>
          </a:p>
        </p:txBody>
      </p:sp>
      <p:cxnSp>
        <p:nvCxnSpPr>
          <p:cNvPr id="34" name="肘形连接符 33"/>
          <p:cNvCxnSpPr>
            <a:stCxn id="6" idx="3"/>
            <a:endCxn id="32" idx="1"/>
          </p:cNvCxnSpPr>
          <p:nvPr/>
        </p:nvCxnSpPr>
        <p:spPr>
          <a:xfrm>
            <a:off x="5123089" y="3133043"/>
            <a:ext cx="1155247" cy="15063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肘形连接符 35"/>
          <p:cNvCxnSpPr>
            <a:stCxn id="21" idx="3"/>
            <a:endCxn id="32" idx="1"/>
          </p:cNvCxnSpPr>
          <p:nvPr/>
        </p:nvCxnSpPr>
        <p:spPr>
          <a:xfrm>
            <a:off x="5123089" y="4114118"/>
            <a:ext cx="1155247" cy="5252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肘形连接符 37"/>
          <p:cNvCxnSpPr>
            <a:stCxn id="25" idx="3"/>
            <a:endCxn id="32" idx="1"/>
          </p:cNvCxnSpPr>
          <p:nvPr/>
        </p:nvCxnSpPr>
        <p:spPr>
          <a:xfrm flipV="1">
            <a:off x="5123089" y="4639355"/>
            <a:ext cx="1155247" cy="4571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肘形连接符 39"/>
          <p:cNvCxnSpPr>
            <a:stCxn id="29" idx="3"/>
            <a:endCxn id="32" idx="1"/>
          </p:cNvCxnSpPr>
          <p:nvPr/>
        </p:nvCxnSpPr>
        <p:spPr>
          <a:xfrm flipV="1">
            <a:off x="5123089" y="4639355"/>
            <a:ext cx="1155247" cy="14396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8205107" y="4320946"/>
            <a:ext cx="738868" cy="636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TCP</a:t>
            </a:r>
            <a:endParaRPr lang="zh-CN" altLang="en-US" dirty="0"/>
          </a:p>
        </p:txBody>
      </p:sp>
      <p:cxnSp>
        <p:nvCxnSpPr>
          <p:cNvPr id="44" name="直接箭头连接符 43"/>
          <p:cNvCxnSpPr>
            <a:stCxn id="32" idx="3"/>
            <a:endCxn id="42" idx="1"/>
          </p:cNvCxnSpPr>
          <p:nvPr/>
        </p:nvCxnSpPr>
        <p:spPr>
          <a:xfrm flipV="1">
            <a:off x="7645854" y="4639354"/>
            <a:ext cx="55925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>
          <a:xfrm>
            <a:off x="8205107" y="3437161"/>
            <a:ext cx="738868" cy="636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UDP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6557963" y="2727894"/>
            <a:ext cx="808264" cy="67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/>
              <a:t>slow</a:t>
            </a:r>
          </a:p>
          <a:p>
            <a:pPr algn="ctr"/>
            <a:r>
              <a:rPr lang="en-US" altLang="zh-CN" sz="1400" dirty="0" smtClean="0"/>
              <a:t>control</a:t>
            </a:r>
            <a:endParaRPr lang="zh-CN" altLang="en-US" sz="1400" dirty="0"/>
          </a:p>
        </p:txBody>
      </p:sp>
      <p:cxnSp>
        <p:nvCxnSpPr>
          <p:cNvPr id="50" name="肘形连接符 49"/>
          <p:cNvCxnSpPr>
            <a:stCxn id="47" idx="1"/>
            <a:endCxn id="48" idx="2"/>
          </p:cNvCxnSpPr>
          <p:nvPr/>
        </p:nvCxnSpPr>
        <p:spPr>
          <a:xfrm rot="10800000">
            <a:off x="6962095" y="3400425"/>
            <a:ext cx="1243012" cy="3551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2"/>
          <a:srcRect t="5675" b="7543"/>
          <a:stretch/>
        </p:blipFill>
        <p:spPr>
          <a:xfrm>
            <a:off x="10746240" y="3755568"/>
            <a:ext cx="983116" cy="853168"/>
          </a:xfrm>
          <a:prstGeom prst="rect">
            <a:avLst/>
          </a:prstGeom>
        </p:spPr>
      </p:pic>
      <p:sp>
        <p:nvSpPr>
          <p:cNvPr id="53" name="文本框 52"/>
          <p:cNvSpPr txBox="1"/>
          <p:nvPr/>
        </p:nvSpPr>
        <p:spPr>
          <a:xfrm>
            <a:off x="6374352" y="2082234"/>
            <a:ext cx="1271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WASA</a:t>
            </a:r>
            <a:r>
              <a:rPr lang="zh-CN" altLang="en-US" dirty="0" smtClean="0"/>
              <a:t>配置</a:t>
            </a:r>
            <a:endParaRPr lang="en-US" altLang="zh-CN" dirty="0" smtClean="0"/>
          </a:p>
          <a:p>
            <a:r>
              <a:rPr lang="zh-CN" altLang="en-US" dirty="0"/>
              <a:t>手动触发</a:t>
            </a:r>
          </a:p>
        </p:txBody>
      </p:sp>
      <p:sp>
        <p:nvSpPr>
          <p:cNvPr id="54" name="左右箭头 53"/>
          <p:cNvSpPr/>
          <p:nvPr/>
        </p:nvSpPr>
        <p:spPr>
          <a:xfrm>
            <a:off x="9576706" y="4055605"/>
            <a:ext cx="971550" cy="3592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5" name="图片 5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46604" y="471402"/>
            <a:ext cx="2204356" cy="2940291"/>
          </a:xfrm>
          <a:prstGeom prst="rect">
            <a:avLst/>
          </a:prstGeom>
        </p:spPr>
      </p:pic>
      <p:cxnSp>
        <p:nvCxnSpPr>
          <p:cNvPr id="57" name="直接箭头连接符 56"/>
          <p:cNvCxnSpPr/>
          <p:nvPr/>
        </p:nvCxnSpPr>
        <p:spPr>
          <a:xfrm>
            <a:off x="1277710" y="3133043"/>
            <a:ext cx="9388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1277710" y="4114118"/>
            <a:ext cx="9388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1277710" y="5096552"/>
            <a:ext cx="9388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1277710" y="6117088"/>
            <a:ext cx="9388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/>
          <p:cNvSpPr txBox="1"/>
          <p:nvPr/>
        </p:nvSpPr>
        <p:spPr>
          <a:xfrm>
            <a:off x="161032" y="2821608"/>
            <a:ext cx="10839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WASA</a:t>
            </a:r>
          </a:p>
          <a:p>
            <a:r>
              <a:rPr lang="en-US" altLang="zh-CN" sz="1600" dirty="0" smtClean="0"/>
              <a:t>serial data</a:t>
            </a:r>
            <a:endParaRPr lang="zh-CN" altLang="en-US" sz="1600" dirty="0"/>
          </a:p>
        </p:txBody>
      </p:sp>
      <p:sp>
        <p:nvSpPr>
          <p:cNvPr id="62" name="文本框 61"/>
          <p:cNvSpPr txBox="1"/>
          <p:nvPr/>
        </p:nvSpPr>
        <p:spPr>
          <a:xfrm>
            <a:off x="122463" y="3806340"/>
            <a:ext cx="10839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WASA</a:t>
            </a:r>
          </a:p>
          <a:p>
            <a:r>
              <a:rPr lang="en-US" altLang="zh-CN" sz="1600" dirty="0" smtClean="0"/>
              <a:t>serial data</a:t>
            </a:r>
            <a:endParaRPr lang="zh-CN" altLang="en-US" sz="1600" dirty="0"/>
          </a:p>
        </p:txBody>
      </p:sp>
      <p:sp>
        <p:nvSpPr>
          <p:cNvPr id="63" name="文本框 62"/>
          <p:cNvSpPr txBox="1"/>
          <p:nvPr/>
        </p:nvSpPr>
        <p:spPr>
          <a:xfrm>
            <a:off x="120281" y="4743617"/>
            <a:ext cx="10839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WASA</a:t>
            </a:r>
          </a:p>
          <a:p>
            <a:r>
              <a:rPr lang="en-US" altLang="zh-CN" sz="1600" dirty="0" smtClean="0"/>
              <a:t>serial data</a:t>
            </a:r>
            <a:endParaRPr lang="zh-CN" altLang="en-US" sz="1600" dirty="0"/>
          </a:p>
        </p:txBody>
      </p:sp>
      <p:sp>
        <p:nvSpPr>
          <p:cNvPr id="64" name="文本框 63"/>
          <p:cNvSpPr txBox="1"/>
          <p:nvPr/>
        </p:nvSpPr>
        <p:spPr>
          <a:xfrm>
            <a:off x="115107" y="5771208"/>
            <a:ext cx="108395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WASA</a:t>
            </a:r>
          </a:p>
          <a:p>
            <a:r>
              <a:rPr lang="en-US" altLang="zh-CN" sz="1600" dirty="0" smtClean="0"/>
              <a:t>serial data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0239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91911" y="3641271"/>
            <a:ext cx="34740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已完成单</a:t>
            </a:r>
            <a:r>
              <a:rPr lang="en-US" altLang="zh-CN" dirty="0" smtClean="0"/>
              <a:t>WASA-FE</a:t>
            </a:r>
            <a:r>
              <a:rPr lang="zh-CN" altLang="en-US" dirty="0" smtClean="0"/>
              <a:t>上位机读出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设计</a:t>
            </a:r>
            <a:r>
              <a:rPr lang="zh-CN" altLang="en-US" dirty="0" smtClean="0"/>
              <a:t>了简单的脚本控制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/>
              <a:t>数据</a:t>
            </a:r>
            <a:r>
              <a:rPr lang="zh-CN" altLang="en-US" dirty="0" smtClean="0"/>
              <a:t>读出采用</a:t>
            </a:r>
            <a:r>
              <a:rPr lang="en-US" altLang="zh-CN" dirty="0" smtClean="0"/>
              <a:t>TCP</a:t>
            </a:r>
            <a:r>
              <a:rPr lang="zh-CN" altLang="en-US" dirty="0" smtClean="0"/>
              <a:t>协议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简单的脚本读出和数据存文件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061" y="1079081"/>
            <a:ext cx="5885089" cy="150899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803" y="3555546"/>
            <a:ext cx="4546146" cy="236117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594" y="649061"/>
            <a:ext cx="3756661" cy="2012497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91911" y="19186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逻辑资源占用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901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ToDo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将</a:t>
            </a:r>
            <a:r>
              <a:rPr lang="zh-CN" altLang="en-US" dirty="0" smtClean="0"/>
              <a:t>小白兔内核替换为新版本（</a:t>
            </a:r>
            <a:r>
              <a:rPr lang="en-US" altLang="zh-CN" dirty="0" smtClean="0"/>
              <a:t>WRPC_v5</a:t>
            </a:r>
            <a:r>
              <a:rPr lang="zh-CN" altLang="en-US" dirty="0" smtClean="0"/>
              <a:t>），降低资源占用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完成</a:t>
            </a:r>
            <a:r>
              <a:rPr lang="en-US" altLang="zh-CN" dirty="0" smtClean="0"/>
              <a:t>3</a:t>
            </a:r>
            <a:r>
              <a:rPr lang="zh-CN" altLang="en-US" dirty="0" smtClean="0"/>
              <a:t>通道</a:t>
            </a:r>
            <a:r>
              <a:rPr lang="en-US" altLang="zh-CN" dirty="0" smtClean="0"/>
              <a:t>WASA-FE</a:t>
            </a:r>
            <a:r>
              <a:rPr lang="zh-CN" altLang="en-US" dirty="0" smtClean="0"/>
              <a:t>读出固件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/>
              <a:t>上位</a:t>
            </a:r>
            <a:r>
              <a:rPr lang="zh-CN" altLang="en-US" dirty="0" smtClean="0"/>
              <a:t>机数据添加解析和可视化功能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96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126</Words>
  <Application>Microsoft Office PowerPoint</Application>
  <PresentationFormat>宽屏</PresentationFormat>
  <Paragraphs>50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WASA读出进展</vt:lpstr>
      <vt:lpstr>WASA DAQ固件结构框图</vt:lpstr>
      <vt:lpstr>PowerPoint 演示文稿</vt:lpstr>
      <vt:lpstr>ToDo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WASA读出进展</dc:title>
  <dc:creator>董建蒙</dc:creator>
  <cp:lastModifiedBy>董建蒙</cp:lastModifiedBy>
  <cp:revision>10</cp:revision>
  <dcterms:created xsi:type="dcterms:W3CDTF">2024-06-13T01:07:57Z</dcterms:created>
  <dcterms:modified xsi:type="dcterms:W3CDTF">2024-06-13T02:38:49Z</dcterms:modified>
</cp:coreProperties>
</file>