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70" r:id="rId7"/>
    <p:sldId id="269" r:id="rId8"/>
    <p:sldId id="27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1144-C537-484E-ACFA-0752E23B3608}" type="datetimeFigureOut">
              <a:rPr lang="zh-CN" altLang="en-US" smtClean="0"/>
              <a:t>2024/6/6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D129-6784-4F98-8B52-2CD53EFBED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829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1144-C537-484E-ACFA-0752E23B3608}" type="datetimeFigureOut">
              <a:rPr lang="zh-CN" altLang="en-US" smtClean="0"/>
              <a:t>2024/6/6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D129-6784-4F98-8B52-2CD53EFBED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4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1144-C537-484E-ACFA-0752E23B3608}" type="datetimeFigureOut">
              <a:rPr lang="zh-CN" altLang="en-US" smtClean="0"/>
              <a:t>2024/6/6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D129-6784-4F98-8B52-2CD53EFBED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045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1144-C537-484E-ACFA-0752E23B3608}" type="datetimeFigureOut">
              <a:rPr lang="zh-CN" altLang="en-US" smtClean="0"/>
              <a:t>2024/6/6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D129-6784-4F98-8B52-2CD53EFBED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679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1144-C537-484E-ACFA-0752E23B3608}" type="datetimeFigureOut">
              <a:rPr lang="zh-CN" altLang="en-US" smtClean="0"/>
              <a:t>2024/6/6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D129-6784-4F98-8B52-2CD53EFBED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848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1144-C537-484E-ACFA-0752E23B3608}" type="datetimeFigureOut">
              <a:rPr lang="zh-CN" altLang="en-US" smtClean="0"/>
              <a:t>2024/6/6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D129-6784-4F98-8B52-2CD53EFBED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27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1144-C537-484E-ACFA-0752E23B3608}" type="datetimeFigureOut">
              <a:rPr lang="zh-CN" altLang="en-US" smtClean="0"/>
              <a:t>2024/6/6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D129-6784-4F98-8B52-2CD53EFBED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477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1144-C537-484E-ACFA-0752E23B3608}" type="datetimeFigureOut">
              <a:rPr lang="zh-CN" altLang="en-US" smtClean="0"/>
              <a:t>2024/6/6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D129-6784-4F98-8B52-2CD53EFBED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72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1144-C537-484E-ACFA-0752E23B3608}" type="datetimeFigureOut">
              <a:rPr lang="zh-CN" altLang="en-US" smtClean="0"/>
              <a:t>2024/6/6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D129-6784-4F98-8B52-2CD53EFBED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314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1144-C537-484E-ACFA-0752E23B3608}" type="datetimeFigureOut">
              <a:rPr lang="zh-CN" altLang="en-US" smtClean="0"/>
              <a:t>2024/6/6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D129-6784-4F98-8B52-2CD53EFBED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7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1144-C537-484E-ACFA-0752E23B3608}" type="datetimeFigureOut">
              <a:rPr lang="zh-CN" altLang="en-US" smtClean="0"/>
              <a:t>2024/6/6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D129-6784-4F98-8B52-2CD53EFBED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428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71144-C537-484E-ACFA-0752E23B3608}" type="datetimeFigureOut">
              <a:rPr lang="zh-CN" altLang="en-US" smtClean="0"/>
              <a:t>2024/6/6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8D129-6784-4F98-8B52-2CD53EFBED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258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B4B220-947D-6836-8E13-FE4CCB3214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2568AB9-DECB-7F56-3596-F7088900DD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Dian-Wei Wang</a:t>
            </a:r>
          </a:p>
          <a:p>
            <a:r>
              <a:rPr lang="en-US" altLang="zh-CN" dirty="0"/>
              <a:t>2024.06.07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EBBBA49-9B88-3417-A54C-54D9E1B79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9206"/>
            <a:ext cx="9144000" cy="2922832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8869BFA5-F263-5619-B5D2-C2C59A86FCD6}"/>
              </a:ext>
            </a:extLst>
          </p:cNvPr>
          <p:cNvSpPr txBox="1"/>
          <p:nvPr/>
        </p:nvSpPr>
        <p:spPr>
          <a:xfrm>
            <a:off x="7233019" y="1525421"/>
            <a:ext cx="111088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b="0" dirty="0">
                <a:solidFill>
                  <a:srgbClr val="FF0000"/>
                </a:solidFill>
              </a:rPr>
              <a:t>2306.17830</a:t>
            </a:r>
          </a:p>
        </p:txBody>
      </p:sp>
    </p:spTree>
    <p:extLst>
      <p:ext uri="{BB962C8B-B14F-4D97-AF65-F5344CB8AC3E}">
        <p14:creationId xmlns:p14="http://schemas.microsoft.com/office/powerpoint/2010/main" val="305961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00FC74-EB1F-CA8B-359B-390906FD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ALP domain wall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AEFA607-65B7-0A68-10E3-511F88AF76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sz="2400" dirty="0"/>
                  <a:t>Axion potential – via dark 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𝑆𝑈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dirty="0"/>
                  <a:t> gauge coupling</a:t>
                </a:r>
              </a:p>
              <a:p>
                <a:pPr lvl="1"/>
                <a:endParaRPr lang="en-US" altLang="zh-CN" sz="2000" dirty="0"/>
              </a:p>
              <a:p>
                <a:pPr lvl="1"/>
                <a:endParaRPr lang="en-US" altLang="zh-CN" sz="2000" dirty="0"/>
              </a:p>
              <a:p>
                <a:pPr lvl="1"/>
                <a:r>
                  <a:rPr lang="en-US" altLang="zh-CN" sz="2000" dirty="0"/>
                  <a:t>where</a:t>
                </a:r>
              </a:p>
              <a:p>
                <a:pPr lvl="1"/>
                <a:endParaRPr lang="en-US" altLang="zh-CN" sz="2000" dirty="0"/>
              </a:p>
              <a:p>
                <a:pPr lvl="1"/>
                <a:r>
                  <a:rPr lang="en-US" altLang="zh-CN" sz="2000" dirty="0"/>
                  <a:t>Effective potential</a:t>
                </a:r>
              </a:p>
              <a:p>
                <a:pPr lvl="1"/>
                <a:endParaRPr lang="en-US" altLang="zh-CN" sz="2000" dirty="0"/>
              </a:p>
              <a:p>
                <a:pPr lvl="1"/>
                <a:r>
                  <a:rPr lang="en-US" altLang="zh-CN" sz="2000" dirty="0"/>
                  <a:t>kink solution</a:t>
                </a:r>
              </a:p>
              <a:p>
                <a:pPr lvl="1"/>
                <a:endParaRPr lang="en-US" altLang="zh-CN" sz="2000" dirty="0"/>
              </a:p>
              <a:p>
                <a:pPr lvl="1"/>
                <a:r>
                  <a:rPr lang="en-US" altLang="zh-CN" sz="2000" dirty="0"/>
                  <a:t>surface tension</a:t>
                </a:r>
                <a:endParaRPr lang="zh-CN" altLang="en-US" sz="2000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AEFA607-65B7-0A68-10E3-511F88AF76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7529137E-0687-CE55-C8BA-1CDCE47DE6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4069" y="2302503"/>
            <a:ext cx="1960629" cy="55299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A3CE80C7-6944-264D-FDC4-04298B2EBC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018" y="2855501"/>
            <a:ext cx="3021537" cy="55299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3F604BFE-72A5-03FE-2ECF-DBC36E514B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4069" y="3449502"/>
            <a:ext cx="3519437" cy="64235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A30A1821-D9C5-4AAB-76AA-0516A83B25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3258" y="4498362"/>
            <a:ext cx="6015789" cy="428131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86298BF1-C8CA-5FE1-EDE2-DE4EA1BCC7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34069" y="5267654"/>
            <a:ext cx="2093253" cy="44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30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00FC74-EB1F-CA8B-359B-390906FD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ALP domain wall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EFA607-65B7-0A68-10E3-511F88AF7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Bias – via QCD</a:t>
            </a:r>
          </a:p>
          <a:p>
            <a:pPr lvl="1"/>
            <a:endParaRPr lang="en-US" altLang="zh-CN" sz="2000" dirty="0"/>
          </a:p>
          <a:p>
            <a:pPr lvl="1"/>
            <a:r>
              <a:rPr lang="en-US" altLang="zh-CN" sz="2000" dirty="0"/>
              <a:t>Effective potential</a:t>
            </a:r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r>
              <a:rPr lang="en-US" altLang="zh-CN" sz="2000" dirty="0"/>
              <a:t>bias</a:t>
            </a:r>
          </a:p>
          <a:p>
            <a:pPr lvl="1"/>
            <a:endParaRPr lang="en-US" altLang="zh-CN" sz="2000" dirty="0"/>
          </a:p>
          <a:p>
            <a:pPr lvl="1"/>
            <a:r>
              <a:rPr lang="en-US" altLang="zh-CN" sz="2000" dirty="0"/>
              <a:t>at finite temperature 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8BC1057-6207-38CC-329D-3D5FC4162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398" y="1918655"/>
            <a:ext cx="1861584" cy="60716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2221380-8AA2-AB7F-69FB-28027F831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247" y="2823383"/>
            <a:ext cx="6424863" cy="692878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026A1780-3ECE-922F-17E5-D85DA0D9CFA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0561" y="3534204"/>
            <a:ext cx="1104146" cy="559243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54843D06-513B-2C47-E740-5BBD99BCC24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31107" y="3516261"/>
            <a:ext cx="1744540" cy="462275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D3B12F20-1C75-7171-FFA7-3AC15099D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9161" y="3651197"/>
            <a:ext cx="1457886" cy="294679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AA66024B-0F26-2C2D-E2AC-127B8EC0D08B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3108" y="4613511"/>
            <a:ext cx="7658100" cy="787917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2DF1EA9A-A409-220E-3375-8B54642AFB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8990" y="5351636"/>
            <a:ext cx="3703010" cy="33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88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00FC74-EB1F-CA8B-359B-390906FD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ALP domain wall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AEFA607-65B7-0A68-10E3-511F88AF76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sz="2400" dirty="0"/>
                  <a:t>friction – before QCDPT</a:t>
                </a:r>
              </a:p>
              <a:p>
                <a:pPr lvl="1"/>
                <a:r>
                  <a:rPr lang="en-US" altLang="zh-CN" sz="2000" dirty="0"/>
                  <a:t>friction from gluon</a:t>
                </a:r>
              </a:p>
              <a:p>
                <a:pPr lvl="1"/>
                <a:endParaRPr lang="en-US" altLang="zh-CN" sz="2000" dirty="0"/>
              </a:p>
              <a:p>
                <a:pPr lvl="1"/>
                <a:endParaRPr lang="en-US" altLang="zh-CN" sz="2000" dirty="0"/>
              </a:p>
              <a:p>
                <a:pPr lvl="1"/>
                <a:endParaRPr lang="en-US" altLang="zh-CN" sz="2000" dirty="0"/>
              </a:p>
              <a:p>
                <a:pPr lvl="1"/>
                <a:r>
                  <a:rPr lang="en-US" altLang="zh-CN" sz="2000" dirty="0"/>
                  <a:t>where for (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zh-CN" sz="2000" dirty="0"/>
                  <a:t>/</a:t>
                </a:r>
                <a14:m>
                  <m:oMath xmlns:m="http://schemas.openxmlformats.org/officeDocument/2006/math"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zh-CN" sz="2000" dirty="0"/>
                  <a:t>) helicity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AEFA607-65B7-0A68-10E3-511F88AF76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>
            <a:extLst>
              <a:ext uri="{FF2B5EF4-FFF2-40B4-BE49-F238E27FC236}">
                <a16:creationId xmlns:a16="http://schemas.microsoft.com/office/drawing/2014/main" id="{34A0C108-C3C4-01A8-365C-7A2210E346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6908" y="1825625"/>
            <a:ext cx="1603870" cy="35788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DDB24F8-0711-BCD2-6B3C-6561C5CB07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3049" y="2577609"/>
            <a:ext cx="7151587" cy="68379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EEFA2B4-68E5-FEC0-48D1-D1F068A64C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8664" y="3437972"/>
            <a:ext cx="3652573" cy="592175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5EE81A43-CC91-91D0-386E-4AD1593003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8831" y="4445531"/>
            <a:ext cx="3926544" cy="580191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03D4C8DF-2213-D4F6-E410-2E27AA6ED2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48831" y="5160658"/>
            <a:ext cx="4435401" cy="479972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A65633A0-F18F-DAE0-3520-CF61AF7EB7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34758" y="4246719"/>
            <a:ext cx="1212100" cy="5282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72B05AD9-1AD7-E7D5-00AB-2FDA96C263E9}"/>
                  </a:ext>
                </a:extLst>
              </p:cNvPr>
              <p:cNvSpPr txBox="1"/>
              <p:nvPr/>
            </p:nvSpPr>
            <p:spPr>
              <a:xfrm>
                <a:off x="6151938" y="3822340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altLang="zh-CN" b="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72B05AD9-1AD7-E7D5-00AB-2FDA96C26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1938" y="3822340"/>
                <a:ext cx="226024" cy="276999"/>
              </a:xfrm>
              <a:prstGeom prst="rect">
                <a:avLst/>
              </a:prstGeom>
              <a:blipFill>
                <a:blip r:embed="rId9"/>
                <a:stretch>
                  <a:fillRect l="-5405" r="-54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E967E51A-BA70-523F-A00B-4DCF82D6EE4C}"/>
                  </a:ext>
                </a:extLst>
              </p:cNvPr>
              <p:cNvSpPr txBox="1"/>
              <p:nvPr/>
            </p:nvSpPr>
            <p:spPr>
              <a:xfrm>
                <a:off x="6976102" y="3517002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altLang="zh-CN" b="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E967E51A-BA70-523F-A00B-4DCF82D6E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6102" y="3517002"/>
                <a:ext cx="226024" cy="276999"/>
              </a:xfrm>
              <a:prstGeom prst="rect">
                <a:avLst/>
              </a:prstGeom>
              <a:blipFill>
                <a:blip r:embed="rId10"/>
                <a:stretch>
                  <a:fillRect l="-5405" r="-54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EFF520A0-2A73-93B2-AB7C-B47D809D8585}"/>
                  </a:ext>
                </a:extLst>
              </p:cNvPr>
              <p:cNvSpPr txBox="1"/>
              <p:nvPr/>
            </p:nvSpPr>
            <p:spPr>
              <a:xfrm>
                <a:off x="4584032" y="3611217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altLang="zh-CN" sz="1400" b="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EFF520A0-2A73-93B2-AB7C-B47D809D85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032" y="3611217"/>
                <a:ext cx="174727" cy="215444"/>
              </a:xfrm>
              <a:prstGeom prst="rect">
                <a:avLst/>
              </a:prstGeom>
              <a:blipFill>
                <a:blip r:embed="rId11"/>
                <a:stretch>
                  <a:fillRect l="-24138" r="-17241" b="-5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732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00FC74-EB1F-CA8B-359B-390906FD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ALP domain wall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EFA607-65B7-0A68-10E3-511F88AF7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friction – after QCDPT</a:t>
            </a:r>
          </a:p>
          <a:p>
            <a:pPr lvl="1"/>
            <a:r>
              <a:rPr lang="en-US" altLang="zh-CN" sz="2000" dirty="0"/>
              <a:t>friction from pion</a:t>
            </a:r>
          </a:p>
          <a:p>
            <a:pPr lvl="1"/>
            <a:endParaRPr lang="en-US" altLang="zh-CN" sz="2000" dirty="0"/>
          </a:p>
          <a:p>
            <a:pPr lvl="1"/>
            <a:r>
              <a:rPr lang="en-US" altLang="zh-CN" sz="2000" dirty="0"/>
              <a:t>reflection probability</a:t>
            </a:r>
          </a:p>
          <a:p>
            <a:pPr lvl="1"/>
            <a:endParaRPr lang="en-US" altLang="zh-CN" sz="2000" dirty="0"/>
          </a:p>
          <a:p>
            <a:pPr lvl="1"/>
            <a:r>
              <a:rPr lang="en-US" altLang="zh-CN" sz="2000" dirty="0"/>
              <a:t>friction pressure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0C27E39-0E01-BCF6-6724-48E6963F195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02601" y="2386613"/>
            <a:ext cx="3801948" cy="63545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E4429A7-AF40-78DF-C559-528F44DCEC5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3031" y="3123310"/>
            <a:ext cx="3977937" cy="71262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66CE242B-9212-FB44-CEE4-E5A6C6DF32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982" y="3835935"/>
            <a:ext cx="6870033" cy="65256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80A4744-7D0C-BC36-2B2A-209A455B11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3647" y="1791933"/>
            <a:ext cx="1685338" cy="40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866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00FC74-EB1F-CA8B-359B-390906FD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About GW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AEFA607-65B7-0A68-10E3-511F88AF76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sz="2400" dirty="0" err="1"/>
                  <a:t>NANOGrav</a:t>
                </a:r>
                <a:r>
                  <a:rPr lang="en-US" altLang="zh-CN" sz="2400" dirty="0"/>
                  <a:t> prediction</a:t>
                </a:r>
              </a:p>
              <a:p>
                <a:pPr lvl="1"/>
                <a:r>
                  <a:rPr lang="en-US" altLang="zh-CN" sz="2000" dirty="0"/>
                  <a:t>Hubble dominate: </a:t>
                </a:r>
                <a:br>
                  <a:rPr lang="en-US" altLang="zh-CN" sz="2000" dirty="0"/>
                </a:br>
                <a:r>
                  <a:rPr lang="en-US" altLang="zh-CN" sz="2000" dirty="0"/>
                  <a:t>scaling,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𝐷𝑊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𝐷𝑊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altLang="zh-CN" sz="2000" dirty="0"/>
              </a:p>
              <a:p>
                <a:pPr lvl="1"/>
                <a:r>
                  <a:rPr lang="en-US" altLang="zh-CN" sz="2000" dirty="0"/>
                  <a:t>bias dominate: </a:t>
                </a:r>
                <a:br>
                  <a:rPr lang="en-US" altLang="zh-CN" sz="2000" dirty="0"/>
                </a:br>
                <a:r>
                  <a:rPr lang="en-US" altLang="zh-CN" sz="2000" dirty="0"/>
                  <a:t>domain wall annihilate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AEFA607-65B7-0A68-10E3-511F88AF76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3E1AE551-60CC-1136-E358-E89D1C826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559" y="5190999"/>
            <a:ext cx="6668616" cy="83080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1EEC11B-2EA6-0BAC-8B81-F2F51BD977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124" y="4486832"/>
            <a:ext cx="5507455" cy="77332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A1BB3F8A-5045-7B1E-506A-0262DDBC38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2851" y="231024"/>
            <a:ext cx="4339206" cy="421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07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00FC74-EB1F-CA8B-359B-390906FD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ALP domain wall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AEFA607-65B7-0A68-10E3-511F88AF76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sz="2400" dirty="0"/>
                  <a:t>bias, friction, and Hubble parameter</a:t>
                </a:r>
              </a:p>
              <a:p>
                <a:pPr lvl="1"/>
                <a:r>
                  <a:rPr lang="en-US" altLang="zh-CN" sz="2000" dirty="0"/>
                  <a:t>Hubble dominate: scaling,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𝐷𝑊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𝐷𝑊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altLang="zh-CN" sz="2000" dirty="0"/>
              </a:p>
              <a:p>
                <a:pPr lvl="1"/>
                <a:r>
                  <a:rPr lang="en-US" altLang="zh-CN" sz="2000" dirty="0"/>
                  <a:t>bias dominate: domain wall annihilate</a:t>
                </a:r>
              </a:p>
              <a:p>
                <a:pPr lvl="1"/>
                <a:r>
                  <a:rPr lang="en-US" altLang="zh-CN" sz="2000" dirty="0"/>
                  <a:t>friction dominate: ……?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AEFA607-65B7-0A68-10E3-511F88AF76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CADB7305-F7AB-00EF-E60C-063789A9F2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36951"/>
            <a:ext cx="9144000" cy="304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85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00FC74-EB1F-CA8B-359B-390906FD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About GW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AEFA607-65B7-0A68-10E3-511F88AF76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altLang="zh-CN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altLang="zh-CN" sz="2000" dirty="0"/>
                  <a:t> predicted by </a:t>
                </a:r>
                <a:r>
                  <a:rPr lang="en-US" altLang="zh-CN" sz="2000" dirty="0" err="1"/>
                  <a:t>NANOGrav</a:t>
                </a:r>
                <a:endParaRPr lang="en-US" altLang="zh-CN" sz="2000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AEFA607-65B7-0A68-10E3-511F88AF76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4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>
            <a:extLst>
              <a:ext uri="{FF2B5EF4-FFF2-40B4-BE49-F238E27FC236}">
                <a16:creationId xmlns:a16="http://schemas.microsoft.com/office/drawing/2014/main" id="{1EC0A525-C31F-4A4D-761E-A6F9CD024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111" y="2429989"/>
            <a:ext cx="6637202" cy="435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37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96C05F-AFA0-434F-5B28-1EC79A4A4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zh-CN" i="1" dirty="0"/>
              <a:t>Thanks for your listening!</a:t>
            </a:r>
            <a:endParaRPr lang="zh-CN" altLang="en-US" i="1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7944D7B-D913-7781-C5A9-E933657A9B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pPr algn="r"/>
            <a:r>
              <a:rPr lang="en-US" altLang="zh-CN" dirty="0"/>
              <a:t>Dian-Wei Wang</a:t>
            </a:r>
          </a:p>
          <a:p>
            <a:pPr algn="r"/>
            <a:r>
              <a:rPr lang="en-US" altLang="zh-CN" dirty="0"/>
              <a:t>2024.06.07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3679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24934</TotalTime>
  <Words>137</Words>
  <Application>Microsoft Office PowerPoint</Application>
  <PresentationFormat>全屏显示(4:3)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主题​​</vt:lpstr>
      <vt:lpstr>PowerPoint 演示文稿</vt:lpstr>
      <vt:lpstr>ALP domain wall</vt:lpstr>
      <vt:lpstr>ALP domain wall</vt:lpstr>
      <vt:lpstr>ALP domain wall</vt:lpstr>
      <vt:lpstr>ALP domain wall</vt:lpstr>
      <vt:lpstr>About GW</vt:lpstr>
      <vt:lpstr>ALP domain wall</vt:lpstr>
      <vt:lpstr>About GW</vt:lpstr>
      <vt:lpstr>Thanks for your listening!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Spinodal decomposition</dc:title>
  <dc:creator>典为 王</dc:creator>
  <cp:lastModifiedBy>典为 王</cp:lastModifiedBy>
  <cp:revision>111</cp:revision>
  <dcterms:created xsi:type="dcterms:W3CDTF">2023-11-14T04:20:42Z</dcterms:created>
  <dcterms:modified xsi:type="dcterms:W3CDTF">2024-06-06T18:38:00Z</dcterms:modified>
</cp:coreProperties>
</file>