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3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46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683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94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99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559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88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948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0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25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587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38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0BFB-8FB8-43CB-8554-2A7297F536EA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908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00BFB-8FB8-43CB-8554-2A7297F536EA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B78CB-667F-4433-8290-A0CC8C96C4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42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轭铁工作进展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2024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</a:t>
            </a:r>
            <a:r>
              <a:rPr lang="en-US" altLang="zh-CN" dirty="0"/>
              <a:t>17</a:t>
            </a:r>
            <a:r>
              <a:rPr lang="zh-CN" altLang="en-US" dirty="0"/>
              <a:t>日</a:t>
            </a:r>
            <a:endParaRPr lang="en-US" altLang="zh-CN" dirty="0"/>
          </a:p>
          <a:p>
            <a:r>
              <a:rPr lang="zh-CN" altLang="en-US" dirty="0"/>
              <a:t>夏商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755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2847" y="256989"/>
            <a:ext cx="5363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1.</a:t>
            </a:r>
            <a:r>
              <a:rPr lang="zh-CN" altLang="en-US" sz="2400" b="1" dirty="0"/>
              <a:t> 超导磁体以及轭铁部分的尺寸已定</a:t>
            </a:r>
            <a:r>
              <a:rPr lang="zh-CN" altLang="en-US" sz="2000" b="1" dirty="0"/>
              <a:t>；</a:t>
            </a:r>
            <a:endParaRPr lang="en-US" altLang="zh-CN" sz="20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556" y="767171"/>
            <a:ext cx="5566437" cy="550788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099" y="1066211"/>
            <a:ext cx="4005201" cy="182263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10723F1-5A5A-F3BA-5CFF-BF3FD51990B7}"/>
              </a:ext>
            </a:extLst>
          </p:cNvPr>
          <p:cNvSpPr txBox="1"/>
          <p:nvPr/>
        </p:nvSpPr>
        <p:spPr>
          <a:xfrm>
            <a:off x="376040" y="1066211"/>
            <a:ext cx="38895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模型参数</a:t>
            </a:r>
            <a:r>
              <a:rPr lang="zh-CN" altLang="en-US" dirty="0"/>
              <a:t>：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b="1" dirty="0"/>
              <a:t>桶轭</a:t>
            </a:r>
            <a:r>
              <a:rPr lang="zh-CN" altLang="en-US" dirty="0"/>
              <a:t>：对称式结构</a:t>
            </a:r>
            <a:endParaRPr lang="en-US" altLang="zh-CN" dirty="0"/>
          </a:p>
          <a:p>
            <a:r>
              <a:rPr lang="zh-CN" altLang="en-US" b="1" dirty="0"/>
              <a:t>安装方式</a:t>
            </a:r>
            <a:r>
              <a:rPr lang="zh-CN" altLang="en-US" dirty="0"/>
              <a:t>：模块化安装</a:t>
            </a:r>
            <a:endParaRPr lang="en-US" altLang="zh-CN" dirty="0"/>
          </a:p>
          <a:p>
            <a:r>
              <a:rPr lang="zh-CN" altLang="en-US" b="1" dirty="0"/>
              <a:t>桶轭长度</a:t>
            </a:r>
            <a:r>
              <a:rPr lang="zh-CN" altLang="en-US" dirty="0"/>
              <a:t>：</a:t>
            </a:r>
            <a:r>
              <a:rPr lang="en-US" altLang="zh-CN" dirty="0"/>
              <a:t>9150mm</a:t>
            </a:r>
          </a:p>
          <a:p>
            <a:r>
              <a:rPr lang="zh-CN" altLang="en-US" b="1" dirty="0"/>
              <a:t>桶轭厚度</a:t>
            </a:r>
            <a:r>
              <a:rPr lang="zh-CN" altLang="en-US" dirty="0"/>
              <a:t>：</a:t>
            </a:r>
            <a:r>
              <a:rPr lang="en-US" altLang="zh-CN" dirty="0"/>
              <a:t>1240mm</a:t>
            </a:r>
          </a:p>
          <a:p>
            <a:r>
              <a:rPr lang="zh-CN" altLang="en-US" b="1" dirty="0"/>
              <a:t>桶轭内对边尺寸</a:t>
            </a:r>
            <a:r>
              <a:rPr lang="zh-CN" altLang="en-US" dirty="0"/>
              <a:t>：</a:t>
            </a:r>
            <a:r>
              <a:rPr lang="en-US" altLang="zh-CN" dirty="0"/>
              <a:t>8490mm</a:t>
            </a:r>
          </a:p>
          <a:p>
            <a:r>
              <a:rPr lang="zh-CN" altLang="en-US" b="1" dirty="0"/>
              <a:t>桶轭外对边尺寸</a:t>
            </a:r>
            <a:r>
              <a:rPr lang="zh-CN" altLang="en-US" dirty="0"/>
              <a:t>：</a:t>
            </a:r>
            <a:r>
              <a:rPr lang="en-US" altLang="zh-CN" dirty="0"/>
              <a:t>10970mm</a:t>
            </a:r>
          </a:p>
          <a:p>
            <a:r>
              <a:rPr lang="zh-CN" altLang="en-US" b="1" dirty="0"/>
              <a:t>桶轭与端轭的间隙</a:t>
            </a:r>
            <a:r>
              <a:rPr lang="zh-CN" altLang="en-US" dirty="0"/>
              <a:t>：</a:t>
            </a:r>
            <a:r>
              <a:rPr lang="en-US" altLang="zh-CN" dirty="0"/>
              <a:t>60mm</a:t>
            </a:r>
          </a:p>
          <a:p>
            <a:r>
              <a:rPr lang="zh-CN" altLang="en-US" b="1" dirty="0"/>
              <a:t>模块</a:t>
            </a:r>
            <a:r>
              <a:rPr lang="en-US" altLang="zh-CN" b="1" dirty="0"/>
              <a:t>μ</a:t>
            </a:r>
            <a:r>
              <a:rPr lang="zh-CN" altLang="en-US" b="1" dirty="0"/>
              <a:t>子探测器安装间隙</a:t>
            </a:r>
            <a:r>
              <a:rPr lang="zh-CN" altLang="en-US" dirty="0"/>
              <a:t>：</a:t>
            </a:r>
            <a:r>
              <a:rPr lang="en-US" altLang="zh-CN" dirty="0"/>
              <a:t>40mm</a:t>
            </a:r>
          </a:p>
          <a:p>
            <a:r>
              <a:rPr lang="zh-CN" altLang="en-US" b="1" dirty="0"/>
              <a:t>模块层板厚度</a:t>
            </a:r>
            <a:r>
              <a:rPr lang="zh-CN" altLang="en-US" dirty="0"/>
              <a:t>：从内到外分别为</a:t>
            </a:r>
            <a:r>
              <a:rPr lang="en-US" altLang="zh-CN" dirty="0"/>
              <a:t>100mm</a:t>
            </a:r>
            <a:r>
              <a:rPr lang="zh-CN" altLang="en-US" dirty="0"/>
              <a:t>、</a:t>
            </a:r>
            <a:r>
              <a:rPr lang="en-US" altLang="zh-CN" dirty="0"/>
              <a:t>100mm</a:t>
            </a:r>
            <a:r>
              <a:rPr lang="zh-CN" altLang="en-US" dirty="0"/>
              <a:t>、</a:t>
            </a:r>
            <a:r>
              <a:rPr lang="en-US" altLang="zh-CN" dirty="0"/>
              <a:t>100mm</a:t>
            </a:r>
            <a:r>
              <a:rPr lang="zh-CN" altLang="en-US" dirty="0"/>
              <a:t>、</a:t>
            </a:r>
            <a:r>
              <a:rPr lang="en-US" altLang="zh-CN" dirty="0"/>
              <a:t>100mm</a:t>
            </a:r>
            <a:r>
              <a:rPr lang="zh-CN" altLang="en-US" dirty="0"/>
              <a:t>、</a:t>
            </a:r>
            <a:r>
              <a:rPr lang="en-US" altLang="zh-CN" dirty="0"/>
              <a:t>100mm</a:t>
            </a:r>
            <a:r>
              <a:rPr lang="zh-CN" altLang="en-US" dirty="0"/>
              <a:t>、</a:t>
            </a:r>
            <a:r>
              <a:rPr lang="en-US" altLang="zh-CN" dirty="0"/>
              <a:t>100mm</a:t>
            </a:r>
            <a:r>
              <a:rPr lang="zh-CN" altLang="en-US" dirty="0"/>
              <a:t>、</a:t>
            </a:r>
            <a:r>
              <a:rPr lang="en-US" altLang="zh-CN" dirty="0"/>
              <a:t>400mm(150mm)</a:t>
            </a:r>
          </a:p>
          <a:p>
            <a:r>
              <a:rPr lang="zh-CN" altLang="en-US" b="1" dirty="0"/>
              <a:t>模块层板宽度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en-US" altLang="zh-CN" dirty="0"/>
              <a:t>2200mm</a:t>
            </a:r>
            <a:r>
              <a:rPr lang="zh-CN" altLang="en-US" dirty="0"/>
              <a:t>、</a:t>
            </a:r>
            <a:r>
              <a:rPr lang="en-US" altLang="zh-CN" dirty="0"/>
              <a:t>2210mm</a:t>
            </a:r>
            <a:r>
              <a:rPr lang="zh-CN" altLang="en-US" dirty="0"/>
              <a:t>、</a:t>
            </a:r>
            <a:r>
              <a:rPr lang="en-US" altLang="zh-CN" dirty="0"/>
              <a:t>22900mm</a:t>
            </a:r>
            <a:r>
              <a:rPr lang="zh-CN" altLang="en-US" dirty="0"/>
              <a:t>、</a:t>
            </a:r>
            <a:r>
              <a:rPr lang="en-US" altLang="zh-CN" dirty="0"/>
              <a:t>2370mm</a:t>
            </a:r>
            <a:r>
              <a:rPr lang="zh-CN" altLang="en-US" dirty="0"/>
              <a:t>、</a:t>
            </a:r>
            <a:r>
              <a:rPr lang="en-US" altLang="zh-CN" dirty="0"/>
              <a:t>2450mm</a:t>
            </a:r>
            <a:r>
              <a:rPr lang="zh-CN" altLang="en-US" dirty="0"/>
              <a:t>、</a:t>
            </a:r>
            <a:r>
              <a:rPr lang="en-US" altLang="zh-CN" dirty="0"/>
              <a:t>2530mm</a:t>
            </a:r>
            <a:r>
              <a:rPr lang="zh-CN" altLang="en-US" dirty="0"/>
              <a:t>、</a:t>
            </a:r>
            <a:r>
              <a:rPr lang="en-US" altLang="zh-CN" dirty="0"/>
              <a:t>2610mm(2730mm)</a:t>
            </a:r>
          </a:p>
          <a:p>
            <a:r>
              <a:rPr lang="zh-CN" altLang="en-US" b="1" dirty="0"/>
              <a:t>桶轭重量</a:t>
            </a:r>
            <a:r>
              <a:rPr lang="zh-CN" altLang="en-US" dirty="0"/>
              <a:t>：</a:t>
            </a:r>
            <a:r>
              <a:rPr lang="en-US" altLang="zh-CN" dirty="0"/>
              <a:t>2320t</a:t>
            </a:r>
          </a:p>
        </p:txBody>
      </p:sp>
    </p:spTree>
    <p:extLst>
      <p:ext uri="{BB962C8B-B14F-4D97-AF65-F5344CB8AC3E}">
        <p14:creationId xmlns:p14="http://schemas.microsoft.com/office/powerpoint/2010/main" val="1580841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83EFC8A-40DC-8D6E-ABC9-A114765E1F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30" b="12230"/>
          <a:stretch/>
        </p:blipFill>
        <p:spPr>
          <a:xfrm>
            <a:off x="42620" y="922149"/>
            <a:ext cx="5641201" cy="407937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0C52735-86BA-5287-575F-E3151AFDF2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2230"/>
          <a:stretch/>
        </p:blipFill>
        <p:spPr>
          <a:xfrm>
            <a:off x="5880203" y="922149"/>
            <a:ext cx="6096000" cy="4079379"/>
          </a:xfrm>
          <a:prstGeom prst="rect">
            <a:avLst/>
          </a:prstGeom>
        </p:spPr>
      </p:pic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620578FE-63E2-1D21-DD4B-C9EE1379C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657050"/>
              </p:ext>
            </p:extLst>
          </p:nvPr>
        </p:nvGraphicFramePr>
        <p:xfrm>
          <a:off x="3629694" y="5009582"/>
          <a:ext cx="5048592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222">
                  <a:extLst>
                    <a:ext uri="{9D8B030D-6E8A-4147-A177-3AD203B41FA5}">
                      <a16:colId xmlns:a16="http://schemas.microsoft.com/office/drawing/2014/main" val="1844542098"/>
                    </a:ext>
                  </a:extLst>
                </a:gridCol>
                <a:gridCol w="1602506">
                  <a:extLst>
                    <a:ext uri="{9D8B030D-6E8A-4147-A177-3AD203B41FA5}">
                      <a16:colId xmlns:a16="http://schemas.microsoft.com/office/drawing/2014/main" val="3507985090"/>
                    </a:ext>
                  </a:extLst>
                </a:gridCol>
                <a:gridCol w="1682864">
                  <a:extLst>
                    <a:ext uri="{9D8B030D-6E8A-4147-A177-3AD203B41FA5}">
                      <a16:colId xmlns:a16="http://schemas.microsoft.com/office/drawing/2014/main" val="4268033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自重变形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无立柱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有立柱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04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对称式结构</a:t>
                      </a:r>
                      <a:endParaRPr lang="en-US" altLang="zh-CN" dirty="0"/>
                    </a:p>
                    <a:p>
                      <a:pPr algn="ctr"/>
                      <a:r>
                        <a:rPr lang="zh-CN" altLang="en-US" dirty="0"/>
                        <a:t>（</a:t>
                      </a:r>
                      <a:r>
                        <a:rPr lang="en-US" altLang="zh-CN" dirty="0"/>
                        <a:t>1240mm</a:t>
                      </a:r>
                      <a:r>
                        <a:rPr lang="zh-CN" altLang="en-US" dirty="0"/>
                        <a:t>厚度）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3.0141mm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1.1602mm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7061883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92847" y="256989"/>
            <a:ext cx="3842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2.</a:t>
            </a:r>
            <a:r>
              <a:rPr lang="zh-CN" altLang="en-US" sz="2400" b="1" dirty="0"/>
              <a:t> 桶部轭铁自重模拟计算</a:t>
            </a:r>
            <a:r>
              <a:rPr lang="zh-CN" altLang="en-US" sz="2000" b="1" dirty="0"/>
              <a:t>；</a:t>
            </a:r>
            <a:endParaRPr lang="en-US" altLang="zh-CN" sz="2000" b="1" dirty="0"/>
          </a:p>
        </p:txBody>
      </p:sp>
      <p:sp>
        <p:nvSpPr>
          <p:cNvPr id="8" name="矩形 7"/>
          <p:cNvSpPr/>
          <p:nvPr/>
        </p:nvSpPr>
        <p:spPr>
          <a:xfrm>
            <a:off x="1738911" y="6132865"/>
            <a:ext cx="8830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结论</a:t>
            </a:r>
            <a:r>
              <a:rPr lang="zh-CN" altLang="en-US" dirty="0"/>
              <a:t>：增加立柱来安装桶部轭铁，可以减小桶轭铁的自重变形量；后续需要详细研究。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48410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83EFC8A-40DC-8D6E-ABC9-A114765E1F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23" b="12782"/>
          <a:stretch/>
        </p:blipFill>
        <p:spPr>
          <a:xfrm>
            <a:off x="292847" y="831016"/>
            <a:ext cx="4924479" cy="32566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0C52735-86BA-5287-575F-E3151AFDF2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52" b="17515"/>
          <a:stretch/>
        </p:blipFill>
        <p:spPr>
          <a:xfrm>
            <a:off x="5337762" y="702949"/>
            <a:ext cx="6037993" cy="3512793"/>
          </a:xfrm>
          <a:prstGeom prst="rect">
            <a:avLst/>
          </a:prstGeom>
        </p:spPr>
      </p:pic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620578FE-63E2-1D21-DD4B-C9EE1379C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140416"/>
              </p:ext>
            </p:extLst>
          </p:nvPr>
        </p:nvGraphicFramePr>
        <p:xfrm>
          <a:off x="3629694" y="4471016"/>
          <a:ext cx="5048592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222">
                  <a:extLst>
                    <a:ext uri="{9D8B030D-6E8A-4147-A177-3AD203B41FA5}">
                      <a16:colId xmlns:a16="http://schemas.microsoft.com/office/drawing/2014/main" val="1844542098"/>
                    </a:ext>
                  </a:extLst>
                </a:gridCol>
                <a:gridCol w="1602506">
                  <a:extLst>
                    <a:ext uri="{9D8B030D-6E8A-4147-A177-3AD203B41FA5}">
                      <a16:colId xmlns:a16="http://schemas.microsoft.com/office/drawing/2014/main" val="3507985090"/>
                    </a:ext>
                  </a:extLst>
                </a:gridCol>
                <a:gridCol w="1682864">
                  <a:extLst>
                    <a:ext uri="{9D8B030D-6E8A-4147-A177-3AD203B41FA5}">
                      <a16:colId xmlns:a16="http://schemas.microsoft.com/office/drawing/2014/main" val="4268033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自重</a:t>
                      </a:r>
                      <a:r>
                        <a:rPr lang="en-US" altLang="zh-CN" dirty="0"/>
                        <a:t>+</a:t>
                      </a:r>
                      <a:r>
                        <a:rPr lang="zh-CN" altLang="en-US" dirty="0"/>
                        <a:t>电磁力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无立柱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有立柱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04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对称式结构</a:t>
                      </a:r>
                      <a:endParaRPr lang="en-US" altLang="zh-CN" dirty="0"/>
                    </a:p>
                    <a:p>
                      <a:pPr algn="ctr"/>
                      <a:r>
                        <a:rPr lang="zh-CN" altLang="en-US" dirty="0"/>
                        <a:t>（</a:t>
                      </a:r>
                      <a:r>
                        <a:rPr lang="en-US" altLang="zh-CN" dirty="0"/>
                        <a:t>1240mm</a:t>
                      </a:r>
                      <a:r>
                        <a:rPr lang="zh-CN" altLang="en-US" dirty="0"/>
                        <a:t>厚度）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4.144mm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1.9214mm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7061883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92847" y="256989"/>
            <a:ext cx="4924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3.</a:t>
            </a:r>
            <a:r>
              <a:rPr lang="zh-CN" altLang="en-US" sz="2400" b="1" dirty="0"/>
              <a:t> 桶部轭铁自重</a:t>
            </a:r>
            <a:r>
              <a:rPr lang="en-US" altLang="zh-CN" sz="2400" b="1" dirty="0"/>
              <a:t>+</a:t>
            </a:r>
            <a:r>
              <a:rPr lang="zh-CN" altLang="en-US" sz="2400" b="1" dirty="0"/>
              <a:t>电磁力耦合计算</a:t>
            </a:r>
            <a:r>
              <a:rPr lang="zh-CN" altLang="en-US" sz="2000" b="1" dirty="0"/>
              <a:t>；</a:t>
            </a:r>
            <a:endParaRPr lang="en-US" altLang="zh-CN" sz="2000" b="1" dirty="0"/>
          </a:p>
        </p:txBody>
      </p:sp>
    </p:spTree>
    <p:extLst>
      <p:ext uri="{BB962C8B-B14F-4D97-AF65-F5344CB8AC3E}">
        <p14:creationId xmlns:p14="http://schemas.microsoft.com/office/powerpoint/2010/main" val="1315335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92847" y="256989"/>
            <a:ext cx="2605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4.</a:t>
            </a:r>
            <a:r>
              <a:rPr lang="zh-CN" altLang="en-US" sz="2400" b="1" dirty="0"/>
              <a:t> 端部轭铁设计</a:t>
            </a:r>
            <a:r>
              <a:rPr lang="zh-CN" altLang="en-US" sz="2000" b="1" dirty="0"/>
              <a:t>；</a:t>
            </a:r>
            <a:endParaRPr lang="en-US" altLang="zh-CN" sz="20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30413" t="20565" r="32913" b="8870"/>
          <a:stretch/>
        </p:blipFill>
        <p:spPr>
          <a:xfrm>
            <a:off x="4707608" y="1096503"/>
            <a:ext cx="4471263" cy="483934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l="37246" t="18983" r="46864" b="7063"/>
          <a:stretch/>
        </p:blipFill>
        <p:spPr>
          <a:xfrm>
            <a:off x="9473339" y="980266"/>
            <a:ext cx="1937290" cy="507182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10723F1-5A5A-F3BA-5CFF-BF3FD51990B7}"/>
              </a:ext>
            </a:extLst>
          </p:cNvPr>
          <p:cNvSpPr txBox="1"/>
          <p:nvPr/>
        </p:nvSpPr>
        <p:spPr>
          <a:xfrm>
            <a:off x="577518" y="1946516"/>
            <a:ext cx="38895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模型参数</a:t>
            </a:r>
            <a:r>
              <a:rPr lang="zh-CN" altLang="en-US" dirty="0"/>
              <a:t>：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b="1" dirty="0"/>
              <a:t>端轭</a:t>
            </a:r>
            <a:r>
              <a:rPr lang="zh-CN" altLang="en-US" dirty="0"/>
              <a:t>：对半开合结构</a:t>
            </a:r>
            <a:endParaRPr lang="en-US" altLang="zh-CN" dirty="0"/>
          </a:p>
          <a:p>
            <a:r>
              <a:rPr lang="zh-CN" altLang="en-US" b="1" dirty="0"/>
              <a:t>端轭厚度</a:t>
            </a:r>
            <a:r>
              <a:rPr lang="zh-CN" altLang="en-US" dirty="0"/>
              <a:t>：</a:t>
            </a:r>
            <a:r>
              <a:rPr lang="en-US" altLang="zh-CN" dirty="0"/>
              <a:t>1240mm</a:t>
            </a:r>
          </a:p>
          <a:p>
            <a:r>
              <a:rPr lang="zh-CN" altLang="en-US" b="1" dirty="0"/>
              <a:t>端轭外对边尺寸</a:t>
            </a:r>
            <a:r>
              <a:rPr lang="zh-CN" altLang="en-US" dirty="0"/>
              <a:t>：</a:t>
            </a:r>
            <a:r>
              <a:rPr lang="en-US" altLang="zh-CN" dirty="0"/>
              <a:t>10970mm</a:t>
            </a:r>
          </a:p>
          <a:p>
            <a:r>
              <a:rPr lang="zh-CN" altLang="en-US" b="1" dirty="0"/>
              <a:t>端轭与桶轭的间隙</a:t>
            </a:r>
            <a:r>
              <a:rPr lang="zh-CN" altLang="en-US" dirty="0"/>
              <a:t>：</a:t>
            </a:r>
            <a:r>
              <a:rPr lang="en-US" altLang="zh-CN" dirty="0"/>
              <a:t>60mm</a:t>
            </a:r>
          </a:p>
          <a:p>
            <a:r>
              <a:rPr lang="zh-CN" altLang="en-US" b="1" dirty="0"/>
              <a:t>模块</a:t>
            </a:r>
            <a:r>
              <a:rPr lang="en-US" altLang="zh-CN" b="1" dirty="0"/>
              <a:t>μ</a:t>
            </a:r>
            <a:r>
              <a:rPr lang="zh-CN" altLang="en-US" b="1" dirty="0"/>
              <a:t>子探测器安装间隙</a:t>
            </a:r>
            <a:r>
              <a:rPr lang="zh-CN" altLang="en-US" dirty="0"/>
              <a:t>：</a:t>
            </a:r>
            <a:r>
              <a:rPr lang="en-US" altLang="zh-CN" dirty="0"/>
              <a:t>40mm</a:t>
            </a:r>
          </a:p>
          <a:p>
            <a:r>
              <a:rPr lang="zh-CN" altLang="en-US" b="1" dirty="0"/>
              <a:t>端轭层板厚度</a:t>
            </a:r>
            <a:r>
              <a:rPr lang="zh-CN" altLang="en-US" dirty="0"/>
              <a:t>：从内到外分别为</a:t>
            </a:r>
            <a:r>
              <a:rPr lang="en-US" altLang="zh-CN" dirty="0"/>
              <a:t>100mm</a:t>
            </a:r>
            <a:r>
              <a:rPr lang="zh-CN" altLang="en-US" dirty="0"/>
              <a:t>、</a:t>
            </a:r>
            <a:r>
              <a:rPr lang="en-US" altLang="zh-CN" dirty="0"/>
              <a:t>100mm</a:t>
            </a:r>
            <a:r>
              <a:rPr lang="zh-CN" altLang="en-US" dirty="0"/>
              <a:t>、</a:t>
            </a:r>
            <a:r>
              <a:rPr lang="en-US" altLang="zh-CN" dirty="0"/>
              <a:t>100mm</a:t>
            </a:r>
            <a:r>
              <a:rPr lang="zh-CN" altLang="en-US" dirty="0"/>
              <a:t>、</a:t>
            </a:r>
            <a:r>
              <a:rPr lang="en-US" altLang="zh-CN" dirty="0"/>
              <a:t>100mm</a:t>
            </a:r>
            <a:r>
              <a:rPr lang="zh-CN" altLang="en-US" dirty="0"/>
              <a:t>、</a:t>
            </a:r>
            <a:r>
              <a:rPr lang="en-US" altLang="zh-CN" dirty="0"/>
              <a:t>100mm</a:t>
            </a:r>
            <a:r>
              <a:rPr lang="zh-CN" altLang="en-US" dirty="0"/>
              <a:t>、</a:t>
            </a:r>
            <a:r>
              <a:rPr lang="en-US" altLang="zh-CN" dirty="0"/>
              <a:t>100mm</a:t>
            </a:r>
            <a:r>
              <a:rPr lang="zh-CN" altLang="en-US" dirty="0"/>
              <a:t>、</a:t>
            </a:r>
            <a:r>
              <a:rPr lang="en-US" altLang="zh-CN" dirty="0"/>
              <a:t>400mm</a:t>
            </a:r>
          </a:p>
          <a:p>
            <a:r>
              <a:rPr lang="zh-CN" altLang="en-US" b="1" dirty="0"/>
              <a:t>单个端轭重量</a:t>
            </a:r>
            <a:r>
              <a:rPr lang="zh-CN" altLang="en-US" dirty="0"/>
              <a:t>：</a:t>
            </a:r>
            <a:r>
              <a:rPr lang="en-US" altLang="zh-CN" dirty="0"/>
              <a:t>784t</a:t>
            </a:r>
          </a:p>
        </p:txBody>
      </p:sp>
    </p:spTree>
    <p:extLst>
      <p:ext uri="{BB962C8B-B14F-4D97-AF65-F5344CB8AC3E}">
        <p14:creationId xmlns:p14="http://schemas.microsoft.com/office/powerpoint/2010/main" val="4008358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41885" t="18362" r="37268" b="10396"/>
          <a:stretch/>
        </p:blipFill>
        <p:spPr>
          <a:xfrm>
            <a:off x="650928" y="1181745"/>
            <a:ext cx="2541722" cy="488584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32257" t="15593" r="20614" b="4916"/>
          <a:stretch/>
        </p:blipFill>
        <p:spPr>
          <a:xfrm>
            <a:off x="3963691" y="1597294"/>
            <a:ext cx="4273764" cy="405474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92847" y="256989"/>
            <a:ext cx="2605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4.</a:t>
            </a:r>
            <a:r>
              <a:rPr lang="zh-CN" altLang="en-US" sz="2400" b="1" dirty="0"/>
              <a:t> 端部轭铁设计</a:t>
            </a:r>
            <a:r>
              <a:rPr lang="zh-CN" altLang="en-US" sz="2000" b="1" dirty="0"/>
              <a:t>；</a:t>
            </a:r>
            <a:endParaRPr lang="en-US" altLang="zh-CN" sz="2000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l="20402" t="16158" r="41779" b="16441"/>
          <a:stretch/>
        </p:blipFill>
        <p:spPr>
          <a:xfrm>
            <a:off x="8099229" y="1441341"/>
            <a:ext cx="4127642" cy="413804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677759" y="5694052"/>
            <a:ext cx="2829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𝜇子探测器：</a:t>
            </a:r>
            <a:r>
              <a:rPr lang="en-US" altLang="zh-CN" dirty="0"/>
              <a:t>6</a:t>
            </a:r>
            <a:r>
              <a:rPr lang="zh-CN" altLang="en-US" dirty="0"/>
              <a:t>层</a:t>
            </a:r>
            <a:r>
              <a:rPr lang="en-US" altLang="zh-CN" dirty="0"/>
              <a:t>(</a:t>
            </a:r>
            <a:r>
              <a:rPr lang="zh-CN" altLang="en-US" dirty="0"/>
              <a:t>轴向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                        4</a:t>
            </a:r>
            <a:r>
              <a:rPr lang="zh-CN" altLang="en-US" dirty="0"/>
              <a:t>单元</a:t>
            </a:r>
            <a:r>
              <a:rPr lang="en-US" altLang="zh-CN" dirty="0"/>
              <a:t>(</a:t>
            </a:r>
            <a:r>
              <a:rPr lang="zh-CN" altLang="en-US" dirty="0"/>
              <a:t>周向</a:t>
            </a:r>
            <a:r>
              <a:rPr lang="en-US" altLang="zh-CN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85055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92847" y="256989"/>
            <a:ext cx="2385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4.</a:t>
            </a:r>
            <a:r>
              <a:rPr lang="zh-CN" altLang="en-US" sz="2400" b="1" dirty="0"/>
              <a:t> 下一步计划</a:t>
            </a:r>
            <a:r>
              <a:rPr lang="zh-CN" altLang="en-US" sz="2000" b="1" dirty="0"/>
              <a:t>；</a:t>
            </a:r>
            <a:endParaRPr lang="en-US" altLang="zh-CN" sz="2000" b="1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1DA4878-FFEA-6F97-C275-C167B5C7E654}"/>
              </a:ext>
            </a:extLst>
          </p:cNvPr>
          <p:cNvSpPr txBox="1"/>
          <p:nvPr/>
        </p:nvSpPr>
        <p:spPr>
          <a:xfrm>
            <a:off x="1696414" y="2921168"/>
            <a:ext cx="4399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1.</a:t>
            </a:r>
            <a:r>
              <a:rPr lang="zh-CN" altLang="en-US" sz="2000" b="1" dirty="0"/>
              <a:t>桶部轭铁的磁体阀箱的结构设计；</a:t>
            </a:r>
            <a:endParaRPr lang="en-US" altLang="zh-CN" sz="2000" b="1" dirty="0"/>
          </a:p>
          <a:p>
            <a:r>
              <a:rPr lang="en-US" altLang="zh-CN" sz="2000" b="1" dirty="0"/>
              <a:t>2.</a:t>
            </a:r>
            <a:r>
              <a:rPr lang="zh-CN" altLang="en-US" sz="2000" b="1" dirty="0"/>
              <a:t>端部轭铁的设计讨论</a:t>
            </a:r>
            <a:endParaRPr lang="en-US" altLang="zh-CN" sz="2000" b="1" dirty="0"/>
          </a:p>
          <a:p>
            <a:r>
              <a:rPr lang="en-US" altLang="zh-CN" sz="2000" b="1" dirty="0"/>
              <a:t>3.</a:t>
            </a:r>
            <a:r>
              <a:rPr lang="zh-CN" altLang="en-US" sz="2000" b="1" dirty="0"/>
              <a:t>端部初步模拟计算；</a:t>
            </a:r>
            <a:endParaRPr lang="en-US" altLang="zh-CN" sz="2000" b="1" dirty="0"/>
          </a:p>
        </p:txBody>
      </p:sp>
    </p:spTree>
    <p:extLst>
      <p:ext uri="{BB962C8B-B14F-4D97-AF65-F5344CB8AC3E}">
        <p14:creationId xmlns:p14="http://schemas.microsoft.com/office/powerpoint/2010/main" val="1825794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343</Words>
  <Application>Microsoft Office PowerPoint</Application>
  <PresentationFormat>宽屏</PresentationFormat>
  <Paragraphs>52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主题</vt:lpstr>
      <vt:lpstr>轭铁工作进展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轭铁加工制造调研</dc:title>
  <dc:creator>Administrator</dc:creator>
  <cp:lastModifiedBy>Luke 夏</cp:lastModifiedBy>
  <cp:revision>48</cp:revision>
  <dcterms:created xsi:type="dcterms:W3CDTF">2024-03-10T13:48:32Z</dcterms:created>
  <dcterms:modified xsi:type="dcterms:W3CDTF">2024-06-17T00:55:23Z</dcterms:modified>
</cp:coreProperties>
</file>