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3" r:id="rId3"/>
    <p:sldId id="264" r:id="rId4"/>
    <p:sldId id="258" r:id="rId5"/>
    <p:sldId id="256" r:id="rId6"/>
    <p:sldId id="257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3745DE1-32B2-45E4-9E7A-4937F1D95E72}">
          <p14:sldIdLst>
            <p14:sldId id="261"/>
            <p14:sldId id="263"/>
            <p14:sldId id="264"/>
            <p14:sldId id="258"/>
            <p14:sldId id="256"/>
            <p14:sldId id="257"/>
            <p14:sldId id="262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D294-AB63-465A-9BDD-7EF37738E114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DAB5B-F42A-4769-B472-B96B652089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DAB5B-F42A-4769-B472-B96B652089C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82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F2622-FC17-44F2-AD96-78D218029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DA27182-391D-4AFC-9BCF-7A5A4EA1E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921F3-DA64-4C67-86DD-51DB82B2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C3FF0C-F56F-45A3-82A0-BBDB2D9C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ECFFC7-6F58-4BA7-BD1A-1F0FC5AB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35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BCD26-6C6C-44C9-BC18-0985AE62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CDEAA-DF87-4F9F-A246-C76AC806F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38E0F9-7ABE-495A-821F-67ED3667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D4B13E-5225-449D-96E8-34A64D37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BEBA5A-9FFE-4822-B8A0-D1766D41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1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709B95-F628-4B38-B366-5C749C97A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DCDAD9-E1EB-4A21-9371-F62F1DF32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8DF8-5BD2-40F8-BE79-93CAD2AB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3E0652-986E-4062-AC90-66FEF5D8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F1D47D-BEDC-4430-9B03-83324E61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75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B64EA-4169-4099-A991-9F23F54D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FABE5-979B-4DCF-8A0F-1A8266368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47B5B-8B12-4AAF-B850-34C3A3A7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A44B7C-286D-45E5-8B24-F677F045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CB6629-E9C7-4DFF-9B92-1A8C4D34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2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86A41-F263-472F-8701-261C7C7F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EE7C1C-2FEF-44CD-8F33-AA41BE65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96C383-2DD4-449A-964A-2D400869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E3A687-D4FF-42E7-9DB0-2E8611AC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EE5755-BB00-48EA-8BA6-24AFA6E9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DBAD0-E239-443C-B82D-C8E1774A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DD592-951C-4025-91C9-68561080B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48937A-BF82-4669-9443-753BFC99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10964E-4768-43B6-BE9E-C6525908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BC87D2-3D07-4F90-AAE5-8F52CDD9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FF3039-9AFB-46E0-84F0-4AC5697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9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0F92F-0364-4817-BB66-538E9FF7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1229D-33D2-49E1-AE43-0F029F35C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2BEBEC-70D8-4A1A-AB17-623C8FB83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B2BF85-7808-4650-8313-01EB95862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4FA786-51A0-4F91-9A6A-E2C8B9178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55FFF0-CDAB-4D28-B556-7959B524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0FCA55-6A2F-48F3-8638-8FA36902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149C36-3662-49D0-BF5B-66292F41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97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39CDB-F6A0-4395-B345-F3802F62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03B2B52-AE2A-4D15-9985-224F0732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E3B3F2-2E8C-4732-8FA0-C557C8F5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752CF4-0EF9-4C70-ACCB-2373A047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9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E689CD-4CAF-4618-8092-10254BEB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A765E9-0818-448F-BF84-B59D426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CD760-1BE6-432A-A47A-8601AC7A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44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5BED0-4A3D-42B5-B8EB-D4637EA9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F70786-0286-4C17-BA14-A4F91FA0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39C7CF-5AD7-40BE-97B1-FC76EFB67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E608E-0FBB-4B89-B8B1-6583513E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A7238A-80D3-4767-9A9F-676F8F8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D18186-7429-4408-95CE-E0CBFE3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60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F122B6-9301-40EF-AF48-BC6EE2A2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E974C0-BCCC-43C2-BFD5-9290437AA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BA574-F6BD-45A2-BCEF-E6DD1D5F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2E6BCD-2084-4762-9F28-CA911453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6D8C58-B2EF-4353-805B-F799A4B3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4D84B1-CE9E-4C7E-AD69-F8FF1AB7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3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5FBF61-70B8-4979-A369-C84FF0A4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179B71-40D2-4330-8B7B-5FB8173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0D4FA-FD18-4B9A-B462-3B839E14C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A1BF-378E-4083-B124-01ED8F16857F}" type="datetimeFigureOut">
              <a:rPr lang="zh-CN" altLang="en-US" smtClean="0"/>
              <a:t>2024/6/14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60803-EC86-4ECE-A62B-809FEF059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4628FB-1790-4A9B-8E09-B41BF36BB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B683-F10D-43AF-832A-0FECE7BE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07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92721-11C5-4A5B-91FC-A892343F8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2" y="536437"/>
            <a:ext cx="9144000" cy="2387600"/>
          </a:xfrm>
        </p:spPr>
        <p:txBody>
          <a:bodyPr/>
          <a:lstStyle/>
          <a:p>
            <a:r>
              <a:rPr lang="en-US" altLang="zh-CN" dirty="0"/>
              <a:t>ECAL</a:t>
            </a:r>
            <a:r>
              <a:rPr lang="zh-CN" altLang="en-US" dirty="0"/>
              <a:t>结构设计及优化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91E28C-48C1-434A-AC16-A12E35F83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9491"/>
            <a:ext cx="9144000" cy="1655762"/>
          </a:xfrm>
        </p:spPr>
        <p:txBody>
          <a:bodyPr/>
          <a:lstStyle/>
          <a:p>
            <a:r>
              <a:rPr lang="zh-CN" altLang="en-US" dirty="0"/>
              <a:t>侯少静</a:t>
            </a:r>
            <a:endParaRPr lang="en-US" altLang="zh-CN" dirty="0"/>
          </a:p>
          <a:p>
            <a:r>
              <a:rPr lang="en-US" altLang="zh-CN" dirty="0"/>
              <a:t>2024/06/14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127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D7620-444D-41A9-9B20-6912C7C4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84" y="3022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32</a:t>
            </a:r>
            <a:r>
              <a:rPr lang="zh-CN" altLang="en-US" sz="2400" dirty="0"/>
              <a:t>边形</a:t>
            </a:r>
            <a:r>
              <a:rPr lang="en-US" altLang="zh-CN" sz="2400" dirty="0"/>
              <a:t>+</a:t>
            </a:r>
            <a:r>
              <a:rPr lang="zh-CN" altLang="en-US" sz="2400" dirty="0"/>
              <a:t>筋方案优化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23692F-E7C4-486F-A7B2-DEF52D3DE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1" t="5797" r="8455" b="4888"/>
          <a:stretch/>
        </p:blipFill>
        <p:spPr>
          <a:xfrm>
            <a:off x="1065320" y="1690689"/>
            <a:ext cx="5779363" cy="43350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E6F9AB-8289-49D7-B60F-B5AB0F1817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44" t="20360" r="32783" b="35841"/>
          <a:stretch/>
        </p:blipFill>
        <p:spPr>
          <a:xfrm>
            <a:off x="7074763" y="656948"/>
            <a:ext cx="4000215" cy="25745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731B07-9ADD-4500-A829-8444F2BC76D2}"/>
              </a:ext>
            </a:extLst>
          </p:cNvPr>
          <p:cNvSpPr txBox="1"/>
          <p:nvPr/>
        </p:nvSpPr>
        <p:spPr>
          <a:xfrm>
            <a:off x="7466120" y="3858197"/>
            <a:ext cx="366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计算模型：</a:t>
            </a:r>
            <a:r>
              <a:rPr lang="en-US" altLang="zh-CN" dirty="0"/>
              <a:t>32</a:t>
            </a:r>
            <a:r>
              <a:rPr lang="zh-CN" altLang="en-US" dirty="0"/>
              <a:t>边形正反梯形</a:t>
            </a:r>
            <a:endParaRPr lang="en-US" altLang="zh-CN" dirty="0"/>
          </a:p>
          <a:p>
            <a:r>
              <a:rPr lang="zh-CN" altLang="en-US" dirty="0"/>
              <a:t>壁厚：</a:t>
            </a:r>
            <a:r>
              <a:rPr lang="en-US" altLang="zh-CN" dirty="0"/>
              <a:t>5mm</a:t>
            </a:r>
          </a:p>
          <a:p>
            <a:r>
              <a:rPr lang="zh-CN" altLang="en-US" dirty="0"/>
              <a:t>偏转角：</a:t>
            </a:r>
            <a:r>
              <a:rPr lang="en-US" altLang="zh-CN" dirty="0"/>
              <a:t>12°</a:t>
            </a:r>
          </a:p>
          <a:p>
            <a:r>
              <a:rPr lang="zh-CN" altLang="en-US" dirty="0"/>
              <a:t>加筋尺寸：</a:t>
            </a:r>
            <a:r>
              <a:rPr lang="en-US" altLang="zh-CN" dirty="0"/>
              <a:t>20-20-8</a:t>
            </a:r>
          </a:p>
          <a:p>
            <a:r>
              <a:rPr lang="zh-CN" altLang="en-US" dirty="0"/>
              <a:t>加筋数量：</a:t>
            </a:r>
            <a:r>
              <a:rPr lang="en-US" altLang="zh-CN" dirty="0"/>
              <a:t>32</a:t>
            </a:r>
            <a:r>
              <a:rPr lang="zh-CN" altLang="en-US" dirty="0"/>
              <a:t>条</a:t>
            </a:r>
          </a:p>
        </p:txBody>
      </p:sp>
    </p:spTree>
    <p:extLst>
      <p:ext uri="{BB962C8B-B14F-4D97-AF65-F5344CB8AC3E}">
        <p14:creationId xmlns:p14="http://schemas.microsoft.com/office/powerpoint/2010/main" val="48087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2163C0-796A-4516-B126-2E18B7EC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282830"/>
            <a:ext cx="10515600" cy="315912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强度校核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BA9B6A-282E-4D6C-9AE6-36239FE7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761460"/>
            <a:ext cx="3175727" cy="28096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D5892B-0313-4BCA-B42F-3140B18AD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639" y="761460"/>
            <a:ext cx="3926249" cy="2809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2EA341-7EA9-4165-9768-EEBCCD65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761460"/>
            <a:ext cx="4261025" cy="280964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C4650A0-220F-4E24-BA44-28E1F254D203}"/>
              </a:ext>
            </a:extLst>
          </p:cNvPr>
          <p:cNvSpPr txBox="1"/>
          <p:nvPr/>
        </p:nvSpPr>
        <p:spPr>
          <a:xfrm>
            <a:off x="1142999" y="3578983"/>
            <a:ext cx="28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约束：两侧面固定约束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328B83-6C9C-4ADD-AB76-9BC9FC7BF446}"/>
              </a:ext>
            </a:extLst>
          </p:cNvPr>
          <p:cNvSpPr txBox="1"/>
          <p:nvPr/>
        </p:nvSpPr>
        <p:spPr>
          <a:xfrm>
            <a:off x="4873896" y="3601604"/>
            <a:ext cx="28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载荷：重力</a:t>
            </a:r>
            <a:r>
              <a:rPr lang="en-US" altLang="zh-CN" dirty="0"/>
              <a:t>+150T</a:t>
            </a:r>
            <a:r>
              <a:rPr lang="zh-CN" altLang="en-US" dirty="0"/>
              <a:t>静载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3A3A87C-A81E-4DD7-AA87-450054DA9863}"/>
              </a:ext>
            </a:extLst>
          </p:cNvPr>
          <p:cNvSpPr txBox="1"/>
          <p:nvPr/>
        </p:nvSpPr>
        <p:spPr>
          <a:xfrm>
            <a:off x="8604793" y="3574172"/>
            <a:ext cx="339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单元：主体壳单元</a:t>
            </a:r>
            <a:r>
              <a:rPr lang="en-US" altLang="zh-CN" dirty="0"/>
              <a:t>+</a:t>
            </a:r>
            <a:r>
              <a:rPr lang="zh-CN" altLang="en-US" dirty="0"/>
              <a:t>筋实体单元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0B6536F-C2CE-4160-8775-F5497D7B08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226"/>
          <a:stretch/>
        </p:blipFill>
        <p:spPr>
          <a:xfrm>
            <a:off x="4388616" y="3905118"/>
            <a:ext cx="3743023" cy="26700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205279A-286E-4EA6-BE58-99D0522259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838"/>
          <a:stretch/>
        </p:blipFill>
        <p:spPr>
          <a:xfrm>
            <a:off x="8224275" y="3905118"/>
            <a:ext cx="3859216" cy="26700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B1DBD31-ED0A-441F-A0A9-91B933FE01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529"/>
          <a:stretch/>
        </p:blipFill>
        <p:spPr>
          <a:xfrm>
            <a:off x="218237" y="3905119"/>
            <a:ext cx="3973421" cy="267005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31038E3-3A70-44F4-B5DC-6EF118914254}"/>
              </a:ext>
            </a:extLst>
          </p:cNvPr>
          <p:cNvSpPr txBox="1"/>
          <p:nvPr/>
        </p:nvSpPr>
        <p:spPr>
          <a:xfrm>
            <a:off x="243840" y="6025378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最大应力</a:t>
            </a:r>
            <a:r>
              <a:rPr lang="en-US" altLang="zh-CN" dirty="0">
                <a:solidFill>
                  <a:schemeClr val="bg1"/>
                </a:solidFill>
              </a:rPr>
              <a:t>433MPa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4A11882-A1C9-4B47-B146-99683EBA60AA}"/>
              </a:ext>
            </a:extLst>
          </p:cNvPr>
          <p:cNvSpPr txBox="1"/>
          <p:nvPr/>
        </p:nvSpPr>
        <p:spPr>
          <a:xfrm>
            <a:off x="4435579" y="6104626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最大变形</a:t>
            </a:r>
            <a:r>
              <a:rPr lang="en-US" altLang="zh-CN" dirty="0">
                <a:solidFill>
                  <a:schemeClr val="bg1"/>
                </a:solidFill>
              </a:rPr>
              <a:t>22.7mm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3553B8-A3C1-4A5C-91FE-9655F512A3C7}"/>
              </a:ext>
            </a:extLst>
          </p:cNvPr>
          <p:cNvSpPr txBox="1"/>
          <p:nvPr/>
        </p:nvSpPr>
        <p:spPr>
          <a:xfrm>
            <a:off x="8287778" y="6104626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TSAIW</a:t>
            </a:r>
            <a:r>
              <a:rPr lang="zh-CN" altLang="en-US" dirty="0">
                <a:solidFill>
                  <a:schemeClr val="bg1"/>
                </a:solidFill>
              </a:rPr>
              <a:t>值</a:t>
            </a:r>
            <a:r>
              <a:rPr lang="en-US" altLang="zh-CN" dirty="0">
                <a:solidFill>
                  <a:schemeClr val="bg1"/>
                </a:solidFill>
              </a:rPr>
              <a:t>0.76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8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77E0D59-C3A8-4511-BD5C-2B72C44F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2" y="1598528"/>
            <a:ext cx="5099741" cy="32848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BFDC1B-5E7B-40CB-89E7-196E3C59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036" y="1598528"/>
            <a:ext cx="4025622" cy="32848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5E35BC9-79DB-46F6-97EA-2DA4B867616B}"/>
              </a:ext>
            </a:extLst>
          </p:cNvPr>
          <p:cNvSpPr txBox="1"/>
          <p:nvPr/>
        </p:nvSpPr>
        <p:spPr>
          <a:xfrm>
            <a:off x="475488" y="356616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优化方案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6A8E55-27C2-477E-92D0-21BEDC29E53B}"/>
              </a:ext>
            </a:extLst>
          </p:cNvPr>
          <p:cNvSpPr txBox="1"/>
          <p:nvPr/>
        </p:nvSpPr>
        <p:spPr>
          <a:xfrm>
            <a:off x="2392680" y="5297866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在原有两端支撑的基础上，底部加支撑，支撑在</a:t>
            </a:r>
            <a:r>
              <a:rPr lang="en-US" altLang="zh-CN" dirty="0"/>
              <a:t>HCAL</a:t>
            </a:r>
            <a:r>
              <a:rPr lang="zh-CN" altLang="en-US" dirty="0"/>
              <a:t>上。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0011277-67EC-4537-84C3-BCADCA7C9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628" y="21285"/>
            <a:ext cx="3988348" cy="257119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86EAB09-A559-4676-AE93-65275DDD2495}"/>
              </a:ext>
            </a:extLst>
          </p:cNvPr>
          <p:cNvSpPr txBox="1"/>
          <p:nvPr/>
        </p:nvSpPr>
        <p:spPr>
          <a:xfrm>
            <a:off x="10181802" y="2127275"/>
            <a:ext cx="253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HCAL</a:t>
            </a:r>
            <a:r>
              <a:rPr lang="zh-CN" altLang="en-US" dirty="0"/>
              <a:t>内表面增加</a:t>
            </a:r>
            <a:endParaRPr lang="en-US" altLang="zh-CN" dirty="0"/>
          </a:p>
          <a:p>
            <a:r>
              <a:rPr lang="en-US" altLang="zh-CN" dirty="0"/>
              <a:t>1/3</a:t>
            </a:r>
            <a:r>
              <a:rPr lang="zh-CN" altLang="en-US" dirty="0"/>
              <a:t>圈不锈钢支撑板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5054D57-58F0-4B70-B7B8-12AEF4B37EAB}"/>
              </a:ext>
            </a:extLst>
          </p:cNvPr>
          <p:cNvSpPr/>
          <p:nvPr/>
        </p:nvSpPr>
        <p:spPr>
          <a:xfrm>
            <a:off x="9085410" y="1047565"/>
            <a:ext cx="2384540" cy="898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8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F92F4CB-BB9D-4A7E-81D9-4EC94460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687" y="3684238"/>
            <a:ext cx="3787153" cy="26487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3C01FAC-E359-4FFB-A60C-2A772EE23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6" y="3684238"/>
            <a:ext cx="3936530" cy="26721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F122EB6-84F5-4E5C-BC36-3169D2ED7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418" y="3684238"/>
            <a:ext cx="3849518" cy="264879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E0AD62F-6896-442E-9A76-62D7F7C7054C}"/>
              </a:ext>
            </a:extLst>
          </p:cNvPr>
          <p:cNvSpPr txBox="1"/>
          <p:nvPr/>
        </p:nvSpPr>
        <p:spPr>
          <a:xfrm>
            <a:off x="475488" y="356616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优化结果</a:t>
            </a:r>
          </a:p>
        </p:txBody>
      </p:sp>
      <p:graphicFrame>
        <p:nvGraphicFramePr>
          <p:cNvPr id="20" name="表格 5">
            <a:extLst>
              <a:ext uri="{FF2B5EF4-FFF2-40B4-BE49-F238E27FC236}">
                <a16:creationId xmlns:a16="http://schemas.microsoft.com/office/drawing/2014/main" id="{6AA0010A-EEE5-45B1-B15F-98DD3AA42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1979"/>
              </p:ext>
            </p:extLst>
          </p:nvPr>
        </p:nvGraphicFramePr>
        <p:xfrm>
          <a:off x="2027841" y="1212175"/>
          <a:ext cx="851467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668">
                  <a:extLst>
                    <a:ext uri="{9D8B030D-6E8A-4147-A177-3AD203B41FA5}">
                      <a16:colId xmlns:a16="http://schemas.microsoft.com/office/drawing/2014/main" val="549854424"/>
                    </a:ext>
                  </a:extLst>
                </a:gridCol>
                <a:gridCol w="2128668">
                  <a:extLst>
                    <a:ext uri="{9D8B030D-6E8A-4147-A177-3AD203B41FA5}">
                      <a16:colId xmlns:a16="http://schemas.microsoft.com/office/drawing/2014/main" val="3974820298"/>
                    </a:ext>
                  </a:extLst>
                </a:gridCol>
                <a:gridCol w="2128668">
                  <a:extLst>
                    <a:ext uri="{9D8B030D-6E8A-4147-A177-3AD203B41FA5}">
                      <a16:colId xmlns:a16="http://schemas.microsoft.com/office/drawing/2014/main" val="47937268"/>
                    </a:ext>
                  </a:extLst>
                </a:gridCol>
                <a:gridCol w="2128668">
                  <a:extLst>
                    <a:ext uri="{9D8B030D-6E8A-4147-A177-3AD203B41FA5}">
                      <a16:colId xmlns:a16="http://schemas.microsoft.com/office/drawing/2014/main" val="2391219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支撑条件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最大应力</a:t>
                      </a:r>
                      <a:r>
                        <a:rPr lang="en-US" altLang="zh-CN" sz="1800" dirty="0"/>
                        <a:t>/MPa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最大变形</a:t>
                      </a:r>
                      <a:r>
                        <a:rPr lang="en-US" altLang="zh-CN" sz="1800" dirty="0"/>
                        <a:t>/mm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TSAIW</a:t>
                      </a:r>
                      <a:r>
                        <a:rPr lang="zh-CN" altLang="en-US" sz="1800" dirty="0"/>
                        <a:t>失效</a:t>
                      </a:r>
                      <a:endParaRPr lang="en-US" altLang="zh-CN" sz="1800" dirty="0"/>
                    </a:p>
                    <a:p>
                      <a:pPr algn="ctr"/>
                      <a:r>
                        <a:rPr lang="en-US" altLang="zh-CN" sz="1800" dirty="0"/>
                        <a:t>(</a:t>
                      </a:r>
                      <a:r>
                        <a:rPr lang="zh-CN" altLang="en-US" sz="1800" dirty="0"/>
                        <a:t>值为</a:t>
                      </a:r>
                      <a:r>
                        <a:rPr lang="en-US" altLang="zh-CN" sz="1800" dirty="0"/>
                        <a:t>1</a:t>
                      </a:r>
                      <a:r>
                        <a:rPr lang="zh-CN" altLang="en-US" sz="1800" dirty="0"/>
                        <a:t>时失效</a:t>
                      </a:r>
                      <a:r>
                        <a:rPr lang="en-US" altLang="zh-CN" sz="1800" dirty="0"/>
                        <a:t>)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19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两端支撑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22.78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0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两端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底部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11.64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61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两端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底部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4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两端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底部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51913"/>
                  </a:ext>
                </a:extLst>
              </a:tr>
            </a:tbl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BEB38821-9B2D-434B-B1CE-396619A34615}"/>
              </a:ext>
            </a:extLst>
          </p:cNvPr>
          <p:cNvSpPr/>
          <p:nvPr/>
        </p:nvSpPr>
        <p:spPr>
          <a:xfrm>
            <a:off x="2027841" y="2991775"/>
            <a:ext cx="8514672" cy="3438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694E4B-14A0-4096-82B2-D62072BD8BAA}"/>
              </a:ext>
            </a:extLst>
          </p:cNvPr>
          <p:cNvSpPr txBox="1"/>
          <p:nvPr/>
        </p:nvSpPr>
        <p:spPr>
          <a:xfrm>
            <a:off x="375136" y="5987083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最大应力</a:t>
            </a:r>
            <a:r>
              <a:rPr lang="en-US" altLang="zh-CN" dirty="0">
                <a:solidFill>
                  <a:schemeClr val="bg1"/>
                </a:solidFill>
              </a:rPr>
              <a:t>186MPa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329F00B-8D0F-4640-8FB8-73194D5F9BBD}"/>
              </a:ext>
            </a:extLst>
          </p:cNvPr>
          <p:cNvSpPr txBox="1"/>
          <p:nvPr/>
        </p:nvSpPr>
        <p:spPr>
          <a:xfrm>
            <a:off x="4397105" y="6016598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最大变形</a:t>
            </a:r>
            <a:r>
              <a:rPr lang="en-US" altLang="zh-CN" dirty="0">
                <a:solidFill>
                  <a:schemeClr val="bg1"/>
                </a:solidFill>
              </a:rPr>
              <a:t>5.08mm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1ABAB06-F74D-43B4-95D8-5B42A51AE782}"/>
              </a:ext>
            </a:extLst>
          </p:cNvPr>
          <p:cNvSpPr txBox="1"/>
          <p:nvPr/>
        </p:nvSpPr>
        <p:spPr>
          <a:xfrm>
            <a:off x="8295375" y="5987083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TSAIW</a:t>
            </a:r>
            <a:r>
              <a:rPr lang="zh-CN" altLang="en-US" dirty="0">
                <a:solidFill>
                  <a:schemeClr val="bg1"/>
                </a:solidFill>
              </a:rPr>
              <a:t>值</a:t>
            </a:r>
            <a:r>
              <a:rPr lang="en-US" altLang="zh-CN" dirty="0">
                <a:solidFill>
                  <a:schemeClr val="bg1"/>
                </a:solidFill>
              </a:rPr>
              <a:t>0.63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9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033A791-B6EE-4E23-92A8-25A809987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48" y="563926"/>
            <a:ext cx="6360090" cy="4351338"/>
          </a:xfr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9940160-A2FB-47FF-9ADE-617D5C4441A6}"/>
              </a:ext>
            </a:extLst>
          </p:cNvPr>
          <p:cNvCxnSpPr>
            <a:cxnSpLocks/>
          </p:cNvCxnSpPr>
          <p:nvPr/>
        </p:nvCxnSpPr>
        <p:spPr>
          <a:xfrm>
            <a:off x="4163627" y="563926"/>
            <a:ext cx="0" cy="143818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C19678B-D364-4678-808E-F3DD726F3E4C}"/>
              </a:ext>
            </a:extLst>
          </p:cNvPr>
          <p:cNvSpPr txBox="1"/>
          <p:nvPr/>
        </p:nvSpPr>
        <p:spPr>
          <a:xfrm>
            <a:off x="3959440" y="221227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A348FDB-562A-432A-A65D-613843CE5FA7}"/>
              </a:ext>
            </a:extLst>
          </p:cNvPr>
          <p:cNvCxnSpPr>
            <a:cxnSpLocks/>
          </p:cNvCxnSpPr>
          <p:nvPr/>
        </p:nvCxnSpPr>
        <p:spPr>
          <a:xfrm flipH="1">
            <a:off x="4199139" y="707449"/>
            <a:ext cx="23969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CA086C8-29C6-4E87-B7B1-B3BC5A450F88}"/>
              </a:ext>
            </a:extLst>
          </p:cNvPr>
          <p:cNvSpPr txBox="1"/>
          <p:nvPr/>
        </p:nvSpPr>
        <p:spPr>
          <a:xfrm>
            <a:off x="4691850" y="209870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1645420-9968-4EB4-9765-F0C88FA5E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615" y="239436"/>
            <a:ext cx="3478604" cy="208716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9A7D0A-2024-4A0F-8541-A1E752156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475" y="2326598"/>
            <a:ext cx="3473744" cy="208716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9D2CBD1-D7F7-425A-9DC7-3245C869D128}"/>
              </a:ext>
            </a:extLst>
          </p:cNvPr>
          <p:cNvSpPr txBox="1"/>
          <p:nvPr/>
        </p:nvSpPr>
        <p:spPr>
          <a:xfrm>
            <a:off x="5171245" y="3045429"/>
            <a:ext cx="241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A</a:t>
            </a:r>
            <a:r>
              <a:rPr lang="zh-CN" altLang="en-US" sz="1200" dirty="0"/>
              <a:t>：框外表面纵向边长</a:t>
            </a:r>
            <a:endParaRPr lang="en-US" altLang="zh-CN" sz="1200" dirty="0"/>
          </a:p>
          <a:p>
            <a:r>
              <a:rPr lang="en-US" altLang="zh-CN" sz="1200" dirty="0"/>
              <a:t>B</a:t>
            </a:r>
            <a:r>
              <a:rPr lang="zh-CN" altLang="en-US" sz="1200" dirty="0"/>
              <a:t>：框外表面横向边长</a:t>
            </a:r>
            <a:endParaRPr lang="en-US" altLang="zh-CN" sz="1200" dirty="0"/>
          </a:p>
          <a:p>
            <a:r>
              <a:rPr lang="en-US" altLang="zh-CN" sz="1200" dirty="0"/>
              <a:t>C</a:t>
            </a:r>
            <a:r>
              <a:rPr lang="zh-CN" altLang="en-US" sz="1200" dirty="0"/>
              <a:t>：框内表面纵向边长</a:t>
            </a:r>
            <a:endParaRPr lang="en-US" altLang="zh-CN" sz="1200" dirty="0"/>
          </a:p>
          <a:p>
            <a:r>
              <a:rPr lang="en-US" altLang="zh-CN" sz="1200" dirty="0"/>
              <a:t>D</a:t>
            </a:r>
            <a:r>
              <a:rPr lang="zh-CN" altLang="en-US" sz="1200" dirty="0"/>
              <a:t>：框内表面横向边长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74DF15F-5BF5-4C02-A1F8-472FC957D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31" y="4033166"/>
            <a:ext cx="3947550" cy="233867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28BD56C-312A-4456-ABBA-5850285E8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725" y="3965417"/>
            <a:ext cx="3921061" cy="239251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ADC917C4-BE53-4FE1-A55E-F573E512F60C}"/>
              </a:ext>
            </a:extLst>
          </p:cNvPr>
          <p:cNvSpPr txBox="1"/>
          <p:nvPr/>
        </p:nvSpPr>
        <p:spPr>
          <a:xfrm>
            <a:off x="8365120" y="5048429"/>
            <a:ext cx="3473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当总体变形</a:t>
            </a:r>
            <a:r>
              <a:rPr lang="en-US" altLang="zh-CN" dirty="0"/>
              <a:t>5mm</a:t>
            </a:r>
            <a:r>
              <a:rPr lang="zh-CN" altLang="en-US" dirty="0"/>
              <a:t>时，蜂窝结构各边长变形量很小，最大</a:t>
            </a:r>
            <a:r>
              <a:rPr lang="en-US" altLang="zh-CN" dirty="0"/>
              <a:t>0.23mm</a:t>
            </a:r>
            <a:r>
              <a:rPr lang="zh-CN" altLang="en-US" dirty="0"/>
              <a:t>，对内部晶体影响小。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0E47C3E-8581-48DF-9966-4463DBDEBE34}"/>
              </a:ext>
            </a:extLst>
          </p:cNvPr>
          <p:cNvSpPr txBox="1"/>
          <p:nvPr/>
        </p:nvSpPr>
        <p:spPr>
          <a:xfrm>
            <a:off x="399430" y="194594"/>
            <a:ext cx="22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单个蜂窝变形情况</a:t>
            </a:r>
          </a:p>
        </p:txBody>
      </p:sp>
    </p:spTree>
    <p:extLst>
      <p:ext uri="{BB962C8B-B14F-4D97-AF65-F5344CB8AC3E}">
        <p14:creationId xmlns:p14="http://schemas.microsoft.com/office/powerpoint/2010/main" val="284423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AED19E-BD6D-4214-83AE-41B3423BF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7" t="12816" r="16007" b="21683"/>
          <a:stretch/>
        </p:blipFill>
        <p:spPr>
          <a:xfrm>
            <a:off x="506027" y="408373"/>
            <a:ext cx="5078027" cy="31069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99C8E4-FBAB-4B06-9B64-E9135180A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1" t="24854" r="14087" b="36311"/>
          <a:stretch/>
        </p:blipFill>
        <p:spPr>
          <a:xfrm>
            <a:off x="159799" y="3902157"/>
            <a:ext cx="6516210" cy="22264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EBB6C4-A94A-4C53-8111-4F9F5777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17" t="3449"/>
          <a:stretch/>
        </p:blipFill>
        <p:spPr>
          <a:xfrm>
            <a:off x="4921351" y="1402672"/>
            <a:ext cx="3219472" cy="23635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33CD4-B4A7-4A54-8455-B263C26DC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36" t="12492" r="24936" b="8802"/>
          <a:stretch/>
        </p:blipFill>
        <p:spPr>
          <a:xfrm>
            <a:off x="7113973" y="3766255"/>
            <a:ext cx="3219473" cy="249673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D0260A6-4D72-4B28-9D5C-EE0D195DDA2E}"/>
              </a:ext>
            </a:extLst>
          </p:cNvPr>
          <p:cNvSpPr txBox="1"/>
          <p:nvPr/>
        </p:nvSpPr>
        <p:spPr>
          <a:xfrm>
            <a:off x="6889073" y="2908921"/>
            <a:ext cx="474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根晶体一个安装单元，碳纤维外壳，壁厚</a:t>
            </a:r>
            <a:r>
              <a:rPr lang="en-US" altLang="zh-CN" dirty="0"/>
              <a:t>0.2mm</a:t>
            </a:r>
            <a:r>
              <a:rPr lang="zh-CN" altLang="en-US" dirty="0"/>
              <a:t>，两端加盖，盖子有支撑台，用于固定。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879CFB-84E7-418E-B778-9B606D431A8F}"/>
              </a:ext>
            </a:extLst>
          </p:cNvPr>
          <p:cNvSpPr txBox="1"/>
          <p:nvPr/>
        </p:nvSpPr>
        <p:spPr>
          <a:xfrm>
            <a:off x="653249" y="5939823"/>
            <a:ext cx="552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40</a:t>
            </a:r>
            <a:r>
              <a:rPr lang="zh-CN" altLang="en-US" dirty="0"/>
              <a:t>根晶体一个安装单元，碳纤维外壳，壁厚</a:t>
            </a:r>
            <a:r>
              <a:rPr lang="en-US" altLang="zh-CN" dirty="0"/>
              <a:t>0.2mm</a:t>
            </a:r>
            <a:r>
              <a:rPr lang="zh-CN" altLang="en-US" dirty="0"/>
              <a:t>，可实现，外壳公差待定。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C19C9E8-2FC2-4DAA-8E69-A23C96DAB50C}"/>
              </a:ext>
            </a:extLst>
          </p:cNvPr>
          <p:cNvSpPr txBox="1"/>
          <p:nvPr/>
        </p:nvSpPr>
        <p:spPr>
          <a:xfrm>
            <a:off x="6334220" y="6019799"/>
            <a:ext cx="585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40</a:t>
            </a:r>
            <a:r>
              <a:rPr lang="zh-CN" altLang="en-US" dirty="0"/>
              <a:t>根*</a:t>
            </a:r>
            <a:r>
              <a:rPr lang="en-US" altLang="zh-CN" dirty="0"/>
              <a:t>26</a:t>
            </a:r>
            <a:r>
              <a:rPr lang="zh-CN" altLang="en-US" dirty="0"/>
              <a:t>层为一个安装单元，层与层之间使用复合材料组分环氧树脂连接，壁厚</a:t>
            </a:r>
            <a:r>
              <a:rPr lang="en-US" altLang="zh-CN" dirty="0"/>
              <a:t>0.2mm-0.3mm</a:t>
            </a:r>
            <a:r>
              <a:rPr lang="zh-CN" altLang="en-US" dirty="0"/>
              <a:t>，结构强度待校核。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2387A9-6ECF-4559-8080-4EFC01E79BD7}"/>
              </a:ext>
            </a:extLst>
          </p:cNvPr>
          <p:cNvSpPr txBox="1"/>
          <p:nvPr/>
        </p:nvSpPr>
        <p:spPr>
          <a:xfrm>
            <a:off x="361025" y="155756"/>
            <a:ext cx="50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正交晶体方案安装形式</a:t>
            </a:r>
          </a:p>
        </p:txBody>
      </p:sp>
    </p:spTree>
    <p:extLst>
      <p:ext uri="{BB962C8B-B14F-4D97-AF65-F5344CB8AC3E}">
        <p14:creationId xmlns:p14="http://schemas.microsoft.com/office/powerpoint/2010/main" val="147374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EAB0AC7-FF5C-4567-B2E7-714079CE4FD6}"/>
              </a:ext>
            </a:extLst>
          </p:cNvPr>
          <p:cNvSpPr txBox="1"/>
          <p:nvPr/>
        </p:nvSpPr>
        <p:spPr>
          <a:xfrm>
            <a:off x="467557" y="311705"/>
            <a:ext cx="50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Stereo</a:t>
            </a:r>
            <a:r>
              <a:rPr lang="zh-CN" altLang="en-US" dirty="0"/>
              <a:t>方案安装形式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D0C938D-4E69-4EF1-9044-D191DCDE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162" y="4184450"/>
            <a:ext cx="3429398" cy="221085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051C5C9-3AA3-4FE1-B2CF-4E11965C6480}"/>
              </a:ext>
            </a:extLst>
          </p:cNvPr>
          <p:cNvSpPr txBox="1"/>
          <p:nvPr/>
        </p:nvSpPr>
        <p:spPr>
          <a:xfrm>
            <a:off x="4722777" y="6274055"/>
            <a:ext cx="789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每根晶体加保护外壳：</a:t>
            </a:r>
            <a:r>
              <a:rPr lang="en-US" altLang="zh-CN" dirty="0"/>
              <a:t>0.2mm</a:t>
            </a:r>
            <a:r>
              <a:rPr lang="zh-CN" altLang="en-US" dirty="0"/>
              <a:t>碳纤维复合材料；每</a:t>
            </a:r>
            <a:r>
              <a:rPr lang="en-US" altLang="zh-CN" dirty="0"/>
              <a:t>10°</a:t>
            </a:r>
            <a:r>
              <a:rPr lang="zh-CN" altLang="en-US" dirty="0"/>
              <a:t>（约</a:t>
            </a:r>
            <a:r>
              <a:rPr lang="en-US" altLang="zh-CN" dirty="0"/>
              <a:t>40</a:t>
            </a:r>
            <a:r>
              <a:rPr lang="zh-CN" altLang="en-US" dirty="0"/>
              <a:t>根）为一组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9ECB74F-9AF8-4D34-845E-CC4AD1B2C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06" y="995890"/>
            <a:ext cx="4374990" cy="282045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7DCDE01-768B-4874-826A-90CBD555B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31" y="915120"/>
            <a:ext cx="4374990" cy="282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507E10-75E1-4F5A-832A-8B518FBF8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82" r="9746"/>
          <a:stretch/>
        </p:blipFill>
        <p:spPr>
          <a:xfrm>
            <a:off x="8482478" y="1176106"/>
            <a:ext cx="3803997" cy="271941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C00C838-C392-45DF-BD54-92A729F9547C}"/>
              </a:ext>
            </a:extLst>
          </p:cNvPr>
          <p:cNvSpPr/>
          <p:nvPr/>
        </p:nvSpPr>
        <p:spPr>
          <a:xfrm>
            <a:off x="4639994" y="807868"/>
            <a:ext cx="7684966" cy="6076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26B9906C-5329-479A-B4C4-D4FB6825DA7B}"/>
              </a:ext>
            </a:extLst>
          </p:cNvPr>
          <p:cNvSpPr/>
          <p:nvPr/>
        </p:nvSpPr>
        <p:spPr>
          <a:xfrm>
            <a:off x="7953729" y="2405850"/>
            <a:ext cx="490264" cy="4679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63E5556-9F15-4730-944A-39E095091A97}"/>
              </a:ext>
            </a:extLst>
          </p:cNvPr>
          <p:cNvSpPr txBox="1"/>
          <p:nvPr/>
        </p:nvSpPr>
        <p:spPr>
          <a:xfrm>
            <a:off x="9123133" y="3691692"/>
            <a:ext cx="378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保护壳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E5C472-A1E5-4842-A329-778B033ABD25}"/>
              </a:ext>
            </a:extLst>
          </p:cNvPr>
          <p:cNvSpPr txBox="1"/>
          <p:nvPr/>
        </p:nvSpPr>
        <p:spPr>
          <a:xfrm>
            <a:off x="6258928" y="3688287"/>
            <a:ext cx="378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晶体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FBDA709-4128-42F1-9E8C-1D320236C251}"/>
              </a:ext>
            </a:extLst>
          </p:cNvPr>
          <p:cNvSpPr txBox="1"/>
          <p:nvPr/>
        </p:nvSpPr>
        <p:spPr>
          <a:xfrm>
            <a:off x="7853390" y="5848118"/>
            <a:ext cx="378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安装单元</a:t>
            </a:r>
          </a:p>
        </p:txBody>
      </p:sp>
    </p:spTree>
    <p:extLst>
      <p:ext uri="{BB962C8B-B14F-4D97-AF65-F5344CB8AC3E}">
        <p14:creationId xmlns:p14="http://schemas.microsoft.com/office/powerpoint/2010/main" val="131465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A2A80E8-F11C-4F42-8A54-27ED09426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0" t="21305" r="18871" b="18359"/>
          <a:stretch/>
        </p:blipFill>
        <p:spPr>
          <a:xfrm>
            <a:off x="1047565" y="1624615"/>
            <a:ext cx="4598633" cy="31071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57499AA-4B4E-444B-9AF1-52E2D0B3B2CC}"/>
              </a:ext>
            </a:extLst>
          </p:cNvPr>
          <p:cNvSpPr txBox="1"/>
          <p:nvPr/>
        </p:nvSpPr>
        <p:spPr>
          <a:xfrm>
            <a:off x="467557" y="311705"/>
            <a:ext cx="50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Stereo</a:t>
            </a:r>
            <a:r>
              <a:rPr lang="zh-CN" altLang="en-US" dirty="0"/>
              <a:t>方案安装形式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A85147-450E-4C4A-8DD4-756F57B56388}"/>
              </a:ext>
            </a:extLst>
          </p:cNvPr>
          <p:cNvSpPr txBox="1"/>
          <p:nvPr/>
        </p:nvSpPr>
        <p:spPr>
          <a:xfrm>
            <a:off x="1544715" y="4910219"/>
            <a:ext cx="379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设计思路：沿</a:t>
            </a:r>
            <a:r>
              <a:rPr lang="en-US" altLang="zh-CN" dirty="0"/>
              <a:t>Z</a:t>
            </a:r>
            <a:r>
              <a:rPr lang="zh-CN" altLang="en-US" dirty="0"/>
              <a:t>方向分成</a:t>
            </a:r>
            <a:r>
              <a:rPr lang="en-US" altLang="zh-CN" dirty="0"/>
              <a:t>15</a:t>
            </a:r>
            <a:r>
              <a:rPr lang="zh-CN" altLang="en-US" dirty="0"/>
              <a:t>段，每段为一个模块，每个模块均为圆环形。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37F6BC-F941-44A2-8BF1-CB66802E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86" y="1541691"/>
            <a:ext cx="3399454" cy="31190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C8C84A-0BC5-436E-A88F-8E6BD0E33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" t="5955" r="-4081" b="20518"/>
          <a:stretch/>
        </p:blipFill>
        <p:spPr bwMode="auto">
          <a:xfrm>
            <a:off x="9622701" y="918983"/>
            <a:ext cx="2213364" cy="20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592EE8-DC7B-4D2D-9BE5-D9BF45AB5DAD}"/>
              </a:ext>
            </a:extLst>
          </p:cNvPr>
          <p:cNvSpPr txBox="1"/>
          <p:nvPr/>
        </p:nvSpPr>
        <p:spPr>
          <a:xfrm>
            <a:off x="5646198" y="4910219"/>
            <a:ext cx="448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应用碳纤维蜂窝夹层板的形式，将安装单元当做夹层，两侧及底部覆</a:t>
            </a:r>
            <a:r>
              <a:rPr lang="en-US" altLang="zh-CN" dirty="0"/>
              <a:t>1mm(</a:t>
            </a:r>
            <a:r>
              <a:rPr lang="zh-CN" altLang="en-US" dirty="0"/>
              <a:t>可优化</a:t>
            </a:r>
            <a:r>
              <a:rPr lang="en-US" altLang="zh-CN" dirty="0"/>
              <a:t>)</a:t>
            </a:r>
            <a:r>
              <a:rPr lang="zh-CN" altLang="en-US" dirty="0"/>
              <a:t>厚碳纤维面板，作为支撑。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A8EA2D-DA6F-420E-9F1C-629CECAB2CF8}"/>
              </a:ext>
            </a:extLst>
          </p:cNvPr>
          <p:cNvSpPr txBox="1"/>
          <p:nvPr/>
        </p:nvSpPr>
        <p:spPr>
          <a:xfrm>
            <a:off x="9705512" y="30413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碳纤维蜂窝夹层板</a:t>
            </a:r>
          </a:p>
        </p:txBody>
      </p:sp>
    </p:spTree>
    <p:extLst>
      <p:ext uri="{BB962C8B-B14F-4D97-AF65-F5344CB8AC3E}">
        <p14:creationId xmlns:p14="http://schemas.microsoft.com/office/powerpoint/2010/main" val="12573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385</Words>
  <Application>Microsoft Office PowerPoint</Application>
  <PresentationFormat>宽屏</PresentationFormat>
  <Paragraphs>67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ECAL结构设计及优化</vt:lpstr>
      <vt:lpstr>32边形+筋方案优化</vt:lpstr>
      <vt:lpstr>强度校核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Shaojing Hou</dc:creator>
  <cp:lastModifiedBy>Shaojing Hou</cp:lastModifiedBy>
  <cp:revision>35</cp:revision>
  <dcterms:created xsi:type="dcterms:W3CDTF">2024-06-14T01:48:04Z</dcterms:created>
  <dcterms:modified xsi:type="dcterms:W3CDTF">2024-06-14T06:00:48Z</dcterms:modified>
</cp:coreProperties>
</file>