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8" r:id="rId4"/>
    <p:sldId id="285" r:id="rId5"/>
    <p:sldId id="286" r:id="rId6"/>
    <p:sldId id="287" r:id="rId7"/>
    <p:sldId id="260" r:id="rId8"/>
    <p:sldId id="261" r:id="rId9"/>
    <p:sldId id="272" r:id="rId10"/>
    <p:sldId id="266" r:id="rId11"/>
    <p:sldId id="262" r:id="rId12"/>
    <p:sldId id="277" r:id="rId13"/>
    <p:sldId id="289" r:id="rId14"/>
    <p:sldId id="282" r:id="rId15"/>
    <p:sldId id="275" r:id="rId16"/>
    <p:sldId id="280" r:id="rId17"/>
    <p:sldId id="263" r:id="rId18"/>
    <p:sldId id="276" r:id="rId19"/>
    <p:sldId id="281" r:id="rId20"/>
    <p:sldId id="273" r:id="rId21"/>
    <p:sldId id="274" r:id="rId22"/>
    <p:sldId id="283" r:id="rId23"/>
    <p:sldId id="284" r:id="rId24"/>
    <p:sldId id="265" r:id="rId25"/>
    <p:sldId id="257" r:id="rId26"/>
    <p:sldId id="270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0000FF"/>
    <a:srgbClr val="00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145616F-462A-4E4E-9E4C-6FCDDCD27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E8ED0455-D77D-44E7-98D6-BD0CBF1A91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17DBA0A-B0E5-416E-AB8A-5C072B661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D1A2-06E6-4702-B999-D62AC41212C0}" type="datetimeFigureOut">
              <a:rPr lang="zh-CN" altLang="en-US" smtClean="0"/>
              <a:t>2024/6/17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EFCCD0D-3C12-494C-A89D-A09764DEF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CBE2E11-C5C3-4FAA-8893-DEEC9352F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E9C8-DA8E-4BCD-BA58-1593ADC1EE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9280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5364878-C9F3-43EC-8A75-D6EAC2CA9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67F8C72C-D0E0-46D7-BA72-A9CDEE5E49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5C287F8-1057-410A-8741-0B04C7EC0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D1A2-06E6-4702-B999-D62AC41212C0}" type="datetimeFigureOut">
              <a:rPr lang="zh-CN" altLang="en-US" smtClean="0"/>
              <a:t>2024/6/17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1DB518B-95CE-46BB-8781-D3DC5A438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89F8878-3250-4F79-A496-4443811BC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E9C8-DA8E-4BCD-BA58-1593ADC1EE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400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F9B3A859-32C9-42D2-9EA7-F8AB76C5D1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48CD1D43-886D-4DB6-9481-F2BDE4B696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B8948C9-F790-48C4-9134-B8092B6B8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D1A2-06E6-4702-B999-D62AC41212C0}" type="datetimeFigureOut">
              <a:rPr lang="zh-CN" altLang="en-US" smtClean="0"/>
              <a:t>2024/6/17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25BAD11-BDF9-4A8A-8C58-F781F5785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9EC61D3-77B2-44EF-8DE3-E7B120981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E9C8-DA8E-4BCD-BA58-1593ADC1EE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1160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96FC2F5-1D30-44DD-A1D5-47C37E215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7A4EB55-438F-4A6B-A7DE-D6B83B75D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44E24CF-4005-4802-8BAB-5EAAB796C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D1A2-06E6-4702-B999-D62AC41212C0}" type="datetimeFigureOut">
              <a:rPr lang="zh-CN" altLang="en-US" smtClean="0"/>
              <a:t>2024/6/17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1546AEA-2ADC-41E7-90B9-D374B88BF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CD102E5-C792-42AB-9C58-13175DAC7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E9C8-DA8E-4BCD-BA58-1593ADC1EE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8455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F5BFC04-ED2B-483F-8745-DBF8B5210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6E9AE4C2-2E41-40C6-9F7A-6F59AC87D8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B1581C5-BE3D-4021-A894-462D13DC3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D1A2-06E6-4702-B999-D62AC41212C0}" type="datetimeFigureOut">
              <a:rPr lang="zh-CN" altLang="en-US" smtClean="0"/>
              <a:t>2024/6/17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C07C468-15BF-4AC9-91AD-8CEF5018C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4F59A78-BABB-4BD8-8536-4A61BF558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E9C8-DA8E-4BCD-BA58-1593ADC1EE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4135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C620C98-7669-4AE5-8015-F5B08E611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FD183BE-AB21-435C-90F2-AD5CAED9EB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187C5D28-5175-42F6-A81C-65E0A9D0D4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DE4B62D-681F-4EBC-8B20-BFB7E8C2E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D1A2-06E6-4702-B999-D62AC41212C0}" type="datetimeFigureOut">
              <a:rPr lang="zh-CN" altLang="en-US" smtClean="0"/>
              <a:t>2024/6/17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FC0D780-383C-477D-865D-771BF567E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5D826D51-BA23-4912-8349-46DC8BB63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E9C8-DA8E-4BCD-BA58-1593ADC1EE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0899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CB1FF0D-F62E-4C8E-A84C-E900A6A34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94339F00-FDD7-420E-A0A8-E50CF62A5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3A93F377-497F-4B1E-890F-2569DE1774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3B564353-BA23-47FA-90CF-BD884E828F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D6AC44C8-7A49-44ED-A065-E585A074C6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577F5CD8-BFC2-4243-8C07-2BDF1C4F1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D1A2-06E6-4702-B999-D62AC41212C0}" type="datetimeFigureOut">
              <a:rPr lang="zh-CN" altLang="en-US" smtClean="0"/>
              <a:t>2024/6/17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9737BAC5-EAF4-4FFF-A40F-61E02042C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BEBB6216-D2FF-4546-8400-888F98645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E9C8-DA8E-4BCD-BA58-1593ADC1EE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7276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ECAD625-B387-4DC1-B426-44BBD1F5D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4E2D409A-00BA-4868-95B7-9AA618751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D1A2-06E6-4702-B999-D62AC41212C0}" type="datetimeFigureOut">
              <a:rPr lang="zh-CN" altLang="en-US" smtClean="0"/>
              <a:t>2024/6/17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E8664ACE-1A55-44B6-86B2-00E117DEC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764A288F-061F-4EBC-ADE9-479F393EA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E9C8-DA8E-4BCD-BA58-1593ADC1EE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9531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A24A058B-7A55-4BF0-BFE5-E2D164AD7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D1A2-06E6-4702-B999-D62AC41212C0}" type="datetimeFigureOut">
              <a:rPr lang="zh-CN" altLang="en-US" smtClean="0"/>
              <a:t>2024/6/17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C5A87E41-172C-4CDB-AE7F-1894F77AC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EB6A924D-7B0D-48BF-A6DE-4B194CC9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E9C8-DA8E-4BCD-BA58-1593ADC1EE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5924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D59C42A-92D3-4054-BE24-D42A9EA80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3E2071EC-9B6B-4623-A74F-99E8A8B88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E010F91F-9C9E-4298-9E2B-D7A6195E4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2B6C9746-6586-4C52-B442-1A8E32C2D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D1A2-06E6-4702-B999-D62AC41212C0}" type="datetimeFigureOut">
              <a:rPr lang="zh-CN" altLang="en-US" smtClean="0"/>
              <a:t>2024/6/17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77AB5325-A7E7-47C1-8089-D46CDC0C4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1208C6B-C610-4B6A-AF63-D16DD06E2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E9C8-DA8E-4BCD-BA58-1593ADC1EE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7114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049E896-2307-4FB5-9775-04332DAC7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CA53F49B-7F3F-4B09-BF6C-3133CC1847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B8AD8E5E-5F51-4B71-A89C-31AF21AFC5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CAA4A08-B79E-4F08-BA22-91130D228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0D1A2-06E6-4702-B999-D62AC41212C0}" type="datetimeFigureOut">
              <a:rPr lang="zh-CN" altLang="en-US" smtClean="0"/>
              <a:t>2024/6/17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D383926-D31E-4DCC-9487-8461D4DF4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9A92ED7B-121C-4200-BAB5-7F9CFC6B2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E9C8-DA8E-4BCD-BA58-1593ADC1EE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0414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D2013EAB-6AE9-4034-8C78-D2D70E71B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CC780D23-CBB6-4EEC-A5E2-A36FF4ABA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BA0B771-0332-4C49-8529-18ABCE2D24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0D1A2-06E6-4702-B999-D62AC41212C0}" type="datetimeFigureOut">
              <a:rPr lang="zh-CN" altLang="en-US" smtClean="0"/>
              <a:t>2024/6/17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E7D9F20-4589-4B03-A698-28C06D2FE9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90F9403-E1E9-42E8-9731-89533FDA96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FE9C8-DA8E-4BCD-BA58-1593ADC1EE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063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NULL"/><Relationship Id="rId7" Type="http://schemas.openxmlformats.org/officeDocument/2006/relationships/image" Target="../media/image20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NUL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91CDB00-4DAF-464B-8E99-8D7BA10910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CEPC</a:t>
            </a:r>
            <a:r>
              <a:rPr lang="zh-CN" altLang="en-US" dirty="0"/>
              <a:t>探测器超导磁体冷却结构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4071F0CB-F907-49E7-A79D-89CEF795E0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dirty="0"/>
          </a:p>
          <a:p>
            <a:pPr algn="r"/>
            <a:r>
              <a:rPr lang="zh-CN" altLang="en-US" dirty="0"/>
              <a:t>加速器中心低温组  朱柯宇</a:t>
            </a:r>
          </a:p>
        </p:txBody>
      </p:sp>
    </p:spTree>
    <p:extLst>
      <p:ext uri="{BB962C8B-B14F-4D97-AF65-F5344CB8AC3E}">
        <p14:creationId xmlns:p14="http://schemas.microsoft.com/office/powerpoint/2010/main" val="254704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F57A84E8-086D-4665-8FE1-AB966F1BF11C}"/>
              </a:ext>
            </a:extLst>
          </p:cNvPr>
          <p:cNvSpPr txBox="1"/>
          <p:nvPr/>
        </p:nvSpPr>
        <p:spPr>
          <a:xfrm>
            <a:off x="60719" y="3940918"/>
            <a:ext cx="57757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根据低温的需求，得到相关冷屏和线圈冷却尺寸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300K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至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60K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冷屏间加入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层多层绝热，以及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10mm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的冷屏铜管（铝管）预计需要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30+10+5mm</a:t>
            </a: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60K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冷屏至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5K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磁体线圈间加入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层多层绝热，预计需要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10+5mm</a:t>
            </a: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在磁体线圈上拟使用内直径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15mm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或内径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10mm*20mm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的导冷管，前者加工方便，后者相对贴合更好，能节约一些空间。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4E14F0EB-FE6E-4597-81DD-9BD9A721885C}"/>
              </a:ext>
            </a:extLst>
          </p:cNvPr>
          <p:cNvSpPr txBox="1"/>
          <p:nvPr/>
        </p:nvSpPr>
        <p:spPr>
          <a:xfrm>
            <a:off x="319292" y="405595"/>
            <a:ext cx="47230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根据当前结构计算得到对应的辐射热：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300-60K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辐射热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层多层绝热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时辐射热为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493.15W</a:t>
            </a:r>
            <a:endParaRPr lang="zh-CN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层多层绝热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时辐射热为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372.87W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层多层绝热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时辐射热为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299.76W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60-5K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辐射热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层多层绝热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时辐射热为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34.3789W</a:t>
            </a:r>
            <a:endParaRPr lang="zh-CN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层多层绝热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时辐射热为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16.9332W</a:t>
            </a: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此外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还有线圈焦耳热约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30W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5K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热负荷）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DE18B8D4-F770-4D2C-BCD8-5F8C94AF0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472" y="570327"/>
            <a:ext cx="6218902" cy="573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2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4870B107-2429-4870-8C60-410F1B909368}"/>
              </a:ext>
            </a:extLst>
          </p:cNvPr>
          <p:cNvSpPr txBox="1"/>
          <p:nvPr/>
        </p:nvSpPr>
        <p:spPr>
          <a:xfrm>
            <a:off x="800100" y="267045"/>
            <a:ext cx="497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热虹吸方案流程图</a:t>
            </a:r>
          </a:p>
        </p:txBody>
      </p:sp>
      <p:sp>
        <p:nvSpPr>
          <p:cNvPr id="4" name="圆角矩形 4">
            <a:extLst>
              <a:ext uri="{FF2B5EF4-FFF2-40B4-BE49-F238E27FC236}">
                <a16:creationId xmlns:a16="http://schemas.microsoft.com/office/drawing/2014/main" xmlns="" id="{A1B13364-F118-409E-9322-6E4086E3C7DA}"/>
              </a:ext>
            </a:extLst>
          </p:cNvPr>
          <p:cNvSpPr/>
          <p:nvPr/>
        </p:nvSpPr>
        <p:spPr>
          <a:xfrm>
            <a:off x="2793002" y="2871638"/>
            <a:ext cx="985817" cy="4757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endParaRPr lang="zh-CN" altLang="en-US" sz="1805" noProof="1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xmlns="" id="{4623F82A-D69B-46C1-B5DA-692171760484}"/>
              </a:ext>
            </a:extLst>
          </p:cNvPr>
          <p:cNvCxnSpPr>
            <a:cxnSpLocks/>
          </p:cNvCxnSpPr>
          <p:nvPr/>
        </p:nvCxnSpPr>
        <p:spPr>
          <a:xfrm>
            <a:off x="800100" y="1738918"/>
            <a:ext cx="394952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xmlns="" id="{90EC912E-21FC-43E9-BABE-2C8FE6697E54}"/>
              </a:ext>
            </a:extLst>
          </p:cNvPr>
          <p:cNvCxnSpPr>
            <a:cxnSpLocks/>
          </p:cNvCxnSpPr>
          <p:nvPr/>
        </p:nvCxnSpPr>
        <p:spPr>
          <a:xfrm>
            <a:off x="4750876" y="1743165"/>
            <a:ext cx="1" cy="470050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xmlns="" id="{C0FED2C3-D3BD-4F4A-A669-C1A27050C890}"/>
              </a:ext>
            </a:extLst>
          </p:cNvPr>
          <p:cNvCxnSpPr/>
          <p:nvPr/>
        </p:nvCxnSpPr>
        <p:spPr>
          <a:xfrm flipH="1" flipV="1">
            <a:off x="800100" y="6435741"/>
            <a:ext cx="3950776" cy="7363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xmlns="" id="{0CB42A32-C4F4-4F88-936D-ED9350768C4F}"/>
              </a:ext>
            </a:extLst>
          </p:cNvPr>
          <p:cNvCxnSpPr>
            <a:cxnSpLocks/>
          </p:cNvCxnSpPr>
          <p:nvPr/>
        </p:nvCxnSpPr>
        <p:spPr>
          <a:xfrm>
            <a:off x="801977" y="1743165"/>
            <a:ext cx="1" cy="469201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xmlns="" id="{A5C7338E-3B5A-48FA-85D5-EADA6498316E}"/>
              </a:ext>
            </a:extLst>
          </p:cNvPr>
          <p:cNvCxnSpPr/>
          <p:nvPr/>
        </p:nvCxnSpPr>
        <p:spPr>
          <a:xfrm>
            <a:off x="2793002" y="3089686"/>
            <a:ext cx="98581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xmlns="" id="{BDF7DC36-EFF9-4448-AFD7-AA759458BA72}"/>
              </a:ext>
            </a:extLst>
          </p:cNvPr>
          <p:cNvCxnSpPr/>
          <p:nvPr/>
        </p:nvCxnSpPr>
        <p:spPr>
          <a:xfrm flipH="1">
            <a:off x="3484200" y="1199743"/>
            <a:ext cx="1251" cy="16696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D40515BF-D14F-4177-A8DA-65DF73CEABFE}"/>
              </a:ext>
            </a:extLst>
          </p:cNvPr>
          <p:cNvSpPr/>
          <p:nvPr/>
        </p:nvSpPr>
        <p:spPr>
          <a:xfrm>
            <a:off x="1256729" y="5387975"/>
            <a:ext cx="2747278" cy="5618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endParaRPr lang="zh-CN" altLang="en-US" sz="1805" noProof="1"/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xmlns="" id="{8E559472-CA1F-4D47-8D12-222FC6E683E6}"/>
              </a:ext>
            </a:extLst>
          </p:cNvPr>
          <p:cNvCxnSpPr/>
          <p:nvPr/>
        </p:nvCxnSpPr>
        <p:spPr>
          <a:xfrm>
            <a:off x="1351807" y="5309251"/>
            <a:ext cx="2539606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xmlns="" id="{4BB7043D-D9D7-419F-A730-DCE593684B52}"/>
              </a:ext>
            </a:extLst>
          </p:cNvPr>
          <p:cNvCxnSpPr/>
          <p:nvPr/>
        </p:nvCxnSpPr>
        <p:spPr>
          <a:xfrm>
            <a:off x="1358063" y="6034192"/>
            <a:ext cx="2539606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xmlns="" id="{04DB069D-8171-4566-BAA7-B1634AF2CAEA}"/>
              </a:ext>
            </a:extLst>
          </p:cNvPr>
          <p:cNvCxnSpPr/>
          <p:nvPr/>
        </p:nvCxnSpPr>
        <p:spPr>
          <a:xfrm>
            <a:off x="1353684" y="5307552"/>
            <a:ext cx="10634" cy="7266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xmlns="" id="{05B018DE-2D39-443A-99C9-5DCE78C23438}"/>
              </a:ext>
            </a:extLst>
          </p:cNvPr>
          <p:cNvCxnSpPr/>
          <p:nvPr/>
        </p:nvCxnSpPr>
        <p:spPr>
          <a:xfrm>
            <a:off x="1503808" y="5314915"/>
            <a:ext cx="10634" cy="7266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xmlns="" id="{22C630CB-C1A0-4B4E-8E59-C11D5F80BAE5}"/>
              </a:ext>
            </a:extLst>
          </p:cNvPr>
          <p:cNvCxnSpPr/>
          <p:nvPr/>
        </p:nvCxnSpPr>
        <p:spPr>
          <a:xfrm>
            <a:off x="1654558" y="5304720"/>
            <a:ext cx="10634" cy="7266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xmlns="" id="{23528540-2D6B-496B-A841-23F9F758A2FE}"/>
              </a:ext>
            </a:extLst>
          </p:cNvPr>
          <p:cNvCxnSpPr/>
          <p:nvPr/>
        </p:nvCxnSpPr>
        <p:spPr>
          <a:xfrm>
            <a:off x="1804683" y="5312083"/>
            <a:ext cx="10634" cy="7266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xmlns="" id="{F9770C24-EE2C-4095-BE78-CF3DEFE26558}"/>
              </a:ext>
            </a:extLst>
          </p:cNvPr>
          <p:cNvCxnSpPr/>
          <p:nvPr/>
        </p:nvCxnSpPr>
        <p:spPr>
          <a:xfrm>
            <a:off x="1955433" y="5310384"/>
            <a:ext cx="10634" cy="7266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xmlns="" id="{B8A3D68E-7D44-4193-80E6-72128CD68B4B}"/>
              </a:ext>
            </a:extLst>
          </p:cNvPr>
          <p:cNvCxnSpPr/>
          <p:nvPr/>
        </p:nvCxnSpPr>
        <p:spPr>
          <a:xfrm>
            <a:off x="3305928" y="5305853"/>
            <a:ext cx="10634" cy="7266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xmlns="" id="{0E4CDB32-8F54-4692-9D69-E9F1B89D709D}"/>
              </a:ext>
            </a:extLst>
          </p:cNvPr>
          <p:cNvCxnSpPr/>
          <p:nvPr/>
        </p:nvCxnSpPr>
        <p:spPr>
          <a:xfrm>
            <a:off x="3454801" y="5313216"/>
            <a:ext cx="10634" cy="7266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xmlns="" id="{45BB27E6-F061-41C7-82EB-C58EB7DC2CB3}"/>
              </a:ext>
            </a:extLst>
          </p:cNvPr>
          <p:cNvCxnSpPr/>
          <p:nvPr/>
        </p:nvCxnSpPr>
        <p:spPr>
          <a:xfrm>
            <a:off x="3605551" y="5311517"/>
            <a:ext cx="10634" cy="7266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xmlns="" id="{217AA12E-EBD2-4742-9F70-E6BE693227ED}"/>
              </a:ext>
            </a:extLst>
          </p:cNvPr>
          <p:cNvCxnSpPr/>
          <p:nvPr/>
        </p:nvCxnSpPr>
        <p:spPr>
          <a:xfrm>
            <a:off x="3760680" y="5310384"/>
            <a:ext cx="10634" cy="7266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xmlns="" id="{F447BF3E-1DC3-481C-98FC-B064EA79A248}"/>
              </a:ext>
            </a:extLst>
          </p:cNvPr>
          <p:cNvCxnSpPr/>
          <p:nvPr/>
        </p:nvCxnSpPr>
        <p:spPr>
          <a:xfrm>
            <a:off x="3888911" y="5312083"/>
            <a:ext cx="10634" cy="7266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xmlns="" id="{C14B4870-085F-4FEC-AD3A-BFB502A81849}"/>
              </a:ext>
            </a:extLst>
          </p:cNvPr>
          <p:cNvCxnSpPr/>
          <p:nvPr/>
        </p:nvCxnSpPr>
        <p:spPr>
          <a:xfrm flipH="1">
            <a:off x="3474192" y="3338885"/>
            <a:ext cx="7506" cy="18474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xmlns="" id="{7B53F280-51F6-4782-B12C-278F1969843D}"/>
              </a:ext>
            </a:extLst>
          </p:cNvPr>
          <p:cNvCxnSpPr/>
          <p:nvPr/>
        </p:nvCxnSpPr>
        <p:spPr>
          <a:xfrm>
            <a:off x="3471065" y="5178422"/>
            <a:ext cx="7793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xmlns="" id="{0869D2C4-20EA-4D22-9D07-2607CB4D6DCF}"/>
              </a:ext>
            </a:extLst>
          </p:cNvPr>
          <p:cNvCxnSpPr/>
          <p:nvPr/>
        </p:nvCxnSpPr>
        <p:spPr>
          <a:xfrm>
            <a:off x="4247333" y="5180121"/>
            <a:ext cx="3128" cy="9690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xmlns="" id="{A2736440-E4FF-440C-B2FC-4B419938EEC0}"/>
              </a:ext>
            </a:extLst>
          </p:cNvPr>
          <p:cNvCxnSpPr/>
          <p:nvPr/>
        </p:nvCxnSpPr>
        <p:spPr>
          <a:xfrm flipH="1" flipV="1">
            <a:off x="2691043" y="6148030"/>
            <a:ext cx="1559418" cy="11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xmlns="" id="{C77019A2-6326-4EBB-8444-A9F2921C1174}"/>
              </a:ext>
            </a:extLst>
          </p:cNvPr>
          <p:cNvCxnSpPr/>
          <p:nvPr/>
        </p:nvCxnSpPr>
        <p:spPr>
          <a:xfrm flipV="1">
            <a:off x="2692294" y="6036457"/>
            <a:ext cx="0" cy="1127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xmlns="" id="{C5EBE3A5-DBDA-4742-8006-2C77BE879918}"/>
              </a:ext>
            </a:extLst>
          </p:cNvPr>
          <p:cNvCxnSpPr>
            <a:cxnSpLocks/>
          </p:cNvCxnSpPr>
          <p:nvPr/>
        </p:nvCxnSpPr>
        <p:spPr>
          <a:xfrm>
            <a:off x="3314685" y="3273425"/>
            <a:ext cx="0" cy="19180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xmlns="" id="{7C38049D-1676-4F55-9811-C2E1FC441990}"/>
              </a:ext>
            </a:extLst>
          </p:cNvPr>
          <p:cNvCxnSpPr/>
          <p:nvPr/>
        </p:nvCxnSpPr>
        <p:spPr>
          <a:xfrm flipH="1" flipV="1">
            <a:off x="2684162" y="5180687"/>
            <a:ext cx="628021" cy="28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xmlns="" id="{BFC53E01-2CB3-4E4A-85D0-AE06C30EEE89}"/>
              </a:ext>
            </a:extLst>
          </p:cNvPr>
          <p:cNvCxnSpPr/>
          <p:nvPr/>
        </p:nvCxnSpPr>
        <p:spPr>
          <a:xfrm>
            <a:off x="2686664" y="5178422"/>
            <a:ext cx="1877" cy="1319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xmlns="" id="{CE5AE4F2-78D8-415C-8FB1-67EA50A666D5}"/>
              </a:ext>
            </a:extLst>
          </p:cNvPr>
          <p:cNvCxnSpPr/>
          <p:nvPr/>
        </p:nvCxnSpPr>
        <p:spPr>
          <a:xfrm>
            <a:off x="3487954" y="2685305"/>
            <a:ext cx="386571" cy="33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xmlns="" id="{86D22342-F726-4F9E-966B-3367200CBBFE}"/>
              </a:ext>
            </a:extLst>
          </p:cNvPr>
          <p:cNvCxnSpPr/>
          <p:nvPr/>
        </p:nvCxnSpPr>
        <p:spPr>
          <a:xfrm>
            <a:off x="3869520" y="2687571"/>
            <a:ext cx="2502" cy="8852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xmlns="" id="{9E72F2F0-4495-4B6E-8CF0-AE4F731C4944}"/>
              </a:ext>
            </a:extLst>
          </p:cNvPr>
          <p:cNvCxnSpPr/>
          <p:nvPr/>
        </p:nvCxnSpPr>
        <p:spPr>
          <a:xfrm flipH="1">
            <a:off x="3481073" y="3569960"/>
            <a:ext cx="395328" cy="22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流程图: 对照 34">
            <a:extLst>
              <a:ext uri="{FF2B5EF4-FFF2-40B4-BE49-F238E27FC236}">
                <a16:creationId xmlns:a16="http://schemas.microsoft.com/office/drawing/2014/main" xmlns="" id="{75C2D597-B436-4B97-86F1-E96F7D93BC75}"/>
              </a:ext>
            </a:extLst>
          </p:cNvPr>
          <p:cNvSpPr/>
          <p:nvPr/>
        </p:nvSpPr>
        <p:spPr>
          <a:xfrm>
            <a:off x="3845750" y="2992839"/>
            <a:ext cx="54420" cy="121201"/>
          </a:xfrm>
          <a:prstGeom prst="flowChartCol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endParaRPr lang="zh-CN" altLang="en-US" sz="1805" noProof="1">
              <a:solidFill>
                <a:schemeClr val="tx1"/>
              </a:solidFill>
            </a:endParaRPr>
          </a:p>
        </p:txBody>
      </p:sp>
      <p:sp>
        <p:nvSpPr>
          <p:cNvPr id="36" name="流程图: 对照 35">
            <a:extLst>
              <a:ext uri="{FF2B5EF4-FFF2-40B4-BE49-F238E27FC236}">
                <a16:creationId xmlns:a16="http://schemas.microsoft.com/office/drawing/2014/main" xmlns="" id="{A6CC0407-06FE-4707-A041-5567D1960E6F}"/>
              </a:ext>
            </a:extLst>
          </p:cNvPr>
          <p:cNvSpPr/>
          <p:nvPr/>
        </p:nvSpPr>
        <p:spPr>
          <a:xfrm>
            <a:off x="3457303" y="2714756"/>
            <a:ext cx="54420" cy="121201"/>
          </a:xfrm>
          <a:prstGeom prst="flowChartCol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endParaRPr lang="zh-CN" altLang="en-US" sz="1805" noProof="1">
              <a:solidFill>
                <a:schemeClr val="tx1"/>
              </a:solidFill>
            </a:endParaRPr>
          </a:p>
        </p:txBody>
      </p:sp>
      <p:sp>
        <p:nvSpPr>
          <p:cNvPr id="37" name="流程图: 对照 36">
            <a:extLst>
              <a:ext uri="{FF2B5EF4-FFF2-40B4-BE49-F238E27FC236}">
                <a16:creationId xmlns:a16="http://schemas.microsoft.com/office/drawing/2014/main" xmlns="" id="{5B6BF2D5-E153-42B7-9F9A-507E18579CAE}"/>
              </a:ext>
            </a:extLst>
          </p:cNvPr>
          <p:cNvSpPr/>
          <p:nvPr/>
        </p:nvSpPr>
        <p:spPr>
          <a:xfrm>
            <a:off x="3452925" y="3397786"/>
            <a:ext cx="54420" cy="121201"/>
          </a:xfrm>
          <a:prstGeom prst="flowChartCol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endParaRPr lang="zh-CN" altLang="en-US" sz="1805" noProof="1">
              <a:solidFill>
                <a:schemeClr val="tx1"/>
              </a:solidFill>
            </a:endParaRPr>
          </a:p>
        </p:txBody>
      </p: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xmlns="" id="{58AB8DB5-0BEB-40C3-958A-FA84B2692938}"/>
              </a:ext>
            </a:extLst>
          </p:cNvPr>
          <p:cNvCxnSpPr/>
          <p:nvPr/>
        </p:nvCxnSpPr>
        <p:spPr>
          <a:xfrm flipH="1">
            <a:off x="3319689" y="1019641"/>
            <a:ext cx="1251" cy="1849732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xmlns="" id="{7260158B-D33A-483D-84B6-B34B10C23147}"/>
              </a:ext>
            </a:extLst>
          </p:cNvPr>
          <p:cNvCxnSpPr/>
          <p:nvPr/>
        </p:nvCxnSpPr>
        <p:spPr>
          <a:xfrm flipH="1">
            <a:off x="2704179" y="3572225"/>
            <a:ext cx="6123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xmlns="" id="{941EBB58-98F1-4BB7-A1C4-306D50BD5F5C}"/>
              </a:ext>
            </a:extLst>
          </p:cNvPr>
          <p:cNvCxnSpPr/>
          <p:nvPr/>
        </p:nvCxnSpPr>
        <p:spPr>
          <a:xfrm flipV="1">
            <a:off x="2707932" y="2681907"/>
            <a:ext cx="0" cy="8908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xmlns="" id="{19E9AF28-3D90-4CA7-8344-F1FE649CCC7A}"/>
              </a:ext>
            </a:extLst>
          </p:cNvPr>
          <p:cNvCxnSpPr/>
          <p:nvPr/>
        </p:nvCxnSpPr>
        <p:spPr>
          <a:xfrm>
            <a:off x="2706055" y="2683606"/>
            <a:ext cx="614885" cy="16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流程图: 对照 41">
            <a:extLst>
              <a:ext uri="{FF2B5EF4-FFF2-40B4-BE49-F238E27FC236}">
                <a16:creationId xmlns:a16="http://schemas.microsoft.com/office/drawing/2014/main" xmlns="" id="{6600CDE3-56F3-4574-BF74-27578B36D768}"/>
              </a:ext>
            </a:extLst>
          </p:cNvPr>
          <p:cNvSpPr/>
          <p:nvPr/>
        </p:nvSpPr>
        <p:spPr>
          <a:xfrm>
            <a:off x="3287788" y="3396654"/>
            <a:ext cx="54420" cy="121201"/>
          </a:xfrm>
          <a:prstGeom prst="flowChartCol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endParaRPr lang="zh-CN" altLang="en-US" sz="1805" noProof="1">
              <a:solidFill>
                <a:schemeClr val="tx1"/>
              </a:solidFill>
            </a:endParaRPr>
          </a:p>
        </p:txBody>
      </p:sp>
      <p:sp>
        <p:nvSpPr>
          <p:cNvPr id="43" name="流程图: 对照 42">
            <a:extLst>
              <a:ext uri="{FF2B5EF4-FFF2-40B4-BE49-F238E27FC236}">
                <a16:creationId xmlns:a16="http://schemas.microsoft.com/office/drawing/2014/main" xmlns="" id="{A1FA0940-5EB8-4B6A-A46B-8CDD4C4E9513}"/>
              </a:ext>
            </a:extLst>
          </p:cNvPr>
          <p:cNvSpPr/>
          <p:nvPr/>
        </p:nvSpPr>
        <p:spPr>
          <a:xfrm>
            <a:off x="2676656" y="2997370"/>
            <a:ext cx="54420" cy="121201"/>
          </a:xfrm>
          <a:prstGeom prst="flowChartCol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endParaRPr lang="zh-CN" altLang="en-US" sz="1805" noProof="1">
              <a:solidFill>
                <a:schemeClr val="tx1"/>
              </a:solidFill>
            </a:endParaRPr>
          </a:p>
        </p:txBody>
      </p: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xmlns="" id="{BD19F1B0-1994-49B7-AA9B-DA0AC250EAA2}"/>
              </a:ext>
            </a:extLst>
          </p:cNvPr>
          <p:cNvCxnSpPr>
            <a:cxnSpLocks/>
          </p:cNvCxnSpPr>
          <p:nvPr/>
        </p:nvCxnSpPr>
        <p:spPr>
          <a:xfrm>
            <a:off x="951476" y="883148"/>
            <a:ext cx="0" cy="54636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xmlns="" id="{F8876E37-34B6-4B60-A721-FD6290648551}"/>
              </a:ext>
            </a:extLst>
          </p:cNvPr>
          <p:cNvCxnSpPr/>
          <p:nvPr/>
        </p:nvCxnSpPr>
        <p:spPr>
          <a:xfrm>
            <a:off x="951476" y="6337761"/>
            <a:ext cx="3646148" cy="5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xmlns="" id="{D39262C8-DA22-4E2C-A545-CD01E8F1E635}"/>
              </a:ext>
            </a:extLst>
          </p:cNvPr>
          <p:cNvCxnSpPr>
            <a:cxnSpLocks/>
          </p:cNvCxnSpPr>
          <p:nvPr/>
        </p:nvCxnSpPr>
        <p:spPr>
          <a:xfrm flipV="1">
            <a:off x="4592620" y="1378429"/>
            <a:ext cx="0" cy="49610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xmlns="" id="{C8F7D9B2-775F-4603-8AEF-D726E59F2D6E}"/>
              </a:ext>
            </a:extLst>
          </p:cNvPr>
          <p:cNvCxnSpPr>
            <a:cxnSpLocks/>
          </p:cNvCxnSpPr>
          <p:nvPr/>
        </p:nvCxnSpPr>
        <p:spPr>
          <a:xfrm flipH="1">
            <a:off x="959138" y="2581662"/>
            <a:ext cx="23611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流程图: 对照 47">
            <a:extLst>
              <a:ext uri="{FF2B5EF4-FFF2-40B4-BE49-F238E27FC236}">
                <a16:creationId xmlns:a16="http://schemas.microsoft.com/office/drawing/2014/main" xmlns="" id="{615D1160-A9AD-4042-A81C-C20A33FA17A7}"/>
              </a:ext>
            </a:extLst>
          </p:cNvPr>
          <p:cNvSpPr/>
          <p:nvPr/>
        </p:nvSpPr>
        <p:spPr>
          <a:xfrm rot="5400000">
            <a:off x="2297963" y="2506511"/>
            <a:ext cx="43043" cy="152001"/>
          </a:xfrm>
          <a:prstGeom prst="flowChartCol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endParaRPr lang="zh-CN" altLang="en-US" sz="1805" noProof="1">
              <a:solidFill>
                <a:schemeClr val="tx1"/>
              </a:solidFill>
            </a:endParaRPr>
          </a:p>
        </p:txBody>
      </p: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xmlns="" id="{265D1EB8-2D93-4C97-BC4D-B90128A459B5}"/>
              </a:ext>
            </a:extLst>
          </p:cNvPr>
          <p:cNvCxnSpPr>
            <a:cxnSpLocks/>
          </p:cNvCxnSpPr>
          <p:nvPr/>
        </p:nvCxnSpPr>
        <p:spPr>
          <a:xfrm>
            <a:off x="3481698" y="1199743"/>
            <a:ext cx="29543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xmlns="" id="{CF7C8EB3-F37B-48D8-8DF3-F97DCE3BF531}"/>
              </a:ext>
            </a:extLst>
          </p:cNvPr>
          <p:cNvCxnSpPr>
            <a:cxnSpLocks/>
          </p:cNvCxnSpPr>
          <p:nvPr/>
        </p:nvCxnSpPr>
        <p:spPr>
          <a:xfrm>
            <a:off x="3320940" y="1023605"/>
            <a:ext cx="31150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xmlns="" id="{B3767AFE-A2D9-4CC6-AE6D-15FC693E0009}"/>
              </a:ext>
            </a:extLst>
          </p:cNvPr>
          <p:cNvCxnSpPr>
            <a:cxnSpLocks/>
          </p:cNvCxnSpPr>
          <p:nvPr/>
        </p:nvCxnSpPr>
        <p:spPr>
          <a:xfrm flipH="1">
            <a:off x="949286" y="883148"/>
            <a:ext cx="548673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xmlns="" id="{A2EF9D2E-5B05-408A-BE9B-A4733842B1EC}"/>
              </a:ext>
            </a:extLst>
          </p:cNvPr>
          <p:cNvCxnSpPr>
            <a:cxnSpLocks/>
          </p:cNvCxnSpPr>
          <p:nvPr/>
        </p:nvCxnSpPr>
        <p:spPr>
          <a:xfrm>
            <a:off x="4592620" y="1384376"/>
            <a:ext cx="18434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直接箭头连接符 52">
            <a:extLst>
              <a:ext uri="{FF2B5EF4-FFF2-40B4-BE49-F238E27FC236}">
                <a16:creationId xmlns:a16="http://schemas.microsoft.com/office/drawing/2014/main" xmlns="" id="{2DAAC31F-3B29-4D05-B8DF-127DC5FB8913}"/>
              </a:ext>
            </a:extLst>
          </p:cNvPr>
          <p:cNvCxnSpPr/>
          <p:nvPr/>
        </p:nvCxnSpPr>
        <p:spPr>
          <a:xfrm rot="16200000" flipH="1">
            <a:off x="858385" y="1378430"/>
            <a:ext cx="1818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接箭头连接符 53">
            <a:extLst>
              <a:ext uri="{FF2B5EF4-FFF2-40B4-BE49-F238E27FC236}">
                <a16:creationId xmlns:a16="http://schemas.microsoft.com/office/drawing/2014/main" xmlns="" id="{1E00E619-A79F-459C-A6FD-68024AB899F4}"/>
              </a:ext>
            </a:extLst>
          </p:cNvPr>
          <p:cNvCxnSpPr/>
          <p:nvPr/>
        </p:nvCxnSpPr>
        <p:spPr>
          <a:xfrm flipH="1" flipV="1">
            <a:off x="4592307" y="1470463"/>
            <a:ext cx="3128" cy="1580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直接箭头连接符 54">
            <a:extLst>
              <a:ext uri="{FF2B5EF4-FFF2-40B4-BE49-F238E27FC236}">
                <a16:creationId xmlns:a16="http://schemas.microsoft.com/office/drawing/2014/main" xmlns="" id="{9190373D-5657-4FD4-B87E-7035FB28BD0F}"/>
              </a:ext>
            </a:extLst>
          </p:cNvPr>
          <p:cNvCxnSpPr/>
          <p:nvPr/>
        </p:nvCxnSpPr>
        <p:spPr>
          <a:xfrm flipH="1" flipV="1">
            <a:off x="3323442" y="1442145"/>
            <a:ext cx="626" cy="168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直接箭头连接符 55">
            <a:extLst>
              <a:ext uri="{FF2B5EF4-FFF2-40B4-BE49-F238E27FC236}">
                <a16:creationId xmlns:a16="http://schemas.microsoft.com/office/drawing/2014/main" xmlns="" id="{B0BBE5B0-DA0A-4917-966D-CC4A19453754}"/>
              </a:ext>
            </a:extLst>
          </p:cNvPr>
          <p:cNvCxnSpPr/>
          <p:nvPr/>
        </p:nvCxnSpPr>
        <p:spPr>
          <a:xfrm rot="16200000" flipH="1">
            <a:off x="3394238" y="1452340"/>
            <a:ext cx="1818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xmlns="" id="{6CB8CD42-AF5B-4C27-8DBC-A5D952269B61}"/>
              </a:ext>
            </a:extLst>
          </p:cNvPr>
          <p:cNvCxnSpPr>
            <a:cxnSpLocks/>
          </p:cNvCxnSpPr>
          <p:nvPr/>
        </p:nvCxnSpPr>
        <p:spPr>
          <a:xfrm flipV="1">
            <a:off x="4752127" y="5545423"/>
            <a:ext cx="501354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8" name="组合 57">
            <a:extLst>
              <a:ext uri="{FF2B5EF4-FFF2-40B4-BE49-F238E27FC236}">
                <a16:creationId xmlns:a16="http://schemas.microsoft.com/office/drawing/2014/main" xmlns="" id="{732FDACE-E2CA-4B81-BCEA-39359136685D}"/>
              </a:ext>
            </a:extLst>
          </p:cNvPr>
          <p:cNvGrpSpPr/>
          <p:nvPr/>
        </p:nvGrpSpPr>
        <p:grpSpPr>
          <a:xfrm>
            <a:off x="5260674" y="5353753"/>
            <a:ext cx="811923" cy="372098"/>
            <a:chOff x="7858700" y="6268602"/>
            <a:chExt cx="822592" cy="473720"/>
          </a:xfrm>
        </p:grpSpPr>
        <p:sp>
          <p:nvSpPr>
            <p:cNvPr id="59" name="矩形 58">
              <a:extLst>
                <a:ext uri="{FF2B5EF4-FFF2-40B4-BE49-F238E27FC236}">
                  <a16:creationId xmlns:a16="http://schemas.microsoft.com/office/drawing/2014/main" xmlns="" id="{CE9DC696-32CE-41E7-AC53-8E302ACD2E0A}"/>
                </a:ext>
              </a:extLst>
            </p:cNvPr>
            <p:cNvSpPr/>
            <p:nvPr/>
          </p:nvSpPr>
          <p:spPr>
            <a:xfrm>
              <a:off x="7858700" y="6268602"/>
              <a:ext cx="822592" cy="473720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dk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/>
              <a:endParaRPr lang="zh-CN" altLang="en-US" sz="1805" noProof="1"/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xmlns="" id="{EF2ECEF7-3874-4459-B79F-070672A67495}"/>
                </a:ext>
              </a:extLst>
            </p:cNvPr>
            <p:cNvSpPr/>
            <p:nvPr/>
          </p:nvSpPr>
          <p:spPr>
            <a:xfrm>
              <a:off x="7954182" y="6367749"/>
              <a:ext cx="224013" cy="24786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dk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/>
              <a:endParaRPr lang="zh-CN" altLang="en-US" sz="1805" noProof="1"/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xmlns="" id="{3F1E31C1-9850-4AB5-834E-9577EBDE496E}"/>
                </a:ext>
              </a:extLst>
            </p:cNvPr>
            <p:cNvSpPr/>
            <p:nvPr/>
          </p:nvSpPr>
          <p:spPr>
            <a:xfrm>
              <a:off x="8284684" y="6334698"/>
              <a:ext cx="297456" cy="30109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dk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/>
              <a:endParaRPr lang="zh-CN" altLang="en-US" sz="1805" noProof="1"/>
            </a:p>
          </p:txBody>
        </p:sp>
      </p:grpSp>
      <p:sp>
        <p:nvSpPr>
          <p:cNvPr id="62" name="流程图: 对照 61">
            <a:extLst>
              <a:ext uri="{FF2B5EF4-FFF2-40B4-BE49-F238E27FC236}">
                <a16:creationId xmlns:a16="http://schemas.microsoft.com/office/drawing/2014/main" xmlns="" id="{B44B557E-464C-4465-A5F0-8372F2E19769}"/>
              </a:ext>
            </a:extLst>
          </p:cNvPr>
          <p:cNvSpPr/>
          <p:nvPr/>
        </p:nvSpPr>
        <p:spPr>
          <a:xfrm rot="5400000">
            <a:off x="4954542" y="5469442"/>
            <a:ext cx="43043" cy="152001"/>
          </a:xfrm>
          <a:prstGeom prst="flowChartCol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endParaRPr lang="zh-CN" altLang="en-US" sz="1805" noProof="1">
              <a:solidFill>
                <a:schemeClr val="tx1"/>
              </a:solidFill>
            </a:endParaRPr>
          </a:p>
        </p:txBody>
      </p:sp>
      <p:sp>
        <p:nvSpPr>
          <p:cNvPr id="63" name="文本框 431">
            <a:extLst>
              <a:ext uri="{FF2B5EF4-FFF2-40B4-BE49-F238E27FC236}">
                <a16:creationId xmlns:a16="http://schemas.microsoft.com/office/drawing/2014/main" xmlns="" id="{20FA4304-CB46-46B4-9B6C-12FDF9B0EF78}"/>
              </a:ext>
            </a:extLst>
          </p:cNvPr>
          <p:cNvSpPr txBox="1"/>
          <p:nvPr/>
        </p:nvSpPr>
        <p:spPr>
          <a:xfrm>
            <a:off x="3435410" y="2682474"/>
            <a:ext cx="579856" cy="2146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2" dirty="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endParaRPr lang="zh-CN" altLang="en-US" sz="802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4" name="文本框 432">
            <a:extLst>
              <a:ext uri="{FF2B5EF4-FFF2-40B4-BE49-F238E27FC236}">
                <a16:creationId xmlns:a16="http://schemas.microsoft.com/office/drawing/2014/main" xmlns="" id="{CCAC31B6-BBD2-4628-93C3-90A144B2BE91}"/>
              </a:ext>
            </a:extLst>
          </p:cNvPr>
          <p:cNvSpPr txBox="1"/>
          <p:nvPr/>
        </p:nvSpPr>
        <p:spPr>
          <a:xfrm>
            <a:off x="3850129" y="2957725"/>
            <a:ext cx="579856" cy="2146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2" dirty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endParaRPr lang="zh-CN" altLang="en-US" sz="802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5" name="文本框 433">
            <a:extLst>
              <a:ext uri="{FF2B5EF4-FFF2-40B4-BE49-F238E27FC236}">
                <a16:creationId xmlns:a16="http://schemas.microsoft.com/office/drawing/2014/main" xmlns="" id="{A10E1AF2-673C-4165-A673-A1111A7058C0}"/>
              </a:ext>
            </a:extLst>
          </p:cNvPr>
          <p:cNvSpPr txBox="1"/>
          <p:nvPr/>
        </p:nvSpPr>
        <p:spPr>
          <a:xfrm>
            <a:off x="3454176" y="3358141"/>
            <a:ext cx="579856" cy="2146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2" dirty="0"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endParaRPr lang="zh-CN" altLang="en-US" sz="802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6" name="文本框 434">
            <a:extLst>
              <a:ext uri="{FF2B5EF4-FFF2-40B4-BE49-F238E27FC236}">
                <a16:creationId xmlns:a16="http://schemas.microsoft.com/office/drawing/2014/main" xmlns="" id="{2DCE5935-099C-4872-9274-28F7DCEF2D27}"/>
              </a:ext>
            </a:extLst>
          </p:cNvPr>
          <p:cNvSpPr txBox="1"/>
          <p:nvPr/>
        </p:nvSpPr>
        <p:spPr>
          <a:xfrm>
            <a:off x="3098881" y="3366636"/>
            <a:ext cx="579856" cy="2146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2" dirty="0"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endParaRPr lang="zh-CN" altLang="en-US" sz="802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7" name="文本框 435">
            <a:extLst>
              <a:ext uri="{FF2B5EF4-FFF2-40B4-BE49-F238E27FC236}">
                <a16:creationId xmlns:a16="http://schemas.microsoft.com/office/drawing/2014/main" xmlns="" id="{36AB21AD-CC17-46BF-ABAB-A4B9E8DA983B}"/>
              </a:ext>
            </a:extLst>
          </p:cNvPr>
          <p:cNvSpPr txBox="1"/>
          <p:nvPr/>
        </p:nvSpPr>
        <p:spPr>
          <a:xfrm>
            <a:off x="2486498" y="2970751"/>
            <a:ext cx="579856" cy="2146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2" dirty="0">
                <a:latin typeface="Times New Roman" panose="02020603050405020304" pitchFamily="18" charset="0"/>
                <a:ea typeface="微软雅黑" panose="020B0503020204020204" pitchFamily="34" charset="-122"/>
              </a:rPr>
              <a:t>5</a:t>
            </a:r>
            <a:endParaRPr lang="zh-CN" altLang="en-US" sz="802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8" name="文本框 200">
            <a:extLst>
              <a:ext uri="{FF2B5EF4-FFF2-40B4-BE49-F238E27FC236}">
                <a16:creationId xmlns:a16="http://schemas.microsoft.com/office/drawing/2014/main" xmlns="" id="{C388FDD3-1C9F-424E-8835-216D05149903}"/>
              </a:ext>
            </a:extLst>
          </p:cNvPr>
          <p:cNvSpPr txBox="1"/>
          <p:nvPr/>
        </p:nvSpPr>
        <p:spPr>
          <a:xfrm>
            <a:off x="2179994" y="5672288"/>
            <a:ext cx="681815" cy="2458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3" dirty="0">
                <a:latin typeface="Times New Roman" panose="02020603050405020304" pitchFamily="18" charset="0"/>
                <a:ea typeface="微软雅黑" panose="020B0503020204020204" pitchFamily="34" charset="-122"/>
              </a:rPr>
              <a:t>Magnet</a:t>
            </a:r>
            <a:endParaRPr lang="zh-CN" altLang="en-US" sz="1003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9" name="文本框 201">
            <a:extLst>
              <a:ext uri="{FF2B5EF4-FFF2-40B4-BE49-F238E27FC236}">
                <a16:creationId xmlns:a16="http://schemas.microsoft.com/office/drawing/2014/main" xmlns="" id="{1422F6CC-80D5-4886-B342-EB687E17F3CC}"/>
              </a:ext>
            </a:extLst>
          </p:cNvPr>
          <p:cNvSpPr txBox="1"/>
          <p:nvPr/>
        </p:nvSpPr>
        <p:spPr>
          <a:xfrm>
            <a:off x="2776739" y="3097615"/>
            <a:ext cx="1162839" cy="2458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3" dirty="0">
                <a:latin typeface="Times New Roman" panose="02020603050405020304" pitchFamily="18" charset="0"/>
                <a:ea typeface="微软雅黑" panose="020B0503020204020204" pitchFamily="34" charset="-122"/>
              </a:rPr>
              <a:t>Phase Separator</a:t>
            </a:r>
            <a:endParaRPr lang="zh-CN" altLang="en-US" sz="1003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70" name="文本框 203">
            <a:extLst>
              <a:ext uri="{FF2B5EF4-FFF2-40B4-BE49-F238E27FC236}">
                <a16:creationId xmlns:a16="http://schemas.microsoft.com/office/drawing/2014/main" xmlns="" id="{D5B7C597-FF5D-4819-936E-57D4808CC2A2}"/>
              </a:ext>
            </a:extLst>
          </p:cNvPr>
          <p:cNvSpPr txBox="1"/>
          <p:nvPr/>
        </p:nvSpPr>
        <p:spPr>
          <a:xfrm>
            <a:off x="1114110" y="4939418"/>
            <a:ext cx="1212881" cy="2458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3" dirty="0">
                <a:latin typeface="Times New Roman" panose="02020603050405020304" pitchFamily="18" charset="0"/>
                <a:ea typeface="微软雅黑" panose="020B0503020204020204" pitchFamily="34" charset="-122"/>
              </a:rPr>
              <a:t>Thermal Shield</a:t>
            </a:r>
            <a:endParaRPr lang="zh-CN" altLang="en-US" sz="1003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xmlns="" id="{CEA0AE49-DCC1-41C9-A824-75AD34AA8FDF}"/>
              </a:ext>
            </a:extLst>
          </p:cNvPr>
          <p:cNvCxnSpPr/>
          <p:nvPr/>
        </p:nvCxnSpPr>
        <p:spPr>
          <a:xfrm flipV="1">
            <a:off x="1956058" y="5619616"/>
            <a:ext cx="349665" cy="1133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直接连接符 71">
            <a:extLst>
              <a:ext uri="{FF2B5EF4-FFF2-40B4-BE49-F238E27FC236}">
                <a16:creationId xmlns:a16="http://schemas.microsoft.com/office/drawing/2014/main" xmlns="" id="{A506C20C-3B02-4F22-BF4E-EB11E1865566}"/>
              </a:ext>
            </a:extLst>
          </p:cNvPr>
          <p:cNvCxnSpPr/>
          <p:nvPr/>
        </p:nvCxnSpPr>
        <p:spPr>
          <a:xfrm flipV="1">
            <a:off x="2303221" y="5555618"/>
            <a:ext cx="27523" cy="66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直接连接符 72">
            <a:extLst>
              <a:ext uri="{FF2B5EF4-FFF2-40B4-BE49-F238E27FC236}">
                <a16:creationId xmlns:a16="http://schemas.microsoft.com/office/drawing/2014/main" xmlns="" id="{AF7B39BB-0A0E-4567-B495-97CEAF382925}"/>
              </a:ext>
            </a:extLst>
          </p:cNvPr>
          <p:cNvCxnSpPr/>
          <p:nvPr/>
        </p:nvCxnSpPr>
        <p:spPr>
          <a:xfrm>
            <a:off x="2330744" y="5555618"/>
            <a:ext cx="22519" cy="1189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xmlns="" id="{0938D8C0-3E32-498C-8FEC-13704E14F783}"/>
              </a:ext>
            </a:extLst>
          </p:cNvPr>
          <p:cNvCxnSpPr/>
          <p:nvPr/>
        </p:nvCxnSpPr>
        <p:spPr>
          <a:xfrm flipV="1">
            <a:off x="2353263" y="5557883"/>
            <a:ext cx="30650" cy="1115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直接连接符 74">
            <a:extLst>
              <a:ext uri="{FF2B5EF4-FFF2-40B4-BE49-F238E27FC236}">
                <a16:creationId xmlns:a16="http://schemas.microsoft.com/office/drawing/2014/main" xmlns="" id="{5E9D5C07-6555-47CD-B343-58304B14FBBB}"/>
              </a:ext>
            </a:extLst>
          </p:cNvPr>
          <p:cNvCxnSpPr/>
          <p:nvPr/>
        </p:nvCxnSpPr>
        <p:spPr>
          <a:xfrm>
            <a:off x="2385164" y="5559016"/>
            <a:ext cx="22519" cy="1189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xmlns="" id="{19535CFE-C131-4800-A802-FED4E89059B6}"/>
              </a:ext>
            </a:extLst>
          </p:cNvPr>
          <p:cNvCxnSpPr/>
          <p:nvPr/>
        </p:nvCxnSpPr>
        <p:spPr>
          <a:xfrm flipV="1">
            <a:off x="2407683" y="5560149"/>
            <a:ext cx="28774" cy="1189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7" name="组合 76">
            <a:extLst>
              <a:ext uri="{FF2B5EF4-FFF2-40B4-BE49-F238E27FC236}">
                <a16:creationId xmlns:a16="http://schemas.microsoft.com/office/drawing/2014/main" xmlns="" id="{669262DE-835B-4759-9B32-3969F2D93F2B}"/>
              </a:ext>
            </a:extLst>
          </p:cNvPr>
          <p:cNvGrpSpPr/>
          <p:nvPr/>
        </p:nvGrpSpPr>
        <p:grpSpPr>
          <a:xfrm>
            <a:off x="2438959" y="5556184"/>
            <a:ext cx="101334" cy="125166"/>
            <a:chOff x="5701" y="8781"/>
            <a:chExt cx="162" cy="221"/>
          </a:xfrm>
        </p:grpSpPr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xmlns="" id="{654A7109-B33D-41B2-8D38-124CB45A4870}"/>
                </a:ext>
              </a:extLst>
            </p:cNvPr>
            <p:cNvCxnSpPr/>
            <p:nvPr/>
          </p:nvCxnSpPr>
          <p:spPr>
            <a:xfrm flipV="1">
              <a:off x="5737" y="8786"/>
              <a:ext cx="46" cy="2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直接连接符 78">
              <a:extLst>
                <a:ext uri="{FF2B5EF4-FFF2-40B4-BE49-F238E27FC236}">
                  <a16:creationId xmlns:a16="http://schemas.microsoft.com/office/drawing/2014/main" xmlns="" id="{C391712B-6C13-4E42-9999-3A356A55A998}"/>
                </a:ext>
              </a:extLst>
            </p:cNvPr>
            <p:cNvCxnSpPr/>
            <p:nvPr/>
          </p:nvCxnSpPr>
          <p:spPr>
            <a:xfrm>
              <a:off x="5701" y="8781"/>
              <a:ext cx="36" cy="2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直接连接符 79">
              <a:extLst>
                <a:ext uri="{FF2B5EF4-FFF2-40B4-BE49-F238E27FC236}">
                  <a16:creationId xmlns:a16="http://schemas.microsoft.com/office/drawing/2014/main" xmlns="" id="{FC8830D5-E37A-4A51-BD32-3A0B0720C5D5}"/>
                </a:ext>
              </a:extLst>
            </p:cNvPr>
            <p:cNvCxnSpPr/>
            <p:nvPr/>
          </p:nvCxnSpPr>
          <p:spPr>
            <a:xfrm>
              <a:off x="5784" y="8786"/>
              <a:ext cx="36" cy="2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直接连接符 80">
              <a:extLst>
                <a:ext uri="{FF2B5EF4-FFF2-40B4-BE49-F238E27FC236}">
                  <a16:creationId xmlns:a16="http://schemas.microsoft.com/office/drawing/2014/main" xmlns="" id="{1CE39BCA-54C9-42FE-8CEF-56C622889DEC}"/>
                </a:ext>
              </a:extLst>
            </p:cNvPr>
            <p:cNvCxnSpPr/>
            <p:nvPr/>
          </p:nvCxnSpPr>
          <p:spPr>
            <a:xfrm flipV="1">
              <a:off x="5820" y="8784"/>
              <a:ext cx="43" cy="21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2" name="组合 81">
            <a:extLst>
              <a:ext uri="{FF2B5EF4-FFF2-40B4-BE49-F238E27FC236}">
                <a16:creationId xmlns:a16="http://schemas.microsoft.com/office/drawing/2014/main" xmlns="" id="{69749B2A-F454-4960-9958-02D1DAA7FD34}"/>
              </a:ext>
            </a:extLst>
          </p:cNvPr>
          <p:cNvGrpSpPr/>
          <p:nvPr/>
        </p:nvGrpSpPr>
        <p:grpSpPr>
          <a:xfrm>
            <a:off x="2542795" y="5557883"/>
            <a:ext cx="101334" cy="125166"/>
            <a:chOff x="5701" y="8781"/>
            <a:chExt cx="162" cy="221"/>
          </a:xfrm>
        </p:grpSpPr>
        <p:cxnSp>
          <p:nvCxnSpPr>
            <p:cNvPr id="83" name="直接连接符 82">
              <a:extLst>
                <a:ext uri="{FF2B5EF4-FFF2-40B4-BE49-F238E27FC236}">
                  <a16:creationId xmlns:a16="http://schemas.microsoft.com/office/drawing/2014/main" xmlns="" id="{2502290E-D7B6-4BDD-BAAB-199EB3F12403}"/>
                </a:ext>
              </a:extLst>
            </p:cNvPr>
            <p:cNvCxnSpPr/>
            <p:nvPr/>
          </p:nvCxnSpPr>
          <p:spPr>
            <a:xfrm flipV="1">
              <a:off x="5737" y="8786"/>
              <a:ext cx="46" cy="2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直接连接符 83">
              <a:extLst>
                <a:ext uri="{FF2B5EF4-FFF2-40B4-BE49-F238E27FC236}">
                  <a16:creationId xmlns:a16="http://schemas.microsoft.com/office/drawing/2014/main" xmlns="" id="{57347205-F48F-4FC4-845A-AE4E9C273FE9}"/>
                </a:ext>
              </a:extLst>
            </p:cNvPr>
            <p:cNvCxnSpPr/>
            <p:nvPr/>
          </p:nvCxnSpPr>
          <p:spPr>
            <a:xfrm>
              <a:off x="5701" y="8781"/>
              <a:ext cx="36" cy="2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直接连接符 84">
              <a:extLst>
                <a:ext uri="{FF2B5EF4-FFF2-40B4-BE49-F238E27FC236}">
                  <a16:creationId xmlns:a16="http://schemas.microsoft.com/office/drawing/2014/main" xmlns="" id="{5B437C32-EBC1-40D0-85B4-A49286B59F98}"/>
                </a:ext>
              </a:extLst>
            </p:cNvPr>
            <p:cNvCxnSpPr/>
            <p:nvPr/>
          </p:nvCxnSpPr>
          <p:spPr>
            <a:xfrm>
              <a:off x="5784" y="8786"/>
              <a:ext cx="36" cy="2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直接连接符 85">
              <a:extLst>
                <a:ext uri="{FF2B5EF4-FFF2-40B4-BE49-F238E27FC236}">
                  <a16:creationId xmlns:a16="http://schemas.microsoft.com/office/drawing/2014/main" xmlns="" id="{E5E8FB8B-991C-4E4C-AD4F-CFCD5C32024B}"/>
                </a:ext>
              </a:extLst>
            </p:cNvPr>
            <p:cNvCxnSpPr/>
            <p:nvPr/>
          </p:nvCxnSpPr>
          <p:spPr>
            <a:xfrm flipV="1">
              <a:off x="5820" y="8784"/>
              <a:ext cx="43" cy="21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7" name="组合 86">
            <a:extLst>
              <a:ext uri="{FF2B5EF4-FFF2-40B4-BE49-F238E27FC236}">
                <a16:creationId xmlns:a16="http://schemas.microsoft.com/office/drawing/2014/main" xmlns="" id="{08CBB0BC-E8A7-48BC-B0B3-D10F3F222F2F}"/>
              </a:ext>
            </a:extLst>
          </p:cNvPr>
          <p:cNvGrpSpPr/>
          <p:nvPr/>
        </p:nvGrpSpPr>
        <p:grpSpPr>
          <a:xfrm>
            <a:off x="2646631" y="5558450"/>
            <a:ext cx="101334" cy="125166"/>
            <a:chOff x="5701" y="8781"/>
            <a:chExt cx="162" cy="221"/>
          </a:xfrm>
        </p:grpSpPr>
        <p:cxnSp>
          <p:nvCxnSpPr>
            <p:cNvPr id="88" name="直接连接符 87">
              <a:extLst>
                <a:ext uri="{FF2B5EF4-FFF2-40B4-BE49-F238E27FC236}">
                  <a16:creationId xmlns:a16="http://schemas.microsoft.com/office/drawing/2014/main" xmlns="" id="{5F672B6A-8BB9-4D71-B0FF-1649A046CE4A}"/>
                </a:ext>
              </a:extLst>
            </p:cNvPr>
            <p:cNvCxnSpPr/>
            <p:nvPr/>
          </p:nvCxnSpPr>
          <p:spPr>
            <a:xfrm flipV="1">
              <a:off x="5737" y="8786"/>
              <a:ext cx="46" cy="2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直接连接符 88">
              <a:extLst>
                <a:ext uri="{FF2B5EF4-FFF2-40B4-BE49-F238E27FC236}">
                  <a16:creationId xmlns:a16="http://schemas.microsoft.com/office/drawing/2014/main" xmlns="" id="{DD94D0EE-7DFD-4244-9420-5F8B1746F3F2}"/>
                </a:ext>
              </a:extLst>
            </p:cNvPr>
            <p:cNvCxnSpPr/>
            <p:nvPr/>
          </p:nvCxnSpPr>
          <p:spPr>
            <a:xfrm>
              <a:off x="5701" y="8781"/>
              <a:ext cx="36" cy="2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直接连接符 89">
              <a:extLst>
                <a:ext uri="{FF2B5EF4-FFF2-40B4-BE49-F238E27FC236}">
                  <a16:creationId xmlns:a16="http://schemas.microsoft.com/office/drawing/2014/main" xmlns="" id="{EAE4558F-9629-48F6-AABD-0795F49673C9}"/>
                </a:ext>
              </a:extLst>
            </p:cNvPr>
            <p:cNvCxnSpPr/>
            <p:nvPr/>
          </p:nvCxnSpPr>
          <p:spPr>
            <a:xfrm>
              <a:off x="5784" y="8786"/>
              <a:ext cx="36" cy="2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直接连接符 90">
              <a:extLst>
                <a:ext uri="{FF2B5EF4-FFF2-40B4-BE49-F238E27FC236}">
                  <a16:creationId xmlns:a16="http://schemas.microsoft.com/office/drawing/2014/main" xmlns="" id="{15B75BBE-B358-436C-B336-442E477FB369}"/>
                </a:ext>
              </a:extLst>
            </p:cNvPr>
            <p:cNvCxnSpPr/>
            <p:nvPr/>
          </p:nvCxnSpPr>
          <p:spPr>
            <a:xfrm flipV="1">
              <a:off x="5820" y="8784"/>
              <a:ext cx="43" cy="21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2" name="直接连接符 91">
            <a:extLst>
              <a:ext uri="{FF2B5EF4-FFF2-40B4-BE49-F238E27FC236}">
                <a16:creationId xmlns:a16="http://schemas.microsoft.com/office/drawing/2014/main" xmlns="" id="{F2616DF0-674B-43DB-822A-A59E6534DB47}"/>
              </a:ext>
            </a:extLst>
          </p:cNvPr>
          <p:cNvCxnSpPr/>
          <p:nvPr/>
        </p:nvCxnSpPr>
        <p:spPr>
          <a:xfrm>
            <a:off x="2746714" y="5564679"/>
            <a:ext cx="20642" cy="685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直接连接符 92">
            <a:extLst>
              <a:ext uri="{FF2B5EF4-FFF2-40B4-BE49-F238E27FC236}">
                <a16:creationId xmlns:a16="http://schemas.microsoft.com/office/drawing/2014/main" xmlns="" id="{663C1358-F6C7-4561-8454-10F7CDFE1B97}"/>
              </a:ext>
            </a:extLst>
          </p:cNvPr>
          <p:cNvCxnSpPr/>
          <p:nvPr/>
        </p:nvCxnSpPr>
        <p:spPr>
          <a:xfrm flipV="1">
            <a:off x="2762352" y="5626413"/>
            <a:ext cx="557337" cy="2265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直接箭头连接符 93">
            <a:extLst>
              <a:ext uri="{FF2B5EF4-FFF2-40B4-BE49-F238E27FC236}">
                <a16:creationId xmlns:a16="http://schemas.microsoft.com/office/drawing/2014/main" xmlns="" id="{EB67BF95-568C-48EF-A812-8810CB61F4DC}"/>
              </a:ext>
            </a:extLst>
          </p:cNvPr>
          <p:cNvCxnSpPr/>
          <p:nvPr/>
        </p:nvCxnSpPr>
        <p:spPr>
          <a:xfrm rot="5400000" flipH="1" flipV="1">
            <a:off x="3537482" y="4345873"/>
            <a:ext cx="1818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直接箭头连接符 94">
            <a:extLst>
              <a:ext uri="{FF2B5EF4-FFF2-40B4-BE49-F238E27FC236}">
                <a16:creationId xmlns:a16="http://schemas.microsoft.com/office/drawing/2014/main" xmlns="" id="{5EB0222B-A72D-479E-81A6-8E5C88708C97}"/>
              </a:ext>
            </a:extLst>
          </p:cNvPr>
          <p:cNvCxnSpPr/>
          <p:nvPr/>
        </p:nvCxnSpPr>
        <p:spPr>
          <a:xfrm flipH="1">
            <a:off x="3451048" y="6148597"/>
            <a:ext cx="131359" cy="2832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箭头连接符 95">
            <a:extLst>
              <a:ext uri="{FF2B5EF4-FFF2-40B4-BE49-F238E27FC236}">
                <a16:creationId xmlns:a16="http://schemas.microsoft.com/office/drawing/2014/main" xmlns="" id="{257DF87F-0AE6-4A41-B975-58E793612E6C}"/>
              </a:ext>
            </a:extLst>
          </p:cNvPr>
          <p:cNvCxnSpPr/>
          <p:nvPr/>
        </p:nvCxnSpPr>
        <p:spPr>
          <a:xfrm>
            <a:off x="1357437" y="5684181"/>
            <a:ext cx="3128" cy="11893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箭头连接符 96">
            <a:extLst>
              <a:ext uri="{FF2B5EF4-FFF2-40B4-BE49-F238E27FC236}">
                <a16:creationId xmlns:a16="http://schemas.microsoft.com/office/drawing/2014/main" xmlns="" id="{EFF78C0C-C745-4367-BA26-CDE519E0B84C}"/>
              </a:ext>
            </a:extLst>
          </p:cNvPr>
          <p:cNvCxnSpPr/>
          <p:nvPr/>
        </p:nvCxnSpPr>
        <p:spPr>
          <a:xfrm>
            <a:off x="1508187" y="5681350"/>
            <a:ext cx="3128" cy="11893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接箭头连接符 97">
            <a:extLst>
              <a:ext uri="{FF2B5EF4-FFF2-40B4-BE49-F238E27FC236}">
                <a16:creationId xmlns:a16="http://schemas.microsoft.com/office/drawing/2014/main" xmlns="" id="{280316CE-39E5-4888-88DA-549E641AC7AB}"/>
              </a:ext>
            </a:extLst>
          </p:cNvPr>
          <p:cNvCxnSpPr/>
          <p:nvPr/>
        </p:nvCxnSpPr>
        <p:spPr>
          <a:xfrm>
            <a:off x="1658312" y="5686447"/>
            <a:ext cx="3128" cy="11893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箭头连接符 98">
            <a:extLst>
              <a:ext uri="{FF2B5EF4-FFF2-40B4-BE49-F238E27FC236}">
                <a16:creationId xmlns:a16="http://schemas.microsoft.com/office/drawing/2014/main" xmlns="" id="{0BEAEDC8-BCC2-4847-A763-9DD39B3B839E}"/>
              </a:ext>
            </a:extLst>
          </p:cNvPr>
          <p:cNvCxnSpPr/>
          <p:nvPr/>
        </p:nvCxnSpPr>
        <p:spPr>
          <a:xfrm>
            <a:off x="1808436" y="5689279"/>
            <a:ext cx="3128" cy="11893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箭头连接符 99">
            <a:extLst>
              <a:ext uri="{FF2B5EF4-FFF2-40B4-BE49-F238E27FC236}">
                <a16:creationId xmlns:a16="http://schemas.microsoft.com/office/drawing/2014/main" xmlns="" id="{8BE76970-757E-4435-98D4-C36087AC3C63}"/>
              </a:ext>
            </a:extLst>
          </p:cNvPr>
          <p:cNvCxnSpPr/>
          <p:nvPr/>
        </p:nvCxnSpPr>
        <p:spPr>
          <a:xfrm>
            <a:off x="1959186" y="5689279"/>
            <a:ext cx="3128" cy="11893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箭头连接符 100">
            <a:extLst>
              <a:ext uri="{FF2B5EF4-FFF2-40B4-BE49-F238E27FC236}">
                <a16:creationId xmlns:a16="http://schemas.microsoft.com/office/drawing/2014/main" xmlns="" id="{F5E526A6-CBED-4AD5-8548-8301BA1A0BE1}"/>
              </a:ext>
            </a:extLst>
          </p:cNvPr>
          <p:cNvCxnSpPr/>
          <p:nvPr/>
        </p:nvCxnSpPr>
        <p:spPr>
          <a:xfrm>
            <a:off x="3309055" y="5686447"/>
            <a:ext cx="3128" cy="11893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接箭头连接符 101">
            <a:extLst>
              <a:ext uri="{FF2B5EF4-FFF2-40B4-BE49-F238E27FC236}">
                <a16:creationId xmlns:a16="http://schemas.microsoft.com/office/drawing/2014/main" xmlns="" id="{B159DBD1-E883-42E9-BEF8-6B434FF6B67E}"/>
              </a:ext>
            </a:extLst>
          </p:cNvPr>
          <p:cNvCxnSpPr/>
          <p:nvPr/>
        </p:nvCxnSpPr>
        <p:spPr>
          <a:xfrm>
            <a:off x="3459180" y="5683615"/>
            <a:ext cx="3128" cy="11893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接箭头连接符 102">
            <a:extLst>
              <a:ext uri="{FF2B5EF4-FFF2-40B4-BE49-F238E27FC236}">
                <a16:creationId xmlns:a16="http://schemas.microsoft.com/office/drawing/2014/main" xmlns="" id="{1E949CD8-B2BC-4C91-941B-F63A7F3226C6}"/>
              </a:ext>
            </a:extLst>
          </p:cNvPr>
          <p:cNvCxnSpPr/>
          <p:nvPr/>
        </p:nvCxnSpPr>
        <p:spPr>
          <a:xfrm>
            <a:off x="3609304" y="5686447"/>
            <a:ext cx="3128" cy="11893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箭头连接符 103">
            <a:extLst>
              <a:ext uri="{FF2B5EF4-FFF2-40B4-BE49-F238E27FC236}">
                <a16:creationId xmlns:a16="http://schemas.microsoft.com/office/drawing/2014/main" xmlns="" id="{7BBB5464-0E88-4928-A78D-80632A2F6512}"/>
              </a:ext>
            </a:extLst>
          </p:cNvPr>
          <p:cNvCxnSpPr/>
          <p:nvPr/>
        </p:nvCxnSpPr>
        <p:spPr>
          <a:xfrm>
            <a:off x="3764433" y="5680217"/>
            <a:ext cx="3128" cy="11893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箭头连接符 104">
            <a:extLst>
              <a:ext uri="{FF2B5EF4-FFF2-40B4-BE49-F238E27FC236}">
                <a16:creationId xmlns:a16="http://schemas.microsoft.com/office/drawing/2014/main" xmlns="" id="{EE149338-097D-4540-B097-AF6C07E19DCB}"/>
              </a:ext>
            </a:extLst>
          </p:cNvPr>
          <p:cNvCxnSpPr/>
          <p:nvPr/>
        </p:nvCxnSpPr>
        <p:spPr>
          <a:xfrm>
            <a:off x="3894541" y="5677951"/>
            <a:ext cx="3128" cy="11893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接箭头连接符 105">
            <a:extLst>
              <a:ext uri="{FF2B5EF4-FFF2-40B4-BE49-F238E27FC236}">
                <a16:creationId xmlns:a16="http://schemas.microsoft.com/office/drawing/2014/main" xmlns="" id="{5840FAF2-A166-458F-B7A8-B45F16AF19A5}"/>
              </a:ext>
            </a:extLst>
          </p:cNvPr>
          <p:cNvCxnSpPr/>
          <p:nvPr/>
        </p:nvCxnSpPr>
        <p:spPr>
          <a:xfrm>
            <a:off x="3314059" y="4744590"/>
            <a:ext cx="3128" cy="11893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箭头连接符 106">
            <a:extLst>
              <a:ext uri="{FF2B5EF4-FFF2-40B4-BE49-F238E27FC236}">
                <a16:creationId xmlns:a16="http://schemas.microsoft.com/office/drawing/2014/main" xmlns="" id="{FEA753D0-F633-4A33-AFCD-1919791D21D9}"/>
              </a:ext>
            </a:extLst>
          </p:cNvPr>
          <p:cNvCxnSpPr/>
          <p:nvPr/>
        </p:nvCxnSpPr>
        <p:spPr>
          <a:xfrm flipV="1">
            <a:off x="3476069" y="4025313"/>
            <a:ext cx="3128" cy="11893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箭头连接符 107">
            <a:extLst>
              <a:ext uri="{FF2B5EF4-FFF2-40B4-BE49-F238E27FC236}">
                <a16:creationId xmlns:a16="http://schemas.microsoft.com/office/drawing/2014/main" xmlns="" id="{14198AB7-0FEC-441B-88F5-765515FFC947}"/>
              </a:ext>
            </a:extLst>
          </p:cNvPr>
          <p:cNvCxnSpPr/>
          <p:nvPr/>
        </p:nvCxnSpPr>
        <p:spPr>
          <a:xfrm rot="16200000" flipH="1">
            <a:off x="858385" y="5653598"/>
            <a:ext cx="1818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直接箭头连接符 108">
            <a:extLst>
              <a:ext uri="{FF2B5EF4-FFF2-40B4-BE49-F238E27FC236}">
                <a16:creationId xmlns:a16="http://schemas.microsoft.com/office/drawing/2014/main" xmlns="" id="{061401AB-6B06-4623-B121-2EFCD9A6DC34}"/>
              </a:ext>
            </a:extLst>
          </p:cNvPr>
          <p:cNvCxnSpPr/>
          <p:nvPr/>
        </p:nvCxnSpPr>
        <p:spPr>
          <a:xfrm rot="5400000" flipH="1" flipV="1">
            <a:off x="4504534" y="5632643"/>
            <a:ext cx="1818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0" name="文本框 449">
            <a:extLst>
              <a:ext uri="{FF2B5EF4-FFF2-40B4-BE49-F238E27FC236}">
                <a16:creationId xmlns:a16="http://schemas.microsoft.com/office/drawing/2014/main" xmlns="" id="{8599B171-7038-4CF0-B8DD-9F58B29DA183}"/>
              </a:ext>
            </a:extLst>
          </p:cNvPr>
          <p:cNvSpPr txBox="1"/>
          <p:nvPr/>
        </p:nvSpPr>
        <p:spPr>
          <a:xfrm>
            <a:off x="6449472" y="795814"/>
            <a:ext cx="974558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Cold   Box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1" name="文本框 450">
            <a:extLst>
              <a:ext uri="{FF2B5EF4-FFF2-40B4-BE49-F238E27FC236}">
                <a16:creationId xmlns:a16="http://schemas.microsoft.com/office/drawing/2014/main" xmlns="" id="{C5D2C237-E82F-40FB-A13F-466D828B1234}"/>
              </a:ext>
            </a:extLst>
          </p:cNvPr>
          <p:cNvSpPr txBox="1"/>
          <p:nvPr/>
        </p:nvSpPr>
        <p:spPr>
          <a:xfrm>
            <a:off x="5205118" y="4845281"/>
            <a:ext cx="846952" cy="64767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3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Vacuum Pump</a:t>
            </a:r>
          </a:p>
          <a:p>
            <a:pPr algn="ctr"/>
            <a:endParaRPr lang="zh-CN" altLang="en-US" sz="1203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12" name="文本框 111">
            <a:extLst>
              <a:ext uri="{FF2B5EF4-FFF2-40B4-BE49-F238E27FC236}">
                <a16:creationId xmlns:a16="http://schemas.microsoft.com/office/drawing/2014/main" xmlns="" id="{535CF3C1-4CDB-41F8-93B6-2F95441A0272}"/>
              </a:ext>
            </a:extLst>
          </p:cNvPr>
          <p:cNvSpPr txBox="1"/>
          <p:nvPr/>
        </p:nvSpPr>
        <p:spPr>
          <a:xfrm>
            <a:off x="7478136" y="1019641"/>
            <a:ext cx="42053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热虹吸方案冷却能力强，最高的换热能力可以达到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1200W/m</a:t>
            </a:r>
            <a:r>
              <a:rPr lang="en-US" altLang="zh-CN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，靠液体的密度差和温度差来实现自然循环的热传递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热虹吸方案需要增加一个顶部的相分离器，该相分离器需要距离超导磁体有一定的距离，根据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CMS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的经验，相分离器底部距离底部集液槽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10m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另外，在超导磁体内部上下需要各增加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50mm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的空间设计一道集液槽（集气槽）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从制冷机中引出气液两路，气路（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40K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）通向冷屏，作为冷屏的冷却气；液路（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4.2K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）通向相分离器，供给具体的尺寸分布见下一页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0334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4259F968-909A-4867-8ED0-2DFDC9A36970}"/>
              </a:ext>
            </a:extLst>
          </p:cNvPr>
          <p:cNvSpPr/>
          <p:nvPr/>
        </p:nvSpPr>
        <p:spPr>
          <a:xfrm>
            <a:off x="620106" y="1760671"/>
            <a:ext cx="5822590" cy="360000"/>
          </a:xfrm>
          <a:prstGeom prst="rect">
            <a:avLst/>
          </a:prstGeom>
          <a:solidFill>
            <a:srgbClr val="00C800"/>
          </a:solidFill>
          <a:ln>
            <a:solidFill>
              <a:srgbClr val="00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0041292A-9247-411E-B65C-3CE9E4121818}"/>
              </a:ext>
            </a:extLst>
          </p:cNvPr>
          <p:cNvSpPr/>
          <p:nvPr/>
        </p:nvSpPr>
        <p:spPr>
          <a:xfrm>
            <a:off x="620106" y="4213762"/>
            <a:ext cx="5822590" cy="1981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14395C25-7174-40D5-9FA2-F31042A1A514}"/>
              </a:ext>
            </a:extLst>
          </p:cNvPr>
          <p:cNvSpPr/>
          <p:nvPr/>
        </p:nvSpPr>
        <p:spPr>
          <a:xfrm>
            <a:off x="620106" y="3991652"/>
            <a:ext cx="5822592" cy="216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93F9D726-C974-4FFF-87EB-296C9A1243E5}"/>
              </a:ext>
            </a:extLst>
          </p:cNvPr>
          <p:cNvSpPr txBox="1"/>
          <p:nvPr/>
        </p:nvSpPr>
        <p:spPr>
          <a:xfrm>
            <a:off x="7036313" y="972122"/>
            <a:ext cx="2212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多层绝热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30+5mm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D252A2B8-75A2-4082-9188-579489720CD6}"/>
              </a:ext>
            </a:extLst>
          </p:cNvPr>
          <p:cNvSpPr/>
          <p:nvPr/>
        </p:nvSpPr>
        <p:spPr>
          <a:xfrm>
            <a:off x="620106" y="3843259"/>
            <a:ext cx="5822590" cy="144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E4C60347-57FB-4562-9C93-37FC69455175}"/>
              </a:ext>
            </a:extLst>
          </p:cNvPr>
          <p:cNvSpPr txBox="1"/>
          <p:nvPr/>
        </p:nvSpPr>
        <p:spPr>
          <a:xfrm>
            <a:off x="7036315" y="3725927"/>
            <a:ext cx="281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冷屏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冷屏冷却管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20mm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9A191491-FCBD-45B2-AEBA-C3E008DD3DF0}"/>
              </a:ext>
            </a:extLst>
          </p:cNvPr>
          <p:cNvSpPr/>
          <p:nvPr/>
        </p:nvSpPr>
        <p:spPr>
          <a:xfrm>
            <a:off x="620106" y="2131147"/>
            <a:ext cx="5822590" cy="1656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C00329D6-3661-4FA2-AAD1-A1456754F1FB}"/>
              </a:ext>
            </a:extLst>
          </p:cNvPr>
          <p:cNvSpPr txBox="1"/>
          <p:nvPr/>
        </p:nvSpPr>
        <p:spPr>
          <a:xfrm>
            <a:off x="7036315" y="2727187"/>
            <a:ext cx="281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磁铁线圈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230mm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D1B8E329-D14F-4F00-B226-68F5A9CD7933}"/>
              </a:ext>
            </a:extLst>
          </p:cNvPr>
          <p:cNvSpPr/>
          <p:nvPr/>
        </p:nvSpPr>
        <p:spPr>
          <a:xfrm>
            <a:off x="620106" y="3759746"/>
            <a:ext cx="5822590" cy="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xmlns="" id="{56FE3433-B0AF-42CB-8828-870DBA4115D2}"/>
              </a:ext>
            </a:extLst>
          </p:cNvPr>
          <p:cNvCxnSpPr>
            <a:cxnSpLocks/>
            <a:stCxn id="58" idx="1"/>
            <a:endCxn id="11" idx="3"/>
          </p:cNvCxnSpPr>
          <p:nvPr/>
        </p:nvCxnSpPr>
        <p:spPr>
          <a:xfrm flipH="1">
            <a:off x="6442696" y="3392551"/>
            <a:ext cx="593616" cy="403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03497D7A-ABCA-4093-B98E-56D927F5F60B}"/>
              </a:ext>
            </a:extLst>
          </p:cNvPr>
          <p:cNvSpPr/>
          <p:nvPr/>
        </p:nvSpPr>
        <p:spPr>
          <a:xfrm>
            <a:off x="620106" y="1605348"/>
            <a:ext cx="5822590" cy="144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7C1BA238-3049-41D9-A094-71B347CFC72D}"/>
              </a:ext>
            </a:extLst>
          </p:cNvPr>
          <p:cNvSpPr/>
          <p:nvPr/>
        </p:nvSpPr>
        <p:spPr>
          <a:xfrm>
            <a:off x="620105" y="1399438"/>
            <a:ext cx="5822592" cy="216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0203076A-367D-40B5-BB79-35FB30550408}"/>
              </a:ext>
            </a:extLst>
          </p:cNvPr>
          <p:cNvSpPr txBox="1"/>
          <p:nvPr/>
        </p:nvSpPr>
        <p:spPr>
          <a:xfrm>
            <a:off x="7036315" y="1317427"/>
            <a:ext cx="281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冷屏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冷屏冷却管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20mm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C7441A8C-78AA-4B6F-8F0A-C8D91D030F6A}"/>
              </a:ext>
            </a:extLst>
          </p:cNvPr>
          <p:cNvSpPr txBox="1"/>
          <p:nvPr/>
        </p:nvSpPr>
        <p:spPr>
          <a:xfrm>
            <a:off x="7036313" y="4060563"/>
            <a:ext cx="2307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多层绝热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30+5mm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xmlns="" id="{47EB7C16-0512-4EB0-B946-9F86D29FDE76}"/>
              </a:ext>
            </a:extLst>
          </p:cNvPr>
          <p:cNvCxnSpPr>
            <a:cxnSpLocks/>
            <a:stCxn id="20" idx="1"/>
            <a:endCxn id="3" idx="3"/>
          </p:cNvCxnSpPr>
          <p:nvPr/>
        </p:nvCxnSpPr>
        <p:spPr>
          <a:xfrm flipH="1" flipV="1">
            <a:off x="6442698" y="4099652"/>
            <a:ext cx="593615" cy="145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xmlns="" id="{42750DB9-7120-4410-A939-B98A0230A4CF}"/>
              </a:ext>
            </a:extLst>
          </p:cNvPr>
          <p:cNvCxnSpPr>
            <a:stCxn id="6" idx="1"/>
            <a:endCxn id="5" idx="3"/>
          </p:cNvCxnSpPr>
          <p:nvPr/>
        </p:nvCxnSpPr>
        <p:spPr>
          <a:xfrm flipH="1">
            <a:off x="6442696" y="3910593"/>
            <a:ext cx="593619" cy="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xmlns="" id="{69AB8414-1AB2-4EB5-901D-22AE6CA6C672}"/>
              </a:ext>
            </a:extLst>
          </p:cNvPr>
          <p:cNvCxnSpPr>
            <a:stCxn id="8" idx="1"/>
            <a:endCxn id="7" idx="3"/>
          </p:cNvCxnSpPr>
          <p:nvPr/>
        </p:nvCxnSpPr>
        <p:spPr>
          <a:xfrm flipH="1">
            <a:off x="6442696" y="2911853"/>
            <a:ext cx="593619" cy="47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xmlns="" id="{AAC9B41E-91DF-4263-8274-617BF3442CAE}"/>
              </a:ext>
            </a:extLst>
          </p:cNvPr>
          <p:cNvCxnSpPr>
            <a:stCxn id="19" idx="1"/>
            <a:endCxn id="16" idx="3"/>
          </p:cNvCxnSpPr>
          <p:nvPr/>
        </p:nvCxnSpPr>
        <p:spPr>
          <a:xfrm flipH="1">
            <a:off x="6442696" y="1502093"/>
            <a:ext cx="593619" cy="175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xmlns="" id="{0017A8C9-2D76-4FB9-9E6B-7BF679E51922}"/>
              </a:ext>
            </a:extLst>
          </p:cNvPr>
          <p:cNvCxnSpPr>
            <a:cxnSpLocks/>
            <a:stCxn id="4" idx="1"/>
            <a:endCxn id="17" idx="3"/>
          </p:cNvCxnSpPr>
          <p:nvPr/>
        </p:nvCxnSpPr>
        <p:spPr>
          <a:xfrm flipH="1">
            <a:off x="6442697" y="1156788"/>
            <a:ext cx="593616" cy="350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>
            <a:extLst>
              <a:ext uri="{FF2B5EF4-FFF2-40B4-BE49-F238E27FC236}">
                <a16:creationId xmlns:a16="http://schemas.microsoft.com/office/drawing/2014/main" xmlns="" id="{C8AAA65E-0E0D-4863-9640-F94793E95D27}"/>
              </a:ext>
            </a:extLst>
          </p:cNvPr>
          <p:cNvSpPr/>
          <p:nvPr/>
        </p:nvSpPr>
        <p:spPr>
          <a:xfrm>
            <a:off x="620105" y="350964"/>
            <a:ext cx="4577475" cy="66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低温结构尺寸需求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xmlns="" id="{9DDED8DC-585C-447E-9542-9237E4F7B235}"/>
              </a:ext>
            </a:extLst>
          </p:cNvPr>
          <p:cNvSpPr txBox="1"/>
          <p:nvPr/>
        </p:nvSpPr>
        <p:spPr>
          <a:xfrm>
            <a:off x="7036312" y="1714521"/>
            <a:ext cx="3204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热虹吸集液（气）槽、冷却管与多层绝热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50+10+5mm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xmlns="" id="{5711897E-5F81-4449-A391-7152B3431BD8}"/>
              </a:ext>
            </a:extLst>
          </p:cNvPr>
          <p:cNvCxnSpPr>
            <a:cxnSpLocks/>
            <a:stCxn id="31" idx="1"/>
            <a:endCxn id="18" idx="3"/>
          </p:cNvCxnSpPr>
          <p:nvPr/>
        </p:nvCxnSpPr>
        <p:spPr>
          <a:xfrm flipH="1" flipV="1">
            <a:off x="6442696" y="1940671"/>
            <a:ext cx="593616" cy="97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23094EAD-294E-4C10-BE5B-1780B7C93169}"/>
              </a:ext>
            </a:extLst>
          </p:cNvPr>
          <p:cNvSpPr/>
          <p:nvPr/>
        </p:nvSpPr>
        <p:spPr>
          <a:xfrm>
            <a:off x="4701540" y="663038"/>
            <a:ext cx="1005840" cy="243742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xmlns="" id="{CD4EA0FD-9E57-4844-A04E-E2DED601E363}"/>
              </a:ext>
            </a:extLst>
          </p:cNvPr>
          <p:cNvSpPr/>
          <p:nvPr/>
        </p:nvSpPr>
        <p:spPr>
          <a:xfrm>
            <a:off x="4701540" y="447872"/>
            <a:ext cx="1005840" cy="2151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xmlns="" id="{7C7BF1B0-8387-4003-BB3F-33C580B3D421}"/>
              </a:ext>
            </a:extLst>
          </p:cNvPr>
          <p:cNvSpPr txBox="1"/>
          <p:nvPr/>
        </p:nvSpPr>
        <p:spPr>
          <a:xfrm>
            <a:off x="7036312" y="425068"/>
            <a:ext cx="3460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顶部相分离器，距离底部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10m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xmlns="" id="{41C6A783-FD68-401B-B785-912EE7069E9E}"/>
              </a:ext>
            </a:extLst>
          </p:cNvPr>
          <p:cNvCxnSpPr>
            <a:stCxn id="37" idx="1"/>
          </p:cNvCxnSpPr>
          <p:nvPr/>
        </p:nvCxnSpPr>
        <p:spPr>
          <a:xfrm flipH="1">
            <a:off x="5791200" y="609734"/>
            <a:ext cx="1245112" cy="53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>
            <a:extLst>
              <a:ext uri="{FF2B5EF4-FFF2-40B4-BE49-F238E27FC236}">
                <a16:creationId xmlns:a16="http://schemas.microsoft.com/office/drawing/2014/main" xmlns="" id="{8FD92A73-FF47-4B2F-9224-CEF2F10D4A9E}"/>
              </a:ext>
            </a:extLst>
          </p:cNvPr>
          <p:cNvSpPr txBox="1"/>
          <p:nvPr/>
        </p:nvSpPr>
        <p:spPr>
          <a:xfrm>
            <a:off x="7403335" y="4994633"/>
            <a:ext cx="38813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共计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420mm</a:t>
            </a: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冷却管道采用周向环抱布置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xmlns="" id="{E219A428-D67A-4FAA-B8B3-ADC383703434}"/>
              </a:ext>
            </a:extLst>
          </p:cNvPr>
          <p:cNvSpPr txBox="1"/>
          <p:nvPr/>
        </p:nvSpPr>
        <p:spPr>
          <a:xfrm>
            <a:off x="7036312" y="3207885"/>
            <a:ext cx="362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5K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多层绝热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10+5mm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253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61D5E34C-CCB4-46E7-9F5E-C15CC8B8A3B5}"/>
              </a:ext>
            </a:extLst>
          </p:cNvPr>
          <p:cNvSpPr txBox="1"/>
          <p:nvPr/>
        </p:nvSpPr>
        <p:spPr>
          <a:xfrm>
            <a:off x="834500" y="285094"/>
            <a:ext cx="6125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热虹吸方案计算结果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D4C6D9B0-9790-4671-99A0-86B53B13085C}"/>
              </a:ext>
            </a:extLst>
          </p:cNvPr>
          <p:cNvSpPr txBox="1"/>
          <p:nvPr/>
        </p:nvSpPr>
        <p:spPr>
          <a:xfrm>
            <a:off x="834500" y="860571"/>
            <a:ext cx="10040646" cy="1857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线圈长度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8150mm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，内径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7070mm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，外径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8470mm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，冷重约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140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吨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按照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圈冷却管道进行布置，假设管道为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10mm*20mm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的方管，管道总长约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300m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那么冷却管道与线圈支撑的接触面积共计为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7.8*3.14*0.02*12=5.88m</a:t>
            </a:r>
            <a:r>
              <a:rPr lang="en-US" altLang="zh-CN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按照前述的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5K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热负荷共计约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60-80W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，热虹吸的等效换热能力为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1200W/m</a:t>
            </a:r>
            <a:r>
              <a:rPr lang="en-US" altLang="zh-CN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，能够满足需求</a:t>
            </a:r>
            <a:endParaRPr lang="en-US" altLang="zh-CN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热虹吸方案由于本质是一种沸腾换热，因此温度能够一直维持在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4.2K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362EB18F-F454-43A9-A061-7F35856617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938" t="10025" b="13330"/>
          <a:stretch/>
        </p:blipFill>
        <p:spPr>
          <a:xfrm>
            <a:off x="4403617" y="3069453"/>
            <a:ext cx="3540560" cy="349013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5B05263D-4D62-494F-9583-41AB2A0EC22F}"/>
              </a:ext>
            </a:extLst>
          </p:cNvPr>
          <p:cNvSpPr txBox="1"/>
          <p:nvPr/>
        </p:nvSpPr>
        <p:spPr>
          <a:xfrm>
            <a:off x="8308780" y="3429000"/>
            <a:ext cx="3297481" cy="2938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热虹吸方案冷却能力较强，但在结构上需要额外增加一个顶部液氦罐，用以利用重力驱动整个流体的循环。罐内的液氦由小型制冷机或者大制冷机进行供冷</a:t>
            </a:r>
            <a:r>
              <a:rPr lang="zh-CN" altLang="en-US" dirty="0"/>
              <a:t>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441D77EF-FC56-4A17-ACD7-CB38C27CE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880" y="3196700"/>
            <a:ext cx="3254945" cy="300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9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4259F968-909A-4867-8ED0-2DFDC9A36970}"/>
              </a:ext>
            </a:extLst>
          </p:cNvPr>
          <p:cNvSpPr/>
          <p:nvPr/>
        </p:nvSpPr>
        <p:spPr>
          <a:xfrm>
            <a:off x="620106" y="1989509"/>
            <a:ext cx="5822590" cy="360000"/>
          </a:xfrm>
          <a:prstGeom prst="rect">
            <a:avLst/>
          </a:prstGeom>
          <a:solidFill>
            <a:srgbClr val="00C800"/>
          </a:solidFill>
          <a:ln>
            <a:solidFill>
              <a:srgbClr val="00C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0041292A-9247-411E-B65C-3CE9E4121818}"/>
              </a:ext>
            </a:extLst>
          </p:cNvPr>
          <p:cNvSpPr/>
          <p:nvPr/>
        </p:nvSpPr>
        <p:spPr>
          <a:xfrm>
            <a:off x="620106" y="4213762"/>
            <a:ext cx="5822590" cy="1981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14395C25-7174-40D5-9FA2-F31042A1A514}"/>
              </a:ext>
            </a:extLst>
          </p:cNvPr>
          <p:cNvSpPr/>
          <p:nvPr/>
        </p:nvSpPr>
        <p:spPr>
          <a:xfrm>
            <a:off x="620106" y="3991652"/>
            <a:ext cx="5822592" cy="216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93F9D726-C974-4FFF-87EB-296C9A1243E5}"/>
              </a:ext>
            </a:extLst>
          </p:cNvPr>
          <p:cNvSpPr txBox="1"/>
          <p:nvPr/>
        </p:nvSpPr>
        <p:spPr>
          <a:xfrm>
            <a:off x="7036313" y="1704939"/>
            <a:ext cx="2288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多层绝热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30+5mm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9A191491-FCBD-45B2-AEBA-C3E008DD3DF0}"/>
              </a:ext>
            </a:extLst>
          </p:cNvPr>
          <p:cNvSpPr/>
          <p:nvPr/>
        </p:nvSpPr>
        <p:spPr>
          <a:xfrm>
            <a:off x="620106" y="2346377"/>
            <a:ext cx="5822590" cy="1656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C00329D6-3661-4FA2-AAD1-A1456754F1FB}"/>
              </a:ext>
            </a:extLst>
          </p:cNvPr>
          <p:cNvSpPr txBox="1"/>
          <p:nvPr/>
        </p:nvSpPr>
        <p:spPr>
          <a:xfrm>
            <a:off x="7036312" y="3461020"/>
            <a:ext cx="281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磁铁线圈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230mm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7C1BA238-3049-41D9-A094-71B347CFC72D}"/>
              </a:ext>
            </a:extLst>
          </p:cNvPr>
          <p:cNvSpPr/>
          <p:nvPr/>
        </p:nvSpPr>
        <p:spPr>
          <a:xfrm>
            <a:off x="620105" y="1770683"/>
            <a:ext cx="5822592" cy="216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C7441A8C-78AA-4B6F-8F0A-C8D91D030F6A}"/>
              </a:ext>
            </a:extLst>
          </p:cNvPr>
          <p:cNvSpPr txBox="1"/>
          <p:nvPr/>
        </p:nvSpPr>
        <p:spPr>
          <a:xfrm>
            <a:off x="7036313" y="4060563"/>
            <a:ext cx="2288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多层绝热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30+5mm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xmlns="" id="{47EB7C16-0512-4EB0-B946-9F86D29FDE76}"/>
              </a:ext>
            </a:extLst>
          </p:cNvPr>
          <p:cNvCxnSpPr>
            <a:cxnSpLocks/>
            <a:stCxn id="20" idx="1"/>
            <a:endCxn id="3" idx="3"/>
          </p:cNvCxnSpPr>
          <p:nvPr/>
        </p:nvCxnSpPr>
        <p:spPr>
          <a:xfrm flipH="1" flipV="1">
            <a:off x="6442698" y="4099652"/>
            <a:ext cx="593615" cy="145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xmlns="" id="{69AB8414-1AB2-4EB5-901D-22AE6CA6C672}"/>
              </a:ext>
            </a:extLst>
          </p:cNvPr>
          <p:cNvCxnSpPr>
            <a:stCxn id="8" idx="1"/>
            <a:endCxn id="7" idx="3"/>
          </p:cNvCxnSpPr>
          <p:nvPr/>
        </p:nvCxnSpPr>
        <p:spPr>
          <a:xfrm flipH="1" flipV="1">
            <a:off x="6442696" y="3174377"/>
            <a:ext cx="593616" cy="471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xmlns="" id="{0017A8C9-2D76-4FB9-9E6B-7BF679E51922}"/>
              </a:ext>
            </a:extLst>
          </p:cNvPr>
          <p:cNvCxnSpPr>
            <a:cxnSpLocks/>
            <a:stCxn id="4" idx="1"/>
            <a:endCxn id="17" idx="3"/>
          </p:cNvCxnSpPr>
          <p:nvPr/>
        </p:nvCxnSpPr>
        <p:spPr>
          <a:xfrm flipH="1" flipV="1">
            <a:off x="6442697" y="1878683"/>
            <a:ext cx="593616" cy="10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>
            <a:extLst>
              <a:ext uri="{FF2B5EF4-FFF2-40B4-BE49-F238E27FC236}">
                <a16:creationId xmlns:a16="http://schemas.microsoft.com/office/drawing/2014/main" xmlns="" id="{C8AAA65E-0E0D-4863-9640-F94793E95D27}"/>
              </a:ext>
            </a:extLst>
          </p:cNvPr>
          <p:cNvSpPr/>
          <p:nvPr/>
        </p:nvSpPr>
        <p:spPr>
          <a:xfrm>
            <a:off x="620105" y="350964"/>
            <a:ext cx="4577475" cy="66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低温结构尺寸需求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xmlns="" id="{9DDED8DC-585C-447E-9542-9237E4F7B235}"/>
              </a:ext>
            </a:extLst>
          </p:cNvPr>
          <p:cNvSpPr txBox="1"/>
          <p:nvPr/>
        </p:nvSpPr>
        <p:spPr>
          <a:xfrm>
            <a:off x="7036312" y="2230690"/>
            <a:ext cx="3204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热虹吸集液（气）槽及线圈冷却管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50mm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xmlns="" id="{5711897E-5F81-4449-A391-7152B3431BD8}"/>
              </a:ext>
            </a:extLst>
          </p:cNvPr>
          <p:cNvCxnSpPr>
            <a:cxnSpLocks/>
            <a:stCxn id="31" idx="1"/>
            <a:endCxn id="18" idx="3"/>
          </p:cNvCxnSpPr>
          <p:nvPr/>
        </p:nvCxnSpPr>
        <p:spPr>
          <a:xfrm flipH="1" flipV="1">
            <a:off x="6442696" y="2169509"/>
            <a:ext cx="593616" cy="384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23094EAD-294E-4C10-BE5B-1780B7C93169}"/>
              </a:ext>
            </a:extLst>
          </p:cNvPr>
          <p:cNvSpPr/>
          <p:nvPr/>
        </p:nvSpPr>
        <p:spPr>
          <a:xfrm>
            <a:off x="4701540" y="663038"/>
            <a:ext cx="1005840" cy="243742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xmlns="" id="{CD4EA0FD-9E57-4844-A04E-E2DED601E363}"/>
              </a:ext>
            </a:extLst>
          </p:cNvPr>
          <p:cNvSpPr/>
          <p:nvPr/>
        </p:nvSpPr>
        <p:spPr>
          <a:xfrm>
            <a:off x="4701540" y="447872"/>
            <a:ext cx="1005840" cy="2151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xmlns="" id="{7C7BF1B0-8387-4003-BB3F-33C580B3D421}"/>
              </a:ext>
            </a:extLst>
          </p:cNvPr>
          <p:cNvSpPr txBox="1"/>
          <p:nvPr/>
        </p:nvSpPr>
        <p:spPr>
          <a:xfrm>
            <a:off x="7036312" y="425068"/>
            <a:ext cx="3460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顶部相分离器，距离底部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10m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xmlns="" id="{41C6A783-FD68-401B-B785-912EE7069E9E}"/>
              </a:ext>
            </a:extLst>
          </p:cNvPr>
          <p:cNvCxnSpPr>
            <a:stCxn id="37" idx="1"/>
          </p:cNvCxnSpPr>
          <p:nvPr/>
        </p:nvCxnSpPr>
        <p:spPr>
          <a:xfrm flipH="1">
            <a:off x="5791200" y="609734"/>
            <a:ext cx="1245112" cy="53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>
            <a:extLst>
              <a:ext uri="{FF2B5EF4-FFF2-40B4-BE49-F238E27FC236}">
                <a16:creationId xmlns:a16="http://schemas.microsoft.com/office/drawing/2014/main" xmlns="" id="{8FD92A73-FF47-4B2F-9224-CEF2F10D4A9E}"/>
              </a:ext>
            </a:extLst>
          </p:cNvPr>
          <p:cNvSpPr txBox="1"/>
          <p:nvPr/>
        </p:nvSpPr>
        <p:spPr>
          <a:xfrm>
            <a:off x="7958196" y="5209273"/>
            <a:ext cx="295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共计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350mm</a:t>
            </a: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冷却管道采用周向环抱布置</a:t>
            </a:r>
          </a:p>
        </p:txBody>
      </p:sp>
    </p:spTree>
    <p:extLst>
      <p:ext uri="{BB962C8B-B14F-4D97-AF65-F5344CB8AC3E}">
        <p14:creationId xmlns:p14="http://schemas.microsoft.com/office/powerpoint/2010/main" val="24593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50859D88-76E2-4A7D-8EAB-CDBAA0E36B12}"/>
              </a:ext>
            </a:extLst>
          </p:cNvPr>
          <p:cNvSpPr txBox="1"/>
          <p:nvPr/>
        </p:nvSpPr>
        <p:spPr>
          <a:xfrm>
            <a:off x="443548" y="276309"/>
            <a:ext cx="1114313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冷却方式对应的流动传热计算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0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6F16F299-833C-40D0-8C77-96260ACF1D11}"/>
              </a:ext>
            </a:extLst>
          </p:cNvPr>
          <p:cNvSpPr/>
          <p:nvPr/>
        </p:nvSpPr>
        <p:spPr>
          <a:xfrm>
            <a:off x="340659" y="1014973"/>
            <a:ext cx="95777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氦物性采用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coolprop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数据，计算代码采用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python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编程实现</a:t>
            </a:r>
            <a:endParaRPr lang="en-US" altLang="zh-CN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EE3D0560-93AE-4526-BA11-565D5FA58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927" y="1721223"/>
            <a:ext cx="6258620" cy="467061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6449317-4E30-4092-B398-869FF78DB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59" y="2122969"/>
            <a:ext cx="5253614" cy="37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10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61D5E34C-CCB4-46E7-9F5E-C15CC8B8A3B5}"/>
              </a:ext>
            </a:extLst>
          </p:cNvPr>
          <p:cNvSpPr txBox="1"/>
          <p:nvPr/>
        </p:nvSpPr>
        <p:spPr>
          <a:xfrm>
            <a:off x="834500" y="285094"/>
            <a:ext cx="6125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热虹吸方案计算结果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D4C6D9B0-9790-4671-99A0-86B53B13085C}"/>
              </a:ext>
            </a:extLst>
          </p:cNvPr>
          <p:cNvSpPr txBox="1"/>
          <p:nvPr/>
        </p:nvSpPr>
        <p:spPr>
          <a:xfrm>
            <a:off x="834499" y="860571"/>
            <a:ext cx="10431263" cy="2217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线圈长度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8150mm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，内径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7070mm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，外径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8470mm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，冷重约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140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吨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按照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圈冷却管道进行布置，假设管道为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10mm*20mm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的方管，管道总长约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300m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那么冷却管道与线圈支撑的接触面积共计为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7.8*3.14*0.02*12=5.88m</a:t>
            </a:r>
            <a:r>
              <a:rPr lang="en-US" altLang="zh-CN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按照无冷屏计算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5K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热负荷共计约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530W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，对应所需的换热能力为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530W/5.88m</a:t>
            </a:r>
            <a:r>
              <a:rPr lang="en-US" altLang="zh-CN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en-US" altLang="zh-CN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90.14W/m</a:t>
            </a:r>
            <a:r>
              <a:rPr lang="en-US" altLang="zh-CN" baseline="300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，热虹吸的等效换热能力为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1200W/m</a:t>
            </a:r>
            <a:r>
              <a:rPr lang="en-US" altLang="zh-CN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，能够满足需求，而且热负荷可以通过增加多层绝热来减小</a:t>
            </a:r>
            <a:endParaRPr lang="en-US" altLang="zh-CN" baseline="30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热虹吸方案由于本质是一种沸腾换热，因此温度能够一直维持在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4.2K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362EB18F-F454-43A9-A061-7F35856617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938" t="10025" b="13330"/>
          <a:stretch/>
        </p:blipFill>
        <p:spPr>
          <a:xfrm>
            <a:off x="4403617" y="3069453"/>
            <a:ext cx="3540560" cy="349013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5B05263D-4D62-494F-9583-41AB2A0EC22F}"/>
              </a:ext>
            </a:extLst>
          </p:cNvPr>
          <p:cNvSpPr txBox="1"/>
          <p:nvPr/>
        </p:nvSpPr>
        <p:spPr>
          <a:xfrm>
            <a:off x="8308780" y="3429000"/>
            <a:ext cx="3297481" cy="2577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热虹吸方案冷却能力较强，但在结构上需要额外增加一个顶部液氦罐，用以利用重力驱动整个流体的循环。罐内的液氦由制冷机进行供冷</a:t>
            </a:r>
            <a:r>
              <a:rPr lang="zh-CN" altLang="en-US" dirty="0"/>
              <a:t>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441D77EF-FC56-4A17-ACD7-CB38C27CE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880" y="3196700"/>
            <a:ext cx="3254945" cy="300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5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4870B107-2429-4870-8C60-410F1B909368}"/>
              </a:ext>
            </a:extLst>
          </p:cNvPr>
          <p:cNvSpPr txBox="1"/>
          <p:nvPr/>
        </p:nvSpPr>
        <p:spPr>
          <a:xfrm>
            <a:off x="736717" y="142426"/>
            <a:ext cx="497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液氦迫流方案流程图</a:t>
            </a:r>
          </a:p>
        </p:txBody>
      </p:sp>
      <p:sp>
        <p:nvSpPr>
          <p:cNvPr id="112" name="文本框 111">
            <a:extLst>
              <a:ext uri="{FF2B5EF4-FFF2-40B4-BE49-F238E27FC236}">
                <a16:creationId xmlns:a16="http://schemas.microsoft.com/office/drawing/2014/main" xmlns="" id="{535CF3C1-4CDB-41F8-93B6-2F95441A0272}"/>
              </a:ext>
            </a:extLst>
          </p:cNvPr>
          <p:cNvSpPr txBox="1"/>
          <p:nvPr/>
        </p:nvSpPr>
        <p:spPr>
          <a:xfrm>
            <a:off x="7117212" y="1027204"/>
            <a:ext cx="40902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液氦迫流方案需要增加一个低温液氦循环泵，为迫流液氦输送提供动力，并在相分离器前设置一个节流阀，用来将高压的两相氦气节流回本地杜瓦，再次循环利用。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其主要成本在于需要增加一个低温液氦循环泵。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但是液氦迫流的方案问题在于两相流动的压力，随着流动传热过程的进行，冷却管内液氦的含气率在不断增加，对应的流阻也在不断增大，对泵的功率有较高要求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另外也需要根据对应流量考虑节流阀的阀门要求，震动等方面问题</a:t>
            </a:r>
          </a:p>
        </p:txBody>
      </p:sp>
      <p:sp>
        <p:nvSpPr>
          <p:cNvPr id="113" name="圆角矩形 4">
            <a:extLst>
              <a:ext uri="{FF2B5EF4-FFF2-40B4-BE49-F238E27FC236}">
                <a16:creationId xmlns:a16="http://schemas.microsoft.com/office/drawing/2014/main" xmlns="" id="{5D1B20C0-E7B2-4D00-927B-412791C96761}"/>
              </a:ext>
            </a:extLst>
          </p:cNvPr>
          <p:cNvSpPr/>
          <p:nvPr/>
        </p:nvSpPr>
        <p:spPr>
          <a:xfrm>
            <a:off x="3143293" y="2834614"/>
            <a:ext cx="985817" cy="4757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endParaRPr lang="zh-CN" altLang="en-US" sz="1805" noProof="1"/>
          </a:p>
        </p:txBody>
      </p:sp>
      <p:cxnSp>
        <p:nvCxnSpPr>
          <p:cNvPr id="114" name="直接连接符 113">
            <a:extLst>
              <a:ext uri="{FF2B5EF4-FFF2-40B4-BE49-F238E27FC236}">
                <a16:creationId xmlns:a16="http://schemas.microsoft.com/office/drawing/2014/main" xmlns="" id="{A0EBFCC6-50F4-4537-9F4C-84DA93682BDC}"/>
              </a:ext>
            </a:extLst>
          </p:cNvPr>
          <p:cNvCxnSpPr/>
          <p:nvPr/>
        </p:nvCxnSpPr>
        <p:spPr>
          <a:xfrm>
            <a:off x="3150684" y="3080907"/>
            <a:ext cx="98581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6" name="组合 115">
            <a:extLst>
              <a:ext uri="{FF2B5EF4-FFF2-40B4-BE49-F238E27FC236}">
                <a16:creationId xmlns:a16="http://schemas.microsoft.com/office/drawing/2014/main" xmlns="" id="{847A9065-25BA-409F-8B01-78281E720E6D}"/>
              </a:ext>
            </a:extLst>
          </p:cNvPr>
          <p:cNvGrpSpPr/>
          <p:nvPr/>
        </p:nvGrpSpPr>
        <p:grpSpPr>
          <a:xfrm>
            <a:off x="691260" y="1772248"/>
            <a:ext cx="4345478" cy="4704752"/>
            <a:chOff x="2450" y="2037"/>
            <a:chExt cx="6947" cy="8307"/>
          </a:xfrm>
        </p:grpSpPr>
        <p:cxnSp>
          <p:nvCxnSpPr>
            <p:cNvPr id="117" name="直接连接符 116">
              <a:extLst>
                <a:ext uri="{FF2B5EF4-FFF2-40B4-BE49-F238E27FC236}">
                  <a16:creationId xmlns:a16="http://schemas.microsoft.com/office/drawing/2014/main" xmlns="" id="{908BAE63-E677-423A-BEC9-6E383BAEBBE7}"/>
                </a:ext>
              </a:extLst>
            </p:cNvPr>
            <p:cNvCxnSpPr>
              <a:cxnSpLocks/>
            </p:cNvCxnSpPr>
            <p:nvPr/>
          </p:nvCxnSpPr>
          <p:spPr>
            <a:xfrm>
              <a:off x="2456" y="2037"/>
              <a:ext cx="694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18" name="组合 117">
              <a:extLst>
                <a:ext uri="{FF2B5EF4-FFF2-40B4-BE49-F238E27FC236}">
                  <a16:creationId xmlns:a16="http://schemas.microsoft.com/office/drawing/2014/main" xmlns="" id="{C5314382-EFC9-4BA7-8EF8-F12F3CF7B70F}"/>
                </a:ext>
              </a:extLst>
            </p:cNvPr>
            <p:cNvGrpSpPr/>
            <p:nvPr/>
          </p:nvGrpSpPr>
          <p:grpSpPr>
            <a:xfrm>
              <a:off x="2450" y="2049"/>
              <a:ext cx="6947" cy="8295"/>
              <a:chOff x="2450" y="2049"/>
              <a:chExt cx="6947" cy="8295"/>
            </a:xfrm>
          </p:grpSpPr>
          <p:cxnSp>
            <p:nvCxnSpPr>
              <p:cNvPr id="119" name="直接连接符 118">
                <a:extLst>
                  <a:ext uri="{FF2B5EF4-FFF2-40B4-BE49-F238E27FC236}">
                    <a16:creationId xmlns:a16="http://schemas.microsoft.com/office/drawing/2014/main" xmlns="" id="{31A4D6E0-EF90-4104-9B49-B7EDAE9FBF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50" y="2049"/>
                <a:ext cx="0" cy="8294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0" name="直接连接符 119">
                <a:extLst>
                  <a:ext uri="{FF2B5EF4-FFF2-40B4-BE49-F238E27FC236}">
                    <a16:creationId xmlns:a16="http://schemas.microsoft.com/office/drawing/2014/main" xmlns="" id="{17DBC419-B017-4FFC-A59F-E1ABD3FB7B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97" y="2049"/>
                <a:ext cx="0" cy="8295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" name="直接连接符 120">
                <a:extLst>
                  <a:ext uri="{FF2B5EF4-FFF2-40B4-BE49-F238E27FC236}">
                    <a16:creationId xmlns:a16="http://schemas.microsoft.com/office/drawing/2014/main" xmlns="" id="{5AE22139-9DAE-4F78-B693-3D424D2C26A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450" y="10343"/>
                <a:ext cx="6947" cy="0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23" name="直接连接符 122">
            <a:extLst>
              <a:ext uri="{FF2B5EF4-FFF2-40B4-BE49-F238E27FC236}">
                <a16:creationId xmlns:a16="http://schemas.microsoft.com/office/drawing/2014/main" xmlns="" id="{3F2ACA57-515F-4F13-BBB5-C8A1B7D8DDD5}"/>
              </a:ext>
            </a:extLst>
          </p:cNvPr>
          <p:cNvCxnSpPr>
            <a:cxnSpLocks/>
          </p:cNvCxnSpPr>
          <p:nvPr/>
        </p:nvCxnSpPr>
        <p:spPr>
          <a:xfrm flipH="1">
            <a:off x="3771314" y="1233073"/>
            <a:ext cx="0" cy="15943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4" name="矩形 123">
            <a:extLst>
              <a:ext uri="{FF2B5EF4-FFF2-40B4-BE49-F238E27FC236}">
                <a16:creationId xmlns:a16="http://schemas.microsoft.com/office/drawing/2014/main" xmlns="" id="{7A2E911B-ED80-474E-85C9-F01747545F80}"/>
              </a:ext>
            </a:extLst>
          </p:cNvPr>
          <p:cNvSpPr/>
          <p:nvPr/>
        </p:nvSpPr>
        <p:spPr>
          <a:xfrm>
            <a:off x="1542591" y="5421305"/>
            <a:ext cx="2747278" cy="5618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endParaRPr lang="zh-CN" altLang="en-US" sz="1805" noProof="1"/>
          </a:p>
        </p:txBody>
      </p:sp>
      <p:cxnSp>
        <p:nvCxnSpPr>
          <p:cNvPr id="125" name="直接连接符 124">
            <a:extLst>
              <a:ext uri="{FF2B5EF4-FFF2-40B4-BE49-F238E27FC236}">
                <a16:creationId xmlns:a16="http://schemas.microsoft.com/office/drawing/2014/main" xmlns="" id="{C442353D-E589-4140-80B3-84BE804DCBDE}"/>
              </a:ext>
            </a:extLst>
          </p:cNvPr>
          <p:cNvCxnSpPr/>
          <p:nvPr/>
        </p:nvCxnSpPr>
        <p:spPr>
          <a:xfrm>
            <a:off x="1637670" y="5342581"/>
            <a:ext cx="2539606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6" name="直接连接符 125">
            <a:extLst>
              <a:ext uri="{FF2B5EF4-FFF2-40B4-BE49-F238E27FC236}">
                <a16:creationId xmlns:a16="http://schemas.microsoft.com/office/drawing/2014/main" xmlns="" id="{3FA55DD0-F5D0-4C99-9891-D21E7F2190B4}"/>
              </a:ext>
            </a:extLst>
          </p:cNvPr>
          <p:cNvCxnSpPr/>
          <p:nvPr/>
        </p:nvCxnSpPr>
        <p:spPr>
          <a:xfrm>
            <a:off x="1643925" y="6067522"/>
            <a:ext cx="2539606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直接连接符 126">
            <a:extLst>
              <a:ext uri="{FF2B5EF4-FFF2-40B4-BE49-F238E27FC236}">
                <a16:creationId xmlns:a16="http://schemas.microsoft.com/office/drawing/2014/main" xmlns="" id="{DB598E9D-47B4-4183-9D1D-29B60BD34369}"/>
              </a:ext>
            </a:extLst>
          </p:cNvPr>
          <p:cNvCxnSpPr/>
          <p:nvPr/>
        </p:nvCxnSpPr>
        <p:spPr>
          <a:xfrm>
            <a:off x="1639546" y="5340882"/>
            <a:ext cx="10634" cy="7266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直接连接符 127">
            <a:extLst>
              <a:ext uri="{FF2B5EF4-FFF2-40B4-BE49-F238E27FC236}">
                <a16:creationId xmlns:a16="http://schemas.microsoft.com/office/drawing/2014/main" xmlns="" id="{850E9FBD-8C17-414A-8A95-2A98B7ED6F29}"/>
              </a:ext>
            </a:extLst>
          </p:cNvPr>
          <p:cNvCxnSpPr/>
          <p:nvPr/>
        </p:nvCxnSpPr>
        <p:spPr>
          <a:xfrm>
            <a:off x="1789671" y="5348245"/>
            <a:ext cx="10634" cy="7266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直接连接符 128">
            <a:extLst>
              <a:ext uri="{FF2B5EF4-FFF2-40B4-BE49-F238E27FC236}">
                <a16:creationId xmlns:a16="http://schemas.microsoft.com/office/drawing/2014/main" xmlns="" id="{80B0E218-046A-46DA-AA36-A55AEF1C34DE}"/>
              </a:ext>
            </a:extLst>
          </p:cNvPr>
          <p:cNvCxnSpPr/>
          <p:nvPr/>
        </p:nvCxnSpPr>
        <p:spPr>
          <a:xfrm>
            <a:off x="1940421" y="5338050"/>
            <a:ext cx="10634" cy="7266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直接连接符 129">
            <a:extLst>
              <a:ext uri="{FF2B5EF4-FFF2-40B4-BE49-F238E27FC236}">
                <a16:creationId xmlns:a16="http://schemas.microsoft.com/office/drawing/2014/main" xmlns="" id="{1CE211D9-C1C8-47A3-996F-C1CBDCF0E162}"/>
              </a:ext>
            </a:extLst>
          </p:cNvPr>
          <p:cNvCxnSpPr/>
          <p:nvPr/>
        </p:nvCxnSpPr>
        <p:spPr>
          <a:xfrm>
            <a:off x="2090545" y="5345413"/>
            <a:ext cx="10634" cy="7266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直接连接符 130">
            <a:extLst>
              <a:ext uri="{FF2B5EF4-FFF2-40B4-BE49-F238E27FC236}">
                <a16:creationId xmlns:a16="http://schemas.microsoft.com/office/drawing/2014/main" xmlns="" id="{B9A995F9-851E-4EF5-B2E0-4EEEE1062637}"/>
              </a:ext>
            </a:extLst>
          </p:cNvPr>
          <p:cNvCxnSpPr/>
          <p:nvPr/>
        </p:nvCxnSpPr>
        <p:spPr>
          <a:xfrm>
            <a:off x="2241295" y="5343714"/>
            <a:ext cx="10634" cy="7266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直接连接符 131">
            <a:extLst>
              <a:ext uri="{FF2B5EF4-FFF2-40B4-BE49-F238E27FC236}">
                <a16:creationId xmlns:a16="http://schemas.microsoft.com/office/drawing/2014/main" xmlns="" id="{BAF60043-F9C2-49F7-82ED-DFC4742631D6}"/>
              </a:ext>
            </a:extLst>
          </p:cNvPr>
          <p:cNvCxnSpPr/>
          <p:nvPr/>
        </p:nvCxnSpPr>
        <p:spPr>
          <a:xfrm>
            <a:off x="3591790" y="5339183"/>
            <a:ext cx="10634" cy="7266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直接连接符 132">
            <a:extLst>
              <a:ext uri="{FF2B5EF4-FFF2-40B4-BE49-F238E27FC236}">
                <a16:creationId xmlns:a16="http://schemas.microsoft.com/office/drawing/2014/main" xmlns="" id="{6A758EAB-24C5-4FAF-AC04-D2AF3152E8D0}"/>
              </a:ext>
            </a:extLst>
          </p:cNvPr>
          <p:cNvCxnSpPr/>
          <p:nvPr/>
        </p:nvCxnSpPr>
        <p:spPr>
          <a:xfrm>
            <a:off x="3740663" y="5346546"/>
            <a:ext cx="10634" cy="7266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直接连接符 133">
            <a:extLst>
              <a:ext uri="{FF2B5EF4-FFF2-40B4-BE49-F238E27FC236}">
                <a16:creationId xmlns:a16="http://schemas.microsoft.com/office/drawing/2014/main" xmlns="" id="{48C6D0BE-2195-4FB8-8B93-52893126BEFE}"/>
              </a:ext>
            </a:extLst>
          </p:cNvPr>
          <p:cNvCxnSpPr/>
          <p:nvPr/>
        </p:nvCxnSpPr>
        <p:spPr>
          <a:xfrm>
            <a:off x="3891413" y="5344846"/>
            <a:ext cx="10634" cy="7266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直接连接符 134">
            <a:extLst>
              <a:ext uri="{FF2B5EF4-FFF2-40B4-BE49-F238E27FC236}">
                <a16:creationId xmlns:a16="http://schemas.microsoft.com/office/drawing/2014/main" xmlns="" id="{5ADAF364-17F8-4435-9D8C-7799DA3D9B12}"/>
              </a:ext>
            </a:extLst>
          </p:cNvPr>
          <p:cNvCxnSpPr/>
          <p:nvPr/>
        </p:nvCxnSpPr>
        <p:spPr>
          <a:xfrm>
            <a:off x="4046542" y="5343714"/>
            <a:ext cx="10634" cy="7266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直接连接符 135">
            <a:extLst>
              <a:ext uri="{FF2B5EF4-FFF2-40B4-BE49-F238E27FC236}">
                <a16:creationId xmlns:a16="http://schemas.microsoft.com/office/drawing/2014/main" xmlns="" id="{8C6EEDF3-7061-4E55-9AFA-42BC68AD50FE}"/>
              </a:ext>
            </a:extLst>
          </p:cNvPr>
          <p:cNvCxnSpPr/>
          <p:nvPr/>
        </p:nvCxnSpPr>
        <p:spPr>
          <a:xfrm>
            <a:off x="4174773" y="5345413"/>
            <a:ext cx="10634" cy="7266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直接连接符 136">
            <a:extLst>
              <a:ext uri="{FF2B5EF4-FFF2-40B4-BE49-F238E27FC236}">
                <a16:creationId xmlns:a16="http://schemas.microsoft.com/office/drawing/2014/main" xmlns="" id="{58A8D5D6-0220-406D-B1E6-FD4C8DED99B6}"/>
              </a:ext>
            </a:extLst>
          </p:cNvPr>
          <p:cNvCxnSpPr>
            <a:cxnSpLocks/>
          </p:cNvCxnSpPr>
          <p:nvPr/>
        </p:nvCxnSpPr>
        <p:spPr>
          <a:xfrm>
            <a:off x="3760055" y="3307650"/>
            <a:ext cx="0" cy="19120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直接连接符 137">
            <a:extLst>
              <a:ext uri="{FF2B5EF4-FFF2-40B4-BE49-F238E27FC236}">
                <a16:creationId xmlns:a16="http://schemas.microsoft.com/office/drawing/2014/main" xmlns="" id="{7F327346-3137-41B8-80A7-50EDA5FFD6A3}"/>
              </a:ext>
            </a:extLst>
          </p:cNvPr>
          <p:cNvCxnSpPr/>
          <p:nvPr/>
        </p:nvCxnSpPr>
        <p:spPr>
          <a:xfrm>
            <a:off x="3756927" y="5211752"/>
            <a:ext cx="7793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直接连接符 138">
            <a:extLst>
              <a:ext uri="{FF2B5EF4-FFF2-40B4-BE49-F238E27FC236}">
                <a16:creationId xmlns:a16="http://schemas.microsoft.com/office/drawing/2014/main" xmlns="" id="{9F12DE07-7FDE-4CE5-9E50-8B1266635AAD}"/>
              </a:ext>
            </a:extLst>
          </p:cNvPr>
          <p:cNvCxnSpPr/>
          <p:nvPr/>
        </p:nvCxnSpPr>
        <p:spPr>
          <a:xfrm>
            <a:off x="4533196" y="5213451"/>
            <a:ext cx="3128" cy="9690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直接连接符 139">
            <a:extLst>
              <a:ext uri="{FF2B5EF4-FFF2-40B4-BE49-F238E27FC236}">
                <a16:creationId xmlns:a16="http://schemas.microsoft.com/office/drawing/2014/main" xmlns="" id="{84C18C3E-9ACF-48D4-A76F-FD1DDA1BF572}"/>
              </a:ext>
            </a:extLst>
          </p:cNvPr>
          <p:cNvCxnSpPr/>
          <p:nvPr/>
        </p:nvCxnSpPr>
        <p:spPr>
          <a:xfrm flipH="1" flipV="1">
            <a:off x="2976905" y="6181360"/>
            <a:ext cx="1559418" cy="11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直接连接符 140">
            <a:extLst>
              <a:ext uri="{FF2B5EF4-FFF2-40B4-BE49-F238E27FC236}">
                <a16:creationId xmlns:a16="http://schemas.microsoft.com/office/drawing/2014/main" xmlns="" id="{5766AD44-30AE-4DAC-B686-A32B551C6059}"/>
              </a:ext>
            </a:extLst>
          </p:cNvPr>
          <p:cNvCxnSpPr/>
          <p:nvPr/>
        </p:nvCxnSpPr>
        <p:spPr>
          <a:xfrm flipV="1">
            <a:off x="2978156" y="6069787"/>
            <a:ext cx="0" cy="1127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直接连接符 141">
            <a:extLst>
              <a:ext uri="{FF2B5EF4-FFF2-40B4-BE49-F238E27FC236}">
                <a16:creationId xmlns:a16="http://schemas.microsoft.com/office/drawing/2014/main" xmlns="" id="{A3755A04-BC5B-41C3-AD56-FA39BA89ED9B}"/>
              </a:ext>
            </a:extLst>
          </p:cNvPr>
          <p:cNvCxnSpPr>
            <a:cxnSpLocks/>
          </p:cNvCxnSpPr>
          <p:nvPr/>
        </p:nvCxnSpPr>
        <p:spPr>
          <a:xfrm>
            <a:off x="2027993" y="933319"/>
            <a:ext cx="0" cy="44115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5" name="流程图: 对照 144">
            <a:extLst>
              <a:ext uri="{FF2B5EF4-FFF2-40B4-BE49-F238E27FC236}">
                <a16:creationId xmlns:a16="http://schemas.microsoft.com/office/drawing/2014/main" xmlns="" id="{BFFAECA6-284D-4E55-9786-D88FC2A1DD08}"/>
              </a:ext>
            </a:extLst>
          </p:cNvPr>
          <p:cNvSpPr/>
          <p:nvPr/>
        </p:nvSpPr>
        <p:spPr>
          <a:xfrm>
            <a:off x="3748170" y="2665964"/>
            <a:ext cx="45663" cy="121201"/>
          </a:xfrm>
          <a:prstGeom prst="flowChartCol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endParaRPr lang="zh-CN" altLang="en-US" sz="1805" noProof="1">
              <a:solidFill>
                <a:schemeClr val="tx1"/>
              </a:solidFill>
            </a:endParaRPr>
          </a:p>
        </p:txBody>
      </p:sp>
      <p:sp>
        <p:nvSpPr>
          <p:cNvPr id="146" name="流程图: 对照 145">
            <a:extLst>
              <a:ext uri="{FF2B5EF4-FFF2-40B4-BE49-F238E27FC236}">
                <a16:creationId xmlns:a16="http://schemas.microsoft.com/office/drawing/2014/main" xmlns="" id="{8D127450-DEF8-4E76-8C48-87F77AD58722}"/>
              </a:ext>
            </a:extLst>
          </p:cNvPr>
          <p:cNvSpPr/>
          <p:nvPr/>
        </p:nvSpPr>
        <p:spPr>
          <a:xfrm>
            <a:off x="3736285" y="3428284"/>
            <a:ext cx="54420" cy="121201"/>
          </a:xfrm>
          <a:prstGeom prst="flowChartCol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endParaRPr lang="zh-CN" altLang="en-US" sz="1805" noProof="1">
              <a:solidFill>
                <a:schemeClr val="tx1"/>
              </a:solidFill>
            </a:endParaRPr>
          </a:p>
        </p:txBody>
      </p:sp>
      <p:sp>
        <p:nvSpPr>
          <p:cNvPr id="149" name="流程图: 对照 148">
            <a:extLst>
              <a:ext uri="{FF2B5EF4-FFF2-40B4-BE49-F238E27FC236}">
                <a16:creationId xmlns:a16="http://schemas.microsoft.com/office/drawing/2014/main" xmlns="" id="{954803B5-49A0-461F-8083-51ACF2DCB013}"/>
              </a:ext>
            </a:extLst>
          </p:cNvPr>
          <p:cNvSpPr/>
          <p:nvPr/>
        </p:nvSpPr>
        <p:spPr>
          <a:xfrm>
            <a:off x="1998594" y="3729588"/>
            <a:ext cx="54420" cy="121201"/>
          </a:xfrm>
          <a:prstGeom prst="flowChartCol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endParaRPr lang="zh-CN" altLang="en-US" sz="1805" noProof="1">
              <a:solidFill>
                <a:schemeClr val="tx1"/>
              </a:solidFill>
            </a:endParaRPr>
          </a:p>
        </p:txBody>
      </p:sp>
      <p:cxnSp>
        <p:nvCxnSpPr>
          <p:cNvPr id="150" name="直接连接符 149">
            <a:extLst>
              <a:ext uri="{FF2B5EF4-FFF2-40B4-BE49-F238E27FC236}">
                <a16:creationId xmlns:a16="http://schemas.microsoft.com/office/drawing/2014/main" xmlns="" id="{C0FB3DF1-3207-45B8-A0CD-79196EF75C25}"/>
              </a:ext>
            </a:extLst>
          </p:cNvPr>
          <p:cNvCxnSpPr>
            <a:cxnSpLocks/>
          </p:cNvCxnSpPr>
          <p:nvPr/>
        </p:nvCxnSpPr>
        <p:spPr>
          <a:xfrm>
            <a:off x="801977" y="750332"/>
            <a:ext cx="0" cy="562075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直接连接符 150">
            <a:extLst>
              <a:ext uri="{FF2B5EF4-FFF2-40B4-BE49-F238E27FC236}">
                <a16:creationId xmlns:a16="http://schemas.microsoft.com/office/drawing/2014/main" xmlns="" id="{62C12A66-700B-4168-A6BE-9457EC715586}"/>
              </a:ext>
            </a:extLst>
          </p:cNvPr>
          <p:cNvCxnSpPr>
            <a:cxnSpLocks/>
          </p:cNvCxnSpPr>
          <p:nvPr/>
        </p:nvCxnSpPr>
        <p:spPr>
          <a:xfrm flipV="1">
            <a:off x="801977" y="6371657"/>
            <a:ext cx="4081509" cy="45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2" name="直接连接符 151">
            <a:extLst>
              <a:ext uri="{FF2B5EF4-FFF2-40B4-BE49-F238E27FC236}">
                <a16:creationId xmlns:a16="http://schemas.microsoft.com/office/drawing/2014/main" xmlns="" id="{7656671F-948D-47AA-ACBF-849173B140D3}"/>
              </a:ext>
            </a:extLst>
          </p:cNvPr>
          <p:cNvCxnSpPr>
            <a:cxnSpLocks/>
          </p:cNvCxnSpPr>
          <p:nvPr/>
        </p:nvCxnSpPr>
        <p:spPr>
          <a:xfrm flipV="1">
            <a:off x="4878482" y="1413742"/>
            <a:ext cx="0" cy="49590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" name="直接连接符 152">
            <a:extLst>
              <a:ext uri="{FF2B5EF4-FFF2-40B4-BE49-F238E27FC236}">
                <a16:creationId xmlns:a16="http://schemas.microsoft.com/office/drawing/2014/main" xmlns="" id="{C4D7E6C8-9F13-41AC-8981-36EE9680325A}"/>
              </a:ext>
            </a:extLst>
          </p:cNvPr>
          <p:cNvCxnSpPr>
            <a:cxnSpLocks/>
          </p:cNvCxnSpPr>
          <p:nvPr/>
        </p:nvCxnSpPr>
        <p:spPr>
          <a:xfrm flipH="1">
            <a:off x="808858" y="2614991"/>
            <a:ext cx="260465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4" name="流程图: 对照 153">
            <a:extLst>
              <a:ext uri="{FF2B5EF4-FFF2-40B4-BE49-F238E27FC236}">
                <a16:creationId xmlns:a16="http://schemas.microsoft.com/office/drawing/2014/main" xmlns="" id="{9D95EC33-4E8E-4635-9F2C-FC751236022F}"/>
              </a:ext>
            </a:extLst>
          </p:cNvPr>
          <p:cNvSpPr/>
          <p:nvPr/>
        </p:nvSpPr>
        <p:spPr>
          <a:xfrm rot="5400000">
            <a:off x="993301" y="2538990"/>
            <a:ext cx="43043" cy="152001"/>
          </a:xfrm>
          <a:prstGeom prst="flowChartCol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endParaRPr lang="zh-CN" altLang="en-US" sz="1805" noProof="1">
              <a:solidFill>
                <a:schemeClr val="tx1"/>
              </a:solidFill>
            </a:endParaRPr>
          </a:p>
        </p:txBody>
      </p:sp>
      <p:cxnSp>
        <p:nvCxnSpPr>
          <p:cNvPr id="155" name="直接连接符 154">
            <a:extLst>
              <a:ext uri="{FF2B5EF4-FFF2-40B4-BE49-F238E27FC236}">
                <a16:creationId xmlns:a16="http://schemas.microsoft.com/office/drawing/2014/main" xmlns="" id="{06564BCE-570E-427A-B1C7-A7F157DDA93B}"/>
              </a:ext>
            </a:extLst>
          </p:cNvPr>
          <p:cNvCxnSpPr>
            <a:cxnSpLocks/>
          </p:cNvCxnSpPr>
          <p:nvPr/>
        </p:nvCxnSpPr>
        <p:spPr>
          <a:xfrm>
            <a:off x="3771000" y="1240436"/>
            <a:ext cx="295088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6" name="直接连接符 155">
            <a:extLst>
              <a:ext uri="{FF2B5EF4-FFF2-40B4-BE49-F238E27FC236}">
                <a16:creationId xmlns:a16="http://schemas.microsoft.com/office/drawing/2014/main" xmlns="" id="{A1761925-DE73-47B2-A3FA-5AFE63F51195}"/>
              </a:ext>
            </a:extLst>
          </p:cNvPr>
          <p:cNvCxnSpPr>
            <a:cxnSpLocks/>
          </p:cNvCxnSpPr>
          <p:nvPr/>
        </p:nvCxnSpPr>
        <p:spPr>
          <a:xfrm>
            <a:off x="3413516" y="1064298"/>
            <a:ext cx="330836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7" name="直接连接符 156">
            <a:extLst>
              <a:ext uri="{FF2B5EF4-FFF2-40B4-BE49-F238E27FC236}">
                <a16:creationId xmlns:a16="http://schemas.microsoft.com/office/drawing/2014/main" xmlns="" id="{36BD51FF-E9AE-4F36-B8B8-743734FAC4B8}"/>
              </a:ext>
            </a:extLst>
          </p:cNvPr>
          <p:cNvCxnSpPr>
            <a:cxnSpLocks/>
          </p:cNvCxnSpPr>
          <p:nvPr/>
        </p:nvCxnSpPr>
        <p:spPr>
          <a:xfrm flipH="1">
            <a:off x="800100" y="752410"/>
            <a:ext cx="592178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直接连接符 157">
            <a:extLst>
              <a:ext uri="{FF2B5EF4-FFF2-40B4-BE49-F238E27FC236}">
                <a16:creationId xmlns:a16="http://schemas.microsoft.com/office/drawing/2014/main" xmlns="" id="{F1372476-39EA-4B58-8377-61F0C4A3D46E}"/>
              </a:ext>
            </a:extLst>
          </p:cNvPr>
          <p:cNvCxnSpPr>
            <a:cxnSpLocks/>
          </p:cNvCxnSpPr>
          <p:nvPr/>
        </p:nvCxnSpPr>
        <p:spPr>
          <a:xfrm>
            <a:off x="4878482" y="1417707"/>
            <a:ext cx="18434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9" name="直接箭头连接符 158">
            <a:extLst>
              <a:ext uri="{FF2B5EF4-FFF2-40B4-BE49-F238E27FC236}">
                <a16:creationId xmlns:a16="http://schemas.microsoft.com/office/drawing/2014/main" xmlns="" id="{93FD3743-0CE0-4540-8B76-E7CA9EB86741}"/>
              </a:ext>
            </a:extLst>
          </p:cNvPr>
          <p:cNvCxnSpPr/>
          <p:nvPr/>
        </p:nvCxnSpPr>
        <p:spPr>
          <a:xfrm rot="16200000" flipH="1">
            <a:off x="708887" y="1440361"/>
            <a:ext cx="1818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0" name="直接箭头连接符 159">
            <a:extLst>
              <a:ext uri="{FF2B5EF4-FFF2-40B4-BE49-F238E27FC236}">
                <a16:creationId xmlns:a16="http://schemas.microsoft.com/office/drawing/2014/main" xmlns="" id="{AE26F4A1-9738-4A96-9A00-8842D65E802F}"/>
              </a:ext>
            </a:extLst>
          </p:cNvPr>
          <p:cNvCxnSpPr/>
          <p:nvPr/>
        </p:nvCxnSpPr>
        <p:spPr>
          <a:xfrm flipH="1" flipV="1">
            <a:off x="4880358" y="1562695"/>
            <a:ext cx="3128" cy="1580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1" name="直接箭头连接符 160">
            <a:extLst>
              <a:ext uri="{FF2B5EF4-FFF2-40B4-BE49-F238E27FC236}">
                <a16:creationId xmlns:a16="http://schemas.microsoft.com/office/drawing/2014/main" xmlns="" id="{44770A4A-DDDE-4972-8ADD-D998E2736DC0}"/>
              </a:ext>
            </a:extLst>
          </p:cNvPr>
          <p:cNvCxnSpPr/>
          <p:nvPr/>
        </p:nvCxnSpPr>
        <p:spPr>
          <a:xfrm rot="16200000" flipH="1">
            <a:off x="3680100" y="1485670"/>
            <a:ext cx="1818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3" name="文本框 200">
            <a:extLst>
              <a:ext uri="{FF2B5EF4-FFF2-40B4-BE49-F238E27FC236}">
                <a16:creationId xmlns:a16="http://schemas.microsoft.com/office/drawing/2014/main" xmlns="" id="{6495093A-A9A5-4FFD-93DD-13F62686E3BA}"/>
              </a:ext>
            </a:extLst>
          </p:cNvPr>
          <p:cNvSpPr txBox="1"/>
          <p:nvPr/>
        </p:nvSpPr>
        <p:spPr>
          <a:xfrm>
            <a:off x="2465856" y="5705618"/>
            <a:ext cx="681815" cy="2458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3" dirty="0">
                <a:latin typeface="Times New Roman" panose="02020603050405020304" pitchFamily="18" charset="0"/>
                <a:ea typeface="微软雅黑" panose="020B0503020204020204" pitchFamily="34" charset="-122"/>
              </a:rPr>
              <a:t>Magnet</a:t>
            </a:r>
            <a:endParaRPr lang="zh-CN" altLang="en-US" sz="1003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65" name="文本框 203">
            <a:extLst>
              <a:ext uri="{FF2B5EF4-FFF2-40B4-BE49-F238E27FC236}">
                <a16:creationId xmlns:a16="http://schemas.microsoft.com/office/drawing/2014/main" xmlns="" id="{D7928B85-8819-4D94-AD04-8DCC00CD83B8}"/>
              </a:ext>
            </a:extLst>
          </p:cNvPr>
          <p:cNvSpPr txBox="1"/>
          <p:nvPr/>
        </p:nvSpPr>
        <p:spPr>
          <a:xfrm rot="16200000">
            <a:off x="325513" y="4097991"/>
            <a:ext cx="1213143" cy="24582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3" dirty="0">
                <a:latin typeface="Times New Roman" panose="02020603050405020304" pitchFamily="18" charset="0"/>
                <a:ea typeface="微软雅黑" panose="020B0503020204020204" pitchFamily="34" charset="-122"/>
              </a:rPr>
              <a:t>Thermal Shield</a:t>
            </a:r>
            <a:endParaRPr lang="zh-CN" altLang="en-US" sz="1003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cxnSp>
        <p:nvCxnSpPr>
          <p:cNvPr id="166" name="直接连接符 165">
            <a:extLst>
              <a:ext uri="{FF2B5EF4-FFF2-40B4-BE49-F238E27FC236}">
                <a16:creationId xmlns:a16="http://schemas.microsoft.com/office/drawing/2014/main" xmlns="" id="{4A5654D1-F74F-4072-AC54-9DA1B196DBBC}"/>
              </a:ext>
            </a:extLst>
          </p:cNvPr>
          <p:cNvCxnSpPr/>
          <p:nvPr/>
        </p:nvCxnSpPr>
        <p:spPr>
          <a:xfrm flipV="1">
            <a:off x="2241921" y="5652946"/>
            <a:ext cx="349665" cy="1133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7" name="直接连接符 166">
            <a:extLst>
              <a:ext uri="{FF2B5EF4-FFF2-40B4-BE49-F238E27FC236}">
                <a16:creationId xmlns:a16="http://schemas.microsoft.com/office/drawing/2014/main" xmlns="" id="{BE1E1311-6124-4FFE-984F-B4D7651FDCA3}"/>
              </a:ext>
            </a:extLst>
          </p:cNvPr>
          <p:cNvCxnSpPr/>
          <p:nvPr/>
        </p:nvCxnSpPr>
        <p:spPr>
          <a:xfrm flipV="1">
            <a:off x="2589084" y="5588948"/>
            <a:ext cx="27523" cy="66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8" name="直接连接符 167">
            <a:extLst>
              <a:ext uri="{FF2B5EF4-FFF2-40B4-BE49-F238E27FC236}">
                <a16:creationId xmlns:a16="http://schemas.microsoft.com/office/drawing/2014/main" xmlns="" id="{C5B9A31B-62CC-47E0-B530-C3F7A98E6662}"/>
              </a:ext>
            </a:extLst>
          </p:cNvPr>
          <p:cNvCxnSpPr/>
          <p:nvPr/>
        </p:nvCxnSpPr>
        <p:spPr>
          <a:xfrm>
            <a:off x="2616606" y="5588948"/>
            <a:ext cx="22519" cy="1189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9" name="直接连接符 168">
            <a:extLst>
              <a:ext uri="{FF2B5EF4-FFF2-40B4-BE49-F238E27FC236}">
                <a16:creationId xmlns:a16="http://schemas.microsoft.com/office/drawing/2014/main" xmlns="" id="{24133250-1E00-409C-A86E-AF399563FCC6}"/>
              </a:ext>
            </a:extLst>
          </p:cNvPr>
          <p:cNvCxnSpPr/>
          <p:nvPr/>
        </p:nvCxnSpPr>
        <p:spPr>
          <a:xfrm flipV="1">
            <a:off x="2639125" y="5591213"/>
            <a:ext cx="30650" cy="1115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0" name="直接连接符 169">
            <a:extLst>
              <a:ext uri="{FF2B5EF4-FFF2-40B4-BE49-F238E27FC236}">
                <a16:creationId xmlns:a16="http://schemas.microsoft.com/office/drawing/2014/main" xmlns="" id="{CEAFD222-301B-4F4B-8A02-CE5EA66D9F2B}"/>
              </a:ext>
            </a:extLst>
          </p:cNvPr>
          <p:cNvCxnSpPr/>
          <p:nvPr/>
        </p:nvCxnSpPr>
        <p:spPr>
          <a:xfrm>
            <a:off x="2671027" y="5592346"/>
            <a:ext cx="22519" cy="1189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1" name="直接连接符 170">
            <a:extLst>
              <a:ext uri="{FF2B5EF4-FFF2-40B4-BE49-F238E27FC236}">
                <a16:creationId xmlns:a16="http://schemas.microsoft.com/office/drawing/2014/main" xmlns="" id="{7488ED60-7F57-4040-A641-398939D348C2}"/>
              </a:ext>
            </a:extLst>
          </p:cNvPr>
          <p:cNvCxnSpPr/>
          <p:nvPr/>
        </p:nvCxnSpPr>
        <p:spPr>
          <a:xfrm flipV="1">
            <a:off x="2693545" y="5593478"/>
            <a:ext cx="28774" cy="1189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72" name="组合 171">
            <a:extLst>
              <a:ext uri="{FF2B5EF4-FFF2-40B4-BE49-F238E27FC236}">
                <a16:creationId xmlns:a16="http://schemas.microsoft.com/office/drawing/2014/main" xmlns="" id="{023B489F-2C7C-46F1-812A-6EE696FB15E1}"/>
              </a:ext>
            </a:extLst>
          </p:cNvPr>
          <p:cNvGrpSpPr/>
          <p:nvPr/>
        </p:nvGrpSpPr>
        <p:grpSpPr>
          <a:xfrm>
            <a:off x="2724821" y="5589514"/>
            <a:ext cx="101334" cy="125166"/>
            <a:chOff x="5701" y="8781"/>
            <a:chExt cx="162" cy="221"/>
          </a:xfrm>
        </p:grpSpPr>
        <p:cxnSp>
          <p:nvCxnSpPr>
            <p:cNvPr id="173" name="直接连接符 172">
              <a:extLst>
                <a:ext uri="{FF2B5EF4-FFF2-40B4-BE49-F238E27FC236}">
                  <a16:creationId xmlns:a16="http://schemas.microsoft.com/office/drawing/2014/main" xmlns="" id="{967F27DF-B6F4-42DA-8FCC-274CAC40EA04}"/>
                </a:ext>
              </a:extLst>
            </p:cNvPr>
            <p:cNvCxnSpPr/>
            <p:nvPr/>
          </p:nvCxnSpPr>
          <p:spPr>
            <a:xfrm flipV="1">
              <a:off x="5737" y="8786"/>
              <a:ext cx="46" cy="2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直接连接符 173">
              <a:extLst>
                <a:ext uri="{FF2B5EF4-FFF2-40B4-BE49-F238E27FC236}">
                  <a16:creationId xmlns:a16="http://schemas.microsoft.com/office/drawing/2014/main" xmlns="" id="{C90623D8-5375-4E08-911B-C98506EB18D0}"/>
                </a:ext>
              </a:extLst>
            </p:cNvPr>
            <p:cNvCxnSpPr/>
            <p:nvPr/>
          </p:nvCxnSpPr>
          <p:spPr>
            <a:xfrm>
              <a:off x="5701" y="8781"/>
              <a:ext cx="36" cy="2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直接连接符 174">
              <a:extLst>
                <a:ext uri="{FF2B5EF4-FFF2-40B4-BE49-F238E27FC236}">
                  <a16:creationId xmlns:a16="http://schemas.microsoft.com/office/drawing/2014/main" xmlns="" id="{71DE4DFE-4AAA-402C-8813-D1381DDAD104}"/>
                </a:ext>
              </a:extLst>
            </p:cNvPr>
            <p:cNvCxnSpPr/>
            <p:nvPr/>
          </p:nvCxnSpPr>
          <p:spPr>
            <a:xfrm>
              <a:off x="5784" y="8786"/>
              <a:ext cx="36" cy="2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直接连接符 175">
              <a:extLst>
                <a:ext uri="{FF2B5EF4-FFF2-40B4-BE49-F238E27FC236}">
                  <a16:creationId xmlns:a16="http://schemas.microsoft.com/office/drawing/2014/main" xmlns="" id="{12D6A91F-E516-441E-A981-BE1171BDBDB4}"/>
                </a:ext>
              </a:extLst>
            </p:cNvPr>
            <p:cNvCxnSpPr/>
            <p:nvPr/>
          </p:nvCxnSpPr>
          <p:spPr>
            <a:xfrm flipV="1">
              <a:off x="5820" y="8784"/>
              <a:ext cx="43" cy="21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7" name="组合 176">
            <a:extLst>
              <a:ext uri="{FF2B5EF4-FFF2-40B4-BE49-F238E27FC236}">
                <a16:creationId xmlns:a16="http://schemas.microsoft.com/office/drawing/2014/main" xmlns="" id="{5A96F026-228E-45A1-BBF2-E4143BB2D082}"/>
              </a:ext>
            </a:extLst>
          </p:cNvPr>
          <p:cNvGrpSpPr/>
          <p:nvPr/>
        </p:nvGrpSpPr>
        <p:grpSpPr>
          <a:xfrm>
            <a:off x="2828657" y="5591213"/>
            <a:ext cx="101334" cy="125166"/>
            <a:chOff x="5701" y="8781"/>
            <a:chExt cx="162" cy="221"/>
          </a:xfrm>
        </p:grpSpPr>
        <p:cxnSp>
          <p:nvCxnSpPr>
            <p:cNvPr id="178" name="直接连接符 177">
              <a:extLst>
                <a:ext uri="{FF2B5EF4-FFF2-40B4-BE49-F238E27FC236}">
                  <a16:creationId xmlns:a16="http://schemas.microsoft.com/office/drawing/2014/main" xmlns="" id="{49AED4FF-0FE7-4110-8B44-3C48787A083B}"/>
                </a:ext>
              </a:extLst>
            </p:cNvPr>
            <p:cNvCxnSpPr/>
            <p:nvPr/>
          </p:nvCxnSpPr>
          <p:spPr>
            <a:xfrm flipV="1">
              <a:off x="5737" y="8786"/>
              <a:ext cx="46" cy="2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直接连接符 178">
              <a:extLst>
                <a:ext uri="{FF2B5EF4-FFF2-40B4-BE49-F238E27FC236}">
                  <a16:creationId xmlns:a16="http://schemas.microsoft.com/office/drawing/2014/main" xmlns="" id="{40FE5C96-BE85-472D-9E1B-941AFCC1B59A}"/>
                </a:ext>
              </a:extLst>
            </p:cNvPr>
            <p:cNvCxnSpPr/>
            <p:nvPr/>
          </p:nvCxnSpPr>
          <p:spPr>
            <a:xfrm>
              <a:off x="5701" y="8781"/>
              <a:ext cx="36" cy="2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直接连接符 179">
              <a:extLst>
                <a:ext uri="{FF2B5EF4-FFF2-40B4-BE49-F238E27FC236}">
                  <a16:creationId xmlns:a16="http://schemas.microsoft.com/office/drawing/2014/main" xmlns="" id="{4189E2EA-27BA-4A64-9096-FAAAD225658B}"/>
                </a:ext>
              </a:extLst>
            </p:cNvPr>
            <p:cNvCxnSpPr/>
            <p:nvPr/>
          </p:nvCxnSpPr>
          <p:spPr>
            <a:xfrm>
              <a:off x="5784" y="8786"/>
              <a:ext cx="36" cy="2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1" name="直接连接符 180">
              <a:extLst>
                <a:ext uri="{FF2B5EF4-FFF2-40B4-BE49-F238E27FC236}">
                  <a16:creationId xmlns:a16="http://schemas.microsoft.com/office/drawing/2014/main" xmlns="" id="{68DD150E-1A63-4492-B097-8F46D3EDCEEF}"/>
                </a:ext>
              </a:extLst>
            </p:cNvPr>
            <p:cNvCxnSpPr/>
            <p:nvPr/>
          </p:nvCxnSpPr>
          <p:spPr>
            <a:xfrm flipV="1">
              <a:off x="5820" y="8784"/>
              <a:ext cx="43" cy="21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2" name="组合 181">
            <a:extLst>
              <a:ext uri="{FF2B5EF4-FFF2-40B4-BE49-F238E27FC236}">
                <a16:creationId xmlns:a16="http://schemas.microsoft.com/office/drawing/2014/main" xmlns="" id="{79C2930F-B27E-486B-AA93-6080EB4691E9}"/>
              </a:ext>
            </a:extLst>
          </p:cNvPr>
          <p:cNvGrpSpPr/>
          <p:nvPr/>
        </p:nvGrpSpPr>
        <p:grpSpPr>
          <a:xfrm>
            <a:off x="2932493" y="5591779"/>
            <a:ext cx="101334" cy="125166"/>
            <a:chOff x="5701" y="8781"/>
            <a:chExt cx="162" cy="221"/>
          </a:xfrm>
        </p:grpSpPr>
        <p:cxnSp>
          <p:nvCxnSpPr>
            <p:cNvPr id="183" name="直接连接符 182">
              <a:extLst>
                <a:ext uri="{FF2B5EF4-FFF2-40B4-BE49-F238E27FC236}">
                  <a16:creationId xmlns:a16="http://schemas.microsoft.com/office/drawing/2014/main" xmlns="" id="{C8EC4526-FEDA-4E55-B7E5-B29A823D3E15}"/>
                </a:ext>
              </a:extLst>
            </p:cNvPr>
            <p:cNvCxnSpPr/>
            <p:nvPr/>
          </p:nvCxnSpPr>
          <p:spPr>
            <a:xfrm flipV="1">
              <a:off x="5737" y="8786"/>
              <a:ext cx="46" cy="2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直接连接符 183">
              <a:extLst>
                <a:ext uri="{FF2B5EF4-FFF2-40B4-BE49-F238E27FC236}">
                  <a16:creationId xmlns:a16="http://schemas.microsoft.com/office/drawing/2014/main" xmlns="" id="{3F4644C8-D12B-408F-AE66-F20E31C3E189}"/>
                </a:ext>
              </a:extLst>
            </p:cNvPr>
            <p:cNvCxnSpPr/>
            <p:nvPr/>
          </p:nvCxnSpPr>
          <p:spPr>
            <a:xfrm>
              <a:off x="5701" y="8781"/>
              <a:ext cx="36" cy="2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5" name="直接连接符 184">
              <a:extLst>
                <a:ext uri="{FF2B5EF4-FFF2-40B4-BE49-F238E27FC236}">
                  <a16:creationId xmlns:a16="http://schemas.microsoft.com/office/drawing/2014/main" xmlns="" id="{DBFB2244-9396-4CB0-A94F-BAA7A359764D}"/>
                </a:ext>
              </a:extLst>
            </p:cNvPr>
            <p:cNvCxnSpPr/>
            <p:nvPr/>
          </p:nvCxnSpPr>
          <p:spPr>
            <a:xfrm>
              <a:off x="5784" y="8786"/>
              <a:ext cx="36" cy="2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6" name="直接连接符 185">
              <a:extLst>
                <a:ext uri="{FF2B5EF4-FFF2-40B4-BE49-F238E27FC236}">
                  <a16:creationId xmlns:a16="http://schemas.microsoft.com/office/drawing/2014/main" xmlns="" id="{CC2F7086-1706-48E9-B7C0-AB74F04543A6}"/>
                </a:ext>
              </a:extLst>
            </p:cNvPr>
            <p:cNvCxnSpPr/>
            <p:nvPr/>
          </p:nvCxnSpPr>
          <p:spPr>
            <a:xfrm flipV="1">
              <a:off x="5820" y="8784"/>
              <a:ext cx="43" cy="21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87" name="直接连接符 186">
            <a:extLst>
              <a:ext uri="{FF2B5EF4-FFF2-40B4-BE49-F238E27FC236}">
                <a16:creationId xmlns:a16="http://schemas.microsoft.com/office/drawing/2014/main" xmlns="" id="{2256C120-8125-4952-8B5B-3FE927CAB898}"/>
              </a:ext>
            </a:extLst>
          </p:cNvPr>
          <p:cNvCxnSpPr/>
          <p:nvPr/>
        </p:nvCxnSpPr>
        <p:spPr>
          <a:xfrm>
            <a:off x="3032576" y="5598009"/>
            <a:ext cx="20642" cy="685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8" name="直接连接符 187">
            <a:extLst>
              <a:ext uri="{FF2B5EF4-FFF2-40B4-BE49-F238E27FC236}">
                <a16:creationId xmlns:a16="http://schemas.microsoft.com/office/drawing/2014/main" xmlns="" id="{562A4B6D-E264-4BF5-9C58-BE93A93050D4}"/>
              </a:ext>
            </a:extLst>
          </p:cNvPr>
          <p:cNvCxnSpPr/>
          <p:nvPr/>
        </p:nvCxnSpPr>
        <p:spPr>
          <a:xfrm flipV="1">
            <a:off x="3048214" y="5659743"/>
            <a:ext cx="557337" cy="2265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9" name="直接箭头连接符 188">
            <a:extLst>
              <a:ext uri="{FF2B5EF4-FFF2-40B4-BE49-F238E27FC236}">
                <a16:creationId xmlns:a16="http://schemas.microsoft.com/office/drawing/2014/main" xmlns="" id="{52C63980-8D9A-4E32-A05D-B915F9BA8368}"/>
              </a:ext>
            </a:extLst>
          </p:cNvPr>
          <p:cNvCxnSpPr/>
          <p:nvPr/>
        </p:nvCxnSpPr>
        <p:spPr>
          <a:xfrm flipH="1">
            <a:off x="3736910" y="6181926"/>
            <a:ext cx="131359" cy="2832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直接箭头连接符 189">
            <a:extLst>
              <a:ext uri="{FF2B5EF4-FFF2-40B4-BE49-F238E27FC236}">
                <a16:creationId xmlns:a16="http://schemas.microsoft.com/office/drawing/2014/main" xmlns="" id="{2CCC9E6E-340B-4893-BB5A-A17999E83D58}"/>
              </a:ext>
            </a:extLst>
          </p:cNvPr>
          <p:cNvCxnSpPr/>
          <p:nvPr/>
        </p:nvCxnSpPr>
        <p:spPr>
          <a:xfrm>
            <a:off x="1643299" y="5717511"/>
            <a:ext cx="3128" cy="11893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接箭头连接符 190">
            <a:extLst>
              <a:ext uri="{FF2B5EF4-FFF2-40B4-BE49-F238E27FC236}">
                <a16:creationId xmlns:a16="http://schemas.microsoft.com/office/drawing/2014/main" xmlns="" id="{782CD933-7996-4D3A-8C51-7A3D2C935E73}"/>
              </a:ext>
            </a:extLst>
          </p:cNvPr>
          <p:cNvCxnSpPr/>
          <p:nvPr/>
        </p:nvCxnSpPr>
        <p:spPr>
          <a:xfrm>
            <a:off x="1794049" y="5714680"/>
            <a:ext cx="3128" cy="11893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直接箭头连接符 191">
            <a:extLst>
              <a:ext uri="{FF2B5EF4-FFF2-40B4-BE49-F238E27FC236}">
                <a16:creationId xmlns:a16="http://schemas.microsoft.com/office/drawing/2014/main" xmlns="" id="{78D5D08A-68BC-4D0F-A78B-1D358B57B273}"/>
              </a:ext>
            </a:extLst>
          </p:cNvPr>
          <p:cNvCxnSpPr/>
          <p:nvPr/>
        </p:nvCxnSpPr>
        <p:spPr>
          <a:xfrm>
            <a:off x="1944174" y="5719777"/>
            <a:ext cx="3128" cy="11893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直接箭头连接符 192">
            <a:extLst>
              <a:ext uri="{FF2B5EF4-FFF2-40B4-BE49-F238E27FC236}">
                <a16:creationId xmlns:a16="http://schemas.microsoft.com/office/drawing/2014/main" xmlns="" id="{9F38F100-C26B-4D5E-94E6-DD6FE16D6AAF}"/>
              </a:ext>
            </a:extLst>
          </p:cNvPr>
          <p:cNvCxnSpPr/>
          <p:nvPr/>
        </p:nvCxnSpPr>
        <p:spPr>
          <a:xfrm>
            <a:off x="2094298" y="5722609"/>
            <a:ext cx="3128" cy="11893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接箭头连接符 193">
            <a:extLst>
              <a:ext uri="{FF2B5EF4-FFF2-40B4-BE49-F238E27FC236}">
                <a16:creationId xmlns:a16="http://schemas.microsoft.com/office/drawing/2014/main" xmlns="" id="{66AD8C75-190F-4DD1-A6EA-E21A86F25665}"/>
              </a:ext>
            </a:extLst>
          </p:cNvPr>
          <p:cNvCxnSpPr/>
          <p:nvPr/>
        </p:nvCxnSpPr>
        <p:spPr>
          <a:xfrm>
            <a:off x="2245048" y="5722609"/>
            <a:ext cx="3128" cy="11893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直接箭头连接符 194">
            <a:extLst>
              <a:ext uri="{FF2B5EF4-FFF2-40B4-BE49-F238E27FC236}">
                <a16:creationId xmlns:a16="http://schemas.microsoft.com/office/drawing/2014/main" xmlns="" id="{EAC8DA90-68F4-4345-9404-DD6E2655D863}"/>
              </a:ext>
            </a:extLst>
          </p:cNvPr>
          <p:cNvCxnSpPr/>
          <p:nvPr/>
        </p:nvCxnSpPr>
        <p:spPr>
          <a:xfrm>
            <a:off x="3594918" y="5719777"/>
            <a:ext cx="3128" cy="11893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接箭头连接符 195">
            <a:extLst>
              <a:ext uri="{FF2B5EF4-FFF2-40B4-BE49-F238E27FC236}">
                <a16:creationId xmlns:a16="http://schemas.microsoft.com/office/drawing/2014/main" xmlns="" id="{7A1A93FA-4B2D-4F88-A2D8-AA8F8E784C1D}"/>
              </a:ext>
            </a:extLst>
          </p:cNvPr>
          <p:cNvCxnSpPr/>
          <p:nvPr/>
        </p:nvCxnSpPr>
        <p:spPr>
          <a:xfrm>
            <a:off x="3745042" y="5716945"/>
            <a:ext cx="3128" cy="11893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接箭头连接符 196">
            <a:extLst>
              <a:ext uri="{FF2B5EF4-FFF2-40B4-BE49-F238E27FC236}">
                <a16:creationId xmlns:a16="http://schemas.microsoft.com/office/drawing/2014/main" xmlns="" id="{4FCCE640-CEC1-4F16-A3E5-ECB93CC49151}"/>
              </a:ext>
            </a:extLst>
          </p:cNvPr>
          <p:cNvCxnSpPr/>
          <p:nvPr/>
        </p:nvCxnSpPr>
        <p:spPr>
          <a:xfrm>
            <a:off x="3895167" y="5719777"/>
            <a:ext cx="3128" cy="11893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直接箭头连接符 197">
            <a:extLst>
              <a:ext uri="{FF2B5EF4-FFF2-40B4-BE49-F238E27FC236}">
                <a16:creationId xmlns:a16="http://schemas.microsoft.com/office/drawing/2014/main" xmlns="" id="{FC36ACFF-BC00-4C5E-AB96-20DB8FDE7881}"/>
              </a:ext>
            </a:extLst>
          </p:cNvPr>
          <p:cNvCxnSpPr/>
          <p:nvPr/>
        </p:nvCxnSpPr>
        <p:spPr>
          <a:xfrm>
            <a:off x="4050295" y="5713547"/>
            <a:ext cx="3128" cy="11893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接箭头连接符 198">
            <a:extLst>
              <a:ext uri="{FF2B5EF4-FFF2-40B4-BE49-F238E27FC236}">
                <a16:creationId xmlns:a16="http://schemas.microsoft.com/office/drawing/2014/main" xmlns="" id="{AFEB49E8-0D17-49C3-9211-ECFAFCAF5DB3}"/>
              </a:ext>
            </a:extLst>
          </p:cNvPr>
          <p:cNvCxnSpPr/>
          <p:nvPr/>
        </p:nvCxnSpPr>
        <p:spPr>
          <a:xfrm>
            <a:off x="4180403" y="5711281"/>
            <a:ext cx="3128" cy="11893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接箭头连接符 199">
            <a:extLst>
              <a:ext uri="{FF2B5EF4-FFF2-40B4-BE49-F238E27FC236}">
                <a16:creationId xmlns:a16="http://schemas.microsoft.com/office/drawing/2014/main" xmlns="" id="{9DB3A7EE-F94B-4A54-92E2-C2955E49AC44}"/>
              </a:ext>
            </a:extLst>
          </p:cNvPr>
          <p:cNvCxnSpPr/>
          <p:nvPr/>
        </p:nvCxnSpPr>
        <p:spPr>
          <a:xfrm>
            <a:off x="2024866" y="4770557"/>
            <a:ext cx="3128" cy="11893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直接箭头连接符 200">
            <a:extLst>
              <a:ext uri="{FF2B5EF4-FFF2-40B4-BE49-F238E27FC236}">
                <a16:creationId xmlns:a16="http://schemas.microsoft.com/office/drawing/2014/main" xmlns="" id="{9964B8B5-DCA8-4DA2-A5A7-D058D356E360}"/>
              </a:ext>
            </a:extLst>
          </p:cNvPr>
          <p:cNvCxnSpPr/>
          <p:nvPr/>
        </p:nvCxnSpPr>
        <p:spPr>
          <a:xfrm flipV="1">
            <a:off x="3756927" y="3781127"/>
            <a:ext cx="3128" cy="11893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直接箭头连接符 201">
            <a:extLst>
              <a:ext uri="{FF2B5EF4-FFF2-40B4-BE49-F238E27FC236}">
                <a16:creationId xmlns:a16="http://schemas.microsoft.com/office/drawing/2014/main" xmlns="" id="{42FACC11-EB6A-4517-8AB4-0536D081E924}"/>
              </a:ext>
            </a:extLst>
          </p:cNvPr>
          <p:cNvCxnSpPr/>
          <p:nvPr/>
        </p:nvCxnSpPr>
        <p:spPr>
          <a:xfrm rot="16200000" flipH="1">
            <a:off x="708887" y="5677866"/>
            <a:ext cx="1818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3" name="直接箭头连接符 202">
            <a:extLst>
              <a:ext uri="{FF2B5EF4-FFF2-40B4-BE49-F238E27FC236}">
                <a16:creationId xmlns:a16="http://schemas.microsoft.com/office/drawing/2014/main" xmlns="" id="{7385C67F-2A50-450D-81EE-BDFF71A913AE}"/>
              </a:ext>
            </a:extLst>
          </p:cNvPr>
          <p:cNvCxnSpPr/>
          <p:nvPr/>
        </p:nvCxnSpPr>
        <p:spPr>
          <a:xfrm rot="5400000" flipH="1" flipV="1">
            <a:off x="4790396" y="5665973"/>
            <a:ext cx="1818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4" name="文本框 201">
            <a:extLst>
              <a:ext uri="{FF2B5EF4-FFF2-40B4-BE49-F238E27FC236}">
                <a16:creationId xmlns:a16="http://schemas.microsoft.com/office/drawing/2014/main" xmlns="" id="{2EF26BEB-63BE-4397-B743-5562FC1A87F8}"/>
              </a:ext>
            </a:extLst>
          </p:cNvPr>
          <p:cNvSpPr txBox="1"/>
          <p:nvPr/>
        </p:nvSpPr>
        <p:spPr>
          <a:xfrm>
            <a:off x="3132346" y="3077828"/>
            <a:ext cx="1069012" cy="2458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003" dirty="0">
                <a:latin typeface="Times New Roman" panose="02020603050405020304" pitchFamily="18" charset="0"/>
                <a:ea typeface="微软雅黑" panose="020B0503020204020204" pitchFamily="34" charset="-122"/>
              </a:rPr>
              <a:t>Phase Separator1</a:t>
            </a:r>
            <a:endParaRPr lang="zh-CN" altLang="en-US" sz="1003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cxnSp>
        <p:nvCxnSpPr>
          <p:cNvPr id="205" name="直接连接符 204">
            <a:extLst>
              <a:ext uri="{FF2B5EF4-FFF2-40B4-BE49-F238E27FC236}">
                <a16:creationId xmlns:a16="http://schemas.microsoft.com/office/drawing/2014/main" xmlns="" id="{11F67630-4D8D-4C65-BB8F-3C54BE502B45}"/>
              </a:ext>
            </a:extLst>
          </p:cNvPr>
          <p:cNvCxnSpPr>
            <a:cxnSpLocks/>
          </p:cNvCxnSpPr>
          <p:nvPr/>
        </p:nvCxnSpPr>
        <p:spPr>
          <a:xfrm>
            <a:off x="3415705" y="1068828"/>
            <a:ext cx="0" cy="17568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6" name="椭圆 205">
            <a:extLst>
              <a:ext uri="{FF2B5EF4-FFF2-40B4-BE49-F238E27FC236}">
                <a16:creationId xmlns:a16="http://schemas.microsoft.com/office/drawing/2014/main" xmlns="" id="{625EDA6F-16E5-42BD-969F-4B976523056E}"/>
              </a:ext>
            </a:extLst>
          </p:cNvPr>
          <p:cNvSpPr/>
          <p:nvPr/>
        </p:nvSpPr>
        <p:spPr>
          <a:xfrm>
            <a:off x="3468195" y="4116253"/>
            <a:ext cx="576838" cy="383141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7" name="直接箭头连接符 206">
            <a:extLst>
              <a:ext uri="{FF2B5EF4-FFF2-40B4-BE49-F238E27FC236}">
                <a16:creationId xmlns:a16="http://schemas.microsoft.com/office/drawing/2014/main" xmlns="" id="{5A9CFF68-E369-49CE-8455-B8BCB3384F84}"/>
              </a:ext>
            </a:extLst>
          </p:cNvPr>
          <p:cNvCxnSpPr/>
          <p:nvPr/>
        </p:nvCxnSpPr>
        <p:spPr>
          <a:xfrm flipV="1">
            <a:off x="3756770" y="4722416"/>
            <a:ext cx="3128" cy="11893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文本框 201">
            <a:extLst>
              <a:ext uri="{FF2B5EF4-FFF2-40B4-BE49-F238E27FC236}">
                <a16:creationId xmlns:a16="http://schemas.microsoft.com/office/drawing/2014/main" xmlns="" id="{04CA4952-F134-470C-A1A9-4B113C28DC3B}"/>
              </a:ext>
            </a:extLst>
          </p:cNvPr>
          <p:cNvSpPr txBox="1"/>
          <p:nvPr/>
        </p:nvSpPr>
        <p:spPr>
          <a:xfrm>
            <a:off x="3369886" y="4184658"/>
            <a:ext cx="802228" cy="2458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003" dirty="0">
                <a:latin typeface="Times New Roman" panose="02020603050405020304" pitchFamily="18" charset="0"/>
                <a:ea typeface="微软雅黑" panose="020B0503020204020204" pitchFamily="34" charset="-122"/>
              </a:rPr>
              <a:t>PUMP</a:t>
            </a:r>
            <a:endParaRPr lang="zh-CN" altLang="en-US" sz="1003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cxnSp>
        <p:nvCxnSpPr>
          <p:cNvPr id="209" name="直接连接符 208">
            <a:extLst>
              <a:ext uri="{FF2B5EF4-FFF2-40B4-BE49-F238E27FC236}">
                <a16:creationId xmlns:a16="http://schemas.microsoft.com/office/drawing/2014/main" xmlns="" id="{2AFB1D5F-526B-4CDA-BD82-FC4323CDAFAF}"/>
              </a:ext>
            </a:extLst>
          </p:cNvPr>
          <p:cNvCxnSpPr>
            <a:cxnSpLocks/>
          </p:cNvCxnSpPr>
          <p:nvPr/>
        </p:nvCxnSpPr>
        <p:spPr>
          <a:xfrm>
            <a:off x="5042291" y="5564774"/>
            <a:ext cx="4441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0" name="矩形 209">
            <a:extLst>
              <a:ext uri="{FF2B5EF4-FFF2-40B4-BE49-F238E27FC236}">
                <a16:creationId xmlns:a16="http://schemas.microsoft.com/office/drawing/2014/main" xmlns="" id="{6C5AE6F4-41B3-41CB-9E3B-AC672C9043A9}"/>
              </a:ext>
            </a:extLst>
          </p:cNvPr>
          <p:cNvSpPr/>
          <p:nvPr/>
        </p:nvSpPr>
        <p:spPr>
          <a:xfrm>
            <a:off x="5498830" y="5364527"/>
            <a:ext cx="811923" cy="37209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endParaRPr lang="zh-CN" altLang="en-US" sz="1805" noProof="1"/>
          </a:p>
        </p:txBody>
      </p:sp>
      <p:sp>
        <p:nvSpPr>
          <p:cNvPr id="211" name="椭圆 210">
            <a:extLst>
              <a:ext uri="{FF2B5EF4-FFF2-40B4-BE49-F238E27FC236}">
                <a16:creationId xmlns:a16="http://schemas.microsoft.com/office/drawing/2014/main" xmlns="" id="{41E9640E-E252-4955-98A4-C4EEFB207DEE}"/>
              </a:ext>
            </a:extLst>
          </p:cNvPr>
          <p:cNvSpPr/>
          <p:nvPr/>
        </p:nvSpPr>
        <p:spPr>
          <a:xfrm>
            <a:off x="5593074" y="5442405"/>
            <a:ext cx="221108" cy="19468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endParaRPr lang="zh-CN" altLang="en-US" sz="1805" noProof="1"/>
          </a:p>
        </p:txBody>
      </p:sp>
      <p:sp>
        <p:nvSpPr>
          <p:cNvPr id="212" name="椭圆 211">
            <a:extLst>
              <a:ext uri="{FF2B5EF4-FFF2-40B4-BE49-F238E27FC236}">
                <a16:creationId xmlns:a16="http://schemas.microsoft.com/office/drawing/2014/main" xmlns="" id="{BCEFDF81-064C-4FDB-B3FF-0AB175ED4F74}"/>
              </a:ext>
            </a:extLst>
          </p:cNvPr>
          <p:cNvSpPr/>
          <p:nvPr/>
        </p:nvSpPr>
        <p:spPr>
          <a:xfrm>
            <a:off x="5919289" y="5416444"/>
            <a:ext cx="293598" cy="23650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endParaRPr lang="zh-CN" altLang="en-US" sz="1805" noProof="1"/>
          </a:p>
        </p:txBody>
      </p:sp>
      <p:sp>
        <p:nvSpPr>
          <p:cNvPr id="213" name="流程图: 对照 212">
            <a:extLst>
              <a:ext uri="{FF2B5EF4-FFF2-40B4-BE49-F238E27FC236}">
                <a16:creationId xmlns:a16="http://schemas.microsoft.com/office/drawing/2014/main" xmlns="" id="{25E73556-3431-4F5B-87A5-C2E97DCDF8F3}"/>
              </a:ext>
            </a:extLst>
          </p:cNvPr>
          <p:cNvSpPr/>
          <p:nvPr/>
        </p:nvSpPr>
        <p:spPr>
          <a:xfrm rot="5400000">
            <a:off x="5243052" y="5488450"/>
            <a:ext cx="43043" cy="152001"/>
          </a:xfrm>
          <a:prstGeom prst="flowChartCol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endParaRPr lang="zh-CN" altLang="en-US" sz="1805" noProof="1">
              <a:solidFill>
                <a:schemeClr val="tx1"/>
              </a:solidFill>
            </a:endParaRPr>
          </a:p>
        </p:txBody>
      </p:sp>
      <p:sp>
        <p:nvSpPr>
          <p:cNvPr id="214" name="文本框 450">
            <a:extLst>
              <a:ext uri="{FF2B5EF4-FFF2-40B4-BE49-F238E27FC236}">
                <a16:creationId xmlns:a16="http://schemas.microsoft.com/office/drawing/2014/main" xmlns="" id="{F8CF2D90-7FDB-4F4D-812B-68E8C205D8BB}"/>
              </a:ext>
            </a:extLst>
          </p:cNvPr>
          <p:cNvSpPr txBox="1"/>
          <p:nvPr/>
        </p:nvSpPr>
        <p:spPr>
          <a:xfrm>
            <a:off x="5448539" y="4915922"/>
            <a:ext cx="846952" cy="64767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3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Vacuum Pump</a:t>
            </a:r>
          </a:p>
          <a:p>
            <a:pPr algn="ctr"/>
            <a:endParaRPr lang="zh-CN" altLang="en-US" sz="1203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cxnSp>
        <p:nvCxnSpPr>
          <p:cNvPr id="216" name="直接箭头连接符 215">
            <a:extLst>
              <a:ext uri="{FF2B5EF4-FFF2-40B4-BE49-F238E27FC236}">
                <a16:creationId xmlns:a16="http://schemas.microsoft.com/office/drawing/2014/main" xmlns="" id="{C8FBE308-F814-4D9F-923B-9AAAF94A2C90}"/>
              </a:ext>
            </a:extLst>
          </p:cNvPr>
          <p:cNvCxnSpPr/>
          <p:nvPr/>
        </p:nvCxnSpPr>
        <p:spPr>
          <a:xfrm flipH="1" flipV="1">
            <a:off x="3413516" y="2223956"/>
            <a:ext cx="3128" cy="1580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0" name="直接箭头连接符 219">
            <a:extLst>
              <a:ext uri="{FF2B5EF4-FFF2-40B4-BE49-F238E27FC236}">
                <a16:creationId xmlns:a16="http://schemas.microsoft.com/office/drawing/2014/main" xmlns="" id="{1060033B-CC44-4705-8062-2CBC5C69A062}"/>
              </a:ext>
            </a:extLst>
          </p:cNvPr>
          <p:cNvCxnSpPr>
            <a:cxnSpLocks/>
          </p:cNvCxnSpPr>
          <p:nvPr/>
        </p:nvCxnSpPr>
        <p:spPr>
          <a:xfrm>
            <a:off x="4084875" y="1064298"/>
            <a:ext cx="1904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6" name="直接连接符 225">
            <a:extLst>
              <a:ext uri="{FF2B5EF4-FFF2-40B4-BE49-F238E27FC236}">
                <a16:creationId xmlns:a16="http://schemas.microsoft.com/office/drawing/2014/main" xmlns="" id="{D3690984-8D42-4524-81CD-41D11A345B4E}"/>
              </a:ext>
            </a:extLst>
          </p:cNvPr>
          <p:cNvCxnSpPr>
            <a:cxnSpLocks/>
          </p:cNvCxnSpPr>
          <p:nvPr/>
        </p:nvCxnSpPr>
        <p:spPr>
          <a:xfrm>
            <a:off x="2024866" y="933319"/>
            <a:ext cx="47159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49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0041292A-9247-411E-B65C-3CE9E4121818}"/>
              </a:ext>
            </a:extLst>
          </p:cNvPr>
          <p:cNvSpPr/>
          <p:nvPr/>
        </p:nvSpPr>
        <p:spPr>
          <a:xfrm>
            <a:off x="620106" y="4213762"/>
            <a:ext cx="5822590" cy="1981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14395C25-7174-40D5-9FA2-F31042A1A514}"/>
              </a:ext>
            </a:extLst>
          </p:cNvPr>
          <p:cNvSpPr/>
          <p:nvPr/>
        </p:nvSpPr>
        <p:spPr>
          <a:xfrm>
            <a:off x="620106" y="3991652"/>
            <a:ext cx="5822592" cy="216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93F9D726-C974-4FFF-87EB-296C9A1243E5}"/>
              </a:ext>
            </a:extLst>
          </p:cNvPr>
          <p:cNvSpPr txBox="1"/>
          <p:nvPr/>
        </p:nvSpPr>
        <p:spPr>
          <a:xfrm>
            <a:off x="7036313" y="1402269"/>
            <a:ext cx="238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多层绝热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30+5mm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D252A2B8-75A2-4082-9188-579489720CD6}"/>
              </a:ext>
            </a:extLst>
          </p:cNvPr>
          <p:cNvSpPr/>
          <p:nvPr/>
        </p:nvSpPr>
        <p:spPr>
          <a:xfrm>
            <a:off x="620106" y="3843259"/>
            <a:ext cx="5822590" cy="144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E4C60347-57FB-4562-9C93-37FC69455175}"/>
              </a:ext>
            </a:extLst>
          </p:cNvPr>
          <p:cNvSpPr txBox="1"/>
          <p:nvPr/>
        </p:nvSpPr>
        <p:spPr>
          <a:xfrm>
            <a:off x="7036315" y="3725927"/>
            <a:ext cx="281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冷屏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冷屏冷却管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20mm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9A191491-FCBD-45B2-AEBA-C3E008DD3DF0}"/>
              </a:ext>
            </a:extLst>
          </p:cNvPr>
          <p:cNvSpPr/>
          <p:nvPr/>
        </p:nvSpPr>
        <p:spPr>
          <a:xfrm>
            <a:off x="620106" y="2131147"/>
            <a:ext cx="5822590" cy="1656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C00329D6-3661-4FA2-AAD1-A1456754F1FB}"/>
              </a:ext>
            </a:extLst>
          </p:cNvPr>
          <p:cNvSpPr txBox="1"/>
          <p:nvPr/>
        </p:nvSpPr>
        <p:spPr>
          <a:xfrm>
            <a:off x="7036315" y="2727187"/>
            <a:ext cx="281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磁铁线圈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230mm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15AA5A1E-3FDA-4496-95DF-9275756A2034}"/>
              </a:ext>
            </a:extLst>
          </p:cNvPr>
          <p:cNvSpPr/>
          <p:nvPr/>
        </p:nvSpPr>
        <p:spPr>
          <a:xfrm>
            <a:off x="620106" y="1937592"/>
            <a:ext cx="5822590" cy="184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D2AE21AF-3B59-4621-8346-A4FD5EF99B89}"/>
              </a:ext>
            </a:extLst>
          </p:cNvPr>
          <p:cNvSpPr txBox="1"/>
          <p:nvPr/>
        </p:nvSpPr>
        <p:spPr>
          <a:xfrm>
            <a:off x="7036313" y="2103525"/>
            <a:ext cx="2670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线圈冷却管及多层绝热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25+5mm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D1B8E329-D14F-4F00-B226-68F5A9CD7933}"/>
              </a:ext>
            </a:extLst>
          </p:cNvPr>
          <p:cNvSpPr/>
          <p:nvPr/>
        </p:nvSpPr>
        <p:spPr>
          <a:xfrm>
            <a:off x="620106" y="3759746"/>
            <a:ext cx="5822590" cy="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xmlns="" id="{56FE3433-B0AF-42CB-8828-870DBA4115D2}"/>
              </a:ext>
            </a:extLst>
          </p:cNvPr>
          <p:cNvCxnSpPr>
            <a:cxnSpLocks/>
            <a:stCxn id="43" idx="1"/>
            <a:endCxn id="11" idx="3"/>
          </p:cNvCxnSpPr>
          <p:nvPr/>
        </p:nvCxnSpPr>
        <p:spPr>
          <a:xfrm flipH="1">
            <a:off x="6442696" y="3356744"/>
            <a:ext cx="593617" cy="4390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xmlns="" id="{D0EC1C95-611C-4AC6-B6A1-344EEE687C93}"/>
              </a:ext>
            </a:extLst>
          </p:cNvPr>
          <p:cNvCxnSpPr>
            <a:cxnSpLocks/>
            <a:stCxn id="10" idx="1"/>
            <a:endCxn id="9" idx="3"/>
          </p:cNvCxnSpPr>
          <p:nvPr/>
        </p:nvCxnSpPr>
        <p:spPr>
          <a:xfrm flipH="1" flipV="1">
            <a:off x="6442696" y="2030070"/>
            <a:ext cx="593617" cy="396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03497D7A-ABCA-4093-B98E-56D927F5F60B}"/>
              </a:ext>
            </a:extLst>
          </p:cNvPr>
          <p:cNvSpPr/>
          <p:nvPr/>
        </p:nvSpPr>
        <p:spPr>
          <a:xfrm>
            <a:off x="620106" y="1779249"/>
            <a:ext cx="5822590" cy="144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7C1BA238-3049-41D9-A094-71B347CFC72D}"/>
              </a:ext>
            </a:extLst>
          </p:cNvPr>
          <p:cNvSpPr/>
          <p:nvPr/>
        </p:nvSpPr>
        <p:spPr>
          <a:xfrm>
            <a:off x="620106" y="1552739"/>
            <a:ext cx="5822592" cy="216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0203076A-367D-40B5-BB79-35FB30550408}"/>
              </a:ext>
            </a:extLst>
          </p:cNvPr>
          <p:cNvSpPr txBox="1"/>
          <p:nvPr/>
        </p:nvSpPr>
        <p:spPr>
          <a:xfrm>
            <a:off x="7036315" y="1701954"/>
            <a:ext cx="281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冷屏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冷屏冷却管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20mm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C7441A8C-78AA-4B6F-8F0A-C8D91D030F6A}"/>
              </a:ext>
            </a:extLst>
          </p:cNvPr>
          <p:cNvSpPr txBox="1"/>
          <p:nvPr/>
        </p:nvSpPr>
        <p:spPr>
          <a:xfrm>
            <a:off x="7036313" y="4060563"/>
            <a:ext cx="238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多层绝热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30+5mm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xmlns="" id="{47EB7C16-0512-4EB0-B946-9F86D29FDE76}"/>
              </a:ext>
            </a:extLst>
          </p:cNvPr>
          <p:cNvCxnSpPr>
            <a:cxnSpLocks/>
            <a:stCxn id="20" idx="1"/>
            <a:endCxn id="3" idx="3"/>
          </p:cNvCxnSpPr>
          <p:nvPr/>
        </p:nvCxnSpPr>
        <p:spPr>
          <a:xfrm flipH="1" flipV="1">
            <a:off x="6442698" y="4099652"/>
            <a:ext cx="593615" cy="145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xmlns="" id="{42750DB9-7120-4410-A939-B98A0230A4CF}"/>
              </a:ext>
            </a:extLst>
          </p:cNvPr>
          <p:cNvCxnSpPr>
            <a:stCxn id="6" idx="1"/>
            <a:endCxn id="5" idx="3"/>
          </p:cNvCxnSpPr>
          <p:nvPr/>
        </p:nvCxnSpPr>
        <p:spPr>
          <a:xfrm flipH="1">
            <a:off x="6442696" y="3910593"/>
            <a:ext cx="593619" cy="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xmlns="" id="{69AB8414-1AB2-4EB5-901D-22AE6CA6C672}"/>
              </a:ext>
            </a:extLst>
          </p:cNvPr>
          <p:cNvCxnSpPr>
            <a:stCxn id="8" idx="1"/>
            <a:endCxn id="7" idx="3"/>
          </p:cNvCxnSpPr>
          <p:nvPr/>
        </p:nvCxnSpPr>
        <p:spPr>
          <a:xfrm flipH="1">
            <a:off x="6442696" y="2911853"/>
            <a:ext cx="593619" cy="47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xmlns="" id="{AAC9B41E-91DF-4263-8274-617BF3442CAE}"/>
              </a:ext>
            </a:extLst>
          </p:cNvPr>
          <p:cNvCxnSpPr>
            <a:stCxn id="19" idx="1"/>
            <a:endCxn id="16" idx="3"/>
          </p:cNvCxnSpPr>
          <p:nvPr/>
        </p:nvCxnSpPr>
        <p:spPr>
          <a:xfrm flipH="1" flipV="1">
            <a:off x="6442696" y="1851249"/>
            <a:ext cx="593619" cy="35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xmlns="" id="{0017A8C9-2D76-4FB9-9E6B-7BF679E51922}"/>
              </a:ext>
            </a:extLst>
          </p:cNvPr>
          <p:cNvCxnSpPr>
            <a:cxnSpLocks/>
            <a:stCxn id="4" idx="1"/>
            <a:endCxn id="17" idx="3"/>
          </p:cNvCxnSpPr>
          <p:nvPr/>
        </p:nvCxnSpPr>
        <p:spPr>
          <a:xfrm flipH="1">
            <a:off x="6442698" y="1586935"/>
            <a:ext cx="593615" cy="73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>
            <a:extLst>
              <a:ext uri="{FF2B5EF4-FFF2-40B4-BE49-F238E27FC236}">
                <a16:creationId xmlns:a16="http://schemas.microsoft.com/office/drawing/2014/main" xmlns="" id="{C8AAA65E-0E0D-4863-9640-F94793E95D27}"/>
              </a:ext>
            </a:extLst>
          </p:cNvPr>
          <p:cNvSpPr/>
          <p:nvPr/>
        </p:nvSpPr>
        <p:spPr>
          <a:xfrm>
            <a:off x="620105" y="350964"/>
            <a:ext cx="4704369" cy="66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低温结构尺寸需求（迫流）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C76627F5-05F6-4247-A6A0-16284ED44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6351" y="18880"/>
            <a:ext cx="2382942" cy="2377309"/>
          </a:xfrm>
          <a:prstGeom prst="rect">
            <a:avLst/>
          </a:prstGeom>
        </p:spPr>
      </p:pic>
      <p:sp>
        <p:nvSpPr>
          <p:cNvPr id="42" name="文本框 41">
            <a:extLst>
              <a:ext uri="{FF2B5EF4-FFF2-40B4-BE49-F238E27FC236}">
                <a16:creationId xmlns:a16="http://schemas.microsoft.com/office/drawing/2014/main" xmlns="" id="{4EE56436-C2C7-4C69-9E19-E01BA2A2202C}"/>
              </a:ext>
            </a:extLst>
          </p:cNvPr>
          <p:cNvSpPr txBox="1"/>
          <p:nvPr/>
        </p:nvSpPr>
        <p:spPr>
          <a:xfrm>
            <a:off x="7233282" y="4994066"/>
            <a:ext cx="4025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共计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385mm</a:t>
            </a: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冷却管道采用轴向蛇形布置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xmlns="" id="{0FCAA20F-3B2F-4CAD-A939-1290B8543F31}"/>
              </a:ext>
            </a:extLst>
          </p:cNvPr>
          <p:cNvSpPr txBox="1"/>
          <p:nvPr/>
        </p:nvSpPr>
        <p:spPr>
          <a:xfrm>
            <a:off x="7036313" y="3172078"/>
            <a:ext cx="362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5K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多层绝热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10+5mm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5055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61D5E34C-CCB4-46E7-9F5E-C15CC8B8A3B5}"/>
              </a:ext>
            </a:extLst>
          </p:cNvPr>
          <p:cNvSpPr txBox="1"/>
          <p:nvPr/>
        </p:nvSpPr>
        <p:spPr>
          <a:xfrm>
            <a:off x="920007" y="248575"/>
            <a:ext cx="6125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液氦迫流冷却方案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4BE7F9E6-53A3-487C-AF2D-6207AE7CA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0007" y="3167198"/>
            <a:ext cx="4729460" cy="3576191"/>
          </a:xfrm>
          <a:prstGeom prst="rect">
            <a:avLst/>
          </a:prstGeom>
          <a:noFill/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5208A376-F0C8-4E6B-8871-C0D4C7B7E86A}"/>
              </a:ext>
            </a:extLst>
          </p:cNvPr>
          <p:cNvSpPr txBox="1"/>
          <p:nvPr/>
        </p:nvSpPr>
        <p:spPr>
          <a:xfrm>
            <a:off x="834500" y="860571"/>
            <a:ext cx="10262125" cy="2217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线圈长度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8150mm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，内径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7070mm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，外径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8470mm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，冷重约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140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吨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按照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圈冷却管道并联进行布置，或按照依照蛇形布置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36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根直管，管道总长度仍为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300m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，管道仍为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10mm*20mm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的方管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按照前面的计算，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5K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下的热负荷共计约为</a:t>
            </a:r>
            <a:r>
              <a:rPr lang="en-US" altLang="zh-CN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60-80W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，对应的液氦气化潜热为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20J/g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，对应的流量约为</a:t>
            </a:r>
            <a:r>
              <a:rPr lang="en-US" altLang="zh-CN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4g/s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，考虑到流动需要，尽可能使两相氦保持低含气率（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&lt;20%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）以减小流动的阻力，至少需要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20g/s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的液氦流量。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0B134F77-D022-44CA-AE35-CFEB44808220}"/>
              </a:ext>
            </a:extLst>
          </p:cNvPr>
          <p:cNvSpPr txBox="1"/>
          <p:nvPr/>
        </p:nvSpPr>
        <p:spPr>
          <a:xfrm>
            <a:off x="6542535" y="3550979"/>
            <a:ext cx="472945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但这样在正常运行情况下比较理想，但如果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出现热负荷在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短时间内急速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增加的情况，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则很可能出现短时间内含气率急速升高，流动阻力迅速提高产生壅塞，从而无法带走热量的问题。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639503" y="2938144"/>
            <a:ext cx="3068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励磁的时候会出现动态漏热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0564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F9FA0CE1-C21C-4411-8BBE-7320859F874D}"/>
              </a:ext>
            </a:extLst>
          </p:cNvPr>
          <p:cNvSpPr txBox="1"/>
          <p:nvPr/>
        </p:nvSpPr>
        <p:spPr>
          <a:xfrm>
            <a:off x="879975" y="666712"/>
            <a:ext cx="809625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4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buFont typeface="+mj-ea"/>
              <a:buAutoNum type="ea1JpnChsDbPeriod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背景调研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buFont typeface="+mj-ea"/>
              <a:buAutoNum type="ea1JpnChsDbPeriod"/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buFont typeface="+mj-ea"/>
              <a:buAutoNum type="ea1JpnChsDbPeriod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探测器磁体冷却结构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buFont typeface="+mj-ea"/>
              <a:buAutoNum type="ea1JpnChsDbPeriod"/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buFont typeface="+mj-ea"/>
              <a:buAutoNum type="ea1JpnChsDbPeriod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热负荷计算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buFont typeface="+mj-ea"/>
              <a:buAutoNum type="ea1JpnChsDbPeriod"/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buFont typeface="+mj-ea"/>
              <a:buAutoNum type="ea1JpnChsDbPeriod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冷却结构设计及对应的流动传热计算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buFont typeface="+mj-ea"/>
              <a:buAutoNum type="ea1JpnChsDbPeriod"/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buFont typeface="+mj-ea"/>
              <a:buAutoNum type="ea1JpnChsDbPeriod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对比总结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14350" indent="-514350">
              <a:buFont typeface="+mj-ea"/>
              <a:buAutoNum type="ea1JpnChsDbPeriod"/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845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50859D88-76E2-4A7D-8EAB-CDBAA0E36B12}"/>
              </a:ext>
            </a:extLst>
          </p:cNvPr>
          <p:cNvSpPr txBox="1"/>
          <p:nvPr/>
        </p:nvSpPr>
        <p:spPr>
          <a:xfrm>
            <a:off x="443548" y="276309"/>
            <a:ext cx="11143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冷却方式对应的流动传热计算</a:t>
            </a:r>
            <a:endParaRPr lang="en-US" altLang="zh-CN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6F16F299-833C-40D0-8C77-96260ACF1D11}"/>
              </a:ext>
            </a:extLst>
          </p:cNvPr>
          <p:cNvSpPr/>
          <p:nvPr/>
        </p:nvSpPr>
        <p:spPr>
          <a:xfrm>
            <a:off x="443548" y="907195"/>
            <a:ext cx="48894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饱和液氦沸腾换热计算采用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CHEN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Shah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公式</a:t>
            </a:r>
            <a:endParaRPr lang="en-US" altLang="zh-CN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（根据含气率不同进行切换）</a:t>
            </a: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xmlns="" id="{91E9F3B0-A006-42BA-BC11-EBB39AF1AA66}"/>
                  </a:ext>
                </a:extLst>
              </p:cNvPr>
              <p:cNvSpPr/>
              <p:nvPr/>
            </p:nvSpPr>
            <p:spPr>
              <a:xfrm>
                <a:off x="165642" y="1538080"/>
                <a:ext cx="3985770" cy="49210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zh-CN" altLang="en-US" sz="14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/>
                          <m:e>
                            <m:sSub>
                              <m:sSubPr>
                                <m:ctrlPr>
                                  <a:rPr lang="zh-CN" alt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1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zh-CN" altLang="en-US" sz="1400" i="1">
                                    <a:latin typeface="Cambria Math" panose="02040503050406030204" pitchFamily="18" charset="0"/>
                                  </a:rPr>
                                  <m:t>𝑡𝑝</m:t>
                                </m:r>
                              </m:sub>
                            </m:sSub>
                            <m:r>
                              <a:rPr lang="zh-CN" altLang="en-US" sz="1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zh-CN" alt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1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zh-CN" altLang="en-US" sz="1400" i="1">
                                    <a:latin typeface="Cambria Math" panose="02040503050406030204" pitchFamily="18" charset="0"/>
                                  </a:rPr>
                                  <m:t>𝑁𝐵</m:t>
                                </m:r>
                              </m:sub>
                            </m:sSub>
                            <m:r>
                              <a:rPr lang="zh-CN" altLang="en-US" sz="1400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zh-CN" alt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1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zh-CN" altLang="en-US" sz="1400" i="1">
                                    <a:latin typeface="Cambria Math" panose="02040503050406030204" pitchFamily="18" charset="0"/>
                                  </a:rPr>
                                  <m:t>𝐶𝐵</m:t>
                                </m:r>
                              </m:sub>
                            </m:sSub>
                          </m:e>
                        </m:mr>
                        <m:mr>
                          <m:e/>
                          <m:e>
                            <m:f>
                              <m:fPr>
                                <m:ctrlPr>
                                  <a:rPr lang="zh-CN" alt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  <m:t>𝑁𝐵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  <m:t>𝑃𝐵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zh-CN" altLang="en-US" sz="1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zh-CN" altLang="en-US" sz="1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mr>
                        <m:mr>
                          <m:e/>
                          <m:e>
                            <m:f>
                              <m:fPr>
                                <m:ctrlPr>
                                  <a:rPr lang="zh-CN" alt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  <m:t>𝐶𝐵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  <m:t>𝑠𝑝</m:t>
                                    </m:r>
                                    <m:r>
                                      <a:rPr lang="zh-CN" altLang="en-US" sz="1400" i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zh-CN" altLang="en-US" sz="1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zh-CN" altLang="en-US" sz="1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mr>
                        <m:mr>
                          <m:e/>
                          <m:e/>
                        </m:mr>
                        <m:mr>
                          <m:e/>
                          <m:e>
                            <m:sSub>
                              <m:sSubPr>
                                <m:ctrlPr>
                                  <a:rPr lang="zh-CN" alt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1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zh-CN" altLang="en-US" sz="1400" i="1">
                                    <a:latin typeface="Cambria Math" panose="02040503050406030204" pitchFamily="18" charset="0"/>
                                  </a:rPr>
                                  <m:t>𝑠𝑝</m:t>
                                </m:r>
                                <m:r>
                                  <a:rPr lang="zh-CN" altLang="en-US" sz="1400" i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zh-CN" altLang="en-US" sz="1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zh-CN" altLang="en-US" sz="1400" i="0">
                                <a:latin typeface="Cambria Math" panose="02040503050406030204" pitchFamily="18" charset="0"/>
                              </a:rPr>
                              <m:t>=0.023</m:t>
                            </m:r>
                            <m:r>
                              <a:rPr lang="zh-CN" altLang="en-US" sz="1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sSubSup>
                              <m:sSubSupPr>
                                <m:ctrlPr>
                                  <a:rPr lang="zh-CN" alt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1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zh-CN" altLang="en-US" sz="1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zh-CN" altLang="en-US" sz="1400" i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zh-CN" altLang="en-US" sz="14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  <m:sup>
                                <m:r>
                                  <a:rPr lang="zh-CN" altLang="en-US" sz="1400" i="0">
                                    <a:latin typeface="Cambria Math" panose="02040503050406030204" pitchFamily="18" charset="0"/>
                                  </a:rPr>
                                  <m:t>0.8</m:t>
                                </m:r>
                              </m:sup>
                            </m:sSubSup>
                            <m:r>
                              <a:rPr lang="zh-CN" altLang="en-US" sz="1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sSubSup>
                              <m:sSubSupPr>
                                <m:ctrlPr>
                                  <a:rPr lang="zh-CN" alt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1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zh-CN" altLang="en-US" sz="1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  <m:sup>
                                <m:r>
                                  <a:rPr lang="zh-CN" altLang="en-US" sz="1400" i="0">
                                    <a:latin typeface="Cambria Math" panose="02040503050406030204" pitchFamily="18" charset="0"/>
                                  </a:rPr>
                                  <m:t>0.4</m:t>
                                </m:r>
                              </m:sup>
                            </m:sSubSup>
                            <m:f>
                              <m:fPr>
                                <m:ctrlPr>
                                  <a:rPr lang="zh-CN" alt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zh-CN" altLang="en-US" sz="14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den>
                            </m:f>
                          </m:e>
                        </m:mr>
                        <m:mr>
                          <m:e/>
                          <m:e>
                            <m:sSub>
                              <m:sSubPr>
                                <m:ctrlPr>
                                  <a:rPr lang="zh-CN" alt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1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zh-CN" altLang="en-US" sz="1400" i="1">
                                    <a:latin typeface="Cambria Math" panose="02040503050406030204" pitchFamily="18" charset="0"/>
                                  </a:rPr>
                                  <m:t>𝑃𝐵</m:t>
                                </m:r>
                              </m:sub>
                            </m:sSub>
                            <m:r>
                              <a:rPr lang="zh-CN" altLang="en-US" sz="1400" i="0">
                                <a:latin typeface="Cambria Math" panose="02040503050406030204" pitchFamily="18" charset="0"/>
                              </a:rPr>
                              <m:t>=0.0015</m:t>
                            </m:r>
                            <m:r>
                              <a:rPr lang="zh-CN" altLang="en-US" sz="1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sSubSup>
                              <m:sSubSupPr>
                                <m:ctrlPr>
                                  <a:rPr lang="zh-CN" alt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1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zh-CN" altLang="en-US" sz="1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  <m:sup>
                                <m:r>
                                  <a:rPr lang="zh-CN" altLang="en-US" sz="1400" i="0">
                                    <a:latin typeface="Cambria Math" panose="02040503050406030204" pitchFamily="18" charset="0"/>
                                  </a:rPr>
                                  <m:t>0.62</m:t>
                                </m:r>
                              </m:sup>
                            </m:sSubSup>
                            <m:r>
                              <a:rPr lang="zh-CN" altLang="en-US" sz="14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sSubSup>
                              <m:sSubSupPr>
                                <m:ctrlPr>
                                  <a:rPr lang="zh-CN" alt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1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zh-CN" altLang="en-US" sz="1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  <m:sup>
                                <m:r>
                                  <a:rPr lang="zh-CN" altLang="en-US" sz="1400" i="0">
                                    <a:latin typeface="Cambria Math" panose="02040503050406030204" pitchFamily="18" charset="0"/>
                                  </a:rPr>
                                  <m:t>0.33</m:t>
                                </m:r>
                              </m:sup>
                            </m:sSubSup>
                            <m:f>
                              <m:fPr>
                                <m:ctrlPr>
                                  <a:rPr lang="zh-CN" alt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den>
                            </m:f>
                          </m:e>
                        </m:mr>
                        <m:mr>
                          <m:e/>
                          <m:e>
                            <m:r>
                              <a:rPr lang="zh-CN" altLang="en-US" sz="14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sSub>
                              <m:sSubPr>
                                <m:ctrlPr>
                                  <a:rPr lang="zh-CN" alt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1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zh-CN" altLang="en-US" sz="1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zh-CN" altLang="en-US" sz="1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zh-CN" alt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CN" altLang="en-US" sz="14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zh-CN" altLang="en-US" sz="14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sSub>
                                  <m:sSubPr>
                                    <m:ctrlP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den>
                            </m:f>
                            <m:sSup>
                              <m:sSupPr>
                                <m:ctrlPr>
                                  <a:rPr lang="zh-CN" alt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zh-CN" altLang="en-US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CN" alt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𝜌</m:t>
                                            </m:r>
                                          </m:e>
                                          <m:sub>
                                            <m:r>
                                              <a:rPr lang="zh-CN" alt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zh-CN" altLang="en-US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CN" alt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𝜌</m:t>
                                            </m:r>
                                          </m:e>
                                          <m:sub>
                                            <m:r>
                                              <a:rPr lang="zh-CN" alt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𝑔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  <m: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  <m:t>𝐽𝑎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zh-CN" altLang="en-US" sz="14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mr>
                        <m:mr>
                          <m:e/>
                          <m:e>
                            <m:sSub>
                              <m:sSubPr>
                                <m:ctrlPr>
                                  <a:rPr lang="zh-CN" alt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14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zh-CN" altLang="en-US" sz="1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zh-CN" altLang="en-US" sz="1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zh-CN" alt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CN" altLang="en-US" sz="1400" i="1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sSub>
                                  <m:sSubPr>
                                    <m:ctrlP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  <m:t>𝑠𝑎𝑡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  <m:t>𝑓𝑔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</m:sSub>
                              </m:den>
                            </m:f>
                            <m:rad>
                              <m:radPr>
                                <m:degHide m:val="on"/>
                                <m:ctrlPr>
                                  <a:rPr lang="zh-CN" alt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CN" altLang="en-US" sz="14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sSub>
                                      <m:sSubPr>
                                        <m:ctrlP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</m:e>
                                      <m:sub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  <m:r>
                                          <a:rPr lang="zh-CN" altLang="en-US" sz="1400" i="0"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  <m: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num>
                                  <m:den>
                                    <m: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  <m:t>𝛥</m:t>
                                    </m:r>
                                    <m:sSub>
                                      <m:sSubPr>
                                        <m:ctrlP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𝑠𝑎𝑡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rad>
                            <m:rad>
                              <m:radPr>
                                <m:ctrlPr>
                                  <a:rPr lang="zh-CN" alt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>
                                <m:r>
                                  <a:rPr lang="zh-CN" altLang="en-US" sz="1400" i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g>
                              <m:e>
                                <m:f>
                                  <m:fPr>
                                    <m:ctrlP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</m:e>
                                      <m:sub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  <m:t>𝛥</m:t>
                                    </m:r>
                                    <m:sSub>
                                      <m:sSubPr>
                                        <m:ctrlP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𝑠𝑎𝑡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rad>
                          </m:e>
                        </m:mr>
                        <m:mr>
                          <m:e/>
                          <m:e>
                            <m:r>
                              <m:rPr>
                                <m:sty m:val="p"/>
                              </m:rPr>
                              <a:rPr lang="zh-CN" altLang="en-US" sz="1400" i="0">
                                <a:latin typeface="Cambria Math" panose="02040503050406030204" pitchFamily="18" charset="0"/>
                              </a:rPr>
                              <m:t>For</m:t>
                            </m:r>
                            <m:r>
                              <a:rPr lang="zh-CN" altLang="en-US" sz="1400" i="0">
                                <a:latin typeface="Cambria Math" panose="02040503050406030204" pitchFamily="18" charset="0"/>
                              </a:rPr>
                              <m:t> </m:t>
                            </m:r>
                            <m:f>
                              <m:fPr>
                                <m:type m:val="lin"/>
                                <m:ctrlPr>
                                  <a:rPr lang="zh-CN" alt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CN" altLang="en-US" sz="14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zh-CN" altLang="en-US" sz="1400" i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zh-CN" altLang="en-US" sz="1400" i="0">
                                        <a:latin typeface="Cambria Math" panose="02040503050406030204" pitchFamily="18" charset="0"/>
                                      </a:rPr>
                                      <m:t>tt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zh-CN" altLang="en-US" sz="1400" i="0">
                                <a:latin typeface="Cambria Math" panose="02040503050406030204" pitchFamily="18" charset="0"/>
                              </a:rPr>
                              <m:t>≤0.1,</m:t>
                            </m:r>
                            <m:r>
                              <a:rPr lang="zh-CN" altLang="en-US" sz="14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zh-CN" altLang="en-US" sz="1400" i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mr>
                        <m:mr>
                          <m:e/>
                          <m:e>
                            <m:r>
                              <m:rPr>
                                <m:sty m:val="p"/>
                              </m:rPr>
                              <a:rPr lang="zh-CN" altLang="en-US" sz="1400" i="0">
                                <a:latin typeface="Cambria Math" panose="02040503050406030204" pitchFamily="18" charset="0"/>
                              </a:rPr>
                              <m:t>For</m:t>
                            </m:r>
                            <m:r>
                              <a:rPr lang="zh-CN" altLang="en-US" sz="1400" i="0">
                                <a:latin typeface="Cambria Math" panose="02040503050406030204" pitchFamily="18" charset="0"/>
                              </a:rPr>
                              <m:t> </m:t>
                            </m:r>
                            <m:f>
                              <m:fPr>
                                <m:type m:val="lin"/>
                                <m:ctrlPr>
                                  <a:rPr lang="zh-CN" alt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CN" altLang="en-US" sz="14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zh-CN" altLang="en-US" sz="1400" i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zh-CN" altLang="en-US" sz="1400" i="0">
                                        <a:latin typeface="Cambria Math" panose="02040503050406030204" pitchFamily="18" charset="0"/>
                                      </a:rPr>
                                      <m:t>tt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zh-CN" altLang="en-US" sz="1400" i="0">
                                <a:latin typeface="Cambria Math" panose="02040503050406030204" pitchFamily="18" charset="0"/>
                              </a:rPr>
                              <m:t> &gt; 0.1, </m:t>
                            </m:r>
                            <m:r>
                              <m:rPr>
                                <m:sty m:val="p"/>
                              </m:rPr>
                              <a:rPr lang="zh-CN" altLang="en-US" sz="1400" i="0">
                                <a:latin typeface="Cambria Math" panose="02040503050406030204" pitchFamily="18" charset="0"/>
                              </a:rPr>
                              <m:t>F</m:t>
                            </m:r>
                            <m:r>
                              <a:rPr lang="zh-CN" altLang="en-US" sz="1400" i="0">
                                <a:latin typeface="Cambria Math" panose="02040503050406030204" pitchFamily="18" charset="0"/>
                              </a:rPr>
                              <m:t>=2.35</m:t>
                            </m:r>
                            <m:sSup>
                              <m:sSupPr>
                                <m:ctrlPr>
                                  <a:rPr lang="zh-CN" alt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zh-CN" altLang="en-US" sz="1400" i="0">
                                        <a:latin typeface="Cambria Math" panose="02040503050406030204" pitchFamily="18" charset="0"/>
                                      </a:rPr>
                                      <m:t>0.213+</m:t>
                                    </m:r>
                                    <m:f>
                                      <m:fPr>
                                        <m:ctrlP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zh-CN" altLang="en-US" sz="1400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zh-CN" altLang="en-US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zh-CN" altLang="en-US" sz="1400" i="0">
                                                <a:latin typeface="Cambria Math" panose="02040503050406030204" pitchFamily="18" charset="0"/>
                                              </a:rPr>
                                              <m:t>X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zh-CN" altLang="en-US" sz="1400" i="0">
                                                <a:latin typeface="Cambria Math" panose="02040503050406030204" pitchFamily="18" charset="0"/>
                                              </a:rPr>
                                              <m:t>tt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zh-CN" altLang="en-US" sz="1400" i="0">
                                    <a:latin typeface="Cambria Math" panose="02040503050406030204" pitchFamily="18" charset="0"/>
                                  </a:rPr>
                                  <m:t>0.736</m:t>
                                </m:r>
                              </m:sup>
                            </m:sSup>
                          </m:e>
                        </m:mr>
                        <m:mr>
                          <m:e/>
                          <m:e>
                            <m:r>
                              <a:rPr lang="zh-CN" altLang="en-US" sz="1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zh-CN" altLang="en-US" sz="1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zh-CN" alt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zh-CN" altLang="en-US" sz="14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zh-CN" altLang="en-US" sz="1400" i="0">
                                    <a:latin typeface="Cambria Math" panose="02040503050406030204" pitchFamily="18" charset="0"/>
                                  </a:rPr>
                                  <m:t>1+2.53×</m:t>
                                </m:r>
                                <m:sSup>
                                  <m:sSupPr>
                                    <m:ctrlP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400" i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zh-CN" altLang="en-US" sz="1400" i="0">
                                        <a:latin typeface="Cambria Math" panose="02040503050406030204" pitchFamily="18" charset="0"/>
                                      </a:rPr>
                                      <m:t>−6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zh-CN" altLang="en-US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zh-CN" altLang="en-US" sz="1400" i="1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  <m:sSub>
                                          <m:sSubPr>
                                            <m:ctrlPr>
                                              <a:rPr lang="zh-CN" altLang="en-US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CN" alt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b>
                                            <m:r>
                                              <a:rPr lang="zh-CN" alt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  <m:r>
                                              <a:rPr lang="zh-CN" altLang="en-US" sz="1400" i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zh-CN" alt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𝐷</m:t>
                                            </m:r>
                                          </m:sub>
                                        </m:sSub>
                                        <m:sSup>
                                          <m:sSupPr>
                                            <m:ctrlPr>
                                              <a:rPr lang="zh-CN" altLang="en-US" sz="1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zh-CN" altLang="en-US" sz="1400" i="1">
                                                <a:latin typeface="Cambria Math" panose="02040503050406030204" pitchFamily="18" charset="0"/>
                                              </a:rPr>
                                              <m:t>𝐹</m:t>
                                            </m:r>
                                          </m:e>
                                          <m:sup>
                                            <m:r>
                                              <a:rPr lang="zh-CN" altLang="en-US" sz="1400" i="0">
                                                <a:latin typeface="Cambria Math" panose="02040503050406030204" pitchFamily="18" charset="0"/>
                                              </a:rPr>
                                              <m:t>1.25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r>
                                      <a:rPr lang="zh-CN" altLang="en-US" sz="1400" i="0">
                                        <a:latin typeface="Cambria Math" panose="02040503050406030204" pitchFamily="18" charset="0"/>
                                      </a:rPr>
                                      <m:t>1.17</m:t>
                                    </m:r>
                                  </m:sup>
                                </m:sSup>
                              </m:den>
                            </m:f>
                          </m:e>
                        </m:mr>
                      </m:m>
                    </m:oMath>
                  </m:oMathPara>
                </a14:m>
                <a:endParaRPr lang="zh-CN" altLang="en-US" sz="140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91E9F3B0-A006-42BA-BC11-EBB39AF1AA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42" y="1538080"/>
                <a:ext cx="3985770" cy="49210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xmlns="" id="{CD12AD6F-6D34-46E9-9134-BBC987E74BF8}"/>
                  </a:ext>
                </a:extLst>
              </p:cNvPr>
              <p:cNvSpPr/>
              <p:nvPr/>
            </p:nvSpPr>
            <p:spPr>
              <a:xfrm>
                <a:off x="4230237" y="430084"/>
                <a:ext cx="6096000" cy="649126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spcBef>
                    <a:spcPts val="900"/>
                  </a:spcBef>
                  <a:spcAft>
                    <a:spcPts val="9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𝑡𝑝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zh-CN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𝑠𝑝</m:t>
                              </m:r>
                              <m:r>
                                <a:rPr lang="en-US" altLang="zh-CN" sz="1200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en-US" altLang="zh-CN" sz="1200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1200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max</m:t>
                      </m:r>
                      <m:r>
                        <a:rPr lang="en-US" altLang="zh-CN" sz="1200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{</m:t>
                      </m:r>
                      <m:f>
                        <m:fPr>
                          <m:ctrlPr>
                            <a:rPr lang="zh-CN" altLang="zh-CN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𝑁𝐵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zh-CN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𝑠𝑝</m:t>
                              </m:r>
                              <m:r>
                                <a:rPr lang="en-US" altLang="zh-CN" sz="1200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en-US" altLang="zh-CN" sz="1200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zh-CN" sz="1200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 </m:t>
                      </m:r>
                      <m:f>
                        <m:fPr>
                          <m:ctrlPr>
                            <a:rPr lang="zh-CN" altLang="zh-CN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𝐶𝐵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zh-CN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𝑠𝑝</m:t>
                              </m:r>
                              <m:r>
                                <a:rPr lang="en-US" altLang="zh-CN" sz="1200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en-US" altLang="zh-CN" sz="1200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}</m:t>
                      </m:r>
                    </m:oMath>
                  </m:oMathPara>
                </a14:m>
                <a:endParaRPr lang="zh-CN" altLang="zh-CN" sz="1200">
                  <a:latin typeface="Cambria" panose="020405030504060302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spcBef>
                    <a:spcPts val="900"/>
                  </a:spcBef>
                  <a:spcAft>
                    <a:spcPts val="9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altLang="zh-CN" sz="12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𝑠𝑝</m:t>
                          </m:r>
                          <m:r>
                            <a:rPr lang="en-US" altLang="zh-CN" sz="120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zh-CN" sz="12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altLang="zh-CN" sz="1200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1200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0.023</m:t>
                      </m:r>
                      <m:r>
                        <a:rPr lang="en-US" altLang="zh-CN" sz="1200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𝑅</m:t>
                      </m:r>
                      <m:sSubSup>
                        <m:sSubSupPr>
                          <m:ctrlPr>
                            <a:rPr lang="zh-CN" altLang="zh-CN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2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12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en-US" altLang="zh-CN" sz="1200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zh-CN" sz="12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𝐷</m:t>
                          </m:r>
                        </m:sub>
                        <m:sup>
                          <m:r>
                            <a:rPr lang="en-US" altLang="zh-CN" sz="12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0.8</m:t>
                          </m:r>
                        </m:sup>
                      </m:sSubSup>
                      <m:r>
                        <a:rPr lang="en-US" altLang="zh-CN" sz="1200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𝑃</m:t>
                      </m:r>
                      <m:sSubSup>
                        <m:sSubSupPr>
                          <m:ctrlPr>
                            <a:rPr lang="zh-CN" altLang="zh-CN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2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sz="12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en-US" altLang="zh-CN" sz="12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0.4</m:t>
                          </m:r>
                        </m:sup>
                      </m:sSubSup>
                      <m:f>
                        <m:fPr>
                          <m:ctrlPr>
                            <a:rPr lang="zh-CN" altLang="zh-CN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12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lang="zh-CN" altLang="zh-CN" sz="1200">
                  <a:latin typeface="Cambria" panose="020405030504060302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spcBef>
                    <a:spcPts val="900"/>
                  </a:spcBef>
                  <a:spcAft>
                    <a:spcPts val="9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𝐶𝐵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zh-CN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𝑠𝑝</m:t>
                              </m:r>
                              <m:r>
                                <a:rPr lang="en-US" altLang="zh-CN" sz="1200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en-US" altLang="zh-CN" sz="1200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1200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𝐹</m:t>
                      </m:r>
                      <m:r>
                        <a:rPr lang="en-US" altLang="zh-CN" sz="1200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1200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1.8</m:t>
                      </m:r>
                      <m:r>
                        <a:rPr lang="en-US" altLang="zh-CN" sz="1200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/</m:t>
                      </m:r>
                      <m:sSup>
                        <m:sSupPr>
                          <m:ctrlPr>
                            <a:rPr lang="zh-CN" altLang="zh-CN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12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altLang="zh-CN" sz="12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0.8</m:t>
                          </m:r>
                        </m:sup>
                      </m:sSup>
                    </m:oMath>
                  </m:oMathPara>
                </a14:m>
                <a:endParaRPr lang="zh-CN" altLang="zh-CN" sz="1200">
                  <a:latin typeface="Cambria" panose="020405030504060302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spcBef>
                    <a:spcPts val="900"/>
                  </a:spcBef>
                  <a:spcAft>
                    <a:spcPts val="900"/>
                  </a:spcAft>
                </a:pPr>
                <a:r>
                  <a:rPr lang="en-US" altLang="zh-CN" sz="1200">
                    <a:latin typeface="Cambria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For vertical flow, </a:t>
                </a:r>
                <a14:m>
                  <m:oMath xmlns:m="http://schemas.openxmlformats.org/officeDocument/2006/math">
                    <m:r>
                      <a:rPr lang="en-US" altLang="zh-CN" sz="12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altLang="zh-CN" sz="12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zh-CN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2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2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conv</m:t>
                        </m:r>
                      </m:sub>
                    </m:sSub>
                    <m:r>
                      <a:rPr lang="en-US" altLang="zh-CN" sz="12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zh-CN" altLang="zh-CN" sz="1200">
                  <a:latin typeface="Cambria" panose="020405030504060302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spcBef>
                    <a:spcPts val="900"/>
                  </a:spcBef>
                  <a:spcAft>
                    <a:spcPts val="900"/>
                  </a:spcAft>
                </a:pPr>
                <a:r>
                  <a:rPr lang="en-US" altLang="zh-CN" sz="1200">
                    <a:latin typeface="Cambria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For horizontal flow,</a:t>
                </a:r>
                <a:endParaRPr lang="zh-CN" altLang="zh-CN" sz="1200">
                  <a:latin typeface="Cambria" panose="020405030504060302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spcBef>
                    <a:spcPts val="900"/>
                  </a:spcBef>
                  <a:spcAft>
                    <a:spcPts val="9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zh-CN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sty m:val="p"/>
                              </m:rPr>
                              <a:rPr lang="en-US" altLang="zh-CN" sz="12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if</m:t>
                            </m:r>
                            <m:r>
                              <a:rPr lang="en-US" altLang="zh-CN" sz="12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 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𝐹</m:t>
                            </m:r>
                            <m:sSub>
                              <m:sSubPr>
                                <m:ctrlPr>
                                  <a:rPr lang="zh-CN" altLang="zh-CN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CN" sz="120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fo</m:t>
                                </m:r>
                                <m:r>
                                  <a:rPr lang="en-US" altLang="zh-CN" sz="120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20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D</m:t>
                                </m:r>
                              </m:sub>
                            </m:sSub>
                            <m:r>
                              <a:rPr lang="en-US" altLang="zh-CN" sz="12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≥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0.04</m:t>
                            </m:r>
                            <m:r>
                              <a:rPr lang="en-US" altLang="zh-CN" sz="12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𝑁</m:t>
                            </m:r>
                            <m:r>
                              <a:rPr lang="en-US" altLang="zh-CN" sz="12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zh-CN" altLang="zh-CN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CN" sz="120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conv</m:t>
                                </m:r>
                                <m:r>
                                  <a:rPr lang="en-US" altLang="zh-CN" sz="120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altLang="zh-CN" sz="12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if</m:t>
                            </m:r>
                            <m:r>
                              <a:rPr lang="en-US" altLang="zh-CN" sz="12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 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𝐹</m:t>
                            </m:r>
                            <m:sSub>
                              <m:sSubPr>
                                <m:ctrlPr>
                                  <a:rPr lang="zh-CN" altLang="zh-CN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CN" sz="120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fo</m:t>
                                </m:r>
                                <m:r>
                                  <a:rPr lang="en-US" altLang="zh-CN" sz="120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20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D</m:t>
                                </m:r>
                              </m:sub>
                            </m:sSub>
                            <m:r>
                              <a:rPr lang="en-US" altLang="zh-CN" sz="12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0.04</m:t>
                            </m:r>
                            <m:r>
                              <a:rPr lang="en-US" altLang="zh-CN" sz="12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𝑁</m:t>
                            </m:r>
                            <m:r>
                              <a:rPr lang="en-US" altLang="zh-CN" sz="12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0.38</m:t>
                            </m:r>
                            <m:sSup>
                              <m:sSupPr>
                                <m:ctrlPr>
                                  <a:rPr lang="zh-CN" altLang="zh-CN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zh-CN" altLang="zh-CN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200" i="1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𝐹</m:t>
                                    </m:r>
                                    <m:sSub>
                                      <m:sSubPr>
                                        <m:ctrlPr>
                                          <a:rPr lang="zh-CN" altLang="zh-CN" sz="1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200" i="1"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200"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fo</m:t>
                                        </m:r>
                                        <m:r>
                                          <a:rPr lang="en-US" altLang="zh-CN" sz="1200"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200"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Times New Roman" panose="02020603050405020304" pitchFamily="18" charset="0"/>
                                          </a:rPr>
                                          <m:t>D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−0.3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zh-CN" altLang="zh-CN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CN" sz="120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conv</m:t>
                                </m:r>
                                <m:r>
                                  <a:rPr lang="en-US" altLang="zh-CN" sz="120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zh-CN" altLang="zh-CN" sz="1200">
                  <a:latin typeface="Cambria" panose="020405030504060302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spcBef>
                    <a:spcPts val="900"/>
                  </a:spcBef>
                  <a:spcAft>
                    <a:spcPts val="900"/>
                  </a:spcAft>
                </a:pPr>
                <a:r>
                  <a:rPr lang="en-US" altLang="zh-CN" sz="1200">
                    <a:latin typeface="Cambria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CN" sz="12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altLang="zh-CN" sz="12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altLang="zh-CN" sz="12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zh-CN" altLang="zh-CN" sz="1200">
                  <a:latin typeface="Cambria" panose="020405030504060302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spcBef>
                    <a:spcPts val="900"/>
                  </a:spcBef>
                  <a:spcAft>
                    <a:spcPts val="9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zh-CN" altLang="zh-CN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sty m:val="p"/>
                              </m:rPr>
                              <a:rPr lang="en-US" altLang="zh-CN" sz="12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if</m:t>
                            </m:r>
                            <m:r>
                              <a:rPr lang="en-US" altLang="zh-CN" sz="12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 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𝐵𝑜</m:t>
                            </m:r>
                            <m:r>
                              <a:rPr lang="en-US" altLang="zh-CN" sz="12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altLang="zh-CN" sz="12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zh-CN" altLang="zh-CN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−5</m:t>
                                </m:r>
                              </m:sup>
                            </m:sSup>
                            <m:r>
                              <a:rPr lang="en-US" altLang="zh-CN" sz="12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</m:e>
                          <m:e>
                            <m:f>
                              <m:fPr>
                                <m:ctrlPr>
                                  <a:rPr lang="zh-CN" altLang="zh-CN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zh-CN" altLang="zh-CN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i="1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CN" sz="1200" i="1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𝑁𝐵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zh-CN" altLang="zh-CN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i="1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CN" sz="1200" i="1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𝑠𝑝</m:t>
                                    </m:r>
                                    <m:r>
                                      <a:rPr lang="en-US" altLang="zh-CN" sz="120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.</m:t>
                                    </m:r>
                                    <m:r>
                                      <a:rPr lang="en-US" altLang="zh-CN" sz="1200" i="1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altLang="zh-CN" sz="12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230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𝐵</m:t>
                            </m:r>
                            <m:sSup>
                              <m:sSupPr>
                                <m:ctrlPr>
                                  <a:rPr lang="zh-CN" altLang="zh-CN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𝑜</m:t>
                                </m:r>
                              </m:e>
                              <m:sup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0.5</m:t>
                                </m:r>
                              </m:sup>
                            </m:sSup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altLang="zh-CN" sz="12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if</m:t>
                            </m:r>
                            <m:r>
                              <a:rPr lang="en-US" altLang="zh-CN" sz="12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 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𝐵𝑜</m:t>
                            </m:r>
                            <m:r>
                              <a:rPr lang="en-US" altLang="zh-CN" sz="12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altLang="zh-CN" sz="12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zh-CN" altLang="zh-CN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−5</m:t>
                                </m:r>
                              </m:sup>
                            </m:sSup>
                          </m:e>
                          <m:e>
                            <m:f>
                              <m:fPr>
                                <m:ctrlPr>
                                  <a:rPr lang="zh-CN" altLang="zh-CN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zh-CN" altLang="zh-CN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i="1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CN" sz="1200" i="1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𝑁𝐵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zh-CN" altLang="zh-CN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i="1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CN" sz="1200" i="1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𝑁𝐵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altLang="zh-CN" sz="12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altLang="zh-CN" sz="12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46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𝑅</m:t>
                            </m:r>
                            <m:sSup>
                              <m:sSupPr>
                                <m:ctrlPr>
                                  <a:rPr lang="zh-CN" altLang="zh-CN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𝑜</m:t>
                                </m:r>
                              </m:e>
                              <m:sup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1.5</m:t>
                                </m:r>
                              </m:sup>
                            </m:sSup>
                          </m:e>
                        </m:mr>
                      </m:m>
                    </m:oMath>
                  </m:oMathPara>
                </a14:m>
                <a:endParaRPr lang="zh-CN" altLang="zh-CN" sz="1200">
                  <a:latin typeface="Cambria" panose="020405030504060302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spcBef>
                    <a:spcPts val="900"/>
                  </a:spcBef>
                  <a:spcAft>
                    <a:spcPts val="900"/>
                  </a:spcAft>
                </a:pPr>
                <a:r>
                  <a:rPr lang="en-US" altLang="zh-CN" sz="1200">
                    <a:latin typeface="Cambria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zh-CN" sz="12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altLang="zh-CN" sz="12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zh-CN" sz="12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zh-CN" sz="12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altLang="zh-CN" sz="1200">
                    <a:latin typeface="Cambria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 x 10-5,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zh-CN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12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𝑁𝐵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zh-CN" altLang="zh-CN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12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𝑠𝑝</m:t>
                            </m:r>
                            <m:r>
                              <a:rPr lang="en-US" altLang="zh-CN" sz="12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sub>
                        </m:sSub>
                      </m:den>
                    </m:f>
                    <m:r>
                      <a:rPr lang="en-US" altLang="zh-CN" sz="12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12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zh-CN" sz="12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12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46</m:t>
                    </m:r>
                    <m:r>
                      <a:rPr lang="en-US" altLang="zh-CN" sz="12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𝐵</m:t>
                    </m:r>
                    <m:sSup>
                      <m:sSupPr>
                        <m:ctrlPr>
                          <a:rPr lang="zh-CN" altLang="zh-CN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2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𝑜</m:t>
                        </m:r>
                      </m:e>
                      <m:sup>
                        <m:r>
                          <a:rPr lang="en-US" altLang="zh-CN" sz="12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altLang="zh-CN" sz="12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altLang="zh-CN" sz="1200" i="1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zh-CN" altLang="zh-CN" sz="1200">
                  <a:latin typeface="Cambria" panose="020405030504060302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spcBef>
                    <a:spcPts val="900"/>
                  </a:spcBef>
                  <a:spcAft>
                    <a:spcPts val="9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zh-CN" altLang="zh-CN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sty m:val="p"/>
                              </m:rPr>
                              <a:rPr lang="en-US" altLang="zh-CN" sz="12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For</m:t>
                            </m:r>
                            <m:r>
                              <a:rPr lang="en-US" altLang="zh-CN" sz="12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 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0.1</m:t>
                            </m:r>
                          </m:e>
                          <m:e>
                            <m:r>
                              <a:rPr lang="en-US" altLang="zh-CN" sz="12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𝑁</m:t>
                            </m:r>
                            <m:r>
                              <a:rPr lang="en-US" altLang="zh-CN" sz="12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mr>
                        <m:mr>
                          <m:e/>
                          <m:e>
                            <m:f>
                              <m:fPr>
                                <m:ctrlPr>
                                  <a:rPr lang="zh-CN" altLang="zh-CN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zh-CN" altLang="zh-CN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i="1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CN" sz="1200" i="1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𝑁𝐵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zh-CN" altLang="zh-CN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i="1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zh-CN" sz="1200" i="1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𝑠𝑝</m:t>
                                    </m:r>
                                    <m:r>
                                      <a:rPr lang="en-US" altLang="zh-CN" sz="1200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CN" sz="1200" i="1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altLang="zh-CN" sz="12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altLang="zh-CN" sz="1200" i="1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𝐹𝐵</m:t>
                            </m:r>
                            <m:sSup>
                              <m:sSupPr>
                                <m:ctrlPr>
                                  <a:rPr lang="zh-CN" altLang="zh-CN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𝑜</m:t>
                                </m:r>
                              </m:e>
                              <m:sup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0.5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n-US" altLang="zh-CN" sz="12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exp</m:t>
                            </m:r>
                            <m:d>
                              <m:dPr>
                                <m:ctrlPr>
                                  <a:rPr lang="zh-CN" altLang="zh-CN" sz="1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2.74</m:t>
                                </m:r>
                                <m:sSup>
                                  <m:sSupPr>
                                    <m:ctrlPr>
                                      <a:rPr lang="zh-CN" altLang="zh-CN" sz="1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i="1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𝑁</m:t>
                                    </m:r>
                                  </m:e>
                                  <m:sup>
                                    <m:r>
                                      <a:rPr lang="en-US" altLang="zh-CN" sz="1200" i="1"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−0.1</m:t>
                                    </m:r>
                                  </m:sup>
                                </m:sSup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zh-CN" altLang="zh-CN" sz="1200">
                  <a:latin typeface="Cambria" panose="020405030504060302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spcBef>
                    <a:spcPts val="900"/>
                  </a:spcBef>
                  <a:spcAft>
                    <a:spcPts val="900"/>
                  </a:spcAft>
                </a:pPr>
                <a:r>
                  <a:rPr lang="en-US" altLang="zh-CN" sz="1200">
                    <a:latin typeface="Cambria" panose="020405030504060302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CN" sz="12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altLang="zh-CN" sz="12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altLang="zh-CN" sz="12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zh-CN" sz="12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sz="1200" i="1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zh-CN" altLang="zh-CN" sz="1200">
                  <a:latin typeface="Cambria" panose="020405030504060302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spcBef>
                    <a:spcPts val="900"/>
                  </a:spcBef>
                  <a:spcAft>
                    <a:spcPts val="9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𝑁𝐵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CN" altLang="zh-CN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𝑠𝑛</m:t>
                              </m:r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 </m:t>
                              </m:r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en-US" altLang="zh-CN" sz="1200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1200" i="1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𝐹𝐵</m:t>
                      </m:r>
                      <m:sSup>
                        <m:sSupPr>
                          <m:ctrlPr>
                            <a:rPr lang="zh-CN" altLang="zh-CN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12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𝑜</m:t>
                          </m:r>
                        </m:e>
                        <m:sup>
                          <m:r>
                            <a:rPr lang="en-US" altLang="zh-CN" sz="12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0.5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altLang="zh-CN" sz="1200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exp</m:t>
                      </m:r>
                      <m:d>
                        <m:dPr>
                          <m:ctrlPr>
                            <a:rPr lang="zh-CN" altLang="zh-CN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1200" i="1"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2.47</m:t>
                          </m:r>
                          <m:sSup>
                            <m:sSupPr>
                              <m:ctrlPr>
                                <a:rPr lang="zh-CN" altLang="zh-CN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Times New Roman" panose="02020603050405020304" pitchFamily="18" charset="0"/>
                                </a:rPr>
                                <m:t>−0.15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CN" altLang="zh-CN" sz="1200">
                  <a:latin typeface="Cambria" panose="020405030504060302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CD12AD6F-6D34-46E9-9134-BBC987E74B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237" y="430084"/>
                <a:ext cx="6096000" cy="6491264"/>
              </a:xfrm>
              <a:prstGeom prst="rect">
                <a:avLst/>
              </a:prstGeom>
              <a:blipFill>
                <a:blip r:embed="rId3"/>
                <a:stretch>
                  <a:fillRect l="-1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7E872F2D-8CE5-4B2C-A901-48AC18BA85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9849" y="486486"/>
            <a:ext cx="3612776" cy="99306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F3CD5030-59BA-48C1-B924-685A26618A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9142" y="1850442"/>
            <a:ext cx="3254189" cy="72551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16863E57-CC8D-4371-8F43-FFD4DE61D8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1124" y="2946844"/>
            <a:ext cx="3105166" cy="78728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AB12B1D9-E4DB-4BED-81D7-B6988C1A8F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1124" y="4045345"/>
            <a:ext cx="3010226" cy="1002682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48E07F0A-2E04-4637-B3AB-984C948A62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2479" y="5219308"/>
            <a:ext cx="2978872" cy="105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50859D88-76E2-4A7D-8EAB-CDBAA0E36B12}"/>
              </a:ext>
            </a:extLst>
          </p:cNvPr>
          <p:cNvSpPr txBox="1"/>
          <p:nvPr/>
        </p:nvSpPr>
        <p:spPr>
          <a:xfrm>
            <a:off x="443548" y="276309"/>
            <a:ext cx="1114313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冷却方式对应的流动传热计算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0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6F16F299-833C-40D0-8C77-96260ACF1D11}"/>
              </a:ext>
            </a:extLst>
          </p:cNvPr>
          <p:cNvSpPr/>
          <p:nvPr/>
        </p:nvSpPr>
        <p:spPr>
          <a:xfrm>
            <a:off x="188259" y="907195"/>
            <a:ext cx="95777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两相液氦流动阻力计算采用分相流的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Friedel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公式，同样根据含气率不同有不同的公式形式</a:t>
            </a:r>
            <a:endParaRPr lang="en-US" altLang="zh-CN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7B49403A-2A46-4AA8-A574-FA55D0110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9482" y="349777"/>
            <a:ext cx="2390166" cy="331678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F5C4F03F-9ADC-4CD4-AF2F-DB6E202D2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6999" y="3740033"/>
            <a:ext cx="3662649" cy="26946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xmlns="" id="{BB4F58BB-E01D-4151-BDCB-8472969D6135}"/>
                  </a:ext>
                </a:extLst>
              </p:cNvPr>
              <p:cNvSpPr/>
              <p:nvPr/>
            </p:nvSpPr>
            <p:spPr>
              <a:xfrm>
                <a:off x="1661311" y="2289032"/>
                <a:ext cx="6169381" cy="16357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𝑤𝑎𝑣𝑦</m:t>
                          </m:r>
                        </m:sub>
                      </m:sSub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  <m:e>
                                    <m:f>
                                      <m:fPr>
                                        <m:ctrlP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zh-CN" altLang="en-US">
                                            <a:latin typeface="Cambria Math" panose="02040503050406030204" pitchFamily="18" charset="0"/>
                                          </a:rPr>
                                          <m:t>16</m:t>
                                        </m:r>
                                        <m:sSubSup>
                                          <m:sSubSupPr>
                                            <m:ctrlPr>
                                              <a:rPr lang="zh-CN" alt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zh-CN" altLang="en-US" i="1">
                                                <a:latin typeface="Cambria Math" panose="02040503050406030204" pitchFamily="18" charset="0"/>
                                              </a:rPr>
                                              <m:t>𝐴</m:t>
                                            </m:r>
                                          </m:e>
                                          <m:sub>
                                            <m:r>
                                              <a:rPr lang="zh-CN" altLang="en-US" i="1">
                                                <a:latin typeface="Cambria Math" panose="02040503050406030204" pitchFamily="18" charset="0"/>
                                              </a:rPr>
                                              <m:t>𝑔𝑑</m:t>
                                            </m:r>
                                          </m:sub>
                                          <m:sup>
                                            <m:r>
                                              <a:rPr lang="zh-CN" altLang="en-US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bSup>
                                        <m: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  <m:t>𝑔𝑑</m:t>
                                        </m:r>
                                        <m:sSub>
                                          <m:sSubPr>
                                            <m:ctrlPr>
                                              <a:rPr lang="zh-CN" alt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CN" altLang="en-US" i="1">
                                                <a:latin typeface="Cambria Math" panose="02040503050406030204" pitchFamily="18" charset="0"/>
                                              </a:rPr>
                                              <m:t>𝜌</m:t>
                                            </m:r>
                                          </m:e>
                                          <m:sub>
                                            <m:r>
                                              <a:rPr lang="zh-CN" altLang="en-US" i="1">
                                                <a:latin typeface="Cambria Math" panose="02040503050406030204" pitchFamily="18" charset="0"/>
                                              </a:rPr>
                                              <m:t>𝑙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zh-CN" alt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CN" altLang="en-US" i="1">
                                                <a:latin typeface="Cambria Math" panose="02040503050406030204" pitchFamily="18" charset="0"/>
                                              </a:rPr>
                                              <m:t>𝜌</m:t>
                                            </m:r>
                                          </m:e>
                                          <m:sub>
                                            <m:r>
                                              <a:rPr lang="zh-CN" altLang="en-US" i="1">
                                                <a:latin typeface="Cambria Math" panose="02040503050406030204" pitchFamily="18" charset="0"/>
                                              </a:rPr>
                                              <m:t>𝑔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zh-CN" alt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zh-CN" altLang="en-US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zh-CN" altLang="en-US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zh-CN" alt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zh-CN" altLang="en-US" i="1"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e>
                                          <m:sup>
                                            <m:r>
                                              <a:rPr lang="zh-CN" altLang="en-US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zh-CN" alt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zh-CN" alt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zh-CN" altLang="en-US">
                                                    <a:latin typeface="Cambria Math" panose="02040503050406030204" pitchFamily="18" charset="0"/>
                                                  </a:rPr>
                                                  <m:t>1−</m:t>
                                                </m:r>
                                                <m:sSup>
                                                  <m:sSupPr>
                                                    <m:ctrlPr>
                                                      <a:rPr lang="zh-CN" alt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d>
                                                      <m:dPr>
                                                        <m:ctrlPr>
                                                          <a:rPr lang="zh-CN" altLang="en-US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dPr>
                                                      <m:e>
                                                        <m:r>
                                                          <a:rPr lang="zh-CN" altLang="en-US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2</m:t>
                                                        </m:r>
                                                        <m:sSub>
                                                          <m:sSubPr>
                                                            <m:ctrlPr>
                                                              <a:rPr lang="zh-CN" altLang="en-US" i="1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sSubPr>
                                                          <m:e>
                                                            <m:r>
                                                              <a:rPr lang="zh-CN" altLang="en-US" i="1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h</m:t>
                                                            </m:r>
                                                          </m:e>
                                                          <m:sub>
                                                            <m:r>
                                                              <a:rPr lang="zh-CN" altLang="en-US" i="1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𝑙𝑑</m:t>
                                                            </m:r>
                                                          </m:sub>
                                                        </m:sSub>
                                                        <m:r>
                                                          <a:rPr lang="zh-CN" altLang="en-US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−1</m:t>
                                                        </m:r>
                                                      </m:e>
                                                    </m:d>
                                                  </m:e>
                                                  <m:sup>
                                                    <m:r>
                                                      <a:rPr lang="zh-CN" altLang="en-US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p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zh-CN" altLang="en-US">
                                                <a:latin typeface="Cambria Math" panose="02040503050406030204" pitchFamily="18" charset="0"/>
                                              </a:rPr>
                                              <m:t>0.5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mr>
                                <m:mr>
                                  <m:e/>
                                  <m:e/>
                                </m:mr>
                                <m:mr>
                                  <m:e/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zh-CN" alt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zh-CN" alt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p>
                                              <m:sSupPr>
                                                <m:ctrlPr>
                                                  <a:rPr lang="zh-CN" alt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zh-CN" alt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𝜋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zh-CN" altLang="en-US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num>
                                          <m:den>
                                            <m:r>
                                              <a:rPr lang="zh-CN" altLang="en-US">
                                                <a:latin typeface="Cambria Math" panose="02040503050406030204" pitchFamily="18" charset="0"/>
                                              </a:rPr>
                                              <m:t>25</m:t>
                                            </m:r>
                                            <m:sSubSup>
                                              <m:sSubSupPr>
                                                <m:ctrlPr>
                                                  <a:rPr lang="zh-CN" alt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zh-CN" alt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h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zh-CN" alt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𝑙𝑑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zh-CN" altLang="en-US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</m:den>
                                        </m:f>
                                        <m:sSup>
                                          <m:sSupPr>
                                            <m:ctrlPr>
                                              <a:rPr lang="zh-CN" alt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zh-CN" alt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zh-CN" altLang="en-US">
                                                    <a:latin typeface="Cambria Math" panose="02040503050406030204" pitchFamily="18" charset="0"/>
                                                  </a:rPr>
                                                  <m:t>1−</m:t>
                                                </m:r>
                                                <m:r>
                                                  <a:rPr lang="zh-CN" alt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zh-CN" altLang="en-US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zh-CN" alt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zh-CN" alt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𝐹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zh-CN" altLang="en-US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d>
                                              <m:dPr>
                                                <m:ctrlPr>
                                                  <a:rPr lang="zh-CN" alt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zh-CN" alt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𝑞</m:t>
                                                </m:r>
                                              </m:e>
                                            </m:d>
                                          </m:sup>
                                        </m:sSup>
                                        <m:sSubSup>
                                          <m:sSubSupPr>
                                            <m:ctrlPr>
                                              <a:rPr lang="zh-CN" alt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zh-CN" alt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f>
                                                  <m:fPr>
                                                    <m:ctrlPr>
                                                      <a:rPr lang="zh-CN" alt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r>
                                                      <a:rPr lang="zh-CN" alt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𝑊𝑒</m:t>
                                                    </m:r>
                                                  </m:num>
                                                  <m:den>
                                                    <m:r>
                                                      <a:rPr lang="zh-CN" alt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𝐹𝑟</m:t>
                                                    </m:r>
                                                  </m:den>
                                                </m:f>
                                              </m:e>
                                            </m:d>
                                          </m:e>
                                          <m:sub>
                                            <m:r>
                                              <a:rPr lang="zh-CN" altLang="en-US" i="1">
                                                <a:latin typeface="Cambria Math" panose="02040503050406030204" pitchFamily="18" charset="0"/>
                                              </a:rPr>
                                              <m:t>𝑙</m:t>
                                            </m:r>
                                          </m:sub>
                                          <m:sup>
                                            <m:r>
                                              <a:rPr lang="zh-CN" altLang="en-US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zh-CN" alt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zh-CN" alt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𝐹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zh-CN" altLang="en-US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  <m:d>
                                              <m:dPr>
                                                <m:ctrlPr>
                                                  <a:rPr lang="zh-CN" alt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zh-CN" alt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𝑞</m:t>
                                                </m:r>
                                              </m:e>
                                            </m:d>
                                          </m:sup>
                                        </m:sSubSup>
                                        <m:r>
                                          <a:rPr lang="zh-CN" altLang="en-US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0.5</m:t>
                          </m:r>
                        </m:sup>
                      </m:sSup>
                      <m:r>
                        <a:rPr lang="zh-CN" altLang="en-US">
                          <a:latin typeface="Cambria Math" panose="02040503050406030204" pitchFamily="18" charset="0"/>
                        </a:rPr>
                        <m:t>+50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BB4F58BB-E01D-4151-BDCB-8472969D61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311" y="2289032"/>
                <a:ext cx="6169381" cy="16357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xmlns="" id="{7CE61794-EA8A-4577-8A1D-A952020CE2D8}"/>
                  </a:ext>
                </a:extLst>
              </p:cNvPr>
              <p:cNvSpPr/>
              <p:nvPr/>
            </p:nvSpPr>
            <p:spPr>
              <a:xfrm>
                <a:off x="2748531" y="4169975"/>
                <a:ext cx="3834639" cy="8703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𝑚𝑖𝑠𝑡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7680</m:t>
                                  </m:r>
                                  <m:sSubSup>
                                    <m:sSubSup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𝑔𝑑</m:t>
                                      </m:r>
                                    </m:sub>
                                    <m:sup>
                                      <m:r>
                                        <a:rPr lang="zh-CN" alt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𝑔𝑑</m:t>
                                  </m:r>
                                  <m:sSub>
                                    <m:sSub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zh-CN" alt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zh-CN" alt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𝑃h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𝐹𝑟</m:t>
                                  </m:r>
                                </m:num>
                                <m:den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𝑊𝑒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)"/>
                                      <m:endChr m:val=""/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0.5</m:t>
                          </m:r>
                        </m:sup>
                      </m:sSup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7CE61794-EA8A-4577-8A1D-A952020CE2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8531" y="4169975"/>
                <a:ext cx="3834639" cy="8703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xmlns="" id="{EFE8E626-AAD2-4606-B403-7AF201EEE307}"/>
                  </a:ext>
                </a:extLst>
              </p:cNvPr>
              <p:cNvSpPr/>
              <p:nvPr/>
            </p:nvSpPr>
            <p:spPr>
              <a:xfrm>
                <a:off x="2339380" y="5363473"/>
                <a:ext cx="4813241" cy="8844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𝑏𝑢𝑏𝑏𝑙𝑦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256</m:t>
                                  </m:r>
                                  <m:sSub>
                                    <m:sSub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𝑔𝑑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𝑙𝑑</m:t>
                                      </m:r>
                                    </m:sub>
                                    <m:sup>
                                      <m:r>
                                        <a:rPr lang="zh-CN" alt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sSup>
                                    <m:sSup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p>
                                      <m:r>
                                        <a:rPr lang="zh-CN" altLang="en-US" i="0">
                                          <a:latin typeface="Cambria Math" panose="02040503050406030204" pitchFamily="18" charset="0"/>
                                        </a:rPr>
                                        <m:t>1.25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  <m:r>
                                        <a:rPr lang="zh-CN" altLang="en-US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b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num>
                                <m:den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0.3164</m:t>
                                  </m:r>
                                  <m:sSup>
                                    <m:sSup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zh-CN" altLang="en-US" i="0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zh-CN" altLang="en-US" i="0">
                                          <a:latin typeface="Cambria Math" panose="02040503050406030204" pitchFamily="18" charset="0"/>
                                        </a:rPr>
                                        <m:t>1.75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zh-CN" alt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𝑖𝑑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  <m:sup>
                                      <m:r>
                                        <a:rPr lang="zh-CN" altLang="en-US" i="0">
                                          <a:latin typeface="Cambria Math" panose="02040503050406030204" pitchFamily="18" charset="0"/>
                                        </a:rPr>
                                        <m:t>0.25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1.75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EFE8E626-AAD2-4606-B403-7AF201EEE3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380" y="5363473"/>
                <a:ext cx="4813241" cy="8844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xmlns="" id="{597FAA80-D8A1-488B-BFE1-971D90B4AE56}"/>
                  </a:ext>
                </a:extLst>
              </p:cNvPr>
              <p:cNvSpPr/>
              <p:nvPr/>
            </p:nvSpPr>
            <p:spPr>
              <a:xfrm>
                <a:off x="3161307" y="1425438"/>
                <a:ext cx="3179973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=4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p>
                        <m:s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limUpp>
                            <m:limUpp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limUppPr>
                            <m:e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𝑡𝑜𝑡𝑎𝑙</m:t>
                                  </m:r>
                                </m:sub>
                              </m:sSub>
                            </m:e>
                            <m:lim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lim>
                          </m:limUpp>
                        </m:e>
                        <m: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zh-CN" altLang="en-US"/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597FAA80-D8A1-488B-BFE1-971D90B4AE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307" y="1425438"/>
                <a:ext cx="3179973" cy="7146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749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矩形: 圆角 239">
            <a:extLst>
              <a:ext uri="{FF2B5EF4-FFF2-40B4-BE49-F238E27FC236}">
                <a16:creationId xmlns:a16="http://schemas.microsoft.com/office/drawing/2014/main" xmlns="" id="{EB19433B-F706-4E8D-823A-24B384BA6D92}"/>
              </a:ext>
            </a:extLst>
          </p:cNvPr>
          <p:cNvSpPr/>
          <p:nvPr/>
        </p:nvSpPr>
        <p:spPr>
          <a:xfrm>
            <a:off x="1238251" y="4114800"/>
            <a:ext cx="3032164" cy="741192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4870B107-2429-4870-8C60-410F1B909368}"/>
              </a:ext>
            </a:extLst>
          </p:cNvPr>
          <p:cNvSpPr txBox="1"/>
          <p:nvPr/>
        </p:nvSpPr>
        <p:spPr>
          <a:xfrm>
            <a:off x="575947" y="271764"/>
            <a:ext cx="497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过冷超临界氦迫流方案流程图</a:t>
            </a:r>
          </a:p>
        </p:txBody>
      </p:sp>
      <p:sp>
        <p:nvSpPr>
          <p:cNvPr id="112" name="文本框 111">
            <a:extLst>
              <a:ext uri="{FF2B5EF4-FFF2-40B4-BE49-F238E27FC236}">
                <a16:creationId xmlns:a16="http://schemas.microsoft.com/office/drawing/2014/main" xmlns="" id="{535CF3C1-4CDB-41F8-93B6-2F95441A0272}"/>
              </a:ext>
            </a:extLst>
          </p:cNvPr>
          <p:cNvSpPr txBox="1"/>
          <p:nvPr/>
        </p:nvSpPr>
        <p:spPr>
          <a:xfrm>
            <a:off x="7360645" y="995406"/>
            <a:ext cx="442284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过冷迫流方案的冷却结构与液氦迫流的冷却结构相同，在设备和流程上有着比较大的差别。并且由于液氦具有一定的过冷度，其冷却效果会好于单纯的液氦迫流。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过冷液氦迫流方案是需要增设一个额外的负压系统，提供稳定大量的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3.5K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的过冷液氦作为冷源，去进一步超临界氦。为此，液氦循环泵也是必不可少的。由此需要提高的成本主要为一个低温循环泵及一整套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3.5K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470mbar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）的负压低温系统，价格大约为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400-500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万元。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" name="矩形 112">
            <a:extLst>
              <a:ext uri="{FF2B5EF4-FFF2-40B4-BE49-F238E27FC236}">
                <a16:creationId xmlns:a16="http://schemas.microsoft.com/office/drawing/2014/main" xmlns="" id="{26399A1C-A5C0-48BB-9EC6-B6EC6F4316C4}"/>
              </a:ext>
            </a:extLst>
          </p:cNvPr>
          <p:cNvSpPr/>
          <p:nvPr/>
        </p:nvSpPr>
        <p:spPr>
          <a:xfrm rot="5400000">
            <a:off x="3612408" y="4222920"/>
            <a:ext cx="322063" cy="65069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4" name="圆角矩形 4">
            <a:extLst>
              <a:ext uri="{FF2B5EF4-FFF2-40B4-BE49-F238E27FC236}">
                <a16:creationId xmlns:a16="http://schemas.microsoft.com/office/drawing/2014/main" xmlns="" id="{4F001A4A-D10C-434D-86E2-CBAF07913084}"/>
              </a:ext>
            </a:extLst>
          </p:cNvPr>
          <p:cNvSpPr/>
          <p:nvPr/>
        </p:nvSpPr>
        <p:spPr>
          <a:xfrm>
            <a:off x="2934132" y="2680920"/>
            <a:ext cx="985817" cy="4757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endParaRPr lang="zh-CN" altLang="en-US" sz="1805" noProof="1"/>
          </a:p>
        </p:txBody>
      </p:sp>
      <p:cxnSp>
        <p:nvCxnSpPr>
          <p:cNvPr id="115" name="直接连接符 114">
            <a:extLst>
              <a:ext uri="{FF2B5EF4-FFF2-40B4-BE49-F238E27FC236}">
                <a16:creationId xmlns:a16="http://schemas.microsoft.com/office/drawing/2014/main" xmlns="" id="{611F3277-886E-4112-84F8-6E7A71D20682}"/>
              </a:ext>
            </a:extLst>
          </p:cNvPr>
          <p:cNvCxnSpPr/>
          <p:nvPr/>
        </p:nvCxnSpPr>
        <p:spPr>
          <a:xfrm>
            <a:off x="2941523" y="2927213"/>
            <a:ext cx="98581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7" name="组合 116">
            <a:extLst>
              <a:ext uri="{FF2B5EF4-FFF2-40B4-BE49-F238E27FC236}">
                <a16:creationId xmlns:a16="http://schemas.microsoft.com/office/drawing/2014/main" xmlns="" id="{1BFDA63D-549D-41CD-B706-40464B4FD8B7}"/>
              </a:ext>
            </a:extLst>
          </p:cNvPr>
          <p:cNvGrpSpPr/>
          <p:nvPr/>
        </p:nvGrpSpPr>
        <p:grpSpPr>
          <a:xfrm>
            <a:off x="500195" y="1725626"/>
            <a:ext cx="4345478" cy="4704752"/>
            <a:chOff x="2450" y="2037"/>
            <a:chExt cx="6947" cy="8307"/>
          </a:xfrm>
        </p:grpSpPr>
        <p:cxnSp>
          <p:nvCxnSpPr>
            <p:cNvPr id="118" name="直接连接符 117">
              <a:extLst>
                <a:ext uri="{FF2B5EF4-FFF2-40B4-BE49-F238E27FC236}">
                  <a16:creationId xmlns:a16="http://schemas.microsoft.com/office/drawing/2014/main" xmlns="" id="{5663ADEC-55A1-456B-9F88-DFAF79817F9A}"/>
                </a:ext>
              </a:extLst>
            </p:cNvPr>
            <p:cNvCxnSpPr>
              <a:cxnSpLocks/>
            </p:cNvCxnSpPr>
            <p:nvPr/>
          </p:nvCxnSpPr>
          <p:spPr>
            <a:xfrm>
              <a:off x="2456" y="2037"/>
              <a:ext cx="694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19" name="组合 118">
              <a:extLst>
                <a:ext uri="{FF2B5EF4-FFF2-40B4-BE49-F238E27FC236}">
                  <a16:creationId xmlns:a16="http://schemas.microsoft.com/office/drawing/2014/main" xmlns="" id="{A187DDAF-A972-489F-9295-F382B355EFF6}"/>
                </a:ext>
              </a:extLst>
            </p:cNvPr>
            <p:cNvGrpSpPr/>
            <p:nvPr/>
          </p:nvGrpSpPr>
          <p:grpSpPr>
            <a:xfrm>
              <a:off x="2450" y="2049"/>
              <a:ext cx="6947" cy="8295"/>
              <a:chOff x="2450" y="2049"/>
              <a:chExt cx="6947" cy="8295"/>
            </a:xfrm>
          </p:grpSpPr>
          <p:cxnSp>
            <p:nvCxnSpPr>
              <p:cNvPr id="120" name="直接连接符 119">
                <a:extLst>
                  <a:ext uri="{FF2B5EF4-FFF2-40B4-BE49-F238E27FC236}">
                    <a16:creationId xmlns:a16="http://schemas.microsoft.com/office/drawing/2014/main" xmlns="" id="{A9D4B46E-9652-4204-9C72-879CB52E40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50" y="2049"/>
                <a:ext cx="0" cy="8294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" name="直接连接符 120">
                <a:extLst>
                  <a:ext uri="{FF2B5EF4-FFF2-40B4-BE49-F238E27FC236}">
                    <a16:creationId xmlns:a16="http://schemas.microsoft.com/office/drawing/2014/main" xmlns="" id="{ABD5075D-C19F-41A2-ABC3-C53BB49C94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97" y="2049"/>
                <a:ext cx="0" cy="8295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直接连接符 121">
                <a:extLst>
                  <a:ext uri="{FF2B5EF4-FFF2-40B4-BE49-F238E27FC236}">
                    <a16:creationId xmlns:a16="http://schemas.microsoft.com/office/drawing/2014/main" xmlns="" id="{E5C76156-5C5F-4115-9B3C-5A8766C9E45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450" y="10343"/>
                <a:ext cx="6947" cy="0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24" name="直接连接符 123">
            <a:extLst>
              <a:ext uri="{FF2B5EF4-FFF2-40B4-BE49-F238E27FC236}">
                <a16:creationId xmlns:a16="http://schemas.microsoft.com/office/drawing/2014/main" xmlns="" id="{37E4A150-5C56-471D-96B5-3A4000022BCB}"/>
              </a:ext>
            </a:extLst>
          </p:cNvPr>
          <p:cNvCxnSpPr>
            <a:cxnSpLocks/>
          </p:cNvCxnSpPr>
          <p:nvPr/>
        </p:nvCxnSpPr>
        <p:spPr>
          <a:xfrm>
            <a:off x="3580249" y="1186452"/>
            <a:ext cx="0" cy="14805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5" name="矩形 124">
            <a:extLst>
              <a:ext uri="{FF2B5EF4-FFF2-40B4-BE49-F238E27FC236}">
                <a16:creationId xmlns:a16="http://schemas.microsoft.com/office/drawing/2014/main" xmlns="" id="{D2A107D0-02AE-47B6-AB25-E8DB2FDD5B5E}"/>
              </a:ext>
            </a:extLst>
          </p:cNvPr>
          <p:cNvSpPr/>
          <p:nvPr/>
        </p:nvSpPr>
        <p:spPr>
          <a:xfrm>
            <a:off x="1351526" y="5374683"/>
            <a:ext cx="2747278" cy="5618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endParaRPr lang="zh-CN" altLang="en-US" sz="1805" noProof="1"/>
          </a:p>
        </p:txBody>
      </p:sp>
      <p:cxnSp>
        <p:nvCxnSpPr>
          <p:cNvPr id="126" name="直接连接符 125">
            <a:extLst>
              <a:ext uri="{FF2B5EF4-FFF2-40B4-BE49-F238E27FC236}">
                <a16:creationId xmlns:a16="http://schemas.microsoft.com/office/drawing/2014/main" xmlns="" id="{7C98DC77-4AFC-4E8F-8A44-BBA5E4A39236}"/>
              </a:ext>
            </a:extLst>
          </p:cNvPr>
          <p:cNvCxnSpPr/>
          <p:nvPr/>
        </p:nvCxnSpPr>
        <p:spPr>
          <a:xfrm>
            <a:off x="1446605" y="5295959"/>
            <a:ext cx="2539606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直接连接符 126">
            <a:extLst>
              <a:ext uri="{FF2B5EF4-FFF2-40B4-BE49-F238E27FC236}">
                <a16:creationId xmlns:a16="http://schemas.microsoft.com/office/drawing/2014/main" xmlns="" id="{A88C0C14-DEBC-417E-BC70-CF910A4B0A7B}"/>
              </a:ext>
            </a:extLst>
          </p:cNvPr>
          <p:cNvCxnSpPr/>
          <p:nvPr/>
        </p:nvCxnSpPr>
        <p:spPr>
          <a:xfrm>
            <a:off x="1452860" y="6020900"/>
            <a:ext cx="2539606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直接连接符 127">
            <a:extLst>
              <a:ext uri="{FF2B5EF4-FFF2-40B4-BE49-F238E27FC236}">
                <a16:creationId xmlns:a16="http://schemas.microsoft.com/office/drawing/2014/main" xmlns="" id="{7BAAB702-D0AF-4A9A-80F1-DD78CF7315BC}"/>
              </a:ext>
            </a:extLst>
          </p:cNvPr>
          <p:cNvCxnSpPr/>
          <p:nvPr/>
        </p:nvCxnSpPr>
        <p:spPr>
          <a:xfrm>
            <a:off x="1448481" y="5294260"/>
            <a:ext cx="10634" cy="7266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直接连接符 128">
            <a:extLst>
              <a:ext uri="{FF2B5EF4-FFF2-40B4-BE49-F238E27FC236}">
                <a16:creationId xmlns:a16="http://schemas.microsoft.com/office/drawing/2014/main" xmlns="" id="{C6F3564F-CA3A-48F4-9CEF-EBBB9431646C}"/>
              </a:ext>
            </a:extLst>
          </p:cNvPr>
          <p:cNvCxnSpPr/>
          <p:nvPr/>
        </p:nvCxnSpPr>
        <p:spPr>
          <a:xfrm>
            <a:off x="1598606" y="5301623"/>
            <a:ext cx="10634" cy="7266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直接连接符 129">
            <a:extLst>
              <a:ext uri="{FF2B5EF4-FFF2-40B4-BE49-F238E27FC236}">
                <a16:creationId xmlns:a16="http://schemas.microsoft.com/office/drawing/2014/main" xmlns="" id="{AB50AA1F-CC64-4B8C-9A2E-15E36432261F}"/>
              </a:ext>
            </a:extLst>
          </p:cNvPr>
          <p:cNvCxnSpPr/>
          <p:nvPr/>
        </p:nvCxnSpPr>
        <p:spPr>
          <a:xfrm>
            <a:off x="1749356" y="5291428"/>
            <a:ext cx="10634" cy="7266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直接连接符 130">
            <a:extLst>
              <a:ext uri="{FF2B5EF4-FFF2-40B4-BE49-F238E27FC236}">
                <a16:creationId xmlns:a16="http://schemas.microsoft.com/office/drawing/2014/main" xmlns="" id="{70AE240D-7686-44BB-9E3B-D3E76DAD3415}"/>
              </a:ext>
            </a:extLst>
          </p:cNvPr>
          <p:cNvCxnSpPr/>
          <p:nvPr/>
        </p:nvCxnSpPr>
        <p:spPr>
          <a:xfrm>
            <a:off x="1899480" y="5298791"/>
            <a:ext cx="10634" cy="7266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直接连接符 131">
            <a:extLst>
              <a:ext uri="{FF2B5EF4-FFF2-40B4-BE49-F238E27FC236}">
                <a16:creationId xmlns:a16="http://schemas.microsoft.com/office/drawing/2014/main" xmlns="" id="{89C6D940-4BB0-4B81-B395-C9F61370B49E}"/>
              </a:ext>
            </a:extLst>
          </p:cNvPr>
          <p:cNvCxnSpPr/>
          <p:nvPr/>
        </p:nvCxnSpPr>
        <p:spPr>
          <a:xfrm>
            <a:off x="2050230" y="5297092"/>
            <a:ext cx="10634" cy="7266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直接连接符 132">
            <a:extLst>
              <a:ext uri="{FF2B5EF4-FFF2-40B4-BE49-F238E27FC236}">
                <a16:creationId xmlns:a16="http://schemas.microsoft.com/office/drawing/2014/main" xmlns="" id="{3BD15175-35B5-43EF-84F1-D58CBD6D3635}"/>
              </a:ext>
            </a:extLst>
          </p:cNvPr>
          <p:cNvCxnSpPr/>
          <p:nvPr/>
        </p:nvCxnSpPr>
        <p:spPr>
          <a:xfrm>
            <a:off x="3400725" y="5292561"/>
            <a:ext cx="10634" cy="7266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直接连接符 133">
            <a:extLst>
              <a:ext uri="{FF2B5EF4-FFF2-40B4-BE49-F238E27FC236}">
                <a16:creationId xmlns:a16="http://schemas.microsoft.com/office/drawing/2014/main" xmlns="" id="{1E30C71B-4721-4A5F-9427-C8E1AD568E0F}"/>
              </a:ext>
            </a:extLst>
          </p:cNvPr>
          <p:cNvCxnSpPr/>
          <p:nvPr/>
        </p:nvCxnSpPr>
        <p:spPr>
          <a:xfrm>
            <a:off x="3549598" y="5299924"/>
            <a:ext cx="10634" cy="7266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直接连接符 134">
            <a:extLst>
              <a:ext uri="{FF2B5EF4-FFF2-40B4-BE49-F238E27FC236}">
                <a16:creationId xmlns:a16="http://schemas.microsoft.com/office/drawing/2014/main" xmlns="" id="{AE47448A-1183-41CC-8749-A98A50CD3F96}"/>
              </a:ext>
            </a:extLst>
          </p:cNvPr>
          <p:cNvCxnSpPr/>
          <p:nvPr/>
        </p:nvCxnSpPr>
        <p:spPr>
          <a:xfrm>
            <a:off x="3700348" y="5298225"/>
            <a:ext cx="10634" cy="7266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直接连接符 135">
            <a:extLst>
              <a:ext uri="{FF2B5EF4-FFF2-40B4-BE49-F238E27FC236}">
                <a16:creationId xmlns:a16="http://schemas.microsoft.com/office/drawing/2014/main" xmlns="" id="{16DFD646-19B0-4EC8-A3DE-36F77A7F77C4}"/>
              </a:ext>
            </a:extLst>
          </p:cNvPr>
          <p:cNvCxnSpPr/>
          <p:nvPr/>
        </p:nvCxnSpPr>
        <p:spPr>
          <a:xfrm>
            <a:off x="3855477" y="5297092"/>
            <a:ext cx="10634" cy="7266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直接连接符 136">
            <a:extLst>
              <a:ext uri="{FF2B5EF4-FFF2-40B4-BE49-F238E27FC236}">
                <a16:creationId xmlns:a16="http://schemas.microsoft.com/office/drawing/2014/main" xmlns="" id="{4541CD64-6DCB-48EA-AE15-FF4A10073184}"/>
              </a:ext>
            </a:extLst>
          </p:cNvPr>
          <p:cNvCxnSpPr/>
          <p:nvPr/>
        </p:nvCxnSpPr>
        <p:spPr>
          <a:xfrm>
            <a:off x="3983708" y="5298791"/>
            <a:ext cx="10634" cy="7266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直接连接符 137">
            <a:extLst>
              <a:ext uri="{FF2B5EF4-FFF2-40B4-BE49-F238E27FC236}">
                <a16:creationId xmlns:a16="http://schemas.microsoft.com/office/drawing/2014/main" xmlns="" id="{F514D0F5-793C-4BF8-B682-0106528ABF08}"/>
              </a:ext>
            </a:extLst>
          </p:cNvPr>
          <p:cNvCxnSpPr>
            <a:cxnSpLocks/>
          </p:cNvCxnSpPr>
          <p:nvPr/>
        </p:nvCxnSpPr>
        <p:spPr>
          <a:xfrm>
            <a:off x="3569928" y="3090561"/>
            <a:ext cx="9695" cy="13128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直接连接符 138">
            <a:extLst>
              <a:ext uri="{FF2B5EF4-FFF2-40B4-BE49-F238E27FC236}">
                <a16:creationId xmlns:a16="http://schemas.microsoft.com/office/drawing/2014/main" xmlns="" id="{020D6F7F-BCB7-448D-B19C-01B364D8D80B}"/>
              </a:ext>
            </a:extLst>
          </p:cNvPr>
          <p:cNvCxnSpPr>
            <a:cxnSpLocks/>
          </p:cNvCxnSpPr>
          <p:nvPr/>
        </p:nvCxnSpPr>
        <p:spPr>
          <a:xfrm>
            <a:off x="3958062" y="5165130"/>
            <a:ext cx="3871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直接连接符 139">
            <a:extLst>
              <a:ext uri="{FF2B5EF4-FFF2-40B4-BE49-F238E27FC236}">
                <a16:creationId xmlns:a16="http://schemas.microsoft.com/office/drawing/2014/main" xmlns="" id="{21AA8C08-EDB3-412B-80DA-206418270EC1}"/>
              </a:ext>
            </a:extLst>
          </p:cNvPr>
          <p:cNvCxnSpPr/>
          <p:nvPr/>
        </p:nvCxnSpPr>
        <p:spPr>
          <a:xfrm>
            <a:off x="4342130" y="5166829"/>
            <a:ext cx="3128" cy="9690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直接连接符 140">
            <a:extLst>
              <a:ext uri="{FF2B5EF4-FFF2-40B4-BE49-F238E27FC236}">
                <a16:creationId xmlns:a16="http://schemas.microsoft.com/office/drawing/2014/main" xmlns="" id="{D00D4417-C90B-42C8-A705-655389062376}"/>
              </a:ext>
            </a:extLst>
          </p:cNvPr>
          <p:cNvCxnSpPr/>
          <p:nvPr/>
        </p:nvCxnSpPr>
        <p:spPr>
          <a:xfrm flipH="1" flipV="1">
            <a:off x="2785840" y="6134738"/>
            <a:ext cx="1559418" cy="11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直接连接符 141">
            <a:extLst>
              <a:ext uri="{FF2B5EF4-FFF2-40B4-BE49-F238E27FC236}">
                <a16:creationId xmlns:a16="http://schemas.microsoft.com/office/drawing/2014/main" xmlns="" id="{0C7067A0-206F-44D5-B843-6963E0B2F1FA}"/>
              </a:ext>
            </a:extLst>
          </p:cNvPr>
          <p:cNvCxnSpPr/>
          <p:nvPr/>
        </p:nvCxnSpPr>
        <p:spPr>
          <a:xfrm flipV="1">
            <a:off x="2787091" y="6023165"/>
            <a:ext cx="0" cy="1127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4" name="流程图: 对照 143">
            <a:extLst>
              <a:ext uri="{FF2B5EF4-FFF2-40B4-BE49-F238E27FC236}">
                <a16:creationId xmlns:a16="http://schemas.microsoft.com/office/drawing/2014/main" xmlns="" id="{5F685998-D2D8-4079-9B11-105EDD153DE5}"/>
              </a:ext>
            </a:extLst>
          </p:cNvPr>
          <p:cNvSpPr/>
          <p:nvPr/>
        </p:nvSpPr>
        <p:spPr>
          <a:xfrm>
            <a:off x="3556791" y="2414037"/>
            <a:ext cx="45663" cy="121201"/>
          </a:xfrm>
          <a:prstGeom prst="flowChartCol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endParaRPr lang="zh-CN" altLang="en-US" sz="1805" noProof="1">
              <a:solidFill>
                <a:schemeClr val="tx1"/>
              </a:solidFill>
            </a:endParaRPr>
          </a:p>
        </p:txBody>
      </p:sp>
      <p:sp>
        <p:nvSpPr>
          <p:cNvPr id="145" name="流程图: 对照 144">
            <a:extLst>
              <a:ext uri="{FF2B5EF4-FFF2-40B4-BE49-F238E27FC236}">
                <a16:creationId xmlns:a16="http://schemas.microsoft.com/office/drawing/2014/main" xmlns="" id="{3D12C10C-C1EE-4C5E-ABF5-811CA8939A3F}"/>
              </a:ext>
            </a:extLst>
          </p:cNvPr>
          <p:cNvSpPr/>
          <p:nvPr/>
        </p:nvSpPr>
        <p:spPr>
          <a:xfrm>
            <a:off x="3545845" y="3213094"/>
            <a:ext cx="54420" cy="121201"/>
          </a:xfrm>
          <a:prstGeom prst="flowChartCol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endParaRPr lang="zh-CN" altLang="en-US" sz="1805" noProof="1">
              <a:solidFill>
                <a:schemeClr val="tx1"/>
              </a:solidFill>
            </a:endParaRPr>
          </a:p>
        </p:txBody>
      </p:sp>
      <p:cxnSp>
        <p:nvCxnSpPr>
          <p:cNvPr id="149" name="直接连接符 148">
            <a:extLst>
              <a:ext uri="{FF2B5EF4-FFF2-40B4-BE49-F238E27FC236}">
                <a16:creationId xmlns:a16="http://schemas.microsoft.com/office/drawing/2014/main" xmlns="" id="{24156359-4611-4FF7-9DCC-8C4B8A2BBDDD}"/>
              </a:ext>
            </a:extLst>
          </p:cNvPr>
          <p:cNvCxnSpPr>
            <a:cxnSpLocks/>
          </p:cNvCxnSpPr>
          <p:nvPr/>
        </p:nvCxnSpPr>
        <p:spPr>
          <a:xfrm>
            <a:off x="610912" y="869856"/>
            <a:ext cx="0" cy="54546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0" name="直接连接符 149">
            <a:extLst>
              <a:ext uri="{FF2B5EF4-FFF2-40B4-BE49-F238E27FC236}">
                <a16:creationId xmlns:a16="http://schemas.microsoft.com/office/drawing/2014/main" xmlns="" id="{C3E84B3B-5E3D-4D01-AEDD-534746139F36}"/>
              </a:ext>
            </a:extLst>
          </p:cNvPr>
          <p:cNvCxnSpPr>
            <a:cxnSpLocks/>
          </p:cNvCxnSpPr>
          <p:nvPr/>
        </p:nvCxnSpPr>
        <p:spPr>
          <a:xfrm flipV="1">
            <a:off x="610912" y="6325035"/>
            <a:ext cx="4081509" cy="45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直接连接符 150">
            <a:extLst>
              <a:ext uri="{FF2B5EF4-FFF2-40B4-BE49-F238E27FC236}">
                <a16:creationId xmlns:a16="http://schemas.microsoft.com/office/drawing/2014/main" xmlns="" id="{0E68932C-F701-4A1A-84F4-A648D23F2617}"/>
              </a:ext>
            </a:extLst>
          </p:cNvPr>
          <p:cNvCxnSpPr>
            <a:cxnSpLocks/>
          </p:cNvCxnSpPr>
          <p:nvPr/>
        </p:nvCxnSpPr>
        <p:spPr>
          <a:xfrm flipV="1">
            <a:off x="4687417" y="1367120"/>
            <a:ext cx="0" cy="49590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2" name="直接连接符 151">
            <a:extLst>
              <a:ext uri="{FF2B5EF4-FFF2-40B4-BE49-F238E27FC236}">
                <a16:creationId xmlns:a16="http://schemas.microsoft.com/office/drawing/2014/main" xmlns="" id="{6C75D851-60D8-4025-9ADC-1C0B6D92F5BF}"/>
              </a:ext>
            </a:extLst>
          </p:cNvPr>
          <p:cNvCxnSpPr>
            <a:cxnSpLocks/>
          </p:cNvCxnSpPr>
          <p:nvPr/>
        </p:nvCxnSpPr>
        <p:spPr>
          <a:xfrm flipH="1">
            <a:off x="618104" y="2324168"/>
            <a:ext cx="26077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3" name="流程图: 对照 152">
            <a:extLst>
              <a:ext uri="{FF2B5EF4-FFF2-40B4-BE49-F238E27FC236}">
                <a16:creationId xmlns:a16="http://schemas.microsoft.com/office/drawing/2014/main" xmlns="" id="{C5145515-1FC0-40A9-8B64-7EC131AFD568}"/>
              </a:ext>
            </a:extLst>
          </p:cNvPr>
          <p:cNvSpPr/>
          <p:nvPr/>
        </p:nvSpPr>
        <p:spPr>
          <a:xfrm rot="5400000">
            <a:off x="841361" y="2259348"/>
            <a:ext cx="43043" cy="152001"/>
          </a:xfrm>
          <a:prstGeom prst="flowChartCol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endParaRPr lang="zh-CN" altLang="en-US" sz="1805" noProof="1">
              <a:solidFill>
                <a:schemeClr val="tx1"/>
              </a:solidFill>
            </a:endParaRPr>
          </a:p>
        </p:txBody>
      </p:sp>
      <p:cxnSp>
        <p:nvCxnSpPr>
          <p:cNvPr id="154" name="直接连接符 153">
            <a:extLst>
              <a:ext uri="{FF2B5EF4-FFF2-40B4-BE49-F238E27FC236}">
                <a16:creationId xmlns:a16="http://schemas.microsoft.com/office/drawing/2014/main" xmlns="" id="{D28D4993-FA60-41A7-B2A6-51A73E5BF23E}"/>
              </a:ext>
            </a:extLst>
          </p:cNvPr>
          <p:cNvCxnSpPr>
            <a:cxnSpLocks/>
          </p:cNvCxnSpPr>
          <p:nvPr/>
        </p:nvCxnSpPr>
        <p:spPr>
          <a:xfrm>
            <a:off x="3579623" y="1193814"/>
            <a:ext cx="295119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5" name="直接连接符 154">
            <a:extLst>
              <a:ext uri="{FF2B5EF4-FFF2-40B4-BE49-F238E27FC236}">
                <a16:creationId xmlns:a16="http://schemas.microsoft.com/office/drawing/2014/main" xmlns="" id="{F7C0582F-A71C-4F9D-9AB6-674655ED622A}"/>
              </a:ext>
            </a:extLst>
          </p:cNvPr>
          <p:cNvCxnSpPr>
            <a:cxnSpLocks/>
          </p:cNvCxnSpPr>
          <p:nvPr/>
        </p:nvCxnSpPr>
        <p:spPr>
          <a:xfrm flipV="1">
            <a:off x="3222451" y="1017676"/>
            <a:ext cx="3308369" cy="19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6" name="直接连接符 155">
            <a:extLst>
              <a:ext uri="{FF2B5EF4-FFF2-40B4-BE49-F238E27FC236}">
                <a16:creationId xmlns:a16="http://schemas.microsoft.com/office/drawing/2014/main" xmlns="" id="{58E01B14-82D1-4E01-A6FA-9F8239F50B5D}"/>
              </a:ext>
            </a:extLst>
          </p:cNvPr>
          <p:cNvCxnSpPr>
            <a:cxnSpLocks/>
          </p:cNvCxnSpPr>
          <p:nvPr/>
        </p:nvCxnSpPr>
        <p:spPr>
          <a:xfrm flipH="1">
            <a:off x="609036" y="869856"/>
            <a:ext cx="59217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7" name="直接连接符 156">
            <a:extLst>
              <a:ext uri="{FF2B5EF4-FFF2-40B4-BE49-F238E27FC236}">
                <a16:creationId xmlns:a16="http://schemas.microsoft.com/office/drawing/2014/main" xmlns="" id="{FF51E98B-2590-400F-81C2-41A7068DC9D3}"/>
              </a:ext>
            </a:extLst>
          </p:cNvPr>
          <p:cNvCxnSpPr>
            <a:cxnSpLocks/>
          </p:cNvCxnSpPr>
          <p:nvPr/>
        </p:nvCxnSpPr>
        <p:spPr>
          <a:xfrm>
            <a:off x="4687417" y="1371085"/>
            <a:ext cx="18434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8" name="直接箭头连接符 157">
            <a:extLst>
              <a:ext uri="{FF2B5EF4-FFF2-40B4-BE49-F238E27FC236}">
                <a16:creationId xmlns:a16="http://schemas.microsoft.com/office/drawing/2014/main" xmlns="" id="{CDEDABDF-AD2E-4A79-B93E-3EF18F49B3DB}"/>
              </a:ext>
            </a:extLst>
          </p:cNvPr>
          <p:cNvCxnSpPr/>
          <p:nvPr/>
        </p:nvCxnSpPr>
        <p:spPr>
          <a:xfrm rot="16200000" flipH="1">
            <a:off x="517822" y="1393739"/>
            <a:ext cx="1818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9" name="直接箭头连接符 158">
            <a:extLst>
              <a:ext uri="{FF2B5EF4-FFF2-40B4-BE49-F238E27FC236}">
                <a16:creationId xmlns:a16="http://schemas.microsoft.com/office/drawing/2014/main" xmlns="" id="{B1348E64-6591-492B-A1B3-E297FBA2EC10}"/>
              </a:ext>
            </a:extLst>
          </p:cNvPr>
          <p:cNvCxnSpPr/>
          <p:nvPr/>
        </p:nvCxnSpPr>
        <p:spPr>
          <a:xfrm flipH="1" flipV="1">
            <a:off x="4689293" y="1516073"/>
            <a:ext cx="3128" cy="1580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0" name="直接箭头连接符 159">
            <a:extLst>
              <a:ext uri="{FF2B5EF4-FFF2-40B4-BE49-F238E27FC236}">
                <a16:creationId xmlns:a16="http://schemas.microsoft.com/office/drawing/2014/main" xmlns="" id="{874D8A0C-1D7F-4930-8671-D986D5CE621C}"/>
              </a:ext>
            </a:extLst>
          </p:cNvPr>
          <p:cNvCxnSpPr/>
          <p:nvPr/>
        </p:nvCxnSpPr>
        <p:spPr>
          <a:xfrm rot="16200000" flipH="1">
            <a:off x="3489035" y="1439048"/>
            <a:ext cx="1818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1" name="文本框 200">
            <a:extLst>
              <a:ext uri="{FF2B5EF4-FFF2-40B4-BE49-F238E27FC236}">
                <a16:creationId xmlns:a16="http://schemas.microsoft.com/office/drawing/2014/main" xmlns="" id="{EBBDB5A5-C4DC-4636-9054-D950E90022EE}"/>
              </a:ext>
            </a:extLst>
          </p:cNvPr>
          <p:cNvSpPr txBox="1"/>
          <p:nvPr/>
        </p:nvSpPr>
        <p:spPr>
          <a:xfrm>
            <a:off x="2274791" y="5658996"/>
            <a:ext cx="681815" cy="2458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3" dirty="0">
                <a:latin typeface="Times New Roman" panose="02020603050405020304" pitchFamily="18" charset="0"/>
                <a:ea typeface="微软雅黑" panose="020B0503020204020204" pitchFamily="34" charset="-122"/>
              </a:rPr>
              <a:t>Magnet</a:t>
            </a:r>
            <a:endParaRPr lang="zh-CN" altLang="en-US" sz="1003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63" name="文本框 203">
            <a:extLst>
              <a:ext uri="{FF2B5EF4-FFF2-40B4-BE49-F238E27FC236}">
                <a16:creationId xmlns:a16="http://schemas.microsoft.com/office/drawing/2014/main" xmlns="" id="{56E70B9B-7A28-42D6-AE19-AF20A6987B87}"/>
              </a:ext>
            </a:extLst>
          </p:cNvPr>
          <p:cNvSpPr txBox="1"/>
          <p:nvPr/>
        </p:nvSpPr>
        <p:spPr>
          <a:xfrm rot="16200000">
            <a:off x="134448" y="4051369"/>
            <a:ext cx="1213143" cy="24582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003" dirty="0">
                <a:latin typeface="Times New Roman" panose="02020603050405020304" pitchFamily="18" charset="0"/>
                <a:ea typeface="微软雅黑" panose="020B0503020204020204" pitchFamily="34" charset="-122"/>
              </a:rPr>
              <a:t>Thermal Shield</a:t>
            </a:r>
            <a:endParaRPr lang="zh-CN" altLang="en-US" sz="1003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cxnSp>
        <p:nvCxnSpPr>
          <p:cNvPr id="164" name="直接连接符 163">
            <a:extLst>
              <a:ext uri="{FF2B5EF4-FFF2-40B4-BE49-F238E27FC236}">
                <a16:creationId xmlns:a16="http://schemas.microsoft.com/office/drawing/2014/main" xmlns="" id="{B40D8A56-124B-48EC-AF5F-17A41E3065D0}"/>
              </a:ext>
            </a:extLst>
          </p:cNvPr>
          <p:cNvCxnSpPr/>
          <p:nvPr/>
        </p:nvCxnSpPr>
        <p:spPr>
          <a:xfrm flipV="1">
            <a:off x="2050856" y="5606324"/>
            <a:ext cx="349665" cy="1133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5" name="直接连接符 164">
            <a:extLst>
              <a:ext uri="{FF2B5EF4-FFF2-40B4-BE49-F238E27FC236}">
                <a16:creationId xmlns:a16="http://schemas.microsoft.com/office/drawing/2014/main" xmlns="" id="{5F6CC5AE-9583-492E-B78E-9F7966B50C57}"/>
              </a:ext>
            </a:extLst>
          </p:cNvPr>
          <p:cNvCxnSpPr/>
          <p:nvPr/>
        </p:nvCxnSpPr>
        <p:spPr>
          <a:xfrm flipV="1">
            <a:off x="2398019" y="5542326"/>
            <a:ext cx="27523" cy="662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6" name="直接连接符 165">
            <a:extLst>
              <a:ext uri="{FF2B5EF4-FFF2-40B4-BE49-F238E27FC236}">
                <a16:creationId xmlns:a16="http://schemas.microsoft.com/office/drawing/2014/main" xmlns="" id="{9E3EA178-B21C-4910-906B-F18B6E3220C3}"/>
              </a:ext>
            </a:extLst>
          </p:cNvPr>
          <p:cNvCxnSpPr/>
          <p:nvPr/>
        </p:nvCxnSpPr>
        <p:spPr>
          <a:xfrm>
            <a:off x="2425541" y="5542326"/>
            <a:ext cx="22519" cy="1189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7" name="直接连接符 166">
            <a:extLst>
              <a:ext uri="{FF2B5EF4-FFF2-40B4-BE49-F238E27FC236}">
                <a16:creationId xmlns:a16="http://schemas.microsoft.com/office/drawing/2014/main" xmlns="" id="{5FA99157-52CB-4C30-B14C-2DF6FA8E98A7}"/>
              </a:ext>
            </a:extLst>
          </p:cNvPr>
          <p:cNvCxnSpPr/>
          <p:nvPr/>
        </p:nvCxnSpPr>
        <p:spPr>
          <a:xfrm flipV="1">
            <a:off x="2448060" y="5544591"/>
            <a:ext cx="30650" cy="1115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8" name="直接连接符 167">
            <a:extLst>
              <a:ext uri="{FF2B5EF4-FFF2-40B4-BE49-F238E27FC236}">
                <a16:creationId xmlns:a16="http://schemas.microsoft.com/office/drawing/2014/main" xmlns="" id="{841167D3-27CE-4DB0-806B-EBF0FFC66260}"/>
              </a:ext>
            </a:extLst>
          </p:cNvPr>
          <p:cNvCxnSpPr/>
          <p:nvPr/>
        </p:nvCxnSpPr>
        <p:spPr>
          <a:xfrm>
            <a:off x="2479961" y="5545724"/>
            <a:ext cx="22519" cy="1189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9" name="直接连接符 168">
            <a:extLst>
              <a:ext uri="{FF2B5EF4-FFF2-40B4-BE49-F238E27FC236}">
                <a16:creationId xmlns:a16="http://schemas.microsoft.com/office/drawing/2014/main" xmlns="" id="{8E81C25A-B0D2-486F-AC84-2817B84C9CDA}"/>
              </a:ext>
            </a:extLst>
          </p:cNvPr>
          <p:cNvCxnSpPr/>
          <p:nvPr/>
        </p:nvCxnSpPr>
        <p:spPr>
          <a:xfrm flipV="1">
            <a:off x="2502480" y="5546857"/>
            <a:ext cx="28774" cy="1189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70" name="组合 169">
            <a:extLst>
              <a:ext uri="{FF2B5EF4-FFF2-40B4-BE49-F238E27FC236}">
                <a16:creationId xmlns:a16="http://schemas.microsoft.com/office/drawing/2014/main" xmlns="" id="{833A5E63-508D-41DA-A4D6-C8A8E31D505F}"/>
              </a:ext>
            </a:extLst>
          </p:cNvPr>
          <p:cNvGrpSpPr/>
          <p:nvPr/>
        </p:nvGrpSpPr>
        <p:grpSpPr>
          <a:xfrm>
            <a:off x="2533756" y="5542892"/>
            <a:ext cx="101334" cy="125166"/>
            <a:chOff x="5701" y="8781"/>
            <a:chExt cx="162" cy="221"/>
          </a:xfrm>
        </p:grpSpPr>
        <p:cxnSp>
          <p:nvCxnSpPr>
            <p:cNvPr id="171" name="直接连接符 170">
              <a:extLst>
                <a:ext uri="{FF2B5EF4-FFF2-40B4-BE49-F238E27FC236}">
                  <a16:creationId xmlns:a16="http://schemas.microsoft.com/office/drawing/2014/main" xmlns="" id="{04F2CE02-5E1B-4B56-8A2A-6F74749F727D}"/>
                </a:ext>
              </a:extLst>
            </p:cNvPr>
            <p:cNvCxnSpPr/>
            <p:nvPr/>
          </p:nvCxnSpPr>
          <p:spPr>
            <a:xfrm flipV="1">
              <a:off x="5737" y="8786"/>
              <a:ext cx="46" cy="2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直接连接符 171">
              <a:extLst>
                <a:ext uri="{FF2B5EF4-FFF2-40B4-BE49-F238E27FC236}">
                  <a16:creationId xmlns:a16="http://schemas.microsoft.com/office/drawing/2014/main" xmlns="" id="{B9CA27C3-BE21-4954-95BC-2678B580363E}"/>
                </a:ext>
              </a:extLst>
            </p:cNvPr>
            <p:cNvCxnSpPr/>
            <p:nvPr/>
          </p:nvCxnSpPr>
          <p:spPr>
            <a:xfrm>
              <a:off x="5701" y="8781"/>
              <a:ext cx="36" cy="2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直接连接符 172">
              <a:extLst>
                <a:ext uri="{FF2B5EF4-FFF2-40B4-BE49-F238E27FC236}">
                  <a16:creationId xmlns:a16="http://schemas.microsoft.com/office/drawing/2014/main" xmlns="" id="{AAEAC5A8-AA0A-4F1A-A204-66DDAB4E0335}"/>
                </a:ext>
              </a:extLst>
            </p:cNvPr>
            <p:cNvCxnSpPr/>
            <p:nvPr/>
          </p:nvCxnSpPr>
          <p:spPr>
            <a:xfrm>
              <a:off x="5784" y="8786"/>
              <a:ext cx="36" cy="2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直接连接符 173">
              <a:extLst>
                <a:ext uri="{FF2B5EF4-FFF2-40B4-BE49-F238E27FC236}">
                  <a16:creationId xmlns:a16="http://schemas.microsoft.com/office/drawing/2014/main" xmlns="" id="{6BB66C71-FEF3-4B31-AE70-117E7BF3E6ED}"/>
                </a:ext>
              </a:extLst>
            </p:cNvPr>
            <p:cNvCxnSpPr/>
            <p:nvPr/>
          </p:nvCxnSpPr>
          <p:spPr>
            <a:xfrm flipV="1">
              <a:off x="5820" y="8784"/>
              <a:ext cx="43" cy="21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5" name="组合 174">
            <a:extLst>
              <a:ext uri="{FF2B5EF4-FFF2-40B4-BE49-F238E27FC236}">
                <a16:creationId xmlns:a16="http://schemas.microsoft.com/office/drawing/2014/main" xmlns="" id="{C7B5D593-F116-4BD4-A3FD-2A2978F89B0D}"/>
              </a:ext>
            </a:extLst>
          </p:cNvPr>
          <p:cNvGrpSpPr/>
          <p:nvPr/>
        </p:nvGrpSpPr>
        <p:grpSpPr>
          <a:xfrm>
            <a:off x="2637592" y="5544591"/>
            <a:ext cx="101334" cy="125166"/>
            <a:chOff x="5701" y="8781"/>
            <a:chExt cx="162" cy="221"/>
          </a:xfrm>
        </p:grpSpPr>
        <p:cxnSp>
          <p:nvCxnSpPr>
            <p:cNvPr id="176" name="直接连接符 175">
              <a:extLst>
                <a:ext uri="{FF2B5EF4-FFF2-40B4-BE49-F238E27FC236}">
                  <a16:creationId xmlns:a16="http://schemas.microsoft.com/office/drawing/2014/main" xmlns="" id="{B3BEC9F9-7FB9-4A27-B81D-BED0B4715040}"/>
                </a:ext>
              </a:extLst>
            </p:cNvPr>
            <p:cNvCxnSpPr/>
            <p:nvPr/>
          </p:nvCxnSpPr>
          <p:spPr>
            <a:xfrm flipV="1">
              <a:off x="5737" y="8786"/>
              <a:ext cx="46" cy="2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直接连接符 176">
              <a:extLst>
                <a:ext uri="{FF2B5EF4-FFF2-40B4-BE49-F238E27FC236}">
                  <a16:creationId xmlns:a16="http://schemas.microsoft.com/office/drawing/2014/main" xmlns="" id="{156CD4DA-4A19-4E7D-935A-50C1EF204AD0}"/>
                </a:ext>
              </a:extLst>
            </p:cNvPr>
            <p:cNvCxnSpPr/>
            <p:nvPr/>
          </p:nvCxnSpPr>
          <p:spPr>
            <a:xfrm>
              <a:off x="5701" y="8781"/>
              <a:ext cx="36" cy="2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直接连接符 177">
              <a:extLst>
                <a:ext uri="{FF2B5EF4-FFF2-40B4-BE49-F238E27FC236}">
                  <a16:creationId xmlns:a16="http://schemas.microsoft.com/office/drawing/2014/main" xmlns="" id="{2C4FA805-A683-4012-81D8-1B32E5351FD7}"/>
                </a:ext>
              </a:extLst>
            </p:cNvPr>
            <p:cNvCxnSpPr/>
            <p:nvPr/>
          </p:nvCxnSpPr>
          <p:spPr>
            <a:xfrm>
              <a:off x="5784" y="8786"/>
              <a:ext cx="36" cy="2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直接连接符 178">
              <a:extLst>
                <a:ext uri="{FF2B5EF4-FFF2-40B4-BE49-F238E27FC236}">
                  <a16:creationId xmlns:a16="http://schemas.microsoft.com/office/drawing/2014/main" xmlns="" id="{C6663773-AD39-400D-97CE-BFC303E248F3}"/>
                </a:ext>
              </a:extLst>
            </p:cNvPr>
            <p:cNvCxnSpPr/>
            <p:nvPr/>
          </p:nvCxnSpPr>
          <p:spPr>
            <a:xfrm flipV="1">
              <a:off x="5820" y="8784"/>
              <a:ext cx="43" cy="21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0" name="组合 179">
            <a:extLst>
              <a:ext uri="{FF2B5EF4-FFF2-40B4-BE49-F238E27FC236}">
                <a16:creationId xmlns:a16="http://schemas.microsoft.com/office/drawing/2014/main" xmlns="" id="{9CFC8CAC-721B-45A9-AE76-C5B255F79849}"/>
              </a:ext>
            </a:extLst>
          </p:cNvPr>
          <p:cNvGrpSpPr/>
          <p:nvPr/>
        </p:nvGrpSpPr>
        <p:grpSpPr>
          <a:xfrm>
            <a:off x="2741428" y="5545157"/>
            <a:ext cx="101334" cy="125166"/>
            <a:chOff x="5701" y="8781"/>
            <a:chExt cx="162" cy="221"/>
          </a:xfrm>
        </p:grpSpPr>
        <p:cxnSp>
          <p:nvCxnSpPr>
            <p:cNvPr id="181" name="直接连接符 180">
              <a:extLst>
                <a:ext uri="{FF2B5EF4-FFF2-40B4-BE49-F238E27FC236}">
                  <a16:creationId xmlns:a16="http://schemas.microsoft.com/office/drawing/2014/main" xmlns="" id="{7C6DACEF-89A1-4637-889A-66245F89E318}"/>
                </a:ext>
              </a:extLst>
            </p:cNvPr>
            <p:cNvCxnSpPr/>
            <p:nvPr/>
          </p:nvCxnSpPr>
          <p:spPr>
            <a:xfrm flipV="1">
              <a:off x="5737" y="8786"/>
              <a:ext cx="46" cy="2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2" name="直接连接符 181">
              <a:extLst>
                <a:ext uri="{FF2B5EF4-FFF2-40B4-BE49-F238E27FC236}">
                  <a16:creationId xmlns:a16="http://schemas.microsoft.com/office/drawing/2014/main" xmlns="" id="{2AE3DE00-A461-4814-A894-96A937AAE559}"/>
                </a:ext>
              </a:extLst>
            </p:cNvPr>
            <p:cNvCxnSpPr/>
            <p:nvPr/>
          </p:nvCxnSpPr>
          <p:spPr>
            <a:xfrm>
              <a:off x="5701" y="8781"/>
              <a:ext cx="36" cy="2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直接连接符 182">
              <a:extLst>
                <a:ext uri="{FF2B5EF4-FFF2-40B4-BE49-F238E27FC236}">
                  <a16:creationId xmlns:a16="http://schemas.microsoft.com/office/drawing/2014/main" xmlns="" id="{62880FF7-AC94-415C-B519-0CDBC84F17B3}"/>
                </a:ext>
              </a:extLst>
            </p:cNvPr>
            <p:cNvCxnSpPr/>
            <p:nvPr/>
          </p:nvCxnSpPr>
          <p:spPr>
            <a:xfrm>
              <a:off x="5784" y="8786"/>
              <a:ext cx="36" cy="21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4" name="直接连接符 183">
              <a:extLst>
                <a:ext uri="{FF2B5EF4-FFF2-40B4-BE49-F238E27FC236}">
                  <a16:creationId xmlns:a16="http://schemas.microsoft.com/office/drawing/2014/main" xmlns="" id="{ED502713-074D-4B42-A123-725D55568668}"/>
                </a:ext>
              </a:extLst>
            </p:cNvPr>
            <p:cNvCxnSpPr/>
            <p:nvPr/>
          </p:nvCxnSpPr>
          <p:spPr>
            <a:xfrm flipV="1">
              <a:off x="5820" y="8784"/>
              <a:ext cx="43" cy="21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85" name="直接连接符 184">
            <a:extLst>
              <a:ext uri="{FF2B5EF4-FFF2-40B4-BE49-F238E27FC236}">
                <a16:creationId xmlns:a16="http://schemas.microsoft.com/office/drawing/2014/main" xmlns="" id="{EDCBB24B-28A4-42FD-85A5-02D59399F39A}"/>
              </a:ext>
            </a:extLst>
          </p:cNvPr>
          <p:cNvCxnSpPr/>
          <p:nvPr/>
        </p:nvCxnSpPr>
        <p:spPr>
          <a:xfrm>
            <a:off x="2841511" y="5551387"/>
            <a:ext cx="20642" cy="685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6" name="直接连接符 185">
            <a:extLst>
              <a:ext uri="{FF2B5EF4-FFF2-40B4-BE49-F238E27FC236}">
                <a16:creationId xmlns:a16="http://schemas.microsoft.com/office/drawing/2014/main" xmlns="" id="{953ABA8F-7939-4358-B296-2FE7C82C1388}"/>
              </a:ext>
            </a:extLst>
          </p:cNvPr>
          <p:cNvCxnSpPr/>
          <p:nvPr/>
        </p:nvCxnSpPr>
        <p:spPr>
          <a:xfrm flipV="1">
            <a:off x="2857149" y="5613121"/>
            <a:ext cx="557337" cy="2265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7" name="直接箭头连接符 186">
            <a:extLst>
              <a:ext uri="{FF2B5EF4-FFF2-40B4-BE49-F238E27FC236}">
                <a16:creationId xmlns:a16="http://schemas.microsoft.com/office/drawing/2014/main" xmlns="" id="{EB8408CB-1FFB-46E2-A250-E750892153F7}"/>
              </a:ext>
            </a:extLst>
          </p:cNvPr>
          <p:cNvCxnSpPr/>
          <p:nvPr/>
        </p:nvCxnSpPr>
        <p:spPr>
          <a:xfrm flipH="1">
            <a:off x="3545845" y="6135304"/>
            <a:ext cx="131359" cy="2832"/>
          </a:xfrm>
          <a:prstGeom prst="straightConnector1">
            <a:avLst/>
          </a:prstGeom>
          <a:ln>
            <a:solidFill>
              <a:schemeClr val="tx1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直接箭头连接符 187">
            <a:extLst>
              <a:ext uri="{FF2B5EF4-FFF2-40B4-BE49-F238E27FC236}">
                <a16:creationId xmlns:a16="http://schemas.microsoft.com/office/drawing/2014/main" xmlns="" id="{FC7AFD4B-5FDF-49BE-A8C1-3D7711AE0B8B}"/>
              </a:ext>
            </a:extLst>
          </p:cNvPr>
          <p:cNvCxnSpPr/>
          <p:nvPr/>
        </p:nvCxnSpPr>
        <p:spPr>
          <a:xfrm>
            <a:off x="1452234" y="5670889"/>
            <a:ext cx="3128" cy="11893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直接箭头连接符 188">
            <a:extLst>
              <a:ext uri="{FF2B5EF4-FFF2-40B4-BE49-F238E27FC236}">
                <a16:creationId xmlns:a16="http://schemas.microsoft.com/office/drawing/2014/main" xmlns="" id="{18E55E3A-A684-402C-9C14-21C759AAD61D}"/>
              </a:ext>
            </a:extLst>
          </p:cNvPr>
          <p:cNvCxnSpPr/>
          <p:nvPr/>
        </p:nvCxnSpPr>
        <p:spPr>
          <a:xfrm>
            <a:off x="1602984" y="5668058"/>
            <a:ext cx="3128" cy="11893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直接箭头连接符 189">
            <a:extLst>
              <a:ext uri="{FF2B5EF4-FFF2-40B4-BE49-F238E27FC236}">
                <a16:creationId xmlns:a16="http://schemas.microsoft.com/office/drawing/2014/main" xmlns="" id="{6FA0D4BF-0B47-4A90-8469-5DBB9B73FF7F}"/>
              </a:ext>
            </a:extLst>
          </p:cNvPr>
          <p:cNvCxnSpPr/>
          <p:nvPr/>
        </p:nvCxnSpPr>
        <p:spPr>
          <a:xfrm>
            <a:off x="1753109" y="5673155"/>
            <a:ext cx="3128" cy="11893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接箭头连接符 190">
            <a:extLst>
              <a:ext uri="{FF2B5EF4-FFF2-40B4-BE49-F238E27FC236}">
                <a16:creationId xmlns:a16="http://schemas.microsoft.com/office/drawing/2014/main" xmlns="" id="{45CB9483-029D-4A90-A881-A7CD1F44DCE2}"/>
              </a:ext>
            </a:extLst>
          </p:cNvPr>
          <p:cNvCxnSpPr/>
          <p:nvPr/>
        </p:nvCxnSpPr>
        <p:spPr>
          <a:xfrm>
            <a:off x="1903233" y="5675987"/>
            <a:ext cx="3128" cy="11893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直接箭头连接符 191">
            <a:extLst>
              <a:ext uri="{FF2B5EF4-FFF2-40B4-BE49-F238E27FC236}">
                <a16:creationId xmlns:a16="http://schemas.microsoft.com/office/drawing/2014/main" xmlns="" id="{3E4967B0-6B72-41B5-945E-76EE156B0017}"/>
              </a:ext>
            </a:extLst>
          </p:cNvPr>
          <p:cNvCxnSpPr/>
          <p:nvPr/>
        </p:nvCxnSpPr>
        <p:spPr>
          <a:xfrm>
            <a:off x="2053983" y="5675987"/>
            <a:ext cx="3128" cy="11893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直接箭头连接符 192">
            <a:extLst>
              <a:ext uri="{FF2B5EF4-FFF2-40B4-BE49-F238E27FC236}">
                <a16:creationId xmlns:a16="http://schemas.microsoft.com/office/drawing/2014/main" xmlns="" id="{9D38E776-715E-4E9A-8629-D98574B73966}"/>
              </a:ext>
            </a:extLst>
          </p:cNvPr>
          <p:cNvCxnSpPr/>
          <p:nvPr/>
        </p:nvCxnSpPr>
        <p:spPr>
          <a:xfrm>
            <a:off x="3403852" y="5673155"/>
            <a:ext cx="3128" cy="11893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直接箭头连接符 193">
            <a:extLst>
              <a:ext uri="{FF2B5EF4-FFF2-40B4-BE49-F238E27FC236}">
                <a16:creationId xmlns:a16="http://schemas.microsoft.com/office/drawing/2014/main" xmlns="" id="{49816784-77A7-4A60-809D-ADE2E839D81F}"/>
              </a:ext>
            </a:extLst>
          </p:cNvPr>
          <p:cNvCxnSpPr/>
          <p:nvPr/>
        </p:nvCxnSpPr>
        <p:spPr>
          <a:xfrm>
            <a:off x="3553977" y="5670323"/>
            <a:ext cx="3128" cy="11893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直接箭头连接符 194">
            <a:extLst>
              <a:ext uri="{FF2B5EF4-FFF2-40B4-BE49-F238E27FC236}">
                <a16:creationId xmlns:a16="http://schemas.microsoft.com/office/drawing/2014/main" xmlns="" id="{6C7993BE-DA04-4ACD-BE61-72A5B51565B7}"/>
              </a:ext>
            </a:extLst>
          </p:cNvPr>
          <p:cNvCxnSpPr/>
          <p:nvPr/>
        </p:nvCxnSpPr>
        <p:spPr>
          <a:xfrm>
            <a:off x="3704101" y="5673155"/>
            <a:ext cx="3128" cy="11893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接箭头连接符 195">
            <a:extLst>
              <a:ext uri="{FF2B5EF4-FFF2-40B4-BE49-F238E27FC236}">
                <a16:creationId xmlns:a16="http://schemas.microsoft.com/office/drawing/2014/main" xmlns="" id="{2C4FF82F-4AA8-4AC4-BC64-D62139C484B6}"/>
              </a:ext>
            </a:extLst>
          </p:cNvPr>
          <p:cNvCxnSpPr/>
          <p:nvPr/>
        </p:nvCxnSpPr>
        <p:spPr>
          <a:xfrm>
            <a:off x="3859230" y="5666925"/>
            <a:ext cx="3128" cy="11893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接箭头连接符 196">
            <a:extLst>
              <a:ext uri="{FF2B5EF4-FFF2-40B4-BE49-F238E27FC236}">
                <a16:creationId xmlns:a16="http://schemas.microsoft.com/office/drawing/2014/main" xmlns="" id="{2E6CF7E3-26A2-441B-A6DF-DF3F6622DF89}"/>
              </a:ext>
            </a:extLst>
          </p:cNvPr>
          <p:cNvCxnSpPr/>
          <p:nvPr/>
        </p:nvCxnSpPr>
        <p:spPr>
          <a:xfrm>
            <a:off x="3989338" y="5664659"/>
            <a:ext cx="3128" cy="11893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接箭头连接符 198">
            <a:extLst>
              <a:ext uri="{FF2B5EF4-FFF2-40B4-BE49-F238E27FC236}">
                <a16:creationId xmlns:a16="http://schemas.microsoft.com/office/drawing/2014/main" xmlns="" id="{4CD40BC2-EE6E-4BF9-99CF-DB1FE9E684C4}"/>
              </a:ext>
            </a:extLst>
          </p:cNvPr>
          <p:cNvCxnSpPr/>
          <p:nvPr/>
        </p:nvCxnSpPr>
        <p:spPr>
          <a:xfrm flipV="1">
            <a:off x="3569927" y="3411168"/>
            <a:ext cx="3128" cy="118936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接箭头连接符 199">
            <a:extLst>
              <a:ext uri="{FF2B5EF4-FFF2-40B4-BE49-F238E27FC236}">
                <a16:creationId xmlns:a16="http://schemas.microsoft.com/office/drawing/2014/main" xmlns="" id="{B6B0968F-43DF-42C3-80DB-A4ABC8965624}"/>
              </a:ext>
            </a:extLst>
          </p:cNvPr>
          <p:cNvCxnSpPr/>
          <p:nvPr/>
        </p:nvCxnSpPr>
        <p:spPr>
          <a:xfrm rot="16200000" flipH="1">
            <a:off x="517822" y="5631244"/>
            <a:ext cx="1818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1" name="直接箭头连接符 200">
            <a:extLst>
              <a:ext uri="{FF2B5EF4-FFF2-40B4-BE49-F238E27FC236}">
                <a16:creationId xmlns:a16="http://schemas.microsoft.com/office/drawing/2014/main" xmlns="" id="{32C2F047-5160-4DA7-B260-790C8460780E}"/>
              </a:ext>
            </a:extLst>
          </p:cNvPr>
          <p:cNvCxnSpPr/>
          <p:nvPr/>
        </p:nvCxnSpPr>
        <p:spPr>
          <a:xfrm rot="5400000" flipH="1" flipV="1">
            <a:off x="4599331" y="5619351"/>
            <a:ext cx="18180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2" name="文本框 201">
            <a:extLst>
              <a:ext uri="{FF2B5EF4-FFF2-40B4-BE49-F238E27FC236}">
                <a16:creationId xmlns:a16="http://schemas.microsoft.com/office/drawing/2014/main" xmlns="" id="{DB13C1F5-AFD7-4C9C-9A66-186954767690}"/>
              </a:ext>
            </a:extLst>
          </p:cNvPr>
          <p:cNvSpPr txBox="1"/>
          <p:nvPr/>
        </p:nvSpPr>
        <p:spPr>
          <a:xfrm>
            <a:off x="2923185" y="2924134"/>
            <a:ext cx="1069012" cy="2458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003" dirty="0">
                <a:latin typeface="Times New Roman" panose="02020603050405020304" pitchFamily="18" charset="0"/>
                <a:ea typeface="微软雅黑" panose="020B0503020204020204" pitchFamily="34" charset="-122"/>
              </a:rPr>
              <a:t>Phase Separator1</a:t>
            </a:r>
            <a:endParaRPr lang="zh-CN" altLang="en-US" sz="1003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cxnSp>
        <p:nvCxnSpPr>
          <p:cNvPr id="203" name="直接连接符 202">
            <a:extLst>
              <a:ext uri="{FF2B5EF4-FFF2-40B4-BE49-F238E27FC236}">
                <a16:creationId xmlns:a16="http://schemas.microsoft.com/office/drawing/2014/main" xmlns="" id="{3CE1CCC5-EF17-4E8C-B597-D657D9476803}"/>
              </a:ext>
            </a:extLst>
          </p:cNvPr>
          <p:cNvCxnSpPr>
            <a:cxnSpLocks/>
          </p:cNvCxnSpPr>
          <p:nvPr/>
        </p:nvCxnSpPr>
        <p:spPr>
          <a:xfrm>
            <a:off x="3224640" y="1022207"/>
            <a:ext cx="0" cy="16447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6" name="直接连接符 205">
            <a:extLst>
              <a:ext uri="{FF2B5EF4-FFF2-40B4-BE49-F238E27FC236}">
                <a16:creationId xmlns:a16="http://schemas.microsoft.com/office/drawing/2014/main" xmlns="" id="{A34F231B-0396-4502-AEEB-F2CF5EF4418E}"/>
              </a:ext>
            </a:extLst>
          </p:cNvPr>
          <p:cNvCxnSpPr>
            <a:cxnSpLocks/>
          </p:cNvCxnSpPr>
          <p:nvPr/>
        </p:nvCxnSpPr>
        <p:spPr>
          <a:xfrm>
            <a:off x="4851226" y="5518153"/>
            <a:ext cx="4062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7" name="矩形 206">
            <a:extLst>
              <a:ext uri="{FF2B5EF4-FFF2-40B4-BE49-F238E27FC236}">
                <a16:creationId xmlns:a16="http://schemas.microsoft.com/office/drawing/2014/main" xmlns="" id="{57FAC5D8-5215-4EE4-A6FC-4D1C24B046C7}"/>
              </a:ext>
            </a:extLst>
          </p:cNvPr>
          <p:cNvSpPr/>
          <p:nvPr/>
        </p:nvSpPr>
        <p:spPr>
          <a:xfrm>
            <a:off x="5262157" y="5300671"/>
            <a:ext cx="811923" cy="37209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endParaRPr lang="zh-CN" altLang="en-US" sz="1805" noProof="1"/>
          </a:p>
        </p:txBody>
      </p:sp>
      <p:sp>
        <p:nvSpPr>
          <p:cNvPr id="208" name="椭圆 207">
            <a:extLst>
              <a:ext uri="{FF2B5EF4-FFF2-40B4-BE49-F238E27FC236}">
                <a16:creationId xmlns:a16="http://schemas.microsoft.com/office/drawing/2014/main" xmlns="" id="{C9E56C5F-FC71-4241-990F-A9C172DE30CC}"/>
              </a:ext>
            </a:extLst>
          </p:cNvPr>
          <p:cNvSpPr/>
          <p:nvPr/>
        </p:nvSpPr>
        <p:spPr>
          <a:xfrm>
            <a:off x="5356401" y="5378549"/>
            <a:ext cx="221108" cy="19468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endParaRPr lang="zh-CN" altLang="en-US" sz="1805" noProof="1"/>
          </a:p>
        </p:txBody>
      </p:sp>
      <p:sp>
        <p:nvSpPr>
          <p:cNvPr id="209" name="椭圆 208">
            <a:extLst>
              <a:ext uri="{FF2B5EF4-FFF2-40B4-BE49-F238E27FC236}">
                <a16:creationId xmlns:a16="http://schemas.microsoft.com/office/drawing/2014/main" xmlns="" id="{DEA564AA-4E0A-4E02-A14B-FBFCBF4A07FC}"/>
              </a:ext>
            </a:extLst>
          </p:cNvPr>
          <p:cNvSpPr/>
          <p:nvPr/>
        </p:nvSpPr>
        <p:spPr>
          <a:xfrm>
            <a:off x="5682616" y="5352588"/>
            <a:ext cx="293598" cy="23650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>
                <a:solidFill>
                  <a:schemeClr val="dk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endParaRPr lang="zh-CN" altLang="en-US" sz="1805" noProof="1"/>
          </a:p>
        </p:txBody>
      </p:sp>
      <p:sp>
        <p:nvSpPr>
          <p:cNvPr id="210" name="流程图: 对照 209">
            <a:extLst>
              <a:ext uri="{FF2B5EF4-FFF2-40B4-BE49-F238E27FC236}">
                <a16:creationId xmlns:a16="http://schemas.microsoft.com/office/drawing/2014/main" xmlns="" id="{02C7D5CB-4EA2-419D-A48E-8B56F450EED4}"/>
              </a:ext>
            </a:extLst>
          </p:cNvPr>
          <p:cNvSpPr/>
          <p:nvPr/>
        </p:nvSpPr>
        <p:spPr>
          <a:xfrm rot="5400000">
            <a:off x="5041513" y="5441614"/>
            <a:ext cx="43043" cy="152001"/>
          </a:xfrm>
          <a:prstGeom prst="flowChartCol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endParaRPr lang="zh-CN" altLang="en-US" sz="1805" noProof="1">
              <a:solidFill>
                <a:schemeClr val="tx1"/>
              </a:solidFill>
            </a:endParaRPr>
          </a:p>
        </p:txBody>
      </p:sp>
      <p:cxnSp>
        <p:nvCxnSpPr>
          <p:cNvPr id="212" name="直接箭头连接符 211">
            <a:extLst>
              <a:ext uri="{FF2B5EF4-FFF2-40B4-BE49-F238E27FC236}">
                <a16:creationId xmlns:a16="http://schemas.microsoft.com/office/drawing/2014/main" xmlns="" id="{3EFD91F6-784D-4CFB-ACA2-A9D3844B466C}"/>
              </a:ext>
            </a:extLst>
          </p:cNvPr>
          <p:cNvCxnSpPr/>
          <p:nvPr/>
        </p:nvCxnSpPr>
        <p:spPr>
          <a:xfrm flipH="1" flipV="1">
            <a:off x="3222451" y="2056872"/>
            <a:ext cx="3128" cy="1580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7" name="椭圆 216">
            <a:extLst>
              <a:ext uri="{FF2B5EF4-FFF2-40B4-BE49-F238E27FC236}">
                <a16:creationId xmlns:a16="http://schemas.microsoft.com/office/drawing/2014/main" xmlns="" id="{EAE88EC1-2D88-401B-9963-D9C35EF61A0C}"/>
              </a:ext>
            </a:extLst>
          </p:cNvPr>
          <p:cNvSpPr/>
          <p:nvPr/>
        </p:nvSpPr>
        <p:spPr>
          <a:xfrm>
            <a:off x="1450745" y="4340392"/>
            <a:ext cx="576838" cy="38314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8" name="文本框 201">
            <a:extLst>
              <a:ext uri="{FF2B5EF4-FFF2-40B4-BE49-F238E27FC236}">
                <a16:creationId xmlns:a16="http://schemas.microsoft.com/office/drawing/2014/main" xmlns="" id="{7ED8B101-C8D7-464C-828E-FC199D3EB95E}"/>
              </a:ext>
            </a:extLst>
          </p:cNvPr>
          <p:cNvSpPr txBox="1"/>
          <p:nvPr/>
        </p:nvSpPr>
        <p:spPr>
          <a:xfrm>
            <a:off x="1450214" y="4421681"/>
            <a:ext cx="576455" cy="2458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003" dirty="0">
                <a:latin typeface="Times New Roman" panose="02020603050405020304" pitchFamily="18" charset="0"/>
                <a:ea typeface="微软雅黑" panose="020B0503020204020204" pitchFamily="34" charset="-122"/>
              </a:rPr>
              <a:t>PUMP</a:t>
            </a:r>
            <a:endParaRPr lang="zh-CN" altLang="en-US" sz="1003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cxnSp>
        <p:nvCxnSpPr>
          <p:cNvPr id="219" name="直接连接符 218">
            <a:extLst>
              <a:ext uri="{FF2B5EF4-FFF2-40B4-BE49-F238E27FC236}">
                <a16:creationId xmlns:a16="http://schemas.microsoft.com/office/drawing/2014/main" xmlns="" id="{70B7808C-B74F-48A8-9790-61BD6FD6F986}"/>
              </a:ext>
            </a:extLst>
          </p:cNvPr>
          <p:cNvCxnSpPr>
            <a:cxnSpLocks/>
          </p:cNvCxnSpPr>
          <p:nvPr/>
        </p:nvCxnSpPr>
        <p:spPr>
          <a:xfrm>
            <a:off x="3958149" y="4702980"/>
            <a:ext cx="0" cy="4621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0" name="文本框 201">
            <a:extLst>
              <a:ext uri="{FF2B5EF4-FFF2-40B4-BE49-F238E27FC236}">
                <a16:creationId xmlns:a16="http://schemas.microsoft.com/office/drawing/2014/main" xmlns="" id="{CB436450-5B84-4089-8706-CD2D11F69746}"/>
              </a:ext>
            </a:extLst>
          </p:cNvPr>
          <p:cNvSpPr txBox="1"/>
          <p:nvPr/>
        </p:nvSpPr>
        <p:spPr>
          <a:xfrm>
            <a:off x="3399081" y="4344077"/>
            <a:ext cx="744838" cy="40100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003" dirty="0">
                <a:latin typeface="Times New Roman" panose="02020603050405020304" pitchFamily="18" charset="0"/>
                <a:ea typeface="微软雅黑" panose="020B0503020204020204" pitchFamily="34" charset="-122"/>
              </a:rPr>
              <a:t>Sub</a:t>
            </a:r>
          </a:p>
          <a:p>
            <a:pPr algn="ctr"/>
            <a:r>
              <a:rPr lang="en-US" altLang="zh-CN" sz="1003" dirty="0">
                <a:latin typeface="Times New Roman" panose="02020603050405020304" pitchFamily="18" charset="0"/>
                <a:ea typeface="微软雅黑" panose="020B0503020204020204" pitchFamily="34" charset="-122"/>
              </a:rPr>
              <a:t>Cooler</a:t>
            </a:r>
          </a:p>
        </p:txBody>
      </p:sp>
      <p:cxnSp>
        <p:nvCxnSpPr>
          <p:cNvPr id="221" name="直接箭头连接符 220">
            <a:extLst>
              <a:ext uri="{FF2B5EF4-FFF2-40B4-BE49-F238E27FC236}">
                <a16:creationId xmlns:a16="http://schemas.microsoft.com/office/drawing/2014/main" xmlns="" id="{AC90AA4F-88C8-45AB-9402-C2F05B8DE969}"/>
              </a:ext>
            </a:extLst>
          </p:cNvPr>
          <p:cNvCxnSpPr>
            <a:cxnSpLocks/>
          </p:cNvCxnSpPr>
          <p:nvPr/>
        </p:nvCxnSpPr>
        <p:spPr>
          <a:xfrm flipV="1">
            <a:off x="1749356" y="4723533"/>
            <a:ext cx="0" cy="2462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直接连接符 222">
            <a:extLst>
              <a:ext uri="{FF2B5EF4-FFF2-40B4-BE49-F238E27FC236}">
                <a16:creationId xmlns:a16="http://schemas.microsoft.com/office/drawing/2014/main" xmlns="" id="{B3B143B7-F6AB-464C-8B82-A38F65641530}"/>
              </a:ext>
            </a:extLst>
          </p:cNvPr>
          <p:cNvCxnSpPr>
            <a:cxnSpLocks/>
          </p:cNvCxnSpPr>
          <p:nvPr/>
        </p:nvCxnSpPr>
        <p:spPr>
          <a:xfrm>
            <a:off x="4411774" y="1961359"/>
            <a:ext cx="0" cy="25832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4" name="直接连接符 223">
            <a:extLst>
              <a:ext uri="{FF2B5EF4-FFF2-40B4-BE49-F238E27FC236}">
                <a16:creationId xmlns:a16="http://schemas.microsoft.com/office/drawing/2014/main" xmlns="" id="{690AC17C-D2F0-42AB-9367-4AB899975496}"/>
              </a:ext>
            </a:extLst>
          </p:cNvPr>
          <p:cNvCxnSpPr>
            <a:cxnSpLocks/>
          </p:cNvCxnSpPr>
          <p:nvPr/>
        </p:nvCxnSpPr>
        <p:spPr>
          <a:xfrm flipH="1">
            <a:off x="3222451" y="1961359"/>
            <a:ext cx="118932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5" name="直接连接符 224">
            <a:extLst>
              <a:ext uri="{FF2B5EF4-FFF2-40B4-BE49-F238E27FC236}">
                <a16:creationId xmlns:a16="http://schemas.microsoft.com/office/drawing/2014/main" xmlns="" id="{863D17ED-AA2E-475B-B104-AEFEF733CF2A}"/>
              </a:ext>
            </a:extLst>
          </p:cNvPr>
          <p:cNvCxnSpPr>
            <a:cxnSpLocks/>
          </p:cNvCxnSpPr>
          <p:nvPr/>
        </p:nvCxnSpPr>
        <p:spPr>
          <a:xfrm flipH="1">
            <a:off x="4098789" y="4544581"/>
            <a:ext cx="3077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6" name="直接箭头连接符 225">
            <a:extLst>
              <a:ext uri="{FF2B5EF4-FFF2-40B4-BE49-F238E27FC236}">
                <a16:creationId xmlns:a16="http://schemas.microsoft.com/office/drawing/2014/main" xmlns="" id="{30F80A9C-DBCB-4529-B924-8FF6BF9ADD4B}"/>
              </a:ext>
            </a:extLst>
          </p:cNvPr>
          <p:cNvCxnSpPr/>
          <p:nvPr/>
        </p:nvCxnSpPr>
        <p:spPr>
          <a:xfrm flipH="1" flipV="1">
            <a:off x="4406520" y="3321218"/>
            <a:ext cx="3128" cy="1580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7" name="文本框 450">
            <a:extLst>
              <a:ext uri="{FF2B5EF4-FFF2-40B4-BE49-F238E27FC236}">
                <a16:creationId xmlns:a16="http://schemas.microsoft.com/office/drawing/2014/main" xmlns="" id="{A4A71212-E137-4268-A992-C7AF1A202199}"/>
              </a:ext>
            </a:extLst>
          </p:cNvPr>
          <p:cNvSpPr txBox="1"/>
          <p:nvPr/>
        </p:nvSpPr>
        <p:spPr>
          <a:xfrm>
            <a:off x="5257474" y="4869301"/>
            <a:ext cx="846952" cy="64767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203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Vacuum Pump</a:t>
            </a:r>
          </a:p>
          <a:p>
            <a:pPr algn="ctr"/>
            <a:endParaRPr lang="zh-CN" altLang="en-US" sz="1203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28" name="文本框 449">
            <a:extLst>
              <a:ext uri="{FF2B5EF4-FFF2-40B4-BE49-F238E27FC236}">
                <a16:creationId xmlns:a16="http://schemas.microsoft.com/office/drawing/2014/main" xmlns="" id="{3EDD8B0E-9460-4C0C-819C-07E1F37E48A7}"/>
              </a:ext>
            </a:extLst>
          </p:cNvPr>
          <p:cNvSpPr txBox="1"/>
          <p:nvPr/>
        </p:nvSpPr>
        <p:spPr>
          <a:xfrm>
            <a:off x="6408576" y="792718"/>
            <a:ext cx="974558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Cold   Box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29" name="直接连接符 228">
            <a:extLst>
              <a:ext uri="{FF2B5EF4-FFF2-40B4-BE49-F238E27FC236}">
                <a16:creationId xmlns:a16="http://schemas.microsoft.com/office/drawing/2014/main" xmlns="" id="{EAE49029-AD5B-411B-B54B-6A0BA00A56DB}"/>
              </a:ext>
            </a:extLst>
          </p:cNvPr>
          <p:cNvCxnSpPr>
            <a:cxnSpLocks/>
          </p:cNvCxnSpPr>
          <p:nvPr/>
        </p:nvCxnSpPr>
        <p:spPr>
          <a:xfrm>
            <a:off x="2225688" y="4962567"/>
            <a:ext cx="0" cy="3356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0" name="直接连接符 229">
            <a:extLst>
              <a:ext uri="{FF2B5EF4-FFF2-40B4-BE49-F238E27FC236}">
                <a16:creationId xmlns:a16="http://schemas.microsoft.com/office/drawing/2014/main" xmlns="" id="{8EB977FC-0E8F-461D-A858-BA8EA5A72526}"/>
              </a:ext>
            </a:extLst>
          </p:cNvPr>
          <p:cNvCxnSpPr>
            <a:cxnSpLocks/>
          </p:cNvCxnSpPr>
          <p:nvPr/>
        </p:nvCxnSpPr>
        <p:spPr>
          <a:xfrm>
            <a:off x="1749356" y="4969829"/>
            <a:ext cx="48062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1" name="直接箭头连接符 230">
            <a:extLst>
              <a:ext uri="{FF2B5EF4-FFF2-40B4-BE49-F238E27FC236}">
                <a16:creationId xmlns:a16="http://schemas.microsoft.com/office/drawing/2014/main" xmlns="" id="{7072FB3F-AA0B-4052-8550-236137BEFBD9}"/>
              </a:ext>
            </a:extLst>
          </p:cNvPr>
          <p:cNvCxnSpPr>
            <a:cxnSpLocks/>
          </p:cNvCxnSpPr>
          <p:nvPr/>
        </p:nvCxnSpPr>
        <p:spPr>
          <a:xfrm>
            <a:off x="2040586" y="4553101"/>
            <a:ext cx="1415967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矩形 240">
            <a:extLst>
              <a:ext uri="{FF2B5EF4-FFF2-40B4-BE49-F238E27FC236}">
                <a16:creationId xmlns:a16="http://schemas.microsoft.com/office/drawing/2014/main" xmlns="" id="{F043385B-38A8-43B4-8FCC-BE364AE36062}"/>
              </a:ext>
            </a:extLst>
          </p:cNvPr>
          <p:cNvSpPr/>
          <p:nvPr/>
        </p:nvSpPr>
        <p:spPr>
          <a:xfrm>
            <a:off x="1707001" y="4087813"/>
            <a:ext cx="18742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/>
              <a:t>N</a:t>
            </a:r>
            <a:r>
              <a:rPr lang="zh-CN" altLang="en-US" sz="1200" dirty="0"/>
              <a:t>egative </a:t>
            </a:r>
            <a:r>
              <a:rPr lang="en-US" altLang="zh-CN" sz="1200" dirty="0"/>
              <a:t>P</a:t>
            </a:r>
            <a:r>
              <a:rPr lang="zh-CN" altLang="en-US" sz="1200" dirty="0"/>
              <a:t>ressure </a:t>
            </a:r>
            <a:r>
              <a:rPr lang="en-US" altLang="zh-CN" sz="1200" dirty="0"/>
              <a:t>S</a:t>
            </a:r>
            <a:r>
              <a:rPr lang="zh-CN" altLang="en-US" sz="1200" dirty="0"/>
              <a:t>ystem</a:t>
            </a:r>
          </a:p>
        </p:txBody>
      </p:sp>
    </p:spTree>
    <p:extLst>
      <p:ext uri="{BB962C8B-B14F-4D97-AF65-F5344CB8AC3E}">
        <p14:creationId xmlns:p14="http://schemas.microsoft.com/office/powerpoint/2010/main" val="364253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61D5E34C-CCB4-46E7-9F5E-C15CC8B8A3B5}"/>
              </a:ext>
            </a:extLst>
          </p:cNvPr>
          <p:cNvSpPr txBox="1"/>
          <p:nvPr/>
        </p:nvSpPr>
        <p:spPr>
          <a:xfrm>
            <a:off x="920007" y="248575"/>
            <a:ext cx="6125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过冷超临界氦迫流冷却方案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4BE7F9E6-53A3-487C-AF2D-6207AE7CA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0007" y="3167198"/>
            <a:ext cx="4729460" cy="3576191"/>
          </a:xfrm>
          <a:prstGeom prst="rect">
            <a:avLst/>
          </a:prstGeom>
          <a:noFill/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5208A376-F0C8-4E6B-8871-C0D4C7B7E86A}"/>
              </a:ext>
            </a:extLst>
          </p:cNvPr>
          <p:cNvSpPr txBox="1"/>
          <p:nvPr/>
        </p:nvSpPr>
        <p:spPr>
          <a:xfrm>
            <a:off x="834500" y="860571"/>
            <a:ext cx="10262125" cy="1857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线圈长度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8150mm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，内径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7070mm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，外径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8470mm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，冷重约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140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吨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按照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圈冷却管道并联进行布置，或按照依照蛇形布置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36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根直管，管道总长度仍为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300m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，管道仍为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10mm*20mm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的方管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按照前面的计算，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5K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下的热负荷共计约为</a:t>
            </a:r>
            <a:r>
              <a:rPr lang="en-US" altLang="zh-CN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60-80W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3.5K-5K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区间超临界氦的比热变化较大，这里计算取积分平均值约为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4.83J/(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g·K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，对应的流量约为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15g/s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，对应的温升为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1K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0B134F77-D022-44CA-AE35-CFEB44808220}"/>
              </a:ext>
            </a:extLst>
          </p:cNvPr>
          <p:cNvSpPr txBox="1"/>
          <p:nvPr/>
        </p:nvSpPr>
        <p:spPr>
          <a:xfrm>
            <a:off x="6542535" y="3550979"/>
            <a:ext cx="4729458" cy="1857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问题同样出现在特殊情况下，如果出现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Quench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的情况，热负荷在短时间内急速增加，导致当地的氦气温度升高超过裕度，进一步出现由于局部换热恶化，进而影响整体磁铁的冷却，使得可能的局部失超变为整体失超。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237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BB5BA08-7757-4ECD-90D5-19AEE659EFE0}"/>
              </a:ext>
            </a:extLst>
          </p:cNvPr>
          <p:cNvSpPr txBox="1"/>
          <p:nvPr/>
        </p:nvSpPr>
        <p:spPr>
          <a:xfrm>
            <a:off x="920007" y="1116810"/>
            <a:ext cx="99212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经过对三种方法的分析计算和比较，我们得出了以下的结论：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热虹吸式结构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：换热形式为相变换热，换热能力强，而且由自身重力驱动，不需要额外的动力源，而且整体冷却比较均匀。仅需要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350mm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的厚度，但是需要在顶部增设一个相分离器，会</a:t>
            </a:r>
            <a:r>
              <a:rPr lang="zh-CN" altLang="en-US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占用一些顶部空间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，此外目前在热虹吸方面没有加工和测试经验，需要积累实验数据，并且由于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5K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热负荷比较高，运行费用可能有所增加。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液氦迫流式结构：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换热形式为对流换热，需要额外增设液氦循环泵提供动力。但需要额外设置</a:t>
            </a:r>
            <a:r>
              <a:rPr lang="zh-CN" altLang="en-US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冷屏结构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，因此所需的空间比较大，厚度至少为</a:t>
            </a:r>
            <a:r>
              <a:rPr lang="en-US" altLang="zh-CN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385mm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，并且需要</a:t>
            </a:r>
            <a:r>
              <a:rPr lang="zh-CN" altLang="en-US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增加一个低温液氦循环泵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，为迫流液氦输送提供动力，并且需要增加</a:t>
            </a:r>
            <a:r>
              <a:rPr lang="zh-CN" altLang="en-US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两相节流阀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用来收集并利用两相回气；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过冷超临界氦迫流结构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：具有额外的过冷度，冷却效果相比液氦迫流更好。但仍旧需要增设</a:t>
            </a:r>
            <a:r>
              <a:rPr lang="zh-CN" altLang="en-US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冷屏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，所需的空间与液氦迫流相同；并且还需要增设一个额外的</a:t>
            </a:r>
            <a:r>
              <a:rPr lang="zh-CN" altLang="en-US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负压系统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，提供稳定大量的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3.5K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的过冷液氦作为冷源，去进一步冷却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3bar@5K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的超临界氦，</a:t>
            </a:r>
            <a:r>
              <a:rPr lang="zh-CN" altLang="en-US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总成本相对较高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根据以上的分析，我们建议采用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热虹吸式结构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作为超导磁体的冷却方案。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0252178A-E29B-4D11-BAD9-0C2455A179F0}"/>
              </a:ext>
            </a:extLst>
          </p:cNvPr>
          <p:cNvSpPr txBox="1"/>
          <p:nvPr/>
        </p:nvSpPr>
        <p:spPr>
          <a:xfrm>
            <a:off x="920007" y="248575"/>
            <a:ext cx="6125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结论与总结</a:t>
            </a:r>
          </a:p>
        </p:txBody>
      </p:sp>
    </p:spTree>
    <p:extLst>
      <p:ext uri="{BB962C8B-B14F-4D97-AF65-F5344CB8AC3E}">
        <p14:creationId xmlns:p14="http://schemas.microsoft.com/office/powerpoint/2010/main" val="39006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xmlns="" id="{235C1ABC-7E3F-48A0-B87C-F948882161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832170"/>
              </p:ext>
            </p:extLst>
          </p:nvPr>
        </p:nvGraphicFramePr>
        <p:xfrm>
          <a:off x="0" y="715607"/>
          <a:ext cx="12192001" cy="6295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7221">
                  <a:extLst>
                    <a:ext uri="{9D8B030D-6E8A-4147-A177-3AD203B41FA5}">
                      <a16:colId xmlns:a16="http://schemas.microsoft.com/office/drawing/2014/main" xmlns="" val="1847319310"/>
                    </a:ext>
                  </a:extLst>
                </a:gridCol>
                <a:gridCol w="3758260">
                  <a:extLst>
                    <a:ext uri="{9D8B030D-6E8A-4147-A177-3AD203B41FA5}">
                      <a16:colId xmlns:a16="http://schemas.microsoft.com/office/drawing/2014/main" xmlns="" val="1346791040"/>
                    </a:ext>
                  </a:extLst>
                </a:gridCol>
                <a:gridCol w="3758260">
                  <a:extLst>
                    <a:ext uri="{9D8B030D-6E8A-4147-A177-3AD203B41FA5}">
                      <a16:colId xmlns:a16="http://schemas.microsoft.com/office/drawing/2014/main" xmlns="" val="111997395"/>
                    </a:ext>
                  </a:extLst>
                </a:gridCol>
                <a:gridCol w="3758260">
                  <a:extLst>
                    <a:ext uri="{9D8B030D-6E8A-4147-A177-3AD203B41FA5}">
                      <a16:colId xmlns:a16="http://schemas.microsoft.com/office/drawing/2014/main" xmlns="" val="3458851689"/>
                    </a:ext>
                  </a:extLst>
                </a:gridCol>
              </a:tblGrid>
              <a:tr h="387656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热虹吸方案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液氦迫流冷却方案</a:t>
                      </a:r>
                      <a:endParaRPr lang="en-US" altLang="zh-CN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过冷迫流冷却方案</a:t>
                      </a:r>
                      <a:endParaRPr lang="en-US" altLang="zh-CN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7021208"/>
                  </a:ext>
                </a:extLst>
              </a:tr>
              <a:tr h="96914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冷却部分尺寸与结构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厚度</a:t>
                      </a:r>
                      <a:r>
                        <a:rPr lang="en-US" altLang="zh-CN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350mm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仅需要一个顶部相分离器，占据顶部空间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厚度至少</a:t>
                      </a:r>
                      <a:r>
                        <a:rPr lang="en-US" altLang="zh-CN" dirty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385mm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需要增设液氦循环泵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厚度至少</a:t>
                      </a:r>
                      <a:r>
                        <a:rPr lang="en-US" altLang="zh-CN" dirty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385mm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需要增设液氦循环泵及负压系统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zh-CN" altLang="en-US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29119930"/>
                  </a:ext>
                </a:extLst>
              </a:tr>
              <a:tr h="1511737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性能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供液能力：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提供相当于</a:t>
                      </a: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52.2g/s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液氦流量的冷却能力；</a:t>
                      </a:r>
                      <a:endParaRPr lang="en-US" altLang="zh-CN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/>
                      <a:r>
                        <a:rPr lang="zh-CN" altLang="en-US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压降：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热虹吸方案靠重力自驱动，几乎不存在迫流冷却中的压降问题；</a:t>
                      </a:r>
                      <a:endParaRPr lang="en-US" altLang="zh-CN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/>
                      <a:r>
                        <a:rPr lang="zh-CN" altLang="en-US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换热能力：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相变换热，</a:t>
                      </a: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1200W/m</a:t>
                      </a:r>
                      <a:r>
                        <a:rPr lang="en-US" altLang="zh-CN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altLang="en-US" baseline="30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供液能力和压降：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依赖于源头压力提供供液能力，且与管道长度和布置方式挂钩；</a:t>
                      </a:r>
                      <a:endParaRPr lang="en-US" altLang="zh-CN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/>
                      <a:r>
                        <a:rPr lang="zh-CN" altLang="en-US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换热能力：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对流换热，</a:t>
                      </a: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100W/m</a:t>
                      </a:r>
                      <a:r>
                        <a:rPr lang="en-US" altLang="zh-CN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量级</a:t>
                      </a:r>
                      <a:endParaRPr lang="zh-CN" altLang="en-US" baseline="30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供液能力和压降：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依赖于源头压力提供供液能力，且与管道长度和布置方式挂钩；</a:t>
                      </a:r>
                      <a:endParaRPr lang="en-US" altLang="zh-CN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/>
                      <a:r>
                        <a:rPr lang="zh-CN" altLang="en-US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换热能力：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对流换热，</a:t>
                      </a: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100W/m</a:t>
                      </a:r>
                      <a:r>
                        <a:rPr lang="en-US" altLang="zh-CN" baseline="30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量级</a:t>
                      </a:r>
                      <a:endParaRPr lang="zh-CN" altLang="en-US" baseline="30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80018966"/>
                  </a:ext>
                </a:extLst>
              </a:tr>
              <a:tr h="1034124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优势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换热系数高，不用受到源头压力和压降的限制，有</a:t>
                      </a: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CERN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的成功经验，冷却比较均匀，能够处理局部热负荷，轭铁体积较小。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迫流冷却</a:t>
                      </a: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4K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热负荷小，大部分热负荷在冷屏</a:t>
                      </a: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60K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温区被带走。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裕度较大，冷却效果高于单纯的非过冷迫流。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2356216"/>
                  </a:ext>
                </a:extLst>
              </a:tr>
              <a:tr h="1509696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劣势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需要在顶部增设相分离器，导致整体体积更大；目前在热虹吸方面没有加工和测试经验，需要积累实验数据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冷却能力受压降限制，无法提供很大流量，并且对于</a:t>
                      </a: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Quench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情形需要有额外的解决方案，需要增设额外的冷屏系统和一个液氦循环泵，相对占用更多空间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冷却能力受压降限制，无法提供很大流量，并且对于</a:t>
                      </a:r>
                      <a:r>
                        <a:rPr lang="en-US" altLang="zh-CN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Quench</a:t>
                      </a: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情形需要有额外的解决方案，并且与液氦迫流方案比需要额外的负压系统，造价更加昂贵。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11780360"/>
                  </a:ext>
                </a:extLst>
              </a:tr>
              <a:tr h="728415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造价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额外的造价是顶部相分离器和运行费用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需要额外增设液氦循环泵和额外的冷屏等装置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需要额外增设液氦循环泵、负压系统和额外的冷屏等装置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02298173"/>
                  </a:ext>
                </a:extLst>
              </a:tr>
            </a:tbl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B290EBDD-B0B3-4589-A2F8-85B016772DC2}"/>
              </a:ext>
            </a:extLst>
          </p:cNvPr>
          <p:cNvSpPr txBox="1"/>
          <p:nvPr/>
        </p:nvSpPr>
        <p:spPr>
          <a:xfrm>
            <a:off x="3033204" y="124288"/>
            <a:ext cx="6125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三种方案对比</a:t>
            </a:r>
          </a:p>
        </p:txBody>
      </p:sp>
    </p:spTree>
    <p:extLst>
      <p:ext uri="{BB962C8B-B14F-4D97-AF65-F5344CB8AC3E}">
        <p14:creationId xmlns:p14="http://schemas.microsoft.com/office/powerpoint/2010/main" val="152026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BAD4DD0A-E223-4B93-B275-831809F4086B}"/>
              </a:ext>
            </a:extLst>
          </p:cNvPr>
          <p:cNvSpPr txBox="1"/>
          <p:nvPr/>
        </p:nvSpPr>
        <p:spPr>
          <a:xfrm>
            <a:off x="2057400" y="1905506"/>
            <a:ext cx="746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请各位老师批评指正</a:t>
            </a:r>
          </a:p>
        </p:txBody>
      </p:sp>
    </p:spTree>
    <p:extLst>
      <p:ext uri="{BB962C8B-B14F-4D97-AF65-F5344CB8AC3E}">
        <p14:creationId xmlns:p14="http://schemas.microsoft.com/office/powerpoint/2010/main" val="132521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192E709A-6915-45A4-8F64-323612405D59}"/>
              </a:ext>
            </a:extLst>
          </p:cNvPr>
          <p:cNvSpPr/>
          <p:nvPr/>
        </p:nvSpPr>
        <p:spPr>
          <a:xfrm>
            <a:off x="265220" y="1430514"/>
            <a:ext cx="6096000" cy="365824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CMS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探测磁铁采取的热虹吸方法进行冷却，热虹吸（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Thermosiphon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）是一种利用液体的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密度差和温度差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来实现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自然循环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的热传递方式。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热虹吸系统中，液体在受热后会变得轻，从而向上运动，而冷却后液体变得重，从而向下运动，形成一个自然的循环流动。热虹吸系统通常不需要外部动力驱动，具有简单、可靠、节能等优点，在一些特定的应用领域得到广泛应用。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CMS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探测器磁体线圈主要尺寸为内直径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6.36</a:t>
            </a:r>
            <a:r>
              <a:rPr lang="zh-CN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米，长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12.4</a:t>
            </a:r>
            <a:r>
              <a:rPr lang="zh-CN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，厚度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0.3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米，最大热负荷约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为；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采用热虹吸方式进行冷却，其液氦传热面积为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35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平方米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400W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平均热流密度为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12.4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瓦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平方米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A576C42A-8A9B-4891-B16F-6BBD7EA3CE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652470" y="1595437"/>
            <a:ext cx="5274310" cy="366712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88EDD80B-6301-42D1-BD80-2D8986C3DCAC}"/>
              </a:ext>
            </a:extLst>
          </p:cNvPr>
          <p:cNvSpPr txBox="1"/>
          <p:nvPr/>
        </p:nvSpPr>
        <p:spPr>
          <a:xfrm>
            <a:off x="276225" y="380432"/>
            <a:ext cx="497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背景调研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——CMS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451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A0FEB80E-BE67-4124-9ABD-11C138D418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15"/>
          <a:stretch/>
        </p:blipFill>
        <p:spPr>
          <a:xfrm>
            <a:off x="6944434" y="1318708"/>
            <a:ext cx="4486275" cy="4238714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1F09D534-E6CA-4ACB-AD8B-E56085B96CC7}"/>
              </a:ext>
            </a:extLst>
          </p:cNvPr>
          <p:cNvSpPr/>
          <p:nvPr/>
        </p:nvSpPr>
        <p:spPr>
          <a:xfrm>
            <a:off x="276225" y="903652"/>
            <a:ext cx="7696200" cy="2217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CMS</a:t>
            </a:r>
            <a:r>
              <a:rPr lang="zh-CN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探测器磁体冷却结构采用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组内径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14mm</a:t>
            </a:r>
            <a:r>
              <a:rPr lang="zh-CN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的冷却管道，延周向环抱整个磁体。在冷却管道顶部有一个</a:t>
            </a:r>
            <a:r>
              <a:rPr lang="zh-CN" altLang="zh-CN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相分离器</a:t>
            </a:r>
            <a:r>
              <a:rPr lang="zh-CN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相分离器接受由液氦杜瓦输送来的液氦，液氦继续由重力驱动提供给冷却管道底部供液，另外收集管道内蒸发的气体并送回制冷机，管道内的饱和液氦受热气化，由于密度差驱动气化的液氦向上流动，在冷却管道顶部汇集，并流向顶部的相分离器，完成整个流程循环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88EDD80B-6301-42D1-BD80-2D8986C3DCAC}"/>
              </a:ext>
            </a:extLst>
          </p:cNvPr>
          <p:cNvSpPr txBox="1"/>
          <p:nvPr/>
        </p:nvSpPr>
        <p:spPr>
          <a:xfrm>
            <a:off x="276225" y="380432"/>
            <a:ext cx="497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背景调研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——CMS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7065EC6-E85D-42BD-9267-66E6E96758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389"/>
          <a:stretch/>
        </p:blipFill>
        <p:spPr>
          <a:xfrm>
            <a:off x="1708357" y="3121503"/>
            <a:ext cx="5154081" cy="342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8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88B4E1D7-1C43-4F32-ADF0-37DB9CE934E7}"/>
              </a:ext>
            </a:extLst>
          </p:cNvPr>
          <p:cNvSpPr/>
          <p:nvPr/>
        </p:nvSpPr>
        <p:spPr>
          <a:xfrm>
            <a:off x="276225" y="1237667"/>
            <a:ext cx="6096000" cy="25364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ATLAS</a:t>
            </a:r>
            <a:r>
              <a:rPr lang="zh-CN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环形螺线管磁体</a:t>
            </a:r>
            <a:r>
              <a:rPr lang="zh-CN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采用</a:t>
            </a:r>
            <a:r>
              <a:rPr lang="zh-CN" altLang="zh-CN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迫流方式</a:t>
            </a:r>
            <a:r>
              <a:rPr lang="zh-CN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进行冷却，使用泵组提供动力驱动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4.5K</a:t>
            </a:r>
            <a:r>
              <a:rPr lang="zh-CN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两相氦进行冷却。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457200">
              <a:lnSpc>
                <a:spcPct val="150000"/>
              </a:lnSpc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迫流冷却（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Forced convection cooling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）是一种利用流体（通常是液体或气体）的流动来传递热量的冷却方式。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ATLAS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的另外一部分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螺线管磁体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则采用的是</a:t>
            </a:r>
            <a:r>
              <a:rPr lang="zh-CN" altLang="zh-CN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热虹吸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方式进行冷却，具体结构与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CMS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磁体类似。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3D20C54-51AE-4619-A378-6EFDBE2F47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15950" y="3774067"/>
            <a:ext cx="4494828" cy="306293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43288260-B017-4036-B6C9-21FFAB848CBE}"/>
              </a:ext>
            </a:extLst>
          </p:cNvPr>
          <p:cNvSpPr txBox="1"/>
          <p:nvPr/>
        </p:nvSpPr>
        <p:spPr>
          <a:xfrm>
            <a:off x="276225" y="380432"/>
            <a:ext cx="497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背景调研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——ATLAS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E9A80B7A-D770-4473-90DF-F2B863FAA8F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998941" y="3248058"/>
            <a:ext cx="4494828" cy="348611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F9E9409-400F-4313-B94E-86CB325553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8675" y="219074"/>
            <a:ext cx="420120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8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97D35FA9-7DF1-460D-B6BF-BB5DC4C1FC16}"/>
              </a:ext>
            </a:extLst>
          </p:cNvPr>
          <p:cNvSpPr/>
          <p:nvPr/>
        </p:nvSpPr>
        <p:spPr>
          <a:xfrm>
            <a:off x="342900" y="1403366"/>
            <a:ext cx="5448300" cy="4198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</a:t>
            </a:r>
            <a:r>
              <a:rPr lang="en-US" altLang="zh-CN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EAST</a:t>
            </a:r>
            <a:r>
              <a:rPr lang="zh-CN" altLang="zh-CN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的核聚变装置中也同样有超导磁约束的存在，也同样利用到超导磁体，</a:t>
            </a:r>
            <a:r>
              <a:rPr lang="en-US" altLang="zh-CN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EAST</a:t>
            </a:r>
            <a:r>
              <a:rPr lang="zh-CN" altLang="zh-CN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的超导磁体工作于</a:t>
            </a:r>
            <a:r>
              <a:rPr lang="en-US" altLang="zh-CN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3.8K</a:t>
            </a:r>
            <a:r>
              <a:rPr lang="zh-CN" altLang="zh-CN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温区，整体采用</a:t>
            </a:r>
            <a:r>
              <a:rPr lang="en-US" altLang="zh-CN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3.5K-4.5K</a:t>
            </a:r>
            <a:r>
              <a:rPr lang="zh-CN" altLang="zh-CN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（过冷）</a:t>
            </a:r>
            <a:r>
              <a:rPr lang="zh-CN" altLang="en-US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超临界氦</a:t>
            </a:r>
            <a:r>
              <a:rPr lang="zh-CN" altLang="zh-CN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迫流的冷却方式，磁体总质量约为</a:t>
            </a:r>
            <a:r>
              <a:rPr lang="en-US" altLang="zh-CN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170</a:t>
            </a:r>
            <a:r>
              <a:rPr lang="zh-CN" altLang="zh-CN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吨，其中</a:t>
            </a:r>
            <a:r>
              <a:rPr lang="en-US" altLang="zh-CN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TF</a:t>
            </a:r>
            <a:r>
              <a:rPr lang="zh-CN" altLang="zh-CN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线圈</a:t>
            </a:r>
            <a:r>
              <a:rPr lang="en-US" altLang="zh-CN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96</a:t>
            </a:r>
            <a:r>
              <a:rPr lang="zh-CN" altLang="zh-CN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吨，线圈</a:t>
            </a:r>
            <a:r>
              <a:rPr lang="zh-CN" altLang="en-US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中间</a:t>
            </a:r>
            <a:r>
              <a:rPr lang="zh-CN" altLang="zh-CN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结构</a:t>
            </a:r>
            <a:r>
              <a:rPr lang="en-US" altLang="zh-CN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38</a:t>
            </a:r>
            <a:r>
              <a:rPr lang="zh-CN" altLang="zh-CN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吨，</a:t>
            </a:r>
            <a:r>
              <a:rPr lang="en-US" altLang="zh-CN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PF</a:t>
            </a:r>
            <a:r>
              <a:rPr lang="zh-CN" altLang="zh-CN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线圈</a:t>
            </a:r>
            <a:r>
              <a:rPr lang="en-US" altLang="zh-CN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35</a:t>
            </a:r>
            <a:r>
              <a:rPr lang="zh-CN" altLang="zh-CN" kern="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吨。</a:t>
            </a:r>
            <a:endParaRPr lang="zh-CN" altLang="zh-CN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457200">
              <a:lnSpc>
                <a:spcPct val="150000"/>
              </a:lnSpc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TF</a:t>
            </a:r>
            <a:r>
              <a:rPr lang="zh-CN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磁铁有共计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lang="zh-CN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个超导线圈，在半径为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1.7m</a:t>
            </a:r>
            <a:r>
              <a:rPr lang="zh-CN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的区域内产生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3.5T</a:t>
            </a:r>
            <a:r>
              <a:rPr lang="zh-CN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的磁场，正常工作下的运行电流为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14.3kA</a:t>
            </a:r>
            <a:r>
              <a:rPr lang="zh-CN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，最高的磁场为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5.8T</a:t>
            </a:r>
            <a:r>
              <a:rPr lang="zh-CN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PF</a:t>
            </a:r>
            <a:r>
              <a:rPr lang="zh-CN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磁铁共计有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CN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个外部线圈和六个内部线圈，正常工作下的运行电流为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14.5kA</a:t>
            </a:r>
            <a:r>
              <a:rPr lang="zh-CN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，最高的磁场为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4.5T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7223297F-3278-4EAB-A36E-5B116A69C8E9}"/>
              </a:ext>
            </a:extLst>
          </p:cNvPr>
          <p:cNvSpPr txBox="1"/>
          <p:nvPr/>
        </p:nvSpPr>
        <p:spPr>
          <a:xfrm>
            <a:off x="276225" y="380432"/>
            <a:ext cx="497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背景调研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——EAST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31E66364-BE42-45FD-82C9-E7CE4669F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90315"/>
            <a:ext cx="6068272" cy="462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49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97D35FA9-7DF1-460D-B6BF-BB5DC4C1FC16}"/>
              </a:ext>
            </a:extLst>
          </p:cNvPr>
          <p:cNvSpPr/>
          <p:nvPr/>
        </p:nvSpPr>
        <p:spPr>
          <a:xfrm>
            <a:off x="276225" y="851248"/>
            <a:ext cx="11344275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为了为如此庞大的超导磁体组进行冷却，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EAST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建立了较大规模的低温系统，其具有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1050W@3.5K+ 200W@4.5K +13g/s LHe+13kW@80K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，近似等效于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2kW@4K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的制冷能力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3A30D3C5-5251-4BE0-8AED-7F9AA26226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74052" y="2056698"/>
            <a:ext cx="5274310" cy="442087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7223297F-3278-4EAB-A36E-5B116A69C8E9}"/>
              </a:ext>
            </a:extLst>
          </p:cNvPr>
          <p:cNvSpPr txBox="1"/>
          <p:nvPr/>
        </p:nvSpPr>
        <p:spPr>
          <a:xfrm>
            <a:off x="276225" y="380432"/>
            <a:ext cx="497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背景调研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——EAST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C2B7D40-5AFC-4153-A33F-51EA421C0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698" y="1824095"/>
            <a:ext cx="4151628" cy="465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76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图片 81">
            <a:extLst>
              <a:ext uri="{FF2B5EF4-FFF2-40B4-BE49-F238E27FC236}">
                <a16:creationId xmlns:a16="http://schemas.microsoft.com/office/drawing/2014/main" xmlns="" id="{7D717CA6-E780-40CC-9163-CC081EE57F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511" t="18710" r="35647" b="10566"/>
          <a:stretch>
            <a:fillRect/>
          </a:stretch>
        </p:blipFill>
        <p:spPr>
          <a:xfrm>
            <a:off x="9281003" y="2556742"/>
            <a:ext cx="2390888" cy="1744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图片 82">
            <a:extLst>
              <a:ext uri="{FF2B5EF4-FFF2-40B4-BE49-F238E27FC236}">
                <a16:creationId xmlns:a16="http://schemas.microsoft.com/office/drawing/2014/main" xmlns="" id="{191C596E-77FE-48A5-8B0C-361A35DE59E8}"/>
              </a:ext>
            </a:extLst>
          </p:cNvPr>
          <p:cNvPicPr/>
          <p:nvPr/>
        </p:nvPicPr>
        <p:blipFill rotWithShape="1">
          <a:blip r:embed="rId3"/>
          <a:srcRect l="46313" t="9307" b="13175"/>
          <a:stretch/>
        </p:blipFill>
        <p:spPr>
          <a:xfrm>
            <a:off x="9281003" y="91353"/>
            <a:ext cx="2350545" cy="2359689"/>
          </a:xfrm>
          <a:prstGeom prst="rect">
            <a:avLst/>
          </a:prstGeom>
        </p:spPr>
      </p:pic>
      <p:sp>
        <p:nvSpPr>
          <p:cNvPr id="84" name="文本框 83">
            <a:extLst>
              <a:ext uri="{FF2B5EF4-FFF2-40B4-BE49-F238E27FC236}">
                <a16:creationId xmlns:a16="http://schemas.microsoft.com/office/drawing/2014/main" xmlns="" id="{8F0B19C6-E63F-4A15-A5D6-50CB64426DE9}"/>
              </a:ext>
            </a:extLst>
          </p:cNvPr>
          <p:cNvSpPr txBox="1"/>
          <p:nvPr/>
        </p:nvSpPr>
        <p:spPr>
          <a:xfrm>
            <a:off x="701054" y="871009"/>
            <a:ext cx="7833341" cy="3367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对于探测器磁铁的冷却结构，均是在超导磁铁的线圈结构上布冷却管，通过冷却管带走磁铁产生的热量。布管的方式主要由两种，</a:t>
            </a:r>
            <a:r>
              <a:rPr lang="zh-CN" altLang="en-US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轴向蛇形布置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周向环抱布置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轴向蛇形布置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相对容易加工，而</a:t>
            </a:r>
            <a:r>
              <a:rPr lang="zh-CN" altLang="en-US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周向环抱布置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则多应用于热虹吸方案，以提供向上流动的通道。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除了在线圈结构上布冷却管外，还需要考虑冷屏的的冷却管道，冷屏的冷却管道为铝管（根据冷屏的材料确定），管道的布置同样要考虑如何维持冷屏温度恒定，冷屏的温度区间为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40K-80K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，管道内径为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10mm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4B2B67A3-2E14-4B41-9F6E-B11952ABE4EA}"/>
              </a:ext>
            </a:extLst>
          </p:cNvPr>
          <p:cNvSpPr/>
          <p:nvPr/>
        </p:nvSpPr>
        <p:spPr>
          <a:xfrm>
            <a:off x="6308622" y="4689567"/>
            <a:ext cx="5822590" cy="1656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xmlns="" id="{605C5C13-F748-4100-B167-224ABF6AB8E7}"/>
              </a:ext>
            </a:extLst>
          </p:cNvPr>
          <p:cNvCxnSpPr/>
          <p:nvPr/>
        </p:nvCxnSpPr>
        <p:spPr>
          <a:xfrm>
            <a:off x="6538807" y="4619357"/>
            <a:ext cx="0" cy="180000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xmlns="" id="{346C19DF-85BA-49E1-A79D-33F64705757D}"/>
              </a:ext>
            </a:extLst>
          </p:cNvPr>
          <p:cNvCxnSpPr/>
          <p:nvPr/>
        </p:nvCxnSpPr>
        <p:spPr>
          <a:xfrm>
            <a:off x="11842047" y="4619357"/>
            <a:ext cx="0" cy="180000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xmlns="" id="{D0DA9462-835A-4868-A241-A99037A50B1C}"/>
              </a:ext>
            </a:extLst>
          </p:cNvPr>
          <p:cNvCxnSpPr/>
          <p:nvPr/>
        </p:nvCxnSpPr>
        <p:spPr>
          <a:xfrm>
            <a:off x="7503033" y="4619357"/>
            <a:ext cx="0" cy="180000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xmlns="" id="{AC971FC3-EA5F-4846-8FDE-79FBF1942992}"/>
              </a:ext>
            </a:extLst>
          </p:cNvPr>
          <p:cNvCxnSpPr/>
          <p:nvPr/>
        </p:nvCxnSpPr>
        <p:spPr>
          <a:xfrm>
            <a:off x="8949372" y="4619357"/>
            <a:ext cx="0" cy="180000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xmlns="" id="{4081CB8C-AAAC-45C2-80C6-AE2B755F5527}"/>
              </a:ext>
            </a:extLst>
          </p:cNvPr>
          <p:cNvCxnSpPr/>
          <p:nvPr/>
        </p:nvCxnSpPr>
        <p:spPr>
          <a:xfrm>
            <a:off x="9431485" y="4619357"/>
            <a:ext cx="0" cy="180000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xmlns="" id="{6A702890-C128-4AA0-9E1F-02DF2E61CD56}"/>
              </a:ext>
            </a:extLst>
          </p:cNvPr>
          <p:cNvCxnSpPr/>
          <p:nvPr/>
        </p:nvCxnSpPr>
        <p:spPr>
          <a:xfrm>
            <a:off x="10395711" y="4619357"/>
            <a:ext cx="0" cy="180000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xmlns="" id="{FAF3747E-43E4-457E-B73F-E88BE23D7D57}"/>
              </a:ext>
            </a:extLst>
          </p:cNvPr>
          <p:cNvCxnSpPr/>
          <p:nvPr/>
        </p:nvCxnSpPr>
        <p:spPr>
          <a:xfrm>
            <a:off x="10877824" y="4619357"/>
            <a:ext cx="0" cy="180000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xmlns="" id="{395FC52C-AD9E-48F1-B153-5305350027FA}"/>
              </a:ext>
            </a:extLst>
          </p:cNvPr>
          <p:cNvCxnSpPr/>
          <p:nvPr/>
        </p:nvCxnSpPr>
        <p:spPr>
          <a:xfrm>
            <a:off x="11359937" y="4619357"/>
            <a:ext cx="0" cy="180000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xmlns="" id="{314C68A9-B491-4A0D-A9EA-0DAD2CF93C1F}"/>
              </a:ext>
            </a:extLst>
          </p:cNvPr>
          <p:cNvCxnSpPr/>
          <p:nvPr/>
        </p:nvCxnSpPr>
        <p:spPr>
          <a:xfrm>
            <a:off x="9913598" y="4619357"/>
            <a:ext cx="0" cy="180000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xmlns="" id="{563F81E9-FEA7-4950-80D5-E9BC167D0CEB}"/>
              </a:ext>
            </a:extLst>
          </p:cNvPr>
          <p:cNvCxnSpPr/>
          <p:nvPr/>
        </p:nvCxnSpPr>
        <p:spPr>
          <a:xfrm>
            <a:off x="7020920" y="4619357"/>
            <a:ext cx="0" cy="180000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xmlns="" id="{FAFD8AFD-1F6C-4A66-A401-2DF2D0253930}"/>
              </a:ext>
            </a:extLst>
          </p:cNvPr>
          <p:cNvCxnSpPr/>
          <p:nvPr/>
        </p:nvCxnSpPr>
        <p:spPr>
          <a:xfrm>
            <a:off x="7985146" y="4619357"/>
            <a:ext cx="0" cy="180000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xmlns="" id="{16D20338-1C32-4D20-925C-EB0EE7009444}"/>
              </a:ext>
            </a:extLst>
          </p:cNvPr>
          <p:cNvCxnSpPr/>
          <p:nvPr/>
        </p:nvCxnSpPr>
        <p:spPr>
          <a:xfrm>
            <a:off x="8467259" y="4619357"/>
            <a:ext cx="0" cy="180000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矩形 51">
            <a:extLst>
              <a:ext uri="{FF2B5EF4-FFF2-40B4-BE49-F238E27FC236}">
                <a16:creationId xmlns:a16="http://schemas.microsoft.com/office/drawing/2014/main" xmlns="" id="{7DD9969C-4287-4083-A9E5-AF03C4D81A75}"/>
              </a:ext>
            </a:extLst>
          </p:cNvPr>
          <p:cNvSpPr/>
          <p:nvPr/>
        </p:nvSpPr>
        <p:spPr>
          <a:xfrm>
            <a:off x="273410" y="4649973"/>
            <a:ext cx="5822590" cy="1656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xmlns="" id="{C315EFA9-87C8-4E00-A593-D19B2544B4D4}"/>
              </a:ext>
            </a:extLst>
          </p:cNvPr>
          <p:cNvCxnSpPr>
            <a:cxnSpLocks/>
          </p:cNvCxnSpPr>
          <p:nvPr/>
        </p:nvCxnSpPr>
        <p:spPr>
          <a:xfrm>
            <a:off x="8137546" y="6752147"/>
            <a:ext cx="0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xmlns="" id="{8EA7D32D-E2B2-4402-B789-7EFA2DEB7841}"/>
              </a:ext>
            </a:extLst>
          </p:cNvPr>
          <p:cNvCxnSpPr>
            <a:cxnSpLocks/>
          </p:cNvCxnSpPr>
          <p:nvPr/>
        </p:nvCxnSpPr>
        <p:spPr>
          <a:xfrm flipH="1">
            <a:off x="6491526" y="4584407"/>
            <a:ext cx="5412039" cy="0"/>
          </a:xfrm>
          <a:prstGeom prst="line">
            <a:avLst/>
          </a:prstGeom>
          <a:ln w="1905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xmlns="" id="{B556755C-3DFB-4554-9F78-B289198CEBA1}"/>
              </a:ext>
            </a:extLst>
          </p:cNvPr>
          <p:cNvCxnSpPr>
            <a:cxnSpLocks/>
          </p:cNvCxnSpPr>
          <p:nvPr/>
        </p:nvCxnSpPr>
        <p:spPr>
          <a:xfrm flipH="1">
            <a:off x="478685" y="4649973"/>
            <a:ext cx="5412039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xmlns="" id="{00BE920C-014D-4089-BB98-6AF76EBD6E33}"/>
              </a:ext>
            </a:extLst>
          </p:cNvPr>
          <p:cNvCxnSpPr>
            <a:cxnSpLocks/>
          </p:cNvCxnSpPr>
          <p:nvPr/>
        </p:nvCxnSpPr>
        <p:spPr>
          <a:xfrm flipH="1">
            <a:off x="6491526" y="6452638"/>
            <a:ext cx="5412039" cy="0"/>
          </a:xfrm>
          <a:prstGeom prst="line">
            <a:avLst/>
          </a:prstGeom>
          <a:ln w="1905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xmlns="" id="{4573D815-5553-4F05-81A9-6FF456C81179}"/>
              </a:ext>
            </a:extLst>
          </p:cNvPr>
          <p:cNvCxnSpPr>
            <a:cxnSpLocks/>
          </p:cNvCxnSpPr>
          <p:nvPr/>
        </p:nvCxnSpPr>
        <p:spPr>
          <a:xfrm flipH="1">
            <a:off x="478685" y="6305973"/>
            <a:ext cx="5412039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xmlns="" id="{3CDC42EF-9494-40D6-9119-A6C161239ECC}"/>
              </a:ext>
            </a:extLst>
          </p:cNvPr>
          <p:cNvCxnSpPr>
            <a:cxnSpLocks/>
          </p:cNvCxnSpPr>
          <p:nvPr/>
        </p:nvCxnSpPr>
        <p:spPr>
          <a:xfrm flipH="1">
            <a:off x="478685" y="5063973"/>
            <a:ext cx="5412039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xmlns="" id="{6548DB85-BA4A-4C2E-AB7A-382EF6BCC966}"/>
              </a:ext>
            </a:extLst>
          </p:cNvPr>
          <p:cNvCxnSpPr>
            <a:cxnSpLocks/>
          </p:cNvCxnSpPr>
          <p:nvPr/>
        </p:nvCxnSpPr>
        <p:spPr>
          <a:xfrm flipH="1">
            <a:off x="478685" y="5477973"/>
            <a:ext cx="5412039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xmlns="" id="{6D0D8175-D029-4F62-B073-BB2FA01405BA}"/>
              </a:ext>
            </a:extLst>
          </p:cNvPr>
          <p:cNvCxnSpPr>
            <a:cxnSpLocks/>
          </p:cNvCxnSpPr>
          <p:nvPr/>
        </p:nvCxnSpPr>
        <p:spPr>
          <a:xfrm flipH="1">
            <a:off x="478685" y="5891973"/>
            <a:ext cx="5412039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弧形 60">
            <a:extLst>
              <a:ext uri="{FF2B5EF4-FFF2-40B4-BE49-F238E27FC236}">
                <a16:creationId xmlns:a16="http://schemas.microsoft.com/office/drawing/2014/main" xmlns="" id="{1A11DD4A-AEC0-4404-851B-A7B4B748F4D5}"/>
              </a:ext>
            </a:extLst>
          </p:cNvPr>
          <p:cNvSpPr/>
          <p:nvPr/>
        </p:nvSpPr>
        <p:spPr>
          <a:xfrm rot="16200000">
            <a:off x="258068" y="4689010"/>
            <a:ext cx="429208" cy="367361"/>
          </a:xfrm>
          <a:prstGeom prst="arc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弧形 61">
            <a:extLst>
              <a:ext uri="{FF2B5EF4-FFF2-40B4-BE49-F238E27FC236}">
                <a16:creationId xmlns:a16="http://schemas.microsoft.com/office/drawing/2014/main" xmlns="" id="{E3AC2AD4-351C-46BE-9B6F-89EC675D6A62}"/>
              </a:ext>
            </a:extLst>
          </p:cNvPr>
          <p:cNvSpPr/>
          <p:nvPr/>
        </p:nvSpPr>
        <p:spPr>
          <a:xfrm rot="10800000">
            <a:off x="288991" y="4689009"/>
            <a:ext cx="429208" cy="367361"/>
          </a:xfrm>
          <a:prstGeom prst="arc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弧形 62">
            <a:extLst>
              <a:ext uri="{FF2B5EF4-FFF2-40B4-BE49-F238E27FC236}">
                <a16:creationId xmlns:a16="http://schemas.microsoft.com/office/drawing/2014/main" xmlns="" id="{16E024F8-749F-4048-A7C3-8B8076768D68}"/>
              </a:ext>
            </a:extLst>
          </p:cNvPr>
          <p:cNvSpPr/>
          <p:nvPr/>
        </p:nvSpPr>
        <p:spPr>
          <a:xfrm rot="16200000">
            <a:off x="264887" y="5524613"/>
            <a:ext cx="429208" cy="367361"/>
          </a:xfrm>
          <a:prstGeom prst="arc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弧形 63">
            <a:extLst>
              <a:ext uri="{FF2B5EF4-FFF2-40B4-BE49-F238E27FC236}">
                <a16:creationId xmlns:a16="http://schemas.microsoft.com/office/drawing/2014/main" xmlns="" id="{7DB2B4F6-EEF1-4A67-8B60-74008FD1B24F}"/>
              </a:ext>
            </a:extLst>
          </p:cNvPr>
          <p:cNvSpPr/>
          <p:nvPr/>
        </p:nvSpPr>
        <p:spPr>
          <a:xfrm rot="10800000">
            <a:off x="295810" y="5524612"/>
            <a:ext cx="429208" cy="367361"/>
          </a:xfrm>
          <a:prstGeom prst="arc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弧形 64">
            <a:extLst>
              <a:ext uri="{FF2B5EF4-FFF2-40B4-BE49-F238E27FC236}">
                <a16:creationId xmlns:a16="http://schemas.microsoft.com/office/drawing/2014/main" xmlns="" id="{22171126-190C-418B-A732-8FA2717F8AC5}"/>
              </a:ext>
            </a:extLst>
          </p:cNvPr>
          <p:cNvSpPr/>
          <p:nvPr/>
        </p:nvSpPr>
        <p:spPr>
          <a:xfrm>
            <a:off x="5710724" y="5063972"/>
            <a:ext cx="360000" cy="402817"/>
          </a:xfrm>
          <a:prstGeom prst="arc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弧形 65">
            <a:extLst>
              <a:ext uri="{FF2B5EF4-FFF2-40B4-BE49-F238E27FC236}">
                <a16:creationId xmlns:a16="http://schemas.microsoft.com/office/drawing/2014/main" xmlns="" id="{E0990AD6-CC31-4202-A7C0-5E8128F876F3}"/>
              </a:ext>
            </a:extLst>
          </p:cNvPr>
          <p:cNvSpPr/>
          <p:nvPr/>
        </p:nvSpPr>
        <p:spPr>
          <a:xfrm rot="5400000">
            <a:off x="5689315" y="5085383"/>
            <a:ext cx="402818" cy="360000"/>
          </a:xfrm>
          <a:prstGeom prst="arc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弧形 66">
            <a:extLst>
              <a:ext uri="{FF2B5EF4-FFF2-40B4-BE49-F238E27FC236}">
                <a16:creationId xmlns:a16="http://schemas.microsoft.com/office/drawing/2014/main" xmlns="" id="{09F5F55D-CF6B-4AD8-B4E0-3D6741B37105}"/>
              </a:ext>
            </a:extLst>
          </p:cNvPr>
          <p:cNvSpPr/>
          <p:nvPr/>
        </p:nvSpPr>
        <p:spPr>
          <a:xfrm>
            <a:off x="5661711" y="5892380"/>
            <a:ext cx="360000" cy="402817"/>
          </a:xfrm>
          <a:prstGeom prst="arc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弧形 67">
            <a:extLst>
              <a:ext uri="{FF2B5EF4-FFF2-40B4-BE49-F238E27FC236}">
                <a16:creationId xmlns:a16="http://schemas.microsoft.com/office/drawing/2014/main" xmlns="" id="{EBACB1B2-9698-4A59-A959-F6988A841D40}"/>
              </a:ext>
            </a:extLst>
          </p:cNvPr>
          <p:cNvSpPr/>
          <p:nvPr/>
        </p:nvSpPr>
        <p:spPr>
          <a:xfrm rot="5400000">
            <a:off x="5640302" y="5913791"/>
            <a:ext cx="402818" cy="360000"/>
          </a:xfrm>
          <a:prstGeom prst="arc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xmlns="" id="{3B948FDD-5458-47AC-84FE-62C6A3490DD3}"/>
              </a:ext>
            </a:extLst>
          </p:cNvPr>
          <p:cNvSpPr/>
          <p:nvPr/>
        </p:nvSpPr>
        <p:spPr>
          <a:xfrm>
            <a:off x="8412715" y="648866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周向环抱布置</a:t>
            </a: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xmlns="" id="{6BDDA576-6086-421D-AF33-E9DDE0668364}"/>
              </a:ext>
            </a:extLst>
          </p:cNvPr>
          <p:cNvSpPr/>
          <p:nvPr/>
        </p:nvSpPr>
        <p:spPr>
          <a:xfrm>
            <a:off x="2377503" y="648866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轴向蛇形布置</a:t>
            </a: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xmlns="" id="{C73254AB-ED1D-4D28-AF00-B8259A7F623A}"/>
              </a:ext>
            </a:extLst>
          </p:cNvPr>
          <p:cNvSpPr txBox="1"/>
          <p:nvPr/>
        </p:nvSpPr>
        <p:spPr>
          <a:xfrm>
            <a:off x="619130" y="263398"/>
            <a:ext cx="6220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冷却结构设计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冷却管道排列方式</a:t>
            </a:r>
          </a:p>
        </p:txBody>
      </p:sp>
    </p:spTree>
    <p:extLst>
      <p:ext uri="{BB962C8B-B14F-4D97-AF65-F5344CB8AC3E}">
        <p14:creationId xmlns:p14="http://schemas.microsoft.com/office/powerpoint/2010/main" val="406112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50859D88-76E2-4A7D-8EAB-CDBAA0E36B12}"/>
              </a:ext>
            </a:extLst>
          </p:cNvPr>
          <p:cNvSpPr txBox="1"/>
          <p:nvPr/>
        </p:nvSpPr>
        <p:spPr>
          <a:xfrm>
            <a:off x="443548" y="1270723"/>
            <a:ext cx="1114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热负荷由热辐射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、拉杆导热、电流引线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线圈动态发热等组成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B1A6FDD8-0D65-4602-9987-D616CFB47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48" y="1785810"/>
            <a:ext cx="3730445" cy="366995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989ED8F8-F541-4B86-B48B-C13C822753A7}"/>
              </a:ext>
            </a:extLst>
          </p:cNvPr>
          <p:cNvSpPr/>
          <p:nvPr/>
        </p:nvSpPr>
        <p:spPr>
          <a:xfrm>
            <a:off x="358740" y="5765588"/>
            <a:ext cx="38779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嵌套圆球形结构的多层绝热材料传热模型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xmlns="" id="{60F78A48-B1F3-4840-AF2B-8BC70F388AEF}"/>
                  </a:ext>
                </a:extLst>
              </p:cNvPr>
              <p:cNvSpPr/>
              <p:nvPr/>
            </p:nvSpPr>
            <p:spPr>
              <a:xfrm>
                <a:off x="5067969" y="1974501"/>
                <a:ext cx="5546134" cy="12187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𝑟𝑎𝑑</m:t>
                          </m:r>
                        </m:sub>
                      </m:sSub>
                      <m:r>
                        <a:rPr lang="zh-CN" altLang="en-US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zh-CN" altLang="en-US" sz="24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zh-CN" altLang="en-US" sz="2400" i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zh-CN" altLang="en-US" sz="2400" i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𝑐𝑜𝑙𝑑</m:t>
                              </m:r>
                            </m:sub>
                          </m:sSub>
                          <m:d>
                            <m:d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h𝑜𝑡</m:t>
                                  </m:r>
                                </m:sub>
                                <m:sup>
                                  <m:r>
                                    <a:rPr lang="zh-CN" altLang="en-US" sz="2400" i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bSup>
                              <m:r>
                                <a:rPr lang="zh-CN" altLang="en-US" sz="24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𝑐𝑜𝑙𝑑</m:t>
                                  </m:r>
                                </m:sub>
                                <m:sup>
                                  <m:r>
                                    <a:rPr lang="zh-CN" altLang="en-US" sz="2400" i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f>
                            <m:f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𝑐𝑜𝑙𝑑</m:t>
                                  </m:r>
                                </m:sub>
                              </m:sSub>
                            </m:den>
                          </m:f>
                          <m:r>
                            <a:rPr lang="zh-CN" altLang="en-US" sz="2400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𝑐𝑜𝑙𝑑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h𝑜𝑡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sz="2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h𝑜𝑡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zh-CN" altLang="en-US" sz="2400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zh-CN" altLang="en-US" sz="2400"/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60F78A48-B1F3-4840-AF2B-8BC70F388A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969" y="1974501"/>
                <a:ext cx="5546134" cy="12187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xmlns="" id="{4A9CA3C8-41E9-4AA2-A436-C4DC96088324}"/>
                  </a:ext>
                </a:extLst>
              </p:cNvPr>
              <p:cNvSpPr/>
              <p:nvPr/>
            </p:nvSpPr>
            <p:spPr>
              <a:xfrm>
                <a:off x="5067969" y="5006192"/>
                <a:ext cx="4373313" cy="5384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zh-CN" altLang="en-US" sz="2000" i="0">
                          <a:latin typeface="Cambria Math" panose="02040503050406030204" pitchFamily="18" charset="0"/>
                        </a:rPr>
                        <m:t>=0.12×</m:t>
                      </m:r>
                      <m:sSup>
                        <m:sSup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000" i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zh-CN" altLang="en-US" sz="2000" i="0">
                              <a:latin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sSub>
                        <m:sSub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sSup>
                        <m:sSup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sz="2000" i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sz="2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zh-CN" altLang="en-US" sz="2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zh-CN" altLang="en-US" sz="200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4A9CA3C8-41E9-4AA2-A436-C4DC960883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969" y="5006192"/>
                <a:ext cx="4373313" cy="5384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xmlns="" id="{CBFEBD36-7E14-4D58-ADAD-4352AF90F08E}"/>
                  </a:ext>
                </a:extLst>
              </p:cNvPr>
              <p:cNvSpPr/>
              <p:nvPr/>
            </p:nvSpPr>
            <p:spPr>
              <a:xfrm>
                <a:off x="5067969" y="5649249"/>
                <a:ext cx="4125232" cy="670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𝑐𝑜𝑛𝑑</m:t>
                          </m:r>
                        </m:sub>
                      </m:sSub>
                      <m:r>
                        <a:rPr lang="zh-CN" altLang="en-US" sz="20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zh-CN" altLang="en-US" sz="20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  <m:t>𝑐𝑜𝑙𝑑</m:t>
                                  </m:r>
                                </m:sub>
                              </m:sSub>
                            </m:e>
                          </m:d>
                          <m:r>
                            <a:rPr lang="zh-CN" altLang="en-US" sz="2000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zh-CN" altLang="en-US" sz="2000" i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  <m:t>𝑐𝑜𝑙𝑑</m:t>
                              </m:r>
                            </m:sub>
                          </m:sSub>
                        </m:num>
                        <m:den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𝛿</m:t>
                          </m:r>
                        </m:den>
                      </m:f>
                    </m:oMath>
                  </m:oMathPara>
                </a14:m>
                <a:endParaRPr lang="zh-CN" altLang="en-US" sz="200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CBFEBD36-7E14-4D58-ADAD-4352AF90F0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969" y="5649249"/>
                <a:ext cx="4125232" cy="6705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xmlns="" id="{D0E68811-782C-44B8-898D-590AA38D897B}"/>
                  </a:ext>
                </a:extLst>
              </p:cNvPr>
              <p:cNvSpPr/>
              <p:nvPr/>
            </p:nvSpPr>
            <p:spPr>
              <a:xfrm>
                <a:off x="5118785" y="3308190"/>
                <a:ext cx="6680483" cy="9582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zh-CN" altLang="en-US" sz="2400" i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zh-CN" altLang="en-US" sz="2400" i="0">
                                      <a:latin typeface="Cambria Math" panose="02040503050406030204" pitchFamily="18" charset="0"/>
                                    </a:rPr>
                                    <m:t>2.56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zh-CN" altLang="en-US" sz="2400" i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  <m:r>
                            <a:rPr lang="zh-CN" altLang="en-US" sz="2400" i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a:rPr lang="zh-CN" altLang="en-US" sz="24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zh-CN" altLang="en-US" sz="2400" i="0">
                              <a:latin typeface="Cambria Math" panose="02040503050406030204" pitchFamily="18" charset="0"/>
                            </a:rPr>
                            <m:t>)+</m:t>
                          </m:r>
                          <m:f>
                            <m:f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𝑅𝑇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r>
                            <a:rPr lang="zh-CN" altLang="en-US" sz="2400" i="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  <m:sup>
                              <m:r>
                                <a:rPr lang="zh-CN" altLang="en-US" sz="2400" i="0">
                                  <a:latin typeface="Cambria Math" panose="02040503050406030204" pitchFamily="18" charset="0"/>
                                </a:rPr>
                                <m:t>4.67</m:t>
                              </m:r>
                            </m:sup>
                          </m:sSubSup>
                          <m:r>
                            <a:rPr lang="zh-CN" altLang="en-US" sz="24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  <m:sup>
                              <m:r>
                                <a:rPr lang="zh-CN" altLang="en-US" sz="2400" i="0">
                                  <a:latin typeface="Cambria Math" panose="02040503050406030204" pitchFamily="18" charset="0"/>
                                </a:rPr>
                                <m:t>4.67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zh-CN" altLang="en-US" sz="2400"/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D0E68811-782C-44B8-898D-590AA38D89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785" y="3308190"/>
                <a:ext cx="6680483" cy="9582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0F595E3B-A045-4F46-80B9-6A845FDE3384}"/>
              </a:ext>
            </a:extLst>
          </p:cNvPr>
          <p:cNvSpPr/>
          <p:nvPr/>
        </p:nvSpPr>
        <p:spPr>
          <a:xfrm>
            <a:off x="5103650" y="1605169"/>
            <a:ext cx="1603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辐射热流</a:t>
            </a:r>
            <a:r>
              <a:rPr lang="en-US" alt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1&amp;2</a:t>
            </a:r>
            <a:endParaRPr lang="zh-CN" altLang="en-US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96F69E22-95A6-47AF-A26B-9E5EF4F254FC}"/>
              </a:ext>
            </a:extLst>
          </p:cNvPr>
          <p:cNvSpPr/>
          <p:nvPr/>
        </p:nvSpPr>
        <p:spPr>
          <a:xfrm>
            <a:off x="5075984" y="4532067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导热热流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1972D3B2-0AA9-4782-B308-875142CB421D}"/>
              </a:ext>
            </a:extLst>
          </p:cNvPr>
          <p:cNvSpPr txBox="1"/>
          <p:nvPr/>
        </p:nvSpPr>
        <p:spPr>
          <a:xfrm>
            <a:off x="486154" y="356142"/>
            <a:ext cx="6220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热负荷计算</a:t>
            </a:r>
          </a:p>
        </p:txBody>
      </p:sp>
    </p:spTree>
    <p:extLst>
      <p:ext uri="{BB962C8B-B14F-4D97-AF65-F5344CB8AC3E}">
        <p14:creationId xmlns:p14="http://schemas.microsoft.com/office/powerpoint/2010/main" val="267170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6636</TotalTime>
  <Words>3430</Words>
  <Application>Microsoft Office PowerPoint</Application>
  <PresentationFormat>宽屏</PresentationFormat>
  <Paragraphs>231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等线</vt:lpstr>
      <vt:lpstr>等线 Light</vt:lpstr>
      <vt:lpstr>楷体</vt:lpstr>
      <vt:lpstr>宋体</vt:lpstr>
      <vt:lpstr>微软雅黑</vt:lpstr>
      <vt:lpstr>Arial</vt:lpstr>
      <vt:lpstr>Cambria</vt:lpstr>
      <vt:lpstr>Cambria Math</vt:lpstr>
      <vt:lpstr>Times New Roman</vt:lpstr>
      <vt:lpstr>Wingdings</vt:lpstr>
      <vt:lpstr>Office 主题​​</vt:lpstr>
      <vt:lpstr>CEPC探测器超导磁体冷却结构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PC</cp:lastModifiedBy>
  <cp:revision>136</cp:revision>
  <dcterms:created xsi:type="dcterms:W3CDTF">2024-06-12T06:26:15Z</dcterms:created>
  <dcterms:modified xsi:type="dcterms:W3CDTF">2024-06-17T07:46:06Z</dcterms:modified>
</cp:coreProperties>
</file>