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67" r:id="rId3"/>
    <p:sldId id="271" r:id="rId4"/>
    <p:sldId id="365" r:id="rId5"/>
    <p:sldId id="377" r:id="rId6"/>
    <p:sldId id="381" r:id="rId7"/>
    <p:sldId id="367" r:id="rId8"/>
    <p:sldId id="373" r:id="rId9"/>
    <p:sldId id="376" r:id="rId10"/>
    <p:sldId id="374" r:id="rId11"/>
    <p:sldId id="278" r:id="rId12"/>
    <p:sldId id="366" r:id="rId13"/>
    <p:sldId id="368" r:id="rId14"/>
    <p:sldId id="369" r:id="rId15"/>
    <p:sldId id="370" r:id="rId16"/>
    <p:sldId id="371" r:id="rId17"/>
    <p:sldId id="379" r:id="rId18"/>
    <p:sldId id="380" r:id="rId19"/>
    <p:sldId id="378" r:id="rId20"/>
    <p:sldId id="382" r:id="rId21"/>
    <p:sldId id="291" r:id="rId22"/>
    <p:sldId id="289" r:id="rId23"/>
    <p:sldId id="383" r:id="rId24"/>
    <p:sldId id="294" r:id="rId25"/>
    <p:sldId id="384" r:id="rId26"/>
    <p:sldId id="385" r:id="rId27"/>
    <p:sldId id="386" r:id="rId28"/>
    <p:sldId id="375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Century Gothic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Century Gothic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Century Gothic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Century Gothic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Century Gothic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Century Gothic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Century Gothic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Century Gothic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Century Gothic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803"/>
  </p:normalViewPr>
  <p:slideViewPr>
    <p:cSldViewPr snapToGrid="0">
      <p:cViewPr>
        <p:scale>
          <a:sx n="53" d="100"/>
          <a:sy n="53" d="100"/>
        </p:scale>
        <p:origin x="79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Focus on the project research content, </a:t>
            </a:r>
          </a:p>
          <a:p>
            <a:r>
              <a:t>The main innovation, </a:t>
            </a:r>
          </a:p>
          <a:p>
            <a:r>
              <a:t>Technical routes, </a:t>
            </a:r>
          </a:p>
          <a:p>
            <a:r>
              <a:t>Task decomposition and scheduling, </a:t>
            </a:r>
          </a:p>
          <a:p>
            <a:r>
              <a:t>Research team advantages, </a:t>
            </a:r>
          </a:p>
          <a:p>
            <a:r>
              <a:t>Organizational management measures, </a:t>
            </a:r>
          </a:p>
          <a:p>
            <a:r>
              <a:t>Expected results</a:t>
            </a:r>
          </a:p>
          <a:p>
            <a:r>
              <a:t>Risk analysis</a:t>
            </a:r>
          </a:p>
          <a:p>
            <a:r>
              <a:t>Project budget arrangement.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5" name="Shape 4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LGAD has fast timing, high S/N, no dark count, medium gain (~50)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5" name="Shape 4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Add blue box on top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091574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Shape 79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5" name="Shape 7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Important for ATLAS</a:t>
            </a:r>
          </a:p>
        </p:txBody>
      </p:sp>
    </p:spTree>
    <p:extLst>
      <p:ext uri="{BB962C8B-B14F-4D97-AF65-F5344CB8AC3E}">
        <p14:creationId xmlns:p14="http://schemas.microsoft.com/office/powerpoint/2010/main" val="1464763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216516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11152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anchor="b"/>
          <a:lstStyle>
            <a:lvl1pPr algn="ctr">
              <a:defRPr sz="12000">
                <a:latin typeface="等线 Light"/>
                <a:ea typeface="等线 Light"/>
                <a:cs typeface="等线 Light"/>
                <a:sym typeface="等线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4800">
                <a:latin typeface="等线"/>
                <a:ea typeface="等线"/>
                <a:cs typeface="等线"/>
                <a:sym typeface="等线"/>
              </a:defRPr>
            </a:lvl1pPr>
            <a:lvl2pPr marL="0" indent="457200" algn="ctr">
              <a:buSzTx/>
              <a:buFontTx/>
              <a:buNone/>
              <a:defRPr sz="4800">
                <a:latin typeface="等线"/>
                <a:ea typeface="等线"/>
                <a:cs typeface="等线"/>
                <a:sym typeface="等线"/>
              </a:defRPr>
            </a:lvl2pPr>
            <a:lvl3pPr marL="0" indent="914400" algn="ctr">
              <a:buSzTx/>
              <a:buFontTx/>
              <a:buNone/>
              <a:defRPr sz="4800">
                <a:latin typeface="等线"/>
                <a:ea typeface="等线"/>
                <a:cs typeface="等线"/>
                <a:sym typeface="等线"/>
              </a:defRPr>
            </a:lvl3pPr>
            <a:lvl4pPr marL="0" indent="1371600" algn="ctr">
              <a:buSzTx/>
              <a:buFontTx/>
              <a:buNone/>
              <a:defRPr sz="4800">
                <a:latin typeface="等线"/>
                <a:ea typeface="等线"/>
                <a:cs typeface="等线"/>
                <a:sym typeface="等线"/>
              </a:defRPr>
            </a:lvl4pPr>
            <a:lvl5pPr marL="0" indent="1828800" algn="ctr">
              <a:buSzTx/>
              <a:buFontTx/>
              <a:buNone/>
              <a:defRPr sz="4800">
                <a:latin typeface="等线"/>
                <a:ea typeface="等线"/>
                <a:cs typeface="等线"/>
                <a:sym typeface="等线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3962400" y="547199"/>
            <a:ext cx="16457760" cy="2289601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pc="-2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62400" y="3209039"/>
            <a:ext cx="16458481" cy="7954562"/>
          </a:xfrm>
          <a:prstGeom prst="rect">
            <a:avLst/>
          </a:prstGeom>
        </p:spPr>
        <p:txBody>
          <a:bodyPr lIns="0" tIns="0" rIns="0" bIns="0"/>
          <a:lstStyle>
            <a:lvl1pPr marL="431999" indent="-431999">
              <a:spcBef>
                <a:spcPts val="2800"/>
              </a:spcBef>
              <a:buClr>
                <a:srgbClr val="000000"/>
              </a:buClr>
              <a:buSzPct val="45000"/>
              <a:buFont typeface="Helvetica"/>
              <a:buChar char="✓"/>
              <a:defRPr sz="6400" spc="-2">
                <a:latin typeface="Arial"/>
                <a:ea typeface="Arial"/>
                <a:cs typeface="Arial"/>
                <a:sym typeface="Arial"/>
              </a:defRPr>
            </a:lvl1pPr>
            <a:lvl2pPr marL="709714" indent="-493714">
              <a:spcBef>
                <a:spcPts val="2800"/>
              </a:spcBef>
              <a:buClr>
                <a:srgbClr val="000000"/>
              </a:buClr>
              <a:buSzPct val="45000"/>
              <a:buFont typeface="Helvetica"/>
              <a:buChar char="●"/>
              <a:defRPr sz="6400" spc="-2">
                <a:latin typeface="Arial"/>
                <a:ea typeface="Arial"/>
                <a:cs typeface="Arial"/>
                <a:sym typeface="Arial"/>
              </a:defRPr>
            </a:lvl2pPr>
            <a:lvl3pPr marL="1007999" indent="-575999">
              <a:spcBef>
                <a:spcPts val="2800"/>
              </a:spcBef>
              <a:buClr>
                <a:srgbClr val="000000"/>
              </a:buClr>
              <a:buSzPct val="45000"/>
              <a:buFont typeface="Helvetica"/>
              <a:buChar char="●"/>
              <a:defRPr sz="6400" spc="-2">
                <a:latin typeface="Arial"/>
                <a:ea typeface="Arial"/>
                <a:cs typeface="Arial"/>
                <a:sym typeface="Arial"/>
              </a:defRPr>
            </a:lvl3pPr>
            <a:lvl4pPr marL="1339199" indent="-691199">
              <a:spcBef>
                <a:spcPts val="2800"/>
              </a:spcBef>
              <a:buClr>
                <a:srgbClr val="000000"/>
              </a:buClr>
              <a:buSzPct val="45000"/>
              <a:buFont typeface="Helvetica"/>
              <a:buChar char="●"/>
              <a:defRPr sz="6400" spc="-2">
                <a:latin typeface="Arial"/>
                <a:ea typeface="Arial"/>
                <a:cs typeface="Arial"/>
                <a:sym typeface="Arial"/>
              </a:defRPr>
            </a:lvl4pPr>
            <a:lvl5pPr marL="1555199" indent="-691199">
              <a:spcBef>
                <a:spcPts val="2800"/>
              </a:spcBef>
              <a:buClr>
                <a:srgbClr val="000000"/>
              </a:buClr>
              <a:buSzPct val="45000"/>
              <a:buFont typeface="Helvetica"/>
              <a:buChar char="●"/>
              <a:defRPr sz="6400" spc="-2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602852" y="12835873"/>
            <a:ext cx="504548" cy="4839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 6"/>
          <p:cNvSpPr/>
          <p:nvPr/>
        </p:nvSpPr>
        <p:spPr>
          <a:xfrm>
            <a:off x="-3" y="12589808"/>
            <a:ext cx="19331330" cy="1126193"/>
          </a:xfrm>
          <a:prstGeom prst="rect">
            <a:avLst/>
          </a:prstGeom>
          <a:solidFill>
            <a:srgbClr val="5B9BD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4" name="Rectangle 7"/>
          <p:cNvSpPr/>
          <p:nvPr/>
        </p:nvSpPr>
        <p:spPr>
          <a:xfrm>
            <a:off x="7" y="12707228"/>
            <a:ext cx="19331318" cy="1003297"/>
          </a:xfrm>
          <a:prstGeom prst="rect">
            <a:avLst/>
          </a:prstGeom>
          <a:solidFill>
            <a:srgbClr val="0F75BD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5" name="Straight Connector 9"/>
          <p:cNvSpPr/>
          <p:nvPr/>
        </p:nvSpPr>
        <p:spPr>
          <a:xfrm flipV="1">
            <a:off x="1676401" y="1875691"/>
            <a:ext cx="21031202" cy="46893"/>
          </a:xfrm>
          <a:prstGeom prst="line">
            <a:avLst/>
          </a:prstGeom>
          <a:ln w="38100">
            <a:solidFill>
              <a:srgbClr val="808080"/>
            </a:solidFill>
            <a:miter/>
          </a:ln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56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1351" y="12521596"/>
            <a:ext cx="3376247" cy="1173085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extBox 12"/>
          <p:cNvSpPr txBox="1"/>
          <p:nvPr/>
        </p:nvSpPr>
        <p:spPr>
          <a:xfrm>
            <a:off x="22573933" y="12423340"/>
            <a:ext cx="1777213" cy="1199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defRPr sz="3600">
                <a:solidFill>
                  <a:srgbClr val="2E75B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ATLAS</a:t>
            </a:r>
          </a:p>
          <a:p>
            <a:pPr algn="ctr" defTabSz="1828800">
              <a:defRPr sz="3600">
                <a:solidFill>
                  <a:srgbClr val="2E75B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HGTD</a:t>
            </a:r>
          </a:p>
        </p:txBody>
      </p:sp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xfrm>
            <a:off x="1676401" y="730256"/>
            <a:ext cx="21031201" cy="1342386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r>
              <a:t>Title Text</a:t>
            </a:r>
          </a:p>
        </p:txBody>
      </p:sp>
      <p:sp>
        <p:nvSpPr>
          <p:cNvPr id="15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676401" y="2336801"/>
            <a:ext cx="21031201" cy="10017127"/>
          </a:xfrm>
          <a:prstGeom prst="rect">
            <a:avLst/>
          </a:prstGeom>
        </p:spPr>
        <p:txBody>
          <a:bodyPr/>
          <a:lstStyle>
            <a:lvl1pPr>
              <a:buClr>
                <a:srgbClr val="0F75BD"/>
              </a:buClr>
              <a:defRPr sz="4400"/>
            </a:lvl1pPr>
            <a:lvl2pPr marL="1016000" indent="-558800">
              <a:buClr>
                <a:srgbClr val="0F75BD"/>
              </a:buClr>
              <a:defRPr sz="4400"/>
            </a:lvl2pPr>
            <a:lvl3pPr marL="1473200" indent="-558800">
              <a:buClr>
                <a:srgbClr val="0F75BD"/>
              </a:buClr>
              <a:defRPr sz="4400"/>
            </a:lvl3pPr>
            <a:lvl4pPr marL="1930400" indent="-558800">
              <a:buClr>
                <a:srgbClr val="0F75BD"/>
              </a:buClr>
              <a:defRPr sz="4400"/>
            </a:lvl4pPr>
            <a:lvl5pPr marL="2387600" indent="-558800">
              <a:buClr>
                <a:srgbClr val="0F75BD"/>
              </a:buClr>
              <a:defRPr sz="4400"/>
            </a:lvl5pPr>
          </a:lstStyle>
          <a:p>
            <a:r>
              <a:t> Click to edit Master text styles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034" y="12828834"/>
            <a:ext cx="710526" cy="693064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 6"/>
          <p:cNvSpPr/>
          <p:nvPr/>
        </p:nvSpPr>
        <p:spPr>
          <a:xfrm>
            <a:off x="6350" y="12801600"/>
            <a:ext cx="24377650" cy="914400"/>
          </a:xfrm>
          <a:prstGeom prst="rect">
            <a:avLst/>
          </a:prstGeom>
          <a:solidFill>
            <a:srgbClr val="2683C6"/>
          </a:solidFill>
          <a:ln w="12700">
            <a:miter lim="400000"/>
          </a:ln>
        </p:spPr>
        <p:txBody>
          <a:bodyPr tIns="91439" bIns="91439"/>
          <a:lstStyle/>
          <a:p>
            <a:pPr defTabSz="9144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8" name="Rectangle 8"/>
          <p:cNvSpPr/>
          <p:nvPr/>
        </p:nvSpPr>
        <p:spPr>
          <a:xfrm>
            <a:off x="29" y="12668632"/>
            <a:ext cx="24377651" cy="128017"/>
          </a:xfrm>
          <a:prstGeom prst="rect">
            <a:avLst/>
          </a:prstGeom>
          <a:solidFill>
            <a:srgbClr val="1CADE4"/>
          </a:solidFill>
          <a:ln w="12700">
            <a:miter lim="400000"/>
          </a:ln>
        </p:spPr>
        <p:txBody>
          <a:bodyPr tIns="91439" bIns="91439"/>
          <a:lstStyle/>
          <a:p>
            <a:pPr defTabSz="9144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9" name="Straight Connector 9"/>
          <p:cNvSpPr/>
          <p:nvPr/>
        </p:nvSpPr>
        <p:spPr>
          <a:xfrm>
            <a:off x="2387064" y="1926975"/>
            <a:ext cx="19933920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91439" bIns="91439"/>
          <a:lstStyle/>
          <a:p>
            <a:pPr defTabSz="9144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70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80"/>
            <a:ext cx="1911446" cy="893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8354" y="0"/>
            <a:ext cx="933365" cy="104225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extBox 12"/>
          <p:cNvSpPr txBox="1"/>
          <p:nvPr/>
        </p:nvSpPr>
        <p:spPr>
          <a:xfrm>
            <a:off x="23033180" y="-79036"/>
            <a:ext cx="1250698" cy="1188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91440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JSI</a:t>
            </a:r>
          </a:p>
          <a:p>
            <a:pPr defTabSz="91440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Ljubljana</a:t>
            </a:r>
          </a:p>
          <a:p>
            <a:pPr defTabSz="91440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Slovenia</a:t>
            </a:r>
          </a:p>
        </p:txBody>
      </p:sp>
      <p:pic>
        <p:nvPicPr>
          <p:cNvPr id="173" name="Picture 13" descr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6" y="911091"/>
            <a:ext cx="1501320" cy="903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icture 15" descr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6038" y="1042255"/>
            <a:ext cx="2063017" cy="1193205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Body Level One…"/>
          <p:cNvSpPr txBox="1">
            <a:spLocks noGrp="1"/>
          </p:cNvSpPr>
          <p:nvPr>
            <p:ph type="body" idx="1"/>
          </p:nvPr>
        </p:nvSpPr>
        <p:spPr>
          <a:xfrm>
            <a:off x="2194560" y="3986812"/>
            <a:ext cx="20116801" cy="8046720"/>
          </a:xfrm>
          <a:prstGeom prst="rect">
            <a:avLst/>
          </a:prstGeom>
        </p:spPr>
        <p:txBody>
          <a:bodyPr lIns="0" tIns="0" rIns="0" bIns="0"/>
          <a:lstStyle>
            <a:lvl1pPr marL="182879" indent="-182879">
              <a:spcBef>
                <a:spcPts val="2400"/>
              </a:spcBef>
              <a:buClr>
                <a:srgbClr val="1CADE4"/>
              </a:buClr>
              <a:buFont typeface="Calibri"/>
              <a:buChar char=" "/>
              <a:defRPr sz="4000">
                <a:solidFill>
                  <a:srgbClr val="404040"/>
                </a:solidFill>
              </a:defRPr>
            </a:lvl1pPr>
            <a:lvl2pPr marL="607567" indent="-406399">
              <a:spcBef>
                <a:spcPts val="2400"/>
              </a:spcBef>
              <a:buClr>
                <a:srgbClr val="1CADE4"/>
              </a:buClr>
              <a:buFont typeface="Calibri"/>
              <a:buChar char="◦"/>
              <a:defRPr sz="4000">
                <a:solidFill>
                  <a:srgbClr val="404040"/>
                </a:solidFill>
              </a:defRPr>
            </a:lvl2pPr>
            <a:lvl3pPr marL="906562" indent="-522514">
              <a:spcBef>
                <a:spcPts val="2400"/>
              </a:spcBef>
              <a:buClr>
                <a:srgbClr val="1CADE4"/>
              </a:buClr>
              <a:buFont typeface="Calibri"/>
              <a:buChar char="◦"/>
              <a:defRPr sz="4000">
                <a:solidFill>
                  <a:srgbClr val="404040"/>
                </a:solidFill>
              </a:defRPr>
            </a:lvl3pPr>
            <a:lvl4pPr marL="1089442" indent="-522514">
              <a:spcBef>
                <a:spcPts val="2400"/>
              </a:spcBef>
              <a:buClr>
                <a:srgbClr val="1CADE4"/>
              </a:buClr>
              <a:buFont typeface="Calibri"/>
              <a:buChar char="◦"/>
              <a:defRPr sz="4000">
                <a:solidFill>
                  <a:srgbClr val="404040"/>
                </a:solidFill>
              </a:defRPr>
            </a:lvl4pPr>
            <a:lvl5pPr marL="1272322" indent="-522514">
              <a:spcBef>
                <a:spcPts val="2400"/>
              </a:spcBef>
              <a:buClr>
                <a:srgbClr val="1CADE4"/>
              </a:buClr>
              <a:buFont typeface="Calibri"/>
              <a:buChar char="◦"/>
              <a:defRPr sz="4000">
                <a:solidFill>
                  <a:srgbClr val="40404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00713" y="13055047"/>
            <a:ext cx="453054" cy="431622"/>
          </a:xfrm>
          <a:prstGeom prst="rect">
            <a:avLst/>
          </a:prstGeom>
        </p:spPr>
        <p:txBody>
          <a:bodyPr/>
          <a:lstStyle>
            <a:lvl1pPr defTabSz="914400">
              <a:defRPr sz="2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7" name="Title Text"/>
          <p:cNvSpPr txBox="1">
            <a:spLocks noGrp="1"/>
          </p:cNvSpPr>
          <p:nvPr>
            <p:ph type="title"/>
          </p:nvPr>
        </p:nvSpPr>
        <p:spPr>
          <a:xfrm>
            <a:off x="2432649" y="-974538"/>
            <a:ext cx="20116801" cy="2901514"/>
          </a:xfrm>
          <a:prstGeom prst="rect">
            <a:avLst/>
          </a:prstGeom>
        </p:spPr>
        <p:txBody>
          <a:bodyPr anchor="b"/>
          <a:lstStyle>
            <a:lvl1pPr>
              <a:lnSpc>
                <a:spcPct val="85000"/>
              </a:lnSpc>
              <a:defRPr sz="9600" spc="-100">
                <a:solidFill>
                  <a:srgbClr val="404040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lide title – line 1 – Arial 30 pt – HiLumi blueSlide title – line 2 – Arial 30 pt – HiLumi blue"/>
          <p:cNvSpPr txBox="1">
            <a:spLocks noGrp="1"/>
          </p:cNvSpPr>
          <p:nvPr>
            <p:ph type="title" hasCustomPrompt="1"/>
          </p:nvPr>
        </p:nvSpPr>
        <p:spPr>
          <a:xfrm>
            <a:off x="1631999" y="359999"/>
            <a:ext cx="21120002" cy="1440001"/>
          </a:xfrm>
          <a:prstGeom prst="rect">
            <a:avLst/>
          </a:prstGeom>
        </p:spPr>
        <p:txBody>
          <a:bodyPr lIns="0" tIns="0" rIns="0" bIns="0"/>
          <a:lstStyle>
            <a:lvl1pPr algn="ctr" defTabSz="1219200">
              <a:lnSpc>
                <a:spcPct val="100000"/>
              </a:lnSpc>
              <a:defRPr sz="7400" b="1">
                <a:solidFill>
                  <a:srgbClr val="0093B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Slide title – line 1 – Arial 30 pt – HiLumi blueSlide title – line 2 – Arial 30 pt – HiLumi blue</a:t>
            </a:r>
          </a:p>
        </p:txBody>
      </p:sp>
      <p:sp>
        <p:nvSpPr>
          <p:cNvPr id="18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631999" y="2438402"/>
            <a:ext cx="21120002" cy="9813926"/>
          </a:xfrm>
          <a:prstGeom prst="rect">
            <a:avLst/>
          </a:prstGeom>
        </p:spPr>
        <p:txBody>
          <a:bodyPr lIns="0" tIns="0" rIns="0" bIns="0"/>
          <a:lstStyle>
            <a:lvl1pPr marL="906235" indent="-906235" algn="ctr" defTabSz="1219200">
              <a:lnSpc>
                <a:spcPct val="100000"/>
              </a:lnSpc>
              <a:spcBef>
                <a:spcPts val="1700"/>
              </a:spcBef>
              <a:buClr>
                <a:srgbClr val="FB963C"/>
              </a:buClr>
              <a:buFontTx/>
              <a:buChar char="▪"/>
              <a:defRPr sz="7400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38262" indent="-881062" algn="ctr" defTabSz="1219200">
              <a:lnSpc>
                <a:spcPct val="100000"/>
              </a:lnSpc>
              <a:spcBef>
                <a:spcPts val="1700"/>
              </a:spcBef>
              <a:buClr>
                <a:srgbClr val="FB963C"/>
              </a:buClr>
              <a:buFontTx/>
              <a:buChar char="▪"/>
              <a:defRPr sz="7400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760220" indent="-845820" algn="ctr" defTabSz="1219200">
              <a:lnSpc>
                <a:spcPct val="100000"/>
              </a:lnSpc>
              <a:spcBef>
                <a:spcPts val="1700"/>
              </a:spcBef>
              <a:buClr>
                <a:srgbClr val="FB963C"/>
              </a:buClr>
              <a:buFontTx/>
              <a:buChar char="▪"/>
              <a:defRPr sz="7400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311400" indent="-939800" algn="ctr" defTabSz="1219200">
              <a:lnSpc>
                <a:spcPct val="100000"/>
              </a:lnSpc>
              <a:spcBef>
                <a:spcPts val="1700"/>
              </a:spcBef>
              <a:buClr>
                <a:srgbClr val="FB963C"/>
              </a:buClr>
              <a:buFontTx/>
              <a:buChar char="▪"/>
              <a:defRPr sz="7400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886075" indent="-1057275" algn="ctr" defTabSz="1219200">
              <a:lnSpc>
                <a:spcPct val="100000"/>
              </a:lnSpc>
              <a:spcBef>
                <a:spcPts val="1700"/>
              </a:spcBef>
              <a:buClr>
                <a:srgbClr val="FB963C"/>
              </a:buClr>
              <a:buFontTx/>
              <a:buChar char="▪"/>
              <a:defRPr sz="7400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Click to modify Master text styles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188" name="Grouper 8"/>
          <p:cNvGrpSpPr/>
          <p:nvPr/>
        </p:nvGrpSpPr>
        <p:grpSpPr>
          <a:xfrm>
            <a:off x="3860799" y="12213501"/>
            <a:ext cx="1219201" cy="1219201"/>
            <a:chOff x="0" y="0"/>
            <a:chExt cx="1219200" cy="1219200"/>
          </a:xfrm>
        </p:grpSpPr>
        <p:sp>
          <p:nvSpPr>
            <p:cNvPr id="186" name="Rectangle 9"/>
            <p:cNvSpPr/>
            <p:nvPr/>
          </p:nvSpPr>
          <p:spPr>
            <a:xfrm>
              <a:off x="0" y="0"/>
              <a:ext cx="1219200" cy="1219200"/>
            </a:xfrm>
            <a:prstGeom prst="rect">
              <a:avLst/>
            </a:prstGeom>
            <a:solidFill>
              <a:srgbClr val="5A5A5A">
                <a:alpha val="3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defTabSz="1219200">
                <a:defRPr sz="48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7" name="ZoneTexte 10"/>
            <p:cNvSpPr txBox="1"/>
            <p:nvPr/>
          </p:nvSpPr>
          <p:spPr>
            <a:xfrm>
              <a:off x="101600" y="240269"/>
              <a:ext cx="1016000" cy="701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1219200">
                <a:defRPr sz="2400" b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logo</a:t>
              </a:r>
            </a:p>
            <a:p>
              <a:pPr algn="ctr" defTabSz="1219200">
                <a:defRPr sz="2400" b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area</a:t>
              </a:r>
            </a:p>
          </p:txBody>
        </p:sp>
      </p:grpSp>
      <p:pic>
        <p:nvPicPr>
          <p:cNvPr id="189" name="Image 6" descr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399" y="12170503"/>
            <a:ext cx="1298305" cy="127680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60059" y="12976096"/>
            <a:ext cx="464742" cy="456606"/>
          </a:xfrm>
          <a:prstGeom prst="rect">
            <a:avLst/>
          </a:prstGeom>
        </p:spPr>
        <p:txBody>
          <a:bodyPr lIns="0" tIns="0" rIns="0" bIns="0" anchor="b"/>
          <a:lstStyle>
            <a:lvl1pPr defTabSz="1219200">
              <a:defRPr sz="3200">
                <a:solidFill>
                  <a:srgbClr val="64BC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7"/>
          <p:cNvSpPr/>
          <p:nvPr/>
        </p:nvSpPr>
        <p:spPr>
          <a:xfrm>
            <a:off x="2286007" y="12353925"/>
            <a:ext cx="19805906" cy="1356599"/>
          </a:xfrm>
          <a:prstGeom prst="rect">
            <a:avLst/>
          </a:prstGeom>
          <a:gradFill>
            <a:gsLst>
              <a:gs pos="0">
                <a:srgbClr val="2A4B86"/>
              </a:gs>
              <a:gs pos="48000">
                <a:srgbClr val="4A76C6"/>
              </a:gs>
              <a:gs pos="9402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8" name="Straight Connector 9"/>
          <p:cNvSpPr/>
          <p:nvPr/>
        </p:nvSpPr>
        <p:spPr>
          <a:xfrm flipV="1">
            <a:off x="3648076" y="1875691"/>
            <a:ext cx="17087851" cy="46893"/>
          </a:xfrm>
          <a:prstGeom prst="line">
            <a:avLst/>
          </a:prstGeom>
          <a:ln w="38100">
            <a:solidFill>
              <a:srgbClr val="808080"/>
            </a:solidFill>
            <a:miter/>
          </a:ln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99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353924"/>
            <a:ext cx="1362076" cy="1362077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139824" y="12636068"/>
            <a:ext cx="710526" cy="69306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1" name="Title Text"/>
          <p:cNvSpPr txBox="1">
            <a:spLocks noGrp="1"/>
          </p:cNvSpPr>
          <p:nvPr>
            <p:ph type="title"/>
          </p:nvPr>
        </p:nvSpPr>
        <p:spPr>
          <a:xfrm>
            <a:off x="3648075" y="344174"/>
            <a:ext cx="17087851" cy="1200147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r>
              <a:t>Title Text</a:t>
            </a:r>
          </a:p>
        </p:txBody>
      </p:sp>
      <p:sp>
        <p:nvSpPr>
          <p:cNvPr id="202" name="Body Level One…"/>
          <p:cNvSpPr txBox="1">
            <a:spLocks noGrp="1"/>
          </p:cNvSpPr>
          <p:nvPr>
            <p:ph type="body" idx="1"/>
          </p:nvPr>
        </p:nvSpPr>
        <p:spPr>
          <a:xfrm>
            <a:off x="3648075" y="2336800"/>
            <a:ext cx="17087851" cy="10017126"/>
          </a:xfrm>
          <a:prstGeom prst="rect">
            <a:avLst/>
          </a:prstGeom>
        </p:spPr>
        <p:txBody>
          <a:bodyPr vert="eaVert"/>
          <a:lstStyle>
            <a:lvl1pPr>
              <a:buClr>
                <a:srgbClr val="ED7D31"/>
              </a:buClr>
              <a:defRPr sz="4400"/>
            </a:lvl1pPr>
            <a:lvl2pPr marL="1016000" indent="-558800">
              <a:buClr>
                <a:srgbClr val="ED7D31"/>
              </a:buClr>
              <a:defRPr sz="4400"/>
            </a:lvl2pPr>
            <a:lvl3pPr marL="1473200" indent="-558800">
              <a:buClr>
                <a:srgbClr val="ED7D31"/>
              </a:buClr>
              <a:defRPr sz="4400"/>
            </a:lvl3pPr>
            <a:lvl4pPr marL="1930400" indent="-558800">
              <a:buClr>
                <a:srgbClr val="ED7D31"/>
              </a:buClr>
              <a:defRPr sz="4400"/>
            </a:lvl4pPr>
            <a:lvl5pPr marL="2387600" indent="-558800">
              <a:buClr>
                <a:srgbClr val="ED7D31"/>
              </a:buClr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2" cy="1482329"/>
          </a:xfrm>
          <a:prstGeom prst="rect">
            <a:avLst/>
          </a:prstGeom>
        </p:spPr>
        <p:txBody>
          <a:bodyPr lIns="0" tIns="0" rIns="0" bIns="0"/>
          <a:lstStyle>
            <a:lvl1pPr defTabSz="821530">
              <a:lnSpc>
                <a:spcPct val="100000"/>
              </a:lnSpc>
              <a:defRPr sz="6600" b="1">
                <a:solidFill>
                  <a:srgbClr val="F38F18"/>
                </a:solidFill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219" name="Body Level One…"/>
          <p:cNvSpPr txBox="1">
            <a:spLocks noGrp="1"/>
          </p:cNvSpPr>
          <p:nvPr>
            <p:ph type="body" idx="1"/>
          </p:nvPr>
        </p:nvSpPr>
        <p:spPr>
          <a:xfrm>
            <a:off x="-12584" y="2214561"/>
            <a:ext cx="24384002" cy="11412144"/>
          </a:xfrm>
          <a:prstGeom prst="rect">
            <a:avLst/>
          </a:prstGeom>
        </p:spPr>
        <p:txBody>
          <a:bodyPr lIns="71436" tIns="71436" rIns="71436" bIns="71436"/>
          <a:lstStyle>
            <a:lvl1pPr marL="567972" indent="-567972" defTabSz="821530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entury Gothic"/>
              </a:defRPr>
            </a:lvl1pPr>
            <a:lvl2pPr marL="1012471" indent="-567971" defTabSz="821530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entury Gothic"/>
              </a:defRPr>
            </a:lvl2pPr>
            <a:lvl3pPr marL="1456971" indent="-567971" defTabSz="821530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entury Gothic"/>
              </a:defRPr>
            </a:lvl3pPr>
            <a:lvl4pPr marL="1901471" indent="-567971" defTabSz="821530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entury Gothic"/>
              </a:defRPr>
            </a:lvl4pPr>
            <a:lvl5pPr marL="2345971" indent="-567971" defTabSz="821530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69833" y="13192371"/>
            <a:ext cx="409778" cy="428344"/>
          </a:xfrm>
          <a:prstGeom prst="rect">
            <a:avLst/>
          </a:prstGeom>
        </p:spPr>
        <p:txBody>
          <a:bodyPr lIns="71436" tIns="71436" rIns="71436" bIns="71436" anchor="t"/>
          <a:lstStyle>
            <a:lvl1pPr defTabSz="821530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等线 Light"/>
                <a:ea typeface="等线 Light"/>
                <a:cs typeface="等线 Light"/>
                <a:sym typeface="等线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2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等线"/>
                <a:ea typeface="等线"/>
                <a:cs typeface="等线"/>
                <a:sym typeface="等线"/>
              </a:defRPr>
            </a:lvl1pPr>
            <a:lvl2pPr>
              <a:defRPr>
                <a:latin typeface="等线"/>
                <a:ea typeface="等线"/>
                <a:cs typeface="等线"/>
                <a:sym typeface="等线"/>
              </a:defRPr>
            </a:lvl2pPr>
            <a:lvl3pPr>
              <a:defRPr>
                <a:latin typeface="等线"/>
                <a:ea typeface="等线"/>
                <a:cs typeface="等线"/>
                <a:sym typeface="等线"/>
              </a:defRPr>
            </a:lvl3pPr>
            <a:lvl4pPr>
              <a:defRPr>
                <a:latin typeface="等线"/>
                <a:ea typeface="等线"/>
                <a:cs typeface="等线"/>
                <a:sym typeface="等线"/>
              </a:defRPr>
            </a:lvl4pPr>
            <a:lvl5pPr>
              <a:defRPr>
                <a:latin typeface="等线"/>
                <a:ea typeface="等线"/>
                <a:cs typeface="等线"/>
                <a:sym typeface="等线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pecial Title Text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Text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entury Gothic"/>
              </a:defRPr>
            </a:lvl1pPr>
            <a:lvl2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entury Gothic"/>
              </a:defRPr>
            </a:lvl2pPr>
            <a:lvl3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entury Gothic"/>
              </a:defRPr>
            </a:lvl3pPr>
            <a:lvl4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entury Gothic"/>
              </a:defRPr>
            </a:lvl4pPr>
            <a:lvl5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 b="1">
                <a:solidFill>
                  <a:srgbClr val="FFFFFF"/>
                </a:solidFill>
                <a:latin typeface="+mj-lt"/>
                <a:ea typeface="+mj-ea"/>
                <a:cs typeface="+mj-cs"/>
                <a:sym typeface="Century Gothic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 b="1">
                <a:solidFill>
                  <a:srgbClr val="FFFFFF"/>
                </a:solidFill>
                <a:latin typeface="+mj-lt"/>
                <a:ea typeface="+mj-ea"/>
                <a:cs typeface="+mj-cs"/>
                <a:sym typeface="Century Gothic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 b="1">
                <a:solidFill>
                  <a:srgbClr val="FFFFFF"/>
                </a:solidFill>
                <a:latin typeface="+mj-lt"/>
                <a:ea typeface="+mj-ea"/>
                <a:cs typeface="+mj-cs"/>
                <a:sym typeface="Century Gothic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 b="1">
                <a:solidFill>
                  <a:srgbClr val="FFFFFF"/>
                </a:solidFill>
                <a:latin typeface="+mj-lt"/>
                <a:ea typeface="+mj-ea"/>
                <a:cs typeface="+mj-cs"/>
                <a:sym typeface="Century Gothic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 b="1">
                <a:solidFill>
                  <a:srgbClr val="FFFFFF"/>
                </a:solidFill>
                <a:latin typeface="+mj-lt"/>
                <a:ea typeface="+mj-ea"/>
                <a:cs typeface="+mj-cs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White Smal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ounded Rectangle"/>
          <p:cNvSpPr/>
          <p:nvPr/>
        </p:nvSpPr>
        <p:spPr>
          <a:xfrm>
            <a:off x="282533" y="2957264"/>
            <a:ext cx="23818934" cy="10573707"/>
          </a:xfrm>
          <a:prstGeom prst="roundRect">
            <a:avLst>
              <a:gd name="adj" fmla="val 7424"/>
            </a:avLst>
          </a:prstGeom>
          <a:solidFill>
            <a:srgbClr val="FFFFFF"/>
          </a:solidFill>
          <a:ln w="1016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idx="1"/>
          </p:nvPr>
        </p:nvSpPr>
        <p:spPr>
          <a:xfrm>
            <a:off x="470202" y="3221768"/>
            <a:ext cx="23443596" cy="10044699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latin typeface="+mj-lt"/>
                <a:ea typeface="+mj-ea"/>
                <a:cs typeface="+mj-cs"/>
                <a:sym typeface="Century Gothic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latin typeface="+mj-lt"/>
                <a:ea typeface="+mj-ea"/>
                <a:cs typeface="+mj-cs"/>
                <a:sym typeface="Century Gothic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latin typeface="+mj-lt"/>
                <a:ea typeface="+mj-ea"/>
                <a:cs typeface="+mj-cs"/>
                <a:sym typeface="Century Gothic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latin typeface="+mj-lt"/>
                <a:ea typeface="+mj-ea"/>
                <a:cs typeface="+mj-cs"/>
                <a:sym typeface="Century Gothic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latin typeface="+mj-lt"/>
                <a:ea typeface="+mj-ea"/>
                <a:cs typeface="+mj-cs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White ALIC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ounded Rectangle"/>
          <p:cNvSpPr/>
          <p:nvPr/>
        </p:nvSpPr>
        <p:spPr>
          <a:xfrm>
            <a:off x="321905" y="1716124"/>
            <a:ext cx="23740190" cy="11814847"/>
          </a:xfrm>
          <a:prstGeom prst="roundRect">
            <a:avLst>
              <a:gd name="adj" fmla="val 6645"/>
            </a:avLst>
          </a:prstGeom>
          <a:solidFill>
            <a:srgbClr val="FFFFFF"/>
          </a:solidFill>
          <a:ln w="1016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86" name="Body Level One…"/>
          <p:cNvSpPr txBox="1">
            <a:spLocks noGrp="1"/>
          </p:cNvSpPr>
          <p:nvPr>
            <p:ph type="body" idx="1"/>
          </p:nvPr>
        </p:nvSpPr>
        <p:spPr>
          <a:xfrm>
            <a:off x="470202" y="1816795"/>
            <a:ext cx="23443596" cy="11613505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latin typeface="+mj-lt"/>
                <a:ea typeface="+mj-ea"/>
                <a:cs typeface="+mj-cs"/>
                <a:sym typeface="Century Gothic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latin typeface="+mj-lt"/>
                <a:ea typeface="+mj-ea"/>
                <a:cs typeface="+mj-cs"/>
                <a:sym typeface="Century Gothic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latin typeface="+mj-lt"/>
                <a:ea typeface="+mj-ea"/>
                <a:cs typeface="+mj-cs"/>
                <a:sym typeface="Century Gothic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latin typeface="+mj-lt"/>
                <a:ea typeface="+mj-ea"/>
                <a:cs typeface="+mj-cs"/>
                <a:sym typeface="Century Gothic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latin typeface="+mj-lt"/>
                <a:ea typeface="+mj-ea"/>
                <a:cs typeface="+mj-cs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8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6920" y="50227"/>
            <a:ext cx="1273877" cy="1482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White CM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96" name="Rounded Rectangle"/>
          <p:cNvSpPr/>
          <p:nvPr/>
        </p:nvSpPr>
        <p:spPr>
          <a:xfrm>
            <a:off x="321905" y="1716124"/>
            <a:ext cx="23740190" cy="11814847"/>
          </a:xfrm>
          <a:prstGeom prst="roundRect">
            <a:avLst>
              <a:gd name="adj" fmla="val 6645"/>
            </a:avLst>
          </a:prstGeom>
          <a:solidFill>
            <a:srgbClr val="FFFFFF"/>
          </a:solidFill>
          <a:ln w="1016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97" name="Body Level One…"/>
          <p:cNvSpPr txBox="1">
            <a:spLocks noGrp="1"/>
          </p:cNvSpPr>
          <p:nvPr>
            <p:ph type="body" idx="1"/>
          </p:nvPr>
        </p:nvSpPr>
        <p:spPr>
          <a:xfrm>
            <a:off x="470202" y="1816795"/>
            <a:ext cx="23443596" cy="11613505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latin typeface="+mj-lt"/>
                <a:ea typeface="+mj-ea"/>
                <a:cs typeface="+mj-cs"/>
                <a:sym typeface="Century Gothic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latin typeface="+mj-lt"/>
                <a:ea typeface="+mj-ea"/>
                <a:cs typeface="+mj-cs"/>
                <a:sym typeface="Century Gothic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latin typeface="+mj-lt"/>
                <a:ea typeface="+mj-ea"/>
                <a:cs typeface="+mj-cs"/>
                <a:sym typeface="Century Gothic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latin typeface="+mj-lt"/>
                <a:ea typeface="+mj-ea"/>
                <a:cs typeface="+mj-cs"/>
                <a:sym typeface="Century Gothic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latin typeface="+mj-lt"/>
                <a:ea typeface="+mj-ea"/>
                <a:cs typeface="+mj-cs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9512" y="-13472"/>
            <a:ext cx="1500744" cy="1509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White HL-LHC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07" name="Rounded Rectangle"/>
          <p:cNvSpPr/>
          <p:nvPr/>
        </p:nvSpPr>
        <p:spPr>
          <a:xfrm>
            <a:off x="321905" y="1716124"/>
            <a:ext cx="23740190" cy="11814847"/>
          </a:xfrm>
          <a:prstGeom prst="roundRect">
            <a:avLst>
              <a:gd name="adj" fmla="val 6645"/>
            </a:avLst>
          </a:prstGeom>
          <a:solidFill>
            <a:srgbClr val="FFFFFF"/>
          </a:solidFill>
          <a:ln w="1016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08" name="Body Level One…"/>
          <p:cNvSpPr txBox="1">
            <a:spLocks noGrp="1"/>
          </p:cNvSpPr>
          <p:nvPr>
            <p:ph type="body" idx="1"/>
          </p:nvPr>
        </p:nvSpPr>
        <p:spPr>
          <a:xfrm>
            <a:off x="470202" y="1816795"/>
            <a:ext cx="23443596" cy="11613505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latin typeface="+mj-lt"/>
                <a:ea typeface="+mj-ea"/>
                <a:cs typeface="+mj-cs"/>
                <a:sym typeface="Century Gothic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latin typeface="+mj-lt"/>
                <a:ea typeface="+mj-ea"/>
                <a:cs typeface="+mj-cs"/>
                <a:sym typeface="Century Gothic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latin typeface="+mj-lt"/>
                <a:ea typeface="+mj-ea"/>
                <a:cs typeface="+mj-cs"/>
                <a:sym typeface="Century Gothic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latin typeface="+mj-lt"/>
                <a:ea typeface="+mj-ea"/>
                <a:cs typeface="+mj-cs"/>
                <a:sym typeface="Century Gothic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latin typeface="+mj-lt"/>
                <a:ea typeface="+mj-ea"/>
                <a:cs typeface="+mj-cs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0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4661" y="0"/>
            <a:ext cx="3810529" cy="1482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White CEPC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Rounded Rectangle"/>
          <p:cNvSpPr/>
          <p:nvPr/>
        </p:nvSpPr>
        <p:spPr>
          <a:xfrm>
            <a:off x="321905" y="1716124"/>
            <a:ext cx="23740190" cy="11814847"/>
          </a:xfrm>
          <a:prstGeom prst="roundRect">
            <a:avLst>
              <a:gd name="adj" fmla="val 6645"/>
            </a:avLst>
          </a:prstGeom>
          <a:solidFill>
            <a:srgbClr val="FFFFFF"/>
          </a:solidFill>
          <a:ln w="1016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19" name="Body Level One…"/>
          <p:cNvSpPr txBox="1">
            <a:spLocks noGrp="1"/>
          </p:cNvSpPr>
          <p:nvPr>
            <p:ph type="body" idx="1"/>
          </p:nvPr>
        </p:nvSpPr>
        <p:spPr>
          <a:xfrm>
            <a:off x="470202" y="1816795"/>
            <a:ext cx="23443596" cy="11613505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latin typeface="+mj-lt"/>
                <a:ea typeface="+mj-ea"/>
                <a:cs typeface="+mj-cs"/>
                <a:sym typeface="Century Gothic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latin typeface="+mj-lt"/>
                <a:ea typeface="+mj-ea"/>
                <a:cs typeface="+mj-cs"/>
                <a:sym typeface="Century Gothic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latin typeface="+mj-lt"/>
                <a:ea typeface="+mj-ea"/>
                <a:cs typeface="+mj-cs"/>
                <a:sym typeface="Century Gothic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latin typeface="+mj-lt"/>
                <a:ea typeface="+mj-ea"/>
                <a:cs typeface="+mj-cs"/>
                <a:sym typeface="Century Gothic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latin typeface="+mj-lt"/>
                <a:ea typeface="+mj-ea"/>
                <a:cs typeface="+mj-cs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3697" y="35611"/>
            <a:ext cx="2313286" cy="1411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9" r:id="rId17"/>
    <p:sldLayoutId id="2147483670" r:id="rId1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ounded Rectangle"/>
          <p:cNvSpPr/>
          <p:nvPr/>
        </p:nvSpPr>
        <p:spPr>
          <a:xfrm>
            <a:off x="14885581" y="5336832"/>
            <a:ext cx="9093067" cy="5614703"/>
          </a:xfrm>
          <a:prstGeom prst="roundRect">
            <a:avLst>
              <a:gd name="adj" fmla="val 17038"/>
            </a:avLst>
          </a:prstGeom>
          <a:blipFill>
            <a:blip r:embed="rId3">
              <a:alphaModFix amt="34963"/>
            </a:blip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48" name="Text"/>
          <p:cNvSpPr txBox="1"/>
          <p:nvPr/>
        </p:nvSpPr>
        <p:spPr>
          <a:xfrm>
            <a:off x="20932201" y="-10020291"/>
            <a:ext cx="193676" cy="49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457200">
              <a:lnSpc>
                <a:spcPts val="2800"/>
              </a:lnSpc>
              <a:defRPr sz="1200" b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sp>
        <p:nvSpPr>
          <p:cNvPr id="249" name="ATLAS 探测器升级"/>
          <p:cNvSpPr txBox="1"/>
          <p:nvPr/>
        </p:nvSpPr>
        <p:spPr>
          <a:xfrm>
            <a:off x="-536997" y="1697533"/>
            <a:ext cx="24341269" cy="162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56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lang="en-US" sz="9600" dirty="0"/>
              <a:t>课题</a:t>
            </a:r>
            <a:r>
              <a:rPr lang="en-US" altLang="zh-CN" sz="9600" dirty="0"/>
              <a:t>1</a:t>
            </a:r>
            <a:r>
              <a:rPr lang="zh-CN" altLang="en-US" sz="9600" dirty="0"/>
              <a:t>：</a:t>
            </a:r>
            <a:r>
              <a:rPr lang="en-US" sz="9600" dirty="0"/>
              <a:t>ATLAS </a:t>
            </a:r>
            <a:r>
              <a:rPr lang="zh-CN" altLang="en-US" sz="9600" dirty="0"/>
              <a:t>实验高粒度时间探测器升级</a:t>
            </a:r>
            <a:endParaRPr sz="9600" dirty="0"/>
          </a:p>
        </p:txBody>
      </p:sp>
      <p:sp>
        <p:nvSpPr>
          <p:cNvPr id="250" name="2023年10月29日"/>
          <p:cNvSpPr txBox="1"/>
          <p:nvPr/>
        </p:nvSpPr>
        <p:spPr>
          <a:xfrm>
            <a:off x="5217076" y="12721575"/>
            <a:ext cx="3731790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/>
            <a:r>
              <a:rPr dirty="0"/>
              <a:t>202</a:t>
            </a:r>
            <a:r>
              <a:rPr lang="en-US" altLang="zh-CN" dirty="0"/>
              <a:t>4</a:t>
            </a:r>
            <a:r>
              <a:rPr dirty="0"/>
              <a:t>年</a:t>
            </a:r>
            <a:r>
              <a:rPr lang="en-US" altLang="zh-CN" dirty="0"/>
              <a:t>7</a:t>
            </a:r>
            <a:r>
              <a:rPr dirty="0"/>
              <a:t>月</a:t>
            </a:r>
            <a:r>
              <a:rPr lang="en-US" altLang="zh-CN" dirty="0"/>
              <a:t>5</a:t>
            </a:r>
            <a:r>
              <a:rPr dirty="0"/>
              <a:t>日</a:t>
            </a:r>
          </a:p>
        </p:txBody>
      </p:sp>
      <p:sp>
        <p:nvSpPr>
          <p:cNvPr id="251" name="项目负责人: João Guimarães Costa…"/>
          <p:cNvSpPr txBox="1"/>
          <p:nvPr/>
        </p:nvSpPr>
        <p:spPr>
          <a:xfrm>
            <a:off x="19776986" y="6858854"/>
            <a:ext cx="144333" cy="682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500"/>
            </a:pPr>
            <a:endParaRPr dirty="0"/>
          </a:p>
        </p:txBody>
      </p:sp>
      <p:sp>
        <p:nvSpPr>
          <p:cNvPr id="252" name="2023年国家重点研发计划“大科学装置前沿研究”"/>
          <p:cNvSpPr txBox="1"/>
          <p:nvPr/>
        </p:nvSpPr>
        <p:spPr>
          <a:xfrm>
            <a:off x="-74633" y="-16306"/>
            <a:ext cx="24437268" cy="129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65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dirty="0"/>
              <a:t>2023年国家重点研发计划“大科学装置前沿研究”</a:t>
            </a:r>
          </a:p>
        </p:txBody>
      </p:sp>
      <p:pic>
        <p:nvPicPr>
          <p:cNvPr id="253" name="Google Shape;105;g4dc3415e50479d50_48" descr="Google Shape;105;g4dc3415e50479d50_48"/>
          <p:cNvPicPr>
            <a:picLocks noChangeAspect="1"/>
          </p:cNvPicPr>
          <p:nvPr/>
        </p:nvPicPr>
        <p:blipFill>
          <a:blip r:embed="rId4"/>
          <a:srcRect l="151" t="1952" r="512" b="2865"/>
          <a:stretch>
            <a:fillRect/>
          </a:stretch>
        </p:blipFill>
        <p:spPr>
          <a:xfrm>
            <a:off x="-15138" y="4778238"/>
            <a:ext cx="14196220" cy="7500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extrusionOk="0">
                <a:moveTo>
                  <a:pt x="15586" y="3"/>
                </a:moveTo>
                <a:cubicBezTo>
                  <a:pt x="15539" y="8"/>
                  <a:pt x="15513" y="18"/>
                  <a:pt x="15489" y="37"/>
                </a:cubicBezTo>
                <a:cubicBezTo>
                  <a:pt x="15384" y="122"/>
                  <a:pt x="15373" y="158"/>
                  <a:pt x="15373" y="426"/>
                </a:cubicBezTo>
                <a:cubicBezTo>
                  <a:pt x="15373" y="664"/>
                  <a:pt x="15374" y="668"/>
                  <a:pt x="15429" y="754"/>
                </a:cubicBezTo>
                <a:cubicBezTo>
                  <a:pt x="15495" y="855"/>
                  <a:pt x="15501" y="933"/>
                  <a:pt x="15445" y="960"/>
                </a:cubicBezTo>
                <a:cubicBezTo>
                  <a:pt x="15423" y="971"/>
                  <a:pt x="15405" y="994"/>
                  <a:pt x="15405" y="1011"/>
                </a:cubicBezTo>
                <a:cubicBezTo>
                  <a:pt x="15405" y="1027"/>
                  <a:pt x="15394" y="1040"/>
                  <a:pt x="15380" y="1040"/>
                </a:cubicBezTo>
                <a:cubicBezTo>
                  <a:pt x="15366" y="1040"/>
                  <a:pt x="15325" y="1090"/>
                  <a:pt x="15289" y="1149"/>
                </a:cubicBezTo>
                <a:cubicBezTo>
                  <a:pt x="15253" y="1209"/>
                  <a:pt x="15218" y="1256"/>
                  <a:pt x="15211" y="1256"/>
                </a:cubicBezTo>
                <a:cubicBezTo>
                  <a:pt x="15203" y="1256"/>
                  <a:pt x="15198" y="1277"/>
                  <a:pt x="15198" y="1301"/>
                </a:cubicBezTo>
                <a:cubicBezTo>
                  <a:pt x="15198" y="1354"/>
                  <a:pt x="15072" y="1412"/>
                  <a:pt x="14959" y="1412"/>
                </a:cubicBezTo>
                <a:cubicBezTo>
                  <a:pt x="14916" y="1412"/>
                  <a:pt x="14864" y="1423"/>
                  <a:pt x="14843" y="1438"/>
                </a:cubicBezTo>
                <a:cubicBezTo>
                  <a:pt x="14823" y="1453"/>
                  <a:pt x="14638" y="1470"/>
                  <a:pt x="14432" y="1477"/>
                </a:cubicBezTo>
                <a:cubicBezTo>
                  <a:pt x="14225" y="1483"/>
                  <a:pt x="14053" y="1497"/>
                  <a:pt x="14048" y="1508"/>
                </a:cubicBezTo>
                <a:cubicBezTo>
                  <a:pt x="14044" y="1518"/>
                  <a:pt x="13854" y="1536"/>
                  <a:pt x="13625" y="1548"/>
                </a:cubicBezTo>
                <a:cubicBezTo>
                  <a:pt x="13397" y="1560"/>
                  <a:pt x="13207" y="1581"/>
                  <a:pt x="13202" y="1595"/>
                </a:cubicBezTo>
                <a:cubicBezTo>
                  <a:pt x="13198" y="1608"/>
                  <a:pt x="13015" y="1629"/>
                  <a:pt x="12795" y="1640"/>
                </a:cubicBezTo>
                <a:cubicBezTo>
                  <a:pt x="12576" y="1652"/>
                  <a:pt x="12374" y="1674"/>
                  <a:pt x="12348" y="1688"/>
                </a:cubicBezTo>
                <a:cubicBezTo>
                  <a:pt x="12321" y="1703"/>
                  <a:pt x="12132" y="1724"/>
                  <a:pt x="11927" y="1734"/>
                </a:cubicBezTo>
                <a:cubicBezTo>
                  <a:pt x="11722" y="1745"/>
                  <a:pt x="11542" y="1766"/>
                  <a:pt x="11528" y="1780"/>
                </a:cubicBezTo>
                <a:cubicBezTo>
                  <a:pt x="11513" y="1794"/>
                  <a:pt x="11323" y="1815"/>
                  <a:pt x="11104" y="1827"/>
                </a:cubicBezTo>
                <a:cubicBezTo>
                  <a:pt x="10885" y="1839"/>
                  <a:pt x="10693" y="1861"/>
                  <a:pt x="10677" y="1877"/>
                </a:cubicBezTo>
                <a:cubicBezTo>
                  <a:pt x="10662" y="1893"/>
                  <a:pt x="10531" y="1907"/>
                  <a:pt x="10386" y="1907"/>
                </a:cubicBezTo>
                <a:cubicBezTo>
                  <a:pt x="10238" y="1907"/>
                  <a:pt x="10119" y="1919"/>
                  <a:pt x="10113" y="1935"/>
                </a:cubicBezTo>
                <a:cubicBezTo>
                  <a:pt x="10108" y="1951"/>
                  <a:pt x="10063" y="1965"/>
                  <a:pt x="10013" y="1966"/>
                </a:cubicBezTo>
                <a:cubicBezTo>
                  <a:pt x="9775" y="1969"/>
                  <a:pt x="9179" y="2025"/>
                  <a:pt x="9162" y="2046"/>
                </a:cubicBezTo>
                <a:cubicBezTo>
                  <a:pt x="9149" y="2061"/>
                  <a:pt x="9146" y="2058"/>
                  <a:pt x="9153" y="2035"/>
                </a:cubicBezTo>
                <a:cubicBezTo>
                  <a:pt x="9161" y="2012"/>
                  <a:pt x="9152" y="1999"/>
                  <a:pt x="9131" y="1999"/>
                </a:cubicBezTo>
                <a:cubicBezTo>
                  <a:pt x="9112" y="1999"/>
                  <a:pt x="9101" y="2012"/>
                  <a:pt x="9106" y="2027"/>
                </a:cubicBezTo>
                <a:cubicBezTo>
                  <a:pt x="9124" y="2083"/>
                  <a:pt x="8921" y="2100"/>
                  <a:pt x="8382" y="2089"/>
                </a:cubicBezTo>
                <a:cubicBezTo>
                  <a:pt x="8335" y="2089"/>
                  <a:pt x="8291" y="2101"/>
                  <a:pt x="8286" y="2117"/>
                </a:cubicBezTo>
                <a:cubicBezTo>
                  <a:pt x="8281" y="2133"/>
                  <a:pt x="8131" y="2151"/>
                  <a:pt x="7953" y="2158"/>
                </a:cubicBezTo>
                <a:lnTo>
                  <a:pt x="7630" y="2171"/>
                </a:lnTo>
                <a:lnTo>
                  <a:pt x="7630" y="1949"/>
                </a:lnTo>
                <a:cubicBezTo>
                  <a:pt x="7630" y="1733"/>
                  <a:pt x="7631" y="1728"/>
                  <a:pt x="7677" y="1691"/>
                </a:cubicBezTo>
                <a:cubicBezTo>
                  <a:pt x="7704" y="1670"/>
                  <a:pt x="7743" y="1620"/>
                  <a:pt x="7766" y="1580"/>
                </a:cubicBezTo>
                <a:cubicBezTo>
                  <a:pt x="7802" y="1514"/>
                  <a:pt x="7806" y="1485"/>
                  <a:pt x="7806" y="1259"/>
                </a:cubicBezTo>
                <a:cubicBezTo>
                  <a:pt x="7806" y="956"/>
                  <a:pt x="7792" y="921"/>
                  <a:pt x="7636" y="830"/>
                </a:cubicBezTo>
                <a:cubicBezTo>
                  <a:pt x="7421" y="704"/>
                  <a:pt x="7386" y="696"/>
                  <a:pt x="7108" y="706"/>
                </a:cubicBezTo>
                <a:cubicBezTo>
                  <a:pt x="6844" y="715"/>
                  <a:pt x="6833" y="719"/>
                  <a:pt x="6793" y="791"/>
                </a:cubicBezTo>
                <a:cubicBezTo>
                  <a:pt x="6757" y="858"/>
                  <a:pt x="6752" y="890"/>
                  <a:pt x="6752" y="1075"/>
                </a:cubicBezTo>
                <a:cubicBezTo>
                  <a:pt x="6752" y="1190"/>
                  <a:pt x="6759" y="1293"/>
                  <a:pt x="6768" y="1303"/>
                </a:cubicBezTo>
                <a:cubicBezTo>
                  <a:pt x="6777" y="1314"/>
                  <a:pt x="6784" y="1464"/>
                  <a:pt x="6784" y="1648"/>
                </a:cubicBezTo>
                <a:cubicBezTo>
                  <a:pt x="6784" y="1947"/>
                  <a:pt x="6782" y="1973"/>
                  <a:pt x="6756" y="1952"/>
                </a:cubicBezTo>
                <a:cubicBezTo>
                  <a:pt x="6741" y="1940"/>
                  <a:pt x="6707" y="1919"/>
                  <a:pt x="6681" y="1905"/>
                </a:cubicBezTo>
                <a:cubicBezTo>
                  <a:pt x="6654" y="1892"/>
                  <a:pt x="6607" y="1866"/>
                  <a:pt x="6577" y="1847"/>
                </a:cubicBezTo>
                <a:cubicBezTo>
                  <a:pt x="6546" y="1829"/>
                  <a:pt x="6399" y="1814"/>
                  <a:pt x="6249" y="1814"/>
                </a:cubicBezTo>
                <a:cubicBezTo>
                  <a:pt x="6003" y="1814"/>
                  <a:pt x="5973" y="1820"/>
                  <a:pt x="5924" y="1878"/>
                </a:cubicBezTo>
                <a:cubicBezTo>
                  <a:pt x="5845" y="1972"/>
                  <a:pt x="5812" y="2042"/>
                  <a:pt x="5768" y="2215"/>
                </a:cubicBezTo>
                <a:cubicBezTo>
                  <a:pt x="5762" y="2241"/>
                  <a:pt x="5747" y="2280"/>
                  <a:pt x="5735" y="2302"/>
                </a:cubicBezTo>
                <a:cubicBezTo>
                  <a:pt x="5724" y="2324"/>
                  <a:pt x="5714" y="2363"/>
                  <a:pt x="5714" y="2388"/>
                </a:cubicBezTo>
                <a:cubicBezTo>
                  <a:pt x="5714" y="2412"/>
                  <a:pt x="5707" y="2431"/>
                  <a:pt x="5699" y="2431"/>
                </a:cubicBezTo>
                <a:cubicBezTo>
                  <a:pt x="5690" y="2431"/>
                  <a:pt x="5682" y="2453"/>
                  <a:pt x="5682" y="2479"/>
                </a:cubicBezTo>
                <a:cubicBezTo>
                  <a:pt x="5682" y="2521"/>
                  <a:pt x="5652" y="2632"/>
                  <a:pt x="5591" y="2820"/>
                </a:cubicBezTo>
                <a:cubicBezTo>
                  <a:pt x="5580" y="2853"/>
                  <a:pt x="5564" y="2908"/>
                  <a:pt x="5556" y="2943"/>
                </a:cubicBezTo>
                <a:cubicBezTo>
                  <a:pt x="5548" y="2978"/>
                  <a:pt x="5530" y="3026"/>
                  <a:pt x="5515" y="3051"/>
                </a:cubicBezTo>
                <a:cubicBezTo>
                  <a:pt x="5500" y="3075"/>
                  <a:pt x="5482" y="3126"/>
                  <a:pt x="5474" y="3165"/>
                </a:cubicBezTo>
                <a:cubicBezTo>
                  <a:pt x="5449" y="3290"/>
                  <a:pt x="5368" y="3359"/>
                  <a:pt x="5243" y="3359"/>
                </a:cubicBezTo>
                <a:cubicBezTo>
                  <a:pt x="5158" y="3359"/>
                  <a:pt x="5119" y="3374"/>
                  <a:pt x="5077" y="3423"/>
                </a:cubicBezTo>
                <a:cubicBezTo>
                  <a:pt x="4970" y="3550"/>
                  <a:pt x="4937" y="3705"/>
                  <a:pt x="4989" y="3837"/>
                </a:cubicBezTo>
                <a:cubicBezTo>
                  <a:pt x="5001" y="3870"/>
                  <a:pt x="5012" y="3920"/>
                  <a:pt x="5012" y="3949"/>
                </a:cubicBezTo>
                <a:cubicBezTo>
                  <a:pt x="5012" y="4007"/>
                  <a:pt x="5051" y="4079"/>
                  <a:pt x="5087" y="4089"/>
                </a:cubicBezTo>
                <a:cubicBezTo>
                  <a:pt x="5100" y="4093"/>
                  <a:pt x="5113" y="4101"/>
                  <a:pt x="5115" y="4106"/>
                </a:cubicBezTo>
                <a:cubicBezTo>
                  <a:pt x="5118" y="4112"/>
                  <a:pt x="5123" y="4337"/>
                  <a:pt x="5126" y="4608"/>
                </a:cubicBezTo>
                <a:cubicBezTo>
                  <a:pt x="5130" y="4964"/>
                  <a:pt x="5137" y="5104"/>
                  <a:pt x="5152" y="5113"/>
                </a:cubicBezTo>
                <a:cubicBezTo>
                  <a:pt x="5183" y="5133"/>
                  <a:pt x="5180" y="6005"/>
                  <a:pt x="5149" y="6028"/>
                </a:cubicBezTo>
                <a:cubicBezTo>
                  <a:pt x="5132" y="6041"/>
                  <a:pt x="5123" y="6126"/>
                  <a:pt x="5117" y="6363"/>
                </a:cubicBezTo>
                <a:cubicBezTo>
                  <a:pt x="5103" y="6888"/>
                  <a:pt x="5083" y="7328"/>
                  <a:pt x="5070" y="7383"/>
                </a:cubicBezTo>
                <a:cubicBezTo>
                  <a:pt x="5063" y="7411"/>
                  <a:pt x="5065" y="7442"/>
                  <a:pt x="5075" y="7453"/>
                </a:cubicBezTo>
                <a:cubicBezTo>
                  <a:pt x="5086" y="7467"/>
                  <a:pt x="5092" y="7697"/>
                  <a:pt x="5092" y="8129"/>
                </a:cubicBezTo>
                <a:cubicBezTo>
                  <a:pt x="5092" y="8489"/>
                  <a:pt x="5086" y="8769"/>
                  <a:pt x="5080" y="8750"/>
                </a:cubicBezTo>
                <a:cubicBezTo>
                  <a:pt x="5052" y="8671"/>
                  <a:pt x="4962" y="8614"/>
                  <a:pt x="4861" y="8614"/>
                </a:cubicBezTo>
                <a:cubicBezTo>
                  <a:pt x="4804" y="8614"/>
                  <a:pt x="4757" y="8628"/>
                  <a:pt x="4757" y="8644"/>
                </a:cubicBezTo>
                <a:cubicBezTo>
                  <a:pt x="4757" y="8661"/>
                  <a:pt x="4747" y="8667"/>
                  <a:pt x="4736" y="8659"/>
                </a:cubicBezTo>
                <a:cubicBezTo>
                  <a:pt x="4699" y="8631"/>
                  <a:pt x="4584" y="8802"/>
                  <a:pt x="4574" y="8901"/>
                </a:cubicBezTo>
                <a:cubicBezTo>
                  <a:pt x="4560" y="9043"/>
                  <a:pt x="4563" y="9117"/>
                  <a:pt x="4589" y="9213"/>
                </a:cubicBezTo>
                <a:cubicBezTo>
                  <a:pt x="4602" y="9262"/>
                  <a:pt x="4613" y="9307"/>
                  <a:pt x="4613" y="9314"/>
                </a:cubicBezTo>
                <a:cubicBezTo>
                  <a:pt x="4613" y="9321"/>
                  <a:pt x="4580" y="9292"/>
                  <a:pt x="4539" y="9250"/>
                </a:cubicBezTo>
                <a:cubicBezTo>
                  <a:pt x="4498" y="9208"/>
                  <a:pt x="4458" y="9180"/>
                  <a:pt x="4452" y="9188"/>
                </a:cubicBezTo>
                <a:cubicBezTo>
                  <a:pt x="4445" y="9196"/>
                  <a:pt x="4435" y="9188"/>
                  <a:pt x="4429" y="9171"/>
                </a:cubicBezTo>
                <a:cubicBezTo>
                  <a:pt x="4424" y="9154"/>
                  <a:pt x="4387" y="9140"/>
                  <a:pt x="4348" y="9140"/>
                </a:cubicBezTo>
                <a:cubicBezTo>
                  <a:pt x="4281" y="9140"/>
                  <a:pt x="4278" y="9136"/>
                  <a:pt x="4278" y="9051"/>
                </a:cubicBezTo>
                <a:cubicBezTo>
                  <a:pt x="4278" y="9002"/>
                  <a:pt x="4267" y="8944"/>
                  <a:pt x="4254" y="8923"/>
                </a:cubicBezTo>
                <a:cubicBezTo>
                  <a:pt x="4240" y="8902"/>
                  <a:pt x="4229" y="8839"/>
                  <a:pt x="4229" y="8782"/>
                </a:cubicBezTo>
                <a:cubicBezTo>
                  <a:pt x="4229" y="8726"/>
                  <a:pt x="4223" y="8673"/>
                  <a:pt x="4216" y="8664"/>
                </a:cubicBezTo>
                <a:cubicBezTo>
                  <a:pt x="4208" y="8654"/>
                  <a:pt x="4197" y="8577"/>
                  <a:pt x="4191" y="8492"/>
                </a:cubicBezTo>
                <a:cubicBezTo>
                  <a:pt x="4186" y="8407"/>
                  <a:pt x="4174" y="8330"/>
                  <a:pt x="4165" y="8320"/>
                </a:cubicBezTo>
                <a:cubicBezTo>
                  <a:pt x="4157" y="8309"/>
                  <a:pt x="4150" y="8255"/>
                  <a:pt x="4150" y="8198"/>
                </a:cubicBezTo>
                <a:cubicBezTo>
                  <a:pt x="4150" y="8142"/>
                  <a:pt x="4139" y="8079"/>
                  <a:pt x="4126" y="8058"/>
                </a:cubicBezTo>
                <a:cubicBezTo>
                  <a:pt x="4113" y="8036"/>
                  <a:pt x="4102" y="7969"/>
                  <a:pt x="4102" y="7904"/>
                </a:cubicBezTo>
                <a:cubicBezTo>
                  <a:pt x="4102" y="7838"/>
                  <a:pt x="4091" y="7770"/>
                  <a:pt x="4078" y="7748"/>
                </a:cubicBezTo>
                <a:cubicBezTo>
                  <a:pt x="4063" y="7725"/>
                  <a:pt x="4054" y="7658"/>
                  <a:pt x="4054" y="7577"/>
                </a:cubicBezTo>
                <a:cubicBezTo>
                  <a:pt x="4054" y="7503"/>
                  <a:pt x="4047" y="7434"/>
                  <a:pt x="4038" y="7424"/>
                </a:cubicBezTo>
                <a:cubicBezTo>
                  <a:pt x="4029" y="7413"/>
                  <a:pt x="4022" y="7343"/>
                  <a:pt x="4022" y="7267"/>
                </a:cubicBezTo>
                <a:cubicBezTo>
                  <a:pt x="4022" y="7182"/>
                  <a:pt x="4014" y="7122"/>
                  <a:pt x="4001" y="7113"/>
                </a:cubicBezTo>
                <a:cubicBezTo>
                  <a:pt x="3990" y="7104"/>
                  <a:pt x="3979" y="7046"/>
                  <a:pt x="3977" y="6983"/>
                </a:cubicBezTo>
                <a:cubicBezTo>
                  <a:pt x="3975" y="6919"/>
                  <a:pt x="3966" y="6863"/>
                  <a:pt x="3958" y="6857"/>
                </a:cubicBezTo>
                <a:cubicBezTo>
                  <a:pt x="3949" y="6851"/>
                  <a:pt x="3943" y="6787"/>
                  <a:pt x="3943" y="6714"/>
                </a:cubicBezTo>
                <a:cubicBezTo>
                  <a:pt x="3943" y="6634"/>
                  <a:pt x="3933" y="6566"/>
                  <a:pt x="3918" y="6543"/>
                </a:cubicBezTo>
                <a:cubicBezTo>
                  <a:pt x="3905" y="6521"/>
                  <a:pt x="3894" y="6454"/>
                  <a:pt x="3894" y="6388"/>
                </a:cubicBezTo>
                <a:cubicBezTo>
                  <a:pt x="3894" y="6323"/>
                  <a:pt x="3884" y="6256"/>
                  <a:pt x="3871" y="6234"/>
                </a:cubicBezTo>
                <a:cubicBezTo>
                  <a:pt x="3856" y="6211"/>
                  <a:pt x="3847" y="6143"/>
                  <a:pt x="3847" y="6064"/>
                </a:cubicBezTo>
                <a:cubicBezTo>
                  <a:pt x="3847" y="5985"/>
                  <a:pt x="3837" y="5917"/>
                  <a:pt x="3822" y="5894"/>
                </a:cubicBezTo>
                <a:cubicBezTo>
                  <a:pt x="3808" y="5870"/>
                  <a:pt x="3799" y="5803"/>
                  <a:pt x="3799" y="5722"/>
                </a:cubicBezTo>
                <a:cubicBezTo>
                  <a:pt x="3799" y="5649"/>
                  <a:pt x="3791" y="5580"/>
                  <a:pt x="3783" y="5569"/>
                </a:cubicBezTo>
                <a:cubicBezTo>
                  <a:pt x="3774" y="5559"/>
                  <a:pt x="3767" y="5519"/>
                  <a:pt x="3767" y="5482"/>
                </a:cubicBezTo>
                <a:cubicBezTo>
                  <a:pt x="3767" y="5372"/>
                  <a:pt x="3716" y="4998"/>
                  <a:pt x="3700" y="4998"/>
                </a:cubicBezTo>
                <a:cubicBezTo>
                  <a:pt x="3693" y="4998"/>
                  <a:pt x="3687" y="4973"/>
                  <a:pt x="3687" y="4943"/>
                </a:cubicBezTo>
                <a:cubicBezTo>
                  <a:pt x="3687" y="4857"/>
                  <a:pt x="3618" y="4736"/>
                  <a:pt x="3542" y="4688"/>
                </a:cubicBezTo>
                <a:cubicBezTo>
                  <a:pt x="3462" y="4638"/>
                  <a:pt x="3431" y="4592"/>
                  <a:pt x="3431" y="4520"/>
                </a:cubicBezTo>
                <a:cubicBezTo>
                  <a:pt x="3431" y="4493"/>
                  <a:pt x="3421" y="4462"/>
                  <a:pt x="3408" y="4453"/>
                </a:cubicBezTo>
                <a:cubicBezTo>
                  <a:pt x="3394" y="4443"/>
                  <a:pt x="3383" y="4403"/>
                  <a:pt x="3383" y="4365"/>
                </a:cubicBezTo>
                <a:cubicBezTo>
                  <a:pt x="3383" y="4326"/>
                  <a:pt x="3373" y="4277"/>
                  <a:pt x="3360" y="4256"/>
                </a:cubicBezTo>
                <a:cubicBezTo>
                  <a:pt x="3347" y="4235"/>
                  <a:pt x="3336" y="4170"/>
                  <a:pt x="3336" y="4111"/>
                </a:cubicBezTo>
                <a:cubicBezTo>
                  <a:pt x="3336" y="4052"/>
                  <a:pt x="3325" y="3983"/>
                  <a:pt x="3312" y="3958"/>
                </a:cubicBezTo>
                <a:cubicBezTo>
                  <a:pt x="3297" y="3929"/>
                  <a:pt x="3288" y="3853"/>
                  <a:pt x="3288" y="3758"/>
                </a:cubicBezTo>
                <a:cubicBezTo>
                  <a:pt x="3288" y="3650"/>
                  <a:pt x="3295" y="3599"/>
                  <a:pt x="3312" y="3586"/>
                </a:cubicBezTo>
                <a:cubicBezTo>
                  <a:pt x="3325" y="3577"/>
                  <a:pt x="3336" y="3546"/>
                  <a:pt x="3336" y="3519"/>
                </a:cubicBezTo>
                <a:cubicBezTo>
                  <a:pt x="3336" y="3453"/>
                  <a:pt x="3240" y="3266"/>
                  <a:pt x="3207" y="3266"/>
                </a:cubicBezTo>
                <a:cubicBezTo>
                  <a:pt x="3192" y="3266"/>
                  <a:pt x="3175" y="3245"/>
                  <a:pt x="3170" y="3218"/>
                </a:cubicBezTo>
                <a:cubicBezTo>
                  <a:pt x="3164" y="3192"/>
                  <a:pt x="3153" y="3178"/>
                  <a:pt x="3144" y="3189"/>
                </a:cubicBezTo>
                <a:cubicBezTo>
                  <a:pt x="3135" y="3199"/>
                  <a:pt x="3128" y="3193"/>
                  <a:pt x="3128" y="3174"/>
                </a:cubicBezTo>
                <a:cubicBezTo>
                  <a:pt x="3128" y="3155"/>
                  <a:pt x="3121" y="3146"/>
                  <a:pt x="3114" y="3156"/>
                </a:cubicBezTo>
                <a:cubicBezTo>
                  <a:pt x="3106" y="3165"/>
                  <a:pt x="3095" y="3151"/>
                  <a:pt x="3090" y="3125"/>
                </a:cubicBezTo>
                <a:cubicBezTo>
                  <a:pt x="3085" y="3098"/>
                  <a:pt x="3075" y="3084"/>
                  <a:pt x="3068" y="3093"/>
                </a:cubicBezTo>
                <a:cubicBezTo>
                  <a:pt x="3060" y="3101"/>
                  <a:pt x="3012" y="3060"/>
                  <a:pt x="2960" y="3001"/>
                </a:cubicBezTo>
                <a:cubicBezTo>
                  <a:pt x="2758" y="2774"/>
                  <a:pt x="2742" y="2765"/>
                  <a:pt x="2556" y="2776"/>
                </a:cubicBezTo>
                <a:cubicBezTo>
                  <a:pt x="2397" y="2786"/>
                  <a:pt x="2381" y="2793"/>
                  <a:pt x="2318" y="2880"/>
                </a:cubicBezTo>
                <a:cubicBezTo>
                  <a:pt x="2281" y="2931"/>
                  <a:pt x="2251" y="2991"/>
                  <a:pt x="2251" y="3013"/>
                </a:cubicBezTo>
                <a:cubicBezTo>
                  <a:pt x="2250" y="3035"/>
                  <a:pt x="2239" y="3060"/>
                  <a:pt x="2226" y="3070"/>
                </a:cubicBezTo>
                <a:cubicBezTo>
                  <a:pt x="2213" y="3080"/>
                  <a:pt x="2202" y="3113"/>
                  <a:pt x="2202" y="3143"/>
                </a:cubicBezTo>
                <a:cubicBezTo>
                  <a:pt x="2202" y="3173"/>
                  <a:pt x="2191" y="3206"/>
                  <a:pt x="2178" y="3216"/>
                </a:cubicBezTo>
                <a:cubicBezTo>
                  <a:pt x="2165" y="3226"/>
                  <a:pt x="2154" y="3260"/>
                  <a:pt x="2154" y="3294"/>
                </a:cubicBezTo>
                <a:cubicBezTo>
                  <a:pt x="2154" y="3327"/>
                  <a:pt x="2148" y="3363"/>
                  <a:pt x="2140" y="3373"/>
                </a:cubicBezTo>
                <a:cubicBezTo>
                  <a:pt x="2131" y="3383"/>
                  <a:pt x="2113" y="3435"/>
                  <a:pt x="2100" y="3488"/>
                </a:cubicBezTo>
                <a:cubicBezTo>
                  <a:pt x="2071" y="3599"/>
                  <a:pt x="2064" y="4146"/>
                  <a:pt x="2091" y="4178"/>
                </a:cubicBezTo>
                <a:cubicBezTo>
                  <a:pt x="2099" y="4189"/>
                  <a:pt x="2106" y="4300"/>
                  <a:pt x="2106" y="4424"/>
                </a:cubicBezTo>
                <a:cubicBezTo>
                  <a:pt x="2106" y="4587"/>
                  <a:pt x="2113" y="4660"/>
                  <a:pt x="2130" y="4688"/>
                </a:cubicBezTo>
                <a:cubicBezTo>
                  <a:pt x="2161" y="4737"/>
                  <a:pt x="2161" y="4773"/>
                  <a:pt x="2130" y="4832"/>
                </a:cubicBezTo>
                <a:cubicBezTo>
                  <a:pt x="2112" y="4867"/>
                  <a:pt x="2106" y="4953"/>
                  <a:pt x="2106" y="5183"/>
                </a:cubicBezTo>
                <a:cubicBezTo>
                  <a:pt x="2106" y="5353"/>
                  <a:pt x="2100" y="5497"/>
                  <a:pt x="2091" y="5507"/>
                </a:cubicBezTo>
                <a:cubicBezTo>
                  <a:pt x="2082" y="5518"/>
                  <a:pt x="2074" y="5581"/>
                  <a:pt x="2074" y="5648"/>
                </a:cubicBezTo>
                <a:cubicBezTo>
                  <a:pt x="2074" y="5767"/>
                  <a:pt x="2032" y="5986"/>
                  <a:pt x="2009" y="5986"/>
                </a:cubicBezTo>
                <a:cubicBezTo>
                  <a:pt x="2003" y="5986"/>
                  <a:pt x="1975" y="6023"/>
                  <a:pt x="1948" y="6067"/>
                </a:cubicBezTo>
                <a:lnTo>
                  <a:pt x="1899" y="6147"/>
                </a:lnTo>
                <a:lnTo>
                  <a:pt x="1899" y="7330"/>
                </a:lnTo>
                <a:cubicBezTo>
                  <a:pt x="1899" y="8344"/>
                  <a:pt x="1902" y="8520"/>
                  <a:pt x="1923" y="8553"/>
                </a:cubicBezTo>
                <a:cubicBezTo>
                  <a:pt x="1936" y="8574"/>
                  <a:pt x="1947" y="8608"/>
                  <a:pt x="1947" y="8629"/>
                </a:cubicBezTo>
                <a:cubicBezTo>
                  <a:pt x="1947" y="8651"/>
                  <a:pt x="1957" y="8686"/>
                  <a:pt x="1970" y="8707"/>
                </a:cubicBezTo>
                <a:cubicBezTo>
                  <a:pt x="1984" y="8728"/>
                  <a:pt x="1995" y="8772"/>
                  <a:pt x="1995" y="8803"/>
                </a:cubicBezTo>
                <a:cubicBezTo>
                  <a:pt x="1995" y="8834"/>
                  <a:pt x="2012" y="8922"/>
                  <a:pt x="2034" y="8998"/>
                </a:cubicBezTo>
                <a:cubicBezTo>
                  <a:pt x="2056" y="9075"/>
                  <a:pt x="2074" y="9171"/>
                  <a:pt x="2074" y="9213"/>
                </a:cubicBezTo>
                <a:cubicBezTo>
                  <a:pt x="2074" y="9256"/>
                  <a:pt x="2082" y="9300"/>
                  <a:pt x="2091" y="9310"/>
                </a:cubicBezTo>
                <a:cubicBezTo>
                  <a:pt x="2100" y="9322"/>
                  <a:pt x="2106" y="9514"/>
                  <a:pt x="2106" y="9785"/>
                </a:cubicBezTo>
                <a:cubicBezTo>
                  <a:pt x="2106" y="10138"/>
                  <a:pt x="2112" y="10255"/>
                  <a:pt x="2130" y="10301"/>
                </a:cubicBezTo>
                <a:cubicBezTo>
                  <a:pt x="2147" y="10345"/>
                  <a:pt x="2154" y="10452"/>
                  <a:pt x="2154" y="10706"/>
                </a:cubicBezTo>
                <a:lnTo>
                  <a:pt x="2154" y="11050"/>
                </a:lnTo>
                <a:lnTo>
                  <a:pt x="1990" y="11085"/>
                </a:lnTo>
                <a:cubicBezTo>
                  <a:pt x="1900" y="11105"/>
                  <a:pt x="1791" y="11134"/>
                  <a:pt x="1747" y="11150"/>
                </a:cubicBezTo>
                <a:cubicBezTo>
                  <a:pt x="1703" y="11166"/>
                  <a:pt x="1617" y="11184"/>
                  <a:pt x="1555" y="11189"/>
                </a:cubicBezTo>
                <a:cubicBezTo>
                  <a:pt x="1493" y="11194"/>
                  <a:pt x="1436" y="11208"/>
                  <a:pt x="1426" y="11219"/>
                </a:cubicBezTo>
                <a:cubicBezTo>
                  <a:pt x="1411" y="11237"/>
                  <a:pt x="1296" y="11262"/>
                  <a:pt x="1113" y="11288"/>
                </a:cubicBezTo>
                <a:cubicBezTo>
                  <a:pt x="1075" y="11294"/>
                  <a:pt x="1045" y="11300"/>
                  <a:pt x="1045" y="11303"/>
                </a:cubicBezTo>
                <a:cubicBezTo>
                  <a:pt x="1045" y="11316"/>
                  <a:pt x="969" y="11333"/>
                  <a:pt x="829" y="11352"/>
                </a:cubicBezTo>
                <a:cubicBezTo>
                  <a:pt x="746" y="11364"/>
                  <a:pt x="667" y="11384"/>
                  <a:pt x="653" y="11397"/>
                </a:cubicBezTo>
                <a:cubicBezTo>
                  <a:pt x="640" y="11410"/>
                  <a:pt x="565" y="11429"/>
                  <a:pt x="486" y="11440"/>
                </a:cubicBezTo>
                <a:cubicBezTo>
                  <a:pt x="407" y="11452"/>
                  <a:pt x="310" y="11474"/>
                  <a:pt x="271" y="11490"/>
                </a:cubicBezTo>
                <a:cubicBezTo>
                  <a:pt x="231" y="11505"/>
                  <a:pt x="180" y="11526"/>
                  <a:pt x="158" y="11534"/>
                </a:cubicBezTo>
                <a:cubicBezTo>
                  <a:pt x="135" y="11542"/>
                  <a:pt x="91" y="11587"/>
                  <a:pt x="59" y="11635"/>
                </a:cubicBezTo>
                <a:lnTo>
                  <a:pt x="0" y="11722"/>
                </a:lnTo>
                <a:lnTo>
                  <a:pt x="0" y="12046"/>
                </a:lnTo>
                <a:cubicBezTo>
                  <a:pt x="0" y="12284"/>
                  <a:pt x="6" y="12386"/>
                  <a:pt x="24" y="12430"/>
                </a:cubicBezTo>
                <a:cubicBezTo>
                  <a:pt x="41" y="12474"/>
                  <a:pt x="47" y="12576"/>
                  <a:pt x="47" y="12803"/>
                </a:cubicBezTo>
                <a:cubicBezTo>
                  <a:pt x="47" y="12974"/>
                  <a:pt x="53" y="13128"/>
                  <a:pt x="62" y="13144"/>
                </a:cubicBezTo>
                <a:cubicBezTo>
                  <a:pt x="70" y="13160"/>
                  <a:pt x="81" y="13292"/>
                  <a:pt x="85" y="13437"/>
                </a:cubicBezTo>
                <a:cubicBezTo>
                  <a:pt x="100" y="13883"/>
                  <a:pt x="113" y="14068"/>
                  <a:pt x="135" y="14117"/>
                </a:cubicBezTo>
                <a:cubicBezTo>
                  <a:pt x="146" y="14142"/>
                  <a:pt x="158" y="14191"/>
                  <a:pt x="161" y="14225"/>
                </a:cubicBezTo>
                <a:cubicBezTo>
                  <a:pt x="164" y="14259"/>
                  <a:pt x="183" y="14301"/>
                  <a:pt x="202" y="14318"/>
                </a:cubicBezTo>
                <a:cubicBezTo>
                  <a:pt x="222" y="14335"/>
                  <a:pt x="239" y="14360"/>
                  <a:pt x="239" y="14374"/>
                </a:cubicBezTo>
                <a:cubicBezTo>
                  <a:pt x="239" y="14408"/>
                  <a:pt x="611" y="14393"/>
                  <a:pt x="623" y="14358"/>
                </a:cubicBezTo>
                <a:cubicBezTo>
                  <a:pt x="628" y="14342"/>
                  <a:pt x="700" y="14323"/>
                  <a:pt x="783" y="14313"/>
                </a:cubicBezTo>
                <a:cubicBezTo>
                  <a:pt x="865" y="14304"/>
                  <a:pt x="936" y="14285"/>
                  <a:pt x="941" y="14272"/>
                </a:cubicBezTo>
                <a:cubicBezTo>
                  <a:pt x="945" y="14259"/>
                  <a:pt x="1012" y="14240"/>
                  <a:pt x="1089" y="14230"/>
                </a:cubicBezTo>
                <a:cubicBezTo>
                  <a:pt x="1167" y="14219"/>
                  <a:pt x="1242" y="14198"/>
                  <a:pt x="1257" y="14183"/>
                </a:cubicBezTo>
                <a:cubicBezTo>
                  <a:pt x="1272" y="14168"/>
                  <a:pt x="1338" y="14147"/>
                  <a:pt x="1404" y="14136"/>
                </a:cubicBezTo>
                <a:cubicBezTo>
                  <a:pt x="1470" y="14125"/>
                  <a:pt x="1556" y="14103"/>
                  <a:pt x="1595" y="14087"/>
                </a:cubicBezTo>
                <a:cubicBezTo>
                  <a:pt x="1684" y="14051"/>
                  <a:pt x="1888" y="13993"/>
                  <a:pt x="2027" y="13962"/>
                </a:cubicBezTo>
                <a:cubicBezTo>
                  <a:pt x="2084" y="13950"/>
                  <a:pt x="2146" y="13931"/>
                  <a:pt x="2166" y="13921"/>
                </a:cubicBezTo>
                <a:cubicBezTo>
                  <a:pt x="2197" y="13906"/>
                  <a:pt x="2202" y="13916"/>
                  <a:pt x="2202" y="13996"/>
                </a:cubicBezTo>
                <a:cubicBezTo>
                  <a:pt x="2202" y="14049"/>
                  <a:pt x="2212" y="14095"/>
                  <a:pt x="2226" y="14105"/>
                </a:cubicBezTo>
                <a:cubicBezTo>
                  <a:pt x="2244" y="14119"/>
                  <a:pt x="2250" y="14177"/>
                  <a:pt x="2250" y="14342"/>
                </a:cubicBezTo>
                <a:cubicBezTo>
                  <a:pt x="2250" y="14549"/>
                  <a:pt x="2252" y="14564"/>
                  <a:pt x="2305" y="14663"/>
                </a:cubicBezTo>
                <a:cubicBezTo>
                  <a:pt x="2335" y="14720"/>
                  <a:pt x="2371" y="14766"/>
                  <a:pt x="2385" y="14766"/>
                </a:cubicBezTo>
                <a:cubicBezTo>
                  <a:pt x="2400" y="14766"/>
                  <a:pt x="2409" y="14794"/>
                  <a:pt x="2409" y="14840"/>
                </a:cubicBezTo>
                <a:cubicBezTo>
                  <a:pt x="2409" y="14881"/>
                  <a:pt x="2420" y="14922"/>
                  <a:pt x="2434" y="14931"/>
                </a:cubicBezTo>
                <a:cubicBezTo>
                  <a:pt x="2448" y="14942"/>
                  <a:pt x="2458" y="14989"/>
                  <a:pt x="2458" y="15046"/>
                </a:cubicBezTo>
                <a:cubicBezTo>
                  <a:pt x="2458" y="15098"/>
                  <a:pt x="2468" y="15162"/>
                  <a:pt x="2481" y="15187"/>
                </a:cubicBezTo>
                <a:cubicBezTo>
                  <a:pt x="2495" y="15214"/>
                  <a:pt x="2505" y="15290"/>
                  <a:pt x="2505" y="15369"/>
                </a:cubicBezTo>
                <a:cubicBezTo>
                  <a:pt x="2505" y="15443"/>
                  <a:pt x="2512" y="15512"/>
                  <a:pt x="2519" y="15521"/>
                </a:cubicBezTo>
                <a:cubicBezTo>
                  <a:pt x="2527" y="15530"/>
                  <a:pt x="2537" y="15623"/>
                  <a:pt x="2542" y="15728"/>
                </a:cubicBezTo>
                <a:cubicBezTo>
                  <a:pt x="2547" y="15833"/>
                  <a:pt x="2557" y="15927"/>
                  <a:pt x="2566" y="15937"/>
                </a:cubicBezTo>
                <a:cubicBezTo>
                  <a:pt x="2584" y="15959"/>
                  <a:pt x="2600" y="16125"/>
                  <a:pt x="2612" y="16399"/>
                </a:cubicBezTo>
                <a:cubicBezTo>
                  <a:pt x="2617" y="16527"/>
                  <a:pt x="2628" y="16600"/>
                  <a:pt x="2643" y="16611"/>
                </a:cubicBezTo>
                <a:cubicBezTo>
                  <a:pt x="2677" y="16637"/>
                  <a:pt x="2676" y="17688"/>
                  <a:pt x="2641" y="17754"/>
                </a:cubicBezTo>
                <a:cubicBezTo>
                  <a:pt x="2628" y="17779"/>
                  <a:pt x="2617" y="17841"/>
                  <a:pt x="2617" y="17891"/>
                </a:cubicBezTo>
                <a:cubicBezTo>
                  <a:pt x="2617" y="17944"/>
                  <a:pt x="2627" y="17991"/>
                  <a:pt x="2641" y="18001"/>
                </a:cubicBezTo>
                <a:cubicBezTo>
                  <a:pt x="2655" y="18011"/>
                  <a:pt x="2665" y="18057"/>
                  <a:pt x="2665" y="18105"/>
                </a:cubicBezTo>
                <a:cubicBezTo>
                  <a:pt x="2665" y="18152"/>
                  <a:pt x="2676" y="18207"/>
                  <a:pt x="2689" y="18228"/>
                </a:cubicBezTo>
                <a:cubicBezTo>
                  <a:pt x="2702" y="18249"/>
                  <a:pt x="2713" y="18315"/>
                  <a:pt x="2713" y="18373"/>
                </a:cubicBezTo>
                <a:cubicBezTo>
                  <a:pt x="2713" y="18432"/>
                  <a:pt x="2724" y="18501"/>
                  <a:pt x="2737" y="18526"/>
                </a:cubicBezTo>
                <a:cubicBezTo>
                  <a:pt x="2750" y="18552"/>
                  <a:pt x="2761" y="18606"/>
                  <a:pt x="2761" y="18648"/>
                </a:cubicBezTo>
                <a:cubicBezTo>
                  <a:pt x="2761" y="18689"/>
                  <a:pt x="2768" y="18723"/>
                  <a:pt x="2777" y="18723"/>
                </a:cubicBezTo>
                <a:cubicBezTo>
                  <a:pt x="2785" y="18723"/>
                  <a:pt x="2793" y="18763"/>
                  <a:pt x="2793" y="18812"/>
                </a:cubicBezTo>
                <a:cubicBezTo>
                  <a:pt x="2793" y="18861"/>
                  <a:pt x="2804" y="18918"/>
                  <a:pt x="2817" y="18939"/>
                </a:cubicBezTo>
                <a:cubicBezTo>
                  <a:pt x="2830" y="18960"/>
                  <a:pt x="2841" y="19022"/>
                  <a:pt x="2841" y="19075"/>
                </a:cubicBezTo>
                <a:cubicBezTo>
                  <a:pt x="2841" y="19128"/>
                  <a:pt x="2852" y="19198"/>
                  <a:pt x="2865" y="19232"/>
                </a:cubicBezTo>
                <a:cubicBezTo>
                  <a:pt x="2878" y="19265"/>
                  <a:pt x="2889" y="19330"/>
                  <a:pt x="2889" y="19377"/>
                </a:cubicBezTo>
                <a:cubicBezTo>
                  <a:pt x="2889" y="19423"/>
                  <a:pt x="2896" y="19470"/>
                  <a:pt x="2905" y="19481"/>
                </a:cubicBezTo>
                <a:cubicBezTo>
                  <a:pt x="2913" y="19491"/>
                  <a:pt x="2920" y="19541"/>
                  <a:pt x="2920" y="19591"/>
                </a:cubicBezTo>
                <a:cubicBezTo>
                  <a:pt x="2920" y="19645"/>
                  <a:pt x="2931" y="19691"/>
                  <a:pt x="2944" y="19701"/>
                </a:cubicBezTo>
                <a:cubicBezTo>
                  <a:pt x="2958" y="19711"/>
                  <a:pt x="2969" y="19756"/>
                  <a:pt x="2969" y="19802"/>
                </a:cubicBezTo>
                <a:cubicBezTo>
                  <a:pt x="2969" y="19890"/>
                  <a:pt x="3017" y="19964"/>
                  <a:pt x="3100" y="20002"/>
                </a:cubicBezTo>
                <a:cubicBezTo>
                  <a:pt x="3152" y="20026"/>
                  <a:pt x="3256" y="20196"/>
                  <a:pt x="3256" y="20258"/>
                </a:cubicBezTo>
                <a:cubicBezTo>
                  <a:pt x="3256" y="20282"/>
                  <a:pt x="3266" y="20310"/>
                  <a:pt x="3280" y="20319"/>
                </a:cubicBezTo>
                <a:cubicBezTo>
                  <a:pt x="3293" y="20329"/>
                  <a:pt x="3304" y="20357"/>
                  <a:pt x="3304" y="20381"/>
                </a:cubicBezTo>
                <a:cubicBezTo>
                  <a:pt x="3304" y="20405"/>
                  <a:pt x="3315" y="20433"/>
                  <a:pt x="3328" y="20443"/>
                </a:cubicBezTo>
                <a:cubicBezTo>
                  <a:pt x="3341" y="20453"/>
                  <a:pt x="3351" y="20486"/>
                  <a:pt x="3351" y="20516"/>
                </a:cubicBezTo>
                <a:cubicBezTo>
                  <a:pt x="3351" y="20546"/>
                  <a:pt x="3362" y="20587"/>
                  <a:pt x="3376" y="20608"/>
                </a:cubicBezTo>
                <a:cubicBezTo>
                  <a:pt x="3389" y="20631"/>
                  <a:pt x="3400" y="20698"/>
                  <a:pt x="3400" y="20767"/>
                </a:cubicBezTo>
                <a:cubicBezTo>
                  <a:pt x="3400" y="20833"/>
                  <a:pt x="3407" y="20887"/>
                  <a:pt x="3415" y="20887"/>
                </a:cubicBezTo>
                <a:cubicBezTo>
                  <a:pt x="3425" y="20887"/>
                  <a:pt x="3431" y="20986"/>
                  <a:pt x="3431" y="21120"/>
                </a:cubicBezTo>
                <a:cubicBezTo>
                  <a:pt x="3431" y="21328"/>
                  <a:pt x="3436" y="21362"/>
                  <a:pt x="3472" y="21431"/>
                </a:cubicBezTo>
                <a:cubicBezTo>
                  <a:pt x="3494" y="21474"/>
                  <a:pt x="3535" y="21528"/>
                  <a:pt x="3563" y="21552"/>
                </a:cubicBezTo>
                <a:cubicBezTo>
                  <a:pt x="3600" y="21583"/>
                  <a:pt x="3684" y="21596"/>
                  <a:pt x="3851" y="21597"/>
                </a:cubicBezTo>
                <a:cubicBezTo>
                  <a:pt x="4056" y="21598"/>
                  <a:pt x="4095" y="21590"/>
                  <a:pt x="4154" y="21535"/>
                </a:cubicBezTo>
                <a:cubicBezTo>
                  <a:pt x="4269" y="21428"/>
                  <a:pt x="4310" y="21338"/>
                  <a:pt x="4310" y="21187"/>
                </a:cubicBezTo>
                <a:cubicBezTo>
                  <a:pt x="4310" y="21145"/>
                  <a:pt x="4320" y="21094"/>
                  <a:pt x="4333" y="21072"/>
                </a:cubicBezTo>
                <a:cubicBezTo>
                  <a:pt x="4346" y="21051"/>
                  <a:pt x="4358" y="21005"/>
                  <a:pt x="4358" y="20968"/>
                </a:cubicBezTo>
                <a:cubicBezTo>
                  <a:pt x="4358" y="20932"/>
                  <a:pt x="4369" y="20876"/>
                  <a:pt x="4382" y="20843"/>
                </a:cubicBezTo>
                <a:cubicBezTo>
                  <a:pt x="4395" y="20810"/>
                  <a:pt x="4405" y="20750"/>
                  <a:pt x="4405" y="20710"/>
                </a:cubicBezTo>
                <a:cubicBezTo>
                  <a:pt x="4405" y="20638"/>
                  <a:pt x="4409" y="20620"/>
                  <a:pt x="4458" y="20428"/>
                </a:cubicBezTo>
                <a:cubicBezTo>
                  <a:pt x="4473" y="20371"/>
                  <a:pt x="4485" y="20291"/>
                  <a:pt x="4485" y="20250"/>
                </a:cubicBezTo>
                <a:cubicBezTo>
                  <a:pt x="4485" y="20208"/>
                  <a:pt x="4496" y="20166"/>
                  <a:pt x="4509" y="20156"/>
                </a:cubicBezTo>
                <a:cubicBezTo>
                  <a:pt x="4524" y="20145"/>
                  <a:pt x="4533" y="20098"/>
                  <a:pt x="4533" y="20034"/>
                </a:cubicBezTo>
                <a:cubicBezTo>
                  <a:pt x="4533" y="19976"/>
                  <a:pt x="4540" y="19929"/>
                  <a:pt x="4549" y="19929"/>
                </a:cubicBezTo>
                <a:cubicBezTo>
                  <a:pt x="4558" y="19929"/>
                  <a:pt x="4565" y="19891"/>
                  <a:pt x="4565" y="19844"/>
                </a:cubicBezTo>
                <a:cubicBezTo>
                  <a:pt x="4565" y="19797"/>
                  <a:pt x="4576" y="19732"/>
                  <a:pt x="4589" y="19699"/>
                </a:cubicBezTo>
                <a:cubicBezTo>
                  <a:pt x="4622" y="19616"/>
                  <a:pt x="4621" y="19164"/>
                  <a:pt x="4588" y="19081"/>
                </a:cubicBezTo>
                <a:cubicBezTo>
                  <a:pt x="4575" y="19048"/>
                  <a:pt x="4565" y="18981"/>
                  <a:pt x="4565" y="18933"/>
                </a:cubicBezTo>
                <a:cubicBezTo>
                  <a:pt x="4565" y="18885"/>
                  <a:pt x="4558" y="18846"/>
                  <a:pt x="4549" y="18846"/>
                </a:cubicBezTo>
                <a:cubicBezTo>
                  <a:pt x="4540" y="18846"/>
                  <a:pt x="4533" y="18804"/>
                  <a:pt x="4533" y="18753"/>
                </a:cubicBezTo>
                <a:cubicBezTo>
                  <a:pt x="4533" y="18698"/>
                  <a:pt x="4523" y="18652"/>
                  <a:pt x="4509" y="18642"/>
                </a:cubicBezTo>
                <a:cubicBezTo>
                  <a:pt x="4489" y="18627"/>
                  <a:pt x="4485" y="18543"/>
                  <a:pt x="4485" y="18158"/>
                </a:cubicBezTo>
                <a:lnTo>
                  <a:pt x="4485" y="17695"/>
                </a:lnTo>
                <a:lnTo>
                  <a:pt x="4529" y="17613"/>
                </a:lnTo>
                <a:cubicBezTo>
                  <a:pt x="4553" y="17569"/>
                  <a:pt x="4580" y="17528"/>
                  <a:pt x="4589" y="17523"/>
                </a:cubicBezTo>
                <a:cubicBezTo>
                  <a:pt x="4598" y="17518"/>
                  <a:pt x="4624" y="17486"/>
                  <a:pt x="4649" y="17450"/>
                </a:cubicBezTo>
                <a:cubicBezTo>
                  <a:pt x="4692" y="17385"/>
                  <a:pt x="4693" y="17384"/>
                  <a:pt x="4693" y="16985"/>
                </a:cubicBezTo>
                <a:cubicBezTo>
                  <a:pt x="4693" y="16671"/>
                  <a:pt x="4687" y="16576"/>
                  <a:pt x="4668" y="16539"/>
                </a:cubicBezTo>
                <a:cubicBezTo>
                  <a:pt x="4649" y="16502"/>
                  <a:pt x="4645" y="16391"/>
                  <a:pt x="4645" y="15955"/>
                </a:cubicBezTo>
                <a:cubicBezTo>
                  <a:pt x="4645" y="15631"/>
                  <a:pt x="4638" y="15411"/>
                  <a:pt x="4629" y="15400"/>
                </a:cubicBezTo>
                <a:cubicBezTo>
                  <a:pt x="4620" y="15389"/>
                  <a:pt x="4613" y="15285"/>
                  <a:pt x="4613" y="15168"/>
                </a:cubicBezTo>
                <a:lnTo>
                  <a:pt x="4613" y="14954"/>
                </a:lnTo>
                <a:lnTo>
                  <a:pt x="4673" y="14922"/>
                </a:lnTo>
                <a:cubicBezTo>
                  <a:pt x="4706" y="14905"/>
                  <a:pt x="4742" y="14890"/>
                  <a:pt x="4753" y="14890"/>
                </a:cubicBezTo>
                <a:cubicBezTo>
                  <a:pt x="4764" y="14890"/>
                  <a:pt x="4785" y="14876"/>
                  <a:pt x="4801" y="14861"/>
                </a:cubicBezTo>
                <a:cubicBezTo>
                  <a:pt x="4842" y="14818"/>
                  <a:pt x="4887" y="14789"/>
                  <a:pt x="4932" y="14775"/>
                </a:cubicBezTo>
                <a:cubicBezTo>
                  <a:pt x="4954" y="14768"/>
                  <a:pt x="5011" y="14750"/>
                  <a:pt x="5060" y="14733"/>
                </a:cubicBezTo>
                <a:cubicBezTo>
                  <a:pt x="5108" y="14715"/>
                  <a:pt x="5202" y="14688"/>
                  <a:pt x="5267" y="14672"/>
                </a:cubicBezTo>
                <a:cubicBezTo>
                  <a:pt x="5333" y="14656"/>
                  <a:pt x="5408" y="14628"/>
                  <a:pt x="5434" y="14611"/>
                </a:cubicBezTo>
                <a:cubicBezTo>
                  <a:pt x="5500" y="14568"/>
                  <a:pt x="5507" y="14571"/>
                  <a:pt x="5507" y="14654"/>
                </a:cubicBezTo>
                <a:cubicBezTo>
                  <a:pt x="5507" y="14694"/>
                  <a:pt x="5518" y="14745"/>
                  <a:pt x="5531" y="14766"/>
                </a:cubicBezTo>
                <a:cubicBezTo>
                  <a:pt x="5548" y="14793"/>
                  <a:pt x="5555" y="14866"/>
                  <a:pt x="5555" y="15018"/>
                </a:cubicBezTo>
                <a:cubicBezTo>
                  <a:pt x="5555" y="15180"/>
                  <a:pt x="5560" y="15236"/>
                  <a:pt x="5578" y="15249"/>
                </a:cubicBezTo>
                <a:cubicBezTo>
                  <a:pt x="5596" y="15262"/>
                  <a:pt x="5603" y="15315"/>
                  <a:pt x="5603" y="15432"/>
                </a:cubicBezTo>
                <a:cubicBezTo>
                  <a:pt x="5603" y="15522"/>
                  <a:pt x="5610" y="15601"/>
                  <a:pt x="5620" y="15607"/>
                </a:cubicBezTo>
                <a:cubicBezTo>
                  <a:pt x="5629" y="15613"/>
                  <a:pt x="5641" y="15677"/>
                  <a:pt x="5646" y="15748"/>
                </a:cubicBezTo>
                <a:cubicBezTo>
                  <a:pt x="5650" y="15820"/>
                  <a:pt x="5661" y="15879"/>
                  <a:pt x="5668" y="15879"/>
                </a:cubicBezTo>
                <a:cubicBezTo>
                  <a:pt x="5676" y="15879"/>
                  <a:pt x="5682" y="15914"/>
                  <a:pt x="5682" y="15956"/>
                </a:cubicBezTo>
                <a:cubicBezTo>
                  <a:pt x="5682" y="15999"/>
                  <a:pt x="5690" y="16033"/>
                  <a:pt x="5699" y="16033"/>
                </a:cubicBezTo>
                <a:cubicBezTo>
                  <a:pt x="5707" y="16033"/>
                  <a:pt x="5714" y="16072"/>
                  <a:pt x="5714" y="16120"/>
                </a:cubicBezTo>
                <a:cubicBezTo>
                  <a:pt x="5714" y="16168"/>
                  <a:pt x="5725" y="16234"/>
                  <a:pt x="5738" y="16267"/>
                </a:cubicBezTo>
                <a:cubicBezTo>
                  <a:pt x="5751" y="16300"/>
                  <a:pt x="5762" y="16366"/>
                  <a:pt x="5762" y="16414"/>
                </a:cubicBezTo>
                <a:cubicBezTo>
                  <a:pt x="5762" y="16461"/>
                  <a:pt x="5773" y="16508"/>
                  <a:pt x="5786" y="16518"/>
                </a:cubicBezTo>
                <a:cubicBezTo>
                  <a:pt x="5799" y="16527"/>
                  <a:pt x="5810" y="16567"/>
                  <a:pt x="5810" y="16606"/>
                </a:cubicBezTo>
                <a:cubicBezTo>
                  <a:pt x="5810" y="16644"/>
                  <a:pt x="5821" y="16693"/>
                  <a:pt x="5834" y="16714"/>
                </a:cubicBezTo>
                <a:cubicBezTo>
                  <a:pt x="5847" y="16735"/>
                  <a:pt x="5858" y="16798"/>
                  <a:pt x="5858" y="16853"/>
                </a:cubicBezTo>
                <a:cubicBezTo>
                  <a:pt x="5858" y="16915"/>
                  <a:pt x="5868" y="16962"/>
                  <a:pt x="5882" y="16972"/>
                </a:cubicBezTo>
                <a:cubicBezTo>
                  <a:pt x="5895" y="16982"/>
                  <a:pt x="5906" y="17019"/>
                  <a:pt x="5906" y="17053"/>
                </a:cubicBezTo>
                <a:cubicBezTo>
                  <a:pt x="5906" y="17088"/>
                  <a:pt x="5913" y="17141"/>
                  <a:pt x="5920" y="17170"/>
                </a:cubicBezTo>
                <a:cubicBezTo>
                  <a:pt x="5944" y="17259"/>
                  <a:pt x="5970" y="17440"/>
                  <a:pt x="5970" y="17509"/>
                </a:cubicBezTo>
                <a:cubicBezTo>
                  <a:pt x="5970" y="17545"/>
                  <a:pt x="5981" y="17596"/>
                  <a:pt x="5994" y="17621"/>
                </a:cubicBezTo>
                <a:cubicBezTo>
                  <a:pt x="6007" y="17647"/>
                  <a:pt x="6018" y="17690"/>
                  <a:pt x="6018" y="17717"/>
                </a:cubicBezTo>
                <a:cubicBezTo>
                  <a:pt x="6018" y="17745"/>
                  <a:pt x="6028" y="17775"/>
                  <a:pt x="6042" y="17785"/>
                </a:cubicBezTo>
                <a:cubicBezTo>
                  <a:pt x="6056" y="17796"/>
                  <a:pt x="6066" y="17843"/>
                  <a:pt x="6066" y="17908"/>
                </a:cubicBezTo>
                <a:cubicBezTo>
                  <a:pt x="6066" y="17974"/>
                  <a:pt x="6075" y="18021"/>
                  <a:pt x="6089" y="18032"/>
                </a:cubicBezTo>
                <a:cubicBezTo>
                  <a:pt x="6103" y="18041"/>
                  <a:pt x="6113" y="18083"/>
                  <a:pt x="6113" y="18125"/>
                </a:cubicBezTo>
                <a:cubicBezTo>
                  <a:pt x="6113" y="18167"/>
                  <a:pt x="6124" y="18223"/>
                  <a:pt x="6138" y="18249"/>
                </a:cubicBezTo>
                <a:cubicBezTo>
                  <a:pt x="6151" y="18274"/>
                  <a:pt x="6161" y="18327"/>
                  <a:pt x="6161" y="18368"/>
                </a:cubicBezTo>
                <a:cubicBezTo>
                  <a:pt x="6161" y="18408"/>
                  <a:pt x="6169" y="18450"/>
                  <a:pt x="6178" y="18460"/>
                </a:cubicBezTo>
                <a:cubicBezTo>
                  <a:pt x="6186" y="18471"/>
                  <a:pt x="6193" y="18511"/>
                  <a:pt x="6193" y="18549"/>
                </a:cubicBezTo>
                <a:cubicBezTo>
                  <a:pt x="6193" y="18588"/>
                  <a:pt x="6204" y="18645"/>
                  <a:pt x="6217" y="18678"/>
                </a:cubicBezTo>
                <a:cubicBezTo>
                  <a:pt x="6230" y="18711"/>
                  <a:pt x="6241" y="18763"/>
                  <a:pt x="6241" y="18793"/>
                </a:cubicBezTo>
                <a:cubicBezTo>
                  <a:pt x="6241" y="18822"/>
                  <a:pt x="6248" y="18846"/>
                  <a:pt x="6257" y="18846"/>
                </a:cubicBezTo>
                <a:cubicBezTo>
                  <a:pt x="6266" y="18846"/>
                  <a:pt x="6274" y="18872"/>
                  <a:pt x="6274" y="18902"/>
                </a:cubicBezTo>
                <a:cubicBezTo>
                  <a:pt x="6274" y="18933"/>
                  <a:pt x="6295" y="18999"/>
                  <a:pt x="6321" y="19048"/>
                </a:cubicBezTo>
                <a:cubicBezTo>
                  <a:pt x="6348" y="19096"/>
                  <a:pt x="6369" y="19149"/>
                  <a:pt x="6369" y="19165"/>
                </a:cubicBezTo>
                <a:cubicBezTo>
                  <a:pt x="6369" y="19195"/>
                  <a:pt x="6446" y="19361"/>
                  <a:pt x="6612" y="19689"/>
                </a:cubicBezTo>
                <a:cubicBezTo>
                  <a:pt x="6663" y="19788"/>
                  <a:pt x="6704" y="19877"/>
                  <a:pt x="6704" y="19886"/>
                </a:cubicBezTo>
                <a:cubicBezTo>
                  <a:pt x="6704" y="19915"/>
                  <a:pt x="6820" y="20176"/>
                  <a:pt x="6920" y="20373"/>
                </a:cubicBezTo>
                <a:cubicBezTo>
                  <a:pt x="6973" y="20477"/>
                  <a:pt x="7033" y="20604"/>
                  <a:pt x="7053" y="20655"/>
                </a:cubicBezTo>
                <a:cubicBezTo>
                  <a:pt x="7089" y="20745"/>
                  <a:pt x="7094" y="20748"/>
                  <a:pt x="7220" y="20746"/>
                </a:cubicBezTo>
                <a:cubicBezTo>
                  <a:pt x="7309" y="20744"/>
                  <a:pt x="7405" y="20716"/>
                  <a:pt x="7519" y="20658"/>
                </a:cubicBezTo>
                <a:lnTo>
                  <a:pt x="7686" y="20572"/>
                </a:lnTo>
                <a:lnTo>
                  <a:pt x="7726" y="20674"/>
                </a:lnTo>
                <a:cubicBezTo>
                  <a:pt x="7748" y="20729"/>
                  <a:pt x="7775" y="20789"/>
                  <a:pt x="7787" y="20807"/>
                </a:cubicBezTo>
                <a:cubicBezTo>
                  <a:pt x="7799" y="20826"/>
                  <a:pt x="7834" y="20892"/>
                  <a:pt x="7865" y="20954"/>
                </a:cubicBezTo>
                <a:cubicBezTo>
                  <a:pt x="7932" y="21091"/>
                  <a:pt x="8041" y="21177"/>
                  <a:pt x="8122" y="21157"/>
                </a:cubicBezTo>
                <a:cubicBezTo>
                  <a:pt x="8174" y="21144"/>
                  <a:pt x="8397" y="21033"/>
                  <a:pt x="8461" y="20988"/>
                </a:cubicBezTo>
                <a:cubicBezTo>
                  <a:pt x="8474" y="20979"/>
                  <a:pt x="8499" y="20967"/>
                  <a:pt x="8516" y="20963"/>
                </a:cubicBezTo>
                <a:cubicBezTo>
                  <a:pt x="8534" y="20958"/>
                  <a:pt x="8614" y="20925"/>
                  <a:pt x="8694" y="20888"/>
                </a:cubicBezTo>
                <a:cubicBezTo>
                  <a:pt x="8774" y="20852"/>
                  <a:pt x="8856" y="20820"/>
                  <a:pt x="8877" y="20818"/>
                </a:cubicBezTo>
                <a:cubicBezTo>
                  <a:pt x="8898" y="20815"/>
                  <a:pt x="8923" y="20804"/>
                  <a:pt x="8932" y="20791"/>
                </a:cubicBezTo>
                <a:cubicBezTo>
                  <a:pt x="8940" y="20779"/>
                  <a:pt x="8976" y="20761"/>
                  <a:pt x="9010" y="20750"/>
                </a:cubicBezTo>
                <a:cubicBezTo>
                  <a:pt x="9045" y="20740"/>
                  <a:pt x="9080" y="20720"/>
                  <a:pt x="9090" y="20707"/>
                </a:cubicBezTo>
                <a:cubicBezTo>
                  <a:pt x="9099" y="20694"/>
                  <a:pt x="9132" y="20679"/>
                  <a:pt x="9163" y="20675"/>
                </a:cubicBezTo>
                <a:cubicBezTo>
                  <a:pt x="9194" y="20670"/>
                  <a:pt x="9251" y="20648"/>
                  <a:pt x="9290" y="20624"/>
                </a:cubicBezTo>
                <a:cubicBezTo>
                  <a:pt x="9330" y="20601"/>
                  <a:pt x="9402" y="20566"/>
                  <a:pt x="9450" y="20547"/>
                </a:cubicBezTo>
                <a:cubicBezTo>
                  <a:pt x="9540" y="20511"/>
                  <a:pt x="9629" y="20467"/>
                  <a:pt x="9786" y="20381"/>
                </a:cubicBezTo>
                <a:cubicBezTo>
                  <a:pt x="9834" y="20355"/>
                  <a:pt x="9904" y="20329"/>
                  <a:pt x="9941" y="20324"/>
                </a:cubicBezTo>
                <a:cubicBezTo>
                  <a:pt x="9979" y="20319"/>
                  <a:pt x="10009" y="20306"/>
                  <a:pt x="10009" y="20295"/>
                </a:cubicBezTo>
                <a:cubicBezTo>
                  <a:pt x="10009" y="20285"/>
                  <a:pt x="10056" y="20266"/>
                  <a:pt x="10113" y="20254"/>
                </a:cubicBezTo>
                <a:cubicBezTo>
                  <a:pt x="10170" y="20242"/>
                  <a:pt x="10217" y="20220"/>
                  <a:pt x="10217" y="20204"/>
                </a:cubicBezTo>
                <a:cubicBezTo>
                  <a:pt x="10217" y="20188"/>
                  <a:pt x="10237" y="20175"/>
                  <a:pt x="10261" y="20175"/>
                </a:cubicBezTo>
                <a:cubicBezTo>
                  <a:pt x="10285" y="20175"/>
                  <a:pt x="10330" y="20161"/>
                  <a:pt x="10360" y="20142"/>
                </a:cubicBezTo>
                <a:cubicBezTo>
                  <a:pt x="10415" y="20109"/>
                  <a:pt x="10500" y="20071"/>
                  <a:pt x="10720" y="19979"/>
                </a:cubicBezTo>
                <a:cubicBezTo>
                  <a:pt x="10781" y="19953"/>
                  <a:pt x="10871" y="19909"/>
                  <a:pt x="10919" y="19882"/>
                </a:cubicBezTo>
                <a:cubicBezTo>
                  <a:pt x="10967" y="19854"/>
                  <a:pt x="11048" y="19824"/>
                  <a:pt x="11099" y="19814"/>
                </a:cubicBezTo>
                <a:cubicBezTo>
                  <a:pt x="11149" y="19805"/>
                  <a:pt x="11191" y="19786"/>
                  <a:pt x="11191" y="19772"/>
                </a:cubicBezTo>
                <a:cubicBezTo>
                  <a:pt x="11191" y="19758"/>
                  <a:pt x="11224" y="19737"/>
                  <a:pt x="11266" y="19725"/>
                </a:cubicBezTo>
                <a:cubicBezTo>
                  <a:pt x="11308" y="19713"/>
                  <a:pt x="11346" y="19692"/>
                  <a:pt x="11351" y="19678"/>
                </a:cubicBezTo>
                <a:cubicBezTo>
                  <a:pt x="11355" y="19665"/>
                  <a:pt x="11391" y="19650"/>
                  <a:pt x="11430" y="19646"/>
                </a:cubicBezTo>
                <a:cubicBezTo>
                  <a:pt x="11470" y="19642"/>
                  <a:pt x="11531" y="19623"/>
                  <a:pt x="11566" y="19602"/>
                </a:cubicBezTo>
                <a:cubicBezTo>
                  <a:pt x="11686" y="19530"/>
                  <a:pt x="11916" y="19437"/>
                  <a:pt x="12019" y="19420"/>
                </a:cubicBezTo>
                <a:cubicBezTo>
                  <a:pt x="12078" y="19410"/>
                  <a:pt x="12134" y="19382"/>
                  <a:pt x="12149" y="19355"/>
                </a:cubicBezTo>
                <a:cubicBezTo>
                  <a:pt x="12164" y="19329"/>
                  <a:pt x="12215" y="19296"/>
                  <a:pt x="12262" y="19282"/>
                </a:cubicBezTo>
                <a:cubicBezTo>
                  <a:pt x="12309" y="19267"/>
                  <a:pt x="12352" y="19252"/>
                  <a:pt x="12356" y="19248"/>
                </a:cubicBezTo>
                <a:cubicBezTo>
                  <a:pt x="12390" y="19217"/>
                  <a:pt x="12574" y="19127"/>
                  <a:pt x="12627" y="19116"/>
                </a:cubicBezTo>
                <a:cubicBezTo>
                  <a:pt x="12658" y="19110"/>
                  <a:pt x="12752" y="19068"/>
                  <a:pt x="12835" y="19025"/>
                </a:cubicBezTo>
                <a:cubicBezTo>
                  <a:pt x="13062" y="18907"/>
                  <a:pt x="13265" y="18811"/>
                  <a:pt x="13347" y="18784"/>
                </a:cubicBezTo>
                <a:cubicBezTo>
                  <a:pt x="13387" y="18770"/>
                  <a:pt x="13457" y="18738"/>
                  <a:pt x="13502" y="18713"/>
                </a:cubicBezTo>
                <a:cubicBezTo>
                  <a:pt x="13546" y="18687"/>
                  <a:pt x="13598" y="18674"/>
                  <a:pt x="13616" y="18683"/>
                </a:cubicBezTo>
                <a:cubicBezTo>
                  <a:pt x="13634" y="18692"/>
                  <a:pt x="13649" y="18685"/>
                  <a:pt x="13649" y="18667"/>
                </a:cubicBezTo>
                <a:cubicBezTo>
                  <a:pt x="13649" y="18649"/>
                  <a:pt x="13689" y="18625"/>
                  <a:pt x="13737" y="18613"/>
                </a:cubicBezTo>
                <a:cubicBezTo>
                  <a:pt x="13785" y="18602"/>
                  <a:pt x="13825" y="18580"/>
                  <a:pt x="13825" y="18565"/>
                </a:cubicBezTo>
                <a:cubicBezTo>
                  <a:pt x="13825" y="18550"/>
                  <a:pt x="13830" y="18540"/>
                  <a:pt x="13837" y="18544"/>
                </a:cubicBezTo>
                <a:cubicBezTo>
                  <a:pt x="13863" y="18557"/>
                  <a:pt x="14048" y="18501"/>
                  <a:pt x="14055" y="18477"/>
                </a:cubicBezTo>
                <a:cubicBezTo>
                  <a:pt x="14060" y="18463"/>
                  <a:pt x="14091" y="18442"/>
                  <a:pt x="14124" y="18430"/>
                </a:cubicBezTo>
                <a:cubicBezTo>
                  <a:pt x="14157" y="18419"/>
                  <a:pt x="14205" y="18398"/>
                  <a:pt x="14232" y="18384"/>
                </a:cubicBezTo>
                <a:cubicBezTo>
                  <a:pt x="14258" y="18369"/>
                  <a:pt x="14337" y="18334"/>
                  <a:pt x="14407" y="18305"/>
                </a:cubicBezTo>
                <a:cubicBezTo>
                  <a:pt x="14478" y="18276"/>
                  <a:pt x="14557" y="18241"/>
                  <a:pt x="14583" y="18227"/>
                </a:cubicBezTo>
                <a:cubicBezTo>
                  <a:pt x="14655" y="18189"/>
                  <a:pt x="14772" y="18154"/>
                  <a:pt x="14796" y="18163"/>
                </a:cubicBezTo>
                <a:cubicBezTo>
                  <a:pt x="14808" y="18167"/>
                  <a:pt x="14814" y="18157"/>
                  <a:pt x="14808" y="18141"/>
                </a:cubicBezTo>
                <a:cubicBezTo>
                  <a:pt x="14803" y="18125"/>
                  <a:pt x="14837" y="18102"/>
                  <a:pt x="14883" y="18089"/>
                </a:cubicBezTo>
                <a:cubicBezTo>
                  <a:pt x="14929" y="18075"/>
                  <a:pt x="14970" y="18061"/>
                  <a:pt x="14974" y="18058"/>
                </a:cubicBezTo>
                <a:cubicBezTo>
                  <a:pt x="14979" y="18055"/>
                  <a:pt x="14993" y="18045"/>
                  <a:pt x="15006" y="18035"/>
                </a:cubicBezTo>
                <a:cubicBezTo>
                  <a:pt x="15019" y="18025"/>
                  <a:pt x="15086" y="18002"/>
                  <a:pt x="15156" y="17984"/>
                </a:cubicBezTo>
                <a:cubicBezTo>
                  <a:pt x="15225" y="17965"/>
                  <a:pt x="15344" y="17909"/>
                  <a:pt x="15420" y="17860"/>
                </a:cubicBezTo>
                <a:cubicBezTo>
                  <a:pt x="15548" y="17777"/>
                  <a:pt x="15937" y="17592"/>
                  <a:pt x="16028" y="17571"/>
                </a:cubicBezTo>
                <a:cubicBezTo>
                  <a:pt x="16050" y="17566"/>
                  <a:pt x="16075" y="17553"/>
                  <a:pt x="16084" y="17543"/>
                </a:cubicBezTo>
                <a:cubicBezTo>
                  <a:pt x="16093" y="17532"/>
                  <a:pt x="16128" y="17513"/>
                  <a:pt x="16163" y="17501"/>
                </a:cubicBezTo>
                <a:cubicBezTo>
                  <a:pt x="16199" y="17490"/>
                  <a:pt x="16249" y="17470"/>
                  <a:pt x="16275" y="17456"/>
                </a:cubicBezTo>
                <a:cubicBezTo>
                  <a:pt x="16302" y="17442"/>
                  <a:pt x="16381" y="17407"/>
                  <a:pt x="16451" y="17378"/>
                </a:cubicBezTo>
                <a:cubicBezTo>
                  <a:pt x="16704" y="17275"/>
                  <a:pt x="16762" y="17199"/>
                  <a:pt x="16763" y="16977"/>
                </a:cubicBezTo>
                <a:lnTo>
                  <a:pt x="16763" y="16821"/>
                </a:lnTo>
                <a:lnTo>
                  <a:pt x="17001" y="16673"/>
                </a:lnTo>
                <a:cubicBezTo>
                  <a:pt x="17132" y="16591"/>
                  <a:pt x="17242" y="16511"/>
                  <a:pt x="17244" y="16497"/>
                </a:cubicBezTo>
                <a:cubicBezTo>
                  <a:pt x="17247" y="16483"/>
                  <a:pt x="17275" y="16468"/>
                  <a:pt x="17305" y="16463"/>
                </a:cubicBezTo>
                <a:cubicBezTo>
                  <a:pt x="17336" y="16458"/>
                  <a:pt x="17368" y="16445"/>
                  <a:pt x="17377" y="16433"/>
                </a:cubicBezTo>
                <a:cubicBezTo>
                  <a:pt x="17386" y="16421"/>
                  <a:pt x="17450" y="16373"/>
                  <a:pt x="17520" y="16327"/>
                </a:cubicBezTo>
                <a:cubicBezTo>
                  <a:pt x="17591" y="16280"/>
                  <a:pt x="17655" y="16233"/>
                  <a:pt x="17664" y="16220"/>
                </a:cubicBezTo>
                <a:cubicBezTo>
                  <a:pt x="17673" y="16208"/>
                  <a:pt x="17716" y="16180"/>
                  <a:pt x="17760" y="16158"/>
                </a:cubicBezTo>
                <a:cubicBezTo>
                  <a:pt x="17804" y="16135"/>
                  <a:pt x="17858" y="16099"/>
                  <a:pt x="17881" y="16078"/>
                </a:cubicBezTo>
                <a:cubicBezTo>
                  <a:pt x="17903" y="16056"/>
                  <a:pt x="17942" y="16034"/>
                  <a:pt x="17968" y="16027"/>
                </a:cubicBezTo>
                <a:cubicBezTo>
                  <a:pt x="17994" y="16021"/>
                  <a:pt x="18032" y="15998"/>
                  <a:pt x="18052" y="15977"/>
                </a:cubicBezTo>
                <a:cubicBezTo>
                  <a:pt x="18071" y="15956"/>
                  <a:pt x="18087" y="15949"/>
                  <a:pt x="18087" y="15961"/>
                </a:cubicBezTo>
                <a:cubicBezTo>
                  <a:pt x="18087" y="15973"/>
                  <a:pt x="18105" y="15950"/>
                  <a:pt x="18127" y="15910"/>
                </a:cubicBezTo>
                <a:cubicBezTo>
                  <a:pt x="18173" y="15825"/>
                  <a:pt x="18183" y="15633"/>
                  <a:pt x="18144" y="15570"/>
                </a:cubicBezTo>
                <a:cubicBezTo>
                  <a:pt x="18130" y="15549"/>
                  <a:pt x="18119" y="15507"/>
                  <a:pt x="18119" y="15477"/>
                </a:cubicBezTo>
                <a:cubicBezTo>
                  <a:pt x="18119" y="15446"/>
                  <a:pt x="18108" y="15414"/>
                  <a:pt x="18095" y="15405"/>
                </a:cubicBezTo>
                <a:cubicBezTo>
                  <a:pt x="18082" y="15394"/>
                  <a:pt x="18072" y="15347"/>
                  <a:pt x="18072" y="15296"/>
                </a:cubicBezTo>
                <a:cubicBezTo>
                  <a:pt x="18072" y="15246"/>
                  <a:pt x="18061" y="15189"/>
                  <a:pt x="18048" y="15168"/>
                </a:cubicBezTo>
                <a:cubicBezTo>
                  <a:pt x="18034" y="15147"/>
                  <a:pt x="18023" y="15104"/>
                  <a:pt x="18023" y="15073"/>
                </a:cubicBezTo>
                <a:cubicBezTo>
                  <a:pt x="18023" y="15042"/>
                  <a:pt x="18016" y="15008"/>
                  <a:pt x="18008" y="14998"/>
                </a:cubicBezTo>
                <a:cubicBezTo>
                  <a:pt x="17999" y="14987"/>
                  <a:pt x="17991" y="14930"/>
                  <a:pt x="17991" y="14871"/>
                </a:cubicBezTo>
                <a:cubicBezTo>
                  <a:pt x="17991" y="14812"/>
                  <a:pt x="17980" y="14729"/>
                  <a:pt x="17965" y="14687"/>
                </a:cubicBezTo>
                <a:cubicBezTo>
                  <a:pt x="17951" y="14644"/>
                  <a:pt x="17942" y="14604"/>
                  <a:pt x="17945" y="14598"/>
                </a:cubicBezTo>
                <a:cubicBezTo>
                  <a:pt x="17953" y="14584"/>
                  <a:pt x="18209" y="14775"/>
                  <a:pt x="18225" y="14807"/>
                </a:cubicBezTo>
                <a:cubicBezTo>
                  <a:pt x="18231" y="14819"/>
                  <a:pt x="18249" y="14827"/>
                  <a:pt x="18264" y="14827"/>
                </a:cubicBezTo>
                <a:cubicBezTo>
                  <a:pt x="18280" y="14827"/>
                  <a:pt x="18295" y="14844"/>
                  <a:pt x="18299" y="14864"/>
                </a:cubicBezTo>
                <a:cubicBezTo>
                  <a:pt x="18302" y="14884"/>
                  <a:pt x="18315" y="14903"/>
                  <a:pt x="18328" y="14907"/>
                </a:cubicBezTo>
                <a:cubicBezTo>
                  <a:pt x="18414" y="14936"/>
                  <a:pt x="18443" y="14954"/>
                  <a:pt x="18482" y="15007"/>
                </a:cubicBezTo>
                <a:cubicBezTo>
                  <a:pt x="18506" y="15040"/>
                  <a:pt x="18544" y="15077"/>
                  <a:pt x="18566" y="15090"/>
                </a:cubicBezTo>
                <a:cubicBezTo>
                  <a:pt x="18588" y="15103"/>
                  <a:pt x="18660" y="15164"/>
                  <a:pt x="18726" y="15225"/>
                </a:cubicBezTo>
                <a:cubicBezTo>
                  <a:pt x="18841" y="15331"/>
                  <a:pt x="18853" y="15336"/>
                  <a:pt x="19013" y="15335"/>
                </a:cubicBezTo>
                <a:cubicBezTo>
                  <a:pt x="19105" y="15334"/>
                  <a:pt x="19206" y="15317"/>
                  <a:pt x="19237" y="15297"/>
                </a:cubicBezTo>
                <a:cubicBezTo>
                  <a:pt x="19268" y="15277"/>
                  <a:pt x="19383" y="15249"/>
                  <a:pt x="19493" y="15233"/>
                </a:cubicBezTo>
                <a:cubicBezTo>
                  <a:pt x="19726" y="15200"/>
                  <a:pt x="19832" y="15143"/>
                  <a:pt x="19907" y="15014"/>
                </a:cubicBezTo>
                <a:cubicBezTo>
                  <a:pt x="19937" y="14962"/>
                  <a:pt x="19967" y="14921"/>
                  <a:pt x="19974" y="14921"/>
                </a:cubicBezTo>
                <a:cubicBezTo>
                  <a:pt x="19982" y="14921"/>
                  <a:pt x="19987" y="14900"/>
                  <a:pt x="19987" y="14874"/>
                </a:cubicBezTo>
                <a:cubicBezTo>
                  <a:pt x="19987" y="14849"/>
                  <a:pt x="19994" y="14831"/>
                  <a:pt x="20002" y="14835"/>
                </a:cubicBezTo>
                <a:cubicBezTo>
                  <a:pt x="20009" y="14840"/>
                  <a:pt x="20060" y="14763"/>
                  <a:pt x="20113" y="14665"/>
                </a:cubicBezTo>
                <a:cubicBezTo>
                  <a:pt x="20167" y="14567"/>
                  <a:pt x="20215" y="14488"/>
                  <a:pt x="20220" y="14488"/>
                </a:cubicBezTo>
                <a:cubicBezTo>
                  <a:pt x="20226" y="14488"/>
                  <a:pt x="20244" y="14453"/>
                  <a:pt x="20261" y="14410"/>
                </a:cubicBezTo>
                <a:cubicBezTo>
                  <a:pt x="20279" y="14368"/>
                  <a:pt x="20302" y="14334"/>
                  <a:pt x="20314" y="14334"/>
                </a:cubicBezTo>
                <a:cubicBezTo>
                  <a:pt x="20326" y="14334"/>
                  <a:pt x="20364" y="14283"/>
                  <a:pt x="20397" y="14222"/>
                </a:cubicBezTo>
                <a:cubicBezTo>
                  <a:pt x="20431" y="14161"/>
                  <a:pt x="20490" y="14060"/>
                  <a:pt x="20528" y="13998"/>
                </a:cubicBezTo>
                <a:cubicBezTo>
                  <a:pt x="20567" y="13936"/>
                  <a:pt x="20607" y="13869"/>
                  <a:pt x="20617" y="13850"/>
                </a:cubicBezTo>
                <a:cubicBezTo>
                  <a:pt x="20627" y="13831"/>
                  <a:pt x="20651" y="13806"/>
                  <a:pt x="20671" y="13794"/>
                </a:cubicBezTo>
                <a:cubicBezTo>
                  <a:pt x="20690" y="13783"/>
                  <a:pt x="20706" y="13761"/>
                  <a:pt x="20706" y="13748"/>
                </a:cubicBezTo>
                <a:cubicBezTo>
                  <a:pt x="20706" y="13685"/>
                  <a:pt x="20796" y="13559"/>
                  <a:pt x="20872" y="13517"/>
                </a:cubicBezTo>
                <a:cubicBezTo>
                  <a:pt x="20954" y="13471"/>
                  <a:pt x="21009" y="13390"/>
                  <a:pt x="21009" y="13318"/>
                </a:cubicBezTo>
                <a:cubicBezTo>
                  <a:pt x="21009" y="13298"/>
                  <a:pt x="21016" y="13282"/>
                  <a:pt x="21025" y="13282"/>
                </a:cubicBezTo>
                <a:cubicBezTo>
                  <a:pt x="21034" y="13282"/>
                  <a:pt x="21041" y="13260"/>
                  <a:pt x="21041" y="13233"/>
                </a:cubicBezTo>
                <a:cubicBezTo>
                  <a:pt x="21041" y="13190"/>
                  <a:pt x="21061" y="13098"/>
                  <a:pt x="21107" y="12942"/>
                </a:cubicBezTo>
                <a:cubicBezTo>
                  <a:pt x="21140" y="12827"/>
                  <a:pt x="21185" y="12633"/>
                  <a:pt x="21185" y="12604"/>
                </a:cubicBezTo>
                <a:cubicBezTo>
                  <a:pt x="21185" y="12586"/>
                  <a:pt x="21192" y="12572"/>
                  <a:pt x="21201" y="12572"/>
                </a:cubicBezTo>
                <a:cubicBezTo>
                  <a:pt x="21210" y="12572"/>
                  <a:pt x="21217" y="12531"/>
                  <a:pt x="21217" y="12481"/>
                </a:cubicBezTo>
                <a:cubicBezTo>
                  <a:pt x="21217" y="12430"/>
                  <a:pt x="21227" y="12385"/>
                  <a:pt x="21241" y="12375"/>
                </a:cubicBezTo>
                <a:cubicBezTo>
                  <a:pt x="21254" y="12365"/>
                  <a:pt x="21264" y="12335"/>
                  <a:pt x="21264" y="12309"/>
                </a:cubicBezTo>
                <a:cubicBezTo>
                  <a:pt x="21264" y="12282"/>
                  <a:pt x="21282" y="12206"/>
                  <a:pt x="21304" y="12139"/>
                </a:cubicBezTo>
                <a:cubicBezTo>
                  <a:pt x="21326" y="12071"/>
                  <a:pt x="21344" y="11981"/>
                  <a:pt x="21344" y="11939"/>
                </a:cubicBezTo>
                <a:cubicBezTo>
                  <a:pt x="21344" y="11896"/>
                  <a:pt x="21351" y="11860"/>
                  <a:pt x="21360" y="11860"/>
                </a:cubicBezTo>
                <a:cubicBezTo>
                  <a:pt x="21368" y="11860"/>
                  <a:pt x="21380" y="11826"/>
                  <a:pt x="21386" y="11783"/>
                </a:cubicBezTo>
                <a:cubicBezTo>
                  <a:pt x="21391" y="11741"/>
                  <a:pt x="21402" y="11706"/>
                  <a:pt x="21410" y="11706"/>
                </a:cubicBezTo>
                <a:cubicBezTo>
                  <a:pt x="21418" y="11706"/>
                  <a:pt x="21424" y="11659"/>
                  <a:pt x="21424" y="11602"/>
                </a:cubicBezTo>
                <a:cubicBezTo>
                  <a:pt x="21424" y="11544"/>
                  <a:pt x="21435" y="11479"/>
                  <a:pt x="21448" y="11458"/>
                </a:cubicBezTo>
                <a:cubicBezTo>
                  <a:pt x="21468" y="11425"/>
                  <a:pt x="21469" y="11409"/>
                  <a:pt x="21453" y="11368"/>
                </a:cubicBezTo>
                <a:cubicBezTo>
                  <a:pt x="21399" y="11237"/>
                  <a:pt x="21392" y="11173"/>
                  <a:pt x="21392" y="10765"/>
                </a:cubicBezTo>
                <a:cubicBezTo>
                  <a:pt x="21392" y="10521"/>
                  <a:pt x="21399" y="10341"/>
                  <a:pt x="21408" y="10330"/>
                </a:cubicBezTo>
                <a:cubicBezTo>
                  <a:pt x="21418" y="10318"/>
                  <a:pt x="21424" y="10115"/>
                  <a:pt x="21424" y="9822"/>
                </a:cubicBezTo>
                <a:cubicBezTo>
                  <a:pt x="21424" y="9425"/>
                  <a:pt x="21428" y="9326"/>
                  <a:pt x="21448" y="9294"/>
                </a:cubicBezTo>
                <a:cubicBezTo>
                  <a:pt x="21467" y="9264"/>
                  <a:pt x="21472" y="9173"/>
                  <a:pt x="21472" y="8842"/>
                </a:cubicBezTo>
                <a:cubicBezTo>
                  <a:pt x="21472" y="8502"/>
                  <a:pt x="21476" y="8423"/>
                  <a:pt x="21496" y="8409"/>
                </a:cubicBezTo>
                <a:cubicBezTo>
                  <a:pt x="21512" y="8397"/>
                  <a:pt x="21520" y="8350"/>
                  <a:pt x="21520" y="8273"/>
                </a:cubicBezTo>
                <a:cubicBezTo>
                  <a:pt x="21520" y="8197"/>
                  <a:pt x="21534" y="8112"/>
                  <a:pt x="21560" y="8040"/>
                </a:cubicBezTo>
                <a:cubicBezTo>
                  <a:pt x="21592" y="7946"/>
                  <a:pt x="21600" y="7888"/>
                  <a:pt x="21600" y="7715"/>
                </a:cubicBezTo>
                <a:cubicBezTo>
                  <a:pt x="21600" y="7599"/>
                  <a:pt x="21592" y="7497"/>
                  <a:pt x="21584" y="7487"/>
                </a:cubicBezTo>
                <a:cubicBezTo>
                  <a:pt x="21575" y="7476"/>
                  <a:pt x="21568" y="7379"/>
                  <a:pt x="21568" y="7272"/>
                </a:cubicBezTo>
                <a:cubicBezTo>
                  <a:pt x="21568" y="7136"/>
                  <a:pt x="21561" y="7064"/>
                  <a:pt x="21544" y="7037"/>
                </a:cubicBezTo>
                <a:cubicBezTo>
                  <a:pt x="21530" y="7016"/>
                  <a:pt x="21520" y="6949"/>
                  <a:pt x="21520" y="6883"/>
                </a:cubicBezTo>
                <a:cubicBezTo>
                  <a:pt x="21520" y="6818"/>
                  <a:pt x="21510" y="6751"/>
                  <a:pt x="21496" y="6729"/>
                </a:cubicBezTo>
                <a:cubicBezTo>
                  <a:pt x="21480" y="6703"/>
                  <a:pt x="21472" y="6633"/>
                  <a:pt x="21472" y="6512"/>
                </a:cubicBezTo>
                <a:cubicBezTo>
                  <a:pt x="21472" y="6382"/>
                  <a:pt x="21465" y="6328"/>
                  <a:pt x="21448" y="6315"/>
                </a:cubicBezTo>
                <a:cubicBezTo>
                  <a:pt x="21431" y="6303"/>
                  <a:pt x="21424" y="6252"/>
                  <a:pt x="21424" y="6144"/>
                </a:cubicBezTo>
                <a:cubicBezTo>
                  <a:pt x="21424" y="6059"/>
                  <a:pt x="21417" y="5982"/>
                  <a:pt x="21408" y="5971"/>
                </a:cubicBezTo>
                <a:cubicBezTo>
                  <a:pt x="21399" y="5961"/>
                  <a:pt x="21392" y="5914"/>
                  <a:pt x="21392" y="5867"/>
                </a:cubicBezTo>
                <a:cubicBezTo>
                  <a:pt x="21392" y="5821"/>
                  <a:pt x="21382" y="5755"/>
                  <a:pt x="21369" y="5722"/>
                </a:cubicBezTo>
                <a:cubicBezTo>
                  <a:pt x="21356" y="5689"/>
                  <a:pt x="21345" y="5621"/>
                  <a:pt x="21345" y="5571"/>
                </a:cubicBezTo>
                <a:cubicBezTo>
                  <a:pt x="21344" y="5461"/>
                  <a:pt x="21273" y="5302"/>
                  <a:pt x="21236" y="5329"/>
                </a:cubicBezTo>
                <a:cubicBezTo>
                  <a:pt x="21221" y="5340"/>
                  <a:pt x="21216" y="5335"/>
                  <a:pt x="21222" y="5315"/>
                </a:cubicBezTo>
                <a:cubicBezTo>
                  <a:pt x="21228" y="5297"/>
                  <a:pt x="21211" y="5266"/>
                  <a:pt x="21185" y="5245"/>
                </a:cubicBezTo>
                <a:cubicBezTo>
                  <a:pt x="21158" y="5223"/>
                  <a:pt x="21137" y="5183"/>
                  <a:pt x="21137" y="5153"/>
                </a:cubicBezTo>
                <a:cubicBezTo>
                  <a:pt x="21137" y="5124"/>
                  <a:pt x="21122" y="5066"/>
                  <a:pt x="21103" y="5025"/>
                </a:cubicBezTo>
                <a:cubicBezTo>
                  <a:pt x="21084" y="4984"/>
                  <a:pt x="21050" y="4876"/>
                  <a:pt x="21027" y="4785"/>
                </a:cubicBezTo>
                <a:cubicBezTo>
                  <a:pt x="20961" y="4525"/>
                  <a:pt x="20954" y="4503"/>
                  <a:pt x="20941" y="4503"/>
                </a:cubicBezTo>
                <a:cubicBezTo>
                  <a:pt x="20934" y="4503"/>
                  <a:pt x="20929" y="4483"/>
                  <a:pt x="20929" y="4458"/>
                </a:cubicBezTo>
                <a:cubicBezTo>
                  <a:pt x="20929" y="4434"/>
                  <a:pt x="20920" y="4396"/>
                  <a:pt x="20909" y="4374"/>
                </a:cubicBezTo>
                <a:cubicBezTo>
                  <a:pt x="20897" y="4351"/>
                  <a:pt x="20882" y="4312"/>
                  <a:pt x="20876" y="4287"/>
                </a:cubicBezTo>
                <a:cubicBezTo>
                  <a:pt x="20870" y="4261"/>
                  <a:pt x="20851" y="4199"/>
                  <a:pt x="20834" y="4148"/>
                </a:cubicBezTo>
                <a:cubicBezTo>
                  <a:pt x="20817" y="4097"/>
                  <a:pt x="20779" y="3964"/>
                  <a:pt x="20750" y="3854"/>
                </a:cubicBezTo>
                <a:cubicBezTo>
                  <a:pt x="20722" y="3743"/>
                  <a:pt x="20685" y="3623"/>
                  <a:pt x="20668" y="3585"/>
                </a:cubicBezTo>
                <a:cubicBezTo>
                  <a:pt x="20636" y="3514"/>
                  <a:pt x="20605" y="3418"/>
                  <a:pt x="20579" y="3308"/>
                </a:cubicBezTo>
                <a:cubicBezTo>
                  <a:pt x="20571" y="3271"/>
                  <a:pt x="20556" y="3232"/>
                  <a:pt x="20547" y="3221"/>
                </a:cubicBezTo>
                <a:cubicBezTo>
                  <a:pt x="20538" y="3210"/>
                  <a:pt x="20530" y="3174"/>
                  <a:pt x="20530" y="3141"/>
                </a:cubicBezTo>
                <a:cubicBezTo>
                  <a:pt x="20530" y="3108"/>
                  <a:pt x="20525" y="3081"/>
                  <a:pt x="20518" y="3081"/>
                </a:cubicBezTo>
                <a:cubicBezTo>
                  <a:pt x="20511" y="3081"/>
                  <a:pt x="20492" y="3031"/>
                  <a:pt x="20475" y="2971"/>
                </a:cubicBezTo>
                <a:cubicBezTo>
                  <a:pt x="20446" y="2866"/>
                  <a:pt x="20446" y="2857"/>
                  <a:pt x="20472" y="2771"/>
                </a:cubicBezTo>
                <a:cubicBezTo>
                  <a:pt x="20504" y="2666"/>
                  <a:pt x="20494" y="2609"/>
                  <a:pt x="20424" y="2501"/>
                </a:cubicBezTo>
                <a:cubicBezTo>
                  <a:pt x="20246" y="2226"/>
                  <a:pt x="20195" y="2153"/>
                  <a:pt x="20180" y="2153"/>
                </a:cubicBezTo>
                <a:cubicBezTo>
                  <a:pt x="20170" y="2153"/>
                  <a:pt x="20163" y="2136"/>
                  <a:pt x="20163" y="2115"/>
                </a:cubicBezTo>
                <a:cubicBezTo>
                  <a:pt x="20163" y="2093"/>
                  <a:pt x="20136" y="2052"/>
                  <a:pt x="20102" y="2021"/>
                </a:cubicBezTo>
                <a:cubicBezTo>
                  <a:pt x="20069" y="1990"/>
                  <a:pt x="20017" y="1920"/>
                  <a:pt x="19986" y="1866"/>
                </a:cubicBezTo>
                <a:cubicBezTo>
                  <a:pt x="19874" y="1664"/>
                  <a:pt x="19768" y="1507"/>
                  <a:pt x="19758" y="1526"/>
                </a:cubicBezTo>
                <a:cubicBezTo>
                  <a:pt x="19753" y="1537"/>
                  <a:pt x="19748" y="1529"/>
                  <a:pt x="19748" y="1509"/>
                </a:cubicBezTo>
                <a:cubicBezTo>
                  <a:pt x="19748" y="1489"/>
                  <a:pt x="19735" y="1474"/>
                  <a:pt x="19719" y="1474"/>
                </a:cubicBezTo>
                <a:cubicBezTo>
                  <a:pt x="19703" y="1474"/>
                  <a:pt x="19682" y="1456"/>
                  <a:pt x="19671" y="1435"/>
                </a:cubicBezTo>
                <a:cubicBezTo>
                  <a:pt x="19659" y="1412"/>
                  <a:pt x="19582" y="1388"/>
                  <a:pt x="19480" y="1376"/>
                </a:cubicBezTo>
                <a:cubicBezTo>
                  <a:pt x="19386" y="1365"/>
                  <a:pt x="19222" y="1335"/>
                  <a:pt x="19117" y="1309"/>
                </a:cubicBezTo>
                <a:cubicBezTo>
                  <a:pt x="18791" y="1228"/>
                  <a:pt x="18559" y="1163"/>
                  <a:pt x="18532" y="1147"/>
                </a:cubicBezTo>
                <a:cubicBezTo>
                  <a:pt x="18517" y="1138"/>
                  <a:pt x="18482" y="1123"/>
                  <a:pt x="18452" y="1114"/>
                </a:cubicBezTo>
                <a:cubicBezTo>
                  <a:pt x="18253" y="1047"/>
                  <a:pt x="18156" y="1077"/>
                  <a:pt x="18037" y="1242"/>
                </a:cubicBezTo>
                <a:cubicBezTo>
                  <a:pt x="17940" y="1377"/>
                  <a:pt x="17841" y="1474"/>
                  <a:pt x="17801" y="1474"/>
                </a:cubicBezTo>
                <a:cubicBezTo>
                  <a:pt x="17783" y="1474"/>
                  <a:pt x="17768" y="1488"/>
                  <a:pt x="17768" y="1506"/>
                </a:cubicBezTo>
                <a:cubicBezTo>
                  <a:pt x="17768" y="1524"/>
                  <a:pt x="17761" y="1530"/>
                  <a:pt x="17752" y="1519"/>
                </a:cubicBezTo>
                <a:cubicBezTo>
                  <a:pt x="17743" y="1509"/>
                  <a:pt x="17736" y="1516"/>
                  <a:pt x="17736" y="1535"/>
                </a:cubicBezTo>
                <a:cubicBezTo>
                  <a:pt x="17736" y="1554"/>
                  <a:pt x="17730" y="1562"/>
                  <a:pt x="17722" y="1552"/>
                </a:cubicBezTo>
                <a:cubicBezTo>
                  <a:pt x="17714" y="1543"/>
                  <a:pt x="17691" y="1561"/>
                  <a:pt x="17670" y="1591"/>
                </a:cubicBezTo>
                <a:cubicBezTo>
                  <a:pt x="17649" y="1622"/>
                  <a:pt x="17609" y="1665"/>
                  <a:pt x="17581" y="1687"/>
                </a:cubicBezTo>
                <a:cubicBezTo>
                  <a:pt x="17516" y="1737"/>
                  <a:pt x="17483" y="1700"/>
                  <a:pt x="17354" y="1436"/>
                </a:cubicBezTo>
                <a:cubicBezTo>
                  <a:pt x="17274" y="1273"/>
                  <a:pt x="17253" y="1246"/>
                  <a:pt x="17153" y="1195"/>
                </a:cubicBezTo>
                <a:cubicBezTo>
                  <a:pt x="17092" y="1163"/>
                  <a:pt x="16995" y="1134"/>
                  <a:pt x="16938" y="1131"/>
                </a:cubicBezTo>
                <a:cubicBezTo>
                  <a:pt x="16881" y="1127"/>
                  <a:pt x="16823" y="1114"/>
                  <a:pt x="16809" y="1100"/>
                </a:cubicBezTo>
                <a:cubicBezTo>
                  <a:pt x="16785" y="1076"/>
                  <a:pt x="16666" y="1050"/>
                  <a:pt x="16559" y="1044"/>
                </a:cubicBezTo>
                <a:lnTo>
                  <a:pt x="16507" y="1040"/>
                </a:lnTo>
                <a:lnTo>
                  <a:pt x="16507" y="659"/>
                </a:lnTo>
                <a:cubicBezTo>
                  <a:pt x="16507" y="333"/>
                  <a:pt x="16503" y="271"/>
                  <a:pt x="16479" y="231"/>
                </a:cubicBezTo>
                <a:cubicBezTo>
                  <a:pt x="16431" y="153"/>
                  <a:pt x="16358" y="111"/>
                  <a:pt x="16224" y="85"/>
                </a:cubicBezTo>
                <a:cubicBezTo>
                  <a:pt x="16154" y="71"/>
                  <a:pt x="16088" y="51"/>
                  <a:pt x="16079" y="39"/>
                </a:cubicBezTo>
                <a:cubicBezTo>
                  <a:pt x="16070" y="28"/>
                  <a:pt x="15946" y="13"/>
                  <a:pt x="15805" y="5"/>
                </a:cubicBezTo>
                <a:cubicBezTo>
                  <a:pt x="15701" y="-1"/>
                  <a:pt x="15633" y="-2"/>
                  <a:pt x="15586" y="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2" name="Group"/>
          <p:cNvGrpSpPr/>
          <p:nvPr/>
        </p:nvGrpSpPr>
        <p:grpSpPr>
          <a:xfrm>
            <a:off x="13221000" y="11691739"/>
            <a:ext cx="10993980" cy="1838744"/>
            <a:chOff x="0" y="0"/>
            <a:chExt cx="10993978" cy="1838742"/>
          </a:xfrm>
        </p:grpSpPr>
        <p:sp>
          <p:nvSpPr>
            <p:cNvPr id="254" name="Rounded Rectangle"/>
            <p:cNvSpPr/>
            <p:nvPr/>
          </p:nvSpPr>
          <p:spPr>
            <a:xfrm>
              <a:off x="0" y="0"/>
              <a:ext cx="10993979" cy="1838743"/>
            </a:xfrm>
            <a:prstGeom prst="roundRect">
              <a:avLst>
                <a:gd name="adj" fmla="val 16858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grpSp>
          <p:nvGrpSpPr>
            <p:cNvPr id="258" name="Group 27"/>
            <p:cNvGrpSpPr/>
            <p:nvPr/>
          </p:nvGrpSpPr>
          <p:grpSpPr>
            <a:xfrm>
              <a:off x="138909" y="155450"/>
              <a:ext cx="5667330" cy="1568336"/>
              <a:chOff x="-1" y="0"/>
              <a:chExt cx="5667329" cy="1568335"/>
            </a:xfrm>
          </p:grpSpPr>
          <p:pic>
            <p:nvPicPr>
              <p:cNvPr id="255" name="Picture 6" descr="Picture 6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02572" y="0"/>
                <a:ext cx="1564756" cy="15683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6" name="Picture 12" descr="Picture 12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" y="134225"/>
                <a:ext cx="2053072" cy="12468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7" name="Picture 13" descr="Picture 13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99008" y="0"/>
                <a:ext cx="1693072" cy="15683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59" name="图片 20" descr="图片 2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908542" y="147846"/>
              <a:ext cx="1721521" cy="1568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0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0"/>
                  </a:lnTo>
                  <a:lnTo>
                    <a:pt x="10800" y="0"/>
                  </a:lnTo>
                  <a:lnTo>
                    <a:pt x="0" y="0"/>
                  </a:lnTo>
                  <a:close/>
                  <a:moveTo>
                    <a:pt x="9127" y="14139"/>
                  </a:moveTo>
                  <a:cubicBezTo>
                    <a:pt x="9585" y="14140"/>
                    <a:pt x="10035" y="14151"/>
                    <a:pt x="10367" y="14172"/>
                  </a:cubicBezTo>
                  <a:cubicBezTo>
                    <a:pt x="11031" y="14214"/>
                    <a:pt x="10439" y="14244"/>
                    <a:pt x="9047" y="14243"/>
                  </a:cubicBezTo>
                  <a:cubicBezTo>
                    <a:pt x="7656" y="14243"/>
                    <a:pt x="7111" y="14208"/>
                    <a:pt x="7837" y="14167"/>
                  </a:cubicBezTo>
                  <a:cubicBezTo>
                    <a:pt x="8201" y="14146"/>
                    <a:pt x="8668" y="14139"/>
                    <a:pt x="9127" y="1413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60" name="图片 22" descr="图片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76471" y="128561"/>
              <a:ext cx="1632403" cy="1697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" name="Picture 17" descr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02098" y="193778"/>
              <a:ext cx="1451185" cy="14511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3" name="课题 1: 梁志均…"/>
          <p:cNvSpPr txBox="1"/>
          <p:nvPr/>
        </p:nvSpPr>
        <p:spPr>
          <a:xfrm>
            <a:off x="15204995" y="7735510"/>
            <a:ext cx="8454237" cy="1806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200"/>
            </a:pPr>
            <a:r>
              <a:rPr sz="5400" dirty="0" err="1"/>
              <a:t>课题</a:t>
            </a:r>
            <a:r>
              <a:rPr sz="5400" dirty="0"/>
              <a:t> 1</a:t>
            </a:r>
            <a:r>
              <a:rPr lang="en-CN" sz="5400" dirty="0"/>
              <a:t>课题负责人</a:t>
            </a:r>
            <a:r>
              <a:rPr sz="5400" dirty="0"/>
              <a:t>: </a:t>
            </a:r>
            <a:r>
              <a:rPr sz="5400" dirty="0" err="1"/>
              <a:t>梁志均</a:t>
            </a:r>
            <a:r>
              <a:rPr sz="5400" dirty="0"/>
              <a:t> </a:t>
            </a:r>
          </a:p>
          <a:p>
            <a:pPr algn="ctr">
              <a:defRPr sz="3200"/>
            </a:pPr>
            <a:r>
              <a:rPr sz="5400" dirty="0" err="1"/>
              <a:t>中国科学院高能物理研究所</a:t>
            </a:r>
            <a:endParaRPr sz="5400" dirty="0"/>
          </a:p>
        </p:txBody>
      </p:sp>
      <p:sp>
        <p:nvSpPr>
          <p:cNvPr id="264" name="汇报人:"/>
          <p:cNvSpPr txBox="1"/>
          <p:nvPr/>
        </p:nvSpPr>
        <p:spPr>
          <a:xfrm>
            <a:off x="18896646" y="5429450"/>
            <a:ext cx="1905013" cy="153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defRPr sz="4200"/>
            </a:lvl1pPr>
          </a:lstStyle>
          <a:p>
            <a:r>
              <a:t>汇报人: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B7E50B-975D-19CB-21B9-08C0BE2C915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</a:t>
            </a:fld>
            <a:endParaRPr lang="en-CN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9398-25BD-4216-0021-60F8133B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CN" dirty="0"/>
              <a:t>研究</a:t>
            </a:r>
            <a:r>
              <a:rPr lang="zh-CN" altLang="en-US" dirty="0"/>
              <a:t>方法与技术路线：前端电子学板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0E47D-7255-5835-CEDF-F3D27D2F8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82329"/>
            <a:ext cx="24384001" cy="11412142"/>
          </a:xfrm>
        </p:spPr>
        <p:txBody>
          <a:bodyPr/>
          <a:lstStyle/>
          <a:p>
            <a:r>
              <a:rPr lang="en-CN" dirty="0">
                <a:solidFill>
                  <a:srgbClr val="FFFF00"/>
                </a:solidFill>
              </a:rPr>
              <a:t>挑战</a:t>
            </a:r>
            <a:r>
              <a:rPr lang="zh-CN" altLang="en-US" dirty="0">
                <a:solidFill>
                  <a:srgbClr val="FFFF00"/>
                </a:solidFill>
              </a:rPr>
              <a:t>： 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zh-CN" altLang="en-US" dirty="0"/>
              <a:t>不规则形状的二十多层电路板，集成多个高速数据传输与电源模块，需要同时与数十个模块通讯</a:t>
            </a:r>
            <a:endParaRPr lang="en-US" altLang="zh-CN" dirty="0"/>
          </a:p>
          <a:p>
            <a:pPr lvl="1"/>
            <a:r>
              <a:rPr lang="zh-CN" altLang="en-US" dirty="0"/>
              <a:t>欧洲核子中心在 </a:t>
            </a:r>
            <a:r>
              <a:rPr lang="en-US" altLang="zh-CN" dirty="0"/>
              <a:t>2023</a:t>
            </a:r>
            <a:r>
              <a:rPr lang="zh-CN" altLang="en-US" dirty="0"/>
              <a:t>年对</a:t>
            </a:r>
            <a:r>
              <a:rPr lang="en-US" altLang="zh-CN" dirty="0"/>
              <a:t>LHC</a:t>
            </a:r>
            <a:r>
              <a:rPr lang="zh-CN" altLang="en-US" dirty="0"/>
              <a:t>升级项目</a:t>
            </a:r>
            <a:r>
              <a:rPr lang="en-US" altLang="zh-CN" dirty="0"/>
              <a:t>P2UG</a:t>
            </a:r>
            <a:r>
              <a:rPr lang="zh-CN" altLang="en-US" dirty="0"/>
              <a:t>评审意见</a:t>
            </a:r>
            <a:endParaRPr lang="en-US" altLang="zh-CN" dirty="0"/>
          </a:p>
          <a:p>
            <a:pPr lvl="2"/>
            <a:r>
              <a:rPr lang="en-US" sz="4400" dirty="0">
                <a:solidFill>
                  <a:srgbClr val="FFFF00"/>
                </a:solidFill>
              </a:rPr>
              <a:t>It is comparable with the most difficult boards manufactured for HEP projects</a:t>
            </a:r>
            <a:endParaRPr lang="en-US" altLang="zh-CN" dirty="0"/>
          </a:p>
          <a:p>
            <a:r>
              <a:rPr lang="zh-CN" altLang="en-US" dirty="0">
                <a:solidFill>
                  <a:srgbClr val="FFFF00"/>
                </a:solidFill>
              </a:rPr>
              <a:t>技术路线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zh-CN" altLang="en-US" dirty="0"/>
              <a:t>与多个国内公司合作，优化工艺，选出最佳工艺方案</a:t>
            </a:r>
            <a:endParaRPr lang="en-US" altLang="zh-CN" dirty="0"/>
          </a:p>
          <a:p>
            <a:r>
              <a:rPr lang="zh-CN" altLang="en-US" dirty="0">
                <a:solidFill>
                  <a:srgbClr val="FFFF00"/>
                </a:solidFill>
              </a:rPr>
              <a:t>最新进展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zh-CN" altLang="en-US" dirty="0"/>
              <a:t>高能所与南大完成第一个前端电路板样机设计</a:t>
            </a:r>
            <a:endParaRPr lang="en-US" altLang="zh-CN" dirty="0"/>
          </a:p>
          <a:p>
            <a:pPr lvl="1"/>
            <a:r>
              <a:rPr lang="zh-CN" altLang="en-US" dirty="0"/>
              <a:t>南大与国内</a:t>
            </a:r>
            <a:r>
              <a:rPr lang="en-US" altLang="zh-CN" dirty="0"/>
              <a:t>4</a:t>
            </a:r>
            <a:r>
              <a:rPr lang="zh-CN" altLang="en-US" dirty="0"/>
              <a:t>个公司合作，都分别研制出前端电子学板的样机</a:t>
            </a:r>
            <a:endParaRPr lang="en-US" altLang="zh-CN" dirty="0"/>
          </a:p>
          <a:p>
            <a:pPr marL="444500" lvl="1" indent="0">
              <a:buNone/>
            </a:pPr>
            <a:endParaRPr lang="en-US" altLang="zh-CN" dirty="0"/>
          </a:p>
          <a:p>
            <a:pPr lvl="1"/>
            <a:endParaRPr lang="en-US" altLang="zh-CN" dirty="0"/>
          </a:p>
          <a:p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DB45FD-3318-475E-D341-9807026E1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3" y="9518487"/>
            <a:ext cx="13982850" cy="3554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E492F-DC55-0050-7D63-9A8064631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4860" y="9518487"/>
            <a:ext cx="9706537" cy="40417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E7DDB-7E99-E71F-5C38-8023094143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6372764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Arrow"/>
          <p:cNvSpPr/>
          <p:nvPr/>
        </p:nvSpPr>
        <p:spPr>
          <a:xfrm rot="10800000" flipH="1">
            <a:off x="10678699" y="9163470"/>
            <a:ext cx="12646713" cy="3070050"/>
          </a:xfrm>
          <a:prstGeom prst="rect">
            <a:avLst/>
          </a:prstGeom>
          <a:gradFill>
            <a:gsLst>
              <a:gs pos="0">
                <a:srgbClr val="548235"/>
              </a:gs>
              <a:gs pos="58000">
                <a:srgbClr val="C5E0B4"/>
              </a:gs>
              <a:gs pos="100000">
                <a:srgbClr val="E2F0D9"/>
              </a:gs>
            </a:gsLst>
            <a:lin ang="108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/>
            </a:pPr>
            <a:endParaRPr/>
          </a:p>
        </p:txBody>
      </p:sp>
      <p:sp>
        <p:nvSpPr>
          <p:cNvPr id="606" name="Project Schedule"/>
          <p:cNvSpPr txBox="1">
            <a:spLocks noGrp="1"/>
          </p:cNvSpPr>
          <p:nvPr>
            <p:ph type="title"/>
          </p:nvPr>
        </p:nvSpPr>
        <p:spPr>
          <a:xfrm>
            <a:off x="-1" y="-38966"/>
            <a:ext cx="24384001" cy="1482329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 进度安排</a:t>
            </a:r>
            <a:endParaRPr dirty="0"/>
          </a:p>
        </p:txBody>
      </p:sp>
      <p:sp>
        <p:nvSpPr>
          <p:cNvPr id="6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608" name="Arrow"/>
          <p:cNvSpPr/>
          <p:nvPr/>
        </p:nvSpPr>
        <p:spPr>
          <a:xfrm rot="10800000" flipH="1">
            <a:off x="15824852" y="1442603"/>
            <a:ext cx="7398775" cy="3305874"/>
          </a:xfrm>
          <a:prstGeom prst="rect">
            <a:avLst/>
          </a:prstGeom>
          <a:gradFill>
            <a:gsLst>
              <a:gs pos="0">
                <a:srgbClr val="548235"/>
              </a:gs>
              <a:gs pos="58000">
                <a:srgbClr val="C5E0B4"/>
              </a:gs>
              <a:gs pos="100000">
                <a:srgbClr val="E2F0D9"/>
              </a:gs>
            </a:gsLst>
            <a:lin ang="108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/>
            </a:pPr>
            <a:endParaRPr/>
          </a:p>
        </p:txBody>
      </p:sp>
      <p:sp>
        <p:nvSpPr>
          <p:cNvPr id="609" name="Arrow"/>
          <p:cNvSpPr/>
          <p:nvPr/>
        </p:nvSpPr>
        <p:spPr>
          <a:xfrm rot="10800000" flipH="1">
            <a:off x="3236566" y="2183499"/>
            <a:ext cx="9450661" cy="731013"/>
          </a:xfrm>
          <a:prstGeom prst="rect">
            <a:avLst/>
          </a:prstGeom>
          <a:gradFill>
            <a:gsLst>
              <a:gs pos="0">
                <a:srgbClr val="C55A11"/>
              </a:gs>
              <a:gs pos="37000">
                <a:srgbClr val="F4B183"/>
              </a:gs>
              <a:gs pos="100000">
                <a:srgbClr val="FBE5D6"/>
              </a:gs>
            </a:gsLst>
            <a:lin ang="108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/>
            </a:pPr>
            <a:endParaRPr/>
          </a:p>
        </p:txBody>
      </p:sp>
      <p:sp>
        <p:nvSpPr>
          <p:cNvPr id="610" name="Arrow"/>
          <p:cNvSpPr/>
          <p:nvPr/>
        </p:nvSpPr>
        <p:spPr>
          <a:xfrm rot="10800000" flipH="1">
            <a:off x="3200361" y="3775431"/>
            <a:ext cx="5760474" cy="906531"/>
          </a:xfrm>
          <a:prstGeom prst="rect">
            <a:avLst/>
          </a:prstGeom>
          <a:gradFill>
            <a:gsLst>
              <a:gs pos="0">
                <a:srgbClr val="C55A11"/>
              </a:gs>
              <a:gs pos="37000">
                <a:srgbClr val="F4B183"/>
              </a:gs>
              <a:gs pos="100000">
                <a:srgbClr val="FBE5D6"/>
              </a:gs>
            </a:gsLst>
            <a:lin ang="108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/>
            </a:pPr>
            <a:endParaRPr/>
          </a:p>
        </p:txBody>
      </p:sp>
      <p:sp>
        <p:nvSpPr>
          <p:cNvPr id="611" name="Arrow"/>
          <p:cNvSpPr/>
          <p:nvPr/>
        </p:nvSpPr>
        <p:spPr>
          <a:xfrm rot="10800000" flipH="1">
            <a:off x="4794615" y="2939792"/>
            <a:ext cx="12138014" cy="821218"/>
          </a:xfrm>
          <a:prstGeom prst="rect">
            <a:avLst/>
          </a:prstGeom>
          <a:gradFill>
            <a:gsLst>
              <a:gs pos="0">
                <a:srgbClr val="C55A11"/>
              </a:gs>
              <a:gs pos="37000">
                <a:srgbClr val="F4B183"/>
              </a:gs>
              <a:gs pos="100000">
                <a:srgbClr val="FBE5D6"/>
              </a:gs>
            </a:gsLst>
            <a:lin ang="108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/>
            </a:pPr>
            <a:endParaRPr/>
          </a:p>
        </p:txBody>
      </p:sp>
      <p:sp>
        <p:nvSpPr>
          <p:cNvPr id="612" name="Arrow"/>
          <p:cNvSpPr/>
          <p:nvPr/>
        </p:nvSpPr>
        <p:spPr>
          <a:xfrm rot="10800000" flipH="1">
            <a:off x="3174902" y="11851899"/>
            <a:ext cx="21038787" cy="1895476"/>
          </a:xfrm>
          <a:prstGeom prst="rightArrow">
            <a:avLst>
              <a:gd name="adj1" fmla="val 50323"/>
              <a:gd name="adj2" fmla="val 40928"/>
            </a:avLst>
          </a:prstGeom>
          <a:gradFill>
            <a:gsLst>
              <a:gs pos="0">
                <a:srgbClr val="2A869F"/>
              </a:gs>
              <a:gs pos="17000">
                <a:srgbClr val="37B1D1"/>
              </a:gs>
              <a:gs pos="94000">
                <a:srgbClr val="DEEBF7"/>
              </a:gs>
            </a:gsLst>
            <a:lin ang="10800000"/>
          </a:gra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defRPr sz="3600" b="0">
                <a:latin typeface="SimHei"/>
                <a:ea typeface="SimHei"/>
                <a:cs typeface="SimHei"/>
                <a:sym typeface="SimHei"/>
              </a:defRPr>
            </a:pPr>
            <a:endParaRPr/>
          </a:p>
        </p:txBody>
      </p:sp>
      <p:sp>
        <p:nvSpPr>
          <p:cNvPr id="613" name="第一年"/>
          <p:cNvSpPr txBox="1"/>
          <p:nvPr/>
        </p:nvSpPr>
        <p:spPr>
          <a:xfrm>
            <a:off x="3170830" y="12422448"/>
            <a:ext cx="1788717" cy="754377"/>
          </a:xfrm>
          <a:prstGeom prst="rect">
            <a:avLst/>
          </a:prstGeom>
          <a:ln w="12700">
            <a:miter lim="400000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spAutoFit/>
          </a:bodyPr>
          <a:lstStyle>
            <a:lvl1pPr defTabSz="1828800">
              <a:defRPr sz="3200" b="0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第一年</a:t>
            </a:r>
          </a:p>
        </p:txBody>
      </p:sp>
      <p:sp>
        <p:nvSpPr>
          <p:cNvPr id="614" name="第二年"/>
          <p:cNvSpPr txBox="1"/>
          <p:nvPr/>
        </p:nvSpPr>
        <p:spPr>
          <a:xfrm>
            <a:off x="6777744" y="12422448"/>
            <a:ext cx="1788717" cy="754377"/>
          </a:xfrm>
          <a:prstGeom prst="rect">
            <a:avLst/>
          </a:prstGeom>
          <a:ln w="12700">
            <a:miter lim="400000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spAutoFit/>
          </a:bodyPr>
          <a:lstStyle>
            <a:lvl1pPr defTabSz="1828800">
              <a:defRPr sz="3200" b="0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第二年</a:t>
            </a:r>
          </a:p>
        </p:txBody>
      </p:sp>
      <p:sp>
        <p:nvSpPr>
          <p:cNvPr id="615" name="第三年"/>
          <p:cNvSpPr txBox="1"/>
          <p:nvPr/>
        </p:nvSpPr>
        <p:spPr>
          <a:xfrm>
            <a:off x="10854892" y="12446353"/>
            <a:ext cx="1788719" cy="754377"/>
          </a:xfrm>
          <a:prstGeom prst="rect">
            <a:avLst/>
          </a:prstGeom>
          <a:ln w="12700">
            <a:miter lim="400000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spAutoFit/>
          </a:bodyPr>
          <a:lstStyle>
            <a:lvl1pPr defTabSz="1828800">
              <a:defRPr sz="3200" b="0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第三年</a:t>
            </a:r>
          </a:p>
        </p:txBody>
      </p:sp>
      <p:sp>
        <p:nvSpPr>
          <p:cNvPr id="616" name="第四年"/>
          <p:cNvSpPr txBox="1"/>
          <p:nvPr/>
        </p:nvSpPr>
        <p:spPr>
          <a:xfrm>
            <a:off x="15413586" y="12422448"/>
            <a:ext cx="1788717" cy="754377"/>
          </a:xfrm>
          <a:prstGeom prst="rect">
            <a:avLst/>
          </a:prstGeom>
          <a:ln w="12700">
            <a:miter lim="400000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spAutoFit/>
          </a:bodyPr>
          <a:lstStyle>
            <a:lvl1pPr defTabSz="1828800">
              <a:defRPr sz="3200" b="0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第四年</a:t>
            </a:r>
          </a:p>
        </p:txBody>
      </p:sp>
      <p:sp>
        <p:nvSpPr>
          <p:cNvPr id="617" name="第五年"/>
          <p:cNvSpPr txBox="1"/>
          <p:nvPr/>
        </p:nvSpPr>
        <p:spPr>
          <a:xfrm>
            <a:off x="19666605" y="12422448"/>
            <a:ext cx="1788717" cy="754377"/>
          </a:xfrm>
          <a:prstGeom prst="rect">
            <a:avLst/>
          </a:prstGeom>
          <a:ln w="12700">
            <a:miter lim="400000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spAutoFit/>
          </a:bodyPr>
          <a:lstStyle>
            <a:lvl1pPr defTabSz="1828800">
              <a:defRPr sz="3200" b="0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第五年</a:t>
            </a:r>
          </a:p>
        </p:txBody>
      </p:sp>
      <p:sp>
        <p:nvSpPr>
          <p:cNvPr id="618" name="支撑机构…"/>
          <p:cNvSpPr txBox="1"/>
          <p:nvPr/>
        </p:nvSpPr>
        <p:spPr>
          <a:xfrm>
            <a:off x="6072002" y="2967767"/>
            <a:ext cx="7398775" cy="741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 defTabSz="1828800">
              <a:defRPr sz="3600" b="0">
                <a:solidFill>
                  <a:srgbClr val="000000"/>
                </a:solidFill>
              </a:defRPr>
            </a:lvl1pPr>
          </a:lstStyle>
          <a:p>
            <a:r>
              <a:rPr lang="en-CN" dirty="0"/>
              <a:t>探测器模块组装</a:t>
            </a:r>
            <a:endParaRPr dirty="0"/>
          </a:p>
        </p:txBody>
      </p:sp>
      <p:sp>
        <p:nvSpPr>
          <p:cNvPr id="619" name="传…"/>
          <p:cNvSpPr txBox="1"/>
          <p:nvPr/>
        </p:nvSpPr>
        <p:spPr>
          <a:xfrm>
            <a:off x="3351243" y="3857858"/>
            <a:ext cx="3193154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 defTabSz="1828800">
              <a:defRPr sz="3600" b="0">
                <a:solidFill>
                  <a:srgbClr val="000000"/>
                </a:solidFill>
              </a:defRPr>
            </a:pPr>
            <a:r>
              <a:rPr lang="en-CN" dirty="0"/>
              <a:t>LGAD硅传感器</a:t>
            </a:r>
            <a:endParaRPr dirty="0"/>
          </a:p>
        </p:txBody>
      </p:sp>
      <p:sp>
        <p:nvSpPr>
          <p:cNvPr id="620" name="整机组装"/>
          <p:cNvSpPr txBox="1"/>
          <p:nvPr/>
        </p:nvSpPr>
        <p:spPr>
          <a:xfrm>
            <a:off x="17054337" y="2293463"/>
            <a:ext cx="5132858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 defTabSz="1828800">
              <a:defRPr sz="3600" b="0">
                <a:solidFill>
                  <a:srgbClr val="000000"/>
                </a:solidFill>
              </a:defRPr>
            </a:pPr>
            <a:r>
              <a:rPr lang="zh-CN" altLang="en-US" sz="3600" dirty="0"/>
              <a:t>高粒度时间</a:t>
            </a:r>
            <a:r>
              <a:rPr lang="en-CN" dirty="0"/>
              <a:t>探测器整体在CERN组装与测试</a:t>
            </a:r>
            <a:endParaRPr dirty="0"/>
          </a:p>
        </p:txBody>
      </p:sp>
      <p:sp>
        <p:nvSpPr>
          <p:cNvPr id="621" name="数据获取…"/>
          <p:cNvSpPr txBox="1"/>
          <p:nvPr/>
        </p:nvSpPr>
        <p:spPr>
          <a:xfrm>
            <a:off x="4149966" y="2155521"/>
            <a:ext cx="8780110" cy="741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 defTabSz="1828800">
              <a:defRPr sz="3600" b="0">
                <a:solidFill>
                  <a:srgbClr val="000000"/>
                </a:solidFill>
              </a:defRPr>
            </a:lvl1pPr>
          </a:lstStyle>
          <a:p>
            <a:r>
              <a:rPr lang="en-CN" dirty="0"/>
              <a:t>电子学</a:t>
            </a:r>
            <a:r>
              <a:rPr dirty="0"/>
              <a:t>, </a:t>
            </a:r>
            <a:r>
              <a:rPr lang="en-CN" dirty="0"/>
              <a:t>柔性尾板</a:t>
            </a:r>
            <a:endParaRPr dirty="0"/>
          </a:p>
        </p:txBody>
      </p:sp>
      <p:sp>
        <p:nvSpPr>
          <p:cNvPr id="622" name="Arrow"/>
          <p:cNvSpPr/>
          <p:nvPr/>
        </p:nvSpPr>
        <p:spPr>
          <a:xfrm rot="10800000" flipH="1">
            <a:off x="3244925" y="1471585"/>
            <a:ext cx="12526815" cy="686459"/>
          </a:xfrm>
          <a:prstGeom prst="rect">
            <a:avLst/>
          </a:prstGeom>
          <a:gradFill>
            <a:gsLst>
              <a:gs pos="0">
                <a:srgbClr val="C55A11"/>
              </a:gs>
              <a:gs pos="37000">
                <a:srgbClr val="F4B183"/>
              </a:gs>
              <a:gs pos="100000">
                <a:srgbClr val="FBE5D6"/>
              </a:gs>
            </a:gsLst>
            <a:lin ang="108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/>
            </a:pPr>
            <a:endParaRPr/>
          </a:p>
        </p:txBody>
      </p:sp>
      <p:sp>
        <p:nvSpPr>
          <p:cNvPr id="623" name="数据获取…"/>
          <p:cNvSpPr txBox="1"/>
          <p:nvPr/>
        </p:nvSpPr>
        <p:spPr>
          <a:xfrm>
            <a:off x="4177515" y="1390967"/>
            <a:ext cx="6262420" cy="741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 defTabSz="1828800">
              <a:defRPr sz="3600" b="0">
                <a:solidFill>
                  <a:srgbClr val="000000"/>
                </a:solidFill>
              </a:defRPr>
            </a:lvl1pPr>
          </a:lstStyle>
          <a:p>
            <a:r>
              <a:rPr lang="en-CN" dirty="0"/>
              <a:t>高压电源系统</a:t>
            </a:r>
            <a:endParaRPr dirty="0"/>
          </a:p>
        </p:txBody>
      </p:sp>
      <p:sp>
        <p:nvSpPr>
          <p:cNvPr id="624" name="Arrow"/>
          <p:cNvSpPr/>
          <p:nvPr/>
        </p:nvSpPr>
        <p:spPr>
          <a:xfrm rot="10800000" flipH="1">
            <a:off x="32609" y="1438756"/>
            <a:ext cx="3193153" cy="3261188"/>
          </a:xfrm>
          <a:prstGeom prst="rect">
            <a:avLst/>
          </a:prstGeom>
          <a:gradFill>
            <a:gsLst>
              <a:gs pos="0">
                <a:srgbClr val="548235"/>
              </a:gs>
              <a:gs pos="58000">
                <a:srgbClr val="C5E0B4"/>
              </a:gs>
              <a:gs pos="100000">
                <a:srgbClr val="E2F0D9"/>
              </a:gs>
            </a:gsLst>
            <a:lin ang="108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/>
            </a:pPr>
            <a:endParaRPr/>
          </a:p>
        </p:txBody>
      </p:sp>
      <p:sp>
        <p:nvSpPr>
          <p:cNvPr id="625" name="整机组装"/>
          <p:cNvSpPr txBox="1"/>
          <p:nvPr/>
        </p:nvSpPr>
        <p:spPr>
          <a:xfrm>
            <a:off x="77883" y="1532847"/>
            <a:ext cx="3043449" cy="240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 defTabSz="1828800">
              <a:defRPr sz="3600" b="0">
                <a:solidFill>
                  <a:srgbClr val="000000"/>
                </a:solidFill>
              </a:defRPr>
            </a:pPr>
            <a:r>
              <a:rPr dirty="0"/>
              <a:t>课题1:</a:t>
            </a:r>
          </a:p>
          <a:p>
            <a:pPr defTabSz="1828800">
              <a:defRPr sz="3600" b="0">
                <a:solidFill>
                  <a:srgbClr val="000000"/>
                </a:solidFill>
              </a:defRPr>
            </a:pPr>
            <a:r>
              <a:rPr lang="en-US" sz="3600" dirty="0"/>
              <a:t>ATLAS </a:t>
            </a:r>
            <a:r>
              <a:rPr lang="zh-CN" altLang="en-US" sz="3600" dirty="0"/>
              <a:t>实验高粒度时间探测器升级</a:t>
            </a:r>
            <a:endParaRPr dirty="0"/>
          </a:p>
        </p:txBody>
      </p:sp>
      <p:grpSp>
        <p:nvGrpSpPr>
          <p:cNvPr id="641" name="Group"/>
          <p:cNvGrpSpPr/>
          <p:nvPr/>
        </p:nvGrpSpPr>
        <p:grpSpPr>
          <a:xfrm>
            <a:off x="32608" y="5219869"/>
            <a:ext cx="23232421" cy="3943479"/>
            <a:chOff x="0" y="0"/>
            <a:chExt cx="23232419" cy="3943477"/>
          </a:xfrm>
        </p:grpSpPr>
        <p:sp>
          <p:nvSpPr>
            <p:cNvPr id="626" name="Arrow"/>
            <p:cNvSpPr/>
            <p:nvPr/>
          </p:nvSpPr>
          <p:spPr>
            <a:xfrm rot="10800000" flipH="1">
              <a:off x="12952122" y="0"/>
              <a:ext cx="10251596" cy="1959724"/>
            </a:xfrm>
            <a:prstGeom prst="rect">
              <a:avLst/>
            </a:prstGeom>
            <a:gradFill flip="none" rotWithShape="1">
              <a:gsLst>
                <a:gs pos="0">
                  <a:srgbClr val="548235"/>
                </a:gs>
                <a:gs pos="58000">
                  <a:srgbClr val="C5E0B4"/>
                </a:gs>
                <a:gs pos="100000">
                  <a:srgbClr val="E2F0D9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 b="0"/>
              </a:pPr>
              <a:endParaRPr/>
            </a:p>
          </p:txBody>
        </p:sp>
        <p:sp>
          <p:nvSpPr>
            <p:cNvPr id="627" name="Arrow"/>
            <p:cNvSpPr/>
            <p:nvPr/>
          </p:nvSpPr>
          <p:spPr>
            <a:xfrm rot="10800000" flipH="1">
              <a:off x="3163219" y="28758"/>
              <a:ext cx="7390410" cy="1077260"/>
            </a:xfrm>
            <a:prstGeom prst="rect">
              <a:avLst/>
            </a:prstGeom>
            <a:gradFill flip="none" rotWithShape="1">
              <a:gsLst>
                <a:gs pos="0">
                  <a:srgbClr val="C55A11"/>
                </a:gs>
                <a:gs pos="37000">
                  <a:srgbClr val="F4B183"/>
                </a:gs>
                <a:gs pos="100000">
                  <a:srgbClr val="FBE5D6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 b="0"/>
              </a:pPr>
              <a:endParaRPr/>
            </a:p>
          </p:txBody>
        </p:sp>
        <p:sp>
          <p:nvSpPr>
            <p:cNvPr id="628" name="Arrow"/>
            <p:cNvSpPr/>
            <p:nvPr/>
          </p:nvSpPr>
          <p:spPr>
            <a:xfrm rot="10800000" flipH="1">
              <a:off x="3163219" y="1138506"/>
              <a:ext cx="12940911" cy="821218"/>
            </a:xfrm>
            <a:prstGeom prst="rect">
              <a:avLst/>
            </a:prstGeom>
            <a:gradFill flip="none" rotWithShape="1">
              <a:gsLst>
                <a:gs pos="0">
                  <a:srgbClr val="C55A11"/>
                </a:gs>
                <a:gs pos="37000">
                  <a:srgbClr val="F4B183"/>
                </a:gs>
                <a:gs pos="100000">
                  <a:srgbClr val="FBE5D6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 b="0"/>
              </a:pPr>
              <a:endParaRPr/>
            </a:p>
          </p:txBody>
        </p:sp>
        <p:sp>
          <p:nvSpPr>
            <p:cNvPr id="629" name="支撑机构…"/>
            <p:cNvSpPr txBox="1"/>
            <p:nvPr/>
          </p:nvSpPr>
          <p:spPr>
            <a:xfrm>
              <a:off x="6065884" y="1130160"/>
              <a:ext cx="4528794" cy="741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7" tIns="91437" rIns="91437" bIns="91437" numCol="1" anchor="t">
              <a:spAutoFit/>
            </a:bodyPr>
            <a:lstStyle>
              <a:lvl1pPr defTabSz="1828800">
                <a:defRPr sz="3600" b="0">
                  <a:solidFill>
                    <a:srgbClr val="000000"/>
                  </a:solidFill>
                </a:defRPr>
              </a:lvl1pPr>
            </a:lstStyle>
            <a:p>
              <a:r>
                <a:t>Module Assembly</a:t>
              </a:r>
            </a:p>
          </p:txBody>
        </p:sp>
        <p:sp>
          <p:nvSpPr>
            <p:cNvPr id="630" name="传…"/>
            <p:cNvSpPr txBox="1"/>
            <p:nvPr/>
          </p:nvSpPr>
          <p:spPr>
            <a:xfrm>
              <a:off x="3417455" y="196550"/>
              <a:ext cx="3879979" cy="741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7" tIns="91437" rIns="91437" bIns="91437" numCol="1" anchor="t">
              <a:spAutoFit/>
            </a:bodyPr>
            <a:lstStyle/>
            <a:p>
              <a:pPr defTabSz="1828800">
                <a:defRPr sz="3600" b="0">
                  <a:solidFill>
                    <a:srgbClr val="000000"/>
                  </a:solidFill>
                </a:defRPr>
              </a:pPr>
              <a:r>
                <a:t>Strip sensor, ASIC</a:t>
              </a:r>
            </a:p>
          </p:txBody>
        </p:sp>
        <p:sp>
          <p:nvSpPr>
            <p:cNvPr id="631" name="整机组装"/>
            <p:cNvSpPr txBox="1"/>
            <p:nvPr/>
          </p:nvSpPr>
          <p:spPr>
            <a:xfrm>
              <a:off x="15461279" y="231051"/>
              <a:ext cx="7232556" cy="1300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7" tIns="91437" rIns="91437" bIns="91437" numCol="1" anchor="t">
              <a:spAutoFit/>
            </a:bodyPr>
            <a:lstStyle/>
            <a:p>
              <a:pPr algn="ctr" defTabSz="1828800">
                <a:defRPr sz="3600" b="0">
                  <a:solidFill>
                    <a:srgbClr val="000000"/>
                  </a:solidFill>
                </a:defRPr>
              </a:pPr>
              <a:r>
                <a:t>Inner track Global integration</a:t>
              </a:r>
            </a:p>
            <a:p>
              <a:pPr algn="ctr" defTabSz="1828800">
                <a:defRPr sz="3600" b="0">
                  <a:solidFill>
                    <a:srgbClr val="000000"/>
                  </a:solidFill>
                </a:defRPr>
              </a:pPr>
              <a:r>
                <a:t>(at RAL and CERN)</a:t>
              </a:r>
            </a:p>
          </p:txBody>
        </p:sp>
        <p:sp>
          <p:nvSpPr>
            <p:cNvPr id="632" name="Arrow"/>
            <p:cNvSpPr/>
            <p:nvPr/>
          </p:nvSpPr>
          <p:spPr>
            <a:xfrm rot="10800000" flipH="1">
              <a:off x="0" y="28758"/>
              <a:ext cx="3133998" cy="3305874"/>
            </a:xfrm>
            <a:prstGeom prst="rect">
              <a:avLst/>
            </a:prstGeom>
            <a:gradFill flip="none" rotWithShape="1">
              <a:gsLst>
                <a:gs pos="1874">
                  <a:srgbClr val="548235"/>
                </a:gs>
                <a:gs pos="58000">
                  <a:srgbClr val="C5E0B4"/>
                </a:gs>
                <a:gs pos="100000">
                  <a:srgbClr val="E2F0D9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 b="0">
                  <a:solidFill>
                    <a:srgbClr val="FFFF03"/>
                  </a:solidFill>
                </a:defRPr>
              </a:pPr>
              <a:endParaRPr/>
            </a:p>
          </p:txBody>
        </p:sp>
        <p:sp>
          <p:nvSpPr>
            <p:cNvPr id="633" name="整机组装"/>
            <p:cNvSpPr txBox="1"/>
            <p:nvPr/>
          </p:nvSpPr>
          <p:spPr>
            <a:xfrm>
              <a:off x="579" y="39158"/>
              <a:ext cx="3053157" cy="2494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7" tIns="91437" rIns="91437" bIns="91437" numCol="1" anchor="t">
              <a:spAutoFit/>
            </a:bodyPr>
            <a:lstStyle/>
            <a:p>
              <a:pPr defTabSz="1828800">
                <a:defRPr sz="3600" b="0">
                  <a:solidFill>
                    <a:srgbClr val="000000"/>
                  </a:solidFill>
                </a:defRPr>
              </a:pPr>
              <a:r>
                <a:t>课题2:</a:t>
              </a:r>
            </a:p>
            <a:p>
              <a:pPr defTabSz="1828800">
                <a:defRPr sz="3600" b="0">
                  <a:solidFill>
                    <a:srgbClr val="000000"/>
                  </a:solidFill>
                </a:defRPr>
              </a:pPr>
              <a:r>
                <a:t>   2.1 Strip</a:t>
              </a:r>
            </a:p>
            <a:p>
              <a:pPr defTabSz="1828800">
                <a:defRPr sz="3600" b="0">
                  <a:solidFill>
                    <a:srgbClr val="000000"/>
                  </a:solidFill>
                </a:defRPr>
              </a:pPr>
              <a:r>
                <a:t>   tracker</a:t>
              </a:r>
            </a:p>
          </p:txBody>
        </p:sp>
        <p:sp>
          <p:nvSpPr>
            <p:cNvPr id="634" name="2.2 Timing Pixel"/>
            <p:cNvSpPr txBox="1"/>
            <p:nvPr/>
          </p:nvSpPr>
          <p:spPr>
            <a:xfrm>
              <a:off x="457196" y="2104201"/>
              <a:ext cx="2636381" cy="1819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1828800">
                <a:defRPr sz="3600" b="0">
                  <a:solidFill>
                    <a:srgbClr val="000000"/>
                  </a:solidFill>
                </a:defRPr>
              </a:lvl1pPr>
            </a:lstStyle>
            <a:p>
              <a:r>
                <a:t>2.2 Timing Pixel</a:t>
              </a:r>
            </a:p>
          </p:txBody>
        </p:sp>
        <p:sp>
          <p:nvSpPr>
            <p:cNvPr id="635" name="Arrow"/>
            <p:cNvSpPr/>
            <p:nvPr/>
          </p:nvSpPr>
          <p:spPr>
            <a:xfrm rot="10800000" flipH="1">
              <a:off x="3162953" y="2084201"/>
              <a:ext cx="8207474" cy="1269818"/>
            </a:xfrm>
            <a:prstGeom prst="rect">
              <a:avLst/>
            </a:prstGeom>
            <a:gradFill flip="none" rotWithShape="1">
              <a:gsLst>
                <a:gs pos="0">
                  <a:srgbClr val="C55A11"/>
                </a:gs>
                <a:gs pos="37000">
                  <a:srgbClr val="F4B183"/>
                </a:gs>
                <a:gs pos="100000">
                  <a:srgbClr val="FBE5D6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 b="0"/>
              </a:pPr>
              <a:endParaRPr/>
            </a:p>
          </p:txBody>
        </p:sp>
        <p:sp>
          <p:nvSpPr>
            <p:cNvPr id="636" name="Arrow"/>
            <p:cNvSpPr/>
            <p:nvPr/>
          </p:nvSpPr>
          <p:spPr>
            <a:xfrm rot="10800000" flipH="1">
              <a:off x="20362795" y="2084809"/>
              <a:ext cx="2869624" cy="1259261"/>
            </a:xfrm>
            <a:prstGeom prst="rect">
              <a:avLst/>
            </a:prstGeom>
            <a:gradFill flip="none" rotWithShape="1">
              <a:gsLst>
                <a:gs pos="0">
                  <a:srgbClr val="548235"/>
                </a:gs>
                <a:gs pos="58000">
                  <a:srgbClr val="C5E0B4"/>
                </a:gs>
                <a:gs pos="100000">
                  <a:srgbClr val="E2F0D9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 b="0"/>
              </a:pPr>
              <a:endParaRPr/>
            </a:p>
          </p:txBody>
        </p:sp>
        <p:sp>
          <p:nvSpPr>
            <p:cNvPr id="637" name="支撑机构…"/>
            <p:cNvSpPr txBox="1"/>
            <p:nvPr/>
          </p:nvSpPr>
          <p:spPr>
            <a:xfrm>
              <a:off x="3408240" y="2084201"/>
              <a:ext cx="16616804" cy="1859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7" tIns="91437" rIns="91437" bIns="91437" numCol="1" anchor="t">
              <a:spAutoFit/>
            </a:bodyPr>
            <a:lstStyle/>
            <a:p>
              <a:pPr defTabSz="1828800">
                <a:defRPr sz="3600" b="0">
                  <a:solidFill>
                    <a:srgbClr val="000000"/>
                  </a:solidFill>
                </a:defRPr>
              </a:pPr>
              <a:r>
                <a:t>Pixel sensors and electronics </a:t>
              </a:r>
            </a:p>
            <a:p>
              <a:pPr defTabSz="1828800">
                <a:defRPr sz="3600" b="0">
                  <a:solidFill>
                    <a:srgbClr val="000000"/>
                  </a:solidFill>
                </a:defRPr>
              </a:pPr>
              <a:r>
                <a:t>1st round R&amp;D</a:t>
              </a:r>
            </a:p>
            <a:p>
              <a:pPr defTabSz="1828800">
                <a:defRPr sz="3600" b="0">
                  <a:solidFill>
                    <a:srgbClr val="000000"/>
                  </a:solidFill>
                </a:defRPr>
              </a:pPr>
              <a:r>
                <a:t> </a:t>
              </a:r>
            </a:p>
          </p:txBody>
        </p:sp>
        <p:sp>
          <p:nvSpPr>
            <p:cNvPr id="638" name="Arrow"/>
            <p:cNvSpPr/>
            <p:nvPr/>
          </p:nvSpPr>
          <p:spPr>
            <a:xfrm rot="10800000" flipH="1">
              <a:off x="11373894" y="2084201"/>
              <a:ext cx="9035786" cy="1269818"/>
            </a:xfrm>
            <a:prstGeom prst="rect">
              <a:avLst/>
            </a:prstGeom>
            <a:gradFill flip="none" rotWithShape="1">
              <a:gsLst>
                <a:gs pos="0">
                  <a:srgbClr val="C55A11"/>
                </a:gs>
                <a:gs pos="37000">
                  <a:srgbClr val="F4B183"/>
                </a:gs>
                <a:gs pos="100000">
                  <a:srgbClr val="FBE5D6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 b="0"/>
              </a:pPr>
              <a:endParaRPr/>
            </a:p>
          </p:txBody>
        </p:sp>
        <p:sp>
          <p:nvSpPr>
            <p:cNvPr id="639" name="Pixel sensors and electronics…"/>
            <p:cNvSpPr txBox="1"/>
            <p:nvPr/>
          </p:nvSpPr>
          <p:spPr>
            <a:xfrm>
              <a:off x="12287140" y="2084201"/>
              <a:ext cx="6496994" cy="1260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defTabSz="1828800">
                <a:defRPr sz="3600" b="0">
                  <a:solidFill>
                    <a:srgbClr val="000000"/>
                  </a:solidFill>
                </a:defRPr>
              </a:pPr>
              <a:r>
                <a:t>Pixel sensors and electronics </a:t>
              </a:r>
            </a:p>
            <a:p>
              <a:pPr defTabSz="1828800">
                <a:defRPr sz="3600" b="0">
                  <a:solidFill>
                    <a:srgbClr val="000000"/>
                  </a:solidFill>
                </a:defRPr>
              </a:pPr>
              <a:r>
                <a:t>2nd round R&amp;D</a:t>
              </a:r>
            </a:p>
          </p:txBody>
        </p:sp>
        <p:sp>
          <p:nvSpPr>
            <p:cNvPr id="640" name="整机组装"/>
            <p:cNvSpPr txBox="1"/>
            <p:nvPr/>
          </p:nvSpPr>
          <p:spPr>
            <a:xfrm>
              <a:off x="20455416" y="2348272"/>
              <a:ext cx="2196317" cy="741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7" tIns="91437" rIns="91437" bIns="91437" numCol="1" anchor="t">
              <a:spAutoFit/>
            </a:bodyPr>
            <a:lstStyle>
              <a:lvl1pPr defTabSz="1828800">
                <a:defRPr sz="3600" b="0">
                  <a:solidFill>
                    <a:srgbClr val="000000"/>
                  </a:solidFill>
                </a:defRPr>
              </a:lvl1pPr>
            </a:lstStyle>
            <a:p>
              <a:r>
                <a:t>Testing</a:t>
              </a:r>
            </a:p>
          </p:txBody>
        </p:sp>
      </p:grpSp>
      <p:sp>
        <p:nvSpPr>
          <p:cNvPr id="642" name="Arrow"/>
          <p:cNvSpPr/>
          <p:nvPr/>
        </p:nvSpPr>
        <p:spPr>
          <a:xfrm rot="10800000" flipH="1">
            <a:off x="32609" y="9153291"/>
            <a:ext cx="3193153" cy="3185320"/>
          </a:xfrm>
          <a:prstGeom prst="rect">
            <a:avLst/>
          </a:prstGeom>
          <a:gradFill>
            <a:gsLst>
              <a:gs pos="0">
                <a:srgbClr val="548235"/>
              </a:gs>
              <a:gs pos="58000">
                <a:srgbClr val="C5E0B4"/>
              </a:gs>
              <a:gs pos="100000">
                <a:srgbClr val="E2F0D9"/>
              </a:gs>
            </a:gsLst>
            <a:lin ang="108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/>
            </a:pPr>
            <a:endParaRPr/>
          </a:p>
        </p:txBody>
      </p:sp>
      <p:sp>
        <p:nvSpPr>
          <p:cNvPr id="643" name="整机组装"/>
          <p:cNvSpPr txBox="1"/>
          <p:nvPr/>
        </p:nvSpPr>
        <p:spPr>
          <a:xfrm>
            <a:off x="155525" y="9028219"/>
            <a:ext cx="2869624" cy="1935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 defTabSz="1828800">
              <a:defRPr sz="3600" b="0">
                <a:solidFill>
                  <a:srgbClr val="000000"/>
                </a:solidFill>
              </a:defRPr>
            </a:pPr>
            <a:r>
              <a:t>课题3:</a:t>
            </a:r>
          </a:p>
          <a:p>
            <a:pPr defTabSz="1828800">
              <a:defRPr sz="3600" b="0">
                <a:solidFill>
                  <a:srgbClr val="000000"/>
                </a:solidFill>
              </a:defRPr>
            </a:pPr>
            <a:r>
              <a:t>Muon RPC</a:t>
            </a:r>
          </a:p>
          <a:p>
            <a:pPr defTabSz="1828800">
              <a:defRPr sz="3600" b="0">
                <a:solidFill>
                  <a:srgbClr val="000000"/>
                </a:solidFill>
              </a:defRPr>
            </a:pPr>
            <a:r>
              <a:t>Detector </a:t>
            </a:r>
          </a:p>
        </p:txBody>
      </p:sp>
      <p:sp>
        <p:nvSpPr>
          <p:cNvPr id="644" name="Arrow"/>
          <p:cNvSpPr/>
          <p:nvPr/>
        </p:nvSpPr>
        <p:spPr>
          <a:xfrm rot="10800000" flipH="1">
            <a:off x="3215648" y="9167400"/>
            <a:ext cx="10048275" cy="1012874"/>
          </a:xfrm>
          <a:prstGeom prst="rect">
            <a:avLst/>
          </a:prstGeom>
          <a:gradFill>
            <a:gsLst>
              <a:gs pos="0">
                <a:srgbClr val="C55A11"/>
              </a:gs>
              <a:gs pos="37000">
                <a:srgbClr val="F4B183"/>
              </a:gs>
              <a:gs pos="100000">
                <a:srgbClr val="FBE5D6"/>
              </a:gs>
            </a:gsLst>
            <a:path>
              <a:fillToRect l="103279" t="48601" r="-3279" b="51398"/>
            </a:path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/>
            </a:pPr>
            <a:endParaRPr/>
          </a:p>
        </p:txBody>
      </p:sp>
      <p:sp>
        <p:nvSpPr>
          <p:cNvPr id="645" name="Gas gap fabrication"/>
          <p:cNvSpPr txBox="1"/>
          <p:nvPr/>
        </p:nvSpPr>
        <p:spPr>
          <a:xfrm>
            <a:off x="3276112" y="9322999"/>
            <a:ext cx="6496994" cy="70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1828800">
              <a:defRPr sz="3600" b="0">
                <a:solidFill>
                  <a:srgbClr val="000000"/>
                </a:solidFill>
              </a:defRPr>
            </a:lvl1pPr>
          </a:lstStyle>
          <a:p>
            <a:r>
              <a:t>Gas gap fabrication </a:t>
            </a:r>
          </a:p>
        </p:txBody>
      </p:sp>
      <p:sp>
        <p:nvSpPr>
          <p:cNvPr id="646" name="Arrow"/>
          <p:cNvSpPr/>
          <p:nvPr/>
        </p:nvSpPr>
        <p:spPr>
          <a:xfrm rot="10800000" flipH="1">
            <a:off x="4631032" y="11252197"/>
            <a:ext cx="7061479" cy="1012875"/>
          </a:xfrm>
          <a:prstGeom prst="rect">
            <a:avLst/>
          </a:prstGeom>
          <a:gradFill>
            <a:gsLst>
              <a:gs pos="0">
                <a:srgbClr val="C55A11"/>
              </a:gs>
              <a:gs pos="37000">
                <a:srgbClr val="F4B183"/>
              </a:gs>
              <a:gs pos="100000">
                <a:srgbClr val="FBE5D6"/>
              </a:gs>
            </a:gsLst>
            <a:path>
              <a:fillToRect l="99562" t="48286" r="437" b="51713"/>
            </a:path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/>
            </a:pPr>
            <a:endParaRPr/>
          </a:p>
        </p:txBody>
      </p:sp>
      <p:sp>
        <p:nvSpPr>
          <p:cNvPr id="647" name="Electronics"/>
          <p:cNvSpPr txBox="1"/>
          <p:nvPr/>
        </p:nvSpPr>
        <p:spPr>
          <a:xfrm>
            <a:off x="4691495" y="11407797"/>
            <a:ext cx="6496994" cy="70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1828800">
              <a:defRPr sz="3600" b="0">
                <a:solidFill>
                  <a:srgbClr val="000000"/>
                </a:solidFill>
              </a:defRPr>
            </a:lvl1pPr>
          </a:lstStyle>
          <a:p>
            <a:r>
              <a:t>Electronics </a:t>
            </a:r>
          </a:p>
        </p:txBody>
      </p:sp>
      <p:sp>
        <p:nvSpPr>
          <p:cNvPr id="648" name="Arrow"/>
          <p:cNvSpPr/>
          <p:nvPr/>
        </p:nvSpPr>
        <p:spPr>
          <a:xfrm rot="10800000" flipH="1">
            <a:off x="3211418" y="10211108"/>
            <a:ext cx="7463717" cy="1012875"/>
          </a:xfrm>
          <a:prstGeom prst="rect">
            <a:avLst/>
          </a:prstGeom>
          <a:gradFill>
            <a:gsLst>
              <a:gs pos="0">
                <a:srgbClr val="C55A11"/>
              </a:gs>
              <a:gs pos="37000">
                <a:srgbClr val="F4B183"/>
              </a:gs>
              <a:gs pos="100000">
                <a:srgbClr val="FBE5D6"/>
              </a:gs>
            </a:gsLst>
            <a:lin ang="108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/>
            </a:pPr>
            <a:endParaRPr/>
          </a:p>
        </p:txBody>
      </p:sp>
      <p:sp>
        <p:nvSpPr>
          <p:cNvPr id="649" name="RPC detector fabrication"/>
          <p:cNvSpPr txBox="1"/>
          <p:nvPr/>
        </p:nvSpPr>
        <p:spPr>
          <a:xfrm>
            <a:off x="3271881" y="10366708"/>
            <a:ext cx="6496994" cy="70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1828800">
              <a:defRPr sz="3600" b="0">
                <a:solidFill>
                  <a:srgbClr val="000000"/>
                </a:solidFill>
              </a:defRPr>
            </a:lvl1pPr>
          </a:lstStyle>
          <a:p>
            <a:r>
              <a:t>RPC detector fabrication</a:t>
            </a:r>
          </a:p>
        </p:txBody>
      </p:sp>
      <p:sp>
        <p:nvSpPr>
          <p:cNvPr id="650" name="整机组装"/>
          <p:cNvSpPr txBox="1"/>
          <p:nvPr/>
        </p:nvSpPr>
        <p:spPr>
          <a:xfrm>
            <a:off x="14579789" y="10067307"/>
            <a:ext cx="7061479" cy="1300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 defTabSz="1828800">
              <a:defRPr sz="3600" b="0">
                <a:solidFill>
                  <a:srgbClr val="000000"/>
                </a:solidFill>
              </a:defRPr>
            </a:lvl1pPr>
          </a:lstStyle>
          <a:p>
            <a:r>
              <a:t>Muon RPC Detector Assembly and Commissioning  </a:t>
            </a:r>
          </a:p>
        </p:txBody>
      </p:sp>
      <p:grpSp>
        <p:nvGrpSpPr>
          <p:cNvPr id="653" name="项目结题"/>
          <p:cNvGrpSpPr/>
          <p:nvPr/>
        </p:nvGrpSpPr>
        <p:grpSpPr>
          <a:xfrm>
            <a:off x="23264643" y="3912447"/>
            <a:ext cx="1143762" cy="6355838"/>
            <a:chOff x="0" y="0"/>
            <a:chExt cx="1143760" cy="6355837"/>
          </a:xfrm>
        </p:grpSpPr>
        <p:sp>
          <p:nvSpPr>
            <p:cNvPr id="651" name="Rectangle"/>
            <p:cNvSpPr/>
            <p:nvPr/>
          </p:nvSpPr>
          <p:spPr>
            <a:xfrm>
              <a:off x="-1" y="0"/>
              <a:ext cx="1143762" cy="6355838"/>
            </a:xfrm>
            <a:prstGeom prst="rect">
              <a:avLst/>
            </a:prstGeom>
            <a:solidFill>
              <a:srgbClr val="A5A5A5"/>
            </a:solidFill>
            <a:ln w="76200" cap="flat">
              <a:solidFill>
                <a:srgbClr val="FFFFFF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 b="0">
                  <a:latin typeface="等线"/>
                  <a:ea typeface="等线"/>
                  <a:cs typeface="等线"/>
                  <a:sym typeface="等线"/>
                </a:defRPr>
              </a:pPr>
              <a:endParaRPr/>
            </a:p>
          </p:txBody>
        </p:sp>
        <p:sp>
          <p:nvSpPr>
            <p:cNvPr id="652" name="项…"/>
            <p:cNvSpPr txBox="1"/>
            <p:nvPr/>
          </p:nvSpPr>
          <p:spPr>
            <a:xfrm>
              <a:off x="49901" y="166423"/>
              <a:ext cx="1043958" cy="5960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7" tIns="91437" rIns="91437" bIns="91437" numCol="1" anchor="ctr">
              <a:noAutofit/>
            </a:bodyPr>
            <a:lstStyle/>
            <a:p>
              <a:pPr defTabSz="1828800">
                <a:defRPr sz="6200" b="0">
                  <a:latin typeface="SimHei"/>
                  <a:ea typeface="SimHei"/>
                  <a:cs typeface="SimHei"/>
                  <a:sym typeface="SimHei"/>
                </a:defRPr>
              </a:pPr>
              <a:r>
                <a:t>项</a:t>
              </a:r>
            </a:p>
            <a:p>
              <a:pPr defTabSz="1828800">
                <a:defRPr sz="6200" b="0">
                  <a:latin typeface="SimHei"/>
                  <a:ea typeface="SimHei"/>
                  <a:cs typeface="SimHei"/>
                  <a:sym typeface="SimHei"/>
                </a:defRPr>
              </a:pPr>
              <a:r>
                <a:t>目</a:t>
              </a:r>
            </a:p>
            <a:p>
              <a:pPr defTabSz="1828800">
                <a:defRPr sz="6200" b="0">
                  <a:latin typeface="SimHei"/>
                  <a:ea typeface="SimHei"/>
                  <a:cs typeface="SimHei"/>
                  <a:sym typeface="SimHei"/>
                </a:defRPr>
              </a:pPr>
              <a:r>
                <a:t>结</a:t>
              </a:r>
            </a:p>
            <a:p>
              <a:pPr defTabSz="1828800">
                <a:defRPr sz="6200" b="0">
                  <a:latin typeface="SimHei"/>
                  <a:ea typeface="SimHei"/>
                  <a:cs typeface="SimHei"/>
                  <a:sym typeface="SimHei"/>
                </a:defRPr>
              </a:pPr>
              <a:r>
                <a:t>题</a:t>
              </a:r>
            </a:p>
          </p:txBody>
        </p:sp>
      </p:grpSp>
      <p:sp>
        <p:nvSpPr>
          <p:cNvPr id="654" name="2029"/>
          <p:cNvSpPr txBox="1"/>
          <p:nvPr/>
        </p:nvSpPr>
        <p:spPr>
          <a:xfrm>
            <a:off x="22969191" y="12385299"/>
            <a:ext cx="1407419" cy="82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2029</a:t>
            </a:r>
          </a:p>
        </p:txBody>
      </p:sp>
      <p:sp>
        <p:nvSpPr>
          <p:cNvPr id="655" name="2024"/>
          <p:cNvSpPr txBox="1"/>
          <p:nvPr/>
        </p:nvSpPr>
        <p:spPr>
          <a:xfrm>
            <a:off x="3081894" y="13060450"/>
            <a:ext cx="1407419" cy="82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2024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D29FCF-424D-3B7A-225D-6CA4DE5C3543}"/>
              </a:ext>
            </a:extLst>
          </p:cNvPr>
          <p:cNvSpPr/>
          <p:nvPr/>
        </p:nvSpPr>
        <p:spPr>
          <a:xfrm>
            <a:off x="-74273" y="4987771"/>
            <a:ext cx="23338915" cy="7277302"/>
          </a:xfrm>
          <a:prstGeom prst="rect">
            <a:avLst/>
          </a:prstGeom>
          <a:solidFill>
            <a:schemeClr val="tx2">
              <a:alpha val="8372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2F253-9513-4223-5661-C21E101F7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 进度安排：第一年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74B1F-88E5-7828-91F8-83FEB5E6F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FF00"/>
                </a:solidFill>
              </a:rPr>
              <a:t>工作任务：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zh-CN" altLang="en-US" dirty="0"/>
              <a:t>完成</a:t>
            </a:r>
            <a:r>
              <a:rPr lang="en-US" dirty="0"/>
              <a:t>LGAD </a:t>
            </a:r>
            <a:r>
              <a:rPr lang="zh-CN" altLang="en-US" dirty="0"/>
              <a:t>超快硅传感器的预生产研制</a:t>
            </a:r>
            <a:endParaRPr lang="en-US" altLang="zh-CN" dirty="0"/>
          </a:p>
          <a:p>
            <a:pPr lvl="1"/>
            <a:r>
              <a:rPr lang="zh-CN" altLang="en-US" dirty="0"/>
              <a:t>开始探测器模块、柔性电路板尾板的预生产研制；</a:t>
            </a:r>
            <a:endParaRPr lang="en-US" altLang="zh-CN" dirty="0"/>
          </a:p>
          <a:p>
            <a:pPr lvl="1"/>
            <a:r>
              <a:rPr lang="zh-CN" altLang="en-US" dirty="0"/>
              <a:t>电子学外围电路板的预生产研制；</a:t>
            </a:r>
            <a:endParaRPr lang="en-US" altLang="zh-CN" dirty="0"/>
          </a:p>
          <a:p>
            <a:pPr lvl="1"/>
            <a:r>
              <a:rPr lang="zh-CN" altLang="en-US" dirty="0"/>
              <a:t>高压电源的预生产研制</a:t>
            </a:r>
            <a:endParaRPr lang="en-US" altLang="zh-CN" dirty="0"/>
          </a:p>
          <a:p>
            <a:r>
              <a:rPr lang="zh-CN" altLang="en-US" dirty="0">
                <a:solidFill>
                  <a:srgbClr val="FFFF00"/>
                </a:solidFill>
              </a:rPr>
              <a:t>考核指标：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zh-CN" altLang="en-US" sz="4400" dirty="0"/>
              <a:t>完成</a:t>
            </a:r>
            <a:r>
              <a:rPr lang="en-US" altLang="zh-CN" sz="4400" dirty="0"/>
              <a:t>LGAD</a:t>
            </a:r>
            <a:r>
              <a:rPr lang="zh-CN" altLang="en-US" sz="4400" dirty="0"/>
              <a:t>传感器预生产，研制出正式的全尺寸</a:t>
            </a:r>
            <a:r>
              <a:rPr lang="en-US" altLang="zh-CN" sz="4400" dirty="0"/>
              <a:t>LGAD</a:t>
            </a:r>
            <a:r>
              <a:rPr lang="zh-CN" altLang="en-US" sz="4400" dirty="0"/>
              <a:t>传感器，满足</a:t>
            </a:r>
            <a:r>
              <a:rPr lang="en-US" altLang="zh-CN" sz="4400" dirty="0"/>
              <a:t>ATLAS</a:t>
            </a:r>
            <a:r>
              <a:rPr lang="zh-CN" altLang="en-US" sz="4400" dirty="0"/>
              <a:t>实验要求</a:t>
            </a:r>
            <a:endParaRPr lang="en-US" altLang="zh-CN" sz="4400" dirty="0"/>
          </a:p>
          <a:p>
            <a:r>
              <a:rPr lang="zh-CN" altLang="en-US" dirty="0">
                <a:solidFill>
                  <a:srgbClr val="FFFF00"/>
                </a:solidFill>
              </a:rPr>
              <a:t>成果形式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en-US" altLang="zh-CN" sz="4600" dirty="0"/>
              <a:t>LGAD</a:t>
            </a:r>
            <a:r>
              <a:rPr lang="zh-CN" altLang="en-US" sz="4600" dirty="0"/>
              <a:t>传感器预生产研制报告</a:t>
            </a:r>
            <a:endParaRPr lang="en-US" altLang="zh-CN" sz="4600" dirty="0"/>
          </a:p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6D725-F02D-C3EE-A416-53C2583ECF1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9186729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2F253-9513-4223-5661-C21E101F7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 进度安排：第二年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74B1F-88E5-7828-91F8-83FEB5E6F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FF00"/>
                </a:solidFill>
              </a:rPr>
              <a:t>工作任务：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zh-CN" altLang="en-US" dirty="0"/>
              <a:t>全尺寸</a:t>
            </a:r>
            <a:r>
              <a:rPr lang="en-US" altLang="zh-CN" dirty="0"/>
              <a:t>LGAD </a:t>
            </a:r>
            <a:r>
              <a:rPr lang="zh-CN" altLang="en-US" dirty="0"/>
              <a:t>超快硅传感器的正式生产研制；</a:t>
            </a:r>
            <a:endParaRPr lang="en-US" altLang="zh-CN" dirty="0"/>
          </a:p>
          <a:p>
            <a:pPr lvl="1"/>
            <a:r>
              <a:rPr lang="zh-CN" altLang="en-US" dirty="0"/>
              <a:t>电子学外围电路板的正式生产研制；</a:t>
            </a:r>
            <a:endParaRPr lang="en-US" altLang="zh-CN" dirty="0"/>
          </a:p>
          <a:p>
            <a:pPr lvl="1"/>
            <a:r>
              <a:rPr lang="zh-CN" altLang="en-US" dirty="0"/>
              <a:t>高压电源的正式生产研制</a:t>
            </a:r>
            <a:endParaRPr lang="en-US" altLang="zh-CN" dirty="0"/>
          </a:p>
          <a:p>
            <a:pPr lvl="1"/>
            <a:r>
              <a:rPr lang="zh-CN" altLang="en-US" dirty="0"/>
              <a:t>探测器模块、柔性电路板尾板的预生产研制；</a:t>
            </a:r>
            <a:endParaRPr lang="en-US" altLang="zh-CN" dirty="0"/>
          </a:p>
          <a:p>
            <a:r>
              <a:rPr lang="zh-CN" altLang="en-US" dirty="0">
                <a:solidFill>
                  <a:srgbClr val="FFFF00"/>
                </a:solidFill>
              </a:rPr>
              <a:t>考核指标：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zh-CN" altLang="en-US" sz="4400" dirty="0"/>
              <a:t>完成探测器模块、柔性电路板尾板、高压电源的预生产研制，满足</a:t>
            </a:r>
            <a:r>
              <a:rPr lang="en-US" altLang="zh-CN" sz="4400" dirty="0"/>
              <a:t>ATLAS </a:t>
            </a:r>
            <a:r>
              <a:rPr lang="zh-CN" altLang="en-US" sz="4400" dirty="0"/>
              <a:t>实验要求</a:t>
            </a:r>
            <a:endParaRPr lang="en-US" altLang="zh-CN" sz="4400" dirty="0"/>
          </a:p>
          <a:p>
            <a:pPr lvl="1"/>
            <a:r>
              <a:rPr lang="zh-CN" altLang="en-US" sz="4400" dirty="0"/>
              <a:t>完成全尺寸</a:t>
            </a:r>
            <a:r>
              <a:rPr lang="en-US" altLang="zh-CN" sz="4400" dirty="0"/>
              <a:t>LGAD </a:t>
            </a:r>
            <a:r>
              <a:rPr lang="zh-CN" altLang="en-US" sz="4400" dirty="0"/>
              <a:t>超快硅传感器的正式生产研制的工作，通过测试满足</a:t>
            </a:r>
            <a:r>
              <a:rPr lang="en-US" altLang="zh-CN" sz="4400" dirty="0"/>
              <a:t>ATLAS </a:t>
            </a:r>
            <a:r>
              <a:rPr lang="zh-CN" altLang="en-US" sz="4400" dirty="0"/>
              <a:t>实验要求，</a:t>
            </a:r>
            <a:endParaRPr lang="en-US" altLang="zh-CN" sz="4400" dirty="0"/>
          </a:p>
          <a:p>
            <a:pPr marL="444500" lvl="1" indent="0">
              <a:buNone/>
            </a:pPr>
            <a:r>
              <a:rPr lang="zh-CN" altLang="en-US" sz="4400" dirty="0">
                <a:solidFill>
                  <a:srgbClr val="FFFF00"/>
                </a:solidFill>
              </a:rPr>
              <a:t>   正式生产研制的</a:t>
            </a:r>
            <a:r>
              <a:rPr lang="en-US" altLang="zh-CN" sz="4400" dirty="0">
                <a:solidFill>
                  <a:srgbClr val="FFFF00"/>
                </a:solidFill>
              </a:rPr>
              <a:t>LGAD</a:t>
            </a:r>
            <a:r>
              <a:rPr lang="zh-CN" altLang="en-US" sz="4400" dirty="0">
                <a:solidFill>
                  <a:srgbClr val="FFFF00"/>
                </a:solidFill>
              </a:rPr>
              <a:t>硅传感器的时间分辨率达到</a:t>
            </a:r>
            <a:r>
              <a:rPr lang="en-US" altLang="zh-CN" sz="4400" dirty="0">
                <a:solidFill>
                  <a:srgbClr val="FFFF00"/>
                </a:solidFill>
              </a:rPr>
              <a:t>30-50 </a:t>
            </a:r>
            <a:r>
              <a:rPr lang="zh-CN" altLang="en-US" sz="4400" dirty="0">
                <a:solidFill>
                  <a:srgbClr val="FFFF00"/>
                </a:solidFill>
              </a:rPr>
              <a:t>皮秒。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成果形式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zh-CN" altLang="en-US" sz="4600" dirty="0"/>
              <a:t>探测器模块的预生产研制的报告</a:t>
            </a:r>
            <a:endParaRPr lang="en-US" altLang="zh-CN" sz="4600" dirty="0"/>
          </a:p>
          <a:p>
            <a:pPr lvl="1"/>
            <a:r>
              <a:rPr lang="en-US" altLang="zh-CN" sz="4600" dirty="0"/>
              <a:t>LGAD</a:t>
            </a:r>
            <a:r>
              <a:rPr lang="zh-CN" altLang="en-US" sz="4600" dirty="0"/>
              <a:t>传感器正式生产研制的报告</a:t>
            </a:r>
            <a:endParaRPr lang="en-US" altLang="zh-CN" sz="4600" dirty="0"/>
          </a:p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95E0D-E7D6-C3D1-6B0E-C97D69B43BB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4242288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2F253-9513-4223-5661-C21E101F7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 进度安排：第三年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74B1F-88E5-7828-91F8-83FEB5E6F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FF00"/>
                </a:solidFill>
              </a:rPr>
              <a:t>工作任务：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zh-CN" altLang="en-US" dirty="0"/>
              <a:t>探测器模块、柔性电路板尾板的正式生产研制；</a:t>
            </a:r>
            <a:endParaRPr lang="en-US" altLang="zh-CN" dirty="0"/>
          </a:p>
          <a:p>
            <a:pPr lvl="1"/>
            <a:r>
              <a:rPr lang="zh-CN" altLang="en-US" dirty="0"/>
              <a:t>电子学外围电路板的测试；</a:t>
            </a:r>
            <a:endParaRPr lang="en-US" altLang="zh-CN" dirty="0"/>
          </a:p>
          <a:p>
            <a:pPr lvl="1"/>
            <a:r>
              <a:rPr lang="zh-CN" altLang="en-US" dirty="0"/>
              <a:t>高压电源的正式生产研制</a:t>
            </a:r>
            <a:endParaRPr lang="en-US" altLang="zh-CN" sz="4600" dirty="0"/>
          </a:p>
          <a:p>
            <a:pPr lvl="1"/>
            <a:r>
              <a:rPr lang="zh-CN" altLang="en-US" sz="4200" dirty="0"/>
              <a:t>探测器模块正式生产研制；</a:t>
            </a:r>
            <a:endParaRPr lang="en-US" altLang="zh-CN" sz="4200" dirty="0"/>
          </a:p>
          <a:p>
            <a:pPr lvl="1"/>
            <a:r>
              <a:rPr lang="zh-CN" altLang="en-US" sz="4200" dirty="0"/>
              <a:t>电子学外围电路板在欧洲核子中心开始总体组装；</a:t>
            </a:r>
          </a:p>
          <a:p>
            <a:pPr lvl="1"/>
            <a:endParaRPr lang="en-US" altLang="zh-CN" dirty="0"/>
          </a:p>
          <a:p>
            <a:r>
              <a:rPr lang="zh-CN" altLang="en-US" dirty="0">
                <a:solidFill>
                  <a:srgbClr val="FFFF00"/>
                </a:solidFill>
              </a:rPr>
              <a:t>考核指标：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zh-CN" altLang="en-US" sz="4400" dirty="0"/>
              <a:t>基本完成探测器模块正式生产组装工作</a:t>
            </a:r>
            <a:endParaRPr lang="en-US" altLang="zh-CN" sz="4400" dirty="0"/>
          </a:p>
          <a:p>
            <a:pPr lvl="1"/>
            <a:r>
              <a:rPr lang="zh-CN" altLang="en-US" sz="4400" dirty="0"/>
              <a:t>完成电子学外围电路板、柔性电路板尾板的正式生产研制与测试工作</a:t>
            </a:r>
            <a:endParaRPr lang="en-US" altLang="zh-CN" sz="4400" dirty="0"/>
          </a:p>
          <a:p>
            <a:r>
              <a:rPr lang="zh-CN" altLang="en-US" dirty="0">
                <a:solidFill>
                  <a:srgbClr val="FFFF00"/>
                </a:solidFill>
              </a:rPr>
              <a:t>成果形式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zh-CN" altLang="en-US" sz="4600" dirty="0"/>
              <a:t>电子学外围电路板的测试报告</a:t>
            </a:r>
          </a:p>
          <a:p>
            <a:pPr lvl="1"/>
            <a:endParaRPr lang="en-US" altLang="zh-CN" sz="4600" dirty="0"/>
          </a:p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648E5-802C-9169-FFF3-D8B5A01271F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4420399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2F253-9513-4223-5661-C21E101F7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 进度安排：第四年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74B1F-88E5-7828-91F8-83FEB5E6F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FF00"/>
                </a:solidFill>
              </a:rPr>
              <a:t>工作任务：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zh-CN" altLang="en-US" sz="4000" dirty="0"/>
              <a:t>完成多个探测器模块的探测器单元的正式生产研制；</a:t>
            </a:r>
            <a:endParaRPr lang="en-US" altLang="zh-CN" sz="4000" dirty="0"/>
          </a:p>
          <a:p>
            <a:pPr lvl="1"/>
            <a:r>
              <a:rPr lang="zh-CN" altLang="en-US" sz="4000" dirty="0"/>
              <a:t>电子学外围电路板在欧洲核子中心总体组装；</a:t>
            </a:r>
            <a:endParaRPr lang="en-US" altLang="zh-CN" sz="4000" dirty="0"/>
          </a:p>
          <a:p>
            <a:pPr lvl="1"/>
            <a:r>
              <a:rPr lang="zh-CN" altLang="en-US" sz="4000" dirty="0"/>
              <a:t>完成高压电源的正式生产研制；</a:t>
            </a:r>
            <a:endParaRPr lang="en-US" altLang="zh-CN" sz="4000" dirty="0"/>
          </a:p>
          <a:p>
            <a:pPr lvl="1"/>
            <a:r>
              <a:rPr lang="zh-CN" altLang="en-US" sz="4000" dirty="0"/>
              <a:t>完成首个的高颗粒度探测器的</a:t>
            </a:r>
            <a:r>
              <a:rPr lang="en-US" altLang="zh-CN" sz="4000" dirty="0"/>
              <a:t>disk </a:t>
            </a:r>
            <a:r>
              <a:rPr lang="zh-CN" altLang="en-US" sz="4000" dirty="0"/>
              <a:t>在欧洲核子中心的总体安装</a:t>
            </a:r>
          </a:p>
          <a:p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考核指标：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zh-CN" altLang="en-US" sz="4000" dirty="0"/>
              <a:t>完成多个探测器模块的探测器单元的正式生产研制</a:t>
            </a:r>
            <a:endParaRPr lang="en-US" altLang="zh-CN" sz="4000" dirty="0"/>
          </a:p>
          <a:p>
            <a:pPr lvl="1"/>
            <a:r>
              <a:rPr lang="zh-CN" altLang="en-US" sz="4000" dirty="0">
                <a:solidFill>
                  <a:srgbClr val="FFFF00"/>
                </a:solidFill>
              </a:rPr>
              <a:t> 正式生产研制的</a:t>
            </a:r>
            <a:r>
              <a:rPr lang="zh-CN" altLang="en-CN" sz="4000" dirty="0">
                <a:solidFill>
                  <a:srgbClr val="FFFF00"/>
                </a:solidFill>
              </a:rPr>
              <a:t>探测器</a:t>
            </a:r>
            <a:r>
              <a:rPr lang="zh-CN" altLang="en-US" sz="4000" dirty="0">
                <a:solidFill>
                  <a:srgbClr val="FFFF00"/>
                </a:solidFill>
              </a:rPr>
              <a:t>模块的时间分辨率达到</a:t>
            </a:r>
            <a:r>
              <a:rPr lang="en-US" altLang="zh-CN" sz="4000" dirty="0">
                <a:solidFill>
                  <a:srgbClr val="FFFF00"/>
                </a:solidFill>
              </a:rPr>
              <a:t>30-50 </a:t>
            </a:r>
            <a:r>
              <a:rPr lang="zh-CN" altLang="en-US" sz="4000" dirty="0">
                <a:solidFill>
                  <a:srgbClr val="FFFF00"/>
                </a:solidFill>
              </a:rPr>
              <a:t>皮秒，达到</a:t>
            </a:r>
            <a:r>
              <a:rPr lang="en-US" altLang="zh-CN" sz="4000" dirty="0">
                <a:solidFill>
                  <a:srgbClr val="FFFF00"/>
                </a:solidFill>
              </a:rPr>
              <a:t>ATLAS</a:t>
            </a:r>
            <a:r>
              <a:rPr lang="zh-CN" altLang="en-US" sz="4000" dirty="0">
                <a:solidFill>
                  <a:srgbClr val="FFFF00"/>
                </a:solidFill>
              </a:rPr>
              <a:t>实验要求</a:t>
            </a:r>
            <a:endParaRPr lang="en-US" altLang="zh-CN" sz="4000" dirty="0"/>
          </a:p>
          <a:p>
            <a:pPr lvl="1"/>
            <a:r>
              <a:rPr lang="zh-CN" altLang="en-US" sz="4000" dirty="0"/>
              <a:t>完成首个的高颗粒度探测器的</a:t>
            </a:r>
            <a:r>
              <a:rPr lang="en-US" altLang="zh-CN" sz="4000" dirty="0"/>
              <a:t>disk </a:t>
            </a:r>
            <a:r>
              <a:rPr lang="zh-CN" altLang="en-US" sz="4000" dirty="0"/>
              <a:t>在欧洲核子中心的总体安装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成果形式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zh-CN" altLang="en-US" sz="4000" dirty="0"/>
              <a:t>探测器性能测试报告。</a:t>
            </a:r>
            <a:endParaRPr lang="en-CN" dirty="0"/>
          </a:p>
        </p:txBody>
      </p:sp>
      <p:pic>
        <p:nvPicPr>
          <p:cNvPr id="4" name="图片 4" descr="图片 4">
            <a:extLst>
              <a:ext uri="{FF2B5EF4-FFF2-40B4-BE49-F238E27FC236}">
                <a16:creationId xmlns:a16="http://schemas.microsoft.com/office/drawing/2014/main" id="{B246C105-5CB2-33F9-092C-342E17F725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290" t="1615" r="1" b="4770"/>
          <a:stretch>
            <a:fillRect/>
          </a:stretch>
        </p:blipFill>
        <p:spPr>
          <a:xfrm>
            <a:off x="19556909" y="7586575"/>
            <a:ext cx="4281700" cy="5091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9178" y="2"/>
                </a:moveTo>
                <a:cubicBezTo>
                  <a:pt x="8806" y="5"/>
                  <a:pt x="8462" y="17"/>
                  <a:pt x="8334" y="37"/>
                </a:cubicBezTo>
                <a:cubicBezTo>
                  <a:pt x="8280" y="45"/>
                  <a:pt x="8149" y="59"/>
                  <a:pt x="8041" y="70"/>
                </a:cubicBezTo>
                <a:cubicBezTo>
                  <a:pt x="7836" y="91"/>
                  <a:pt x="7211" y="206"/>
                  <a:pt x="7044" y="254"/>
                </a:cubicBezTo>
                <a:cubicBezTo>
                  <a:pt x="6990" y="269"/>
                  <a:pt x="6761" y="330"/>
                  <a:pt x="6535" y="388"/>
                </a:cubicBezTo>
                <a:cubicBezTo>
                  <a:pt x="6309" y="447"/>
                  <a:pt x="6104" y="506"/>
                  <a:pt x="6080" y="521"/>
                </a:cubicBezTo>
                <a:cubicBezTo>
                  <a:pt x="6056" y="537"/>
                  <a:pt x="5910" y="586"/>
                  <a:pt x="5754" y="631"/>
                </a:cubicBezTo>
                <a:cubicBezTo>
                  <a:pt x="5456" y="716"/>
                  <a:pt x="5204" y="830"/>
                  <a:pt x="5204" y="881"/>
                </a:cubicBezTo>
                <a:cubicBezTo>
                  <a:pt x="5204" y="897"/>
                  <a:pt x="5192" y="908"/>
                  <a:pt x="5176" y="904"/>
                </a:cubicBezTo>
                <a:cubicBezTo>
                  <a:pt x="5099" y="888"/>
                  <a:pt x="4223" y="1294"/>
                  <a:pt x="4146" y="1381"/>
                </a:cubicBezTo>
                <a:cubicBezTo>
                  <a:pt x="4134" y="1395"/>
                  <a:pt x="4069" y="1439"/>
                  <a:pt x="4002" y="1481"/>
                </a:cubicBezTo>
                <a:cubicBezTo>
                  <a:pt x="3742" y="1642"/>
                  <a:pt x="2861" y="2340"/>
                  <a:pt x="2682" y="2526"/>
                </a:cubicBezTo>
                <a:cubicBezTo>
                  <a:pt x="2640" y="2570"/>
                  <a:pt x="2530" y="2683"/>
                  <a:pt x="2438" y="2778"/>
                </a:cubicBezTo>
                <a:cubicBezTo>
                  <a:pt x="2346" y="2873"/>
                  <a:pt x="2271" y="2965"/>
                  <a:pt x="2271" y="2983"/>
                </a:cubicBezTo>
                <a:cubicBezTo>
                  <a:pt x="2271" y="3002"/>
                  <a:pt x="2251" y="3016"/>
                  <a:pt x="2229" y="3016"/>
                </a:cubicBezTo>
                <a:cubicBezTo>
                  <a:pt x="2207" y="3016"/>
                  <a:pt x="2178" y="3044"/>
                  <a:pt x="2164" y="3075"/>
                </a:cubicBezTo>
                <a:cubicBezTo>
                  <a:pt x="2149" y="3106"/>
                  <a:pt x="2100" y="3162"/>
                  <a:pt x="2054" y="3198"/>
                </a:cubicBezTo>
                <a:cubicBezTo>
                  <a:pt x="2009" y="3235"/>
                  <a:pt x="1960" y="3286"/>
                  <a:pt x="1945" y="3313"/>
                </a:cubicBezTo>
                <a:cubicBezTo>
                  <a:pt x="1898" y="3403"/>
                  <a:pt x="1821" y="3494"/>
                  <a:pt x="1771" y="3521"/>
                </a:cubicBezTo>
                <a:cubicBezTo>
                  <a:pt x="1744" y="3535"/>
                  <a:pt x="1722" y="3569"/>
                  <a:pt x="1722" y="3595"/>
                </a:cubicBezTo>
                <a:cubicBezTo>
                  <a:pt x="1722" y="3621"/>
                  <a:pt x="1703" y="3642"/>
                  <a:pt x="1680" y="3642"/>
                </a:cubicBezTo>
                <a:cubicBezTo>
                  <a:pt x="1658" y="3642"/>
                  <a:pt x="1629" y="3669"/>
                  <a:pt x="1615" y="3700"/>
                </a:cubicBezTo>
                <a:cubicBezTo>
                  <a:pt x="1601" y="3732"/>
                  <a:pt x="1549" y="3789"/>
                  <a:pt x="1499" y="3829"/>
                </a:cubicBezTo>
                <a:cubicBezTo>
                  <a:pt x="1449" y="3869"/>
                  <a:pt x="1408" y="3916"/>
                  <a:pt x="1408" y="3933"/>
                </a:cubicBezTo>
                <a:cubicBezTo>
                  <a:pt x="1408" y="3950"/>
                  <a:pt x="1383" y="3983"/>
                  <a:pt x="1350" y="4005"/>
                </a:cubicBezTo>
                <a:cubicBezTo>
                  <a:pt x="1317" y="4028"/>
                  <a:pt x="1292" y="4100"/>
                  <a:pt x="1292" y="4169"/>
                </a:cubicBezTo>
                <a:cubicBezTo>
                  <a:pt x="1292" y="4239"/>
                  <a:pt x="1265" y="4310"/>
                  <a:pt x="1232" y="4333"/>
                </a:cubicBezTo>
                <a:cubicBezTo>
                  <a:pt x="1199" y="4356"/>
                  <a:pt x="1174" y="4403"/>
                  <a:pt x="1174" y="4437"/>
                </a:cubicBezTo>
                <a:cubicBezTo>
                  <a:pt x="1174" y="4471"/>
                  <a:pt x="1157" y="4498"/>
                  <a:pt x="1136" y="4498"/>
                </a:cubicBezTo>
                <a:cubicBezTo>
                  <a:pt x="1116" y="4498"/>
                  <a:pt x="1088" y="4549"/>
                  <a:pt x="1074" y="4613"/>
                </a:cubicBezTo>
                <a:cubicBezTo>
                  <a:pt x="1060" y="4676"/>
                  <a:pt x="1032" y="4738"/>
                  <a:pt x="1013" y="4748"/>
                </a:cubicBezTo>
                <a:cubicBezTo>
                  <a:pt x="994" y="4758"/>
                  <a:pt x="978" y="4799"/>
                  <a:pt x="978" y="4841"/>
                </a:cubicBezTo>
                <a:cubicBezTo>
                  <a:pt x="978" y="4883"/>
                  <a:pt x="953" y="4936"/>
                  <a:pt x="920" y="4959"/>
                </a:cubicBezTo>
                <a:cubicBezTo>
                  <a:pt x="888" y="4981"/>
                  <a:pt x="860" y="5049"/>
                  <a:pt x="860" y="5111"/>
                </a:cubicBezTo>
                <a:cubicBezTo>
                  <a:pt x="860" y="5180"/>
                  <a:pt x="838" y="5232"/>
                  <a:pt x="802" y="5244"/>
                </a:cubicBezTo>
                <a:cubicBezTo>
                  <a:pt x="770" y="5254"/>
                  <a:pt x="744" y="5295"/>
                  <a:pt x="744" y="5336"/>
                </a:cubicBezTo>
                <a:cubicBezTo>
                  <a:pt x="744" y="5377"/>
                  <a:pt x="718" y="5430"/>
                  <a:pt x="686" y="5453"/>
                </a:cubicBezTo>
                <a:cubicBezTo>
                  <a:pt x="652" y="5476"/>
                  <a:pt x="625" y="5547"/>
                  <a:pt x="625" y="5617"/>
                </a:cubicBezTo>
                <a:cubicBezTo>
                  <a:pt x="625" y="5687"/>
                  <a:pt x="600" y="5758"/>
                  <a:pt x="567" y="5781"/>
                </a:cubicBezTo>
                <a:cubicBezTo>
                  <a:pt x="535" y="5804"/>
                  <a:pt x="509" y="5856"/>
                  <a:pt x="509" y="5897"/>
                </a:cubicBezTo>
                <a:cubicBezTo>
                  <a:pt x="509" y="5937"/>
                  <a:pt x="483" y="5989"/>
                  <a:pt x="451" y="6012"/>
                </a:cubicBezTo>
                <a:cubicBezTo>
                  <a:pt x="414" y="6038"/>
                  <a:pt x="390" y="6110"/>
                  <a:pt x="390" y="6211"/>
                </a:cubicBezTo>
                <a:cubicBezTo>
                  <a:pt x="390" y="6298"/>
                  <a:pt x="375" y="6380"/>
                  <a:pt x="353" y="6391"/>
                </a:cubicBezTo>
                <a:cubicBezTo>
                  <a:pt x="332" y="6402"/>
                  <a:pt x="314" y="6474"/>
                  <a:pt x="314" y="6551"/>
                </a:cubicBezTo>
                <a:cubicBezTo>
                  <a:pt x="314" y="6628"/>
                  <a:pt x="287" y="6719"/>
                  <a:pt x="256" y="6754"/>
                </a:cubicBezTo>
                <a:cubicBezTo>
                  <a:pt x="218" y="6797"/>
                  <a:pt x="197" y="6902"/>
                  <a:pt x="195" y="7065"/>
                </a:cubicBezTo>
                <a:cubicBezTo>
                  <a:pt x="194" y="7228"/>
                  <a:pt x="173" y="7333"/>
                  <a:pt x="135" y="7376"/>
                </a:cubicBezTo>
                <a:cubicBezTo>
                  <a:pt x="103" y="7411"/>
                  <a:pt x="79" y="7510"/>
                  <a:pt x="79" y="7598"/>
                </a:cubicBezTo>
                <a:cubicBezTo>
                  <a:pt x="79" y="7685"/>
                  <a:pt x="60" y="7757"/>
                  <a:pt x="40" y="7757"/>
                </a:cubicBezTo>
                <a:cubicBezTo>
                  <a:pt x="16" y="7757"/>
                  <a:pt x="3" y="8187"/>
                  <a:pt x="2" y="8892"/>
                </a:cubicBezTo>
                <a:cubicBezTo>
                  <a:pt x="1" y="9624"/>
                  <a:pt x="14" y="10027"/>
                  <a:pt x="40" y="10027"/>
                </a:cubicBezTo>
                <a:cubicBezTo>
                  <a:pt x="62" y="10027"/>
                  <a:pt x="79" y="10131"/>
                  <a:pt x="79" y="10273"/>
                </a:cubicBezTo>
                <a:cubicBezTo>
                  <a:pt x="79" y="10416"/>
                  <a:pt x="62" y="10519"/>
                  <a:pt x="40" y="10519"/>
                </a:cubicBezTo>
                <a:cubicBezTo>
                  <a:pt x="18" y="10519"/>
                  <a:pt x="0" y="10602"/>
                  <a:pt x="0" y="10701"/>
                </a:cubicBezTo>
                <a:cubicBezTo>
                  <a:pt x="0" y="10801"/>
                  <a:pt x="18" y="10881"/>
                  <a:pt x="40" y="10881"/>
                </a:cubicBezTo>
                <a:cubicBezTo>
                  <a:pt x="62" y="10881"/>
                  <a:pt x="79" y="10974"/>
                  <a:pt x="79" y="11092"/>
                </a:cubicBezTo>
                <a:cubicBezTo>
                  <a:pt x="79" y="11238"/>
                  <a:pt x="96" y="11313"/>
                  <a:pt x="137" y="11342"/>
                </a:cubicBezTo>
                <a:cubicBezTo>
                  <a:pt x="183" y="11374"/>
                  <a:pt x="195" y="11466"/>
                  <a:pt x="195" y="11768"/>
                </a:cubicBezTo>
                <a:cubicBezTo>
                  <a:pt x="195" y="12055"/>
                  <a:pt x="210" y="12168"/>
                  <a:pt x="253" y="12215"/>
                </a:cubicBezTo>
                <a:cubicBezTo>
                  <a:pt x="285" y="12251"/>
                  <a:pt x="311" y="12313"/>
                  <a:pt x="311" y="12352"/>
                </a:cubicBezTo>
                <a:cubicBezTo>
                  <a:pt x="312" y="12392"/>
                  <a:pt x="332" y="12433"/>
                  <a:pt x="353" y="12444"/>
                </a:cubicBezTo>
                <a:cubicBezTo>
                  <a:pt x="375" y="12455"/>
                  <a:pt x="390" y="12514"/>
                  <a:pt x="390" y="12575"/>
                </a:cubicBezTo>
                <a:cubicBezTo>
                  <a:pt x="390" y="12636"/>
                  <a:pt x="419" y="12710"/>
                  <a:pt x="451" y="12737"/>
                </a:cubicBezTo>
                <a:cubicBezTo>
                  <a:pt x="486" y="12767"/>
                  <a:pt x="509" y="12846"/>
                  <a:pt x="509" y="12936"/>
                </a:cubicBezTo>
                <a:cubicBezTo>
                  <a:pt x="509" y="13041"/>
                  <a:pt x="527" y="13093"/>
                  <a:pt x="567" y="13106"/>
                </a:cubicBezTo>
                <a:cubicBezTo>
                  <a:pt x="609" y="13120"/>
                  <a:pt x="625" y="13177"/>
                  <a:pt x="625" y="13306"/>
                </a:cubicBezTo>
                <a:cubicBezTo>
                  <a:pt x="625" y="13434"/>
                  <a:pt x="643" y="13489"/>
                  <a:pt x="686" y="13503"/>
                </a:cubicBezTo>
                <a:cubicBezTo>
                  <a:pt x="729" y="13517"/>
                  <a:pt x="744" y="13575"/>
                  <a:pt x="744" y="13734"/>
                </a:cubicBezTo>
                <a:cubicBezTo>
                  <a:pt x="744" y="13929"/>
                  <a:pt x="752" y="13952"/>
                  <a:pt x="860" y="14029"/>
                </a:cubicBezTo>
                <a:cubicBezTo>
                  <a:pt x="924" y="14074"/>
                  <a:pt x="978" y="14140"/>
                  <a:pt x="978" y="14173"/>
                </a:cubicBezTo>
                <a:cubicBezTo>
                  <a:pt x="978" y="14239"/>
                  <a:pt x="1098" y="14445"/>
                  <a:pt x="1146" y="14462"/>
                </a:cubicBezTo>
                <a:cubicBezTo>
                  <a:pt x="1162" y="14468"/>
                  <a:pt x="1174" y="14522"/>
                  <a:pt x="1174" y="14582"/>
                </a:cubicBezTo>
                <a:cubicBezTo>
                  <a:pt x="1174" y="14641"/>
                  <a:pt x="1199" y="14710"/>
                  <a:pt x="1232" y="14732"/>
                </a:cubicBezTo>
                <a:cubicBezTo>
                  <a:pt x="1268" y="14757"/>
                  <a:pt x="1291" y="14831"/>
                  <a:pt x="1292" y="14926"/>
                </a:cubicBezTo>
                <a:cubicBezTo>
                  <a:pt x="1293" y="15009"/>
                  <a:pt x="1319" y="15105"/>
                  <a:pt x="1350" y="15140"/>
                </a:cubicBezTo>
                <a:cubicBezTo>
                  <a:pt x="1382" y="15176"/>
                  <a:pt x="1408" y="15261"/>
                  <a:pt x="1408" y="15330"/>
                </a:cubicBezTo>
                <a:cubicBezTo>
                  <a:pt x="1408" y="15399"/>
                  <a:pt x="1426" y="15455"/>
                  <a:pt x="1448" y="15455"/>
                </a:cubicBezTo>
                <a:cubicBezTo>
                  <a:pt x="1469" y="15455"/>
                  <a:pt x="1487" y="15494"/>
                  <a:pt x="1487" y="15541"/>
                </a:cubicBezTo>
                <a:cubicBezTo>
                  <a:pt x="1487" y="15646"/>
                  <a:pt x="1587" y="15800"/>
                  <a:pt x="1736" y="15926"/>
                </a:cubicBezTo>
                <a:cubicBezTo>
                  <a:pt x="1855" y="16026"/>
                  <a:pt x="1893" y="16230"/>
                  <a:pt x="1801" y="16278"/>
                </a:cubicBezTo>
                <a:cubicBezTo>
                  <a:pt x="1766" y="16296"/>
                  <a:pt x="1771" y="16321"/>
                  <a:pt x="1822" y="16371"/>
                </a:cubicBezTo>
                <a:cubicBezTo>
                  <a:pt x="1860" y="16409"/>
                  <a:pt x="1907" y="16431"/>
                  <a:pt x="1924" y="16422"/>
                </a:cubicBezTo>
                <a:cubicBezTo>
                  <a:pt x="1942" y="16413"/>
                  <a:pt x="1957" y="16464"/>
                  <a:pt x="1957" y="16536"/>
                </a:cubicBezTo>
                <a:cubicBezTo>
                  <a:pt x="1957" y="16671"/>
                  <a:pt x="1982" y="16690"/>
                  <a:pt x="2268" y="16758"/>
                </a:cubicBezTo>
                <a:cubicBezTo>
                  <a:pt x="2372" y="16783"/>
                  <a:pt x="2501" y="16895"/>
                  <a:pt x="2503" y="16962"/>
                </a:cubicBezTo>
                <a:cubicBezTo>
                  <a:pt x="2504" y="16984"/>
                  <a:pt x="2521" y="17003"/>
                  <a:pt x="2543" y="17003"/>
                </a:cubicBezTo>
                <a:cubicBezTo>
                  <a:pt x="2564" y="17003"/>
                  <a:pt x="2582" y="17024"/>
                  <a:pt x="2582" y="17051"/>
                </a:cubicBezTo>
                <a:cubicBezTo>
                  <a:pt x="2582" y="17079"/>
                  <a:pt x="2564" y="17100"/>
                  <a:pt x="2543" y="17100"/>
                </a:cubicBezTo>
                <a:cubicBezTo>
                  <a:pt x="2520" y="17100"/>
                  <a:pt x="2505" y="17205"/>
                  <a:pt x="2505" y="17350"/>
                </a:cubicBezTo>
                <a:cubicBezTo>
                  <a:pt x="2505" y="17578"/>
                  <a:pt x="2514" y="17608"/>
                  <a:pt x="2603" y="17667"/>
                </a:cubicBezTo>
                <a:cubicBezTo>
                  <a:pt x="2657" y="17702"/>
                  <a:pt x="2701" y="17766"/>
                  <a:pt x="2701" y="17808"/>
                </a:cubicBezTo>
                <a:cubicBezTo>
                  <a:pt x="2701" y="17849"/>
                  <a:pt x="2728" y="17902"/>
                  <a:pt x="2763" y="17927"/>
                </a:cubicBezTo>
                <a:cubicBezTo>
                  <a:pt x="2856" y="17991"/>
                  <a:pt x="3157" y="18052"/>
                  <a:pt x="3395" y="18054"/>
                </a:cubicBezTo>
                <a:cubicBezTo>
                  <a:pt x="3546" y="18055"/>
                  <a:pt x="3600" y="18068"/>
                  <a:pt x="3600" y="18103"/>
                </a:cubicBezTo>
                <a:cubicBezTo>
                  <a:pt x="3600" y="18156"/>
                  <a:pt x="3805" y="18270"/>
                  <a:pt x="3958" y="18302"/>
                </a:cubicBezTo>
                <a:cubicBezTo>
                  <a:pt x="4053" y="18322"/>
                  <a:pt x="4722" y="18841"/>
                  <a:pt x="4855" y="18997"/>
                </a:cubicBezTo>
                <a:cubicBezTo>
                  <a:pt x="4886" y="19034"/>
                  <a:pt x="4941" y="19078"/>
                  <a:pt x="4976" y="19095"/>
                </a:cubicBezTo>
                <a:cubicBezTo>
                  <a:pt x="5059" y="19134"/>
                  <a:pt x="5377" y="19359"/>
                  <a:pt x="5545" y="19496"/>
                </a:cubicBezTo>
                <a:cubicBezTo>
                  <a:pt x="5617" y="19555"/>
                  <a:pt x="5694" y="19601"/>
                  <a:pt x="5715" y="19601"/>
                </a:cubicBezTo>
                <a:cubicBezTo>
                  <a:pt x="5736" y="19601"/>
                  <a:pt x="5752" y="19616"/>
                  <a:pt x="5752" y="19634"/>
                </a:cubicBezTo>
                <a:cubicBezTo>
                  <a:pt x="5752" y="19653"/>
                  <a:pt x="5777" y="19668"/>
                  <a:pt x="5808" y="19668"/>
                </a:cubicBezTo>
                <a:cubicBezTo>
                  <a:pt x="5838" y="19668"/>
                  <a:pt x="5868" y="19679"/>
                  <a:pt x="5875" y="19693"/>
                </a:cubicBezTo>
                <a:cubicBezTo>
                  <a:pt x="5897" y="19737"/>
                  <a:pt x="6349" y="20013"/>
                  <a:pt x="6535" y="20098"/>
                </a:cubicBezTo>
                <a:cubicBezTo>
                  <a:pt x="6632" y="20141"/>
                  <a:pt x="6743" y="20204"/>
                  <a:pt x="6784" y="20234"/>
                </a:cubicBezTo>
                <a:cubicBezTo>
                  <a:pt x="6825" y="20265"/>
                  <a:pt x="6917" y="20313"/>
                  <a:pt x="6989" y="20342"/>
                </a:cubicBezTo>
                <a:cubicBezTo>
                  <a:pt x="7060" y="20370"/>
                  <a:pt x="7128" y="20406"/>
                  <a:pt x="7140" y="20422"/>
                </a:cubicBezTo>
                <a:cubicBezTo>
                  <a:pt x="7171" y="20464"/>
                  <a:pt x="8413" y="20975"/>
                  <a:pt x="8550" y="21002"/>
                </a:cubicBezTo>
                <a:cubicBezTo>
                  <a:pt x="8615" y="21015"/>
                  <a:pt x="8728" y="21051"/>
                  <a:pt x="8804" y="21082"/>
                </a:cubicBezTo>
                <a:cubicBezTo>
                  <a:pt x="8928" y="21134"/>
                  <a:pt x="9259" y="21233"/>
                  <a:pt x="9568" y="21311"/>
                </a:cubicBezTo>
                <a:cubicBezTo>
                  <a:pt x="9633" y="21327"/>
                  <a:pt x="9826" y="21366"/>
                  <a:pt x="9998" y="21397"/>
                </a:cubicBezTo>
                <a:cubicBezTo>
                  <a:pt x="10170" y="21428"/>
                  <a:pt x="10338" y="21463"/>
                  <a:pt x="10370" y="21477"/>
                </a:cubicBezTo>
                <a:cubicBezTo>
                  <a:pt x="10402" y="21491"/>
                  <a:pt x="10526" y="21514"/>
                  <a:pt x="10644" y="21528"/>
                </a:cubicBezTo>
                <a:cubicBezTo>
                  <a:pt x="10763" y="21542"/>
                  <a:pt x="10948" y="21565"/>
                  <a:pt x="11056" y="21579"/>
                </a:cubicBezTo>
                <a:cubicBezTo>
                  <a:pt x="11163" y="21593"/>
                  <a:pt x="11779" y="21598"/>
                  <a:pt x="12425" y="21592"/>
                </a:cubicBezTo>
                <a:cubicBezTo>
                  <a:pt x="13368" y="21584"/>
                  <a:pt x="13649" y="21572"/>
                  <a:pt x="13854" y="21528"/>
                </a:cubicBezTo>
                <a:cubicBezTo>
                  <a:pt x="13994" y="21497"/>
                  <a:pt x="14213" y="21453"/>
                  <a:pt x="14342" y="21430"/>
                </a:cubicBezTo>
                <a:cubicBezTo>
                  <a:pt x="14471" y="21408"/>
                  <a:pt x="14602" y="21382"/>
                  <a:pt x="14635" y="21372"/>
                </a:cubicBezTo>
                <a:cubicBezTo>
                  <a:pt x="14667" y="21361"/>
                  <a:pt x="14773" y="21331"/>
                  <a:pt x="14869" y="21305"/>
                </a:cubicBezTo>
                <a:cubicBezTo>
                  <a:pt x="14966" y="21279"/>
                  <a:pt x="15144" y="21230"/>
                  <a:pt x="15262" y="21198"/>
                </a:cubicBezTo>
                <a:cubicBezTo>
                  <a:pt x="15381" y="21165"/>
                  <a:pt x="15564" y="21107"/>
                  <a:pt x="15671" y="21067"/>
                </a:cubicBezTo>
                <a:cubicBezTo>
                  <a:pt x="15779" y="21027"/>
                  <a:pt x="15938" y="20972"/>
                  <a:pt x="16025" y="20948"/>
                </a:cubicBezTo>
                <a:cubicBezTo>
                  <a:pt x="16111" y="20923"/>
                  <a:pt x="16307" y="20841"/>
                  <a:pt x="16461" y="20766"/>
                </a:cubicBezTo>
                <a:cubicBezTo>
                  <a:pt x="16616" y="20690"/>
                  <a:pt x="16776" y="20620"/>
                  <a:pt x="16815" y="20609"/>
                </a:cubicBezTo>
                <a:cubicBezTo>
                  <a:pt x="16854" y="20599"/>
                  <a:pt x="16931" y="20557"/>
                  <a:pt x="16984" y="20516"/>
                </a:cubicBezTo>
                <a:cubicBezTo>
                  <a:pt x="17038" y="20475"/>
                  <a:pt x="17148" y="20414"/>
                  <a:pt x="17228" y="20383"/>
                </a:cubicBezTo>
                <a:cubicBezTo>
                  <a:pt x="17309" y="20351"/>
                  <a:pt x="17375" y="20311"/>
                  <a:pt x="17375" y="20293"/>
                </a:cubicBezTo>
                <a:cubicBezTo>
                  <a:pt x="17375" y="20275"/>
                  <a:pt x="17391" y="20260"/>
                  <a:pt x="17412" y="20260"/>
                </a:cubicBezTo>
                <a:cubicBezTo>
                  <a:pt x="17561" y="20260"/>
                  <a:pt x="18755" y="19333"/>
                  <a:pt x="19155" y="18906"/>
                </a:cubicBezTo>
                <a:cubicBezTo>
                  <a:pt x="19262" y="18791"/>
                  <a:pt x="19372" y="18686"/>
                  <a:pt x="19399" y="18671"/>
                </a:cubicBezTo>
                <a:cubicBezTo>
                  <a:pt x="19426" y="18657"/>
                  <a:pt x="19448" y="18623"/>
                  <a:pt x="19448" y="18597"/>
                </a:cubicBezTo>
                <a:cubicBezTo>
                  <a:pt x="19448" y="18571"/>
                  <a:pt x="19468" y="18548"/>
                  <a:pt x="19490" y="18548"/>
                </a:cubicBezTo>
                <a:cubicBezTo>
                  <a:pt x="19512" y="18548"/>
                  <a:pt x="19546" y="18511"/>
                  <a:pt x="19566" y="18466"/>
                </a:cubicBezTo>
                <a:cubicBezTo>
                  <a:pt x="19587" y="18421"/>
                  <a:pt x="19621" y="18384"/>
                  <a:pt x="19643" y="18384"/>
                </a:cubicBezTo>
                <a:cubicBezTo>
                  <a:pt x="19665" y="18384"/>
                  <a:pt x="19683" y="18371"/>
                  <a:pt x="19683" y="18355"/>
                </a:cubicBezTo>
                <a:cubicBezTo>
                  <a:pt x="19683" y="18339"/>
                  <a:pt x="19755" y="18236"/>
                  <a:pt x="19841" y="18128"/>
                </a:cubicBezTo>
                <a:cubicBezTo>
                  <a:pt x="19927" y="18020"/>
                  <a:pt x="19996" y="17916"/>
                  <a:pt x="19996" y="17897"/>
                </a:cubicBezTo>
                <a:cubicBezTo>
                  <a:pt x="19996" y="17879"/>
                  <a:pt x="20022" y="17857"/>
                  <a:pt x="20054" y="17847"/>
                </a:cubicBezTo>
                <a:cubicBezTo>
                  <a:pt x="20087" y="17836"/>
                  <a:pt x="20115" y="17799"/>
                  <a:pt x="20115" y="17765"/>
                </a:cubicBezTo>
                <a:cubicBezTo>
                  <a:pt x="20115" y="17730"/>
                  <a:pt x="20141" y="17684"/>
                  <a:pt x="20173" y="17661"/>
                </a:cubicBezTo>
                <a:cubicBezTo>
                  <a:pt x="20205" y="17638"/>
                  <a:pt x="20231" y="17591"/>
                  <a:pt x="20231" y="17557"/>
                </a:cubicBezTo>
                <a:cubicBezTo>
                  <a:pt x="20231" y="17523"/>
                  <a:pt x="20247" y="17495"/>
                  <a:pt x="20266" y="17495"/>
                </a:cubicBezTo>
                <a:cubicBezTo>
                  <a:pt x="20285" y="17495"/>
                  <a:pt x="20313" y="17458"/>
                  <a:pt x="20326" y="17413"/>
                </a:cubicBezTo>
                <a:cubicBezTo>
                  <a:pt x="20340" y="17368"/>
                  <a:pt x="20368" y="17331"/>
                  <a:pt x="20389" y="17331"/>
                </a:cubicBezTo>
                <a:cubicBezTo>
                  <a:pt x="20410" y="17331"/>
                  <a:pt x="20426" y="17295"/>
                  <a:pt x="20426" y="17249"/>
                </a:cubicBezTo>
                <a:cubicBezTo>
                  <a:pt x="20426" y="17203"/>
                  <a:pt x="20454" y="17156"/>
                  <a:pt x="20487" y="17145"/>
                </a:cubicBezTo>
                <a:cubicBezTo>
                  <a:pt x="20519" y="17135"/>
                  <a:pt x="20545" y="17091"/>
                  <a:pt x="20545" y="17047"/>
                </a:cubicBezTo>
                <a:cubicBezTo>
                  <a:pt x="20545" y="17004"/>
                  <a:pt x="20560" y="16969"/>
                  <a:pt x="20580" y="16969"/>
                </a:cubicBezTo>
                <a:cubicBezTo>
                  <a:pt x="20600" y="16969"/>
                  <a:pt x="20628" y="16924"/>
                  <a:pt x="20642" y="16870"/>
                </a:cubicBezTo>
                <a:cubicBezTo>
                  <a:pt x="20657" y="16815"/>
                  <a:pt x="20683" y="16772"/>
                  <a:pt x="20703" y="16772"/>
                </a:cubicBezTo>
                <a:cubicBezTo>
                  <a:pt x="20723" y="16772"/>
                  <a:pt x="20740" y="16728"/>
                  <a:pt x="20740" y="16676"/>
                </a:cubicBezTo>
                <a:cubicBezTo>
                  <a:pt x="20740" y="16624"/>
                  <a:pt x="20766" y="16564"/>
                  <a:pt x="20798" y="16541"/>
                </a:cubicBezTo>
                <a:cubicBezTo>
                  <a:pt x="20830" y="16519"/>
                  <a:pt x="20856" y="16457"/>
                  <a:pt x="20856" y="16405"/>
                </a:cubicBezTo>
                <a:cubicBezTo>
                  <a:pt x="20856" y="16350"/>
                  <a:pt x="20883" y="16300"/>
                  <a:pt x="20917" y="16289"/>
                </a:cubicBezTo>
                <a:cubicBezTo>
                  <a:pt x="20952" y="16278"/>
                  <a:pt x="20975" y="16230"/>
                  <a:pt x="20975" y="16164"/>
                </a:cubicBezTo>
                <a:cubicBezTo>
                  <a:pt x="20975" y="16105"/>
                  <a:pt x="21001" y="16038"/>
                  <a:pt x="21033" y="16016"/>
                </a:cubicBezTo>
                <a:cubicBezTo>
                  <a:pt x="21065" y="15993"/>
                  <a:pt x="21091" y="15933"/>
                  <a:pt x="21091" y="15883"/>
                </a:cubicBezTo>
                <a:cubicBezTo>
                  <a:pt x="21091" y="15833"/>
                  <a:pt x="21119" y="15775"/>
                  <a:pt x="21151" y="15752"/>
                </a:cubicBezTo>
                <a:cubicBezTo>
                  <a:pt x="21185" y="15729"/>
                  <a:pt x="21210" y="15656"/>
                  <a:pt x="21210" y="15586"/>
                </a:cubicBezTo>
                <a:cubicBezTo>
                  <a:pt x="21210" y="15506"/>
                  <a:pt x="21230" y="15456"/>
                  <a:pt x="21268" y="15443"/>
                </a:cubicBezTo>
                <a:cubicBezTo>
                  <a:pt x="21308" y="15430"/>
                  <a:pt x="21328" y="15378"/>
                  <a:pt x="21328" y="15277"/>
                </a:cubicBezTo>
                <a:cubicBezTo>
                  <a:pt x="21328" y="15196"/>
                  <a:pt x="21344" y="15120"/>
                  <a:pt x="21365" y="15109"/>
                </a:cubicBezTo>
                <a:cubicBezTo>
                  <a:pt x="21387" y="15098"/>
                  <a:pt x="21406" y="14983"/>
                  <a:pt x="21407" y="14853"/>
                </a:cubicBezTo>
                <a:cubicBezTo>
                  <a:pt x="21408" y="14698"/>
                  <a:pt x="21427" y="14594"/>
                  <a:pt x="21465" y="14552"/>
                </a:cubicBezTo>
                <a:cubicBezTo>
                  <a:pt x="21504" y="14509"/>
                  <a:pt x="21523" y="14407"/>
                  <a:pt x="21523" y="14234"/>
                </a:cubicBezTo>
                <a:cubicBezTo>
                  <a:pt x="21523" y="14094"/>
                  <a:pt x="21541" y="13970"/>
                  <a:pt x="21563" y="13958"/>
                </a:cubicBezTo>
                <a:cubicBezTo>
                  <a:pt x="21588" y="13945"/>
                  <a:pt x="21600" y="13365"/>
                  <a:pt x="21600" y="12327"/>
                </a:cubicBezTo>
                <a:cubicBezTo>
                  <a:pt x="21600" y="11275"/>
                  <a:pt x="21588" y="10717"/>
                  <a:pt x="21563" y="10717"/>
                </a:cubicBezTo>
                <a:cubicBezTo>
                  <a:pt x="21540" y="10717"/>
                  <a:pt x="21522" y="10610"/>
                  <a:pt x="21521" y="10463"/>
                </a:cubicBezTo>
                <a:cubicBezTo>
                  <a:pt x="21520" y="10291"/>
                  <a:pt x="21502" y="10185"/>
                  <a:pt x="21463" y="10142"/>
                </a:cubicBezTo>
                <a:cubicBezTo>
                  <a:pt x="21425" y="10101"/>
                  <a:pt x="21405" y="10001"/>
                  <a:pt x="21405" y="9855"/>
                </a:cubicBezTo>
                <a:cubicBezTo>
                  <a:pt x="21405" y="9728"/>
                  <a:pt x="21388" y="9630"/>
                  <a:pt x="21365" y="9630"/>
                </a:cubicBezTo>
                <a:cubicBezTo>
                  <a:pt x="21343" y="9630"/>
                  <a:pt x="21328" y="9539"/>
                  <a:pt x="21328" y="9421"/>
                </a:cubicBezTo>
                <a:cubicBezTo>
                  <a:pt x="21328" y="9275"/>
                  <a:pt x="21309" y="9200"/>
                  <a:pt x="21268" y="9171"/>
                </a:cubicBezTo>
                <a:cubicBezTo>
                  <a:pt x="21232" y="9147"/>
                  <a:pt x="21210" y="9074"/>
                  <a:pt x="21210" y="8990"/>
                </a:cubicBezTo>
                <a:cubicBezTo>
                  <a:pt x="21210" y="8905"/>
                  <a:pt x="21187" y="8833"/>
                  <a:pt x="21151" y="8808"/>
                </a:cubicBezTo>
                <a:cubicBezTo>
                  <a:pt x="21118" y="8785"/>
                  <a:pt x="21091" y="8713"/>
                  <a:pt x="21091" y="8644"/>
                </a:cubicBezTo>
                <a:cubicBezTo>
                  <a:pt x="21091" y="8574"/>
                  <a:pt x="21066" y="8503"/>
                  <a:pt x="21033" y="8480"/>
                </a:cubicBezTo>
                <a:cubicBezTo>
                  <a:pt x="21000" y="8456"/>
                  <a:pt x="20975" y="8386"/>
                  <a:pt x="20975" y="8315"/>
                </a:cubicBezTo>
                <a:cubicBezTo>
                  <a:pt x="20975" y="8236"/>
                  <a:pt x="20955" y="8183"/>
                  <a:pt x="20917" y="8171"/>
                </a:cubicBezTo>
                <a:cubicBezTo>
                  <a:pt x="20883" y="8160"/>
                  <a:pt x="20856" y="8112"/>
                  <a:pt x="20856" y="8058"/>
                </a:cubicBezTo>
                <a:cubicBezTo>
                  <a:pt x="20856" y="8005"/>
                  <a:pt x="20830" y="7943"/>
                  <a:pt x="20798" y="7921"/>
                </a:cubicBezTo>
                <a:cubicBezTo>
                  <a:pt x="20764" y="7897"/>
                  <a:pt x="20740" y="7824"/>
                  <a:pt x="20740" y="7751"/>
                </a:cubicBezTo>
                <a:cubicBezTo>
                  <a:pt x="20740" y="7681"/>
                  <a:pt x="20723" y="7624"/>
                  <a:pt x="20703" y="7624"/>
                </a:cubicBezTo>
                <a:cubicBezTo>
                  <a:pt x="20683" y="7624"/>
                  <a:pt x="20657" y="7580"/>
                  <a:pt x="20642" y="7526"/>
                </a:cubicBezTo>
                <a:cubicBezTo>
                  <a:pt x="20628" y="7472"/>
                  <a:pt x="20600" y="7426"/>
                  <a:pt x="20580" y="7426"/>
                </a:cubicBezTo>
                <a:cubicBezTo>
                  <a:pt x="20560" y="7426"/>
                  <a:pt x="20545" y="7383"/>
                  <a:pt x="20545" y="7331"/>
                </a:cubicBezTo>
                <a:cubicBezTo>
                  <a:pt x="20545" y="7276"/>
                  <a:pt x="20520" y="7228"/>
                  <a:pt x="20487" y="7217"/>
                </a:cubicBezTo>
                <a:cubicBezTo>
                  <a:pt x="20454" y="7207"/>
                  <a:pt x="20426" y="7159"/>
                  <a:pt x="20426" y="7112"/>
                </a:cubicBezTo>
                <a:cubicBezTo>
                  <a:pt x="20426" y="7065"/>
                  <a:pt x="20401" y="7004"/>
                  <a:pt x="20368" y="6977"/>
                </a:cubicBezTo>
                <a:cubicBezTo>
                  <a:pt x="20336" y="6950"/>
                  <a:pt x="20310" y="6892"/>
                  <a:pt x="20310" y="6848"/>
                </a:cubicBezTo>
                <a:cubicBezTo>
                  <a:pt x="20310" y="6804"/>
                  <a:pt x="20292" y="6768"/>
                  <a:pt x="20271" y="6768"/>
                </a:cubicBezTo>
                <a:cubicBezTo>
                  <a:pt x="20249" y="6768"/>
                  <a:pt x="20231" y="6740"/>
                  <a:pt x="20231" y="6705"/>
                </a:cubicBezTo>
                <a:cubicBezTo>
                  <a:pt x="20231" y="6671"/>
                  <a:pt x="20205" y="6619"/>
                  <a:pt x="20173" y="6592"/>
                </a:cubicBezTo>
                <a:cubicBezTo>
                  <a:pt x="20141" y="6565"/>
                  <a:pt x="20115" y="6511"/>
                  <a:pt x="20115" y="6473"/>
                </a:cubicBezTo>
                <a:cubicBezTo>
                  <a:pt x="20115" y="6435"/>
                  <a:pt x="20087" y="6395"/>
                  <a:pt x="20054" y="6385"/>
                </a:cubicBezTo>
                <a:cubicBezTo>
                  <a:pt x="20022" y="6375"/>
                  <a:pt x="19996" y="6339"/>
                  <a:pt x="19996" y="6307"/>
                </a:cubicBezTo>
                <a:cubicBezTo>
                  <a:pt x="19996" y="6232"/>
                  <a:pt x="19800" y="5906"/>
                  <a:pt x="19734" y="5871"/>
                </a:cubicBezTo>
                <a:cubicBezTo>
                  <a:pt x="19706" y="5857"/>
                  <a:pt x="19683" y="5815"/>
                  <a:pt x="19683" y="5779"/>
                </a:cubicBezTo>
                <a:cubicBezTo>
                  <a:pt x="19683" y="5744"/>
                  <a:pt x="19667" y="5715"/>
                  <a:pt x="19645" y="5715"/>
                </a:cubicBezTo>
                <a:cubicBezTo>
                  <a:pt x="19624" y="5715"/>
                  <a:pt x="19596" y="5679"/>
                  <a:pt x="19583" y="5635"/>
                </a:cubicBezTo>
                <a:cubicBezTo>
                  <a:pt x="19570" y="5591"/>
                  <a:pt x="19534" y="5547"/>
                  <a:pt x="19504" y="5537"/>
                </a:cubicBezTo>
                <a:cubicBezTo>
                  <a:pt x="19473" y="5527"/>
                  <a:pt x="19448" y="5491"/>
                  <a:pt x="19448" y="5457"/>
                </a:cubicBezTo>
                <a:cubicBezTo>
                  <a:pt x="19448" y="5422"/>
                  <a:pt x="19422" y="5376"/>
                  <a:pt x="19390" y="5353"/>
                </a:cubicBezTo>
                <a:cubicBezTo>
                  <a:pt x="19358" y="5331"/>
                  <a:pt x="19332" y="5286"/>
                  <a:pt x="19332" y="5254"/>
                </a:cubicBezTo>
                <a:cubicBezTo>
                  <a:pt x="19332" y="5221"/>
                  <a:pt x="19318" y="5189"/>
                  <a:pt x="19301" y="5183"/>
                </a:cubicBezTo>
                <a:cubicBezTo>
                  <a:pt x="19268" y="5171"/>
                  <a:pt x="19018" y="4867"/>
                  <a:pt x="19018" y="4839"/>
                </a:cubicBezTo>
                <a:cubicBezTo>
                  <a:pt x="19018" y="4830"/>
                  <a:pt x="18996" y="4802"/>
                  <a:pt x="18969" y="4777"/>
                </a:cubicBezTo>
                <a:cubicBezTo>
                  <a:pt x="18859" y="4674"/>
                  <a:pt x="18751" y="4534"/>
                  <a:pt x="18720" y="4458"/>
                </a:cubicBezTo>
                <a:cubicBezTo>
                  <a:pt x="18708" y="4428"/>
                  <a:pt x="18672" y="4396"/>
                  <a:pt x="18641" y="4386"/>
                </a:cubicBezTo>
                <a:cubicBezTo>
                  <a:pt x="18611" y="4376"/>
                  <a:pt x="18587" y="4349"/>
                  <a:pt x="18586" y="4326"/>
                </a:cubicBezTo>
                <a:cubicBezTo>
                  <a:pt x="18585" y="4302"/>
                  <a:pt x="18533" y="4247"/>
                  <a:pt x="18469" y="4202"/>
                </a:cubicBezTo>
                <a:cubicBezTo>
                  <a:pt x="18406" y="4158"/>
                  <a:pt x="18353" y="4110"/>
                  <a:pt x="18353" y="4095"/>
                </a:cubicBezTo>
                <a:cubicBezTo>
                  <a:pt x="18353" y="4080"/>
                  <a:pt x="18299" y="4020"/>
                  <a:pt x="18235" y="3962"/>
                </a:cubicBezTo>
                <a:cubicBezTo>
                  <a:pt x="18170" y="3904"/>
                  <a:pt x="18119" y="3843"/>
                  <a:pt x="18119" y="3827"/>
                </a:cubicBezTo>
                <a:cubicBezTo>
                  <a:pt x="18118" y="3812"/>
                  <a:pt x="18075" y="3771"/>
                  <a:pt x="18021" y="3735"/>
                </a:cubicBezTo>
                <a:cubicBezTo>
                  <a:pt x="17967" y="3700"/>
                  <a:pt x="17923" y="3657"/>
                  <a:pt x="17923" y="3640"/>
                </a:cubicBezTo>
                <a:cubicBezTo>
                  <a:pt x="17923" y="3623"/>
                  <a:pt x="17851" y="3550"/>
                  <a:pt x="17765" y="3478"/>
                </a:cubicBezTo>
                <a:cubicBezTo>
                  <a:pt x="17679" y="3405"/>
                  <a:pt x="17610" y="3338"/>
                  <a:pt x="17610" y="3327"/>
                </a:cubicBezTo>
                <a:cubicBezTo>
                  <a:pt x="17610" y="3260"/>
                  <a:pt x="16205" y="2170"/>
                  <a:pt x="15832" y="1948"/>
                </a:cubicBezTo>
                <a:cubicBezTo>
                  <a:pt x="15710" y="1875"/>
                  <a:pt x="15589" y="1802"/>
                  <a:pt x="15562" y="1784"/>
                </a:cubicBezTo>
                <a:cubicBezTo>
                  <a:pt x="15386" y="1664"/>
                  <a:pt x="15186" y="1545"/>
                  <a:pt x="15095" y="1506"/>
                </a:cubicBezTo>
                <a:cubicBezTo>
                  <a:pt x="15036" y="1481"/>
                  <a:pt x="14955" y="1435"/>
                  <a:pt x="14916" y="1404"/>
                </a:cubicBezTo>
                <a:cubicBezTo>
                  <a:pt x="14876" y="1374"/>
                  <a:pt x="14781" y="1327"/>
                  <a:pt x="14702" y="1303"/>
                </a:cubicBezTo>
                <a:cubicBezTo>
                  <a:pt x="14623" y="1279"/>
                  <a:pt x="14558" y="1249"/>
                  <a:pt x="14558" y="1234"/>
                </a:cubicBezTo>
                <a:cubicBezTo>
                  <a:pt x="14558" y="1220"/>
                  <a:pt x="14539" y="1207"/>
                  <a:pt x="14516" y="1207"/>
                </a:cubicBezTo>
                <a:cubicBezTo>
                  <a:pt x="14494" y="1207"/>
                  <a:pt x="14437" y="1177"/>
                  <a:pt x="14391" y="1141"/>
                </a:cubicBezTo>
                <a:cubicBezTo>
                  <a:pt x="14345" y="1104"/>
                  <a:pt x="14284" y="1076"/>
                  <a:pt x="14256" y="1076"/>
                </a:cubicBezTo>
                <a:cubicBezTo>
                  <a:pt x="14228" y="1076"/>
                  <a:pt x="14205" y="1061"/>
                  <a:pt x="14205" y="1043"/>
                </a:cubicBezTo>
                <a:cubicBezTo>
                  <a:pt x="14205" y="1025"/>
                  <a:pt x="14191" y="1014"/>
                  <a:pt x="14175" y="1018"/>
                </a:cubicBezTo>
                <a:cubicBezTo>
                  <a:pt x="14158" y="1022"/>
                  <a:pt x="13925" y="935"/>
                  <a:pt x="13656" y="824"/>
                </a:cubicBezTo>
                <a:cubicBezTo>
                  <a:pt x="13387" y="713"/>
                  <a:pt x="13124" y="611"/>
                  <a:pt x="13071" y="599"/>
                </a:cubicBezTo>
                <a:cubicBezTo>
                  <a:pt x="13017" y="588"/>
                  <a:pt x="12893" y="552"/>
                  <a:pt x="12796" y="519"/>
                </a:cubicBezTo>
                <a:cubicBezTo>
                  <a:pt x="12511" y="423"/>
                  <a:pt x="12360" y="381"/>
                  <a:pt x="12111" y="330"/>
                </a:cubicBezTo>
                <a:cubicBezTo>
                  <a:pt x="11982" y="303"/>
                  <a:pt x="11859" y="269"/>
                  <a:pt x="11839" y="252"/>
                </a:cubicBezTo>
                <a:cubicBezTo>
                  <a:pt x="11818" y="235"/>
                  <a:pt x="11753" y="220"/>
                  <a:pt x="11692" y="220"/>
                </a:cubicBezTo>
                <a:cubicBezTo>
                  <a:pt x="11632" y="220"/>
                  <a:pt x="11455" y="193"/>
                  <a:pt x="11300" y="158"/>
                </a:cubicBezTo>
                <a:cubicBezTo>
                  <a:pt x="10911" y="71"/>
                  <a:pt x="10820" y="60"/>
                  <a:pt x="10193" y="19"/>
                </a:cubicBezTo>
                <a:cubicBezTo>
                  <a:pt x="9948" y="3"/>
                  <a:pt x="9549" y="-2"/>
                  <a:pt x="9178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380B2-A4C3-C01E-BE5B-6A57A898D6E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6219064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2F253-9513-4223-5661-C21E101F7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 进度安排：第五年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74B1F-88E5-7828-91F8-83FEB5E6F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FF00"/>
                </a:solidFill>
              </a:rPr>
              <a:t>工作任务：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zh-CN" altLang="en-US" dirty="0"/>
              <a:t>完成高颗粒度时间探测器的在欧洲核子中心的探测器整体联调</a:t>
            </a:r>
          </a:p>
          <a:p>
            <a:pPr lvl="1"/>
            <a:endParaRPr lang="en-US" altLang="zh-CN" dirty="0"/>
          </a:p>
          <a:p>
            <a:r>
              <a:rPr lang="zh-CN" altLang="en-US" dirty="0">
                <a:solidFill>
                  <a:srgbClr val="FFFF00"/>
                </a:solidFill>
              </a:rPr>
              <a:t>考核指标：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zh-CN" altLang="en-US" sz="4400" dirty="0"/>
              <a:t>完成</a:t>
            </a:r>
            <a:r>
              <a:rPr lang="zh-CN" altLang="en-CN" sz="4400" dirty="0"/>
              <a:t>探测器</a:t>
            </a:r>
            <a:r>
              <a:rPr lang="zh-CN" altLang="en-US" sz="4400" dirty="0"/>
              <a:t>联调</a:t>
            </a:r>
            <a:endParaRPr lang="en-US" altLang="zh-CN" sz="4400" dirty="0"/>
          </a:p>
          <a:p>
            <a:pPr lvl="1"/>
            <a:r>
              <a:rPr lang="zh-CN" altLang="en-US" sz="4400" dirty="0">
                <a:solidFill>
                  <a:srgbClr val="FFFF00"/>
                </a:solidFill>
              </a:rPr>
              <a:t> 正式生产研制的</a:t>
            </a:r>
            <a:r>
              <a:rPr lang="zh-CN" altLang="en-CN" sz="4400" dirty="0">
                <a:solidFill>
                  <a:srgbClr val="FFFF00"/>
                </a:solidFill>
              </a:rPr>
              <a:t>探测器</a:t>
            </a:r>
            <a:r>
              <a:rPr lang="zh-CN" altLang="en-US" sz="4400" dirty="0">
                <a:solidFill>
                  <a:srgbClr val="FFFF00"/>
                </a:solidFill>
              </a:rPr>
              <a:t>模块的时间分辨率达到</a:t>
            </a:r>
            <a:r>
              <a:rPr lang="en-US" altLang="zh-CN" sz="4400" dirty="0">
                <a:solidFill>
                  <a:srgbClr val="FFFF00"/>
                </a:solidFill>
              </a:rPr>
              <a:t>30-50 </a:t>
            </a:r>
            <a:r>
              <a:rPr lang="zh-CN" altLang="en-US" sz="4400" dirty="0">
                <a:solidFill>
                  <a:srgbClr val="FFFF00"/>
                </a:solidFill>
              </a:rPr>
              <a:t>皮秒，达到</a:t>
            </a:r>
            <a:r>
              <a:rPr lang="en-US" altLang="zh-CN" sz="4400" dirty="0">
                <a:solidFill>
                  <a:srgbClr val="FFFF00"/>
                </a:solidFill>
              </a:rPr>
              <a:t>ATLAS</a:t>
            </a:r>
            <a:r>
              <a:rPr lang="zh-CN" altLang="en-US" sz="4400" dirty="0">
                <a:solidFill>
                  <a:srgbClr val="FFFF00"/>
                </a:solidFill>
              </a:rPr>
              <a:t>实验要求</a:t>
            </a:r>
            <a:endParaRPr lang="en-US" altLang="zh-CN" sz="4400" dirty="0">
              <a:solidFill>
                <a:srgbClr val="FFFF00"/>
              </a:solidFill>
            </a:endParaRPr>
          </a:p>
          <a:p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成果形式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zh-CN" altLang="en-CN" sz="4600" dirty="0"/>
              <a:t>结题</a:t>
            </a:r>
            <a:r>
              <a:rPr lang="zh-CN" altLang="en-US" sz="4600" dirty="0"/>
              <a:t>报告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87019-9996-1934-35AF-2F1C9287317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053964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Task Leaders (课题负责人)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19148396" cy="1482329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 参与单位与人员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3553EAD-4FB5-07AE-D6DB-175BA8FAE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334045"/>
            <a:ext cx="24384001" cy="11412142"/>
          </a:xfrm>
        </p:spPr>
        <p:txBody>
          <a:bodyPr/>
          <a:lstStyle/>
          <a:p>
            <a:r>
              <a:rPr lang="zh-CN" altLang="en-CN" dirty="0">
                <a:solidFill>
                  <a:srgbClr val="FFFF00"/>
                </a:solidFill>
              </a:rPr>
              <a:t>牵头</a:t>
            </a:r>
            <a:r>
              <a:rPr lang="zh-CN" altLang="en-US" dirty="0">
                <a:solidFill>
                  <a:srgbClr val="FFFF00"/>
                </a:solidFill>
              </a:rPr>
              <a:t>单位： </a:t>
            </a:r>
            <a:r>
              <a:rPr lang="zh-CN" altLang="en-US" dirty="0">
                <a:solidFill>
                  <a:schemeClr val="tx1"/>
                </a:solidFill>
              </a:rPr>
              <a:t>中国科学院高能物理研究所</a:t>
            </a:r>
            <a:r>
              <a:rPr lang="zh-CN" altLang="en-US" dirty="0">
                <a:solidFill>
                  <a:srgbClr val="FFFF00"/>
                </a:solidFill>
              </a:rPr>
              <a:t>， 课题负责人：</a:t>
            </a:r>
            <a:r>
              <a:rPr lang="zh-CN" altLang="en-US" dirty="0">
                <a:solidFill>
                  <a:schemeClr val="tx1"/>
                </a:solidFill>
              </a:rPr>
              <a:t>梁志均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参与单位：</a:t>
            </a:r>
            <a:r>
              <a:rPr lang="zh-CN" altLang="en-US" dirty="0">
                <a:solidFill>
                  <a:schemeClr val="tx1"/>
                </a:solidFill>
              </a:rPr>
              <a:t>中国科学技术大学</a:t>
            </a:r>
            <a:r>
              <a:rPr lang="zh-CN" altLang="en-US" dirty="0">
                <a:solidFill>
                  <a:srgbClr val="FFFF00"/>
                </a:solidFill>
              </a:rPr>
              <a:t>，单位负责人：</a:t>
            </a:r>
            <a:r>
              <a:rPr lang="zh-CN" altLang="en-US" dirty="0">
                <a:solidFill>
                  <a:schemeClr val="tx1"/>
                </a:solidFill>
              </a:rPr>
              <a:t>刘衍文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参与单位：</a:t>
            </a:r>
            <a:r>
              <a:rPr lang="zh-CN" altLang="en-US" dirty="0">
                <a:solidFill>
                  <a:schemeClr val="tx1"/>
                </a:solidFill>
              </a:rPr>
              <a:t>山东大学</a:t>
            </a:r>
            <a:r>
              <a:rPr lang="zh-CN" altLang="en-US" dirty="0">
                <a:solidFill>
                  <a:srgbClr val="FFFF00"/>
                </a:solidFill>
              </a:rPr>
              <a:t>，单位负责人：</a:t>
            </a:r>
            <a:r>
              <a:rPr lang="zh-CN" altLang="en-US" dirty="0">
                <a:solidFill>
                  <a:schemeClr val="tx1"/>
                </a:solidFill>
              </a:rPr>
              <a:t>胡坤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参与单位：</a:t>
            </a:r>
            <a:r>
              <a:rPr lang="zh-CN" altLang="en-US" dirty="0">
                <a:solidFill>
                  <a:schemeClr val="tx1"/>
                </a:solidFill>
              </a:rPr>
              <a:t>南京大学</a:t>
            </a:r>
            <a:r>
              <a:rPr lang="zh-CN" altLang="en-US" dirty="0">
                <a:solidFill>
                  <a:srgbClr val="FFFF00"/>
                </a:solidFill>
              </a:rPr>
              <a:t>，单位负责人：</a:t>
            </a:r>
            <a:r>
              <a:rPr lang="zh-CN" altLang="en-US" dirty="0">
                <a:solidFill>
                  <a:schemeClr val="tx1"/>
                </a:solidFill>
              </a:rPr>
              <a:t>夏力钢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r>
              <a:rPr lang="zh-CN" altLang="en-US" dirty="0">
                <a:solidFill>
                  <a:schemeClr val="tx1"/>
                </a:solidFill>
              </a:rPr>
              <a:t>分工：</a:t>
            </a:r>
            <a:endParaRPr lang="en-US" altLang="zh-CN" dirty="0">
              <a:solidFill>
                <a:schemeClr val="tx1"/>
              </a:solidFill>
            </a:endParaRPr>
          </a:p>
          <a:p>
            <a:pPr lvl="1"/>
            <a:r>
              <a:rPr lang="en-US" altLang="zh-CN" dirty="0">
                <a:solidFill>
                  <a:srgbClr val="FFFF00"/>
                </a:solidFill>
              </a:rPr>
              <a:t>LGAD</a:t>
            </a:r>
            <a:r>
              <a:rPr lang="zh-CN" altLang="en-US" dirty="0">
                <a:solidFill>
                  <a:srgbClr val="FFFF00"/>
                </a:solidFill>
              </a:rPr>
              <a:t>传感器研制</a:t>
            </a:r>
            <a:r>
              <a:rPr lang="zh-CN" altLang="en-US" dirty="0">
                <a:solidFill>
                  <a:schemeClr val="tx1"/>
                </a:solidFill>
              </a:rPr>
              <a:t>：高能所、科大</a:t>
            </a:r>
            <a:endParaRPr lang="en-US" altLang="zh-CN" dirty="0">
              <a:solidFill>
                <a:schemeClr val="tx1"/>
              </a:solidFill>
            </a:endParaRPr>
          </a:p>
          <a:p>
            <a:pPr lvl="1"/>
            <a:r>
              <a:rPr lang="zh-CN" altLang="en-US" dirty="0">
                <a:solidFill>
                  <a:srgbClr val="FFFF00"/>
                </a:solidFill>
              </a:rPr>
              <a:t>前端电路板：</a:t>
            </a:r>
            <a:r>
              <a:rPr lang="zh-CN" altLang="en-US" dirty="0">
                <a:solidFill>
                  <a:schemeClr val="tx1"/>
                </a:solidFill>
              </a:rPr>
              <a:t>高能所、南大</a:t>
            </a:r>
            <a:endParaRPr lang="en-US" altLang="zh-CN" dirty="0">
              <a:solidFill>
                <a:schemeClr val="tx1"/>
              </a:solidFill>
            </a:endParaRPr>
          </a:p>
          <a:p>
            <a:pPr lvl="1"/>
            <a:r>
              <a:rPr lang="zh-CN" altLang="en-US" dirty="0">
                <a:solidFill>
                  <a:srgbClr val="FFFF00"/>
                </a:solidFill>
              </a:rPr>
              <a:t>高压电路系统</a:t>
            </a:r>
            <a:r>
              <a:rPr lang="zh-CN" altLang="en-US" dirty="0">
                <a:solidFill>
                  <a:schemeClr val="tx1"/>
                </a:solidFill>
              </a:rPr>
              <a:t>：高能所、山大</a:t>
            </a:r>
            <a:endParaRPr lang="en-US" altLang="zh-CN" dirty="0">
              <a:solidFill>
                <a:schemeClr val="tx1"/>
              </a:solidFill>
            </a:endParaRPr>
          </a:p>
          <a:p>
            <a:pPr lvl="1"/>
            <a:r>
              <a:rPr lang="zh-CN" altLang="en-US" dirty="0">
                <a:solidFill>
                  <a:srgbClr val="FFFF00"/>
                </a:solidFill>
              </a:rPr>
              <a:t>柔性尾板</a:t>
            </a:r>
            <a:r>
              <a:rPr lang="zh-CN" altLang="en-US" dirty="0">
                <a:solidFill>
                  <a:schemeClr val="tx1"/>
                </a:solidFill>
              </a:rPr>
              <a:t>： 山大</a:t>
            </a:r>
            <a:endParaRPr lang="en-US" altLang="zh-CN" dirty="0">
              <a:solidFill>
                <a:schemeClr val="tx1"/>
              </a:solidFill>
            </a:endParaRPr>
          </a:p>
          <a:p>
            <a:pPr lvl="1"/>
            <a:r>
              <a:rPr lang="en-US" altLang="zh-CN" dirty="0">
                <a:solidFill>
                  <a:srgbClr val="FFFF00"/>
                </a:solidFill>
              </a:rPr>
              <a:t>HGTD</a:t>
            </a:r>
            <a:r>
              <a:rPr lang="zh-CN" altLang="en-US" dirty="0">
                <a:solidFill>
                  <a:srgbClr val="FFFF00"/>
                </a:solidFill>
              </a:rPr>
              <a:t>整体安装调试：</a:t>
            </a:r>
            <a:r>
              <a:rPr lang="zh-CN" altLang="en-US" dirty="0">
                <a:solidFill>
                  <a:schemeClr val="tx1"/>
                </a:solidFill>
              </a:rPr>
              <a:t>各单位均参与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rgbClr val="FFFF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7C82BAD-69D1-F37F-58DA-6E8029B34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607846"/>
              </p:ext>
            </p:extLst>
          </p:nvPr>
        </p:nvGraphicFramePr>
        <p:xfrm>
          <a:off x="11093114" y="5341075"/>
          <a:ext cx="12464718" cy="7040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9726">
                  <a:extLst>
                    <a:ext uri="{9D8B030D-6E8A-4147-A177-3AD203B41FA5}">
                      <a16:colId xmlns:a16="http://schemas.microsoft.com/office/drawing/2014/main" val="4117493739"/>
                    </a:ext>
                  </a:extLst>
                </a:gridCol>
                <a:gridCol w="2321364">
                  <a:extLst>
                    <a:ext uri="{9D8B030D-6E8A-4147-A177-3AD203B41FA5}">
                      <a16:colId xmlns:a16="http://schemas.microsoft.com/office/drawing/2014/main" val="3910309389"/>
                    </a:ext>
                  </a:extLst>
                </a:gridCol>
                <a:gridCol w="6913628">
                  <a:extLst>
                    <a:ext uri="{9D8B030D-6E8A-4147-A177-3AD203B41FA5}">
                      <a16:colId xmlns:a16="http://schemas.microsoft.com/office/drawing/2014/main" val="19548145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Joao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高能所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项目负责人</a:t>
                      </a:r>
                      <a:r>
                        <a:rPr lang="zh-CN" altLang="en-US" sz="3600" dirty="0"/>
                        <a:t>，</a:t>
                      </a:r>
                      <a:r>
                        <a:rPr lang="en-CN" sz="3600" dirty="0"/>
                        <a:t>HGTD项目经理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680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梁志均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高能所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课题负责人</a:t>
                      </a:r>
                      <a:r>
                        <a:rPr lang="zh-CN" altLang="en-US" sz="3600" dirty="0"/>
                        <a:t>， </a:t>
                      </a:r>
                      <a:r>
                        <a:rPr lang="en-US" altLang="zh-CN" sz="3600" dirty="0"/>
                        <a:t>HGTD</a:t>
                      </a:r>
                      <a:r>
                        <a:rPr lang="zh-CN" altLang="en-US" sz="3600" dirty="0"/>
                        <a:t>模块召集人</a:t>
                      </a:r>
                      <a:endParaRPr lang="en-CN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502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赵梅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sz="3600" dirty="0"/>
                        <a:t>高能所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HGTD项目传感器召集人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871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张杰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高能所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sz="3600" dirty="0"/>
                        <a:t>HGTD项目电子学召集人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175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张照茹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高能所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sz="3600" dirty="0"/>
                        <a:t>HGTD项目风险管理召集人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251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樊磊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高能所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HGTD项目高压电源系统召集人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379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付金煜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高能所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探测器模块组装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341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刘衍文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科大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LGAD传感器研制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310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胡坤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山大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dirty="0"/>
                        <a:t>柔性电子学尾板的研制</a:t>
                      </a:r>
                      <a:endParaRPr lang="en-CN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473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dirty="0"/>
                        <a:t>刘彦麟</a:t>
                      </a:r>
                      <a:endParaRPr lang="en-C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山大</a:t>
                      </a:r>
                      <a:r>
                        <a:rPr lang="zh-CN" altLang="en-US" sz="3600" dirty="0"/>
                        <a:t> </a:t>
                      </a:r>
                      <a:endParaRPr lang="en-C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高压电源研制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497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dirty="0">
                          <a:solidFill>
                            <a:schemeClr val="tx1"/>
                          </a:solidFill>
                        </a:rPr>
                        <a:t>夏力钢</a:t>
                      </a:r>
                      <a:endParaRPr lang="en-C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sz="3600" dirty="0"/>
                        <a:t>南大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dirty="0"/>
                        <a:t> 前端电路板研制</a:t>
                      </a:r>
                      <a:endParaRPr lang="en-CN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46954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D4460-8A1D-387D-813E-E359E1675C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2304342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Task Leaders (课题负责人)"/>
          <p:cNvSpPr txBox="1">
            <a:spLocks noGrp="1"/>
          </p:cNvSpPr>
          <p:nvPr>
            <p:ph type="title"/>
          </p:nvPr>
        </p:nvSpPr>
        <p:spPr>
          <a:xfrm>
            <a:off x="0" y="-1343"/>
            <a:ext cx="19148396" cy="1482329"/>
          </a:xfrm>
          <a:prstGeom prst="rect">
            <a:avLst/>
          </a:prstGeom>
        </p:spPr>
        <p:txBody>
          <a:bodyPr/>
          <a:lstStyle/>
          <a:p>
            <a:r>
              <a:t>International Cooperation </a:t>
            </a:r>
            <a:r>
              <a:rPr>
                <a:solidFill>
                  <a:schemeClr val="accent4"/>
                </a:solidFill>
              </a:rPr>
              <a:t>(国际合作）</a:t>
            </a:r>
          </a:p>
        </p:txBody>
      </p:sp>
      <p:sp>
        <p:nvSpPr>
          <p:cNvPr id="832" name="TextBox 52"/>
          <p:cNvSpPr txBox="1"/>
          <p:nvPr/>
        </p:nvSpPr>
        <p:spPr>
          <a:xfrm>
            <a:off x="350545" y="3182595"/>
            <a:ext cx="4542531" cy="701547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/>
          <a:p>
            <a:pPr defTabSz="821530">
              <a:defRPr sz="3100">
                <a:solidFill>
                  <a:srgbClr val="FFFC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课题</a:t>
            </a:r>
            <a:r>
              <a:t>1 (HGTD): </a:t>
            </a:r>
          </a:p>
          <a:p>
            <a:pPr defTabSz="821530">
              <a:defRPr sz="3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Brazil</a:t>
            </a:r>
          </a:p>
          <a:p>
            <a:pPr defTabSz="821530">
              <a:defRPr sz="3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China</a:t>
            </a:r>
          </a:p>
          <a:p>
            <a:pPr defTabSz="821530">
              <a:defRPr sz="3100" b="0">
                <a:solidFill>
                  <a:srgbClr val="FFFC7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France</a:t>
            </a:r>
          </a:p>
          <a:p>
            <a:pPr defTabSz="821530">
              <a:defRPr sz="3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Germany</a:t>
            </a:r>
          </a:p>
          <a:p>
            <a:pPr defTabSz="821530">
              <a:defRPr sz="3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JINR</a:t>
            </a:r>
          </a:p>
          <a:p>
            <a:pPr defTabSz="821530">
              <a:defRPr sz="3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Morocco</a:t>
            </a:r>
          </a:p>
          <a:p>
            <a:pPr defTabSz="821530">
              <a:defRPr sz="3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Netherlands</a:t>
            </a:r>
          </a:p>
          <a:p>
            <a:pPr defTabSz="821530">
              <a:defRPr sz="3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Portugal</a:t>
            </a:r>
          </a:p>
          <a:p>
            <a:pPr defTabSz="821530">
              <a:defRPr sz="3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Russia</a:t>
            </a:r>
          </a:p>
          <a:p>
            <a:pPr defTabSz="821530">
              <a:defRPr sz="3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Slovenia</a:t>
            </a:r>
          </a:p>
          <a:p>
            <a:pPr defTabSz="821530">
              <a:defRPr sz="3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Spain</a:t>
            </a:r>
          </a:p>
          <a:p>
            <a:pPr defTabSz="821530">
              <a:defRPr sz="3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Sweden</a:t>
            </a:r>
          </a:p>
          <a:p>
            <a:pPr defTabSz="821530">
              <a:defRPr sz="3100" b="0">
                <a:solidFill>
                  <a:srgbClr val="FFFC7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CERN</a:t>
            </a:r>
          </a:p>
        </p:txBody>
      </p:sp>
      <p:pic>
        <p:nvPicPr>
          <p:cNvPr id="833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700" y="1892300"/>
            <a:ext cx="19545300" cy="11331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4" name="HGTD-World-Map.jpg" descr="HGTD-World-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735" y="1892299"/>
            <a:ext cx="19545230" cy="113311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2BF7E0-DDAF-5DC4-32CD-9A44429225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18</a:t>
            </a:fld>
            <a:endParaRPr lang="en-CN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E8A66-1843-F799-A910-A0FB49F2C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中国组在</a:t>
            </a:r>
            <a:r>
              <a:rPr lang="en-US" altLang="zh-CN" dirty="0"/>
              <a:t>HGTD</a:t>
            </a:r>
            <a:r>
              <a:rPr lang="zh-CN" altLang="en-US" dirty="0"/>
              <a:t>国际项目的管理职位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1C943-0F99-1A57-D1E1-838C2B65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4" y="1399411"/>
            <a:ext cx="24384002" cy="11412144"/>
          </a:xfrm>
        </p:spPr>
        <p:txBody>
          <a:bodyPr/>
          <a:lstStyle/>
          <a:p>
            <a:pPr defTabSz="914400"/>
            <a:r>
              <a:rPr lang="zh-CN" altLang="en-US" dirty="0">
                <a:solidFill>
                  <a:schemeClr val="tx1"/>
                </a:solidFill>
              </a:rPr>
              <a:t>高能所</a:t>
            </a:r>
            <a:r>
              <a:rPr lang="en-US" altLang="zh-CN" dirty="0">
                <a:solidFill>
                  <a:schemeClr val="tx1"/>
                </a:solidFill>
              </a:rPr>
              <a:t>Joao</a:t>
            </a:r>
            <a:r>
              <a:rPr lang="zh-CN" altLang="en-US" dirty="0">
                <a:solidFill>
                  <a:schemeClr val="tx1"/>
                </a:solidFill>
              </a:rPr>
              <a:t>担任</a:t>
            </a:r>
            <a:r>
              <a:rPr lang="en-US" altLang="zh-CN" dirty="0">
                <a:solidFill>
                  <a:schemeClr val="tx1"/>
                </a:solidFill>
              </a:rPr>
              <a:t>HGTD</a:t>
            </a:r>
            <a:r>
              <a:rPr lang="zh-CN" altLang="en-US" dirty="0">
                <a:solidFill>
                  <a:schemeClr val="tx1"/>
                </a:solidFill>
              </a:rPr>
              <a:t>探测器项目经理，</a:t>
            </a:r>
            <a:r>
              <a:rPr lang="en-US" altLang="zh-CN" dirty="0">
                <a:solidFill>
                  <a:schemeClr val="tx1"/>
                </a:solidFill>
              </a:rPr>
              <a:t>ATLAS</a:t>
            </a:r>
            <a:r>
              <a:rPr lang="zh-CN" altLang="en-US" dirty="0">
                <a:solidFill>
                  <a:schemeClr val="tx1"/>
                </a:solidFill>
              </a:rPr>
              <a:t>实验</a:t>
            </a:r>
            <a:r>
              <a:rPr lang="en-US" altLang="zh-CN" dirty="0">
                <a:solidFill>
                  <a:schemeClr val="tx1"/>
                </a:solidFill>
              </a:rPr>
              <a:t>Level-1</a:t>
            </a:r>
            <a:r>
              <a:rPr lang="zh-CN" altLang="en-US" dirty="0">
                <a:solidFill>
                  <a:schemeClr val="tx1"/>
                </a:solidFill>
              </a:rPr>
              <a:t>管理职位</a:t>
            </a:r>
          </a:p>
          <a:p>
            <a:pPr lvl="1" defTabSz="914400"/>
            <a:r>
              <a:rPr lang="zh-CN" altLang="en-US" dirty="0">
                <a:solidFill>
                  <a:srgbClr val="FFFF00"/>
                </a:solidFill>
              </a:rPr>
              <a:t>中国组首次在</a:t>
            </a:r>
            <a:r>
              <a:rPr lang="en-US" altLang="zh-CN" dirty="0">
                <a:solidFill>
                  <a:srgbClr val="FFFF00"/>
                </a:solidFill>
              </a:rPr>
              <a:t>LHC</a:t>
            </a:r>
            <a:r>
              <a:rPr lang="zh-CN" altLang="en-US" dirty="0">
                <a:solidFill>
                  <a:srgbClr val="FFFF00"/>
                </a:solidFill>
              </a:rPr>
              <a:t>实验子探测器担任项目经理</a:t>
            </a:r>
          </a:p>
          <a:p>
            <a:pPr defTabSz="914400"/>
            <a:r>
              <a:rPr lang="en-US" altLang="zh-CN" dirty="0">
                <a:solidFill>
                  <a:schemeClr val="tx1"/>
                </a:solidFill>
              </a:rPr>
              <a:t>5</a:t>
            </a:r>
            <a:r>
              <a:rPr lang="zh-CN" altLang="en-US" dirty="0">
                <a:solidFill>
                  <a:schemeClr val="tx1"/>
                </a:solidFill>
              </a:rPr>
              <a:t>人担任探测器</a:t>
            </a:r>
            <a:r>
              <a:rPr lang="en-US" altLang="zh-CN" dirty="0">
                <a:solidFill>
                  <a:schemeClr val="tx1"/>
                </a:solidFill>
              </a:rPr>
              <a:t>Level-2</a:t>
            </a:r>
            <a:r>
              <a:rPr lang="zh-CN" altLang="en-US" dirty="0">
                <a:solidFill>
                  <a:schemeClr val="tx1"/>
                </a:solidFill>
              </a:rPr>
              <a:t>召集人 （梁志均，赵梅，张杰， 张照茹、吴雨生）</a:t>
            </a:r>
          </a:p>
          <a:p>
            <a:pPr defTabSz="914400"/>
            <a:r>
              <a:rPr lang="en-US" altLang="zh-CN" dirty="0">
                <a:solidFill>
                  <a:schemeClr val="tx1"/>
                </a:solidFill>
              </a:rPr>
              <a:t>2</a:t>
            </a:r>
            <a:r>
              <a:rPr lang="zh-CN" altLang="en-US" dirty="0">
                <a:solidFill>
                  <a:schemeClr val="tx1"/>
                </a:solidFill>
              </a:rPr>
              <a:t>人担任探测器</a:t>
            </a:r>
            <a:r>
              <a:rPr lang="en-US" altLang="zh-CN" dirty="0">
                <a:solidFill>
                  <a:schemeClr val="tx1"/>
                </a:solidFill>
              </a:rPr>
              <a:t>Level-3</a:t>
            </a:r>
            <a:r>
              <a:rPr lang="zh-CN" altLang="en-US" dirty="0">
                <a:solidFill>
                  <a:schemeClr val="tx1"/>
                </a:solidFill>
              </a:rPr>
              <a:t>召集人 （张杰，樊磊），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人担任</a:t>
            </a:r>
            <a:r>
              <a:rPr lang="en-US" altLang="zh-CN" dirty="0">
                <a:solidFill>
                  <a:schemeClr val="tx1"/>
                </a:solidFill>
              </a:rPr>
              <a:t>speaker committee</a:t>
            </a:r>
            <a:r>
              <a:rPr lang="zh-CN" altLang="en-US" dirty="0">
                <a:solidFill>
                  <a:schemeClr val="tx1"/>
                </a:solidFill>
              </a:rPr>
              <a:t>（刘衍文）</a:t>
            </a:r>
          </a:p>
          <a:p>
            <a:pPr defTabSz="914400"/>
            <a:endParaRPr lang="zh-CN" altLang="en-US" kern="0" dirty="0">
              <a:solidFill>
                <a:srgbClr val="FF0000"/>
              </a:solidFill>
              <a:latin typeface="+mn-ea"/>
              <a:ea typeface="+mn-ea"/>
            </a:endParaRPr>
          </a:p>
          <a:p>
            <a:pPr lvl="1" defTabSz="914400"/>
            <a:endParaRPr lang="en-US" altLang="zh-CN" sz="2400" kern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CB3B4C-A4C9-349B-97DC-F3BBBBC5F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961" y="5052573"/>
            <a:ext cx="6436193" cy="7516722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9B23ECBD-A156-0729-8636-526EBC64DD7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792902" y="12811555"/>
            <a:ext cx="341760" cy="35724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16" name="pasted-movie.png" descr="pasted-movie.png">
            <a:extLst>
              <a:ext uri="{FF2B5EF4-FFF2-40B4-BE49-F238E27FC236}">
                <a16:creationId xmlns:a16="http://schemas.microsoft.com/office/drawing/2014/main" id="{AE5B9F64-6726-001C-EB52-0ECDFD88D2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49"/>
          <a:stretch>
            <a:fillRect/>
          </a:stretch>
        </p:blipFill>
        <p:spPr>
          <a:xfrm>
            <a:off x="468846" y="5004482"/>
            <a:ext cx="16511555" cy="83071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9718120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Rounded Rectangle"/>
          <p:cNvSpPr/>
          <p:nvPr/>
        </p:nvSpPr>
        <p:spPr>
          <a:xfrm>
            <a:off x="0" y="1327454"/>
            <a:ext cx="24179611" cy="5123418"/>
          </a:xfrm>
          <a:prstGeom prst="roundRect">
            <a:avLst>
              <a:gd name="adj" fmla="val 15191"/>
            </a:avLst>
          </a:prstGeom>
          <a:solidFill>
            <a:schemeClr val="accent1">
              <a:hueOff val="-37249"/>
              <a:satOff val="-2150"/>
              <a:lumOff val="12811"/>
              <a:alpha val="40157"/>
            </a:schemeClr>
          </a:solidFill>
          <a:ln w="88900">
            <a:solidFill>
              <a:srgbClr val="FFFFFF">
                <a:alpha val="40157"/>
              </a:srgbClr>
            </a:solidFill>
            <a:miter/>
          </a:ln>
        </p:spPr>
        <p:txBody>
          <a:bodyPr lIns="71437" tIns="71437" rIns="71437" bIns="71437"/>
          <a:lstStyle/>
          <a:p>
            <a:pPr algn="ctr" defTabSz="1828800">
              <a:defRPr sz="54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769833" y="13192371"/>
            <a:ext cx="409778" cy="42834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t"/>
          <a:lstStyle>
            <a:lvl1pPr defTabSz="821530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399" name="图片 4" descr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65" y="8765879"/>
            <a:ext cx="9529167" cy="4685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图片 4" descr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3397" y="8765879"/>
            <a:ext cx="5573838" cy="4685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已粘贴的影片.png" descr="已粘贴的影片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2073" y="8755920"/>
            <a:ext cx="7214986" cy="4705426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Timing Detector (HGTD) to reduce pileup at LHC + precise Luminosity measurement…"/>
          <p:cNvSpPr txBox="1"/>
          <p:nvPr/>
        </p:nvSpPr>
        <p:spPr>
          <a:xfrm>
            <a:off x="3352675" y="1327454"/>
            <a:ext cx="17678650" cy="4589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ctr" defTabSz="821530">
              <a:lnSpc>
                <a:spcPct val="130000"/>
              </a:lnSpc>
              <a:spcBef>
                <a:spcPts val="900"/>
              </a:spcBef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 lang="zh-CN" altLang="en-US" sz="4400" dirty="0"/>
              <a:t>高粒度时间探测器</a:t>
            </a:r>
            <a:r>
              <a:rPr dirty="0"/>
              <a:t>(HGTD) </a:t>
            </a:r>
            <a:r>
              <a:rPr lang="en-CN" dirty="0"/>
              <a:t>提供高精度时间测量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降低堆积背景</a:t>
            </a:r>
            <a:endParaRPr lang="en-CN" dirty="0"/>
          </a:p>
          <a:p>
            <a:pPr algn="ctr" defTabSz="821530">
              <a:lnSpc>
                <a:spcPct val="130000"/>
              </a:lnSpc>
              <a:spcBef>
                <a:spcPts val="900"/>
              </a:spcBef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 lang="zh-CN" altLang="en-US" sz="4400" dirty="0"/>
              <a:t>高粒度时间探测器</a:t>
            </a:r>
            <a:r>
              <a:rPr lang="en-CN" dirty="0"/>
              <a:t>提供准确的亮度测量</a:t>
            </a:r>
            <a:r>
              <a:rPr lang="en-US" altLang="zh-CN" dirty="0">
                <a:sym typeface="Wingdings" pitchFamily="2" charset="2"/>
              </a:rPr>
              <a:t> </a:t>
            </a:r>
            <a:r>
              <a:rPr lang="zh-CN" altLang="en-US" dirty="0">
                <a:sym typeface="Wingdings" pitchFamily="2" charset="2"/>
              </a:rPr>
              <a:t> 精确测量</a:t>
            </a:r>
            <a:endParaRPr dirty="0"/>
          </a:p>
          <a:p>
            <a:pPr lvl="2" indent="0" algn="ctr" defTabSz="821530">
              <a:lnSpc>
                <a:spcPct val="130000"/>
              </a:lnSpc>
              <a:spcBef>
                <a:spcPts val="900"/>
              </a:spcBef>
              <a:defRPr sz="3700"/>
            </a:pPr>
            <a:r>
              <a:rPr lang="zh-CN" altLang="en-US" dirty="0"/>
              <a:t>实现 </a:t>
            </a:r>
            <a:r>
              <a:rPr lang="en-US" altLang="zh-CN" dirty="0">
                <a:solidFill>
                  <a:srgbClr val="FFFF00"/>
                </a:solidFill>
              </a:rPr>
              <a:t>30-50 </a:t>
            </a:r>
            <a:r>
              <a:rPr lang="en-US" dirty="0" err="1">
                <a:solidFill>
                  <a:srgbClr val="FFFF00"/>
                </a:solidFill>
              </a:rPr>
              <a:t>ps</a:t>
            </a:r>
            <a:r>
              <a:rPr lang="en-US" dirty="0"/>
              <a:t> </a:t>
            </a:r>
            <a:r>
              <a:rPr lang="zh-CN" altLang="en-US" dirty="0"/>
              <a:t>高精度时间分辨率，比传统硅探测器纳秒级分辨有显著提高</a:t>
            </a:r>
          </a:p>
          <a:p>
            <a:pPr lvl="2" indent="0" algn="ctr" defTabSz="821530">
              <a:lnSpc>
                <a:spcPct val="130000"/>
              </a:lnSpc>
              <a:spcBef>
                <a:spcPts val="900"/>
              </a:spcBef>
              <a:defRPr sz="3900"/>
            </a:pPr>
            <a:r>
              <a:rPr lang="zh-CN" altLang="en-US" dirty="0"/>
              <a:t>首次在对撞机实验实现准</a:t>
            </a:r>
            <a:r>
              <a:rPr lang="en-US" altLang="zh-CN" dirty="0"/>
              <a:t>4</a:t>
            </a:r>
            <a:r>
              <a:rPr lang="zh-CN" altLang="en-US" dirty="0"/>
              <a:t>维（时间</a:t>
            </a:r>
            <a:r>
              <a:rPr lang="en-US" altLang="zh-CN" dirty="0"/>
              <a:t>+</a:t>
            </a:r>
            <a:r>
              <a:rPr lang="zh-CN" altLang="en-US" dirty="0"/>
              <a:t>空间）粒子探测器</a:t>
            </a:r>
            <a:endParaRPr lang="en-US" altLang="zh-CN" dirty="0"/>
          </a:p>
          <a:p>
            <a:pPr lvl="2" indent="0" algn="ctr" defTabSz="821530">
              <a:lnSpc>
                <a:spcPct val="130000"/>
              </a:lnSpc>
              <a:spcBef>
                <a:spcPts val="900"/>
              </a:spcBef>
              <a:defRPr sz="3900"/>
            </a:pPr>
            <a:r>
              <a:rPr lang="en-US" altLang="zh-CN" dirty="0">
                <a:solidFill>
                  <a:srgbClr val="FFFF00"/>
                </a:solidFill>
              </a:rPr>
              <a:t>6.4</a:t>
            </a:r>
            <a:r>
              <a:rPr lang="zh-CN" altLang="en-US" dirty="0">
                <a:solidFill>
                  <a:srgbClr val="FFFF00"/>
                </a:solidFill>
              </a:rPr>
              <a:t>平方米</a:t>
            </a:r>
            <a:r>
              <a:rPr lang="zh-CN" altLang="en-US" dirty="0"/>
              <a:t>探测面积，</a:t>
            </a:r>
            <a:r>
              <a:rPr lang="zh-CN" altLang="en-US" dirty="0">
                <a:solidFill>
                  <a:srgbClr val="FFFF00"/>
                </a:solidFill>
              </a:rPr>
              <a:t>毫米级</a:t>
            </a:r>
            <a:r>
              <a:rPr lang="zh-CN" altLang="en-US" dirty="0"/>
              <a:t>颗粒度，超过</a:t>
            </a:r>
            <a:r>
              <a:rPr lang="zh-CN" altLang="en-US" dirty="0">
                <a:solidFill>
                  <a:srgbClr val="FFFF00"/>
                </a:solidFill>
              </a:rPr>
              <a:t>三百万个</a:t>
            </a:r>
            <a:r>
              <a:rPr lang="zh-CN" altLang="en-US" dirty="0"/>
              <a:t>读出通道</a:t>
            </a:r>
            <a:endParaRPr lang="en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1AFD51-49FB-42DA-4377-FD30C736C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        物理需求与关键技术</a:t>
            </a:r>
            <a:endParaRPr lang="en-CN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BF6E3-0917-2B7F-9807-3903B81B9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国际合作与组织管理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C2C58-EE49-FCB9-9F79-EC1409C6A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385239"/>
            <a:ext cx="24384001" cy="11412142"/>
          </a:xfrm>
        </p:spPr>
        <p:txBody>
          <a:bodyPr/>
          <a:lstStyle/>
          <a:p>
            <a:r>
              <a:rPr lang="en-CN" dirty="0">
                <a:solidFill>
                  <a:srgbClr val="FFFF00"/>
                </a:solidFill>
              </a:rPr>
              <a:t>本课题的会议</a:t>
            </a:r>
            <a:r>
              <a:rPr lang="zh-CN" altLang="en-US" dirty="0">
                <a:solidFill>
                  <a:srgbClr val="FFFF00"/>
                </a:solidFill>
              </a:rPr>
              <a:t>：</a:t>
            </a:r>
            <a:r>
              <a:rPr lang="en-CN" dirty="0"/>
              <a:t>本课题将组织参与单位定期讨论会</a:t>
            </a:r>
            <a:r>
              <a:rPr lang="zh-CN" altLang="en-US" dirty="0"/>
              <a:t>，与年度会议</a:t>
            </a:r>
            <a:endParaRPr lang="en-CN" dirty="0"/>
          </a:p>
          <a:p>
            <a:r>
              <a:rPr lang="zh-CN" altLang="en-US" dirty="0">
                <a:solidFill>
                  <a:srgbClr val="FFFF00"/>
                </a:solidFill>
              </a:rPr>
              <a:t>国际项目组方面：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en-US" altLang="zh-CN" dirty="0"/>
              <a:t>Joao</a:t>
            </a:r>
            <a:r>
              <a:rPr lang="zh-CN" altLang="en-US" dirty="0"/>
              <a:t>负责组织</a:t>
            </a:r>
            <a:r>
              <a:rPr lang="en-US" altLang="zh-CN" dirty="0"/>
              <a:t>HGTD</a:t>
            </a:r>
            <a:r>
              <a:rPr lang="zh-CN" altLang="en-US" dirty="0"/>
              <a:t>项目高层</a:t>
            </a:r>
            <a:r>
              <a:rPr lang="en-US" altLang="zh-CN" dirty="0"/>
              <a:t>steering</a:t>
            </a:r>
            <a:r>
              <a:rPr lang="zh-CN" altLang="en-US" dirty="0"/>
              <a:t>会议</a:t>
            </a:r>
            <a:endParaRPr lang="en-US" altLang="zh-CN" dirty="0"/>
          </a:p>
          <a:p>
            <a:pPr lvl="1"/>
            <a:r>
              <a:rPr lang="zh-CN" altLang="en-US" dirty="0"/>
              <a:t>梁志均、赵梅、张杰、张照如组织</a:t>
            </a:r>
            <a:r>
              <a:rPr lang="en-US" altLang="zh-CN" dirty="0"/>
              <a:t>HGTD</a:t>
            </a:r>
            <a:r>
              <a:rPr lang="zh-CN" altLang="en-US" dirty="0"/>
              <a:t>国际项目在模块、传感器、电子学、风险管理方面的会议</a:t>
            </a:r>
            <a:endParaRPr lang="en-US" altLang="zh-CN" dirty="0"/>
          </a:p>
          <a:p>
            <a:pPr lvl="1"/>
            <a:r>
              <a:rPr lang="en-CN" dirty="0"/>
              <a:t>下周在高能所举办年度的HGTD</a:t>
            </a:r>
            <a:r>
              <a:rPr lang="zh-CN" altLang="en-US" dirty="0"/>
              <a:t> </a:t>
            </a:r>
            <a:r>
              <a:rPr lang="en-US" altLang="zh-CN" dirty="0"/>
              <a:t>week</a:t>
            </a:r>
            <a:r>
              <a:rPr lang="zh-CN" altLang="en-US" dirty="0"/>
              <a:t>工作组国际会议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F5DB0F-A76D-D8A9-474E-0D403CD7A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90" y="5376536"/>
            <a:ext cx="5686344" cy="8051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093026-D4AF-0CA3-E033-1A9208558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189" y="6760744"/>
            <a:ext cx="8140832" cy="6178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044A54-87F2-E6D9-8274-49D29DF4A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9021" y="5554180"/>
            <a:ext cx="5686343" cy="769617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A0DAC-52EF-60DE-2899-DF4D77A429E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20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8652622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Risk Analysis (风险分析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Risk Analysis </a:t>
            </a:r>
            <a:r>
              <a:rPr>
                <a:solidFill>
                  <a:schemeClr val="accent4"/>
                </a:solidFill>
              </a:rPr>
              <a:t>(风险分析)</a:t>
            </a:r>
          </a:p>
        </p:txBody>
      </p:sp>
      <p:sp>
        <p:nvSpPr>
          <p:cNvPr id="791" name="The overall risk of the project is low…"/>
          <p:cNvSpPr txBox="1">
            <a:spLocks noGrp="1"/>
          </p:cNvSpPr>
          <p:nvPr>
            <p:ph type="body" idx="1"/>
          </p:nvPr>
        </p:nvSpPr>
        <p:spPr>
          <a:xfrm>
            <a:off x="-12584" y="3070292"/>
            <a:ext cx="24384001" cy="10556412"/>
          </a:xfrm>
          <a:prstGeom prst="rect">
            <a:avLst/>
          </a:prstGeom>
        </p:spPr>
        <p:txBody>
          <a:bodyPr/>
          <a:lstStyle/>
          <a:p>
            <a:pPr>
              <a:defRPr sz="4400">
                <a:solidFill>
                  <a:srgbClr val="F5EC00"/>
                </a:solidFill>
              </a:defRPr>
            </a:pPr>
            <a:r>
              <a:rPr dirty="0"/>
              <a:t>The overall risk of the project is low</a:t>
            </a:r>
          </a:p>
          <a:p>
            <a:pPr marL="963083" lvl="1" indent="-518583">
              <a:defRPr sz="4000"/>
            </a:pPr>
            <a:r>
              <a:rPr dirty="0"/>
              <a:t>The project team has rich experience in research and development</a:t>
            </a:r>
          </a:p>
          <a:p>
            <a:pPr marL="963083" lvl="1" indent="-518583">
              <a:defRPr sz="4000"/>
            </a:pPr>
            <a:r>
              <a:rPr dirty="0"/>
              <a:t>The research unit is supported by multiple detector research and development platforms</a:t>
            </a:r>
          </a:p>
          <a:p>
            <a:pPr>
              <a:defRPr sz="4400"/>
            </a:pPr>
            <a:r>
              <a:rPr dirty="0">
                <a:solidFill>
                  <a:srgbClr val="F5EC00"/>
                </a:solidFill>
              </a:rPr>
              <a:t>The two main risks</a:t>
            </a:r>
            <a:r>
              <a:rPr dirty="0"/>
              <a:t> </a:t>
            </a:r>
            <a:r>
              <a:rPr dirty="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rPr>
              <a:t>(</a:t>
            </a:r>
            <a:r>
              <a:rPr dirty="0" err="1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rPr>
              <a:t>两个最主要的风险</a:t>
            </a:r>
            <a:r>
              <a:rPr dirty="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rPr>
              <a:t>)</a:t>
            </a:r>
          </a:p>
          <a:p>
            <a:pPr marL="963083" lvl="1" indent="-518583">
              <a:defRPr sz="4000"/>
            </a:pPr>
            <a:r>
              <a:rPr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风险1:</a:t>
            </a:r>
            <a:r>
              <a:rPr dirty="0"/>
              <a:t> </a:t>
            </a:r>
            <a:r>
              <a:rPr dirty="0">
                <a:solidFill>
                  <a:srgbClr val="F5EC00"/>
                </a:solidFill>
              </a:rPr>
              <a:t>Degradation of international relations</a:t>
            </a:r>
            <a:r>
              <a:rPr dirty="0"/>
              <a:t> prevent access to some advanced technologies from abroad (e.g. ASICs)</a:t>
            </a:r>
          </a:p>
          <a:p>
            <a:pPr lvl="2">
              <a:defRPr sz="3600"/>
            </a:pPr>
            <a:r>
              <a:rPr dirty="0">
                <a:solidFill>
                  <a:schemeClr val="accent3">
                    <a:satOff val="18648"/>
                    <a:lumOff val="5971"/>
                  </a:schemeClr>
                </a:solidFill>
              </a:rPr>
              <a:t>Mitigation</a:t>
            </a:r>
            <a:r>
              <a:rPr dirty="0"/>
              <a:t>: Collaborate with international colleagues to execute some of the tasks abroad</a:t>
            </a:r>
          </a:p>
          <a:p>
            <a:pPr lvl="2">
              <a:defRPr sz="3600"/>
            </a:pPr>
            <a:endParaRPr dirty="0"/>
          </a:p>
          <a:p>
            <a:pPr marL="963083" lvl="1" indent="-518583">
              <a:defRPr sz="4000"/>
            </a:pPr>
            <a:r>
              <a:rPr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风险2: </a:t>
            </a:r>
            <a:r>
              <a:rPr dirty="0">
                <a:solidFill>
                  <a:srgbClr val="F5EC00"/>
                </a:solidFill>
              </a:rPr>
              <a:t>Delay of LHC Upgrade Project</a:t>
            </a:r>
            <a:r>
              <a:rPr dirty="0"/>
              <a:t> —  the ATLAS upgrade is organized in a large international collaboration involving many institutions with interconnected work with centralized overall planning, so delays can occur due to issues outside our control</a:t>
            </a:r>
          </a:p>
          <a:p>
            <a:pPr lvl="2">
              <a:defRPr sz="3600"/>
            </a:pPr>
            <a:r>
              <a:rPr dirty="0">
                <a:solidFill>
                  <a:schemeClr val="accent3">
                    <a:satOff val="18648"/>
                    <a:lumOff val="5971"/>
                  </a:schemeClr>
                </a:solidFill>
              </a:rPr>
              <a:t>Mitigation</a:t>
            </a:r>
            <a:r>
              <a:rPr dirty="0"/>
              <a:t>: Work with ATLAS management to minimize impact to the project. The large international team will ensure that the project is feasible even if delays occur.</a:t>
            </a:r>
          </a:p>
        </p:txBody>
      </p:sp>
      <p:sp>
        <p:nvSpPr>
          <p:cNvPr id="7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793" name="The project is challenging and a key contribution to the ATLAS upgrade"/>
          <p:cNvSpPr txBox="1"/>
          <p:nvPr/>
        </p:nvSpPr>
        <p:spPr>
          <a:xfrm>
            <a:off x="62475" y="1830222"/>
            <a:ext cx="21100456" cy="892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8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The project is challenging and a key contribution to the ATLAS upgrade</a:t>
            </a:r>
          </a:p>
        </p:txBody>
      </p:sp>
    </p:spTree>
    <p:extLst>
      <p:ext uri="{BB962C8B-B14F-4D97-AF65-F5344CB8AC3E}">
        <p14:creationId xmlns:p14="http://schemas.microsoft.com/office/powerpoint/2010/main" val="84537394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">
            <a:extLst>
              <a:ext uri="{FF2B5EF4-FFF2-40B4-BE49-F238E27FC236}">
                <a16:creationId xmlns:a16="http://schemas.microsoft.com/office/drawing/2014/main" id="{AC4911CA-D727-3745-56B3-987BBED838EE}"/>
              </a:ext>
            </a:extLst>
          </p:cNvPr>
          <p:cNvSpPr/>
          <p:nvPr/>
        </p:nvSpPr>
        <p:spPr>
          <a:xfrm>
            <a:off x="0" y="7142835"/>
            <a:ext cx="24179611" cy="6263708"/>
          </a:xfrm>
          <a:prstGeom prst="roundRect">
            <a:avLst>
              <a:gd name="adj" fmla="val 12917"/>
            </a:avLst>
          </a:prstGeom>
          <a:solidFill>
            <a:schemeClr val="accent1">
              <a:hueOff val="-37249"/>
              <a:satOff val="-2150"/>
              <a:lumOff val="12811"/>
              <a:alpha val="71344"/>
            </a:schemeClr>
          </a:solidFill>
          <a:ln w="63500">
            <a:solidFill>
              <a:srgbClr val="FFFFFF">
                <a:alpha val="71344"/>
              </a:srgbClr>
            </a:solidFill>
            <a:miter lim="400000"/>
          </a:ln>
        </p:spPr>
        <p:txBody>
          <a:bodyPr lIns="71437" tIns="71437" rIns="71437" bIns="71437"/>
          <a:lstStyle/>
          <a:p>
            <a:pPr algn="ctr" defTabSz="1828800">
              <a:defRPr sz="54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71" name="Rounded Rectangle"/>
          <p:cNvSpPr/>
          <p:nvPr/>
        </p:nvSpPr>
        <p:spPr>
          <a:xfrm>
            <a:off x="959245" y="1807496"/>
            <a:ext cx="22395025" cy="3654190"/>
          </a:xfrm>
          <a:prstGeom prst="roundRect">
            <a:avLst>
              <a:gd name="adj" fmla="val 12917"/>
            </a:avLst>
          </a:prstGeom>
          <a:solidFill>
            <a:schemeClr val="accent1">
              <a:hueOff val="-37249"/>
              <a:satOff val="-2150"/>
              <a:lumOff val="12811"/>
              <a:alpha val="71344"/>
            </a:schemeClr>
          </a:solidFill>
          <a:ln w="63500">
            <a:solidFill>
              <a:srgbClr val="FFFFFF">
                <a:alpha val="71344"/>
              </a:srgbClr>
            </a:solidFill>
            <a:miter lim="400000"/>
          </a:ln>
        </p:spPr>
        <p:txBody>
          <a:bodyPr lIns="71437" tIns="71437" rIns="71437" bIns="71437"/>
          <a:lstStyle/>
          <a:p>
            <a:pPr algn="ctr" defTabSz="1828800">
              <a:defRPr sz="54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72" name="Expected achievements and Innovations (预期成果与创新点)"/>
          <p:cNvSpPr txBox="1">
            <a:spLocks noGrp="1"/>
          </p:cNvSpPr>
          <p:nvPr>
            <p:ph type="title"/>
          </p:nvPr>
        </p:nvSpPr>
        <p:spPr>
          <a:xfrm>
            <a:off x="6455226" y="-39407"/>
            <a:ext cx="24384001" cy="1482329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>
                <a:solidFill>
                  <a:schemeClr val="accent4"/>
                </a:solidFill>
              </a:rPr>
              <a:t>  </a:t>
            </a:r>
            <a:r>
              <a:rPr dirty="0" err="1">
                <a:solidFill>
                  <a:schemeClr val="accent4"/>
                </a:solidFill>
              </a:rPr>
              <a:t>预期成果与创新</a:t>
            </a:r>
            <a:r>
              <a:rPr lang="zh-CN" altLang="en-US" dirty="0">
                <a:solidFill>
                  <a:schemeClr val="accent4"/>
                </a:solidFill>
              </a:rPr>
              <a:t>点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773" name="Double-click to edit"/>
          <p:cNvSpPr txBox="1">
            <a:spLocks noGrp="1"/>
          </p:cNvSpPr>
          <p:nvPr>
            <p:ph type="body" idx="1"/>
          </p:nvPr>
        </p:nvSpPr>
        <p:spPr>
          <a:xfrm>
            <a:off x="0" y="12944054"/>
            <a:ext cx="24384001" cy="11058396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pPr marL="963083" lvl="1" indent="-518583">
              <a:defRPr sz="4300"/>
            </a:pPr>
            <a:endParaRPr/>
          </a:p>
          <a:p>
            <a:pPr marL="963083" lvl="1" indent="-518583">
              <a:defRPr sz="4300"/>
            </a:pPr>
            <a:endParaRPr/>
          </a:p>
        </p:txBody>
      </p:sp>
      <p:sp>
        <p:nvSpPr>
          <p:cNvPr id="7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776" name="第一个用于对撞机实验的硅基高精度时间探测器"/>
          <p:cNvSpPr txBox="1"/>
          <p:nvPr/>
        </p:nvSpPr>
        <p:spPr>
          <a:xfrm>
            <a:off x="2965314" y="1731349"/>
            <a:ext cx="17224376" cy="1285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4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第一个用于对撞机实验的硅基高精度时间探测器</a:t>
            </a:r>
          </a:p>
        </p:txBody>
      </p:sp>
      <p:sp>
        <p:nvSpPr>
          <p:cNvPr id="778" name="First silicon-based timing detector in particle physics…"/>
          <p:cNvSpPr txBox="1"/>
          <p:nvPr/>
        </p:nvSpPr>
        <p:spPr>
          <a:xfrm>
            <a:off x="1662054" y="3266245"/>
            <a:ext cx="18158184" cy="1737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marL="567972" indent="-567972" defTabSz="821531">
              <a:spcBef>
                <a:spcPts val="900"/>
              </a:spcBef>
              <a:buSzPct val="75000"/>
              <a:buChar char="•"/>
              <a:defRPr sz="4000"/>
            </a:lvl1pPr>
            <a:lvl2pPr marL="963083" indent="-518583" defTabSz="821531">
              <a:spcBef>
                <a:spcPts val="900"/>
              </a:spcBef>
              <a:buSzPct val="75000"/>
              <a:buChar char="•"/>
              <a:defRPr sz="4000"/>
            </a:lvl2pPr>
          </a:lstStyle>
          <a:p>
            <a:r>
              <a:rPr lang="en-US" sz="4800" dirty="0" err="1"/>
              <a:t>粒子物理第一个硅基的时间探测器</a:t>
            </a:r>
            <a:r>
              <a:rPr lang="zh-CN" altLang="en-US" sz="4800" dirty="0"/>
              <a:t>，</a:t>
            </a:r>
            <a:r>
              <a:rPr lang="en-US" altLang="zh-CN" sz="4800" dirty="0"/>
              <a:t>30-50</a:t>
            </a:r>
            <a:r>
              <a:rPr lang="zh-CN" altLang="en-US" sz="4800" dirty="0"/>
              <a:t>皮秒时间分辨率</a:t>
            </a:r>
            <a:endParaRPr lang="en-US" sz="4800" dirty="0"/>
          </a:p>
          <a:p>
            <a:r>
              <a:rPr lang="en-US" sz="4800" dirty="0" err="1"/>
              <a:t>国产LGAD传感器是目前世界上最抗辐照的</a:t>
            </a:r>
            <a:endParaRPr lang="en-US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F7CB4-5CD4-A70F-5569-AA0453DBCBA7}"/>
              </a:ext>
            </a:extLst>
          </p:cNvPr>
          <p:cNvSpPr txBox="1"/>
          <p:nvPr/>
        </p:nvSpPr>
        <p:spPr>
          <a:xfrm>
            <a:off x="369708" y="7288845"/>
            <a:ext cx="23644584" cy="55092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N" dirty="0"/>
              <a:t>高颗粒度时间探测器的研制将发展很多种新技术，包括高时间分辨的抗辐照传感器技术、前端电子学超快芯片技术、大面积超快探测器集成技术等</a:t>
            </a:r>
            <a:r>
              <a:rPr lang="zh-CN" altLang="en-US" dirty="0"/>
              <a:t>。</a:t>
            </a:r>
            <a:endParaRPr lang="en-US" altLang="zh-CN" dirty="0"/>
          </a:p>
          <a:p>
            <a:endParaRPr lang="en-CN" dirty="0"/>
          </a:p>
          <a:p>
            <a:r>
              <a:rPr lang="en-CN" dirty="0"/>
              <a:t>项目所研发的硅探测器具有高时间分辨率、高空间分辨率和抗辐照等优异性能，可以广泛应用于核物理实验与粒子物理实验、同步辐射成像与X 射线成像、医疗成像、航空航天探测等重要领域。</a:t>
            </a:r>
          </a:p>
          <a:p>
            <a:r>
              <a:rPr lang="en-CN" dirty="0"/>
              <a:t>通过研制国产硅传感器，使更多的年轻科学工作者参与先进半导体探测器工艺研究，促进国内相关厂家掌握关键技术。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05D0EA-28E6-6493-EF9C-D4461A11BAE4}"/>
              </a:ext>
            </a:extLst>
          </p:cNvPr>
          <p:cNvSpPr txBox="1"/>
          <p:nvPr/>
        </p:nvSpPr>
        <p:spPr>
          <a:xfrm>
            <a:off x="6703540" y="5692566"/>
            <a:ext cx="12220832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sz="6600" dirty="0">
                <a:solidFill>
                  <a:schemeClr val="accent4"/>
                </a:solidFill>
              </a:rPr>
              <a:t>预期经济社会效益</a:t>
            </a:r>
            <a:endParaRPr lang="en-CN" sz="66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C6CDD-383B-AA73-1A34-CD2B275F0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6600" dirty="0">
                <a:solidFill>
                  <a:schemeClr val="accent4"/>
                </a:solidFill>
              </a:rPr>
              <a:t> 预期经济社会效益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BBAA9-F64B-0B8E-4363-3792FF238F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d’f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72686-688A-4AC8-F144-057954B20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2" y="2214562"/>
            <a:ext cx="22710337" cy="11164554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25BC7F74-CB3F-CE94-F076-26D3D94CB34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23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803848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Extra Slides"/>
          <p:cNvSpPr txBox="1">
            <a:spLocks noGrp="1"/>
          </p:cNvSpPr>
          <p:nvPr>
            <p:ph type="title"/>
          </p:nvPr>
        </p:nvSpPr>
        <p:spPr>
          <a:xfrm>
            <a:off x="-1" y="5845628"/>
            <a:ext cx="24384001" cy="1482329"/>
          </a:xfrm>
          <a:prstGeom prst="rect">
            <a:avLst/>
          </a:prstGeom>
        </p:spPr>
        <p:txBody>
          <a:bodyPr/>
          <a:lstStyle/>
          <a:p>
            <a:r>
              <a:t>Extra Slides</a:t>
            </a:r>
          </a:p>
        </p:txBody>
      </p:sp>
      <p:sp>
        <p:nvSpPr>
          <p:cNvPr id="8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6A15-D8D7-4BD6-8C22-DAC5FF38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dirty="0"/>
              <a:t>LGAD</a:t>
            </a:r>
            <a:r>
              <a:rPr lang="zh-CN" altLang="en" dirty="0"/>
              <a:t>传感器</a:t>
            </a:r>
            <a:r>
              <a:rPr lang="zh-CN" altLang="en-US" dirty="0"/>
              <a:t>在辐照后的性能</a:t>
            </a:r>
            <a:r>
              <a:rPr lang="en" altLang="zh-CN" dirty="0"/>
              <a:t> </a:t>
            </a:r>
            <a:r>
              <a:rPr lang="zh-CN" altLang="en-US" dirty="0"/>
              <a:t>（</a:t>
            </a:r>
            <a:r>
              <a:rPr lang="en" altLang="zh-CN" dirty="0"/>
              <a:t> 2.5e15 cm</a:t>
            </a:r>
            <a:r>
              <a:rPr lang="en" altLang="zh-CN" baseline="30000" dirty="0"/>
              <a:t>-2</a:t>
            </a:r>
            <a:r>
              <a:rPr lang="en" altLang="zh-CN" dirty="0"/>
              <a:t> </a:t>
            </a:r>
            <a:r>
              <a:rPr lang="zh-CN" altLang="en" dirty="0"/>
              <a:t>等效</a:t>
            </a:r>
            <a:r>
              <a:rPr lang="zh-CN" altLang="en-US" dirty="0"/>
              <a:t>中子通量）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860D9-006B-E998-6ED1-531BBCB08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489" y="1833649"/>
            <a:ext cx="24384001" cy="11412142"/>
          </a:xfrm>
        </p:spPr>
        <p:txBody>
          <a:bodyPr/>
          <a:lstStyle/>
          <a:p>
            <a:r>
              <a:rPr lang="zh-CN" altLang="en-US" dirty="0">
                <a:solidFill>
                  <a:srgbClr val="FFFF00"/>
                </a:solidFill>
              </a:rPr>
              <a:t>掺碳的</a:t>
            </a:r>
            <a:r>
              <a:rPr lang="en-US" altLang="zh-CN" dirty="0">
                <a:solidFill>
                  <a:srgbClr val="FFFF00"/>
                </a:solidFill>
              </a:rPr>
              <a:t>LGADs </a:t>
            </a:r>
            <a:r>
              <a:rPr lang="zh-CN" altLang="en-US" dirty="0">
                <a:solidFill>
                  <a:srgbClr val="FFFF00"/>
                </a:solidFill>
              </a:rPr>
              <a:t>满足</a:t>
            </a:r>
            <a:r>
              <a:rPr lang="en-US" altLang="zh-CN" dirty="0">
                <a:solidFill>
                  <a:srgbClr val="FFFF00"/>
                </a:solidFill>
              </a:rPr>
              <a:t>ATLAS</a:t>
            </a:r>
            <a:r>
              <a:rPr lang="zh-CN" altLang="en-US" dirty="0">
                <a:solidFill>
                  <a:srgbClr val="FFFF00"/>
                </a:solidFill>
              </a:rPr>
              <a:t>实验的</a:t>
            </a:r>
            <a:r>
              <a:rPr lang="en-US" altLang="zh-CN" dirty="0">
                <a:solidFill>
                  <a:srgbClr val="FFFF00"/>
                </a:solidFill>
              </a:rPr>
              <a:t> HGTD </a:t>
            </a:r>
            <a:r>
              <a:rPr lang="zh-CN" altLang="en-US" dirty="0">
                <a:solidFill>
                  <a:srgbClr val="FFFF00"/>
                </a:solidFill>
              </a:rPr>
              <a:t>要求（高能所，科大，意大利</a:t>
            </a:r>
            <a:r>
              <a:rPr lang="en-US" altLang="zh-CN" dirty="0">
                <a:solidFill>
                  <a:srgbClr val="FFFF00"/>
                </a:solidFill>
              </a:rPr>
              <a:t>FBK</a:t>
            </a:r>
            <a:r>
              <a:rPr lang="zh-CN" altLang="en-US" dirty="0">
                <a:solidFill>
                  <a:srgbClr val="FFFF00"/>
                </a:solidFill>
              </a:rPr>
              <a:t>）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en-US" altLang="zh-CN" sz="3200" dirty="0">
                <a:solidFill>
                  <a:schemeClr val="tx1"/>
                </a:solidFill>
              </a:rPr>
              <a:t>30-50</a:t>
            </a:r>
            <a:r>
              <a:rPr lang="zh-CN" altLang="en-US" sz="3200" dirty="0">
                <a:solidFill>
                  <a:schemeClr val="tx1"/>
                </a:solidFill>
              </a:rPr>
              <a:t>皮秒的时间分辨率</a:t>
            </a:r>
            <a:endParaRPr lang="en-US" altLang="zh-CN" sz="3200" dirty="0">
              <a:solidFill>
                <a:schemeClr val="tx1"/>
              </a:solidFill>
            </a:endParaRPr>
          </a:p>
          <a:p>
            <a:pPr lvl="1"/>
            <a:r>
              <a:rPr lang="en-US" altLang="zh-CN" sz="3200" dirty="0">
                <a:solidFill>
                  <a:schemeClr val="tx1"/>
                </a:solidFill>
              </a:rPr>
              <a:t>4fC</a:t>
            </a:r>
            <a:r>
              <a:rPr lang="zh-CN" altLang="en-US" sz="3200" dirty="0">
                <a:solidFill>
                  <a:schemeClr val="tx1"/>
                </a:solidFill>
              </a:rPr>
              <a:t>以上的电荷收集，工作电压低于</a:t>
            </a:r>
            <a:r>
              <a:rPr lang="en-US" altLang="zh-CN" sz="3200" dirty="0">
                <a:solidFill>
                  <a:schemeClr val="tx1"/>
                </a:solidFill>
              </a:rPr>
              <a:t>550V</a:t>
            </a:r>
            <a:r>
              <a:rPr lang="zh-CN" altLang="en-US" sz="3200" dirty="0">
                <a:solidFill>
                  <a:schemeClr val="tx1"/>
                </a:solidFill>
              </a:rPr>
              <a:t>（避免烧毁）</a:t>
            </a:r>
            <a:endParaRPr lang="en-US" altLang="zh-CN" sz="3200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A88F03-102D-4B59-C609-778D2021A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72" y="4224881"/>
            <a:ext cx="21151597" cy="9020909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F567903-5DAF-2BBA-0D46-21C86E91D4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25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4447501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0812D-270B-381C-AD75-1E3293298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r>
              <a:rPr lang="zh-CN" altLang="en-CN" dirty="0"/>
              <a:t>研究</a:t>
            </a:r>
            <a:r>
              <a:rPr lang="zh-CN" altLang="en-US" dirty="0"/>
              <a:t>方法与技术路线：高能所预生产研制</a:t>
            </a:r>
            <a:r>
              <a:rPr lang="en-US" dirty="0"/>
              <a:t>LGAD</a:t>
            </a:r>
            <a:r>
              <a:rPr lang="zh-CN" altLang="en-US" dirty="0"/>
              <a:t>传感器 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EAA766-B419-6F56-5EF0-67BEC1E96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82329"/>
            <a:ext cx="24384001" cy="11412142"/>
          </a:xfrm>
        </p:spPr>
        <p:txBody>
          <a:bodyPr/>
          <a:lstStyle/>
          <a:p>
            <a:r>
              <a:rPr lang="en-US" dirty="0" err="1">
                <a:solidFill>
                  <a:srgbClr val="FFFF00"/>
                </a:solidFill>
              </a:rPr>
              <a:t>技术路线</a:t>
            </a:r>
            <a:r>
              <a:rPr lang="zh-CN" altLang="en-US" dirty="0">
                <a:solidFill>
                  <a:srgbClr val="FFFF00"/>
                </a:solidFill>
              </a:rPr>
              <a:t>：</a:t>
            </a:r>
            <a:endParaRPr lang="en-US" altLang="zh-CN" dirty="0">
              <a:solidFill>
                <a:srgbClr val="FFFF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dirty="0"/>
              <a:t>工艺优化，提高成品率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zh-CN" altLang="en-US" dirty="0"/>
              <a:t>研制大面积传感器</a:t>
            </a:r>
            <a:endParaRPr lang="en-US" altLang="zh-CN" dirty="0">
              <a:solidFill>
                <a:srgbClr val="FFFF00"/>
              </a:solidFill>
            </a:endParaRPr>
          </a:p>
          <a:p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BF0B7-5837-771E-4542-315E42FB8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89" y="3195544"/>
            <a:ext cx="23596289" cy="10210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F7BB-73C1-DB4F-E787-C2B1E599CE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26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7585490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4D4A-6FFD-B6A1-FF6F-72BE0FA61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r>
              <a:rPr lang="zh-CN" altLang="en-CN" dirty="0"/>
              <a:t>研究</a:t>
            </a:r>
            <a:r>
              <a:rPr lang="zh-CN" altLang="en-US" dirty="0"/>
              <a:t>方法与技术路线：科大预生产研制的</a:t>
            </a:r>
            <a:r>
              <a:rPr lang="en-US" dirty="0"/>
              <a:t>LGAD</a:t>
            </a:r>
            <a:r>
              <a:rPr lang="zh-CN" altLang="en-US" dirty="0"/>
              <a:t>传感器 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07188-2D42-C2E1-1AEE-9357C8BCA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272244"/>
            <a:ext cx="24384001" cy="11412142"/>
          </a:xfrm>
        </p:spPr>
        <p:txBody>
          <a:bodyPr/>
          <a:lstStyle/>
          <a:p>
            <a:r>
              <a:rPr lang="en-US" dirty="0" err="1">
                <a:solidFill>
                  <a:srgbClr val="FFFF00"/>
                </a:solidFill>
              </a:rPr>
              <a:t>技术路线</a:t>
            </a:r>
            <a:r>
              <a:rPr lang="zh-CN" altLang="en-US" dirty="0">
                <a:solidFill>
                  <a:srgbClr val="FFFF00"/>
                </a:solidFill>
              </a:rPr>
              <a:t>：</a:t>
            </a:r>
            <a:endParaRPr lang="en-US" altLang="zh-CN" dirty="0">
              <a:solidFill>
                <a:srgbClr val="FFFF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dirty="0"/>
              <a:t>工艺优化，提高成品率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zh-CN" altLang="en-US" dirty="0"/>
              <a:t>研制大面积传感器</a:t>
            </a:r>
            <a:endParaRPr lang="en-US" altLang="zh-CN" dirty="0">
              <a:solidFill>
                <a:srgbClr val="FFFF00"/>
              </a:solidFill>
            </a:endParaRPr>
          </a:p>
          <a:p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B1A37D-D803-B7FD-0FD5-6C9DBE7ED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30" y="3083312"/>
            <a:ext cx="23330502" cy="1032323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D70B64-7D33-C97B-495D-0D66BC56518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27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9397809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0B5FE-A65E-3707-6D59-EBF0EF39B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组织管理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C7F2C-FD07-8A48-56E1-8DC85E934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zh-CN" altLang="en-US" dirty="0"/>
              <a:t>本课题实行课题负责人全面负责制。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课题负责人根据课题研究内容指定各方面的具体负责人，他们与课题负责人、保持密切的沟通和交流，在课题负责人的领导下开展各项研究工作。课题将定期组织课题组例会，进行课题内部的工作交流，讨论和解决各种技术问题；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每年召开二次课题组研讨会，针对课题实施过程中存在的重要问题进行专题讨论；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每年召开一次年终总结会，检查课题进度，安排一下年度的具体工作。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课题负责人与项目负责人定期保持密切的沟通和交流，确保项目整体进度。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D854B-C927-876F-DE18-B4373095529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28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5355328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课题1：High Granularity Timing Detec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CN" sz="6600" dirty="0"/>
              <a:t>研究</a:t>
            </a:r>
            <a:r>
              <a:rPr lang="zh-CN" altLang="en-US" sz="6600" dirty="0"/>
              <a:t>内容</a:t>
            </a:r>
            <a:endParaRPr dirty="0"/>
          </a:p>
        </p:txBody>
      </p:sp>
      <p:sp>
        <p:nvSpPr>
          <p:cNvPr id="4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451" name="Research Content, Assessment Index (考核指标，研究内容)"/>
          <p:cNvSpPr txBox="1"/>
          <p:nvPr/>
        </p:nvSpPr>
        <p:spPr>
          <a:xfrm>
            <a:off x="313821" y="1402153"/>
            <a:ext cx="24291026" cy="115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6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 dirty="0">
              <a:solidFill>
                <a:schemeClr val="accent3">
                  <a:hueOff val="-333990"/>
                  <a:satOff val="3917"/>
                  <a:lumOff val="-6666"/>
                </a:schemeClr>
              </a:solidFill>
            </a:endParaRPr>
          </a:p>
        </p:txBody>
      </p:sp>
      <p:pic>
        <p:nvPicPr>
          <p:cNvPr id="453" name="图片 15" descr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158" y="7770805"/>
            <a:ext cx="7014555" cy="3328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图片 10" descr="图片 10"/>
          <p:cNvPicPr>
            <a:picLocks noChangeAspect="1"/>
          </p:cNvPicPr>
          <p:nvPr/>
        </p:nvPicPr>
        <p:blipFill>
          <a:blip r:embed="rId4"/>
          <a:srcRect r="48070" b="35959"/>
          <a:stretch>
            <a:fillRect/>
          </a:stretch>
        </p:blipFill>
        <p:spPr>
          <a:xfrm>
            <a:off x="4600431" y="7605569"/>
            <a:ext cx="5930548" cy="4098955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文本框 13"/>
          <p:cNvSpPr txBox="1"/>
          <p:nvPr/>
        </p:nvSpPr>
        <p:spPr>
          <a:xfrm>
            <a:off x="6075214" y="6724458"/>
            <a:ext cx="5607160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642937">
              <a:defRPr sz="38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lang="en-CN" dirty="0"/>
              <a:t>电子学</a:t>
            </a:r>
            <a:r>
              <a:rPr dirty="0"/>
              <a:t> </a:t>
            </a:r>
          </a:p>
        </p:txBody>
      </p:sp>
      <p:sp>
        <p:nvSpPr>
          <p:cNvPr id="456" name="文本框 13"/>
          <p:cNvSpPr txBox="1"/>
          <p:nvPr/>
        </p:nvSpPr>
        <p:spPr>
          <a:xfrm>
            <a:off x="18102856" y="6797875"/>
            <a:ext cx="5607160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642937">
              <a:defRPr sz="38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lang="en-CN" dirty="0"/>
              <a:t>高压系统</a:t>
            </a:r>
            <a:endParaRPr dirty="0"/>
          </a:p>
        </p:txBody>
      </p:sp>
      <p:sp>
        <p:nvSpPr>
          <p:cNvPr id="457" name="文本框 13"/>
          <p:cNvSpPr txBox="1"/>
          <p:nvPr/>
        </p:nvSpPr>
        <p:spPr>
          <a:xfrm>
            <a:off x="133894" y="6658175"/>
            <a:ext cx="5607160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642937">
              <a:defRPr sz="38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/>
              <a:t>LGAD </a:t>
            </a:r>
            <a:r>
              <a:rPr lang="en-CN" dirty="0"/>
              <a:t>硅传感器</a:t>
            </a:r>
            <a:endParaRPr dirty="0"/>
          </a:p>
        </p:txBody>
      </p:sp>
      <p:pic>
        <p:nvPicPr>
          <p:cNvPr id="458" name="IHEP-IMEv2 LGAD Wafer with full size (15_15) sensor_2 (1).jpg" descr="IHEP-IMEv2 LGAD Wafer with full size (15_15) sensor_2 (1).jpg"/>
          <p:cNvPicPr>
            <a:picLocks noChangeAspect="1"/>
          </p:cNvPicPr>
          <p:nvPr/>
        </p:nvPicPr>
        <p:blipFill>
          <a:blip r:embed="rId5"/>
          <a:srcRect l="18056" t="3683" r="21976" b="2"/>
          <a:stretch>
            <a:fillRect/>
          </a:stretch>
        </p:blipFill>
        <p:spPr>
          <a:xfrm>
            <a:off x="46014" y="7230285"/>
            <a:ext cx="4529140" cy="4849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5" extrusionOk="0">
                <a:moveTo>
                  <a:pt x="10645" y="3"/>
                </a:moveTo>
                <a:cubicBezTo>
                  <a:pt x="10200" y="10"/>
                  <a:pt x="9756" y="38"/>
                  <a:pt x="9415" y="84"/>
                </a:cubicBezTo>
                <a:cubicBezTo>
                  <a:pt x="8716" y="177"/>
                  <a:pt x="7620" y="428"/>
                  <a:pt x="7149" y="603"/>
                </a:cubicBezTo>
                <a:cubicBezTo>
                  <a:pt x="7077" y="631"/>
                  <a:pt x="6865" y="710"/>
                  <a:pt x="6678" y="778"/>
                </a:cubicBezTo>
                <a:cubicBezTo>
                  <a:pt x="6283" y="923"/>
                  <a:pt x="5328" y="1367"/>
                  <a:pt x="5077" y="1524"/>
                </a:cubicBezTo>
                <a:cubicBezTo>
                  <a:pt x="4981" y="1584"/>
                  <a:pt x="4876" y="1649"/>
                  <a:pt x="4842" y="1667"/>
                </a:cubicBezTo>
                <a:cubicBezTo>
                  <a:pt x="4782" y="1701"/>
                  <a:pt x="4411" y="1955"/>
                  <a:pt x="4070" y="2196"/>
                </a:cubicBezTo>
                <a:cubicBezTo>
                  <a:pt x="3480" y="2613"/>
                  <a:pt x="2771" y="3276"/>
                  <a:pt x="2272" y="3878"/>
                </a:cubicBezTo>
                <a:cubicBezTo>
                  <a:pt x="1842" y="4399"/>
                  <a:pt x="1705" y="4599"/>
                  <a:pt x="1695" y="4730"/>
                </a:cubicBezTo>
                <a:cubicBezTo>
                  <a:pt x="1688" y="4831"/>
                  <a:pt x="1679" y="4848"/>
                  <a:pt x="1625" y="4847"/>
                </a:cubicBezTo>
                <a:cubicBezTo>
                  <a:pt x="1582" y="4845"/>
                  <a:pt x="1550" y="4871"/>
                  <a:pt x="1525" y="4930"/>
                </a:cubicBezTo>
                <a:cubicBezTo>
                  <a:pt x="1505" y="4976"/>
                  <a:pt x="1446" y="5067"/>
                  <a:pt x="1394" y="5131"/>
                </a:cubicBezTo>
                <a:cubicBezTo>
                  <a:pt x="1184" y="5393"/>
                  <a:pt x="747" y="6307"/>
                  <a:pt x="514" y="6974"/>
                </a:cubicBezTo>
                <a:cubicBezTo>
                  <a:pt x="308" y="7565"/>
                  <a:pt x="112" y="8407"/>
                  <a:pt x="75" y="8853"/>
                </a:cubicBezTo>
                <a:cubicBezTo>
                  <a:pt x="68" y="8940"/>
                  <a:pt x="55" y="9021"/>
                  <a:pt x="47" y="9033"/>
                </a:cubicBezTo>
                <a:cubicBezTo>
                  <a:pt x="17" y="9078"/>
                  <a:pt x="-3" y="9840"/>
                  <a:pt x="26" y="9823"/>
                </a:cubicBezTo>
                <a:cubicBezTo>
                  <a:pt x="78" y="9794"/>
                  <a:pt x="99" y="9870"/>
                  <a:pt x="49" y="9905"/>
                </a:cubicBezTo>
                <a:cubicBezTo>
                  <a:pt x="8" y="9932"/>
                  <a:pt x="-1" y="9994"/>
                  <a:pt x="0" y="10292"/>
                </a:cubicBezTo>
                <a:cubicBezTo>
                  <a:pt x="0" y="11045"/>
                  <a:pt x="118" y="11857"/>
                  <a:pt x="336" y="12617"/>
                </a:cubicBezTo>
                <a:cubicBezTo>
                  <a:pt x="489" y="13149"/>
                  <a:pt x="507" y="13204"/>
                  <a:pt x="558" y="13298"/>
                </a:cubicBezTo>
                <a:cubicBezTo>
                  <a:pt x="587" y="13351"/>
                  <a:pt x="623" y="13444"/>
                  <a:pt x="639" y="13504"/>
                </a:cubicBezTo>
                <a:cubicBezTo>
                  <a:pt x="678" y="13644"/>
                  <a:pt x="806" y="13924"/>
                  <a:pt x="849" y="13964"/>
                </a:cubicBezTo>
                <a:cubicBezTo>
                  <a:pt x="867" y="13981"/>
                  <a:pt x="881" y="14018"/>
                  <a:pt x="881" y="14045"/>
                </a:cubicBezTo>
                <a:cubicBezTo>
                  <a:pt x="881" y="14139"/>
                  <a:pt x="1370" y="15032"/>
                  <a:pt x="1601" y="15358"/>
                </a:cubicBezTo>
                <a:cubicBezTo>
                  <a:pt x="1638" y="15411"/>
                  <a:pt x="1720" y="15529"/>
                  <a:pt x="1782" y="15620"/>
                </a:cubicBezTo>
                <a:cubicBezTo>
                  <a:pt x="2587" y="16792"/>
                  <a:pt x="3924" y="17968"/>
                  <a:pt x="5289" y="18707"/>
                </a:cubicBezTo>
                <a:cubicBezTo>
                  <a:pt x="5406" y="18771"/>
                  <a:pt x="5501" y="18834"/>
                  <a:pt x="5501" y="18847"/>
                </a:cubicBezTo>
                <a:cubicBezTo>
                  <a:pt x="5501" y="18860"/>
                  <a:pt x="5452" y="18897"/>
                  <a:pt x="5391" y="18930"/>
                </a:cubicBezTo>
                <a:cubicBezTo>
                  <a:pt x="5105" y="19087"/>
                  <a:pt x="4951" y="19388"/>
                  <a:pt x="4895" y="19900"/>
                </a:cubicBezTo>
                <a:cubicBezTo>
                  <a:pt x="4864" y="20190"/>
                  <a:pt x="4887" y="20414"/>
                  <a:pt x="4947" y="20414"/>
                </a:cubicBezTo>
                <a:cubicBezTo>
                  <a:pt x="4962" y="20414"/>
                  <a:pt x="5014" y="20491"/>
                  <a:pt x="5062" y="20586"/>
                </a:cubicBezTo>
                <a:cubicBezTo>
                  <a:pt x="5168" y="20796"/>
                  <a:pt x="5320" y="20970"/>
                  <a:pt x="5478" y="21063"/>
                </a:cubicBezTo>
                <a:cubicBezTo>
                  <a:pt x="5600" y="21135"/>
                  <a:pt x="5894" y="21241"/>
                  <a:pt x="5972" y="21242"/>
                </a:cubicBezTo>
                <a:cubicBezTo>
                  <a:pt x="6061" y="21242"/>
                  <a:pt x="6341" y="21304"/>
                  <a:pt x="6377" y="21330"/>
                </a:cubicBezTo>
                <a:cubicBezTo>
                  <a:pt x="6398" y="21345"/>
                  <a:pt x="6423" y="21349"/>
                  <a:pt x="6432" y="21341"/>
                </a:cubicBezTo>
                <a:cubicBezTo>
                  <a:pt x="6455" y="21320"/>
                  <a:pt x="6670" y="21398"/>
                  <a:pt x="6773" y="21464"/>
                </a:cubicBezTo>
                <a:cubicBezTo>
                  <a:pt x="6821" y="21495"/>
                  <a:pt x="6845" y="21532"/>
                  <a:pt x="6835" y="21556"/>
                </a:cubicBezTo>
                <a:cubicBezTo>
                  <a:pt x="6821" y="21591"/>
                  <a:pt x="7445" y="21595"/>
                  <a:pt x="11843" y="21595"/>
                </a:cubicBezTo>
                <a:cubicBezTo>
                  <a:pt x="16198" y="21595"/>
                  <a:pt x="16863" y="21590"/>
                  <a:pt x="16848" y="21556"/>
                </a:cubicBezTo>
                <a:cubicBezTo>
                  <a:pt x="16803" y="21446"/>
                  <a:pt x="16768" y="21283"/>
                  <a:pt x="16782" y="21249"/>
                </a:cubicBezTo>
                <a:cubicBezTo>
                  <a:pt x="16791" y="21228"/>
                  <a:pt x="16817" y="21212"/>
                  <a:pt x="16841" y="21212"/>
                </a:cubicBezTo>
                <a:cubicBezTo>
                  <a:pt x="16870" y="21211"/>
                  <a:pt x="16882" y="21186"/>
                  <a:pt x="16879" y="21137"/>
                </a:cubicBezTo>
                <a:cubicBezTo>
                  <a:pt x="16874" y="21072"/>
                  <a:pt x="16887" y="21061"/>
                  <a:pt x="16990" y="21040"/>
                </a:cubicBezTo>
                <a:cubicBezTo>
                  <a:pt x="17055" y="21027"/>
                  <a:pt x="17119" y="20996"/>
                  <a:pt x="17134" y="20971"/>
                </a:cubicBezTo>
                <a:cubicBezTo>
                  <a:pt x="17159" y="20930"/>
                  <a:pt x="17165" y="20931"/>
                  <a:pt x="17200" y="20976"/>
                </a:cubicBezTo>
                <a:cubicBezTo>
                  <a:pt x="17262" y="21055"/>
                  <a:pt x="17333" y="20982"/>
                  <a:pt x="17331" y="20842"/>
                </a:cubicBezTo>
                <a:cubicBezTo>
                  <a:pt x="17330" y="20780"/>
                  <a:pt x="17344" y="20667"/>
                  <a:pt x="17363" y="20591"/>
                </a:cubicBezTo>
                <a:cubicBezTo>
                  <a:pt x="17393" y="20473"/>
                  <a:pt x="17390" y="20429"/>
                  <a:pt x="17344" y="20294"/>
                </a:cubicBezTo>
                <a:cubicBezTo>
                  <a:pt x="17283" y="20112"/>
                  <a:pt x="17241" y="20078"/>
                  <a:pt x="16756" y="19798"/>
                </a:cubicBezTo>
                <a:cubicBezTo>
                  <a:pt x="16578" y="19695"/>
                  <a:pt x="16406" y="19588"/>
                  <a:pt x="16373" y="19563"/>
                </a:cubicBezTo>
                <a:cubicBezTo>
                  <a:pt x="16341" y="19537"/>
                  <a:pt x="16229" y="19484"/>
                  <a:pt x="16124" y="19442"/>
                </a:cubicBezTo>
                <a:cubicBezTo>
                  <a:pt x="16018" y="19401"/>
                  <a:pt x="15900" y="19351"/>
                  <a:pt x="15861" y="19333"/>
                </a:cubicBezTo>
                <a:cubicBezTo>
                  <a:pt x="15821" y="19315"/>
                  <a:pt x="15694" y="19305"/>
                  <a:pt x="15577" y="19308"/>
                </a:cubicBezTo>
                <a:cubicBezTo>
                  <a:pt x="15422" y="19312"/>
                  <a:pt x="15354" y="19303"/>
                  <a:pt x="15329" y="19275"/>
                </a:cubicBezTo>
                <a:cubicBezTo>
                  <a:pt x="15310" y="19253"/>
                  <a:pt x="15302" y="19224"/>
                  <a:pt x="15312" y="19209"/>
                </a:cubicBezTo>
                <a:cubicBezTo>
                  <a:pt x="15321" y="19195"/>
                  <a:pt x="15521" y="19089"/>
                  <a:pt x="15755" y="18974"/>
                </a:cubicBezTo>
                <a:cubicBezTo>
                  <a:pt x="16186" y="18763"/>
                  <a:pt x="16874" y="18380"/>
                  <a:pt x="17064" y="18244"/>
                </a:cubicBezTo>
                <a:cubicBezTo>
                  <a:pt x="17121" y="18204"/>
                  <a:pt x="17247" y="18117"/>
                  <a:pt x="17344" y="18050"/>
                </a:cubicBezTo>
                <a:cubicBezTo>
                  <a:pt x="18079" y="17545"/>
                  <a:pt x="19033" y="16632"/>
                  <a:pt x="19583" y="15908"/>
                </a:cubicBezTo>
                <a:cubicBezTo>
                  <a:pt x="19933" y="15447"/>
                  <a:pt x="20271" y="14915"/>
                  <a:pt x="20522" y="14436"/>
                </a:cubicBezTo>
                <a:cubicBezTo>
                  <a:pt x="20750" y="13999"/>
                  <a:pt x="21033" y="13313"/>
                  <a:pt x="21048" y="13158"/>
                </a:cubicBezTo>
                <a:cubicBezTo>
                  <a:pt x="21054" y="13096"/>
                  <a:pt x="21073" y="13037"/>
                  <a:pt x="21090" y="13027"/>
                </a:cubicBezTo>
                <a:cubicBezTo>
                  <a:pt x="21156" y="12989"/>
                  <a:pt x="21364" y="12207"/>
                  <a:pt x="21462" y="11636"/>
                </a:cubicBezTo>
                <a:cubicBezTo>
                  <a:pt x="21534" y="11217"/>
                  <a:pt x="21597" y="10497"/>
                  <a:pt x="21597" y="10064"/>
                </a:cubicBezTo>
                <a:cubicBezTo>
                  <a:pt x="21597" y="9279"/>
                  <a:pt x="21458" y="8237"/>
                  <a:pt x="21260" y="7524"/>
                </a:cubicBezTo>
                <a:cubicBezTo>
                  <a:pt x="20898" y="6225"/>
                  <a:pt x="20182" y="4872"/>
                  <a:pt x="19328" y="3873"/>
                </a:cubicBezTo>
                <a:cubicBezTo>
                  <a:pt x="19192" y="3714"/>
                  <a:pt x="18819" y="3339"/>
                  <a:pt x="18499" y="3039"/>
                </a:cubicBezTo>
                <a:cubicBezTo>
                  <a:pt x="17947" y="2522"/>
                  <a:pt x="17911" y="2494"/>
                  <a:pt x="17821" y="2507"/>
                </a:cubicBezTo>
                <a:cubicBezTo>
                  <a:pt x="17747" y="2517"/>
                  <a:pt x="17644" y="2482"/>
                  <a:pt x="17342" y="2344"/>
                </a:cubicBezTo>
                <a:cubicBezTo>
                  <a:pt x="17131" y="2248"/>
                  <a:pt x="16943" y="2169"/>
                  <a:pt x="16924" y="2169"/>
                </a:cubicBezTo>
                <a:cubicBezTo>
                  <a:pt x="16906" y="2169"/>
                  <a:pt x="16867" y="2138"/>
                  <a:pt x="16841" y="2100"/>
                </a:cubicBezTo>
                <a:cubicBezTo>
                  <a:pt x="16814" y="2063"/>
                  <a:pt x="16778" y="2031"/>
                  <a:pt x="16759" y="2031"/>
                </a:cubicBezTo>
                <a:cubicBezTo>
                  <a:pt x="16718" y="2031"/>
                  <a:pt x="16267" y="1767"/>
                  <a:pt x="16226" y="1719"/>
                </a:cubicBezTo>
                <a:cubicBezTo>
                  <a:pt x="16210" y="1699"/>
                  <a:pt x="16068" y="1621"/>
                  <a:pt x="15910" y="1544"/>
                </a:cubicBezTo>
                <a:cubicBezTo>
                  <a:pt x="15751" y="1467"/>
                  <a:pt x="15532" y="1344"/>
                  <a:pt x="15423" y="1271"/>
                </a:cubicBezTo>
                <a:cubicBezTo>
                  <a:pt x="15090" y="1049"/>
                  <a:pt x="14993" y="993"/>
                  <a:pt x="14905" y="973"/>
                </a:cubicBezTo>
                <a:cubicBezTo>
                  <a:pt x="14858" y="962"/>
                  <a:pt x="14716" y="906"/>
                  <a:pt x="14589" y="847"/>
                </a:cubicBezTo>
                <a:cubicBezTo>
                  <a:pt x="14461" y="789"/>
                  <a:pt x="14347" y="743"/>
                  <a:pt x="14335" y="747"/>
                </a:cubicBezTo>
                <a:cubicBezTo>
                  <a:pt x="14323" y="750"/>
                  <a:pt x="14278" y="731"/>
                  <a:pt x="14235" y="704"/>
                </a:cubicBezTo>
                <a:cubicBezTo>
                  <a:pt x="14192" y="677"/>
                  <a:pt x="14079" y="649"/>
                  <a:pt x="13985" y="641"/>
                </a:cubicBezTo>
                <a:cubicBezTo>
                  <a:pt x="13808" y="625"/>
                  <a:pt x="13391" y="452"/>
                  <a:pt x="13188" y="310"/>
                </a:cubicBezTo>
                <a:cubicBezTo>
                  <a:pt x="13020" y="193"/>
                  <a:pt x="12652" y="117"/>
                  <a:pt x="11881" y="41"/>
                </a:cubicBezTo>
                <a:cubicBezTo>
                  <a:pt x="11536" y="8"/>
                  <a:pt x="11090" y="-5"/>
                  <a:pt x="10645" y="3"/>
                </a:cubicBezTo>
                <a:close/>
                <a:moveTo>
                  <a:pt x="1761" y="4658"/>
                </a:moveTo>
                <a:cubicBezTo>
                  <a:pt x="1777" y="4649"/>
                  <a:pt x="1797" y="4654"/>
                  <a:pt x="1807" y="4668"/>
                </a:cubicBezTo>
                <a:cubicBezTo>
                  <a:pt x="1816" y="4682"/>
                  <a:pt x="1813" y="4702"/>
                  <a:pt x="1797" y="4711"/>
                </a:cubicBezTo>
                <a:cubicBezTo>
                  <a:pt x="1782" y="4719"/>
                  <a:pt x="1761" y="4714"/>
                  <a:pt x="1752" y="4700"/>
                </a:cubicBezTo>
                <a:cubicBezTo>
                  <a:pt x="1743" y="4686"/>
                  <a:pt x="1746" y="4666"/>
                  <a:pt x="1761" y="465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59" name="文本框 13"/>
          <p:cNvSpPr txBox="1"/>
          <p:nvPr/>
        </p:nvSpPr>
        <p:spPr>
          <a:xfrm>
            <a:off x="11197268" y="6505775"/>
            <a:ext cx="5051138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642937">
              <a:defRPr sz="38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rPr lang="en-CN" dirty="0"/>
              <a:t>探测器模块</a:t>
            </a:r>
            <a:endParaRPr dirty="0"/>
          </a:p>
          <a:p>
            <a:pPr algn="ctr" defTabSz="642937">
              <a:defRPr sz="38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rPr dirty="0"/>
              <a:t>ASIC+LGAD</a:t>
            </a:r>
          </a:p>
        </p:txBody>
      </p:sp>
      <p:pic>
        <p:nvPicPr>
          <p:cNvPr id="460" name="IMG_0002.JPG" descr="IMG_0002.JPG"/>
          <p:cNvPicPr>
            <a:picLocks noChangeAspect="1"/>
          </p:cNvPicPr>
          <p:nvPr/>
        </p:nvPicPr>
        <p:blipFill>
          <a:blip r:embed="rId6"/>
          <a:srcRect l="36636" t="41735" r="26960" b="27323"/>
          <a:stretch>
            <a:fillRect/>
          </a:stretch>
        </p:blipFill>
        <p:spPr>
          <a:xfrm>
            <a:off x="10556212" y="7723441"/>
            <a:ext cx="6817556" cy="3863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图片 4" descr="图片 4"/>
          <p:cNvPicPr>
            <a:picLocks noChangeAspect="1"/>
          </p:cNvPicPr>
          <p:nvPr/>
        </p:nvPicPr>
        <p:blipFill>
          <a:blip r:embed="rId7"/>
          <a:srcRect l="61290" t="1615" r="1" b="4770"/>
          <a:stretch>
            <a:fillRect/>
          </a:stretch>
        </p:blipFill>
        <p:spPr>
          <a:xfrm>
            <a:off x="19313787" y="1813525"/>
            <a:ext cx="3688558" cy="4386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9178" y="2"/>
                </a:moveTo>
                <a:cubicBezTo>
                  <a:pt x="8806" y="5"/>
                  <a:pt x="8462" y="17"/>
                  <a:pt x="8334" y="37"/>
                </a:cubicBezTo>
                <a:cubicBezTo>
                  <a:pt x="8280" y="45"/>
                  <a:pt x="8149" y="59"/>
                  <a:pt x="8041" y="70"/>
                </a:cubicBezTo>
                <a:cubicBezTo>
                  <a:pt x="7836" y="91"/>
                  <a:pt x="7211" y="206"/>
                  <a:pt x="7044" y="254"/>
                </a:cubicBezTo>
                <a:cubicBezTo>
                  <a:pt x="6990" y="269"/>
                  <a:pt x="6761" y="330"/>
                  <a:pt x="6535" y="388"/>
                </a:cubicBezTo>
                <a:cubicBezTo>
                  <a:pt x="6309" y="447"/>
                  <a:pt x="6104" y="506"/>
                  <a:pt x="6080" y="521"/>
                </a:cubicBezTo>
                <a:cubicBezTo>
                  <a:pt x="6056" y="537"/>
                  <a:pt x="5910" y="586"/>
                  <a:pt x="5754" y="631"/>
                </a:cubicBezTo>
                <a:cubicBezTo>
                  <a:pt x="5456" y="716"/>
                  <a:pt x="5204" y="830"/>
                  <a:pt x="5204" y="881"/>
                </a:cubicBezTo>
                <a:cubicBezTo>
                  <a:pt x="5204" y="897"/>
                  <a:pt x="5192" y="908"/>
                  <a:pt x="5176" y="904"/>
                </a:cubicBezTo>
                <a:cubicBezTo>
                  <a:pt x="5099" y="888"/>
                  <a:pt x="4223" y="1294"/>
                  <a:pt x="4146" y="1381"/>
                </a:cubicBezTo>
                <a:cubicBezTo>
                  <a:pt x="4134" y="1395"/>
                  <a:pt x="4069" y="1439"/>
                  <a:pt x="4002" y="1481"/>
                </a:cubicBezTo>
                <a:cubicBezTo>
                  <a:pt x="3742" y="1642"/>
                  <a:pt x="2861" y="2340"/>
                  <a:pt x="2682" y="2526"/>
                </a:cubicBezTo>
                <a:cubicBezTo>
                  <a:pt x="2640" y="2570"/>
                  <a:pt x="2530" y="2683"/>
                  <a:pt x="2438" y="2778"/>
                </a:cubicBezTo>
                <a:cubicBezTo>
                  <a:pt x="2346" y="2873"/>
                  <a:pt x="2271" y="2965"/>
                  <a:pt x="2271" y="2983"/>
                </a:cubicBezTo>
                <a:cubicBezTo>
                  <a:pt x="2271" y="3002"/>
                  <a:pt x="2251" y="3016"/>
                  <a:pt x="2229" y="3016"/>
                </a:cubicBezTo>
                <a:cubicBezTo>
                  <a:pt x="2207" y="3016"/>
                  <a:pt x="2178" y="3044"/>
                  <a:pt x="2164" y="3075"/>
                </a:cubicBezTo>
                <a:cubicBezTo>
                  <a:pt x="2149" y="3106"/>
                  <a:pt x="2100" y="3162"/>
                  <a:pt x="2054" y="3198"/>
                </a:cubicBezTo>
                <a:cubicBezTo>
                  <a:pt x="2009" y="3235"/>
                  <a:pt x="1960" y="3286"/>
                  <a:pt x="1945" y="3313"/>
                </a:cubicBezTo>
                <a:cubicBezTo>
                  <a:pt x="1898" y="3403"/>
                  <a:pt x="1821" y="3494"/>
                  <a:pt x="1771" y="3521"/>
                </a:cubicBezTo>
                <a:cubicBezTo>
                  <a:pt x="1744" y="3535"/>
                  <a:pt x="1722" y="3569"/>
                  <a:pt x="1722" y="3595"/>
                </a:cubicBezTo>
                <a:cubicBezTo>
                  <a:pt x="1722" y="3621"/>
                  <a:pt x="1703" y="3642"/>
                  <a:pt x="1680" y="3642"/>
                </a:cubicBezTo>
                <a:cubicBezTo>
                  <a:pt x="1658" y="3642"/>
                  <a:pt x="1629" y="3669"/>
                  <a:pt x="1615" y="3700"/>
                </a:cubicBezTo>
                <a:cubicBezTo>
                  <a:pt x="1601" y="3732"/>
                  <a:pt x="1549" y="3789"/>
                  <a:pt x="1499" y="3829"/>
                </a:cubicBezTo>
                <a:cubicBezTo>
                  <a:pt x="1449" y="3869"/>
                  <a:pt x="1408" y="3916"/>
                  <a:pt x="1408" y="3933"/>
                </a:cubicBezTo>
                <a:cubicBezTo>
                  <a:pt x="1408" y="3950"/>
                  <a:pt x="1383" y="3983"/>
                  <a:pt x="1350" y="4005"/>
                </a:cubicBezTo>
                <a:cubicBezTo>
                  <a:pt x="1317" y="4028"/>
                  <a:pt x="1292" y="4100"/>
                  <a:pt x="1292" y="4169"/>
                </a:cubicBezTo>
                <a:cubicBezTo>
                  <a:pt x="1292" y="4239"/>
                  <a:pt x="1265" y="4310"/>
                  <a:pt x="1232" y="4333"/>
                </a:cubicBezTo>
                <a:cubicBezTo>
                  <a:pt x="1199" y="4356"/>
                  <a:pt x="1174" y="4403"/>
                  <a:pt x="1174" y="4437"/>
                </a:cubicBezTo>
                <a:cubicBezTo>
                  <a:pt x="1174" y="4471"/>
                  <a:pt x="1157" y="4498"/>
                  <a:pt x="1136" y="4498"/>
                </a:cubicBezTo>
                <a:cubicBezTo>
                  <a:pt x="1116" y="4498"/>
                  <a:pt x="1088" y="4549"/>
                  <a:pt x="1074" y="4613"/>
                </a:cubicBezTo>
                <a:cubicBezTo>
                  <a:pt x="1060" y="4676"/>
                  <a:pt x="1032" y="4738"/>
                  <a:pt x="1013" y="4748"/>
                </a:cubicBezTo>
                <a:cubicBezTo>
                  <a:pt x="994" y="4758"/>
                  <a:pt x="978" y="4799"/>
                  <a:pt x="978" y="4841"/>
                </a:cubicBezTo>
                <a:cubicBezTo>
                  <a:pt x="978" y="4883"/>
                  <a:pt x="953" y="4936"/>
                  <a:pt x="920" y="4959"/>
                </a:cubicBezTo>
                <a:cubicBezTo>
                  <a:pt x="888" y="4981"/>
                  <a:pt x="860" y="5049"/>
                  <a:pt x="860" y="5111"/>
                </a:cubicBezTo>
                <a:cubicBezTo>
                  <a:pt x="860" y="5180"/>
                  <a:pt x="838" y="5232"/>
                  <a:pt x="802" y="5244"/>
                </a:cubicBezTo>
                <a:cubicBezTo>
                  <a:pt x="770" y="5254"/>
                  <a:pt x="744" y="5295"/>
                  <a:pt x="744" y="5336"/>
                </a:cubicBezTo>
                <a:cubicBezTo>
                  <a:pt x="744" y="5377"/>
                  <a:pt x="718" y="5430"/>
                  <a:pt x="686" y="5453"/>
                </a:cubicBezTo>
                <a:cubicBezTo>
                  <a:pt x="652" y="5476"/>
                  <a:pt x="625" y="5547"/>
                  <a:pt x="625" y="5617"/>
                </a:cubicBezTo>
                <a:cubicBezTo>
                  <a:pt x="625" y="5687"/>
                  <a:pt x="600" y="5758"/>
                  <a:pt x="567" y="5781"/>
                </a:cubicBezTo>
                <a:cubicBezTo>
                  <a:pt x="535" y="5804"/>
                  <a:pt x="509" y="5856"/>
                  <a:pt x="509" y="5897"/>
                </a:cubicBezTo>
                <a:cubicBezTo>
                  <a:pt x="509" y="5937"/>
                  <a:pt x="483" y="5989"/>
                  <a:pt x="451" y="6012"/>
                </a:cubicBezTo>
                <a:cubicBezTo>
                  <a:pt x="414" y="6038"/>
                  <a:pt x="390" y="6110"/>
                  <a:pt x="390" y="6211"/>
                </a:cubicBezTo>
                <a:cubicBezTo>
                  <a:pt x="390" y="6298"/>
                  <a:pt x="375" y="6380"/>
                  <a:pt x="353" y="6391"/>
                </a:cubicBezTo>
                <a:cubicBezTo>
                  <a:pt x="332" y="6402"/>
                  <a:pt x="314" y="6474"/>
                  <a:pt x="314" y="6551"/>
                </a:cubicBezTo>
                <a:cubicBezTo>
                  <a:pt x="314" y="6628"/>
                  <a:pt x="287" y="6719"/>
                  <a:pt x="256" y="6754"/>
                </a:cubicBezTo>
                <a:cubicBezTo>
                  <a:pt x="218" y="6797"/>
                  <a:pt x="197" y="6902"/>
                  <a:pt x="195" y="7065"/>
                </a:cubicBezTo>
                <a:cubicBezTo>
                  <a:pt x="194" y="7228"/>
                  <a:pt x="173" y="7333"/>
                  <a:pt x="135" y="7376"/>
                </a:cubicBezTo>
                <a:cubicBezTo>
                  <a:pt x="103" y="7411"/>
                  <a:pt x="79" y="7510"/>
                  <a:pt x="79" y="7598"/>
                </a:cubicBezTo>
                <a:cubicBezTo>
                  <a:pt x="79" y="7685"/>
                  <a:pt x="60" y="7757"/>
                  <a:pt x="40" y="7757"/>
                </a:cubicBezTo>
                <a:cubicBezTo>
                  <a:pt x="16" y="7757"/>
                  <a:pt x="3" y="8187"/>
                  <a:pt x="2" y="8892"/>
                </a:cubicBezTo>
                <a:cubicBezTo>
                  <a:pt x="1" y="9624"/>
                  <a:pt x="14" y="10027"/>
                  <a:pt x="40" y="10027"/>
                </a:cubicBezTo>
                <a:cubicBezTo>
                  <a:pt x="62" y="10027"/>
                  <a:pt x="79" y="10131"/>
                  <a:pt x="79" y="10273"/>
                </a:cubicBezTo>
                <a:cubicBezTo>
                  <a:pt x="79" y="10416"/>
                  <a:pt x="62" y="10519"/>
                  <a:pt x="40" y="10519"/>
                </a:cubicBezTo>
                <a:cubicBezTo>
                  <a:pt x="18" y="10519"/>
                  <a:pt x="0" y="10602"/>
                  <a:pt x="0" y="10701"/>
                </a:cubicBezTo>
                <a:cubicBezTo>
                  <a:pt x="0" y="10801"/>
                  <a:pt x="18" y="10881"/>
                  <a:pt x="40" y="10881"/>
                </a:cubicBezTo>
                <a:cubicBezTo>
                  <a:pt x="62" y="10881"/>
                  <a:pt x="79" y="10974"/>
                  <a:pt x="79" y="11092"/>
                </a:cubicBezTo>
                <a:cubicBezTo>
                  <a:pt x="79" y="11238"/>
                  <a:pt x="96" y="11313"/>
                  <a:pt x="137" y="11342"/>
                </a:cubicBezTo>
                <a:cubicBezTo>
                  <a:pt x="183" y="11374"/>
                  <a:pt x="195" y="11466"/>
                  <a:pt x="195" y="11768"/>
                </a:cubicBezTo>
                <a:cubicBezTo>
                  <a:pt x="195" y="12055"/>
                  <a:pt x="210" y="12168"/>
                  <a:pt x="253" y="12215"/>
                </a:cubicBezTo>
                <a:cubicBezTo>
                  <a:pt x="285" y="12251"/>
                  <a:pt x="311" y="12313"/>
                  <a:pt x="311" y="12352"/>
                </a:cubicBezTo>
                <a:cubicBezTo>
                  <a:pt x="312" y="12392"/>
                  <a:pt x="332" y="12433"/>
                  <a:pt x="353" y="12444"/>
                </a:cubicBezTo>
                <a:cubicBezTo>
                  <a:pt x="375" y="12455"/>
                  <a:pt x="390" y="12514"/>
                  <a:pt x="390" y="12575"/>
                </a:cubicBezTo>
                <a:cubicBezTo>
                  <a:pt x="390" y="12636"/>
                  <a:pt x="419" y="12710"/>
                  <a:pt x="451" y="12737"/>
                </a:cubicBezTo>
                <a:cubicBezTo>
                  <a:pt x="486" y="12767"/>
                  <a:pt x="509" y="12846"/>
                  <a:pt x="509" y="12936"/>
                </a:cubicBezTo>
                <a:cubicBezTo>
                  <a:pt x="509" y="13041"/>
                  <a:pt x="527" y="13093"/>
                  <a:pt x="567" y="13106"/>
                </a:cubicBezTo>
                <a:cubicBezTo>
                  <a:pt x="609" y="13120"/>
                  <a:pt x="625" y="13177"/>
                  <a:pt x="625" y="13306"/>
                </a:cubicBezTo>
                <a:cubicBezTo>
                  <a:pt x="625" y="13434"/>
                  <a:pt x="643" y="13489"/>
                  <a:pt x="686" y="13503"/>
                </a:cubicBezTo>
                <a:cubicBezTo>
                  <a:pt x="729" y="13517"/>
                  <a:pt x="744" y="13575"/>
                  <a:pt x="744" y="13734"/>
                </a:cubicBezTo>
                <a:cubicBezTo>
                  <a:pt x="744" y="13929"/>
                  <a:pt x="752" y="13952"/>
                  <a:pt x="860" y="14029"/>
                </a:cubicBezTo>
                <a:cubicBezTo>
                  <a:pt x="924" y="14074"/>
                  <a:pt x="978" y="14140"/>
                  <a:pt x="978" y="14173"/>
                </a:cubicBezTo>
                <a:cubicBezTo>
                  <a:pt x="978" y="14239"/>
                  <a:pt x="1098" y="14445"/>
                  <a:pt x="1146" y="14462"/>
                </a:cubicBezTo>
                <a:cubicBezTo>
                  <a:pt x="1162" y="14468"/>
                  <a:pt x="1174" y="14522"/>
                  <a:pt x="1174" y="14582"/>
                </a:cubicBezTo>
                <a:cubicBezTo>
                  <a:pt x="1174" y="14641"/>
                  <a:pt x="1199" y="14710"/>
                  <a:pt x="1232" y="14732"/>
                </a:cubicBezTo>
                <a:cubicBezTo>
                  <a:pt x="1268" y="14757"/>
                  <a:pt x="1291" y="14831"/>
                  <a:pt x="1292" y="14926"/>
                </a:cubicBezTo>
                <a:cubicBezTo>
                  <a:pt x="1293" y="15009"/>
                  <a:pt x="1319" y="15105"/>
                  <a:pt x="1350" y="15140"/>
                </a:cubicBezTo>
                <a:cubicBezTo>
                  <a:pt x="1382" y="15176"/>
                  <a:pt x="1408" y="15261"/>
                  <a:pt x="1408" y="15330"/>
                </a:cubicBezTo>
                <a:cubicBezTo>
                  <a:pt x="1408" y="15399"/>
                  <a:pt x="1426" y="15455"/>
                  <a:pt x="1448" y="15455"/>
                </a:cubicBezTo>
                <a:cubicBezTo>
                  <a:pt x="1469" y="15455"/>
                  <a:pt x="1487" y="15494"/>
                  <a:pt x="1487" y="15541"/>
                </a:cubicBezTo>
                <a:cubicBezTo>
                  <a:pt x="1487" y="15646"/>
                  <a:pt x="1587" y="15800"/>
                  <a:pt x="1736" y="15926"/>
                </a:cubicBezTo>
                <a:cubicBezTo>
                  <a:pt x="1855" y="16026"/>
                  <a:pt x="1893" y="16230"/>
                  <a:pt x="1801" y="16278"/>
                </a:cubicBezTo>
                <a:cubicBezTo>
                  <a:pt x="1766" y="16296"/>
                  <a:pt x="1771" y="16321"/>
                  <a:pt x="1822" y="16371"/>
                </a:cubicBezTo>
                <a:cubicBezTo>
                  <a:pt x="1860" y="16409"/>
                  <a:pt x="1907" y="16431"/>
                  <a:pt x="1924" y="16422"/>
                </a:cubicBezTo>
                <a:cubicBezTo>
                  <a:pt x="1942" y="16413"/>
                  <a:pt x="1957" y="16464"/>
                  <a:pt x="1957" y="16536"/>
                </a:cubicBezTo>
                <a:cubicBezTo>
                  <a:pt x="1957" y="16671"/>
                  <a:pt x="1982" y="16690"/>
                  <a:pt x="2268" y="16758"/>
                </a:cubicBezTo>
                <a:cubicBezTo>
                  <a:pt x="2372" y="16783"/>
                  <a:pt x="2501" y="16895"/>
                  <a:pt x="2503" y="16962"/>
                </a:cubicBezTo>
                <a:cubicBezTo>
                  <a:pt x="2504" y="16984"/>
                  <a:pt x="2521" y="17003"/>
                  <a:pt x="2543" y="17003"/>
                </a:cubicBezTo>
                <a:cubicBezTo>
                  <a:pt x="2564" y="17003"/>
                  <a:pt x="2582" y="17024"/>
                  <a:pt x="2582" y="17051"/>
                </a:cubicBezTo>
                <a:cubicBezTo>
                  <a:pt x="2582" y="17079"/>
                  <a:pt x="2564" y="17100"/>
                  <a:pt x="2543" y="17100"/>
                </a:cubicBezTo>
                <a:cubicBezTo>
                  <a:pt x="2520" y="17100"/>
                  <a:pt x="2505" y="17205"/>
                  <a:pt x="2505" y="17350"/>
                </a:cubicBezTo>
                <a:cubicBezTo>
                  <a:pt x="2505" y="17578"/>
                  <a:pt x="2514" y="17608"/>
                  <a:pt x="2603" y="17667"/>
                </a:cubicBezTo>
                <a:cubicBezTo>
                  <a:pt x="2657" y="17702"/>
                  <a:pt x="2701" y="17766"/>
                  <a:pt x="2701" y="17808"/>
                </a:cubicBezTo>
                <a:cubicBezTo>
                  <a:pt x="2701" y="17849"/>
                  <a:pt x="2728" y="17902"/>
                  <a:pt x="2763" y="17927"/>
                </a:cubicBezTo>
                <a:cubicBezTo>
                  <a:pt x="2856" y="17991"/>
                  <a:pt x="3157" y="18052"/>
                  <a:pt x="3395" y="18054"/>
                </a:cubicBezTo>
                <a:cubicBezTo>
                  <a:pt x="3546" y="18055"/>
                  <a:pt x="3600" y="18068"/>
                  <a:pt x="3600" y="18103"/>
                </a:cubicBezTo>
                <a:cubicBezTo>
                  <a:pt x="3600" y="18156"/>
                  <a:pt x="3805" y="18270"/>
                  <a:pt x="3958" y="18302"/>
                </a:cubicBezTo>
                <a:cubicBezTo>
                  <a:pt x="4053" y="18322"/>
                  <a:pt x="4722" y="18841"/>
                  <a:pt x="4855" y="18997"/>
                </a:cubicBezTo>
                <a:cubicBezTo>
                  <a:pt x="4886" y="19034"/>
                  <a:pt x="4941" y="19078"/>
                  <a:pt x="4976" y="19095"/>
                </a:cubicBezTo>
                <a:cubicBezTo>
                  <a:pt x="5059" y="19134"/>
                  <a:pt x="5377" y="19359"/>
                  <a:pt x="5545" y="19496"/>
                </a:cubicBezTo>
                <a:cubicBezTo>
                  <a:pt x="5617" y="19555"/>
                  <a:pt x="5694" y="19601"/>
                  <a:pt x="5715" y="19601"/>
                </a:cubicBezTo>
                <a:cubicBezTo>
                  <a:pt x="5736" y="19601"/>
                  <a:pt x="5752" y="19616"/>
                  <a:pt x="5752" y="19634"/>
                </a:cubicBezTo>
                <a:cubicBezTo>
                  <a:pt x="5752" y="19653"/>
                  <a:pt x="5777" y="19668"/>
                  <a:pt x="5808" y="19668"/>
                </a:cubicBezTo>
                <a:cubicBezTo>
                  <a:pt x="5838" y="19668"/>
                  <a:pt x="5868" y="19679"/>
                  <a:pt x="5875" y="19693"/>
                </a:cubicBezTo>
                <a:cubicBezTo>
                  <a:pt x="5897" y="19737"/>
                  <a:pt x="6349" y="20013"/>
                  <a:pt x="6535" y="20098"/>
                </a:cubicBezTo>
                <a:cubicBezTo>
                  <a:pt x="6632" y="20141"/>
                  <a:pt x="6743" y="20204"/>
                  <a:pt x="6784" y="20234"/>
                </a:cubicBezTo>
                <a:cubicBezTo>
                  <a:pt x="6825" y="20265"/>
                  <a:pt x="6917" y="20313"/>
                  <a:pt x="6989" y="20342"/>
                </a:cubicBezTo>
                <a:cubicBezTo>
                  <a:pt x="7060" y="20370"/>
                  <a:pt x="7128" y="20406"/>
                  <a:pt x="7140" y="20422"/>
                </a:cubicBezTo>
                <a:cubicBezTo>
                  <a:pt x="7171" y="20464"/>
                  <a:pt x="8413" y="20975"/>
                  <a:pt x="8550" y="21002"/>
                </a:cubicBezTo>
                <a:cubicBezTo>
                  <a:pt x="8615" y="21015"/>
                  <a:pt x="8728" y="21051"/>
                  <a:pt x="8804" y="21082"/>
                </a:cubicBezTo>
                <a:cubicBezTo>
                  <a:pt x="8928" y="21134"/>
                  <a:pt x="9259" y="21233"/>
                  <a:pt x="9568" y="21311"/>
                </a:cubicBezTo>
                <a:cubicBezTo>
                  <a:pt x="9633" y="21327"/>
                  <a:pt x="9826" y="21366"/>
                  <a:pt x="9998" y="21397"/>
                </a:cubicBezTo>
                <a:cubicBezTo>
                  <a:pt x="10170" y="21428"/>
                  <a:pt x="10338" y="21463"/>
                  <a:pt x="10370" y="21477"/>
                </a:cubicBezTo>
                <a:cubicBezTo>
                  <a:pt x="10402" y="21491"/>
                  <a:pt x="10526" y="21514"/>
                  <a:pt x="10644" y="21528"/>
                </a:cubicBezTo>
                <a:cubicBezTo>
                  <a:pt x="10763" y="21542"/>
                  <a:pt x="10948" y="21565"/>
                  <a:pt x="11056" y="21579"/>
                </a:cubicBezTo>
                <a:cubicBezTo>
                  <a:pt x="11163" y="21593"/>
                  <a:pt x="11779" y="21598"/>
                  <a:pt x="12425" y="21592"/>
                </a:cubicBezTo>
                <a:cubicBezTo>
                  <a:pt x="13368" y="21584"/>
                  <a:pt x="13649" y="21572"/>
                  <a:pt x="13854" y="21528"/>
                </a:cubicBezTo>
                <a:cubicBezTo>
                  <a:pt x="13994" y="21497"/>
                  <a:pt x="14213" y="21453"/>
                  <a:pt x="14342" y="21430"/>
                </a:cubicBezTo>
                <a:cubicBezTo>
                  <a:pt x="14471" y="21408"/>
                  <a:pt x="14602" y="21382"/>
                  <a:pt x="14635" y="21372"/>
                </a:cubicBezTo>
                <a:cubicBezTo>
                  <a:pt x="14667" y="21361"/>
                  <a:pt x="14773" y="21331"/>
                  <a:pt x="14869" y="21305"/>
                </a:cubicBezTo>
                <a:cubicBezTo>
                  <a:pt x="14966" y="21279"/>
                  <a:pt x="15144" y="21230"/>
                  <a:pt x="15262" y="21198"/>
                </a:cubicBezTo>
                <a:cubicBezTo>
                  <a:pt x="15381" y="21165"/>
                  <a:pt x="15564" y="21107"/>
                  <a:pt x="15671" y="21067"/>
                </a:cubicBezTo>
                <a:cubicBezTo>
                  <a:pt x="15779" y="21027"/>
                  <a:pt x="15938" y="20972"/>
                  <a:pt x="16025" y="20948"/>
                </a:cubicBezTo>
                <a:cubicBezTo>
                  <a:pt x="16111" y="20923"/>
                  <a:pt x="16307" y="20841"/>
                  <a:pt x="16461" y="20766"/>
                </a:cubicBezTo>
                <a:cubicBezTo>
                  <a:pt x="16616" y="20690"/>
                  <a:pt x="16776" y="20620"/>
                  <a:pt x="16815" y="20609"/>
                </a:cubicBezTo>
                <a:cubicBezTo>
                  <a:pt x="16854" y="20599"/>
                  <a:pt x="16931" y="20557"/>
                  <a:pt x="16984" y="20516"/>
                </a:cubicBezTo>
                <a:cubicBezTo>
                  <a:pt x="17038" y="20475"/>
                  <a:pt x="17148" y="20414"/>
                  <a:pt x="17228" y="20383"/>
                </a:cubicBezTo>
                <a:cubicBezTo>
                  <a:pt x="17309" y="20351"/>
                  <a:pt x="17375" y="20311"/>
                  <a:pt x="17375" y="20293"/>
                </a:cubicBezTo>
                <a:cubicBezTo>
                  <a:pt x="17375" y="20275"/>
                  <a:pt x="17391" y="20260"/>
                  <a:pt x="17412" y="20260"/>
                </a:cubicBezTo>
                <a:cubicBezTo>
                  <a:pt x="17561" y="20260"/>
                  <a:pt x="18755" y="19333"/>
                  <a:pt x="19155" y="18906"/>
                </a:cubicBezTo>
                <a:cubicBezTo>
                  <a:pt x="19262" y="18791"/>
                  <a:pt x="19372" y="18686"/>
                  <a:pt x="19399" y="18671"/>
                </a:cubicBezTo>
                <a:cubicBezTo>
                  <a:pt x="19426" y="18657"/>
                  <a:pt x="19448" y="18623"/>
                  <a:pt x="19448" y="18597"/>
                </a:cubicBezTo>
                <a:cubicBezTo>
                  <a:pt x="19448" y="18571"/>
                  <a:pt x="19468" y="18548"/>
                  <a:pt x="19490" y="18548"/>
                </a:cubicBezTo>
                <a:cubicBezTo>
                  <a:pt x="19512" y="18548"/>
                  <a:pt x="19546" y="18511"/>
                  <a:pt x="19566" y="18466"/>
                </a:cubicBezTo>
                <a:cubicBezTo>
                  <a:pt x="19587" y="18421"/>
                  <a:pt x="19621" y="18384"/>
                  <a:pt x="19643" y="18384"/>
                </a:cubicBezTo>
                <a:cubicBezTo>
                  <a:pt x="19665" y="18384"/>
                  <a:pt x="19683" y="18371"/>
                  <a:pt x="19683" y="18355"/>
                </a:cubicBezTo>
                <a:cubicBezTo>
                  <a:pt x="19683" y="18339"/>
                  <a:pt x="19755" y="18236"/>
                  <a:pt x="19841" y="18128"/>
                </a:cubicBezTo>
                <a:cubicBezTo>
                  <a:pt x="19927" y="18020"/>
                  <a:pt x="19996" y="17916"/>
                  <a:pt x="19996" y="17897"/>
                </a:cubicBezTo>
                <a:cubicBezTo>
                  <a:pt x="19996" y="17879"/>
                  <a:pt x="20022" y="17857"/>
                  <a:pt x="20054" y="17847"/>
                </a:cubicBezTo>
                <a:cubicBezTo>
                  <a:pt x="20087" y="17836"/>
                  <a:pt x="20115" y="17799"/>
                  <a:pt x="20115" y="17765"/>
                </a:cubicBezTo>
                <a:cubicBezTo>
                  <a:pt x="20115" y="17730"/>
                  <a:pt x="20141" y="17684"/>
                  <a:pt x="20173" y="17661"/>
                </a:cubicBezTo>
                <a:cubicBezTo>
                  <a:pt x="20205" y="17638"/>
                  <a:pt x="20231" y="17591"/>
                  <a:pt x="20231" y="17557"/>
                </a:cubicBezTo>
                <a:cubicBezTo>
                  <a:pt x="20231" y="17523"/>
                  <a:pt x="20247" y="17495"/>
                  <a:pt x="20266" y="17495"/>
                </a:cubicBezTo>
                <a:cubicBezTo>
                  <a:pt x="20285" y="17495"/>
                  <a:pt x="20313" y="17458"/>
                  <a:pt x="20326" y="17413"/>
                </a:cubicBezTo>
                <a:cubicBezTo>
                  <a:pt x="20340" y="17368"/>
                  <a:pt x="20368" y="17331"/>
                  <a:pt x="20389" y="17331"/>
                </a:cubicBezTo>
                <a:cubicBezTo>
                  <a:pt x="20410" y="17331"/>
                  <a:pt x="20426" y="17295"/>
                  <a:pt x="20426" y="17249"/>
                </a:cubicBezTo>
                <a:cubicBezTo>
                  <a:pt x="20426" y="17203"/>
                  <a:pt x="20454" y="17156"/>
                  <a:pt x="20487" y="17145"/>
                </a:cubicBezTo>
                <a:cubicBezTo>
                  <a:pt x="20519" y="17135"/>
                  <a:pt x="20545" y="17091"/>
                  <a:pt x="20545" y="17047"/>
                </a:cubicBezTo>
                <a:cubicBezTo>
                  <a:pt x="20545" y="17004"/>
                  <a:pt x="20560" y="16969"/>
                  <a:pt x="20580" y="16969"/>
                </a:cubicBezTo>
                <a:cubicBezTo>
                  <a:pt x="20600" y="16969"/>
                  <a:pt x="20628" y="16924"/>
                  <a:pt x="20642" y="16870"/>
                </a:cubicBezTo>
                <a:cubicBezTo>
                  <a:pt x="20657" y="16815"/>
                  <a:pt x="20683" y="16772"/>
                  <a:pt x="20703" y="16772"/>
                </a:cubicBezTo>
                <a:cubicBezTo>
                  <a:pt x="20723" y="16772"/>
                  <a:pt x="20740" y="16728"/>
                  <a:pt x="20740" y="16676"/>
                </a:cubicBezTo>
                <a:cubicBezTo>
                  <a:pt x="20740" y="16624"/>
                  <a:pt x="20766" y="16564"/>
                  <a:pt x="20798" y="16541"/>
                </a:cubicBezTo>
                <a:cubicBezTo>
                  <a:pt x="20830" y="16519"/>
                  <a:pt x="20856" y="16457"/>
                  <a:pt x="20856" y="16405"/>
                </a:cubicBezTo>
                <a:cubicBezTo>
                  <a:pt x="20856" y="16350"/>
                  <a:pt x="20883" y="16300"/>
                  <a:pt x="20917" y="16289"/>
                </a:cubicBezTo>
                <a:cubicBezTo>
                  <a:pt x="20952" y="16278"/>
                  <a:pt x="20975" y="16230"/>
                  <a:pt x="20975" y="16164"/>
                </a:cubicBezTo>
                <a:cubicBezTo>
                  <a:pt x="20975" y="16105"/>
                  <a:pt x="21001" y="16038"/>
                  <a:pt x="21033" y="16016"/>
                </a:cubicBezTo>
                <a:cubicBezTo>
                  <a:pt x="21065" y="15993"/>
                  <a:pt x="21091" y="15933"/>
                  <a:pt x="21091" y="15883"/>
                </a:cubicBezTo>
                <a:cubicBezTo>
                  <a:pt x="21091" y="15833"/>
                  <a:pt x="21119" y="15775"/>
                  <a:pt x="21151" y="15752"/>
                </a:cubicBezTo>
                <a:cubicBezTo>
                  <a:pt x="21185" y="15729"/>
                  <a:pt x="21210" y="15656"/>
                  <a:pt x="21210" y="15586"/>
                </a:cubicBezTo>
                <a:cubicBezTo>
                  <a:pt x="21210" y="15506"/>
                  <a:pt x="21230" y="15456"/>
                  <a:pt x="21268" y="15443"/>
                </a:cubicBezTo>
                <a:cubicBezTo>
                  <a:pt x="21308" y="15430"/>
                  <a:pt x="21328" y="15378"/>
                  <a:pt x="21328" y="15277"/>
                </a:cubicBezTo>
                <a:cubicBezTo>
                  <a:pt x="21328" y="15196"/>
                  <a:pt x="21344" y="15120"/>
                  <a:pt x="21365" y="15109"/>
                </a:cubicBezTo>
                <a:cubicBezTo>
                  <a:pt x="21387" y="15098"/>
                  <a:pt x="21406" y="14983"/>
                  <a:pt x="21407" y="14853"/>
                </a:cubicBezTo>
                <a:cubicBezTo>
                  <a:pt x="21408" y="14698"/>
                  <a:pt x="21427" y="14594"/>
                  <a:pt x="21465" y="14552"/>
                </a:cubicBezTo>
                <a:cubicBezTo>
                  <a:pt x="21504" y="14509"/>
                  <a:pt x="21523" y="14407"/>
                  <a:pt x="21523" y="14234"/>
                </a:cubicBezTo>
                <a:cubicBezTo>
                  <a:pt x="21523" y="14094"/>
                  <a:pt x="21541" y="13970"/>
                  <a:pt x="21563" y="13958"/>
                </a:cubicBezTo>
                <a:cubicBezTo>
                  <a:pt x="21588" y="13945"/>
                  <a:pt x="21600" y="13365"/>
                  <a:pt x="21600" y="12327"/>
                </a:cubicBezTo>
                <a:cubicBezTo>
                  <a:pt x="21600" y="11275"/>
                  <a:pt x="21588" y="10717"/>
                  <a:pt x="21563" y="10717"/>
                </a:cubicBezTo>
                <a:cubicBezTo>
                  <a:pt x="21540" y="10717"/>
                  <a:pt x="21522" y="10610"/>
                  <a:pt x="21521" y="10463"/>
                </a:cubicBezTo>
                <a:cubicBezTo>
                  <a:pt x="21520" y="10291"/>
                  <a:pt x="21502" y="10185"/>
                  <a:pt x="21463" y="10142"/>
                </a:cubicBezTo>
                <a:cubicBezTo>
                  <a:pt x="21425" y="10101"/>
                  <a:pt x="21405" y="10001"/>
                  <a:pt x="21405" y="9855"/>
                </a:cubicBezTo>
                <a:cubicBezTo>
                  <a:pt x="21405" y="9728"/>
                  <a:pt x="21388" y="9630"/>
                  <a:pt x="21365" y="9630"/>
                </a:cubicBezTo>
                <a:cubicBezTo>
                  <a:pt x="21343" y="9630"/>
                  <a:pt x="21328" y="9539"/>
                  <a:pt x="21328" y="9421"/>
                </a:cubicBezTo>
                <a:cubicBezTo>
                  <a:pt x="21328" y="9275"/>
                  <a:pt x="21309" y="9200"/>
                  <a:pt x="21268" y="9171"/>
                </a:cubicBezTo>
                <a:cubicBezTo>
                  <a:pt x="21232" y="9147"/>
                  <a:pt x="21210" y="9074"/>
                  <a:pt x="21210" y="8990"/>
                </a:cubicBezTo>
                <a:cubicBezTo>
                  <a:pt x="21210" y="8905"/>
                  <a:pt x="21187" y="8833"/>
                  <a:pt x="21151" y="8808"/>
                </a:cubicBezTo>
                <a:cubicBezTo>
                  <a:pt x="21118" y="8785"/>
                  <a:pt x="21091" y="8713"/>
                  <a:pt x="21091" y="8644"/>
                </a:cubicBezTo>
                <a:cubicBezTo>
                  <a:pt x="21091" y="8574"/>
                  <a:pt x="21066" y="8503"/>
                  <a:pt x="21033" y="8480"/>
                </a:cubicBezTo>
                <a:cubicBezTo>
                  <a:pt x="21000" y="8456"/>
                  <a:pt x="20975" y="8386"/>
                  <a:pt x="20975" y="8315"/>
                </a:cubicBezTo>
                <a:cubicBezTo>
                  <a:pt x="20975" y="8236"/>
                  <a:pt x="20955" y="8183"/>
                  <a:pt x="20917" y="8171"/>
                </a:cubicBezTo>
                <a:cubicBezTo>
                  <a:pt x="20883" y="8160"/>
                  <a:pt x="20856" y="8112"/>
                  <a:pt x="20856" y="8058"/>
                </a:cubicBezTo>
                <a:cubicBezTo>
                  <a:pt x="20856" y="8005"/>
                  <a:pt x="20830" y="7943"/>
                  <a:pt x="20798" y="7921"/>
                </a:cubicBezTo>
                <a:cubicBezTo>
                  <a:pt x="20764" y="7897"/>
                  <a:pt x="20740" y="7824"/>
                  <a:pt x="20740" y="7751"/>
                </a:cubicBezTo>
                <a:cubicBezTo>
                  <a:pt x="20740" y="7681"/>
                  <a:pt x="20723" y="7624"/>
                  <a:pt x="20703" y="7624"/>
                </a:cubicBezTo>
                <a:cubicBezTo>
                  <a:pt x="20683" y="7624"/>
                  <a:pt x="20657" y="7580"/>
                  <a:pt x="20642" y="7526"/>
                </a:cubicBezTo>
                <a:cubicBezTo>
                  <a:pt x="20628" y="7472"/>
                  <a:pt x="20600" y="7426"/>
                  <a:pt x="20580" y="7426"/>
                </a:cubicBezTo>
                <a:cubicBezTo>
                  <a:pt x="20560" y="7426"/>
                  <a:pt x="20545" y="7383"/>
                  <a:pt x="20545" y="7331"/>
                </a:cubicBezTo>
                <a:cubicBezTo>
                  <a:pt x="20545" y="7276"/>
                  <a:pt x="20520" y="7228"/>
                  <a:pt x="20487" y="7217"/>
                </a:cubicBezTo>
                <a:cubicBezTo>
                  <a:pt x="20454" y="7207"/>
                  <a:pt x="20426" y="7159"/>
                  <a:pt x="20426" y="7112"/>
                </a:cubicBezTo>
                <a:cubicBezTo>
                  <a:pt x="20426" y="7065"/>
                  <a:pt x="20401" y="7004"/>
                  <a:pt x="20368" y="6977"/>
                </a:cubicBezTo>
                <a:cubicBezTo>
                  <a:pt x="20336" y="6950"/>
                  <a:pt x="20310" y="6892"/>
                  <a:pt x="20310" y="6848"/>
                </a:cubicBezTo>
                <a:cubicBezTo>
                  <a:pt x="20310" y="6804"/>
                  <a:pt x="20292" y="6768"/>
                  <a:pt x="20271" y="6768"/>
                </a:cubicBezTo>
                <a:cubicBezTo>
                  <a:pt x="20249" y="6768"/>
                  <a:pt x="20231" y="6740"/>
                  <a:pt x="20231" y="6705"/>
                </a:cubicBezTo>
                <a:cubicBezTo>
                  <a:pt x="20231" y="6671"/>
                  <a:pt x="20205" y="6619"/>
                  <a:pt x="20173" y="6592"/>
                </a:cubicBezTo>
                <a:cubicBezTo>
                  <a:pt x="20141" y="6565"/>
                  <a:pt x="20115" y="6511"/>
                  <a:pt x="20115" y="6473"/>
                </a:cubicBezTo>
                <a:cubicBezTo>
                  <a:pt x="20115" y="6435"/>
                  <a:pt x="20087" y="6395"/>
                  <a:pt x="20054" y="6385"/>
                </a:cubicBezTo>
                <a:cubicBezTo>
                  <a:pt x="20022" y="6375"/>
                  <a:pt x="19996" y="6339"/>
                  <a:pt x="19996" y="6307"/>
                </a:cubicBezTo>
                <a:cubicBezTo>
                  <a:pt x="19996" y="6232"/>
                  <a:pt x="19800" y="5906"/>
                  <a:pt x="19734" y="5871"/>
                </a:cubicBezTo>
                <a:cubicBezTo>
                  <a:pt x="19706" y="5857"/>
                  <a:pt x="19683" y="5815"/>
                  <a:pt x="19683" y="5779"/>
                </a:cubicBezTo>
                <a:cubicBezTo>
                  <a:pt x="19683" y="5744"/>
                  <a:pt x="19667" y="5715"/>
                  <a:pt x="19645" y="5715"/>
                </a:cubicBezTo>
                <a:cubicBezTo>
                  <a:pt x="19624" y="5715"/>
                  <a:pt x="19596" y="5679"/>
                  <a:pt x="19583" y="5635"/>
                </a:cubicBezTo>
                <a:cubicBezTo>
                  <a:pt x="19570" y="5591"/>
                  <a:pt x="19534" y="5547"/>
                  <a:pt x="19504" y="5537"/>
                </a:cubicBezTo>
                <a:cubicBezTo>
                  <a:pt x="19473" y="5527"/>
                  <a:pt x="19448" y="5491"/>
                  <a:pt x="19448" y="5457"/>
                </a:cubicBezTo>
                <a:cubicBezTo>
                  <a:pt x="19448" y="5422"/>
                  <a:pt x="19422" y="5376"/>
                  <a:pt x="19390" y="5353"/>
                </a:cubicBezTo>
                <a:cubicBezTo>
                  <a:pt x="19358" y="5331"/>
                  <a:pt x="19332" y="5286"/>
                  <a:pt x="19332" y="5254"/>
                </a:cubicBezTo>
                <a:cubicBezTo>
                  <a:pt x="19332" y="5221"/>
                  <a:pt x="19318" y="5189"/>
                  <a:pt x="19301" y="5183"/>
                </a:cubicBezTo>
                <a:cubicBezTo>
                  <a:pt x="19268" y="5171"/>
                  <a:pt x="19018" y="4867"/>
                  <a:pt x="19018" y="4839"/>
                </a:cubicBezTo>
                <a:cubicBezTo>
                  <a:pt x="19018" y="4830"/>
                  <a:pt x="18996" y="4802"/>
                  <a:pt x="18969" y="4777"/>
                </a:cubicBezTo>
                <a:cubicBezTo>
                  <a:pt x="18859" y="4674"/>
                  <a:pt x="18751" y="4534"/>
                  <a:pt x="18720" y="4458"/>
                </a:cubicBezTo>
                <a:cubicBezTo>
                  <a:pt x="18708" y="4428"/>
                  <a:pt x="18672" y="4396"/>
                  <a:pt x="18641" y="4386"/>
                </a:cubicBezTo>
                <a:cubicBezTo>
                  <a:pt x="18611" y="4376"/>
                  <a:pt x="18587" y="4349"/>
                  <a:pt x="18586" y="4326"/>
                </a:cubicBezTo>
                <a:cubicBezTo>
                  <a:pt x="18585" y="4302"/>
                  <a:pt x="18533" y="4247"/>
                  <a:pt x="18469" y="4202"/>
                </a:cubicBezTo>
                <a:cubicBezTo>
                  <a:pt x="18406" y="4158"/>
                  <a:pt x="18353" y="4110"/>
                  <a:pt x="18353" y="4095"/>
                </a:cubicBezTo>
                <a:cubicBezTo>
                  <a:pt x="18353" y="4080"/>
                  <a:pt x="18299" y="4020"/>
                  <a:pt x="18235" y="3962"/>
                </a:cubicBezTo>
                <a:cubicBezTo>
                  <a:pt x="18170" y="3904"/>
                  <a:pt x="18119" y="3843"/>
                  <a:pt x="18119" y="3827"/>
                </a:cubicBezTo>
                <a:cubicBezTo>
                  <a:pt x="18118" y="3812"/>
                  <a:pt x="18075" y="3771"/>
                  <a:pt x="18021" y="3735"/>
                </a:cubicBezTo>
                <a:cubicBezTo>
                  <a:pt x="17967" y="3700"/>
                  <a:pt x="17923" y="3657"/>
                  <a:pt x="17923" y="3640"/>
                </a:cubicBezTo>
                <a:cubicBezTo>
                  <a:pt x="17923" y="3623"/>
                  <a:pt x="17851" y="3550"/>
                  <a:pt x="17765" y="3478"/>
                </a:cubicBezTo>
                <a:cubicBezTo>
                  <a:pt x="17679" y="3405"/>
                  <a:pt x="17610" y="3338"/>
                  <a:pt x="17610" y="3327"/>
                </a:cubicBezTo>
                <a:cubicBezTo>
                  <a:pt x="17610" y="3260"/>
                  <a:pt x="16205" y="2170"/>
                  <a:pt x="15832" y="1948"/>
                </a:cubicBezTo>
                <a:cubicBezTo>
                  <a:pt x="15710" y="1875"/>
                  <a:pt x="15589" y="1802"/>
                  <a:pt x="15562" y="1784"/>
                </a:cubicBezTo>
                <a:cubicBezTo>
                  <a:pt x="15386" y="1664"/>
                  <a:pt x="15186" y="1545"/>
                  <a:pt x="15095" y="1506"/>
                </a:cubicBezTo>
                <a:cubicBezTo>
                  <a:pt x="15036" y="1481"/>
                  <a:pt x="14955" y="1435"/>
                  <a:pt x="14916" y="1404"/>
                </a:cubicBezTo>
                <a:cubicBezTo>
                  <a:pt x="14876" y="1374"/>
                  <a:pt x="14781" y="1327"/>
                  <a:pt x="14702" y="1303"/>
                </a:cubicBezTo>
                <a:cubicBezTo>
                  <a:pt x="14623" y="1279"/>
                  <a:pt x="14558" y="1249"/>
                  <a:pt x="14558" y="1234"/>
                </a:cubicBezTo>
                <a:cubicBezTo>
                  <a:pt x="14558" y="1220"/>
                  <a:pt x="14539" y="1207"/>
                  <a:pt x="14516" y="1207"/>
                </a:cubicBezTo>
                <a:cubicBezTo>
                  <a:pt x="14494" y="1207"/>
                  <a:pt x="14437" y="1177"/>
                  <a:pt x="14391" y="1141"/>
                </a:cubicBezTo>
                <a:cubicBezTo>
                  <a:pt x="14345" y="1104"/>
                  <a:pt x="14284" y="1076"/>
                  <a:pt x="14256" y="1076"/>
                </a:cubicBezTo>
                <a:cubicBezTo>
                  <a:pt x="14228" y="1076"/>
                  <a:pt x="14205" y="1061"/>
                  <a:pt x="14205" y="1043"/>
                </a:cubicBezTo>
                <a:cubicBezTo>
                  <a:pt x="14205" y="1025"/>
                  <a:pt x="14191" y="1014"/>
                  <a:pt x="14175" y="1018"/>
                </a:cubicBezTo>
                <a:cubicBezTo>
                  <a:pt x="14158" y="1022"/>
                  <a:pt x="13925" y="935"/>
                  <a:pt x="13656" y="824"/>
                </a:cubicBezTo>
                <a:cubicBezTo>
                  <a:pt x="13387" y="713"/>
                  <a:pt x="13124" y="611"/>
                  <a:pt x="13071" y="599"/>
                </a:cubicBezTo>
                <a:cubicBezTo>
                  <a:pt x="13017" y="588"/>
                  <a:pt x="12893" y="552"/>
                  <a:pt x="12796" y="519"/>
                </a:cubicBezTo>
                <a:cubicBezTo>
                  <a:pt x="12511" y="423"/>
                  <a:pt x="12360" y="381"/>
                  <a:pt x="12111" y="330"/>
                </a:cubicBezTo>
                <a:cubicBezTo>
                  <a:pt x="11982" y="303"/>
                  <a:pt x="11859" y="269"/>
                  <a:pt x="11839" y="252"/>
                </a:cubicBezTo>
                <a:cubicBezTo>
                  <a:pt x="11818" y="235"/>
                  <a:pt x="11753" y="220"/>
                  <a:pt x="11692" y="220"/>
                </a:cubicBezTo>
                <a:cubicBezTo>
                  <a:pt x="11632" y="220"/>
                  <a:pt x="11455" y="193"/>
                  <a:pt x="11300" y="158"/>
                </a:cubicBezTo>
                <a:cubicBezTo>
                  <a:pt x="10911" y="71"/>
                  <a:pt x="10820" y="60"/>
                  <a:pt x="10193" y="19"/>
                </a:cubicBezTo>
                <a:cubicBezTo>
                  <a:pt x="9948" y="3"/>
                  <a:pt x="9549" y="-2"/>
                  <a:pt x="9178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62" name="Rounded Rectangle"/>
          <p:cNvSpPr/>
          <p:nvPr/>
        </p:nvSpPr>
        <p:spPr>
          <a:xfrm>
            <a:off x="320296" y="1857976"/>
            <a:ext cx="18615836" cy="2989411"/>
          </a:xfrm>
          <a:prstGeom prst="roundRect">
            <a:avLst>
              <a:gd name="adj" fmla="val 14410"/>
            </a:avLst>
          </a:prstGeom>
          <a:solidFill>
            <a:schemeClr val="accent1">
              <a:hueOff val="-37249"/>
              <a:satOff val="-2150"/>
              <a:lumOff val="12811"/>
              <a:alpha val="40157"/>
            </a:schemeClr>
          </a:solidFill>
          <a:ln w="88900">
            <a:solidFill>
              <a:srgbClr val="FFFFFF">
                <a:alpha val="40157"/>
              </a:srgbClr>
            </a:solidFill>
            <a:miter/>
          </a:ln>
        </p:spPr>
        <p:txBody>
          <a:bodyPr lIns="71437" tIns="71437" rIns="71437" bIns="71437"/>
          <a:lstStyle/>
          <a:p>
            <a:pPr algn="ctr" defTabSz="1828800">
              <a:defRPr sz="54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63" name="Develop all key components for the Timing Detector…"/>
          <p:cNvSpPr txBox="1"/>
          <p:nvPr/>
        </p:nvSpPr>
        <p:spPr>
          <a:xfrm>
            <a:off x="4403915" y="1882046"/>
            <a:ext cx="11432296" cy="2891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0">
              <a:spcBef>
                <a:spcPts val="900"/>
              </a:spcBef>
              <a:defRPr sz="39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 lang="en-US" dirty="0" err="1"/>
              <a:t>研制高颗粒度时间探测器的关键部件</a:t>
            </a:r>
            <a:endParaRPr lang="en-US" dirty="0"/>
          </a:p>
          <a:p>
            <a:pPr marL="963082" lvl="1" indent="-518582" defTabSz="821530">
              <a:spcBef>
                <a:spcPts val="900"/>
              </a:spcBef>
              <a:buSzPct val="75000"/>
              <a:buChar char="•"/>
              <a:defRPr sz="3900"/>
            </a:pPr>
            <a:r>
              <a:rPr lang="zh-CN" altLang="en-US" dirty="0"/>
              <a:t>研制抗辐照</a:t>
            </a:r>
            <a:r>
              <a:rPr lang="en-US" dirty="0"/>
              <a:t>LGAD</a:t>
            </a:r>
            <a:r>
              <a:rPr lang="zh-CN" altLang="en-US" dirty="0"/>
              <a:t>硅传感器</a:t>
            </a:r>
          </a:p>
          <a:p>
            <a:pPr marL="963082" lvl="1" indent="-518582" defTabSz="821530">
              <a:spcBef>
                <a:spcPts val="900"/>
              </a:spcBef>
              <a:buSzPct val="75000"/>
              <a:buChar char="•"/>
              <a:defRPr sz="3900"/>
            </a:pPr>
            <a:r>
              <a:rPr lang="en-CN" dirty="0"/>
              <a:t>大面积探测器模块的自动组装</a:t>
            </a:r>
            <a:endParaRPr sz="3300" dirty="0"/>
          </a:p>
          <a:p>
            <a:pPr marL="963082" lvl="1" indent="-518582" defTabSz="821530">
              <a:spcBef>
                <a:spcPts val="900"/>
              </a:spcBef>
              <a:buSzPct val="75000"/>
              <a:buChar char="•"/>
              <a:defRPr sz="3900"/>
            </a:pPr>
            <a:r>
              <a:rPr lang="en-CN" dirty="0"/>
              <a:t>研发前端电子学</a:t>
            </a:r>
            <a:r>
              <a:rPr lang="zh-CN" altLang="en-US" dirty="0"/>
              <a:t>，高压系统，电子学柔性尾板</a:t>
            </a:r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2056C-CE91-F0D6-92F6-2EAAD4EA2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课题</a:t>
            </a:r>
            <a:r>
              <a:rPr lang="en-US" altLang="zh-CN" dirty="0"/>
              <a:t>1</a:t>
            </a:r>
            <a:r>
              <a:rPr lang="zh-CN" altLang="en-US" dirty="0"/>
              <a:t>：</a:t>
            </a:r>
            <a:r>
              <a:rPr lang="en-US" dirty="0"/>
              <a:t>ATLAS </a:t>
            </a:r>
            <a:r>
              <a:rPr lang="zh-CN" altLang="en-US" dirty="0"/>
              <a:t>实验高粒度时间探测器升级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C71FE-783F-9979-3CAD-70905EDD4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584" y="1810525"/>
            <a:ext cx="24384001" cy="11412142"/>
          </a:xfrm>
        </p:spPr>
        <p:txBody>
          <a:bodyPr/>
          <a:lstStyle/>
          <a:p>
            <a:pPr marL="567972" indent="-567972" defTabSz="821530">
              <a:spcBef>
                <a:spcPts val="0"/>
              </a:spcBef>
              <a:defRPr sz="4300">
                <a:solidFill>
                  <a:schemeClr val="accent3">
                    <a:satOff val="18648"/>
                    <a:lumOff val="5971"/>
                  </a:schemeClr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defRPr>
            </a:pPr>
            <a:r>
              <a:rPr lang="en-US" dirty="0"/>
              <a:t>Assessment index </a:t>
            </a:r>
            <a:r>
              <a:rPr lang="en-US" b="0" dirty="0">
                <a:latin typeface="SimHei"/>
                <a:ea typeface="SimHei"/>
                <a:cs typeface="SimHei"/>
                <a:sym typeface="SimHei"/>
              </a:rPr>
              <a:t>（</a:t>
            </a:r>
            <a:r>
              <a:rPr lang="zh-CN" altLang="en-US" b="0" dirty="0">
                <a:latin typeface="SimHei"/>
                <a:ea typeface="SimHei"/>
                <a:cs typeface="SimHei"/>
                <a:sym typeface="SimHei"/>
              </a:rPr>
              <a:t>考核指标）</a:t>
            </a:r>
            <a:r>
              <a:rPr lang="en-US" altLang="zh-CN" dirty="0"/>
              <a:t>:  </a:t>
            </a:r>
          </a:p>
          <a:p>
            <a:pPr marL="963082" lvl="1" indent="-518582" defTabSz="821530">
              <a:spcBef>
                <a:spcPts val="0"/>
              </a:spcBef>
              <a:defRPr sz="4300">
                <a:effectLst>
                  <a:outerShdw blurRad="50800" dist="38100" dir="5400000" rotWithShape="0">
                    <a:srgbClr val="000000"/>
                  </a:outerShdw>
                </a:effectLst>
              </a:defRPr>
            </a:pPr>
            <a:r>
              <a:rPr lang="en-US" dirty="0"/>
              <a:t>为ATLAS实验研制的探测器模块时间分辨率达到</a:t>
            </a:r>
            <a:r>
              <a:rPr lang="en-US" dirty="0">
                <a:solidFill>
                  <a:srgbClr val="FFFF00"/>
                </a:solidFill>
              </a:rPr>
              <a:t>30-50 </a:t>
            </a:r>
            <a:r>
              <a:rPr lang="en-US" dirty="0" err="1">
                <a:solidFill>
                  <a:srgbClr val="FFFF00"/>
                </a:solidFill>
              </a:rPr>
              <a:t>皮秒</a:t>
            </a:r>
            <a:endParaRPr lang="en-US" dirty="0">
              <a:solidFill>
                <a:srgbClr val="FFFF00"/>
              </a:solidFill>
            </a:endParaRPr>
          </a:p>
          <a:p>
            <a:pPr marL="1358193" lvl="2" indent="-518582" defTabSz="821530">
              <a:spcBef>
                <a:spcPts val="0"/>
              </a:spcBef>
              <a:defRPr sz="4300">
                <a:effectLst>
                  <a:outerShdw blurRad="50800" dist="38100" dir="5400000" rotWithShape="0">
                    <a:srgbClr val="000000"/>
                  </a:outerShdw>
                </a:effectLst>
              </a:defRPr>
            </a:pPr>
            <a:r>
              <a:rPr lang="en-US" dirty="0" err="1">
                <a:solidFill>
                  <a:srgbClr val="FFFF00"/>
                </a:solidFill>
              </a:rPr>
              <a:t>全新硅基时间探测器技术</a:t>
            </a:r>
            <a:endParaRPr lang="en-US" dirty="0">
              <a:solidFill>
                <a:srgbClr val="FFFF00"/>
              </a:solidFill>
            </a:endParaRPr>
          </a:p>
          <a:p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0B194C-B403-3413-8B31-C6932E1FA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84" y="4524680"/>
            <a:ext cx="24084785" cy="86979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0899D-0ED6-629A-B034-98FED2B49FB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3121679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B3F1E-85F6-9410-88DD-AEBB7719B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r>
              <a:rPr lang="zh-CN" altLang="en-CN" dirty="0"/>
              <a:t>研究</a:t>
            </a:r>
            <a:r>
              <a:rPr lang="zh-CN" altLang="en-US" dirty="0"/>
              <a:t>方法与技术路线：抗辐照</a:t>
            </a:r>
            <a:r>
              <a:rPr lang="en-US" dirty="0"/>
              <a:t>LGAD</a:t>
            </a:r>
            <a:r>
              <a:rPr lang="zh-CN" altLang="en-US" dirty="0"/>
              <a:t>传感器 </a:t>
            </a:r>
            <a:endParaRPr lang="en-CN" dirty="0"/>
          </a:p>
        </p:txBody>
      </p:sp>
      <p:pic>
        <p:nvPicPr>
          <p:cNvPr id="9" name="图片 4">
            <a:extLst>
              <a:ext uri="{FF2B5EF4-FFF2-40B4-BE49-F238E27FC236}">
                <a16:creationId xmlns:a16="http://schemas.microsoft.com/office/drawing/2014/main" id="{0E4D35D7-F396-3873-6ECD-483A4DF7F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66227"/>
          <a:stretch/>
        </p:blipFill>
        <p:spPr>
          <a:xfrm>
            <a:off x="125763" y="9577909"/>
            <a:ext cx="11781271" cy="180661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8B0FAF4-0C48-7495-83C3-817011376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363780"/>
            <a:ext cx="24384001" cy="11412142"/>
          </a:xfrm>
        </p:spPr>
        <p:txBody>
          <a:bodyPr/>
          <a:lstStyle/>
          <a:p>
            <a:pPr defTabSz="821530">
              <a:spcBef>
                <a:spcPts val="900"/>
              </a:spcBef>
              <a:defRPr sz="4300"/>
            </a:pPr>
            <a:r>
              <a:rPr lang="zh-CN" altLang="en-US" dirty="0"/>
              <a:t>研发一个新抗辐照硅传感器技术</a:t>
            </a:r>
            <a:r>
              <a:rPr lang="en-US" dirty="0"/>
              <a:t>Low Gain Avalanche Diode (LGAD) </a:t>
            </a:r>
          </a:p>
          <a:p>
            <a:pPr lvl="2" defTabSz="821530">
              <a:defRPr sz="4300"/>
            </a:pPr>
            <a:r>
              <a:rPr lang="en-US" sz="4000" dirty="0"/>
              <a:t>雪崩增益</a:t>
            </a:r>
            <a:r>
              <a:rPr lang="en-US" altLang="zh-CN" sz="4000" dirty="0"/>
              <a:t>~50</a:t>
            </a:r>
            <a:r>
              <a:rPr lang="zh-CN" altLang="en-US" sz="4000" dirty="0"/>
              <a:t>，</a:t>
            </a:r>
            <a:r>
              <a:rPr lang="en-US" sz="4000" dirty="0" err="1"/>
              <a:t>信噪比高</a:t>
            </a:r>
            <a:r>
              <a:rPr lang="zh-CN" altLang="en-US" sz="4000" dirty="0"/>
              <a:t>，无暗计数，优秀时间分辨率 </a:t>
            </a:r>
            <a:r>
              <a:rPr lang="en-US" altLang="zh-CN" sz="4000" dirty="0"/>
              <a:t>~30</a:t>
            </a:r>
            <a:r>
              <a:rPr lang="zh-CN" altLang="en-US" sz="4000" dirty="0"/>
              <a:t>皮秒</a:t>
            </a:r>
            <a:endParaRPr lang="en-US" sz="4000" dirty="0"/>
          </a:p>
          <a:p>
            <a:pPr lvl="1" indent="0" defTabSz="821530">
              <a:spcBef>
                <a:spcPts val="900"/>
              </a:spcBef>
              <a:defRPr sz="3700"/>
            </a:pPr>
            <a:r>
              <a:rPr lang="zh-CN" altLang="en-US" sz="4000" dirty="0"/>
              <a:t>很强国际竞争</a:t>
            </a:r>
            <a:r>
              <a:rPr lang="en-US" altLang="zh-CN" sz="4000" dirty="0"/>
              <a:t>:  </a:t>
            </a:r>
            <a:r>
              <a:rPr lang="zh-CN" altLang="en-US" sz="4000" dirty="0">
                <a:solidFill>
                  <a:srgbClr val="FFFF00"/>
                </a:solidFill>
              </a:rPr>
              <a:t>日本滨松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zh-CN" altLang="en-US" sz="4000" dirty="0">
                <a:solidFill>
                  <a:srgbClr val="FFFF00"/>
                </a:solidFill>
              </a:rPr>
              <a:t>，意大利</a:t>
            </a:r>
            <a:r>
              <a:rPr lang="en-US" sz="4000" dirty="0">
                <a:solidFill>
                  <a:srgbClr val="FFFF00"/>
                </a:solidFill>
              </a:rPr>
              <a:t>FBK,</a:t>
            </a:r>
            <a:r>
              <a:rPr lang="zh-CN" altLang="en-US" sz="4000" dirty="0">
                <a:solidFill>
                  <a:srgbClr val="FFFF00"/>
                </a:solidFill>
              </a:rPr>
              <a:t>西班牙</a:t>
            </a:r>
            <a:r>
              <a:rPr lang="en-US" sz="4000" dirty="0">
                <a:solidFill>
                  <a:srgbClr val="FFFF00"/>
                </a:solidFill>
              </a:rPr>
              <a:t>CNM </a:t>
            </a:r>
            <a:r>
              <a:rPr lang="zh-CN" altLang="en-US" sz="4000" dirty="0">
                <a:solidFill>
                  <a:srgbClr val="FFFF00"/>
                </a:solidFill>
              </a:rPr>
              <a:t>，英国</a:t>
            </a:r>
            <a:r>
              <a:rPr lang="en-US" sz="4000" dirty="0">
                <a:solidFill>
                  <a:srgbClr val="FFFF00"/>
                </a:solidFill>
              </a:rPr>
              <a:t>Micron,</a:t>
            </a:r>
            <a:r>
              <a:rPr lang="zh-CN" altLang="en-US" sz="4000" dirty="0">
                <a:solidFill>
                  <a:srgbClr val="FFFF00"/>
                </a:solidFill>
              </a:rPr>
              <a:t>中国：高能所、科大、微电子所</a:t>
            </a:r>
            <a:endParaRPr lang="en-CN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96181F-5F01-EA43-3A43-97D32949C904}"/>
              </a:ext>
            </a:extLst>
          </p:cNvPr>
          <p:cNvSpPr txBox="1"/>
          <p:nvPr/>
        </p:nvSpPr>
        <p:spPr>
          <a:xfrm>
            <a:off x="2297303" y="8528305"/>
            <a:ext cx="1234440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altLang="zh-CN" sz="4400" dirty="0">
                <a:solidFill>
                  <a:srgbClr val="FFFF00"/>
                </a:solidFill>
              </a:rPr>
              <a:t>LGAD</a:t>
            </a:r>
            <a:r>
              <a:rPr lang="zh-CN" altLang="en" sz="4400" dirty="0">
                <a:solidFill>
                  <a:srgbClr val="FFFF00"/>
                </a:solidFill>
              </a:rPr>
              <a:t>低</a:t>
            </a:r>
            <a:r>
              <a:rPr lang="zh-CN" altLang="en-US" sz="4400" dirty="0">
                <a:solidFill>
                  <a:srgbClr val="FFFF00"/>
                </a:solidFill>
              </a:rPr>
              <a:t>增益雪崩硅传感器</a:t>
            </a:r>
            <a:r>
              <a:rPr lang="en" altLang="zh-CN" sz="44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5" name="文本框 6">
            <a:extLst>
              <a:ext uri="{FF2B5EF4-FFF2-40B4-BE49-F238E27FC236}">
                <a16:creationId xmlns:a16="http://schemas.microsoft.com/office/drawing/2014/main" id="{B9CA4251-DB3C-49C8-CB7D-A5485236350F}"/>
              </a:ext>
            </a:extLst>
          </p:cNvPr>
          <p:cNvSpPr txBox="1"/>
          <p:nvPr/>
        </p:nvSpPr>
        <p:spPr>
          <a:xfrm>
            <a:off x="468792" y="8631929"/>
            <a:ext cx="5286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PN</a:t>
            </a:r>
            <a:r>
              <a:rPr lang="zh-CN" altLang="en-US" dirty="0">
                <a:solidFill>
                  <a:srgbClr val="FFFF00"/>
                </a:solidFill>
              </a:rPr>
              <a:t>结传感器</a:t>
            </a:r>
            <a:endParaRPr lang="en" altLang="zh-CN" dirty="0">
              <a:solidFill>
                <a:srgbClr val="FFFF00"/>
              </a:solidFill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7AC397EA-6358-E41E-2BC3-7D14F5BB3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2650" y="9759309"/>
            <a:ext cx="5492917" cy="204084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303232AE-111C-3456-C3D1-8EB49D6425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9" b="18199"/>
          <a:stretch/>
        </p:blipFill>
        <p:spPr>
          <a:xfrm>
            <a:off x="125763" y="3898232"/>
            <a:ext cx="11781272" cy="4526449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EAB97809-3320-77F9-D0DD-1B5CAA540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7260" y="3747444"/>
            <a:ext cx="12344400" cy="5653925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C51EC16-A6B1-83B8-0CC2-4199C20839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3322903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C55EF-BE98-CE98-725D-F19EDAB9F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r>
              <a:rPr lang="zh-CN" altLang="en-CN" dirty="0"/>
              <a:t>研究</a:t>
            </a:r>
            <a:r>
              <a:rPr lang="zh-CN" altLang="en-US" dirty="0"/>
              <a:t>方法与技术路线：抗辐照</a:t>
            </a:r>
            <a:r>
              <a:rPr lang="en-US" dirty="0"/>
              <a:t>LGAD</a:t>
            </a:r>
            <a:r>
              <a:rPr lang="zh-CN" altLang="en-US" dirty="0"/>
              <a:t>传感器 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FA5BC-0C71-46AD-E2A1-842D4AC2C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586442"/>
            <a:ext cx="24384001" cy="11412142"/>
          </a:xfrm>
        </p:spPr>
        <p:txBody>
          <a:bodyPr/>
          <a:lstStyle/>
          <a:p>
            <a:r>
              <a:rPr lang="en-CN" dirty="0"/>
              <a:t>挑战</a:t>
            </a:r>
            <a:r>
              <a:rPr lang="zh-CN" altLang="en-US" dirty="0"/>
              <a:t>：</a:t>
            </a:r>
            <a:endParaRPr lang="en-US" altLang="zh-CN" dirty="0"/>
          </a:p>
          <a:p>
            <a:pPr lvl="1"/>
            <a:r>
              <a:rPr lang="zh-CN" altLang="en-US" dirty="0"/>
              <a:t>抗辐照性能要求： </a:t>
            </a:r>
            <a:r>
              <a:rPr lang="zh-CN" altLang="zh-CN" b="1" dirty="0">
                <a:solidFill>
                  <a:srgbClr val="FFFF00"/>
                </a:solidFill>
                <a:latin typeface="+mn-ea"/>
              </a:rPr>
              <a:t>承受</a:t>
            </a:r>
            <a:r>
              <a:rPr lang="en-US" altLang="zh-CN" b="1" dirty="0">
                <a:solidFill>
                  <a:srgbClr val="FFFF00"/>
                </a:solidFill>
                <a:latin typeface="+mn-ea"/>
              </a:rPr>
              <a:t>2.5</a:t>
            </a:r>
            <a:r>
              <a:rPr lang="zh-CN" altLang="zh-CN" b="1" dirty="0">
                <a:solidFill>
                  <a:srgbClr val="FFFF00"/>
                </a:solidFill>
                <a:latin typeface="+mn-ea"/>
              </a:rPr>
              <a:t>×</a:t>
            </a:r>
            <a:r>
              <a:rPr lang="en-US" altLang="zh-CN" b="1" dirty="0">
                <a:solidFill>
                  <a:srgbClr val="FFFF00"/>
                </a:solidFill>
                <a:latin typeface="+mn-ea"/>
              </a:rPr>
              <a:t>10</a:t>
            </a:r>
            <a:r>
              <a:rPr lang="en-US" altLang="zh-CN" b="1" baseline="30000" dirty="0">
                <a:solidFill>
                  <a:srgbClr val="FFFF00"/>
                </a:solidFill>
                <a:latin typeface="+mn-ea"/>
              </a:rPr>
              <a:t>15</a:t>
            </a:r>
            <a:r>
              <a:rPr lang="en-US" altLang="zh-CN" b="1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b="1" dirty="0" err="1">
                <a:solidFill>
                  <a:srgbClr val="FFFF00"/>
                </a:solidFill>
                <a:latin typeface="+mn-ea"/>
              </a:rPr>
              <a:t>n</a:t>
            </a:r>
            <a:r>
              <a:rPr lang="en-US" altLang="zh-CN" b="1" baseline="-25000" dirty="0" err="1">
                <a:solidFill>
                  <a:srgbClr val="FFFF00"/>
                </a:solidFill>
                <a:latin typeface="+mn-ea"/>
              </a:rPr>
              <a:t>eq</a:t>
            </a:r>
            <a:r>
              <a:rPr lang="en-US" altLang="zh-CN" b="1" dirty="0">
                <a:solidFill>
                  <a:srgbClr val="FFFF00"/>
                </a:solidFill>
                <a:latin typeface="+mn-ea"/>
              </a:rPr>
              <a:t>/cm</a:t>
            </a:r>
            <a:r>
              <a:rPr lang="en-US" altLang="zh-CN" b="1" baseline="30000" dirty="0">
                <a:solidFill>
                  <a:srgbClr val="FFFF00"/>
                </a:solidFill>
                <a:latin typeface="+mn-ea"/>
              </a:rPr>
              <a:t>2</a:t>
            </a:r>
            <a:r>
              <a:rPr lang="zh-CN" altLang="zh-CN" b="1" dirty="0">
                <a:solidFill>
                  <a:srgbClr val="FFFF00"/>
                </a:solidFill>
                <a:latin typeface="+mn-ea"/>
              </a:rPr>
              <a:t>的等效中子通量的辐照</a:t>
            </a:r>
            <a:r>
              <a:rPr lang="zh-CN" altLang="en-US" b="1" dirty="0">
                <a:solidFill>
                  <a:srgbClr val="FFFF00"/>
                </a:solidFill>
                <a:latin typeface="+mn-ea"/>
              </a:rPr>
              <a:t>，和</a:t>
            </a:r>
            <a:r>
              <a:rPr lang="en-US" altLang="zh-CN" b="1" dirty="0">
                <a:solidFill>
                  <a:srgbClr val="FFFF00"/>
                </a:solidFill>
                <a:latin typeface="+mn-ea"/>
              </a:rPr>
              <a:t>200Mrad</a:t>
            </a:r>
            <a:r>
              <a:rPr lang="zh-CN" altLang="en-US" b="1" dirty="0">
                <a:solidFill>
                  <a:srgbClr val="FFFF00"/>
                </a:solidFill>
                <a:latin typeface="+mn-ea"/>
              </a:rPr>
              <a:t>的电离辐照</a:t>
            </a:r>
            <a:endParaRPr lang="en-US" altLang="zh-CN" b="1" dirty="0">
              <a:solidFill>
                <a:srgbClr val="FFFF00"/>
              </a:solidFill>
              <a:latin typeface="+mn-ea"/>
            </a:endParaRPr>
          </a:p>
          <a:p>
            <a:pPr lvl="1"/>
            <a:r>
              <a:rPr lang="en-US" altLang="zh-CN" dirty="0">
                <a:sym typeface="微软雅黑"/>
              </a:rPr>
              <a:t>LGAD</a:t>
            </a:r>
            <a:r>
              <a:rPr lang="zh-CN" altLang="en-US" dirty="0">
                <a:sym typeface="微软雅黑"/>
              </a:rPr>
              <a:t>传感器在质子对撞机最大困难：单粒子击穿效应</a:t>
            </a:r>
            <a:endParaRPr lang="en-US" altLang="zh-CN" dirty="0">
              <a:sym typeface="微软雅黑"/>
            </a:endParaRPr>
          </a:p>
          <a:p>
            <a:pPr lvl="2"/>
            <a:r>
              <a:rPr lang="zh-CN" altLang="en-US" sz="4400" dirty="0">
                <a:sym typeface="微软雅黑"/>
              </a:rPr>
              <a:t>辐照后的</a:t>
            </a:r>
            <a:r>
              <a:rPr lang="en-US" altLang="zh-CN" sz="4400" dirty="0">
                <a:sym typeface="微软雅黑"/>
              </a:rPr>
              <a:t>LGAD</a:t>
            </a:r>
            <a:r>
              <a:rPr lang="zh-CN" altLang="en-US" sz="4400" dirty="0">
                <a:sym typeface="微软雅黑"/>
              </a:rPr>
              <a:t>在束流实验中，容易出现单粒子击穿效应</a:t>
            </a:r>
            <a:endParaRPr lang="en-US" altLang="zh-CN" sz="4400" dirty="0">
              <a:sym typeface="微软雅黑"/>
            </a:endParaRPr>
          </a:p>
          <a:p>
            <a:endParaRPr lang="en-CN" dirty="0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F050A6A8-7B27-CD21-104D-37DB884845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15" b="45420"/>
          <a:stretch/>
        </p:blipFill>
        <p:spPr>
          <a:xfrm>
            <a:off x="13839941" y="7918933"/>
            <a:ext cx="4544290" cy="3804199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0DB2969-8AA2-C682-7D04-A2C505F10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072" y="7906891"/>
            <a:ext cx="3961319" cy="3890157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7524D77E-ED2D-8CB6-9E43-CBFB7EB76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74" y="6312274"/>
            <a:ext cx="9437298" cy="5673890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110BF09D-B7E4-968C-9D00-385CCE56B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4231" y="7647412"/>
            <a:ext cx="5661637" cy="4075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F29F70-349A-3B53-AB7A-9B17D6413211}"/>
              </a:ext>
            </a:extLst>
          </p:cNvPr>
          <p:cNvSpPr txBox="1"/>
          <p:nvPr/>
        </p:nvSpPr>
        <p:spPr>
          <a:xfrm>
            <a:off x="11701468" y="6497778"/>
            <a:ext cx="1234440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/>
            <a:r>
              <a:rPr lang="zh-CN" altLang="en-US" dirty="0">
                <a:sym typeface="微软雅黑"/>
              </a:rPr>
              <a:t>单粒子击穿效应</a:t>
            </a:r>
            <a:endParaRPr lang="en-US" altLang="zh-CN" dirty="0">
              <a:sym typeface="微软雅黑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A4C3F8-3243-0FDA-ECAF-EC05406FEB00}"/>
              </a:ext>
            </a:extLst>
          </p:cNvPr>
          <p:cNvSpPr txBox="1"/>
          <p:nvPr/>
        </p:nvSpPr>
        <p:spPr>
          <a:xfrm>
            <a:off x="19455064" y="6830288"/>
            <a:ext cx="1234440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/>
            <a:r>
              <a:rPr lang="zh-CN" altLang="en-US" dirty="0">
                <a:sym typeface="微软雅黑"/>
              </a:rPr>
              <a:t>束流实验</a:t>
            </a:r>
            <a:endParaRPr lang="en-US" altLang="zh-CN" dirty="0">
              <a:sym typeface="微软雅黑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A2DEDAF-DFE9-611B-C9BD-7817237F524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4002185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17ED9-F36B-BDBD-F0F1-B8D836A91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r>
              <a:rPr lang="zh-CN" altLang="en-CN" dirty="0"/>
              <a:t>研究</a:t>
            </a:r>
            <a:r>
              <a:rPr lang="zh-CN" altLang="en-US" dirty="0"/>
              <a:t>方法与技术路线：抗辐照</a:t>
            </a:r>
            <a:r>
              <a:rPr lang="en-US" dirty="0"/>
              <a:t>LGAD</a:t>
            </a:r>
            <a:r>
              <a:rPr lang="zh-CN" altLang="en-US" dirty="0"/>
              <a:t>传感器 </a:t>
            </a:r>
            <a:endParaRPr lang="en-CN" dirty="0"/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75588761-B3A2-A9A4-934A-10890C66B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39"/>
          <a:stretch/>
        </p:blipFill>
        <p:spPr>
          <a:xfrm>
            <a:off x="-74142" y="10192964"/>
            <a:ext cx="4046239" cy="3015933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C501B58D-345A-29F7-EF8E-A5D1B3AA2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460"/>
          <a:stretch/>
        </p:blipFill>
        <p:spPr>
          <a:xfrm>
            <a:off x="3884873" y="10192964"/>
            <a:ext cx="3525009" cy="304984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D82B9681-0812-1F5C-7A14-14CEA78E72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71"/>
          <a:stretch/>
        </p:blipFill>
        <p:spPr>
          <a:xfrm>
            <a:off x="7132993" y="10027078"/>
            <a:ext cx="8087362" cy="2976887"/>
          </a:xfrm>
          <a:prstGeom prst="rect">
            <a:avLst/>
          </a:prstGeom>
        </p:spPr>
      </p:pic>
      <p:grpSp>
        <p:nvGrpSpPr>
          <p:cNvPr id="19" name="Group">
            <a:extLst>
              <a:ext uri="{FF2B5EF4-FFF2-40B4-BE49-F238E27FC236}">
                <a16:creationId xmlns:a16="http://schemas.microsoft.com/office/drawing/2014/main" id="{B5ABAB1E-DB9C-1615-191E-D1CB8DF8F213}"/>
              </a:ext>
            </a:extLst>
          </p:cNvPr>
          <p:cNvGrpSpPr/>
          <p:nvPr/>
        </p:nvGrpSpPr>
        <p:grpSpPr>
          <a:xfrm>
            <a:off x="14962739" y="7288081"/>
            <a:ext cx="9389753" cy="6374866"/>
            <a:chOff x="0" y="0"/>
            <a:chExt cx="9432674" cy="6281255"/>
          </a:xfrm>
        </p:grpSpPr>
        <p:pic>
          <p:nvPicPr>
            <p:cNvPr id="20" name="Image" descr="Image">
              <a:extLst>
                <a:ext uri="{FF2B5EF4-FFF2-40B4-BE49-F238E27FC236}">
                  <a16:creationId xmlns:a16="http://schemas.microsoft.com/office/drawing/2014/main" id="{94BDD76C-B92F-7993-CF2D-BC143CA8A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432675" cy="6281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CNM">
              <a:extLst>
                <a:ext uri="{FF2B5EF4-FFF2-40B4-BE49-F238E27FC236}">
                  <a16:creationId xmlns:a16="http://schemas.microsoft.com/office/drawing/2014/main" id="{F2FA6C57-9EF2-6C0E-99EE-A84BEE8F81A7}"/>
                </a:ext>
              </a:extLst>
            </p:cNvPr>
            <p:cNvSpPr txBox="1"/>
            <p:nvPr/>
          </p:nvSpPr>
          <p:spPr>
            <a:xfrm>
              <a:off x="3981906" y="2148119"/>
              <a:ext cx="1311944" cy="570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3400">
                  <a:solidFill>
                    <a:schemeClr val="accent4">
                      <a:hueOff val="384618"/>
                      <a:satOff val="3869"/>
                      <a:lumOff val="5802"/>
                    </a:schemeClr>
                  </a:solidFill>
                </a:defRPr>
              </a:lvl1pPr>
            </a:lstStyle>
            <a:p>
              <a:r>
                <a:t>CNM</a:t>
              </a:r>
            </a:p>
          </p:txBody>
        </p:sp>
        <p:sp>
          <p:nvSpPr>
            <p:cNvPr id="22" name="USTC">
              <a:extLst>
                <a:ext uri="{FF2B5EF4-FFF2-40B4-BE49-F238E27FC236}">
                  <a16:creationId xmlns:a16="http://schemas.microsoft.com/office/drawing/2014/main" id="{98E092DE-EBE6-8FE3-425F-CC3C34EF9510}"/>
                </a:ext>
              </a:extLst>
            </p:cNvPr>
            <p:cNvSpPr txBox="1"/>
            <p:nvPr/>
          </p:nvSpPr>
          <p:spPr>
            <a:xfrm>
              <a:off x="6562326" y="3368993"/>
              <a:ext cx="1194694" cy="640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3300">
                  <a:solidFill>
                    <a:srgbClr val="011993"/>
                  </a:solidFill>
                </a:defRPr>
              </a:lvl1pPr>
            </a:lstStyle>
            <a:p>
              <a:r>
                <a:t>USTC</a:t>
              </a:r>
            </a:p>
          </p:txBody>
        </p:sp>
        <p:sp>
          <p:nvSpPr>
            <p:cNvPr id="23" name="IHEP">
              <a:extLst>
                <a:ext uri="{FF2B5EF4-FFF2-40B4-BE49-F238E27FC236}">
                  <a16:creationId xmlns:a16="http://schemas.microsoft.com/office/drawing/2014/main" id="{C4D627C4-E002-973C-741E-6DA34F0A4DD0}"/>
                </a:ext>
              </a:extLst>
            </p:cNvPr>
            <p:cNvSpPr txBox="1"/>
            <p:nvPr/>
          </p:nvSpPr>
          <p:spPr>
            <a:xfrm>
              <a:off x="7945472" y="3370964"/>
              <a:ext cx="1231999" cy="6367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3400">
                  <a:solidFill>
                    <a:schemeClr val="accent5"/>
                  </a:solidFill>
                </a:defRPr>
              </a:lvl1pPr>
            </a:lstStyle>
            <a:p>
              <a:r>
                <a:t>IHEP</a:t>
              </a:r>
            </a:p>
          </p:txBody>
        </p:sp>
        <p:sp>
          <p:nvSpPr>
            <p:cNvPr id="24" name="IME">
              <a:extLst>
                <a:ext uri="{FF2B5EF4-FFF2-40B4-BE49-F238E27FC236}">
                  <a16:creationId xmlns:a16="http://schemas.microsoft.com/office/drawing/2014/main" id="{13C8939C-F557-02CE-4A4C-59FD699F0D46}"/>
                </a:ext>
              </a:extLst>
            </p:cNvPr>
            <p:cNvSpPr txBox="1"/>
            <p:nvPr/>
          </p:nvSpPr>
          <p:spPr>
            <a:xfrm>
              <a:off x="7467866" y="2741566"/>
              <a:ext cx="1012638" cy="6662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34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</a:defRPr>
              </a:lvl1pPr>
            </a:lstStyle>
            <a:p>
              <a:r>
                <a:t>IME</a:t>
              </a:r>
            </a:p>
          </p:txBody>
        </p:sp>
        <p:sp>
          <p:nvSpPr>
            <p:cNvPr id="25" name="Line">
              <a:extLst>
                <a:ext uri="{FF2B5EF4-FFF2-40B4-BE49-F238E27FC236}">
                  <a16:creationId xmlns:a16="http://schemas.microsoft.com/office/drawing/2014/main" id="{99DFF5FB-5B73-FA86-A95D-2F1138E47C82}"/>
                </a:ext>
              </a:extLst>
            </p:cNvPr>
            <p:cNvSpPr/>
            <p:nvPr/>
          </p:nvSpPr>
          <p:spPr>
            <a:xfrm>
              <a:off x="1106470" y="3911693"/>
              <a:ext cx="7944095" cy="1"/>
            </a:xfrm>
            <a:prstGeom prst="line">
              <a:avLst/>
            </a:prstGeom>
            <a:noFill/>
            <a:ln w="88900" cap="flat">
              <a:solidFill>
                <a:schemeClr val="accent2">
                  <a:alpha val="56888"/>
                </a:schemeClr>
              </a:solidFill>
              <a:prstDash val="sysDot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26" name="CNM">
              <a:extLst>
                <a:ext uri="{FF2B5EF4-FFF2-40B4-BE49-F238E27FC236}">
                  <a16:creationId xmlns:a16="http://schemas.microsoft.com/office/drawing/2014/main" id="{CE2AB811-F775-E790-8AE8-F5D1A9021824}"/>
                </a:ext>
              </a:extLst>
            </p:cNvPr>
            <p:cNvSpPr txBox="1"/>
            <p:nvPr/>
          </p:nvSpPr>
          <p:spPr>
            <a:xfrm>
              <a:off x="3981906" y="2148119"/>
              <a:ext cx="1311944" cy="570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3400">
                  <a:solidFill>
                    <a:schemeClr val="accent4">
                      <a:hueOff val="384618"/>
                      <a:satOff val="3869"/>
                      <a:lumOff val="5802"/>
                    </a:schemeClr>
                  </a:solidFill>
                </a:defRPr>
              </a:lvl1pPr>
            </a:lstStyle>
            <a:p>
              <a:r>
                <a:t>CNM</a:t>
              </a:r>
            </a:p>
          </p:txBody>
        </p:sp>
        <p:sp>
          <p:nvSpPr>
            <p:cNvPr id="27" name="CNM">
              <a:extLst>
                <a:ext uri="{FF2B5EF4-FFF2-40B4-BE49-F238E27FC236}">
                  <a16:creationId xmlns:a16="http://schemas.microsoft.com/office/drawing/2014/main" id="{F82BBE23-300E-0D1F-6885-FC2B82036CDA}"/>
                </a:ext>
              </a:extLst>
            </p:cNvPr>
            <p:cNvSpPr txBox="1"/>
            <p:nvPr/>
          </p:nvSpPr>
          <p:spPr>
            <a:xfrm>
              <a:off x="3981906" y="2148119"/>
              <a:ext cx="1311944" cy="570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3400">
                  <a:solidFill>
                    <a:schemeClr val="accent4">
                      <a:hueOff val="384618"/>
                      <a:satOff val="3869"/>
                      <a:lumOff val="5802"/>
                    </a:schemeClr>
                  </a:solidFill>
                </a:defRPr>
              </a:lvl1pPr>
            </a:lstStyle>
            <a:p>
              <a:r>
                <a:t>CNM</a:t>
              </a:r>
            </a:p>
          </p:txBody>
        </p:sp>
        <p:sp>
          <p:nvSpPr>
            <p:cNvPr id="28" name="FBK">
              <a:extLst>
                <a:ext uri="{FF2B5EF4-FFF2-40B4-BE49-F238E27FC236}">
                  <a16:creationId xmlns:a16="http://schemas.microsoft.com/office/drawing/2014/main" id="{B1E90143-482B-2C9D-3EC0-6B1388654E60}"/>
                </a:ext>
              </a:extLst>
            </p:cNvPr>
            <p:cNvSpPr txBox="1"/>
            <p:nvPr/>
          </p:nvSpPr>
          <p:spPr>
            <a:xfrm>
              <a:off x="5285737" y="3044298"/>
              <a:ext cx="1059694" cy="6662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3400">
                  <a:solidFill>
                    <a:srgbClr val="53585F"/>
                  </a:solidFill>
                </a:defRPr>
              </a:lvl1pPr>
            </a:lstStyle>
            <a:p>
              <a:r>
                <a:t>FBK</a:t>
              </a:r>
            </a:p>
          </p:txBody>
        </p:sp>
      </p:grpSp>
      <p:sp>
        <p:nvSpPr>
          <p:cNvPr id="29" name="Acceptor Removal Ratio…">
            <a:extLst>
              <a:ext uri="{FF2B5EF4-FFF2-40B4-BE49-F238E27FC236}">
                <a16:creationId xmlns:a16="http://schemas.microsoft.com/office/drawing/2014/main" id="{1D9CC523-21E6-70B5-8252-C87CCC43EE5B}"/>
              </a:ext>
            </a:extLst>
          </p:cNvPr>
          <p:cNvSpPr txBox="1"/>
          <p:nvPr/>
        </p:nvSpPr>
        <p:spPr>
          <a:xfrm>
            <a:off x="17760676" y="7545093"/>
            <a:ext cx="6257350" cy="11080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100">
                <a:solidFill>
                  <a:schemeClr val="accent5"/>
                </a:solidFill>
              </a:defRPr>
            </a:pPr>
            <a:r>
              <a:rPr dirty="0"/>
              <a:t>Acceptor Removal Ratio</a:t>
            </a:r>
          </a:p>
          <a:p>
            <a:pPr algn="ctr">
              <a:defRPr sz="3100">
                <a:solidFill>
                  <a:schemeClr val="accent5"/>
                </a:solidFill>
              </a:defRPr>
            </a:pPr>
            <a:r>
              <a:rPr dirty="0"/>
              <a:t>Lower ratio, more radiation hard</a:t>
            </a:r>
          </a:p>
        </p:txBody>
      </p:sp>
      <p:pic>
        <p:nvPicPr>
          <p:cNvPr id="30" name="已粘贴的影片.png" descr="已粘贴的影片.png">
            <a:extLst>
              <a:ext uri="{FF2B5EF4-FFF2-40B4-BE49-F238E27FC236}">
                <a16:creationId xmlns:a16="http://schemas.microsoft.com/office/drawing/2014/main" id="{B19B7CED-2E57-077A-564B-47369231F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4351" y="9692650"/>
            <a:ext cx="2679420" cy="280701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文本框 10">
            <a:extLst>
              <a:ext uri="{FF2B5EF4-FFF2-40B4-BE49-F238E27FC236}">
                <a16:creationId xmlns:a16="http://schemas.microsoft.com/office/drawing/2014/main" id="{A1467A40-8DE3-BF8C-1C1F-A64D9BBF7450}"/>
              </a:ext>
            </a:extLst>
          </p:cNvPr>
          <p:cNvSpPr txBox="1"/>
          <p:nvPr/>
        </p:nvSpPr>
        <p:spPr>
          <a:xfrm>
            <a:off x="354578" y="8743498"/>
            <a:ext cx="540367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300" dirty="0">
                <a:solidFill>
                  <a:srgbClr val="FFFF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高能所</a:t>
            </a:r>
            <a:r>
              <a:rPr lang="en-US" altLang="zh-CN" sz="4300" dirty="0">
                <a:solidFill>
                  <a:srgbClr val="FFFF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-</a:t>
            </a:r>
            <a:r>
              <a:rPr lang="zh-CN" altLang="en-US" sz="4300" dirty="0">
                <a:solidFill>
                  <a:srgbClr val="FFFF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微电子所</a:t>
            </a:r>
            <a:endParaRPr lang="en-US" altLang="zh-CN" sz="4300" dirty="0">
              <a:solidFill>
                <a:srgbClr val="FFFF00"/>
              </a:solidFill>
              <a:effectLst>
                <a:outerShdw blurRad="50800" dist="38100" dir="5400000" rotWithShape="0">
                  <a:srgbClr val="000000"/>
                </a:outerShdw>
              </a:effectLst>
            </a:endParaRPr>
          </a:p>
          <a:p>
            <a:r>
              <a:rPr lang="zh-CN" altLang="en-US" sz="4300" dirty="0">
                <a:solidFill>
                  <a:srgbClr val="FFFF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预生产研制的</a:t>
            </a:r>
            <a:r>
              <a:rPr lang="en-US" altLang="zh-CN" sz="4300" dirty="0">
                <a:solidFill>
                  <a:srgbClr val="FFFF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LGAD</a:t>
            </a:r>
            <a:endParaRPr lang="zh-CN" altLang="en-US" sz="4300" dirty="0">
              <a:solidFill>
                <a:srgbClr val="FFFF00"/>
              </a:solidFill>
              <a:effectLst>
                <a:outerShdw blurRad="50800" dist="38100" dir="5400000" rotWithShape="0">
                  <a:srgbClr val="000000"/>
                </a:outerShdw>
              </a:effectLst>
            </a:endParaRPr>
          </a:p>
        </p:txBody>
      </p:sp>
      <p:sp>
        <p:nvSpPr>
          <p:cNvPr id="32" name="文本框 10">
            <a:extLst>
              <a:ext uri="{FF2B5EF4-FFF2-40B4-BE49-F238E27FC236}">
                <a16:creationId xmlns:a16="http://schemas.microsoft.com/office/drawing/2014/main" id="{AB1385A2-C094-F75C-E69B-6184A5D920EA}"/>
              </a:ext>
            </a:extLst>
          </p:cNvPr>
          <p:cNvSpPr txBox="1"/>
          <p:nvPr/>
        </p:nvSpPr>
        <p:spPr>
          <a:xfrm>
            <a:off x="8121953" y="8469662"/>
            <a:ext cx="540367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300" dirty="0">
                <a:solidFill>
                  <a:srgbClr val="FFFF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科大</a:t>
            </a:r>
            <a:r>
              <a:rPr lang="en-US" altLang="zh-CN" sz="4300" dirty="0">
                <a:solidFill>
                  <a:srgbClr val="FFFF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-</a:t>
            </a:r>
            <a:r>
              <a:rPr lang="zh-CN" altLang="en-US" sz="4300" dirty="0">
                <a:solidFill>
                  <a:srgbClr val="FFFF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微电子所</a:t>
            </a:r>
            <a:endParaRPr lang="en-US" altLang="zh-CN" sz="4300" dirty="0">
              <a:solidFill>
                <a:srgbClr val="FFFF00"/>
              </a:solidFill>
              <a:effectLst>
                <a:outerShdw blurRad="50800" dist="38100" dir="5400000" rotWithShape="0">
                  <a:srgbClr val="000000"/>
                </a:outerShdw>
              </a:effectLst>
            </a:endParaRPr>
          </a:p>
          <a:p>
            <a:r>
              <a:rPr lang="zh-CN" altLang="en-US" sz="4300" dirty="0">
                <a:solidFill>
                  <a:srgbClr val="FFFF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预生产研制的</a:t>
            </a:r>
            <a:r>
              <a:rPr lang="en-US" altLang="zh-CN" sz="4300" dirty="0">
                <a:solidFill>
                  <a:srgbClr val="FFFF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LGAD</a:t>
            </a:r>
            <a:endParaRPr lang="zh-CN" altLang="en-US" sz="4300" dirty="0">
              <a:solidFill>
                <a:srgbClr val="FFFF00"/>
              </a:solidFill>
              <a:effectLst>
                <a:outerShdw blurRad="50800" dist="38100" dir="5400000" rotWithShape="0">
                  <a:srgbClr val="000000"/>
                </a:outerShdw>
              </a:effectLst>
            </a:endParaRPr>
          </a:p>
        </p:txBody>
      </p:sp>
      <p:sp>
        <p:nvSpPr>
          <p:cNvPr id="33" name="Rounded Rectangle">
            <a:extLst>
              <a:ext uri="{FF2B5EF4-FFF2-40B4-BE49-F238E27FC236}">
                <a16:creationId xmlns:a16="http://schemas.microsoft.com/office/drawing/2014/main" id="{F43FE600-499C-4E49-86BE-A5E7A4973182}"/>
              </a:ext>
            </a:extLst>
          </p:cNvPr>
          <p:cNvSpPr/>
          <p:nvPr/>
        </p:nvSpPr>
        <p:spPr>
          <a:xfrm>
            <a:off x="0" y="1340170"/>
            <a:ext cx="23797345" cy="3198283"/>
          </a:xfrm>
          <a:prstGeom prst="roundRect">
            <a:avLst>
              <a:gd name="adj" fmla="val 15848"/>
            </a:avLst>
          </a:prstGeom>
          <a:solidFill>
            <a:schemeClr val="accent1">
              <a:hueOff val="-37249"/>
              <a:satOff val="-2150"/>
              <a:lumOff val="12811"/>
              <a:alpha val="40157"/>
            </a:schemeClr>
          </a:solidFill>
          <a:ln w="88900">
            <a:solidFill>
              <a:srgbClr val="FFFFFF">
                <a:alpha val="40157"/>
              </a:srgbClr>
            </a:solidFill>
            <a:miter/>
          </a:ln>
        </p:spPr>
        <p:txBody>
          <a:bodyPr lIns="71437" tIns="71437" rIns="71437" bIns="71437"/>
          <a:lstStyle/>
          <a:p>
            <a:pPr algn="ctr" defTabSz="1828800">
              <a:defRPr sz="54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4" name="Self-developed irradiation hard silicon sensor based on domestic foundry…">
            <a:extLst>
              <a:ext uri="{FF2B5EF4-FFF2-40B4-BE49-F238E27FC236}">
                <a16:creationId xmlns:a16="http://schemas.microsoft.com/office/drawing/2014/main" id="{5E249BD6-2C76-4685-6C7A-616DF3D528F2}"/>
              </a:ext>
            </a:extLst>
          </p:cNvPr>
          <p:cNvSpPr txBox="1"/>
          <p:nvPr/>
        </p:nvSpPr>
        <p:spPr>
          <a:xfrm>
            <a:off x="152781" y="1400711"/>
            <a:ext cx="23251874" cy="3029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 algn="ctr" defTabSz="821530">
              <a:spcBef>
                <a:spcPts val="900"/>
              </a:spcBef>
              <a:defRPr sz="45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 lang="zh-CN" altLang="en-US" dirty="0"/>
              <a:t>承担任务：</a:t>
            </a:r>
            <a:r>
              <a:rPr lang="en-US" altLang="zh-CN" dirty="0"/>
              <a:t>ATLAS</a:t>
            </a:r>
            <a:r>
              <a:rPr lang="zh-CN" altLang="en-US" dirty="0"/>
              <a:t>实验高粒度时间探测器</a:t>
            </a:r>
            <a:r>
              <a:rPr lang="en-US" altLang="zh-CN" dirty="0"/>
              <a:t>(</a:t>
            </a:r>
            <a:r>
              <a:rPr lang="en-US" dirty="0"/>
              <a:t>HGTD) </a:t>
            </a:r>
            <a:r>
              <a:rPr lang="en-CN" dirty="0"/>
              <a:t>将</a:t>
            </a:r>
            <a:r>
              <a:rPr lang="en-US" altLang="zh-CN" dirty="0"/>
              <a:t>100%</a:t>
            </a:r>
            <a:r>
              <a:rPr lang="en-CN" dirty="0"/>
              <a:t>采用项目组研发的LGAD传感器</a:t>
            </a:r>
            <a:endParaRPr lang="en-US" dirty="0"/>
          </a:p>
          <a:p>
            <a:pPr marL="1407582" lvl="2" indent="-518582" defTabSz="821530">
              <a:spcBef>
                <a:spcPts val="900"/>
              </a:spcBef>
              <a:buSzPct val="75000"/>
              <a:buChar char="•"/>
              <a:defRPr sz="4000"/>
            </a:pPr>
            <a:r>
              <a:rPr lang="en-CN" dirty="0"/>
              <a:t>欧洲核子中心</a:t>
            </a:r>
            <a:r>
              <a:rPr dirty="0"/>
              <a:t>CERN</a:t>
            </a:r>
            <a:r>
              <a:rPr lang="en-CN" dirty="0"/>
              <a:t>采购高能所研制的LGAD</a:t>
            </a:r>
            <a:r>
              <a:rPr lang="zh-CN" altLang="en-US" dirty="0"/>
              <a:t>，超过</a:t>
            </a:r>
            <a:r>
              <a:rPr lang="en-US" altLang="zh-CN" dirty="0"/>
              <a:t>1</a:t>
            </a:r>
            <a:r>
              <a:rPr lang="zh-CN" altLang="en-US" dirty="0"/>
              <a:t>万片，占</a:t>
            </a:r>
            <a:r>
              <a:rPr lang="en-CN" dirty="0"/>
              <a:t>其中</a:t>
            </a:r>
            <a:r>
              <a:rPr lang="en-US" altLang="zh-CN" dirty="0"/>
              <a:t>66%</a:t>
            </a:r>
          </a:p>
          <a:p>
            <a:pPr marL="1460500" lvl="3" indent="-571500" defTabSz="821530">
              <a:spcBef>
                <a:spcPts val="900"/>
              </a:spcBef>
              <a:buSzPct val="75000"/>
              <a:buFont typeface="Wingdings" pitchFamily="2" charset="2"/>
              <a:buChar char="Ø"/>
              <a:defRPr sz="4000"/>
            </a:pPr>
            <a:r>
              <a:rPr lang="zh-CN" altLang="en-US" dirty="0">
                <a:solidFill>
                  <a:srgbClr val="FFFF00"/>
                </a:solidFill>
              </a:rPr>
              <a:t>这是</a:t>
            </a:r>
            <a:r>
              <a:rPr lang="en-US" altLang="zh-CN" dirty="0">
                <a:solidFill>
                  <a:srgbClr val="FFFF00"/>
                </a:solidFill>
              </a:rPr>
              <a:t>CERN</a:t>
            </a:r>
            <a:r>
              <a:rPr lang="zh-CN" altLang="en-US" dirty="0">
                <a:solidFill>
                  <a:srgbClr val="FFFF00"/>
                </a:solidFill>
              </a:rPr>
              <a:t>在</a:t>
            </a:r>
            <a:r>
              <a:rPr lang="en-US" altLang="zh-CN" dirty="0">
                <a:solidFill>
                  <a:srgbClr val="FFFF00"/>
                </a:solidFill>
              </a:rPr>
              <a:t>LHC</a:t>
            </a:r>
            <a:r>
              <a:rPr lang="zh-CN" altLang="en-US" dirty="0">
                <a:solidFill>
                  <a:srgbClr val="FFFF00"/>
                </a:solidFill>
              </a:rPr>
              <a:t>实验首次采购国产硅传感器。</a:t>
            </a:r>
            <a:r>
              <a:rPr lang="zh-CN" altLang="en-US" dirty="0">
                <a:solidFill>
                  <a:schemeClr val="tx1"/>
                </a:solidFill>
              </a:rPr>
              <a:t>未来有望用于</a:t>
            </a:r>
            <a:r>
              <a:rPr lang="en-US" altLang="zh-CN" dirty="0">
                <a:solidFill>
                  <a:schemeClr val="tx1"/>
                </a:solidFill>
              </a:rPr>
              <a:t>CMS</a:t>
            </a:r>
            <a:r>
              <a:rPr lang="zh-CN" altLang="en-US" dirty="0">
                <a:solidFill>
                  <a:schemeClr val="tx1"/>
                </a:solidFill>
              </a:rPr>
              <a:t>实验的时间探测器</a:t>
            </a:r>
            <a:endParaRPr lang="en-US" altLang="zh-CN" dirty="0">
              <a:solidFill>
                <a:schemeClr val="tx1"/>
              </a:solidFill>
            </a:endParaRPr>
          </a:p>
          <a:p>
            <a:pPr marL="1407582" lvl="2" indent="-518582" defTabSz="821530">
              <a:spcBef>
                <a:spcPts val="900"/>
              </a:spcBef>
              <a:buSzPct val="75000"/>
              <a:buFontTx/>
              <a:buChar char="•"/>
              <a:defRPr sz="4000"/>
            </a:pPr>
            <a:r>
              <a:rPr lang="en-CN" dirty="0"/>
              <a:t>高能所与科大的LGAD实物贡献占</a:t>
            </a:r>
            <a:r>
              <a:rPr lang="en-US" altLang="zh-CN" dirty="0"/>
              <a:t>34%</a:t>
            </a:r>
            <a:endParaRPr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108C37-4E39-16EE-6022-5A8444085678}"/>
              </a:ext>
            </a:extLst>
          </p:cNvPr>
          <p:cNvSpPr txBox="1"/>
          <p:nvPr/>
        </p:nvSpPr>
        <p:spPr>
          <a:xfrm>
            <a:off x="14962740" y="6518639"/>
            <a:ext cx="12727458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sz="4400" dirty="0">
                <a:solidFill>
                  <a:srgbClr val="FFFF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项目组</a:t>
            </a:r>
            <a:r>
              <a:rPr lang="en-US" altLang="zh-CN" sz="4400" dirty="0">
                <a:solidFill>
                  <a:srgbClr val="FFFF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LGAD</a:t>
            </a:r>
            <a:r>
              <a:rPr lang="zh-CN" altLang="en-US" sz="4400" dirty="0">
                <a:solidFill>
                  <a:srgbClr val="FFFF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抗辐照性能目前世界最好</a:t>
            </a:r>
            <a:endParaRPr lang="en-CN" dirty="0">
              <a:solidFill>
                <a:srgbClr val="FFFF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AF0386E-D710-D9AE-C4E0-07F0E11AC9E4}"/>
              </a:ext>
            </a:extLst>
          </p:cNvPr>
          <p:cNvSpPr txBox="1"/>
          <p:nvPr/>
        </p:nvSpPr>
        <p:spPr>
          <a:xfrm>
            <a:off x="671429" y="4812764"/>
            <a:ext cx="13971180" cy="34778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技术路线</a:t>
            </a:r>
            <a:r>
              <a:rPr lang="zh-CN" altLang="en-US" dirty="0">
                <a:solidFill>
                  <a:srgbClr val="FFFF00"/>
                </a:solidFill>
              </a:rPr>
              <a:t>：</a:t>
            </a:r>
            <a:endParaRPr lang="en-US" altLang="zh-CN" dirty="0">
              <a:solidFill>
                <a:srgbClr val="FFFF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dirty="0"/>
              <a:t>采用掺碳等加固技术提高</a:t>
            </a:r>
            <a:r>
              <a:rPr lang="en-US" altLang="zh-CN" dirty="0"/>
              <a:t>LGAD</a:t>
            </a:r>
            <a:r>
              <a:rPr lang="zh-CN" altLang="en-US" dirty="0"/>
              <a:t>抗辐照性能</a:t>
            </a:r>
            <a:endParaRPr lang="en-US" altLang="zh-CN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dirty="0"/>
              <a:t>工艺优化，提高成品率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zh-CN" altLang="en-US" dirty="0"/>
              <a:t>研制大面积传感器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en-CN" dirty="0">
                <a:solidFill>
                  <a:srgbClr val="FFFF00"/>
                </a:solidFill>
              </a:rPr>
              <a:t>最新进展</a:t>
            </a:r>
            <a:r>
              <a:rPr lang="zh-CN" altLang="en-US" dirty="0">
                <a:solidFill>
                  <a:srgbClr val="FFFF00"/>
                </a:solidFill>
              </a:rPr>
              <a:t>：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en-US" dirty="0"/>
              <a:t>	</a:t>
            </a:r>
            <a:r>
              <a:rPr lang="en-US" dirty="0" err="1"/>
              <a:t>高能所与科大分别独立</a:t>
            </a:r>
            <a:r>
              <a:rPr lang="zh-CN" altLang="en-US" dirty="0"/>
              <a:t>完成了预生产研制任务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96F277-A923-4591-B3F0-A23F8CB2A3B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9905089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6603C-CEF6-86DF-D9F7-D4FA255D3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82" y="-74142"/>
            <a:ext cx="24384001" cy="1482329"/>
          </a:xfrm>
        </p:spPr>
        <p:txBody>
          <a:bodyPr/>
          <a:lstStyle/>
          <a:p>
            <a:r>
              <a:rPr lang="zh-CN" altLang="en-CN" dirty="0"/>
              <a:t>研究</a:t>
            </a:r>
            <a:r>
              <a:rPr lang="zh-CN" altLang="en-US" dirty="0"/>
              <a:t>方法与技术路线：探测器组装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CEF88-4C5B-9FD3-CFB7-D7AC839BE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167032"/>
            <a:ext cx="24384001" cy="11412142"/>
          </a:xfrm>
        </p:spPr>
        <p:txBody>
          <a:bodyPr/>
          <a:lstStyle/>
          <a:p>
            <a:r>
              <a:rPr lang="en-CN" dirty="0">
                <a:solidFill>
                  <a:srgbClr val="FFFF00"/>
                </a:solidFill>
              </a:rPr>
              <a:t>任务</a:t>
            </a:r>
            <a:r>
              <a:rPr lang="zh-CN" altLang="en-US" dirty="0">
                <a:solidFill>
                  <a:srgbClr val="FFFF00"/>
                </a:solidFill>
              </a:rPr>
              <a:t>：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zh-CN" altLang="en-US" dirty="0"/>
              <a:t>承担</a:t>
            </a:r>
            <a:r>
              <a:rPr lang="en-US" altLang="zh-CN" dirty="0"/>
              <a:t>50%LGAD</a:t>
            </a:r>
            <a:r>
              <a:rPr lang="zh-CN" altLang="en-US" dirty="0"/>
              <a:t>传感器与超快读出</a:t>
            </a:r>
            <a:r>
              <a:rPr lang="en-US" altLang="zh-CN" dirty="0"/>
              <a:t>ASIC</a:t>
            </a:r>
            <a:r>
              <a:rPr lang="zh-CN" altLang="en-US" dirty="0"/>
              <a:t>的倒装焊封装，承担</a:t>
            </a:r>
            <a:r>
              <a:rPr lang="en-US" altLang="zh-CN" dirty="0"/>
              <a:t>100%</a:t>
            </a:r>
            <a:r>
              <a:rPr lang="zh-CN" altLang="en-US" dirty="0"/>
              <a:t>探测器模块</a:t>
            </a:r>
            <a:r>
              <a:rPr lang="en-US" altLang="zh-CN" dirty="0"/>
              <a:t>PCB</a:t>
            </a:r>
            <a:r>
              <a:rPr lang="zh-CN" altLang="en-US" dirty="0"/>
              <a:t>板研制（高能所）</a:t>
            </a:r>
            <a:endParaRPr lang="en-US" altLang="zh-CN" dirty="0"/>
          </a:p>
          <a:p>
            <a:pPr lvl="1"/>
            <a:r>
              <a:rPr lang="zh-CN" altLang="en-US" dirty="0"/>
              <a:t>承担</a:t>
            </a:r>
            <a:r>
              <a:rPr lang="en-US" altLang="zh-CN" dirty="0"/>
              <a:t>44% ATLAS</a:t>
            </a:r>
            <a:r>
              <a:rPr lang="zh-CN" altLang="en-US" dirty="0"/>
              <a:t>实验</a:t>
            </a:r>
            <a:r>
              <a:rPr lang="en-US" altLang="zh-CN" dirty="0"/>
              <a:t>HGTD</a:t>
            </a:r>
            <a:r>
              <a:rPr lang="zh-CN" altLang="en-US" dirty="0"/>
              <a:t>探测器的探测器组装任务（高能所</a:t>
            </a:r>
            <a:r>
              <a:rPr lang="en-US" altLang="zh-CN" dirty="0"/>
              <a:t>34%</a:t>
            </a:r>
            <a:r>
              <a:rPr lang="zh-CN" altLang="en-US" dirty="0"/>
              <a:t>，科大</a:t>
            </a:r>
            <a:r>
              <a:rPr lang="en-US" altLang="zh-CN" dirty="0"/>
              <a:t>10%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en-CN" dirty="0">
                <a:solidFill>
                  <a:srgbClr val="FFFF00"/>
                </a:solidFill>
              </a:rPr>
              <a:t>挑战</a:t>
            </a:r>
            <a:r>
              <a:rPr lang="zh-CN" altLang="en-US" dirty="0"/>
              <a:t>：</a:t>
            </a:r>
            <a:endParaRPr lang="en-US" altLang="zh-CN" dirty="0"/>
          </a:p>
          <a:p>
            <a:pPr lvl="1"/>
            <a:r>
              <a:rPr lang="zh-CN" altLang="en-US" dirty="0"/>
              <a:t>倒装焊的稳定性，模块的热循环后焊球脱落的问题</a:t>
            </a:r>
            <a:endParaRPr lang="en-US" altLang="zh-CN" dirty="0"/>
          </a:p>
          <a:p>
            <a:pPr lvl="1"/>
            <a:r>
              <a:rPr lang="zh-CN" altLang="en-US" dirty="0"/>
              <a:t>组装大面积探测器的精度，可靠性与可重复性的问题</a:t>
            </a:r>
            <a:endParaRPr lang="en-US" altLang="zh-CN" dirty="0"/>
          </a:p>
          <a:p>
            <a:r>
              <a:rPr lang="en-CN" dirty="0">
                <a:solidFill>
                  <a:srgbClr val="FFFF00"/>
                </a:solidFill>
              </a:rPr>
              <a:t>技术路线</a:t>
            </a:r>
            <a:r>
              <a:rPr lang="zh-CN" altLang="en-US" dirty="0">
                <a:solidFill>
                  <a:srgbClr val="FFFF00"/>
                </a:solidFill>
              </a:rPr>
              <a:t>：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zh-CN" altLang="en-US" dirty="0"/>
              <a:t>与国内业界合作研制与倒装焊等工艺</a:t>
            </a:r>
            <a:endParaRPr lang="en-US" altLang="zh-CN" dirty="0"/>
          </a:p>
          <a:p>
            <a:pPr lvl="1"/>
            <a:r>
              <a:rPr lang="zh-CN" altLang="en-US" dirty="0"/>
              <a:t>主导研发全自动系统，高精度完成大面积探测器组装</a:t>
            </a:r>
            <a:endParaRPr lang="en-US" altLang="zh-CN" dirty="0"/>
          </a:p>
          <a:p>
            <a:endParaRPr lang="en-US" altLang="zh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49E68B-12D3-93B5-53FF-1CAC09596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6728"/>
            <a:ext cx="13876413" cy="4689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3FF6A1-869F-4B98-81E2-13B5A2DF5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2497" y="9143567"/>
            <a:ext cx="4828830" cy="3682747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FFB0C01C-DA28-10EF-62C3-8D414007F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0706" y="9143567"/>
            <a:ext cx="4713915" cy="36827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81199E-B013-6968-5429-667DB90FCCE6}"/>
              </a:ext>
            </a:extLst>
          </p:cNvPr>
          <p:cNvSpPr txBox="1"/>
          <p:nvPr/>
        </p:nvSpPr>
        <p:spPr>
          <a:xfrm>
            <a:off x="16623942" y="7960725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倒装焊工艺优化</a:t>
            </a:r>
            <a:endParaRPr lang="en-CN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BF9A6-0A9F-D8E8-5178-5EDE333BB50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2146938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21640-D9C1-6D42-3599-F3C284A0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CN" dirty="0"/>
              <a:t>研究</a:t>
            </a:r>
            <a:r>
              <a:rPr lang="zh-CN" altLang="en-US" dirty="0"/>
              <a:t>方法与技术路线：高压系统与柔性电子学尾板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0EA71-6A26-17C0-E147-1F4FFB891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482329"/>
            <a:ext cx="24384001" cy="11412142"/>
          </a:xfrm>
        </p:spPr>
        <p:txBody>
          <a:bodyPr/>
          <a:lstStyle/>
          <a:p>
            <a:r>
              <a:rPr lang="en-CN" dirty="0">
                <a:solidFill>
                  <a:srgbClr val="FFFF00"/>
                </a:solidFill>
              </a:rPr>
              <a:t>挑战</a:t>
            </a:r>
            <a:r>
              <a:rPr lang="zh-CN" altLang="en-US" dirty="0"/>
              <a:t>：</a:t>
            </a:r>
            <a:endParaRPr lang="en-US" altLang="zh-CN" dirty="0"/>
          </a:p>
          <a:p>
            <a:pPr lvl="1"/>
            <a:r>
              <a:rPr lang="en-US" dirty="0" err="1"/>
              <a:t>高压电源系统对漏电流测量精度达到</a:t>
            </a:r>
            <a:r>
              <a:rPr lang="en-US" dirty="0" err="1">
                <a:solidFill>
                  <a:srgbClr val="FFFF00"/>
                </a:solidFill>
              </a:rPr>
              <a:t>百纳安级</a:t>
            </a:r>
            <a:r>
              <a:rPr lang="zh-CN" altLang="en-US" dirty="0"/>
              <a:t>，需要</a:t>
            </a:r>
            <a:r>
              <a:rPr lang="en-US" altLang="zh-CN" dirty="0">
                <a:solidFill>
                  <a:srgbClr val="FFFF00"/>
                </a:solidFill>
              </a:rPr>
              <a:t>8000</a:t>
            </a:r>
            <a:r>
              <a:rPr lang="zh-CN" altLang="en-US" dirty="0">
                <a:solidFill>
                  <a:schemeClr val="tx1"/>
                </a:solidFill>
              </a:rPr>
              <a:t>多</a:t>
            </a:r>
            <a:r>
              <a:rPr lang="zh-CN" altLang="en-US" dirty="0"/>
              <a:t>路独立高压</a:t>
            </a:r>
            <a:endParaRPr lang="en-US" dirty="0"/>
          </a:p>
          <a:p>
            <a:pPr lvl="1"/>
            <a:r>
              <a:rPr lang="zh-CN" altLang="en-US" dirty="0"/>
              <a:t>面临</a:t>
            </a:r>
            <a:r>
              <a:rPr lang="en-US" altLang="zh-CN" dirty="0"/>
              <a:t>CANE</a:t>
            </a:r>
            <a:r>
              <a:rPr lang="zh-CN" altLang="en-US" dirty="0"/>
              <a:t>等国际公司的强力竞争</a:t>
            </a:r>
            <a:endParaRPr lang="en-US" dirty="0"/>
          </a:p>
          <a:p>
            <a:r>
              <a:rPr lang="zh-CN" altLang="en-US" dirty="0">
                <a:solidFill>
                  <a:srgbClr val="FFFF00"/>
                </a:solidFill>
              </a:rPr>
              <a:t>技术路线</a:t>
            </a:r>
            <a:endParaRPr lang="en-US" altLang="zh-CN" dirty="0">
              <a:solidFill>
                <a:srgbClr val="FFFF00"/>
              </a:solidFill>
            </a:endParaRPr>
          </a:p>
          <a:p>
            <a:pPr lvl="1"/>
            <a:r>
              <a:rPr lang="zh-CN" altLang="en-US" dirty="0"/>
              <a:t>高能所、山大与国内公司合作研制高压电源，优化漏电流监测部分的电路</a:t>
            </a:r>
            <a:endParaRPr lang="en-US" altLang="zh-CN" dirty="0"/>
          </a:p>
          <a:p>
            <a:pPr lvl="1"/>
            <a:r>
              <a:rPr lang="zh-CN" altLang="en-US" dirty="0"/>
              <a:t>主导</a:t>
            </a:r>
            <a:r>
              <a:rPr lang="en-US" altLang="zh-CN" dirty="0"/>
              <a:t>ATLAS</a:t>
            </a:r>
            <a:r>
              <a:rPr lang="zh-CN" altLang="en-US" dirty="0"/>
              <a:t>实验</a:t>
            </a:r>
            <a:r>
              <a:rPr lang="en-US" altLang="zh-CN" dirty="0"/>
              <a:t>HGTD</a:t>
            </a:r>
            <a:r>
              <a:rPr lang="zh-CN" altLang="en-US" dirty="0"/>
              <a:t>项目电子学设计，测试不同接地方案对探测器的影响</a:t>
            </a:r>
            <a:endParaRPr lang="en-US" altLang="zh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82E63-2CDD-98B2-2BDF-0146B8FD4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0" y="6775430"/>
            <a:ext cx="13763370" cy="6890278"/>
          </a:xfrm>
          <a:prstGeom prst="rect">
            <a:avLst/>
          </a:prstGeom>
        </p:spPr>
      </p:pic>
      <p:sp>
        <p:nvSpPr>
          <p:cNvPr id="6" name="文本框 26">
            <a:extLst>
              <a:ext uri="{FF2B5EF4-FFF2-40B4-BE49-F238E27FC236}">
                <a16:creationId xmlns:a16="http://schemas.microsoft.com/office/drawing/2014/main" id="{837FFE4F-3236-A071-3DFE-2A87B07CCE62}"/>
              </a:ext>
            </a:extLst>
          </p:cNvPr>
          <p:cNvSpPr txBox="1"/>
          <p:nvPr/>
        </p:nvSpPr>
        <p:spPr>
          <a:xfrm>
            <a:off x="14468394" y="6904924"/>
            <a:ext cx="1752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Interlock interface</a:t>
            </a:r>
          </a:p>
          <a:p>
            <a:r>
              <a:rPr lang="en-US" altLang="zh-CN" sz="1400" b="1" dirty="0" err="1">
                <a:solidFill>
                  <a:srgbClr val="FF0000"/>
                </a:solidFill>
              </a:rPr>
              <a:t>Lemo</a:t>
            </a:r>
            <a:r>
              <a:rPr lang="en-US" altLang="zh-CN" sz="1400" b="1" dirty="0">
                <a:solidFill>
                  <a:srgbClr val="FF0000"/>
                </a:solidFill>
              </a:rPr>
              <a:t> connector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2DD676E0-7EDA-0551-DF90-F74DB55EC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873" y="7520395"/>
            <a:ext cx="7818421" cy="586151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D4BFC84A-4C72-8653-968B-9CFC021F6F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5" t="26711" r="15132" b="25944"/>
          <a:stretch/>
        </p:blipFill>
        <p:spPr>
          <a:xfrm>
            <a:off x="21325898" y="5224381"/>
            <a:ext cx="2797883" cy="1673249"/>
          </a:xfrm>
          <a:prstGeom prst="ellipse">
            <a:avLst/>
          </a:prstGeom>
        </p:spPr>
      </p:pic>
      <p:sp>
        <p:nvSpPr>
          <p:cNvPr id="9" name="文本框 33">
            <a:extLst>
              <a:ext uri="{FF2B5EF4-FFF2-40B4-BE49-F238E27FC236}">
                <a16:creationId xmlns:a16="http://schemas.microsoft.com/office/drawing/2014/main" id="{7A32C327-966C-19F7-1B7F-16030AD2141E}"/>
              </a:ext>
            </a:extLst>
          </p:cNvPr>
          <p:cNvSpPr txBox="1"/>
          <p:nvPr/>
        </p:nvSpPr>
        <p:spPr>
          <a:xfrm>
            <a:off x="16740167" y="7643588"/>
            <a:ext cx="1325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HV connector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F727D-F745-E77E-0B4D-AB48B45978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1735264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Century Gothic"/>
        <a:ea typeface="Century Gothic"/>
        <a:cs typeface="Century Gothic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Century Gothic"/>
        <a:ea typeface="Century Gothic"/>
        <a:cs typeface="Century Gothic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2309</TotalTime>
  <Words>2138</Words>
  <Application>Microsoft Macintosh PowerPoint</Application>
  <PresentationFormat>Custom</PresentationFormat>
  <Paragraphs>352</Paragraphs>
  <Slides>28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等线</vt:lpstr>
      <vt:lpstr>等线 Light</vt:lpstr>
      <vt:lpstr>微软雅黑</vt:lpstr>
      <vt:lpstr>SimHei</vt:lpstr>
      <vt:lpstr>Arial</vt:lpstr>
      <vt:lpstr>Calibri</vt:lpstr>
      <vt:lpstr>Calibri Light</vt:lpstr>
      <vt:lpstr>Helvetica</vt:lpstr>
      <vt:lpstr>Helvetica Neue</vt:lpstr>
      <vt:lpstr>Lucida Grande</vt:lpstr>
      <vt:lpstr>Wingdings</vt:lpstr>
      <vt:lpstr>Industrial</vt:lpstr>
      <vt:lpstr>PowerPoint Presentation</vt:lpstr>
      <vt:lpstr>        物理需求与关键技术</vt:lpstr>
      <vt:lpstr>研究内容</vt:lpstr>
      <vt:lpstr>课题1：ATLAS 实验高粒度时间探测器升级</vt:lpstr>
      <vt:lpstr> 研究方法与技术路线：抗辐照LGAD传感器 </vt:lpstr>
      <vt:lpstr> 研究方法与技术路线：抗辐照LGAD传感器 </vt:lpstr>
      <vt:lpstr> 研究方法与技术路线：抗辐照LGAD传感器 </vt:lpstr>
      <vt:lpstr>研究方法与技术路线：探测器组装</vt:lpstr>
      <vt:lpstr>研究方法与技术路线：高压系统与柔性电子学尾板</vt:lpstr>
      <vt:lpstr>研究方法与技术路线：前端电子学板</vt:lpstr>
      <vt:lpstr> 进度安排</vt:lpstr>
      <vt:lpstr>  进度安排：第一年</vt:lpstr>
      <vt:lpstr>  进度安排：第二年</vt:lpstr>
      <vt:lpstr>  进度安排：第三年</vt:lpstr>
      <vt:lpstr>  进度安排：第四年</vt:lpstr>
      <vt:lpstr>  进度安排：第五年</vt:lpstr>
      <vt:lpstr> 参与单位与人员</vt:lpstr>
      <vt:lpstr>International Cooperation (国际合作）</vt:lpstr>
      <vt:lpstr> 中国组在HGTD国际项目的管理职位</vt:lpstr>
      <vt:lpstr> 国际合作与组织管理</vt:lpstr>
      <vt:lpstr>Risk Analysis (风险分析)</vt:lpstr>
      <vt:lpstr>  预期成果与创新点</vt:lpstr>
      <vt:lpstr> 预期经济社会效益</vt:lpstr>
      <vt:lpstr>Extra Slides</vt:lpstr>
      <vt:lpstr>LGAD传感器在辐照后的性能 （ 2.5e15 cm-2 等效中子通量）</vt:lpstr>
      <vt:lpstr> 研究方法与技术路线：高能所预生产研制LGAD传感器 </vt:lpstr>
      <vt:lpstr> 研究方法与技术路线：科大预生产研制的LGAD传感器 </vt:lpstr>
      <vt:lpstr>组织管理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Microsoft Office User</cp:lastModifiedBy>
  <cp:revision>79</cp:revision>
  <dcterms:modified xsi:type="dcterms:W3CDTF">2024-07-05T01:29:59Z</dcterms:modified>
</cp:coreProperties>
</file>