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Lst>
  <p:notesMasterIdLst>
    <p:notesMasterId r:id="rId55"/>
  </p:notesMasterIdLst>
  <p:handoutMasterIdLst>
    <p:handoutMasterId r:id="rId56"/>
  </p:handoutMasterIdLst>
  <p:sldIdLst>
    <p:sldId id="906" r:id="rId2"/>
    <p:sldId id="1129" r:id="rId3"/>
    <p:sldId id="1130" r:id="rId4"/>
    <p:sldId id="1234" r:id="rId5"/>
    <p:sldId id="1235" r:id="rId6"/>
    <p:sldId id="1236" r:id="rId7"/>
    <p:sldId id="1237" r:id="rId8"/>
    <p:sldId id="1238" r:id="rId9"/>
    <p:sldId id="1239" r:id="rId10"/>
    <p:sldId id="1240" r:id="rId11"/>
    <p:sldId id="1241" r:id="rId12"/>
    <p:sldId id="1223" r:id="rId13"/>
    <p:sldId id="1102" r:id="rId14"/>
    <p:sldId id="1107" r:id="rId15"/>
    <p:sldId id="910" r:id="rId16"/>
    <p:sldId id="911" r:id="rId17"/>
    <p:sldId id="1204" r:id="rId18"/>
    <p:sldId id="1208" r:id="rId19"/>
    <p:sldId id="1211" r:id="rId20"/>
    <p:sldId id="1212" r:id="rId21"/>
    <p:sldId id="1213" r:id="rId22"/>
    <p:sldId id="1224" r:id="rId23"/>
    <p:sldId id="1242" r:id="rId24"/>
    <p:sldId id="1180" r:id="rId25"/>
    <p:sldId id="1181" r:id="rId26"/>
    <p:sldId id="1183" r:id="rId27"/>
    <p:sldId id="1182" r:id="rId28"/>
    <p:sldId id="1184" r:id="rId29"/>
    <p:sldId id="1185" r:id="rId30"/>
    <p:sldId id="1225" r:id="rId31"/>
    <p:sldId id="1092" r:id="rId32"/>
    <p:sldId id="1193" r:id="rId33"/>
    <p:sldId id="1194" r:id="rId34"/>
    <p:sldId id="1195" r:id="rId35"/>
    <p:sldId id="1196" r:id="rId36"/>
    <p:sldId id="1198" r:id="rId37"/>
    <p:sldId id="1199" r:id="rId38"/>
    <p:sldId id="1200" r:id="rId39"/>
    <p:sldId id="1201" r:id="rId40"/>
    <p:sldId id="1243" r:id="rId41"/>
    <p:sldId id="1226" r:id="rId42"/>
    <p:sldId id="1246" r:id="rId43"/>
    <p:sldId id="1227" r:id="rId44"/>
    <p:sldId id="1244" r:id="rId45"/>
    <p:sldId id="1228" r:id="rId46"/>
    <p:sldId id="1229" r:id="rId47"/>
    <p:sldId id="1230" r:id="rId48"/>
    <p:sldId id="1231" r:id="rId49"/>
    <p:sldId id="1232" r:id="rId50"/>
    <p:sldId id="1202" r:id="rId51"/>
    <p:sldId id="1245" r:id="rId52"/>
    <p:sldId id="1233" r:id="rId53"/>
    <p:sldId id="1162" r:id="rId54"/>
  </p:sldIdLst>
  <p:sldSz cx="12190413" cy="6858000"/>
  <p:notesSz cx="6761163" cy="9942513"/>
  <p:defaultTextStyle>
    <a:defPPr>
      <a:defRPr lang="zh-CN"/>
    </a:defPPr>
    <a:lvl1pPr algn="l" rtl="0" fontAlgn="base">
      <a:spcBef>
        <a:spcPct val="0"/>
      </a:spcBef>
      <a:spcAft>
        <a:spcPct val="0"/>
      </a:spcAft>
      <a:defRPr sz="2500" b="1"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500" b="1"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500" b="1"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500" b="1"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500" b="1" kern="1200">
        <a:solidFill>
          <a:schemeClr val="tx1"/>
        </a:solidFill>
        <a:latin typeface="Arial" pitchFamily="34" charset="0"/>
        <a:ea typeface="宋体" pitchFamily="2" charset="-122"/>
        <a:cs typeface="+mn-cs"/>
      </a:defRPr>
    </a:lvl5pPr>
    <a:lvl6pPr marL="2286000" algn="l" defTabSz="914400" rtl="0" eaLnBrk="1" latinLnBrk="0" hangingPunct="1">
      <a:defRPr sz="2500" b="1" kern="1200">
        <a:solidFill>
          <a:schemeClr val="tx1"/>
        </a:solidFill>
        <a:latin typeface="Arial" pitchFamily="34" charset="0"/>
        <a:ea typeface="宋体" pitchFamily="2" charset="-122"/>
        <a:cs typeface="+mn-cs"/>
      </a:defRPr>
    </a:lvl6pPr>
    <a:lvl7pPr marL="2743200" algn="l" defTabSz="914400" rtl="0" eaLnBrk="1" latinLnBrk="0" hangingPunct="1">
      <a:defRPr sz="2500" b="1" kern="1200">
        <a:solidFill>
          <a:schemeClr val="tx1"/>
        </a:solidFill>
        <a:latin typeface="Arial" pitchFamily="34" charset="0"/>
        <a:ea typeface="宋体" pitchFamily="2" charset="-122"/>
        <a:cs typeface="+mn-cs"/>
      </a:defRPr>
    </a:lvl7pPr>
    <a:lvl8pPr marL="3200400" algn="l" defTabSz="914400" rtl="0" eaLnBrk="1" latinLnBrk="0" hangingPunct="1">
      <a:defRPr sz="2500" b="1" kern="1200">
        <a:solidFill>
          <a:schemeClr val="tx1"/>
        </a:solidFill>
        <a:latin typeface="Arial" pitchFamily="34" charset="0"/>
        <a:ea typeface="宋体" pitchFamily="2" charset="-122"/>
        <a:cs typeface="+mn-cs"/>
      </a:defRPr>
    </a:lvl8pPr>
    <a:lvl9pPr marL="3657600" algn="l" defTabSz="914400" rtl="0" eaLnBrk="1" latinLnBrk="0" hangingPunct="1">
      <a:defRPr sz="2500" b="1"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15" userDrawn="1">
          <p15:clr>
            <a:srgbClr val="A4A3A4"/>
          </p15:clr>
        </p15:guide>
        <p15:guide id="2" orient="horz" pos="754" userDrawn="1">
          <p15:clr>
            <a:srgbClr val="A4A3A4"/>
          </p15:clr>
        </p15:guide>
        <p15:guide id="3" pos="3840" userDrawn="1">
          <p15:clr>
            <a:srgbClr val="A4A3A4"/>
          </p15:clr>
        </p15:guide>
        <p15:guide id="4" pos="437">
          <p15:clr>
            <a:srgbClr val="A4A3A4"/>
          </p15:clr>
        </p15:guide>
        <p15:guide id="5" pos="72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641E"/>
    <a:srgbClr val="960000"/>
    <a:srgbClr val="C5CD57"/>
    <a:srgbClr val="818828"/>
    <a:srgbClr val="C2F0E7"/>
    <a:srgbClr val="A8EADD"/>
    <a:srgbClr val="86E2D0"/>
    <a:srgbClr val="2FC3A7"/>
    <a:srgbClr val="06B2D4"/>
    <a:srgbClr val="024E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81" autoAdjust="0"/>
    <p:restoredTop sz="88471" autoAdjust="0"/>
  </p:normalViewPr>
  <p:slideViewPr>
    <p:cSldViewPr>
      <p:cViewPr varScale="1">
        <p:scale>
          <a:sx n="64" d="100"/>
          <a:sy n="64" d="100"/>
        </p:scale>
        <p:origin x="1134" y="78"/>
      </p:cViewPr>
      <p:guideLst>
        <p:guide orient="horz" pos="2115"/>
        <p:guide orient="horz" pos="754"/>
        <p:guide pos="3840"/>
        <p:guide pos="437"/>
        <p:guide pos="7241"/>
      </p:guideLst>
    </p:cSldViewPr>
  </p:slideViewPr>
  <p:outlineViewPr>
    <p:cViewPr>
      <p:scale>
        <a:sx n="33" d="100"/>
        <a:sy n="33" d="100"/>
      </p:scale>
      <p:origin x="0" y="2707"/>
    </p:cViewPr>
  </p:outlineViewPr>
  <p:notesTextViewPr>
    <p:cViewPr>
      <p:scale>
        <a:sx n="100" d="100"/>
        <a:sy n="100" d="100"/>
      </p:scale>
      <p:origin x="0" y="0"/>
    </p:cViewPr>
  </p:notesTextViewPr>
  <p:sorterViewPr>
    <p:cViewPr>
      <p:scale>
        <a:sx n="66" d="100"/>
        <a:sy n="66" d="100"/>
      </p:scale>
      <p:origin x="0" y="17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240A5-92F9-4656-9A3D-957825EBA541}"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CN" altLang="en-US"/>
        </a:p>
      </dgm:t>
    </dgm:pt>
    <dgm:pt modelId="{90D8AD7F-707B-4A0C-9A07-13ED947173D6}">
      <dgm:prSet phldrT="[文本]" custT="1"/>
      <dgm:spPr>
        <a:xfrm rot="16200000">
          <a:off x="-786413" y="2008070"/>
          <a:ext cx="2512944" cy="42780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vert="vert"/>
        <a:lstStyle/>
        <a:p>
          <a:pPr algn="ctr">
            <a:lnSpc>
              <a:spcPct val="100000"/>
            </a:lnSpc>
            <a:spcAft>
              <a:spcPts val="0"/>
            </a:spcAft>
          </a:pPr>
          <a:r>
            <a:rPr lang="zh-CN" altLang="en-US" sz="2400" b="1" dirty="0" smtClean="0">
              <a:solidFill>
                <a:sysClr val="window" lastClr="FFFFFF"/>
              </a:solidFill>
              <a:latin typeface="微软雅黑" pitchFamily="34" charset="-122"/>
              <a:ea typeface="微软雅黑" pitchFamily="34" charset="-122"/>
              <a:cs typeface="+mn-cs"/>
            </a:rPr>
            <a:t>总</a:t>
          </a:r>
          <a:endParaRPr lang="en-US" altLang="zh-CN" sz="2400" b="1" dirty="0" smtClean="0">
            <a:solidFill>
              <a:sysClr val="window" lastClr="FFFFFF"/>
            </a:solidFill>
            <a:latin typeface="微软雅黑" pitchFamily="34" charset="-122"/>
            <a:ea typeface="微软雅黑" pitchFamily="34" charset="-122"/>
            <a:cs typeface="+mn-cs"/>
          </a:endParaRPr>
        </a:p>
        <a:p>
          <a:pPr algn="ctr">
            <a:lnSpc>
              <a:spcPct val="100000"/>
            </a:lnSpc>
            <a:spcAft>
              <a:spcPts val="0"/>
            </a:spcAft>
          </a:pPr>
          <a:r>
            <a:rPr lang="zh-CN" altLang="en-US" sz="2400" b="1" dirty="0" smtClean="0">
              <a:solidFill>
                <a:sysClr val="window" lastClr="FFFFFF"/>
              </a:solidFill>
              <a:latin typeface="微软雅黑" pitchFamily="34" charset="-122"/>
              <a:ea typeface="微软雅黑" pitchFamily="34" charset="-122"/>
              <a:cs typeface="+mn-cs"/>
            </a:rPr>
            <a:t>体</a:t>
          </a:r>
          <a:endParaRPr lang="en-US" altLang="zh-CN" sz="2400" b="1" dirty="0" smtClean="0">
            <a:solidFill>
              <a:sysClr val="window" lastClr="FFFFFF"/>
            </a:solidFill>
            <a:latin typeface="微软雅黑" pitchFamily="34" charset="-122"/>
            <a:ea typeface="微软雅黑" pitchFamily="34" charset="-122"/>
            <a:cs typeface="+mn-cs"/>
          </a:endParaRPr>
        </a:p>
        <a:p>
          <a:pPr algn="ctr">
            <a:lnSpc>
              <a:spcPct val="100000"/>
            </a:lnSpc>
            <a:spcAft>
              <a:spcPts val="0"/>
            </a:spcAft>
          </a:pPr>
          <a:r>
            <a:rPr lang="zh-CN" altLang="en-US" sz="2400" b="1" dirty="0" smtClean="0">
              <a:solidFill>
                <a:sysClr val="window" lastClr="FFFFFF"/>
              </a:solidFill>
              <a:latin typeface="微软雅黑" pitchFamily="34" charset="-122"/>
              <a:ea typeface="微软雅黑" pitchFamily="34" charset="-122"/>
              <a:cs typeface="+mn-cs"/>
            </a:rPr>
            <a:t>目</a:t>
          </a:r>
          <a:endParaRPr lang="en-US" altLang="zh-CN" sz="2400" b="1" dirty="0" smtClean="0">
            <a:solidFill>
              <a:sysClr val="window" lastClr="FFFFFF"/>
            </a:solidFill>
            <a:latin typeface="微软雅黑" pitchFamily="34" charset="-122"/>
            <a:ea typeface="微软雅黑" pitchFamily="34" charset="-122"/>
            <a:cs typeface="+mn-cs"/>
          </a:endParaRPr>
        </a:p>
        <a:p>
          <a:pPr algn="ctr">
            <a:lnSpc>
              <a:spcPct val="100000"/>
            </a:lnSpc>
            <a:spcAft>
              <a:spcPts val="0"/>
            </a:spcAft>
          </a:pPr>
          <a:r>
            <a:rPr lang="zh-CN" altLang="en-US" sz="2400" b="1" dirty="0" smtClean="0">
              <a:solidFill>
                <a:sysClr val="window" lastClr="FFFFFF"/>
              </a:solidFill>
              <a:latin typeface="微软雅黑" pitchFamily="34" charset="-122"/>
              <a:ea typeface="微软雅黑" pitchFamily="34" charset="-122"/>
              <a:cs typeface="+mn-cs"/>
            </a:rPr>
            <a:t>标</a:t>
          </a:r>
          <a:endParaRPr lang="zh-CN" altLang="en-US" sz="2400" b="1" dirty="0">
            <a:solidFill>
              <a:sysClr val="window" lastClr="FFFFFF"/>
            </a:solidFill>
            <a:latin typeface="微软雅黑" pitchFamily="34" charset="-122"/>
            <a:ea typeface="微软雅黑" pitchFamily="34" charset="-122"/>
            <a:cs typeface="+mn-cs"/>
          </a:endParaRPr>
        </a:p>
      </dgm:t>
    </dgm:pt>
    <dgm:pt modelId="{B1FCC148-1962-45C6-B9CF-68C3DE18E32F}" type="parTrans" cxnId="{E61CE6CC-32E8-44CC-8E7C-664DD526230E}">
      <dgm:prSet/>
      <dgm:spPr/>
      <dgm:t>
        <a:bodyPr/>
        <a:lstStyle/>
        <a:p>
          <a:endParaRPr lang="zh-CN" altLang="en-US" sz="2400" b="1"/>
        </a:p>
      </dgm:t>
    </dgm:pt>
    <dgm:pt modelId="{B356A9DA-B73B-4DFB-9975-CADA1D8C47ED}" type="sibTrans" cxnId="{E61CE6CC-32E8-44CC-8E7C-664DD526230E}">
      <dgm:prSet/>
      <dgm:spPr/>
      <dgm:t>
        <a:bodyPr/>
        <a:lstStyle/>
        <a:p>
          <a:endParaRPr lang="zh-CN" altLang="en-US" sz="2400" b="1"/>
        </a:p>
      </dgm:t>
    </dgm:pt>
    <dgm:pt modelId="{55236653-87CA-44EF-8630-6A79AA101830}">
      <dgm:prSet phldrT="[文本]" custT="1"/>
      <dgm:spPr>
        <a:xfrm>
          <a:off x="1453286" y="737432"/>
          <a:ext cx="8833956" cy="56730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lIns="180000" rIns="180000" anchor="ctr" anchorCtr="0"/>
        <a:lstStyle/>
        <a:p>
          <a:pPr algn="l">
            <a:lnSpc>
              <a:spcPct val="70000"/>
            </a:lnSpc>
          </a:pPr>
          <a:r>
            <a:rPr lang="zh-CN" altLang="en-US" sz="2400" b="1" dirty="0" smtClean="0">
              <a:solidFill>
                <a:sysClr val="window" lastClr="FFFFFF"/>
              </a:solidFill>
              <a:latin typeface="微软雅黑" pitchFamily="34" charset="-122"/>
              <a:ea typeface="微软雅黑" pitchFamily="34" charset="-122"/>
              <a:cs typeface="+mn-cs"/>
            </a:rPr>
            <a:t>在粒子物理、核物理、核聚变物理、天体物理等若干国际前沿科学领域产生一批重大科学成果</a:t>
          </a:r>
          <a:endParaRPr lang="zh-CN" altLang="en-US" sz="2400" b="1" dirty="0">
            <a:solidFill>
              <a:sysClr val="window" lastClr="FFFFFF"/>
            </a:solidFill>
            <a:latin typeface="微软雅黑" pitchFamily="34" charset="-122"/>
            <a:ea typeface="微软雅黑" pitchFamily="34" charset="-122"/>
            <a:cs typeface="+mn-cs"/>
          </a:endParaRPr>
        </a:p>
      </dgm:t>
    </dgm:pt>
    <dgm:pt modelId="{46F61F92-E70A-4162-91A9-F7F53CE0DE93}" type="parTrans" cxnId="{B1344508-F76C-4B7C-8FEC-3B1753A6388E}">
      <dgm:prSet custT="1"/>
      <dgm:spPr>
        <a:xfrm>
          <a:off x="683961" y="1021085"/>
          <a:ext cx="769324" cy="1200887"/>
        </a:xfrm>
        <a:noFill/>
        <a:ln w="12700" cap="flat" cmpd="sng" algn="ctr">
          <a:solidFill>
            <a:srgbClr val="5B9BD5">
              <a:shade val="60000"/>
              <a:hueOff val="0"/>
              <a:satOff val="0"/>
              <a:lumOff val="0"/>
              <a:alphaOff val="0"/>
            </a:srgbClr>
          </a:solidFill>
          <a:prstDash val="solid"/>
          <a:miter lim="800000"/>
        </a:ln>
        <a:effectLst/>
      </dgm:spPr>
      <dgm:t>
        <a:bodyPr/>
        <a:lstStyle/>
        <a:p>
          <a:endParaRPr lang="zh-CN" altLang="en-US" sz="2400" b="1">
            <a:solidFill>
              <a:sysClr val="windowText" lastClr="000000">
                <a:hueOff val="0"/>
                <a:satOff val="0"/>
                <a:lumOff val="0"/>
                <a:alphaOff val="0"/>
              </a:sysClr>
            </a:solidFill>
            <a:latin typeface="Calibri"/>
            <a:ea typeface="宋体"/>
            <a:cs typeface="+mn-cs"/>
          </a:endParaRPr>
        </a:p>
      </dgm:t>
    </dgm:pt>
    <dgm:pt modelId="{DC378CBA-2FB2-4027-8041-A1E35E766A3C}" type="sibTrans" cxnId="{B1344508-F76C-4B7C-8FEC-3B1753A6388E}">
      <dgm:prSet/>
      <dgm:spPr/>
      <dgm:t>
        <a:bodyPr/>
        <a:lstStyle/>
        <a:p>
          <a:endParaRPr lang="zh-CN" altLang="en-US" sz="2400" b="1"/>
        </a:p>
      </dgm:t>
    </dgm:pt>
    <dgm:pt modelId="{2BDCE60A-A556-4C98-9016-51B5011B61EE}">
      <dgm:prSet phldrT="[文本]" custT="1"/>
      <dgm:spPr>
        <a:xfrm>
          <a:off x="1496455" y="1515388"/>
          <a:ext cx="8890502" cy="736693"/>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lIns="180000" rIns="180000" anchor="ctr" anchorCtr="0"/>
        <a:lstStyle/>
        <a:p>
          <a:pPr algn="just">
            <a:lnSpc>
              <a:spcPct val="80000"/>
            </a:lnSpc>
          </a:pPr>
          <a:r>
            <a:rPr lang="zh-CN" altLang="en-US" sz="2400" b="1" dirty="0" smtClean="0">
              <a:solidFill>
                <a:sysClr val="window" lastClr="FFFFFF"/>
              </a:solidFill>
              <a:latin typeface="微软雅黑" pitchFamily="34" charset="-122"/>
              <a:ea typeface="微软雅黑" pitchFamily="34" charset="-122"/>
              <a:cs typeface="+mn-cs"/>
            </a:rPr>
            <a:t>大力增强对材料、能源、环境、健康等领域研究和扩展应用的支撑能力</a:t>
          </a:r>
          <a:endParaRPr lang="zh-CN" altLang="en-US" sz="2400" b="1" dirty="0">
            <a:solidFill>
              <a:sysClr val="window" lastClr="FFFFFF"/>
            </a:solidFill>
            <a:latin typeface="微软雅黑" pitchFamily="34" charset="-122"/>
            <a:ea typeface="微软雅黑" pitchFamily="34" charset="-122"/>
            <a:cs typeface="+mn-cs"/>
          </a:endParaRPr>
        </a:p>
      </dgm:t>
    </dgm:pt>
    <dgm:pt modelId="{8C85F7FC-51CC-4CB1-92EA-3C95B4C80132}" type="parTrans" cxnId="{FD751D21-EB71-47B3-87F2-ACA3005AF28E}">
      <dgm:prSet custT="1"/>
      <dgm:spPr>
        <a:xfrm>
          <a:off x="683961" y="1883735"/>
          <a:ext cx="812493" cy="338237"/>
        </a:xfrm>
        <a:noFill/>
        <a:ln w="12700" cap="flat" cmpd="sng" algn="ctr">
          <a:solidFill>
            <a:srgbClr val="5B9BD5">
              <a:shade val="60000"/>
              <a:hueOff val="0"/>
              <a:satOff val="0"/>
              <a:lumOff val="0"/>
              <a:alphaOff val="0"/>
            </a:srgbClr>
          </a:solidFill>
          <a:prstDash val="solid"/>
          <a:miter lim="800000"/>
        </a:ln>
        <a:effectLst/>
      </dgm:spPr>
      <dgm:t>
        <a:bodyPr/>
        <a:lstStyle/>
        <a:p>
          <a:endParaRPr lang="zh-CN" altLang="en-US" sz="2400" b="1">
            <a:solidFill>
              <a:sysClr val="windowText" lastClr="000000">
                <a:hueOff val="0"/>
                <a:satOff val="0"/>
                <a:lumOff val="0"/>
                <a:alphaOff val="0"/>
              </a:sysClr>
            </a:solidFill>
            <a:latin typeface="Calibri"/>
            <a:ea typeface="宋体"/>
            <a:cs typeface="+mn-cs"/>
          </a:endParaRPr>
        </a:p>
      </dgm:t>
    </dgm:pt>
    <dgm:pt modelId="{B4E0581A-E536-42F6-AD7C-7832CCACA83F}" type="sibTrans" cxnId="{FD751D21-EB71-47B3-87F2-ACA3005AF28E}">
      <dgm:prSet/>
      <dgm:spPr/>
      <dgm:t>
        <a:bodyPr/>
        <a:lstStyle/>
        <a:p>
          <a:endParaRPr lang="zh-CN" altLang="en-US" sz="2400" b="1"/>
        </a:p>
      </dgm:t>
    </dgm:pt>
    <dgm:pt modelId="{6B61C403-0FE5-4331-8288-353BFFE5D845}">
      <dgm:prSet phldrT="[文本]" custT="1"/>
      <dgm:spPr>
        <a:xfrm>
          <a:off x="1496455" y="2462732"/>
          <a:ext cx="8979134" cy="74626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lIns="180000" rIns="180000" anchor="ctr" anchorCtr="0"/>
        <a:lstStyle/>
        <a:p>
          <a:pPr algn="l">
            <a:lnSpc>
              <a:spcPct val="80000"/>
            </a:lnSpc>
          </a:pPr>
          <a:r>
            <a:rPr lang="zh-CN" altLang="en-US" sz="2400" b="1" dirty="0" smtClean="0">
              <a:solidFill>
                <a:sysClr val="window" lastClr="FFFFFF"/>
              </a:solidFill>
              <a:latin typeface="微软雅黑" pitchFamily="34" charset="-122"/>
              <a:ea typeface="微软雅黑" pitchFamily="34" charset="-122"/>
              <a:cs typeface="+mn-cs"/>
            </a:rPr>
            <a:t>为大科学装置科研能力的持续发展奠定基础，提升我国在相关科学领域的国际地位和国际竞争力</a:t>
          </a:r>
          <a:endParaRPr lang="zh-CN" altLang="en-US" sz="2400" b="1" dirty="0">
            <a:solidFill>
              <a:sysClr val="window" lastClr="FFFFFF"/>
            </a:solidFill>
            <a:latin typeface="微软雅黑" pitchFamily="34" charset="-122"/>
            <a:ea typeface="微软雅黑" pitchFamily="34" charset="-122"/>
            <a:cs typeface="+mn-cs"/>
          </a:endParaRPr>
        </a:p>
      </dgm:t>
    </dgm:pt>
    <dgm:pt modelId="{D17B5FD1-9DE3-45FC-B4A1-FE1078FA7E1A}" type="parTrans" cxnId="{2BC87867-AE0A-4467-81E7-1B0F39C407F9}">
      <dgm:prSet custT="1"/>
      <dgm:spPr>
        <a:xfrm>
          <a:off x="683961" y="2221972"/>
          <a:ext cx="812493" cy="613892"/>
        </a:xfrm>
        <a:noFill/>
        <a:ln w="12700" cap="flat" cmpd="sng" algn="ctr">
          <a:solidFill>
            <a:srgbClr val="5B9BD5">
              <a:shade val="60000"/>
              <a:hueOff val="0"/>
              <a:satOff val="0"/>
              <a:lumOff val="0"/>
              <a:alphaOff val="0"/>
            </a:srgbClr>
          </a:solidFill>
          <a:prstDash val="solid"/>
          <a:miter lim="800000"/>
        </a:ln>
        <a:effectLst/>
      </dgm:spPr>
      <dgm:t>
        <a:bodyPr/>
        <a:lstStyle/>
        <a:p>
          <a:endParaRPr lang="zh-CN" altLang="en-US" sz="2400" b="1">
            <a:solidFill>
              <a:sysClr val="windowText" lastClr="000000">
                <a:hueOff val="0"/>
                <a:satOff val="0"/>
                <a:lumOff val="0"/>
                <a:alphaOff val="0"/>
              </a:sysClr>
            </a:solidFill>
            <a:latin typeface="Calibri"/>
            <a:ea typeface="宋体"/>
            <a:cs typeface="+mn-cs"/>
          </a:endParaRPr>
        </a:p>
      </dgm:t>
    </dgm:pt>
    <dgm:pt modelId="{ABC8219F-93C1-486B-A03E-1A52813A80FC}" type="sibTrans" cxnId="{2BC87867-AE0A-4467-81E7-1B0F39C407F9}">
      <dgm:prSet/>
      <dgm:spPr/>
      <dgm:t>
        <a:bodyPr/>
        <a:lstStyle/>
        <a:p>
          <a:endParaRPr lang="zh-CN" altLang="en-US" sz="2400" b="1"/>
        </a:p>
      </dgm:t>
    </dgm:pt>
    <dgm:pt modelId="{92A24A11-C43F-46F9-AF60-A4315EEB5A39}">
      <dgm:prSet custT="1"/>
      <dgm:spPr>
        <a:xfrm>
          <a:off x="1496455" y="3419648"/>
          <a:ext cx="9013570" cy="458627"/>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lIns="180000" rIns="180000" anchor="ctr" anchorCtr="0"/>
        <a:lstStyle/>
        <a:p>
          <a:pPr algn="l">
            <a:lnSpc>
              <a:spcPct val="80000"/>
            </a:lnSpc>
          </a:pPr>
          <a:r>
            <a:rPr lang="zh-CN" altLang="en-US" sz="2400" b="1" dirty="0" smtClean="0">
              <a:solidFill>
                <a:sysClr val="window" lastClr="FFFFFF"/>
              </a:solidFill>
              <a:latin typeface="微软雅黑" pitchFamily="34" charset="-122"/>
              <a:ea typeface="微软雅黑" pitchFamily="34" charset="-122"/>
              <a:cs typeface="+mn-cs"/>
            </a:rPr>
            <a:t>造就若干高水平研究队伍，培育国际一流水平的科学家队伍</a:t>
          </a:r>
          <a:endParaRPr lang="zh-CN" altLang="en-US" sz="2400" b="1" dirty="0">
            <a:solidFill>
              <a:sysClr val="window" lastClr="FFFFFF"/>
            </a:solidFill>
            <a:latin typeface="微软雅黑" pitchFamily="34" charset="-122"/>
            <a:ea typeface="微软雅黑" pitchFamily="34" charset="-122"/>
            <a:cs typeface="+mn-cs"/>
          </a:endParaRPr>
        </a:p>
      </dgm:t>
    </dgm:pt>
    <dgm:pt modelId="{6FFDE724-90DF-4443-B924-FE095612B398}" type="parTrans" cxnId="{111281B6-BDDF-4A19-BCDA-AEE4C065609B}">
      <dgm:prSet custT="1"/>
      <dgm:spPr>
        <a:xfrm>
          <a:off x="683961" y="2221972"/>
          <a:ext cx="812493" cy="1426989"/>
        </a:xfrm>
        <a:noFill/>
        <a:ln w="12700" cap="flat" cmpd="sng" algn="ctr">
          <a:solidFill>
            <a:srgbClr val="5B9BD5">
              <a:shade val="60000"/>
              <a:hueOff val="0"/>
              <a:satOff val="0"/>
              <a:lumOff val="0"/>
              <a:alphaOff val="0"/>
            </a:srgbClr>
          </a:solidFill>
          <a:prstDash val="solid"/>
          <a:miter lim="800000"/>
        </a:ln>
        <a:effectLst/>
      </dgm:spPr>
      <dgm:t>
        <a:bodyPr/>
        <a:lstStyle/>
        <a:p>
          <a:endParaRPr lang="zh-CN" altLang="en-US" sz="2400" b="1">
            <a:solidFill>
              <a:sysClr val="windowText" lastClr="000000">
                <a:hueOff val="0"/>
                <a:satOff val="0"/>
                <a:lumOff val="0"/>
                <a:alphaOff val="0"/>
              </a:sysClr>
            </a:solidFill>
            <a:latin typeface="Calibri"/>
            <a:ea typeface="宋体"/>
            <a:cs typeface="+mn-cs"/>
          </a:endParaRPr>
        </a:p>
      </dgm:t>
    </dgm:pt>
    <dgm:pt modelId="{86431EAA-E11F-49A5-90BE-4A183507FA80}" type="sibTrans" cxnId="{111281B6-BDDF-4A19-BCDA-AEE4C065609B}">
      <dgm:prSet/>
      <dgm:spPr/>
      <dgm:t>
        <a:bodyPr/>
        <a:lstStyle/>
        <a:p>
          <a:endParaRPr lang="zh-CN" altLang="en-US" sz="2400" b="1"/>
        </a:p>
      </dgm:t>
    </dgm:pt>
    <dgm:pt modelId="{ED58D9BE-88C7-4C01-B99B-EE87B27776C5}" type="pres">
      <dgm:prSet presAssocID="{475240A5-92F9-4656-9A3D-957825EBA541}" presName="Name0" presStyleCnt="0">
        <dgm:presLayoutVars>
          <dgm:chPref val="1"/>
          <dgm:dir/>
          <dgm:animOne val="branch"/>
          <dgm:animLvl val="lvl"/>
          <dgm:resizeHandles val="exact"/>
        </dgm:presLayoutVars>
      </dgm:prSet>
      <dgm:spPr/>
      <dgm:t>
        <a:bodyPr/>
        <a:lstStyle/>
        <a:p>
          <a:endParaRPr lang="zh-CN" altLang="en-US"/>
        </a:p>
      </dgm:t>
    </dgm:pt>
    <dgm:pt modelId="{F8ED31D1-48F1-4DC7-B2E2-8DA8925265B1}" type="pres">
      <dgm:prSet presAssocID="{90D8AD7F-707B-4A0C-9A07-13ED947173D6}" presName="root1" presStyleCnt="0"/>
      <dgm:spPr/>
    </dgm:pt>
    <dgm:pt modelId="{5FB4C056-1204-40C6-B3B7-C4AFAF790DAB}" type="pres">
      <dgm:prSet presAssocID="{90D8AD7F-707B-4A0C-9A07-13ED947173D6}" presName="LevelOneTextNode" presStyleLbl="node0" presStyleIdx="0" presStyleCnt="1" custScaleX="69105" custScaleY="56665" custLinFactNeighborX="-33018" custLinFactNeighborY="6">
        <dgm:presLayoutVars>
          <dgm:chPref val="3"/>
        </dgm:presLayoutVars>
      </dgm:prSet>
      <dgm:spPr>
        <a:prstGeom prst="rect">
          <a:avLst/>
        </a:prstGeom>
      </dgm:spPr>
      <dgm:t>
        <a:bodyPr/>
        <a:lstStyle/>
        <a:p>
          <a:endParaRPr lang="zh-CN" altLang="en-US"/>
        </a:p>
      </dgm:t>
    </dgm:pt>
    <dgm:pt modelId="{53646008-49D9-46D3-9DFA-A91A456DF838}" type="pres">
      <dgm:prSet presAssocID="{90D8AD7F-707B-4A0C-9A07-13ED947173D6}" presName="level2hierChild" presStyleCnt="0"/>
      <dgm:spPr/>
    </dgm:pt>
    <dgm:pt modelId="{B6400959-0B5F-4A7B-8D70-0C87F79C9C91}" type="pres">
      <dgm:prSet presAssocID="{46F61F92-E70A-4162-91A9-F7F53CE0DE93}" presName="conn2-1" presStyleLbl="parChTrans1D2" presStyleIdx="0" presStyleCnt="4"/>
      <dgm:spPr>
        <a:custGeom>
          <a:avLst/>
          <a:gdLst/>
          <a:ahLst/>
          <a:cxnLst/>
          <a:rect l="0" t="0" r="0" b="0"/>
          <a:pathLst>
            <a:path>
              <a:moveTo>
                <a:pt x="0" y="1200887"/>
              </a:moveTo>
              <a:lnTo>
                <a:pt x="384662" y="1200887"/>
              </a:lnTo>
              <a:lnTo>
                <a:pt x="384662" y="0"/>
              </a:lnTo>
              <a:lnTo>
                <a:pt x="769324" y="0"/>
              </a:lnTo>
            </a:path>
          </a:pathLst>
        </a:custGeom>
      </dgm:spPr>
      <dgm:t>
        <a:bodyPr/>
        <a:lstStyle/>
        <a:p>
          <a:endParaRPr lang="zh-CN" altLang="en-US"/>
        </a:p>
      </dgm:t>
    </dgm:pt>
    <dgm:pt modelId="{E16C2FE6-B61C-4510-B93A-204399F3F8A3}" type="pres">
      <dgm:prSet presAssocID="{46F61F92-E70A-4162-91A9-F7F53CE0DE93}" presName="connTx" presStyleLbl="parChTrans1D2" presStyleIdx="0" presStyleCnt="4"/>
      <dgm:spPr/>
      <dgm:t>
        <a:bodyPr/>
        <a:lstStyle/>
        <a:p>
          <a:endParaRPr lang="zh-CN" altLang="en-US"/>
        </a:p>
      </dgm:t>
    </dgm:pt>
    <dgm:pt modelId="{EF84705E-1968-412E-8062-BCCD989D4C1F}" type="pres">
      <dgm:prSet presAssocID="{55236653-87CA-44EF-8630-6A79AA101830}" presName="root2" presStyleCnt="0"/>
      <dgm:spPr/>
    </dgm:pt>
    <dgm:pt modelId="{0DF77E11-C582-422E-94BB-10BCD9844B74}" type="pres">
      <dgm:prSet presAssocID="{55236653-87CA-44EF-8630-6A79AA101830}" presName="LevelTwoTextNode" presStyleLbl="node2" presStyleIdx="0" presStyleCnt="4" custScaleX="321692" custScaleY="87337" custLinFactNeighborX="-903" custLinFactNeighborY="10511">
        <dgm:presLayoutVars>
          <dgm:chPref val="3"/>
        </dgm:presLayoutVars>
      </dgm:prSet>
      <dgm:spPr>
        <a:prstGeom prst="rect">
          <a:avLst/>
        </a:prstGeom>
      </dgm:spPr>
      <dgm:t>
        <a:bodyPr/>
        <a:lstStyle/>
        <a:p>
          <a:endParaRPr lang="zh-CN" altLang="en-US"/>
        </a:p>
      </dgm:t>
    </dgm:pt>
    <dgm:pt modelId="{48B5A89A-6C62-4E58-B48E-AC24493E78D4}" type="pres">
      <dgm:prSet presAssocID="{55236653-87CA-44EF-8630-6A79AA101830}" presName="level3hierChild" presStyleCnt="0"/>
      <dgm:spPr/>
    </dgm:pt>
    <dgm:pt modelId="{1B9BD27B-07D5-4AD1-838A-B9F7F440AF23}" type="pres">
      <dgm:prSet presAssocID="{8C85F7FC-51CC-4CB1-92EA-3C95B4C80132}" presName="conn2-1" presStyleLbl="parChTrans1D2" presStyleIdx="1" presStyleCnt="4"/>
      <dgm:spPr>
        <a:custGeom>
          <a:avLst/>
          <a:gdLst/>
          <a:ahLst/>
          <a:cxnLst/>
          <a:rect l="0" t="0" r="0" b="0"/>
          <a:pathLst>
            <a:path>
              <a:moveTo>
                <a:pt x="0" y="338237"/>
              </a:moveTo>
              <a:lnTo>
                <a:pt x="406246" y="338237"/>
              </a:lnTo>
              <a:lnTo>
                <a:pt x="406246" y="0"/>
              </a:lnTo>
              <a:lnTo>
                <a:pt x="812493" y="0"/>
              </a:lnTo>
            </a:path>
          </a:pathLst>
        </a:custGeom>
      </dgm:spPr>
      <dgm:t>
        <a:bodyPr/>
        <a:lstStyle/>
        <a:p>
          <a:endParaRPr lang="zh-CN" altLang="en-US"/>
        </a:p>
      </dgm:t>
    </dgm:pt>
    <dgm:pt modelId="{8338CC28-DC41-4179-BF27-01B3EC1DFC1D}" type="pres">
      <dgm:prSet presAssocID="{8C85F7FC-51CC-4CB1-92EA-3C95B4C80132}" presName="connTx" presStyleLbl="parChTrans1D2" presStyleIdx="1" presStyleCnt="4"/>
      <dgm:spPr/>
      <dgm:t>
        <a:bodyPr/>
        <a:lstStyle/>
        <a:p>
          <a:endParaRPr lang="zh-CN" altLang="en-US"/>
        </a:p>
      </dgm:t>
    </dgm:pt>
    <dgm:pt modelId="{39D22AF7-5630-403D-B4F4-CE934A753084}" type="pres">
      <dgm:prSet presAssocID="{2BDCE60A-A556-4C98-9016-51B5011B61EE}" presName="root2" presStyleCnt="0"/>
      <dgm:spPr/>
    </dgm:pt>
    <dgm:pt modelId="{1A707976-DD9C-41FF-92CD-C80D3C1CE1BC}" type="pres">
      <dgm:prSet presAssocID="{2BDCE60A-A556-4C98-9016-51B5011B61EE}" presName="LevelTwoTextNode" presStyleLbl="node2" presStyleIdx="1" presStyleCnt="4" custScaleX="321692" custScaleY="87431" custLinFactNeighborX="-668" custLinFactNeighborY="10224">
        <dgm:presLayoutVars>
          <dgm:chPref val="3"/>
        </dgm:presLayoutVars>
      </dgm:prSet>
      <dgm:spPr>
        <a:prstGeom prst="rect">
          <a:avLst/>
        </a:prstGeom>
      </dgm:spPr>
      <dgm:t>
        <a:bodyPr/>
        <a:lstStyle/>
        <a:p>
          <a:endParaRPr lang="zh-CN" altLang="en-US"/>
        </a:p>
      </dgm:t>
    </dgm:pt>
    <dgm:pt modelId="{F1BF8D16-D892-4F18-BF26-C587D89B71A1}" type="pres">
      <dgm:prSet presAssocID="{2BDCE60A-A556-4C98-9016-51B5011B61EE}" presName="level3hierChild" presStyleCnt="0"/>
      <dgm:spPr/>
    </dgm:pt>
    <dgm:pt modelId="{688B2557-8260-4B54-A424-5F5897803DB8}" type="pres">
      <dgm:prSet presAssocID="{D17B5FD1-9DE3-45FC-B4A1-FE1078FA7E1A}" presName="conn2-1" presStyleLbl="parChTrans1D2" presStyleIdx="2" presStyleCnt="4"/>
      <dgm:spPr>
        <a:custGeom>
          <a:avLst/>
          <a:gdLst/>
          <a:ahLst/>
          <a:cxnLst/>
          <a:rect l="0" t="0" r="0" b="0"/>
          <a:pathLst>
            <a:path>
              <a:moveTo>
                <a:pt x="0" y="0"/>
              </a:moveTo>
              <a:lnTo>
                <a:pt x="406246" y="0"/>
              </a:lnTo>
              <a:lnTo>
                <a:pt x="406246" y="613892"/>
              </a:lnTo>
              <a:lnTo>
                <a:pt x="812493" y="613892"/>
              </a:lnTo>
            </a:path>
          </a:pathLst>
        </a:custGeom>
      </dgm:spPr>
      <dgm:t>
        <a:bodyPr/>
        <a:lstStyle/>
        <a:p>
          <a:endParaRPr lang="zh-CN" altLang="en-US"/>
        </a:p>
      </dgm:t>
    </dgm:pt>
    <dgm:pt modelId="{E683F131-DE47-4721-9156-39F7EE182469}" type="pres">
      <dgm:prSet presAssocID="{D17B5FD1-9DE3-45FC-B4A1-FE1078FA7E1A}" presName="connTx" presStyleLbl="parChTrans1D2" presStyleIdx="2" presStyleCnt="4"/>
      <dgm:spPr/>
      <dgm:t>
        <a:bodyPr/>
        <a:lstStyle/>
        <a:p>
          <a:endParaRPr lang="zh-CN" altLang="en-US"/>
        </a:p>
      </dgm:t>
    </dgm:pt>
    <dgm:pt modelId="{02DA68A8-338E-42D2-8452-9616A5530820}" type="pres">
      <dgm:prSet presAssocID="{6B61C403-0FE5-4331-8288-353BFFE5D845}" presName="root2" presStyleCnt="0"/>
      <dgm:spPr/>
    </dgm:pt>
    <dgm:pt modelId="{41D1101F-D42D-414A-A3F4-F2E900F85D03}" type="pres">
      <dgm:prSet presAssocID="{6B61C403-0FE5-4331-8288-353BFFE5D845}" presName="LevelTwoTextNode" presStyleLbl="node2" presStyleIdx="2" presStyleCnt="4" custScaleX="321678" custScaleY="87337" custLinFactNeighborX="-668" custLinFactNeighborY="10224">
        <dgm:presLayoutVars>
          <dgm:chPref val="3"/>
        </dgm:presLayoutVars>
      </dgm:prSet>
      <dgm:spPr>
        <a:prstGeom prst="rect">
          <a:avLst/>
        </a:prstGeom>
      </dgm:spPr>
      <dgm:t>
        <a:bodyPr/>
        <a:lstStyle/>
        <a:p>
          <a:endParaRPr lang="zh-CN" altLang="en-US"/>
        </a:p>
      </dgm:t>
    </dgm:pt>
    <dgm:pt modelId="{AED35D6E-C8CA-4CE3-88EE-B4A05D21C28D}" type="pres">
      <dgm:prSet presAssocID="{6B61C403-0FE5-4331-8288-353BFFE5D845}" presName="level3hierChild" presStyleCnt="0"/>
      <dgm:spPr/>
    </dgm:pt>
    <dgm:pt modelId="{0A49910F-B148-473A-BBDB-6F713423D360}" type="pres">
      <dgm:prSet presAssocID="{6FFDE724-90DF-4443-B924-FE095612B398}" presName="conn2-1" presStyleLbl="parChTrans1D2" presStyleIdx="3" presStyleCnt="4"/>
      <dgm:spPr>
        <a:custGeom>
          <a:avLst/>
          <a:gdLst/>
          <a:ahLst/>
          <a:cxnLst/>
          <a:rect l="0" t="0" r="0" b="0"/>
          <a:pathLst>
            <a:path>
              <a:moveTo>
                <a:pt x="0" y="0"/>
              </a:moveTo>
              <a:lnTo>
                <a:pt x="406246" y="0"/>
              </a:lnTo>
              <a:lnTo>
                <a:pt x="406246" y="1426989"/>
              </a:lnTo>
              <a:lnTo>
                <a:pt x="812493" y="1426989"/>
              </a:lnTo>
            </a:path>
          </a:pathLst>
        </a:custGeom>
      </dgm:spPr>
      <dgm:t>
        <a:bodyPr/>
        <a:lstStyle/>
        <a:p>
          <a:endParaRPr lang="zh-CN" altLang="en-US"/>
        </a:p>
      </dgm:t>
    </dgm:pt>
    <dgm:pt modelId="{2FDF3D4B-FB30-4CAC-8270-1CA49DFDCB4B}" type="pres">
      <dgm:prSet presAssocID="{6FFDE724-90DF-4443-B924-FE095612B398}" presName="connTx" presStyleLbl="parChTrans1D2" presStyleIdx="3" presStyleCnt="4"/>
      <dgm:spPr/>
      <dgm:t>
        <a:bodyPr/>
        <a:lstStyle/>
        <a:p>
          <a:endParaRPr lang="zh-CN" altLang="en-US"/>
        </a:p>
      </dgm:t>
    </dgm:pt>
    <dgm:pt modelId="{35327526-C7D6-459A-8271-B178F7BB993C}" type="pres">
      <dgm:prSet presAssocID="{92A24A11-C43F-46F9-AF60-A4315EEB5A39}" presName="root2" presStyleCnt="0"/>
      <dgm:spPr/>
    </dgm:pt>
    <dgm:pt modelId="{754E1AE5-88FC-4E5C-8EE8-5221177EA087}" type="pres">
      <dgm:prSet presAssocID="{92A24A11-C43F-46F9-AF60-A4315EEB5A39}" presName="LevelTwoTextNode" presStyleLbl="node2" presStyleIdx="3" presStyleCnt="4" custScaleX="321692" custScaleY="87337" custLinFactNeighborX="-668" custLinFactNeighborY="10224">
        <dgm:presLayoutVars>
          <dgm:chPref val="3"/>
        </dgm:presLayoutVars>
      </dgm:prSet>
      <dgm:spPr>
        <a:prstGeom prst="rect">
          <a:avLst/>
        </a:prstGeom>
      </dgm:spPr>
      <dgm:t>
        <a:bodyPr/>
        <a:lstStyle/>
        <a:p>
          <a:endParaRPr lang="zh-CN" altLang="en-US"/>
        </a:p>
      </dgm:t>
    </dgm:pt>
    <dgm:pt modelId="{D4C18EBC-5335-438D-86DB-1C6C7F24C99D}" type="pres">
      <dgm:prSet presAssocID="{92A24A11-C43F-46F9-AF60-A4315EEB5A39}" presName="level3hierChild" presStyleCnt="0"/>
      <dgm:spPr/>
    </dgm:pt>
  </dgm:ptLst>
  <dgm:cxnLst>
    <dgm:cxn modelId="{B780537B-9BE9-4252-9A9A-D66B3B61C850}" type="presOf" srcId="{D17B5FD1-9DE3-45FC-B4A1-FE1078FA7E1A}" destId="{E683F131-DE47-4721-9156-39F7EE182469}" srcOrd="1" destOrd="0" presId="urn:microsoft.com/office/officeart/2008/layout/HorizontalMultiLevelHierarchy"/>
    <dgm:cxn modelId="{E61CE6CC-32E8-44CC-8E7C-664DD526230E}" srcId="{475240A5-92F9-4656-9A3D-957825EBA541}" destId="{90D8AD7F-707B-4A0C-9A07-13ED947173D6}" srcOrd="0" destOrd="0" parTransId="{B1FCC148-1962-45C6-B9CF-68C3DE18E32F}" sibTransId="{B356A9DA-B73B-4DFB-9975-CADA1D8C47ED}"/>
    <dgm:cxn modelId="{546F7358-58A4-4B18-B425-963016340999}" type="presOf" srcId="{55236653-87CA-44EF-8630-6A79AA101830}" destId="{0DF77E11-C582-422E-94BB-10BCD9844B74}" srcOrd="0" destOrd="0" presId="urn:microsoft.com/office/officeart/2008/layout/HorizontalMultiLevelHierarchy"/>
    <dgm:cxn modelId="{B1F9253E-BBA8-4FCA-BB3A-7476D761E1B6}" type="presOf" srcId="{8C85F7FC-51CC-4CB1-92EA-3C95B4C80132}" destId="{1B9BD27B-07D5-4AD1-838A-B9F7F440AF23}" srcOrd="0" destOrd="0" presId="urn:microsoft.com/office/officeart/2008/layout/HorizontalMultiLevelHierarchy"/>
    <dgm:cxn modelId="{9A0C8F62-FB3F-485F-97E0-5CCFBA961F84}" type="presOf" srcId="{92A24A11-C43F-46F9-AF60-A4315EEB5A39}" destId="{754E1AE5-88FC-4E5C-8EE8-5221177EA087}" srcOrd="0" destOrd="0" presId="urn:microsoft.com/office/officeart/2008/layout/HorizontalMultiLevelHierarchy"/>
    <dgm:cxn modelId="{A483A812-BF36-46AA-9F07-EDAC5CD0877A}" type="presOf" srcId="{46F61F92-E70A-4162-91A9-F7F53CE0DE93}" destId="{B6400959-0B5F-4A7B-8D70-0C87F79C9C91}" srcOrd="0" destOrd="0" presId="urn:microsoft.com/office/officeart/2008/layout/HorizontalMultiLevelHierarchy"/>
    <dgm:cxn modelId="{FD751D21-EB71-47B3-87F2-ACA3005AF28E}" srcId="{90D8AD7F-707B-4A0C-9A07-13ED947173D6}" destId="{2BDCE60A-A556-4C98-9016-51B5011B61EE}" srcOrd="1" destOrd="0" parTransId="{8C85F7FC-51CC-4CB1-92EA-3C95B4C80132}" sibTransId="{B4E0581A-E536-42F6-AD7C-7832CCACA83F}"/>
    <dgm:cxn modelId="{6F9EB255-3429-4F75-86CB-FCDBD1153095}" type="presOf" srcId="{D17B5FD1-9DE3-45FC-B4A1-FE1078FA7E1A}" destId="{688B2557-8260-4B54-A424-5F5897803DB8}" srcOrd="0" destOrd="0" presId="urn:microsoft.com/office/officeart/2008/layout/HorizontalMultiLevelHierarchy"/>
    <dgm:cxn modelId="{447AC885-A022-4A2A-A07E-E1804650DF4E}" type="presOf" srcId="{8C85F7FC-51CC-4CB1-92EA-3C95B4C80132}" destId="{8338CC28-DC41-4179-BF27-01B3EC1DFC1D}" srcOrd="1" destOrd="0" presId="urn:microsoft.com/office/officeart/2008/layout/HorizontalMultiLevelHierarchy"/>
    <dgm:cxn modelId="{717AB028-07F4-4EF6-AF52-34CE8B368A82}" type="presOf" srcId="{6FFDE724-90DF-4443-B924-FE095612B398}" destId="{2FDF3D4B-FB30-4CAC-8270-1CA49DFDCB4B}" srcOrd="1" destOrd="0" presId="urn:microsoft.com/office/officeart/2008/layout/HorizontalMultiLevelHierarchy"/>
    <dgm:cxn modelId="{C40687AB-C903-4680-B8DD-DDCCAA5DA1D1}" type="presOf" srcId="{90D8AD7F-707B-4A0C-9A07-13ED947173D6}" destId="{5FB4C056-1204-40C6-B3B7-C4AFAF790DAB}" srcOrd="0" destOrd="0" presId="urn:microsoft.com/office/officeart/2008/layout/HorizontalMultiLevelHierarchy"/>
    <dgm:cxn modelId="{9D20D449-01B3-42CA-A8CE-9EB56AA2D110}" type="presOf" srcId="{46F61F92-E70A-4162-91A9-F7F53CE0DE93}" destId="{E16C2FE6-B61C-4510-B93A-204399F3F8A3}" srcOrd="1" destOrd="0" presId="urn:microsoft.com/office/officeart/2008/layout/HorizontalMultiLevelHierarchy"/>
    <dgm:cxn modelId="{8E4FB99E-8DDB-4290-8F7A-D08B0D064318}" type="presOf" srcId="{475240A5-92F9-4656-9A3D-957825EBA541}" destId="{ED58D9BE-88C7-4C01-B99B-EE87B27776C5}" srcOrd="0" destOrd="0" presId="urn:microsoft.com/office/officeart/2008/layout/HorizontalMultiLevelHierarchy"/>
    <dgm:cxn modelId="{2BC87867-AE0A-4467-81E7-1B0F39C407F9}" srcId="{90D8AD7F-707B-4A0C-9A07-13ED947173D6}" destId="{6B61C403-0FE5-4331-8288-353BFFE5D845}" srcOrd="2" destOrd="0" parTransId="{D17B5FD1-9DE3-45FC-B4A1-FE1078FA7E1A}" sibTransId="{ABC8219F-93C1-486B-A03E-1A52813A80FC}"/>
    <dgm:cxn modelId="{A69DE56E-1F51-43A4-B903-292137D9200F}" type="presOf" srcId="{2BDCE60A-A556-4C98-9016-51B5011B61EE}" destId="{1A707976-DD9C-41FF-92CD-C80D3C1CE1BC}" srcOrd="0" destOrd="0" presId="urn:microsoft.com/office/officeart/2008/layout/HorizontalMultiLevelHierarchy"/>
    <dgm:cxn modelId="{111281B6-BDDF-4A19-BCDA-AEE4C065609B}" srcId="{90D8AD7F-707B-4A0C-9A07-13ED947173D6}" destId="{92A24A11-C43F-46F9-AF60-A4315EEB5A39}" srcOrd="3" destOrd="0" parTransId="{6FFDE724-90DF-4443-B924-FE095612B398}" sibTransId="{86431EAA-E11F-49A5-90BE-4A183507FA80}"/>
    <dgm:cxn modelId="{948D8FF7-B939-4BCE-BE6C-7C4B4C28C71F}" type="presOf" srcId="{6FFDE724-90DF-4443-B924-FE095612B398}" destId="{0A49910F-B148-473A-BBDB-6F713423D360}" srcOrd="0" destOrd="0" presId="urn:microsoft.com/office/officeart/2008/layout/HorizontalMultiLevelHierarchy"/>
    <dgm:cxn modelId="{39D12063-4A8F-4F6D-A20B-AD02514276E3}" type="presOf" srcId="{6B61C403-0FE5-4331-8288-353BFFE5D845}" destId="{41D1101F-D42D-414A-A3F4-F2E900F85D03}" srcOrd="0" destOrd="0" presId="urn:microsoft.com/office/officeart/2008/layout/HorizontalMultiLevelHierarchy"/>
    <dgm:cxn modelId="{B1344508-F76C-4B7C-8FEC-3B1753A6388E}" srcId="{90D8AD7F-707B-4A0C-9A07-13ED947173D6}" destId="{55236653-87CA-44EF-8630-6A79AA101830}" srcOrd="0" destOrd="0" parTransId="{46F61F92-E70A-4162-91A9-F7F53CE0DE93}" sibTransId="{DC378CBA-2FB2-4027-8041-A1E35E766A3C}"/>
    <dgm:cxn modelId="{8958BFC3-5D59-43B1-81B8-262237733730}" type="presParOf" srcId="{ED58D9BE-88C7-4C01-B99B-EE87B27776C5}" destId="{F8ED31D1-48F1-4DC7-B2E2-8DA8925265B1}" srcOrd="0" destOrd="0" presId="urn:microsoft.com/office/officeart/2008/layout/HorizontalMultiLevelHierarchy"/>
    <dgm:cxn modelId="{D4D542E4-B143-4BA6-86CE-F9AED974DB69}" type="presParOf" srcId="{F8ED31D1-48F1-4DC7-B2E2-8DA8925265B1}" destId="{5FB4C056-1204-40C6-B3B7-C4AFAF790DAB}" srcOrd="0" destOrd="0" presId="urn:microsoft.com/office/officeart/2008/layout/HorizontalMultiLevelHierarchy"/>
    <dgm:cxn modelId="{166A4352-FCD6-4492-8D66-DAF6257E3CDB}" type="presParOf" srcId="{F8ED31D1-48F1-4DC7-B2E2-8DA8925265B1}" destId="{53646008-49D9-46D3-9DFA-A91A456DF838}" srcOrd="1" destOrd="0" presId="urn:microsoft.com/office/officeart/2008/layout/HorizontalMultiLevelHierarchy"/>
    <dgm:cxn modelId="{4D0FC310-504A-422B-91C5-E8C7C5870814}" type="presParOf" srcId="{53646008-49D9-46D3-9DFA-A91A456DF838}" destId="{B6400959-0B5F-4A7B-8D70-0C87F79C9C91}" srcOrd="0" destOrd="0" presId="urn:microsoft.com/office/officeart/2008/layout/HorizontalMultiLevelHierarchy"/>
    <dgm:cxn modelId="{4E6EC936-2BAE-45ED-B202-DFF885D1B0E8}" type="presParOf" srcId="{B6400959-0B5F-4A7B-8D70-0C87F79C9C91}" destId="{E16C2FE6-B61C-4510-B93A-204399F3F8A3}" srcOrd="0" destOrd="0" presId="urn:microsoft.com/office/officeart/2008/layout/HorizontalMultiLevelHierarchy"/>
    <dgm:cxn modelId="{90BB9F73-96D4-45D8-A75F-4FA9698B312A}" type="presParOf" srcId="{53646008-49D9-46D3-9DFA-A91A456DF838}" destId="{EF84705E-1968-412E-8062-BCCD989D4C1F}" srcOrd="1" destOrd="0" presId="urn:microsoft.com/office/officeart/2008/layout/HorizontalMultiLevelHierarchy"/>
    <dgm:cxn modelId="{05A59305-DD23-4729-A4A0-EBB8A2F0BEEC}" type="presParOf" srcId="{EF84705E-1968-412E-8062-BCCD989D4C1F}" destId="{0DF77E11-C582-422E-94BB-10BCD9844B74}" srcOrd="0" destOrd="0" presId="urn:microsoft.com/office/officeart/2008/layout/HorizontalMultiLevelHierarchy"/>
    <dgm:cxn modelId="{C33F8901-D80B-46A1-B111-D6D7C3AE9663}" type="presParOf" srcId="{EF84705E-1968-412E-8062-BCCD989D4C1F}" destId="{48B5A89A-6C62-4E58-B48E-AC24493E78D4}" srcOrd="1" destOrd="0" presId="urn:microsoft.com/office/officeart/2008/layout/HorizontalMultiLevelHierarchy"/>
    <dgm:cxn modelId="{35F78FEB-586C-4145-992A-E85F54ED9CC2}" type="presParOf" srcId="{53646008-49D9-46D3-9DFA-A91A456DF838}" destId="{1B9BD27B-07D5-4AD1-838A-B9F7F440AF23}" srcOrd="2" destOrd="0" presId="urn:microsoft.com/office/officeart/2008/layout/HorizontalMultiLevelHierarchy"/>
    <dgm:cxn modelId="{FD45F596-A2A7-4299-BCC9-A19063B36399}" type="presParOf" srcId="{1B9BD27B-07D5-4AD1-838A-B9F7F440AF23}" destId="{8338CC28-DC41-4179-BF27-01B3EC1DFC1D}" srcOrd="0" destOrd="0" presId="urn:microsoft.com/office/officeart/2008/layout/HorizontalMultiLevelHierarchy"/>
    <dgm:cxn modelId="{25261997-C436-4ED0-8771-7CD3FFCEA31C}" type="presParOf" srcId="{53646008-49D9-46D3-9DFA-A91A456DF838}" destId="{39D22AF7-5630-403D-B4F4-CE934A753084}" srcOrd="3" destOrd="0" presId="urn:microsoft.com/office/officeart/2008/layout/HorizontalMultiLevelHierarchy"/>
    <dgm:cxn modelId="{2804142A-C98F-43BF-B9FD-901EB09385D0}" type="presParOf" srcId="{39D22AF7-5630-403D-B4F4-CE934A753084}" destId="{1A707976-DD9C-41FF-92CD-C80D3C1CE1BC}" srcOrd="0" destOrd="0" presId="urn:microsoft.com/office/officeart/2008/layout/HorizontalMultiLevelHierarchy"/>
    <dgm:cxn modelId="{C82B5F5D-8CAC-44B0-9547-BC499A9C515C}" type="presParOf" srcId="{39D22AF7-5630-403D-B4F4-CE934A753084}" destId="{F1BF8D16-D892-4F18-BF26-C587D89B71A1}" srcOrd="1" destOrd="0" presId="urn:microsoft.com/office/officeart/2008/layout/HorizontalMultiLevelHierarchy"/>
    <dgm:cxn modelId="{801A43A5-463C-4B9F-ADE0-96B3023BDF90}" type="presParOf" srcId="{53646008-49D9-46D3-9DFA-A91A456DF838}" destId="{688B2557-8260-4B54-A424-5F5897803DB8}" srcOrd="4" destOrd="0" presId="urn:microsoft.com/office/officeart/2008/layout/HorizontalMultiLevelHierarchy"/>
    <dgm:cxn modelId="{F578E779-E624-4632-8FC8-877E8F0D824E}" type="presParOf" srcId="{688B2557-8260-4B54-A424-5F5897803DB8}" destId="{E683F131-DE47-4721-9156-39F7EE182469}" srcOrd="0" destOrd="0" presId="urn:microsoft.com/office/officeart/2008/layout/HorizontalMultiLevelHierarchy"/>
    <dgm:cxn modelId="{46123708-1660-4954-96E5-60C85ABC0F08}" type="presParOf" srcId="{53646008-49D9-46D3-9DFA-A91A456DF838}" destId="{02DA68A8-338E-42D2-8452-9616A5530820}" srcOrd="5" destOrd="0" presId="urn:microsoft.com/office/officeart/2008/layout/HorizontalMultiLevelHierarchy"/>
    <dgm:cxn modelId="{DD211060-793D-4826-90F7-78A6B2468BDD}" type="presParOf" srcId="{02DA68A8-338E-42D2-8452-9616A5530820}" destId="{41D1101F-D42D-414A-A3F4-F2E900F85D03}" srcOrd="0" destOrd="0" presId="urn:microsoft.com/office/officeart/2008/layout/HorizontalMultiLevelHierarchy"/>
    <dgm:cxn modelId="{D27B9EE6-667A-4722-AB08-411DBCDA3647}" type="presParOf" srcId="{02DA68A8-338E-42D2-8452-9616A5530820}" destId="{AED35D6E-C8CA-4CE3-88EE-B4A05D21C28D}" srcOrd="1" destOrd="0" presId="urn:microsoft.com/office/officeart/2008/layout/HorizontalMultiLevelHierarchy"/>
    <dgm:cxn modelId="{9992E5CC-37C4-48BC-B651-C6AAEDA55517}" type="presParOf" srcId="{53646008-49D9-46D3-9DFA-A91A456DF838}" destId="{0A49910F-B148-473A-BBDB-6F713423D360}" srcOrd="6" destOrd="0" presId="urn:microsoft.com/office/officeart/2008/layout/HorizontalMultiLevelHierarchy"/>
    <dgm:cxn modelId="{799CCB78-0413-4850-9309-5E19F39CF3B6}" type="presParOf" srcId="{0A49910F-B148-473A-BBDB-6F713423D360}" destId="{2FDF3D4B-FB30-4CAC-8270-1CA49DFDCB4B}" srcOrd="0" destOrd="0" presId="urn:microsoft.com/office/officeart/2008/layout/HorizontalMultiLevelHierarchy"/>
    <dgm:cxn modelId="{BA95ECD9-55E3-409B-A7DF-AB6E167A63C7}" type="presParOf" srcId="{53646008-49D9-46D3-9DFA-A91A456DF838}" destId="{35327526-C7D6-459A-8271-B178F7BB993C}" srcOrd="7" destOrd="0" presId="urn:microsoft.com/office/officeart/2008/layout/HorizontalMultiLevelHierarchy"/>
    <dgm:cxn modelId="{75225A0F-48A6-4CA3-8425-E8702E9766EF}" type="presParOf" srcId="{35327526-C7D6-459A-8271-B178F7BB993C}" destId="{754E1AE5-88FC-4E5C-8EE8-5221177EA087}" srcOrd="0" destOrd="0" presId="urn:microsoft.com/office/officeart/2008/layout/HorizontalMultiLevelHierarchy"/>
    <dgm:cxn modelId="{8299158F-E4BB-4AFA-AA82-4A4D08B2278C}" type="presParOf" srcId="{35327526-C7D6-459A-8271-B178F7BB993C}" destId="{D4C18EBC-5335-438D-86DB-1C6C7F24C99D}"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121854-5120-40A8-B2FE-FF5C0016054B}"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zh-CN" altLang="en-US"/>
        </a:p>
      </dgm:t>
    </dgm:pt>
    <dgm:pt modelId="{D344A475-7C75-4D93-B547-77D9F20CC6E9}">
      <dgm:prSet phldrT="[文本]" custT="1"/>
      <dgm:spPr/>
      <dgm:t>
        <a:bodyPr/>
        <a:lstStyle/>
        <a:p>
          <a:r>
            <a:rPr lang="zh-CN" altLang="en-US" sz="2400" b="1" dirty="0" smtClean="0">
              <a:solidFill>
                <a:srgbClr val="0070C0"/>
              </a:solidFill>
            </a:rPr>
            <a:t>申报情况</a:t>
          </a:r>
          <a:endParaRPr lang="en-US" altLang="zh-CN" sz="2400" b="1" dirty="0" smtClean="0">
            <a:solidFill>
              <a:srgbClr val="0070C0"/>
            </a:solidFill>
          </a:endParaRPr>
        </a:p>
        <a:p>
          <a:r>
            <a:rPr lang="en-US" sz="2000" dirty="0" smtClean="0"/>
            <a:t>10</a:t>
          </a:r>
          <a:r>
            <a:rPr lang="zh-CN" sz="2000" dirty="0" smtClean="0"/>
            <a:t>项</a:t>
          </a:r>
          <a:endParaRPr lang="zh-CN" altLang="en-US" sz="2000" dirty="0"/>
        </a:p>
      </dgm:t>
    </dgm:pt>
    <dgm:pt modelId="{F6F93700-0CC6-42DB-9B6A-843F3734C3A6}" type="parTrans" cxnId="{1B7445A3-3CCB-44FF-B729-E73D22D24B79}">
      <dgm:prSet/>
      <dgm:spPr/>
      <dgm:t>
        <a:bodyPr/>
        <a:lstStyle/>
        <a:p>
          <a:endParaRPr lang="zh-CN" altLang="en-US"/>
        </a:p>
      </dgm:t>
    </dgm:pt>
    <dgm:pt modelId="{4BE56968-67F0-402A-BE3E-679C193EABE9}" type="sibTrans" cxnId="{1B7445A3-3CCB-44FF-B729-E73D22D24B79}">
      <dgm:prSet/>
      <dgm:spPr/>
      <dgm:t>
        <a:bodyPr/>
        <a:lstStyle/>
        <a:p>
          <a:endParaRPr lang="zh-CN" altLang="en-US"/>
        </a:p>
      </dgm:t>
    </dgm:pt>
    <dgm:pt modelId="{9BB1BE4B-A695-4F6E-AF20-31A704D7E3CB}">
      <dgm:prSet phldrT="[文本]" custT="1"/>
      <dgm:spPr/>
      <dgm:t>
        <a:bodyPr/>
        <a:lstStyle/>
        <a:p>
          <a:r>
            <a:rPr lang="zh-CN" altLang="en-US" sz="2400" b="1" dirty="0" smtClean="0">
              <a:solidFill>
                <a:srgbClr val="0070C0"/>
              </a:solidFill>
            </a:rPr>
            <a:t>形式审查</a:t>
          </a:r>
          <a:endParaRPr lang="en-US" altLang="zh-CN" sz="2400" b="1" dirty="0" smtClean="0">
            <a:solidFill>
              <a:srgbClr val="0070C0"/>
            </a:solidFill>
          </a:endParaRPr>
        </a:p>
        <a:p>
          <a:r>
            <a:rPr lang="en-US" altLang="zh-CN" sz="2000" dirty="0" smtClean="0"/>
            <a:t>10</a:t>
          </a:r>
          <a:r>
            <a:rPr lang="zh-CN" altLang="en-US" sz="2000" dirty="0" smtClean="0"/>
            <a:t>项通过</a:t>
          </a:r>
        </a:p>
      </dgm:t>
    </dgm:pt>
    <dgm:pt modelId="{FC3EFBE4-01AC-4158-BF9F-A7BA79E202DC}" type="parTrans" cxnId="{89E26824-8F4D-4472-9579-2B42DA8AFC62}">
      <dgm:prSet/>
      <dgm:spPr/>
      <dgm:t>
        <a:bodyPr/>
        <a:lstStyle/>
        <a:p>
          <a:endParaRPr lang="zh-CN" altLang="en-US"/>
        </a:p>
      </dgm:t>
    </dgm:pt>
    <dgm:pt modelId="{5DA03834-6D45-47FC-85A1-2B2225EF0BA9}" type="sibTrans" cxnId="{89E26824-8F4D-4472-9579-2B42DA8AFC62}">
      <dgm:prSet/>
      <dgm:spPr/>
      <dgm:t>
        <a:bodyPr/>
        <a:lstStyle/>
        <a:p>
          <a:endParaRPr lang="zh-CN" altLang="en-US"/>
        </a:p>
      </dgm:t>
    </dgm:pt>
    <dgm:pt modelId="{5E70C665-446C-47EF-9E31-65A32D82FC6A}">
      <dgm:prSet phldrT="[文本]" custT="1"/>
      <dgm:spPr/>
      <dgm:t>
        <a:bodyPr/>
        <a:lstStyle/>
        <a:p>
          <a:r>
            <a:rPr lang="zh-CN" altLang="en-US" sz="2400" b="1" dirty="0" smtClean="0">
              <a:solidFill>
                <a:srgbClr val="0070C0"/>
              </a:solidFill>
            </a:rPr>
            <a:t>预评审</a:t>
          </a:r>
          <a:endParaRPr lang="en-US" altLang="zh-CN" sz="2400" b="1" dirty="0" smtClean="0">
            <a:solidFill>
              <a:srgbClr val="0070C0"/>
            </a:solidFill>
          </a:endParaRPr>
        </a:p>
        <a:p>
          <a:r>
            <a:rPr lang="zh-CN" sz="2000" dirty="0" smtClean="0"/>
            <a:t>采取网络评审方式</a:t>
          </a:r>
          <a:endParaRPr lang="en-US" altLang="zh-CN" sz="2000" dirty="0" smtClean="0"/>
        </a:p>
        <a:p>
          <a:r>
            <a:rPr lang="zh-CN" altLang="en-US" sz="2000" dirty="0" smtClean="0"/>
            <a:t>（</a:t>
          </a:r>
          <a:r>
            <a:rPr lang="en-US" sz="2000" dirty="0" smtClean="0"/>
            <a:t>0</a:t>
          </a:r>
          <a:r>
            <a:rPr lang="zh-CN" sz="2000" dirty="0" smtClean="0"/>
            <a:t>个项目</a:t>
          </a:r>
          <a:r>
            <a:rPr lang="zh-CN" altLang="en-US" sz="2000" dirty="0" smtClean="0"/>
            <a:t>）</a:t>
          </a:r>
          <a:endParaRPr lang="zh-CN" altLang="en-US" sz="2000" b="1" dirty="0" smtClean="0"/>
        </a:p>
      </dgm:t>
    </dgm:pt>
    <dgm:pt modelId="{0FD14D1F-180D-4DB3-B778-BDAB54429DF0}" type="parTrans" cxnId="{652138E3-E582-46A2-B61F-C72D9CF3FF82}">
      <dgm:prSet/>
      <dgm:spPr/>
      <dgm:t>
        <a:bodyPr/>
        <a:lstStyle/>
        <a:p>
          <a:endParaRPr lang="zh-CN" altLang="en-US"/>
        </a:p>
      </dgm:t>
    </dgm:pt>
    <dgm:pt modelId="{76747634-20D8-4144-9919-0AE55181DD67}" type="sibTrans" cxnId="{652138E3-E582-46A2-B61F-C72D9CF3FF82}">
      <dgm:prSet/>
      <dgm:spPr/>
      <dgm:t>
        <a:bodyPr/>
        <a:lstStyle/>
        <a:p>
          <a:endParaRPr lang="zh-CN" altLang="en-US"/>
        </a:p>
      </dgm:t>
    </dgm:pt>
    <dgm:pt modelId="{A3E1CD37-A02B-4985-ABB5-2ED8D1E877F8}">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CN" sz="2400" b="1" dirty="0" smtClean="0"/>
        </a:p>
        <a:p>
          <a:pPr marL="0" marR="0" indent="0" defTabSz="914400" eaLnBrk="1" fontAlgn="auto" latinLnBrk="0" hangingPunct="1">
            <a:lnSpc>
              <a:spcPct val="100000"/>
            </a:lnSpc>
            <a:spcBef>
              <a:spcPts val="0"/>
            </a:spcBef>
            <a:spcAft>
              <a:spcPts val="0"/>
            </a:spcAft>
            <a:buClrTx/>
            <a:buSzTx/>
            <a:buFontTx/>
            <a:buNone/>
            <a:tabLst/>
            <a:defRPr/>
          </a:pPr>
          <a:r>
            <a:rPr lang="zh-CN" sz="2400" b="1" dirty="0" smtClean="0">
              <a:solidFill>
                <a:srgbClr val="0070C0"/>
              </a:solidFill>
            </a:rPr>
            <a:t>直接进入答辩评审</a:t>
          </a:r>
          <a:endParaRPr lang="en-US" altLang="zh-CN" sz="2400" b="1" dirty="0" smtClean="0">
            <a:solidFill>
              <a:srgbClr val="0070C0"/>
            </a:solidFill>
          </a:endParaRPr>
        </a:p>
        <a:p>
          <a:pPr marL="0" marR="0" indent="0" defTabSz="800100" eaLnBrk="1" fontAlgn="auto" latinLnBrk="0" hangingPunct="1">
            <a:lnSpc>
              <a:spcPct val="90000"/>
            </a:lnSpc>
            <a:spcBef>
              <a:spcPct val="0"/>
            </a:spcBef>
            <a:spcAft>
              <a:spcPct val="35000"/>
            </a:spcAft>
            <a:buClrTx/>
            <a:buSzTx/>
            <a:buFontTx/>
            <a:buNone/>
            <a:tabLst/>
            <a:defRPr/>
          </a:pPr>
          <a:r>
            <a:rPr lang="zh-CN" sz="2000" dirty="0" smtClean="0"/>
            <a:t>二级指南方向申报项目数</a:t>
          </a:r>
          <a:r>
            <a:rPr lang="en-US" sz="2000" dirty="0" smtClean="0"/>
            <a:t>≤4</a:t>
          </a:r>
          <a:r>
            <a:rPr lang="zh-CN" sz="2000" dirty="0" smtClean="0"/>
            <a:t>项的</a:t>
          </a:r>
          <a:r>
            <a:rPr lang="zh-CN" altLang="en-US" sz="2000" dirty="0" smtClean="0"/>
            <a:t>（</a:t>
          </a:r>
          <a:r>
            <a:rPr lang="en-US" sz="2000" dirty="0" smtClean="0"/>
            <a:t>10</a:t>
          </a:r>
          <a:r>
            <a:rPr lang="zh-CN" sz="2000" dirty="0" smtClean="0"/>
            <a:t>个项目</a:t>
          </a:r>
          <a:r>
            <a:rPr lang="zh-CN" altLang="en-US" sz="2000" dirty="0" smtClean="0"/>
            <a:t>）</a:t>
          </a:r>
        </a:p>
        <a:p>
          <a:pPr defTabSz="800100">
            <a:lnSpc>
              <a:spcPct val="90000"/>
            </a:lnSpc>
            <a:spcBef>
              <a:spcPct val="0"/>
            </a:spcBef>
            <a:spcAft>
              <a:spcPct val="35000"/>
            </a:spcAft>
          </a:pPr>
          <a:endParaRPr lang="en-US" altLang="zh-CN" sz="1800" dirty="0" smtClean="0"/>
        </a:p>
      </dgm:t>
    </dgm:pt>
    <dgm:pt modelId="{9721531A-FB63-443C-9BC2-D503616D7C95}" type="parTrans" cxnId="{E01743F0-A068-4790-B432-A27D0547E104}">
      <dgm:prSet/>
      <dgm:spPr/>
      <dgm:t>
        <a:bodyPr/>
        <a:lstStyle/>
        <a:p>
          <a:endParaRPr lang="zh-CN" altLang="en-US"/>
        </a:p>
      </dgm:t>
    </dgm:pt>
    <dgm:pt modelId="{19F5D1A4-7A7E-47B6-93A6-FA95A36E1450}" type="sibTrans" cxnId="{E01743F0-A068-4790-B432-A27D0547E104}">
      <dgm:prSet/>
      <dgm:spPr/>
      <dgm:t>
        <a:bodyPr/>
        <a:lstStyle/>
        <a:p>
          <a:endParaRPr lang="zh-CN" altLang="en-US"/>
        </a:p>
      </dgm:t>
    </dgm:pt>
    <dgm:pt modelId="{4AA3BE91-18BC-43DE-9DE4-530B3F5372FA}">
      <dgm:prSet phldrT="[文本]" custT="1"/>
      <dgm:spPr/>
      <dgm:t>
        <a:bodyPr/>
        <a:lstStyle/>
        <a:p>
          <a:r>
            <a:rPr lang="zh-CN" altLang="en-US" sz="2400" b="1" dirty="0" smtClean="0">
              <a:solidFill>
                <a:srgbClr val="0070C0"/>
              </a:solidFill>
            </a:rPr>
            <a:t>答辩评审</a:t>
          </a:r>
          <a:endParaRPr lang="en-US" altLang="zh-CN" sz="2400" b="1" dirty="0" smtClean="0">
            <a:solidFill>
              <a:srgbClr val="0070C0"/>
            </a:solidFill>
          </a:endParaRPr>
        </a:p>
        <a:p>
          <a:r>
            <a:rPr lang="en-US" altLang="zh-CN" sz="1900" dirty="0" smtClean="0"/>
            <a:t>10</a:t>
          </a:r>
          <a:r>
            <a:rPr lang="zh-CN" altLang="en-US" sz="1900" dirty="0" smtClean="0"/>
            <a:t>项</a:t>
          </a:r>
          <a:endParaRPr lang="zh-CN" altLang="en-US" sz="1900" dirty="0"/>
        </a:p>
      </dgm:t>
    </dgm:pt>
    <dgm:pt modelId="{704D8F87-B341-4755-9870-46C20D0036E7}" type="parTrans" cxnId="{D25172D6-F3C4-4981-B91F-6D7CE6F081C3}">
      <dgm:prSet/>
      <dgm:spPr/>
      <dgm:t>
        <a:bodyPr/>
        <a:lstStyle/>
        <a:p>
          <a:endParaRPr lang="zh-CN" altLang="en-US"/>
        </a:p>
      </dgm:t>
    </dgm:pt>
    <dgm:pt modelId="{BBA67EE4-C2AC-4BE1-9BC1-2AA5F0B91387}" type="sibTrans" cxnId="{D25172D6-F3C4-4981-B91F-6D7CE6F081C3}">
      <dgm:prSet/>
      <dgm:spPr/>
      <dgm:t>
        <a:bodyPr/>
        <a:lstStyle/>
        <a:p>
          <a:endParaRPr lang="zh-CN" altLang="en-US"/>
        </a:p>
      </dgm:t>
    </dgm:pt>
    <dgm:pt modelId="{A0345032-74D3-49CF-9AC5-EBE66C19DBE9}">
      <dgm:prSet phldrT="[文本]" custT="1"/>
      <dgm:spPr/>
      <dgm:t>
        <a:bodyPr/>
        <a:lstStyle/>
        <a:p>
          <a:r>
            <a:rPr lang="zh-CN" altLang="en-US" sz="2400" b="1" dirty="0" smtClean="0">
              <a:solidFill>
                <a:srgbClr val="0070C0"/>
              </a:solidFill>
            </a:rPr>
            <a:t>立项</a:t>
          </a:r>
          <a:endParaRPr lang="en-US" altLang="zh-CN" sz="2400" b="1" dirty="0" smtClean="0">
            <a:solidFill>
              <a:srgbClr val="0070C0"/>
            </a:solidFill>
          </a:endParaRPr>
        </a:p>
        <a:p>
          <a:r>
            <a:rPr lang="en-US" altLang="zh-CN" sz="2000" b="0" dirty="0" smtClean="0"/>
            <a:t>10</a:t>
          </a:r>
          <a:r>
            <a:rPr lang="zh-CN" altLang="en-US" sz="2000" b="0" dirty="0" smtClean="0"/>
            <a:t>项</a:t>
          </a:r>
        </a:p>
      </dgm:t>
    </dgm:pt>
    <dgm:pt modelId="{6D30401C-87F9-4670-93F0-FBDCE72ABFA8}" type="parTrans" cxnId="{1CE04E8A-0D0C-4114-A676-CE663803B704}">
      <dgm:prSet/>
      <dgm:spPr/>
      <dgm:t>
        <a:bodyPr/>
        <a:lstStyle/>
        <a:p>
          <a:endParaRPr lang="zh-CN" altLang="en-US"/>
        </a:p>
      </dgm:t>
    </dgm:pt>
    <dgm:pt modelId="{E74097B9-7F53-48D1-A9FF-20FA4CDA0C57}" type="sibTrans" cxnId="{1CE04E8A-0D0C-4114-A676-CE663803B704}">
      <dgm:prSet/>
      <dgm:spPr/>
      <dgm:t>
        <a:bodyPr/>
        <a:lstStyle/>
        <a:p>
          <a:endParaRPr lang="zh-CN" altLang="en-US"/>
        </a:p>
      </dgm:t>
    </dgm:pt>
    <dgm:pt modelId="{7C393AD6-54FD-4EF9-B202-FD18683BCB12}" type="pres">
      <dgm:prSet presAssocID="{04121854-5120-40A8-B2FE-FF5C0016054B}" presName="CompostProcess" presStyleCnt="0">
        <dgm:presLayoutVars>
          <dgm:dir/>
          <dgm:resizeHandles val="exact"/>
        </dgm:presLayoutVars>
      </dgm:prSet>
      <dgm:spPr/>
      <dgm:t>
        <a:bodyPr/>
        <a:lstStyle/>
        <a:p>
          <a:endParaRPr lang="zh-CN" altLang="en-US"/>
        </a:p>
      </dgm:t>
    </dgm:pt>
    <dgm:pt modelId="{A06163F3-3897-4767-85DA-19D933C975CB}" type="pres">
      <dgm:prSet presAssocID="{04121854-5120-40A8-B2FE-FF5C0016054B}" presName="arrow" presStyleLbl="bgShp" presStyleIdx="0" presStyleCnt="1" custScaleX="117647" custLinFactNeighborX="6259"/>
      <dgm:spPr/>
    </dgm:pt>
    <dgm:pt modelId="{1826E566-2A7B-409C-8386-E57EE71D5F56}" type="pres">
      <dgm:prSet presAssocID="{04121854-5120-40A8-B2FE-FF5C0016054B}" presName="linearProcess" presStyleCnt="0"/>
      <dgm:spPr/>
    </dgm:pt>
    <dgm:pt modelId="{E373DD2C-7014-4782-8E8B-77EAA8B19528}" type="pres">
      <dgm:prSet presAssocID="{D344A475-7C75-4D93-B547-77D9F20CC6E9}" presName="textNode" presStyleLbl="node1" presStyleIdx="0" presStyleCnt="6" custScaleX="92423" custScaleY="114555" custLinFactNeighborX="29490" custLinFactNeighborY="492">
        <dgm:presLayoutVars>
          <dgm:bulletEnabled val="1"/>
        </dgm:presLayoutVars>
      </dgm:prSet>
      <dgm:spPr/>
      <dgm:t>
        <a:bodyPr/>
        <a:lstStyle/>
        <a:p>
          <a:endParaRPr lang="zh-CN" altLang="en-US"/>
        </a:p>
      </dgm:t>
    </dgm:pt>
    <dgm:pt modelId="{4D9BADEE-2255-4B12-A203-396D87390750}" type="pres">
      <dgm:prSet presAssocID="{4BE56968-67F0-402A-BE3E-679C193EABE9}" presName="sibTrans" presStyleCnt="0"/>
      <dgm:spPr/>
    </dgm:pt>
    <dgm:pt modelId="{A6C755D7-F8FD-4A8F-A431-67C0F46BBE04}" type="pres">
      <dgm:prSet presAssocID="{9BB1BE4B-A695-4F6E-AF20-31A704D7E3CB}" presName="textNode" presStyleLbl="node1" presStyleIdx="1" presStyleCnt="6" custScaleX="99486" custScaleY="114555" custLinFactNeighborX="52273" custLinFactNeighborY="492">
        <dgm:presLayoutVars>
          <dgm:bulletEnabled val="1"/>
        </dgm:presLayoutVars>
      </dgm:prSet>
      <dgm:spPr/>
      <dgm:t>
        <a:bodyPr/>
        <a:lstStyle/>
        <a:p>
          <a:endParaRPr lang="zh-CN" altLang="en-US"/>
        </a:p>
      </dgm:t>
    </dgm:pt>
    <dgm:pt modelId="{4ABB341B-4FC9-4E03-9EF5-ED896AE21571}" type="pres">
      <dgm:prSet presAssocID="{5DA03834-6D45-47FC-85A1-2B2225EF0BA9}" presName="sibTrans" presStyleCnt="0"/>
      <dgm:spPr/>
    </dgm:pt>
    <dgm:pt modelId="{D1D87302-F101-4C5B-819E-F41600E92A2D}" type="pres">
      <dgm:prSet presAssocID="{5E70C665-446C-47EF-9E31-65A32D82FC6A}" presName="textNode" presStyleLbl="node1" presStyleIdx="2" presStyleCnt="6" custScaleX="100352" custLinFactX="4498" custLinFactNeighborX="100000" custLinFactNeighborY="-51160">
        <dgm:presLayoutVars>
          <dgm:bulletEnabled val="1"/>
        </dgm:presLayoutVars>
      </dgm:prSet>
      <dgm:spPr/>
      <dgm:t>
        <a:bodyPr/>
        <a:lstStyle/>
        <a:p>
          <a:endParaRPr lang="zh-CN" altLang="en-US"/>
        </a:p>
      </dgm:t>
    </dgm:pt>
    <dgm:pt modelId="{6C396BC1-AD52-4241-BDA7-7F8C9206BF2A}" type="pres">
      <dgm:prSet presAssocID="{76747634-20D8-4144-9919-0AE55181DD67}" presName="sibTrans" presStyleCnt="0"/>
      <dgm:spPr/>
    </dgm:pt>
    <dgm:pt modelId="{134E3DA5-539F-4FFF-94E9-56433BFF6BCC}" type="pres">
      <dgm:prSet presAssocID="{A3E1CD37-A02B-4985-ABB5-2ED8D1E877F8}" presName="textNode" presStyleLbl="node1" presStyleIdx="3" presStyleCnt="6" custScaleX="105703" custScaleY="121241" custLinFactX="-83348" custLinFactNeighborX="-100000" custLinFactNeighborY="62765">
        <dgm:presLayoutVars>
          <dgm:bulletEnabled val="1"/>
        </dgm:presLayoutVars>
      </dgm:prSet>
      <dgm:spPr/>
      <dgm:t>
        <a:bodyPr/>
        <a:lstStyle/>
        <a:p>
          <a:endParaRPr lang="zh-CN" altLang="en-US"/>
        </a:p>
      </dgm:t>
    </dgm:pt>
    <dgm:pt modelId="{262853CC-FBFB-48B5-A5BB-44F65349CD4C}" type="pres">
      <dgm:prSet presAssocID="{19F5D1A4-7A7E-47B6-93A6-FA95A36E1450}" presName="sibTrans" presStyleCnt="0"/>
      <dgm:spPr/>
    </dgm:pt>
    <dgm:pt modelId="{19566ED9-7EBB-4C9F-9B76-CA5A8D01AA1F}" type="pres">
      <dgm:prSet presAssocID="{4AA3BE91-18BC-43DE-9DE4-530B3F5372FA}" presName="textNode" presStyleLbl="node1" presStyleIdx="4" presStyleCnt="6" custScaleX="111044" custLinFactX="-77020" custLinFactNeighborX="-100000" custLinFactNeighborY="492">
        <dgm:presLayoutVars>
          <dgm:bulletEnabled val="1"/>
        </dgm:presLayoutVars>
      </dgm:prSet>
      <dgm:spPr/>
      <dgm:t>
        <a:bodyPr/>
        <a:lstStyle/>
        <a:p>
          <a:endParaRPr lang="zh-CN" altLang="en-US"/>
        </a:p>
      </dgm:t>
    </dgm:pt>
    <dgm:pt modelId="{470A2C4A-7B3B-45C0-88D7-D3BDD0C17E8A}" type="pres">
      <dgm:prSet presAssocID="{BBA67EE4-C2AC-4BE1-9BC1-2AA5F0B91387}" presName="sibTrans" presStyleCnt="0"/>
      <dgm:spPr/>
    </dgm:pt>
    <dgm:pt modelId="{B1A158DD-3D70-42DA-ABCC-4CAAFF077715}" type="pres">
      <dgm:prSet presAssocID="{A0345032-74D3-49CF-9AC5-EBE66C19DBE9}" presName="textNode" presStyleLbl="node1" presStyleIdx="5" presStyleCnt="6" custScaleX="161201" custLinFactX="-65745" custLinFactNeighborX="-100000" custLinFactNeighborY="492">
        <dgm:presLayoutVars>
          <dgm:bulletEnabled val="1"/>
        </dgm:presLayoutVars>
      </dgm:prSet>
      <dgm:spPr/>
      <dgm:t>
        <a:bodyPr/>
        <a:lstStyle/>
        <a:p>
          <a:endParaRPr lang="zh-CN" altLang="en-US"/>
        </a:p>
      </dgm:t>
    </dgm:pt>
  </dgm:ptLst>
  <dgm:cxnLst>
    <dgm:cxn modelId="{D25172D6-F3C4-4981-B91F-6D7CE6F081C3}" srcId="{04121854-5120-40A8-B2FE-FF5C0016054B}" destId="{4AA3BE91-18BC-43DE-9DE4-530B3F5372FA}" srcOrd="4" destOrd="0" parTransId="{704D8F87-B341-4755-9870-46C20D0036E7}" sibTransId="{BBA67EE4-C2AC-4BE1-9BC1-2AA5F0B91387}"/>
    <dgm:cxn modelId="{1CE04E8A-0D0C-4114-A676-CE663803B704}" srcId="{04121854-5120-40A8-B2FE-FF5C0016054B}" destId="{A0345032-74D3-49CF-9AC5-EBE66C19DBE9}" srcOrd="5" destOrd="0" parTransId="{6D30401C-87F9-4670-93F0-FBDCE72ABFA8}" sibTransId="{E74097B9-7F53-48D1-A9FF-20FA4CDA0C57}"/>
    <dgm:cxn modelId="{E1B2ED18-DA62-45D6-95DA-BBAFE81670A9}" type="presOf" srcId="{9BB1BE4B-A695-4F6E-AF20-31A704D7E3CB}" destId="{A6C755D7-F8FD-4A8F-A431-67C0F46BBE04}" srcOrd="0" destOrd="0" presId="urn:microsoft.com/office/officeart/2005/8/layout/hProcess9"/>
    <dgm:cxn modelId="{9673C13F-E6F4-42F2-9F29-AEB8D51A6B31}" type="presOf" srcId="{4AA3BE91-18BC-43DE-9DE4-530B3F5372FA}" destId="{19566ED9-7EBB-4C9F-9B76-CA5A8D01AA1F}" srcOrd="0" destOrd="0" presId="urn:microsoft.com/office/officeart/2005/8/layout/hProcess9"/>
    <dgm:cxn modelId="{1B7445A3-3CCB-44FF-B729-E73D22D24B79}" srcId="{04121854-5120-40A8-B2FE-FF5C0016054B}" destId="{D344A475-7C75-4D93-B547-77D9F20CC6E9}" srcOrd="0" destOrd="0" parTransId="{F6F93700-0CC6-42DB-9B6A-843F3734C3A6}" sibTransId="{4BE56968-67F0-402A-BE3E-679C193EABE9}"/>
    <dgm:cxn modelId="{84EDD171-E7C5-4DAD-AE14-D840B23B9D44}" type="presOf" srcId="{5E70C665-446C-47EF-9E31-65A32D82FC6A}" destId="{D1D87302-F101-4C5B-819E-F41600E92A2D}" srcOrd="0" destOrd="0" presId="urn:microsoft.com/office/officeart/2005/8/layout/hProcess9"/>
    <dgm:cxn modelId="{69694A48-9496-4253-9E99-9A842AF66A11}" type="presOf" srcId="{A3E1CD37-A02B-4985-ABB5-2ED8D1E877F8}" destId="{134E3DA5-539F-4FFF-94E9-56433BFF6BCC}" srcOrd="0" destOrd="0" presId="urn:microsoft.com/office/officeart/2005/8/layout/hProcess9"/>
    <dgm:cxn modelId="{121D5DEC-E6B5-4C61-8DA5-E4B6734B5C1E}" type="presOf" srcId="{A0345032-74D3-49CF-9AC5-EBE66C19DBE9}" destId="{B1A158DD-3D70-42DA-ABCC-4CAAFF077715}" srcOrd="0" destOrd="0" presId="urn:microsoft.com/office/officeart/2005/8/layout/hProcess9"/>
    <dgm:cxn modelId="{89E26824-8F4D-4472-9579-2B42DA8AFC62}" srcId="{04121854-5120-40A8-B2FE-FF5C0016054B}" destId="{9BB1BE4B-A695-4F6E-AF20-31A704D7E3CB}" srcOrd="1" destOrd="0" parTransId="{FC3EFBE4-01AC-4158-BF9F-A7BA79E202DC}" sibTransId="{5DA03834-6D45-47FC-85A1-2B2225EF0BA9}"/>
    <dgm:cxn modelId="{8863E6E8-BF9A-4996-B9ED-BDCFC5BF3DB0}" type="presOf" srcId="{04121854-5120-40A8-B2FE-FF5C0016054B}" destId="{7C393AD6-54FD-4EF9-B202-FD18683BCB12}" srcOrd="0" destOrd="0" presId="urn:microsoft.com/office/officeart/2005/8/layout/hProcess9"/>
    <dgm:cxn modelId="{D4709E2C-0DF6-4BE4-8C47-8AEF0BAD811C}" type="presOf" srcId="{D344A475-7C75-4D93-B547-77D9F20CC6E9}" destId="{E373DD2C-7014-4782-8E8B-77EAA8B19528}" srcOrd="0" destOrd="0" presId="urn:microsoft.com/office/officeart/2005/8/layout/hProcess9"/>
    <dgm:cxn modelId="{E01743F0-A068-4790-B432-A27D0547E104}" srcId="{04121854-5120-40A8-B2FE-FF5C0016054B}" destId="{A3E1CD37-A02B-4985-ABB5-2ED8D1E877F8}" srcOrd="3" destOrd="0" parTransId="{9721531A-FB63-443C-9BC2-D503616D7C95}" sibTransId="{19F5D1A4-7A7E-47B6-93A6-FA95A36E1450}"/>
    <dgm:cxn modelId="{652138E3-E582-46A2-B61F-C72D9CF3FF82}" srcId="{04121854-5120-40A8-B2FE-FF5C0016054B}" destId="{5E70C665-446C-47EF-9E31-65A32D82FC6A}" srcOrd="2" destOrd="0" parTransId="{0FD14D1F-180D-4DB3-B778-BDAB54429DF0}" sibTransId="{76747634-20D8-4144-9919-0AE55181DD67}"/>
    <dgm:cxn modelId="{79475FA8-B6F9-4E51-9BF4-4BDB4F89D2F1}" type="presParOf" srcId="{7C393AD6-54FD-4EF9-B202-FD18683BCB12}" destId="{A06163F3-3897-4767-85DA-19D933C975CB}" srcOrd="0" destOrd="0" presId="urn:microsoft.com/office/officeart/2005/8/layout/hProcess9"/>
    <dgm:cxn modelId="{7E5010F5-C6E6-4302-BA6E-A7FD57CC9CDC}" type="presParOf" srcId="{7C393AD6-54FD-4EF9-B202-FD18683BCB12}" destId="{1826E566-2A7B-409C-8386-E57EE71D5F56}" srcOrd="1" destOrd="0" presId="urn:microsoft.com/office/officeart/2005/8/layout/hProcess9"/>
    <dgm:cxn modelId="{B2CEC1C6-9442-447A-945B-FE5D61622756}" type="presParOf" srcId="{1826E566-2A7B-409C-8386-E57EE71D5F56}" destId="{E373DD2C-7014-4782-8E8B-77EAA8B19528}" srcOrd="0" destOrd="0" presId="urn:microsoft.com/office/officeart/2005/8/layout/hProcess9"/>
    <dgm:cxn modelId="{C4D859BD-8D50-472A-B5C0-E03BB065B94B}" type="presParOf" srcId="{1826E566-2A7B-409C-8386-E57EE71D5F56}" destId="{4D9BADEE-2255-4B12-A203-396D87390750}" srcOrd="1" destOrd="0" presId="urn:microsoft.com/office/officeart/2005/8/layout/hProcess9"/>
    <dgm:cxn modelId="{62D34B0B-0878-48AE-929B-5C2DF0F6B135}" type="presParOf" srcId="{1826E566-2A7B-409C-8386-E57EE71D5F56}" destId="{A6C755D7-F8FD-4A8F-A431-67C0F46BBE04}" srcOrd="2" destOrd="0" presId="urn:microsoft.com/office/officeart/2005/8/layout/hProcess9"/>
    <dgm:cxn modelId="{BE375695-171B-4D67-80A3-8FF7296B4871}" type="presParOf" srcId="{1826E566-2A7B-409C-8386-E57EE71D5F56}" destId="{4ABB341B-4FC9-4E03-9EF5-ED896AE21571}" srcOrd="3" destOrd="0" presId="urn:microsoft.com/office/officeart/2005/8/layout/hProcess9"/>
    <dgm:cxn modelId="{DBD88F09-17E5-4F97-A82F-AF43C5A50569}" type="presParOf" srcId="{1826E566-2A7B-409C-8386-E57EE71D5F56}" destId="{D1D87302-F101-4C5B-819E-F41600E92A2D}" srcOrd="4" destOrd="0" presId="urn:microsoft.com/office/officeart/2005/8/layout/hProcess9"/>
    <dgm:cxn modelId="{41E6658B-39B7-4749-A347-072FCA22D73B}" type="presParOf" srcId="{1826E566-2A7B-409C-8386-E57EE71D5F56}" destId="{6C396BC1-AD52-4241-BDA7-7F8C9206BF2A}" srcOrd="5" destOrd="0" presId="urn:microsoft.com/office/officeart/2005/8/layout/hProcess9"/>
    <dgm:cxn modelId="{302451D3-78C2-4573-A754-ECE7425DFFDE}" type="presParOf" srcId="{1826E566-2A7B-409C-8386-E57EE71D5F56}" destId="{134E3DA5-539F-4FFF-94E9-56433BFF6BCC}" srcOrd="6" destOrd="0" presId="urn:microsoft.com/office/officeart/2005/8/layout/hProcess9"/>
    <dgm:cxn modelId="{90711B43-09EC-42E5-8C49-FA29B7498D90}" type="presParOf" srcId="{1826E566-2A7B-409C-8386-E57EE71D5F56}" destId="{262853CC-FBFB-48B5-A5BB-44F65349CD4C}" srcOrd="7" destOrd="0" presId="urn:microsoft.com/office/officeart/2005/8/layout/hProcess9"/>
    <dgm:cxn modelId="{06FCFFD2-75E0-45BC-B040-55FFD0DBA163}" type="presParOf" srcId="{1826E566-2A7B-409C-8386-E57EE71D5F56}" destId="{19566ED9-7EBB-4C9F-9B76-CA5A8D01AA1F}" srcOrd="8" destOrd="0" presId="urn:microsoft.com/office/officeart/2005/8/layout/hProcess9"/>
    <dgm:cxn modelId="{1F70CB59-1C91-4276-93BA-4728B91C108A}" type="presParOf" srcId="{1826E566-2A7B-409C-8386-E57EE71D5F56}" destId="{470A2C4A-7B3B-45C0-88D7-D3BDD0C17E8A}" srcOrd="9" destOrd="0" presId="urn:microsoft.com/office/officeart/2005/8/layout/hProcess9"/>
    <dgm:cxn modelId="{C3E84A3B-6745-4D9D-A8F4-CCD70780698C}" type="presParOf" srcId="{1826E566-2A7B-409C-8386-E57EE71D5F56}" destId="{B1A158DD-3D70-42DA-ABCC-4CAAFF077715}"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9910F-B148-473A-BBDB-6F713423D360}">
      <dsp:nvSpPr>
        <dsp:cNvPr id="0" name=""/>
        <dsp:cNvSpPr/>
      </dsp:nvSpPr>
      <dsp:spPr>
        <a:xfrm>
          <a:off x="662678" y="2607789"/>
          <a:ext cx="618077" cy="1714063"/>
        </a:xfrm>
        <a:custGeom>
          <a:avLst/>
          <a:gdLst/>
          <a:ahLst/>
          <a:cxnLst/>
          <a:rect l="0" t="0" r="0" b="0"/>
          <a:pathLst>
            <a:path>
              <a:moveTo>
                <a:pt x="0" y="0"/>
              </a:moveTo>
              <a:lnTo>
                <a:pt x="406246" y="0"/>
              </a:lnTo>
              <a:lnTo>
                <a:pt x="406246" y="1426989"/>
              </a:lnTo>
              <a:lnTo>
                <a:pt x="812493" y="1426989"/>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b="1" kern="1200">
            <a:solidFill>
              <a:sysClr val="windowText" lastClr="000000">
                <a:hueOff val="0"/>
                <a:satOff val="0"/>
                <a:lumOff val="0"/>
                <a:alphaOff val="0"/>
              </a:sysClr>
            </a:solidFill>
            <a:latin typeface="Calibri"/>
            <a:ea typeface="宋体"/>
            <a:cs typeface="+mn-cs"/>
          </a:endParaRPr>
        </a:p>
      </dsp:txBody>
      <dsp:txXfrm>
        <a:off x="926164" y="3419269"/>
        <a:ext cx="91104" cy="91104"/>
      </dsp:txXfrm>
    </dsp:sp>
    <dsp:sp modelId="{688B2557-8260-4B54-A424-5F5897803DB8}">
      <dsp:nvSpPr>
        <dsp:cNvPr id="0" name=""/>
        <dsp:cNvSpPr/>
      </dsp:nvSpPr>
      <dsp:spPr>
        <a:xfrm>
          <a:off x="662678" y="2607789"/>
          <a:ext cx="618077" cy="636814"/>
        </a:xfrm>
        <a:custGeom>
          <a:avLst/>
          <a:gdLst/>
          <a:ahLst/>
          <a:cxnLst/>
          <a:rect l="0" t="0" r="0" b="0"/>
          <a:pathLst>
            <a:path>
              <a:moveTo>
                <a:pt x="0" y="0"/>
              </a:moveTo>
              <a:lnTo>
                <a:pt x="406246" y="0"/>
              </a:lnTo>
              <a:lnTo>
                <a:pt x="406246" y="613892"/>
              </a:lnTo>
              <a:lnTo>
                <a:pt x="812493" y="613892"/>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b="1" kern="1200">
            <a:solidFill>
              <a:sysClr val="windowText" lastClr="000000">
                <a:hueOff val="0"/>
                <a:satOff val="0"/>
                <a:lumOff val="0"/>
                <a:alphaOff val="0"/>
              </a:sysClr>
            </a:solidFill>
            <a:latin typeface="Calibri"/>
            <a:ea typeface="宋体"/>
            <a:cs typeface="+mn-cs"/>
          </a:endParaRPr>
        </a:p>
      </dsp:txBody>
      <dsp:txXfrm>
        <a:off x="949530" y="2904011"/>
        <a:ext cx="44372" cy="44372"/>
      </dsp:txXfrm>
    </dsp:sp>
    <dsp:sp modelId="{1B9BD27B-07D5-4AD1-838A-B9F7F440AF23}">
      <dsp:nvSpPr>
        <dsp:cNvPr id="0" name=""/>
        <dsp:cNvSpPr/>
      </dsp:nvSpPr>
      <dsp:spPr>
        <a:xfrm>
          <a:off x="662678" y="2166905"/>
          <a:ext cx="618077" cy="440884"/>
        </a:xfrm>
        <a:custGeom>
          <a:avLst/>
          <a:gdLst/>
          <a:ahLst/>
          <a:cxnLst/>
          <a:rect l="0" t="0" r="0" b="0"/>
          <a:pathLst>
            <a:path>
              <a:moveTo>
                <a:pt x="0" y="338237"/>
              </a:moveTo>
              <a:lnTo>
                <a:pt x="406246" y="338237"/>
              </a:lnTo>
              <a:lnTo>
                <a:pt x="406246" y="0"/>
              </a:lnTo>
              <a:lnTo>
                <a:pt x="812493" y="0"/>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b="1" kern="1200">
            <a:solidFill>
              <a:sysClr val="windowText" lastClr="000000">
                <a:hueOff val="0"/>
                <a:satOff val="0"/>
                <a:lumOff val="0"/>
                <a:alphaOff val="0"/>
              </a:sysClr>
            </a:solidFill>
            <a:latin typeface="Calibri"/>
            <a:ea typeface="宋体"/>
            <a:cs typeface="+mn-cs"/>
          </a:endParaRPr>
        </a:p>
      </dsp:txBody>
      <dsp:txXfrm>
        <a:off x="952736" y="2368367"/>
        <a:ext cx="37960" cy="37960"/>
      </dsp:txXfrm>
    </dsp:sp>
    <dsp:sp modelId="{B6400959-0B5F-4A7B-8D70-0C87F79C9C91}">
      <dsp:nvSpPr>
        <dsp:cNvPr id="0" name=""/>
        <dsp:cNvSpPr/>
      </dsp:nvSpPr>
      <dsp:spPr>
        <a:xfrm>
          <a:off x="662678" y="1091957"/>
          <a:ext cx="610685" cy="1515831"/>
        </a:xfrm>
        <a:custGeom>
          <a:avLst/>
          <a:gdLst/>
          <a:ahLst/>
          <a:cxnLst/>
          <a:rect l="0" t="0" r="0" b="0"/>
          <a:pathLst>
            <a:path>
              <a:moveTo>
                <a:pt x="0" y="1200887"/>
              </a:moveTo>
              <a:lnTo>
                <a:pt x="384662" y="1200887"/>
              </a:lnTo>
              <a:lnTo>
                <a:pt x="384662" y="0"/>
              </a:lnTo>
              <a:lnTo>
                <a:pt x="769324" y="0"/>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b="1" kern="1200">
            <a:solidFill>
              <a:sysClr val="windowText" lastClr="000000">
                <a:hueOff val="0"/>
                <a:satOff val="0"/>
                <a:lumOff val="0"/>
                <a:alphaOff val="0"/>
              </a:sysClr>
            </a:solidFill>
            <a:latin typeface="Calibri"/>
            <a:ea typeface="宋体"/>
            <a:cs typeface="+mn-cs"/>
          </a:endParaRPr>
        </a:p>
      </dsp:txBody>
      <dsp:txXfrm>
        <a:off x="927165" y="1809018"/>
        <a:ext cx="81711" cy="81711"/>
      </dsp:txXfrm>
    </dsp:sp>
    <dsp:sp modelId="{5FB4C056-1204-40C6-B3B7-C4AFAF790DAB}">
      <dsp:nvSpPr>
        <dsp:cNvPr id="0" name=""/>
        <dsp:cNvSpPr/>
      </dsp:nvSpPr>
      <dsp:spPr>
        <a:xfrm rot="16200000">
          <a:off x="-1098622" y="2276450"/>
          <a:ext cx="2859923" cy="66267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15240" tIns="15240" rIns="15240" bIns="15240" numCol="1" spcCol="1270" anchor="ctr" anchorCtr="0">
          <a:noAutofit/>
        </a:bodyPr>
        <a:lstStyle/>
        <a:p>
          <a:pPr lvl="0" algn="ctr" defTabSz="1066800">
            <a:lnSpc>
              <a:spcPct val="100000"/>
            </a:lnSpc>
            <a:spcBef>
              <a:spcPct val="0"/>
            </a:spcBef>
            <a:spcAft>
              <a:spcPts val="0"/>
            </a:spcAft>
          </a:pPr>
          <a:r>
            <a:rPr lang="zh-CN" altLang="en-US" sz="2400" b="1" kern="1200" dirty="0" smtClean="0">
              <a:solidFill>
                <a:sysClr val="window" lastClr="FFFFFF"/>
              </a:solidFill>
              <a:latin typeface="微软雅黑" pitchFamily="34" charset="-122"/>
              <a:ea typeface="微软雅黑" pitchFamily="34" charset="-122"/>
              <a:cs typeface="+mn-cs"/>
            </a:rPr>
            <a:t>总</a:t>
          </a:r>
          <a:endParaRPr lang="en-US" altLang="zh-CN" sz="2400" b="1" kern="1200" dirty="0" smtClean="0">
            <a:solidFill>
              <a:sysClr val="window" lastClr="FFFFFF"/>
            </a:solidFill>
            <a:latin typeface="微软雅黑" pitchFamily="34" charset="-122"/>
            <a:ea typeface="微软雅黑" pitchFamily="34" charset="-122"/>
            <a:cs typeface="+mn-cs"/>
          </a:endParaRPr>
        </a:p>
        <a:p>
          <a:pPr lvl="0" algn="ctr" defTabSz="1066800">
            <a:lnSpc>
              <a:spcPct val="100000"/>
            </a:lnSpc>
            <a:spcBef>
              <a:spcPct val="0"/>
            </a:spcBef>
            <a:spcAft>
              <a:spcPts val="0"/>
            </a:spcAft>
          </a:pPr>
          <a:r>
            <a:rPr lang="zh-CN" altLang="en-US" sz="2400" b="1" kern="1200" dirty="0" smtClean="0">
              <a:solidFill>
                <a:sysClr val="window" lastClr="FFFFFF"/>
              </a:solidFill>
              <a:latin typeface="微软雅黑" pitchFamily="34" charset="-122"/>
              <a:ea typeface="微软雅黑" pitchFamily="34" charset="-122"/>
              <a:cs typeface="+mn-cs"/>
            </a:rPr>
            <a:t>体</a:t>
          </a:r>
          <a:endParaRPr lang="en-US" altLang="zh-CN" sz="2400" b="1" kern="1200" dirty="0" smtClean="0">
            <a:solidFill>
              <a:sysClr val="window" lastClr="FFFFFF"/>
            </a:solidFill>
            <a:latin typeface="微软雅黑" pitchFamily="34" charset="-122"/>
            <a:ea typeface="微软雅黑" pitchFamily="34" charset="-122"/>
            <a:cs typeface="+mn-cs"/>
          </a:endParaRPr>
        </a:p>
        <a:p>
          <a:pPr lvl="0" algn="ctr" defTabSz="1066800">
            <a:lnSpc>
              <a:spcPct val="100000"/>
            </a:lnSpc>
            <a:spcBef>
              <a:spcPct val="0"/>
            </a:spcBef>
            <a:spcAft>
              <a:spcPts val="0"/>
            </a:spcAft>
          </a:pPr>
          <a:r>
            <a:rPr lang="zh-CN" altLang="en-US" sz="2400" b="1" kern="1200" dirty="0" smtClean="0">
              <a:solidFill>
                <a:sysClr val="window" lastClr="FFFFFF"/>
              </a:solidFill>
              <a:latin typeface="微软雅黑" pitchFamily="34" charset="-122"/>
              <a:ea typeface="微软雅黑" pitchFamily="34" charset="-122"/>
              <a:cs typeface="+mn-cs"/>
            </a:rPr>
            <a:t>目</a:t>
          </a:r>
          <a:endParaRPr lang="en-US" altLang="zh-CN" sz="2400" b="1" kern="1200" dirty="0" smtClean="0">
            <a:solidFill>
              <a:sysClr val="window" lastClr="FFFFFF"/>
            </a:solidFill>
            <a:latin typeface="微软雅黑" pitchFamily="34" charset="-122"/>
            <a:ea typeface="微软雅黑" pitchFamily="34" charset="-122"/>
            <a:cs typeface="+mn-cs"/>
          </a:endParaRPr>
        </a:p>
        <a:p>
          <a:pPr lvl="0" algn="ctr" defTabSz="1066800">
            <a:lnSpc>
              <a:spcPct val="100000"/>
            </a:lnSpc>
            <a:spcBef>
              <a:spcPct val="0"/>
            </a:spcBef>
            <a:spcAft>
              <a:spcPts val="0"/>
            </a:spcAft>
          </a:pPr>
          <a:r>
            <a:rPr lang="zh-CN" altLang="en-US" sz="2400" b="1" kern="1200" dirty="0" smtClean="0">
              <a:solidFill>
                <a:sysClr val="window" lastClr="FFFFFF"/>
              </a:solidFill>
              <a:latin typeface="微软雅黑" pitchFamily="34" charset="-122"/>
              <a:ea typeface="微软雅黑" pitchFamily="34" charset="-122"/>
              <a:cs typeface="+mn-cs"/>
            </a:rPr>
            <a:t>标</a:t>
          </a:r>
          <a:endParaRPr lang="zh-CN" altLang="en-US" sz="2400" b="1" kern="1200" dirty="0">
            <a:solidFill>
              <a:sysClr val="window" lastClr="FFFFFF"/>
            </a:solidFill>
            <a:latin typeface="微软雅黑" pitchFamily="34" charset="-122"/>
            <a:ea typeface="微软雅黑" pitchFamily="34" charset="-122"/>
            <a:cs typeface="+mn-cs"/>
          </a:endParaRPr>
        </a:p>
      </dsp:txBody>
      <dsp:txXfrm>
        <a:off x="-1098622" y="2276450"/>
        <a:ext cx="2859923" cy="662678"/>
      </dsp:txXfrm>
    </dsp:sp>
    <dsp:sp modelId="{0DF77E11-C582-422E-94BB-10BCD9844B74}">
      <dsp:nvSpPr>
        <dsp:cNvPr id="0" name=""/>
        <dsp:cNvSpPr/>
      </dsp:nvSpPr>
      <dsp:spPr>
        <a:xfrm>
          <a:off x="1273363" y="673201"/>
          <a:ext cx="10118292" cy="83751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5240" rIns="180000" bIns="15240" numCol="1" spcCol="1270" anchor="ctr" anchorCtr="0">
          <a:noAutofit/>
        </a:bodyPr>
        <a:lstStyle/>
        <a:p>
          <a:pPr lvl="0" algn="l" defTabSz="1066800">
            <a:lnSpc>
              <a:spcPct val="70000"/>
            </a:lnSpc>
            <a:spcBef>
              <a:spcPct val="0"/>
            </a:spcBef>
            <a:spcAft>
              <a:spcPct val="35000"/>
            </a:spcAft>
          </a:pPr>
          <a:r>
            <a:rPr lang="zh-CN" altLang="en-US" sz="2400" b="1" kern="1200" dirty="0" smtClean="0">
              <a:solidFill>
                <a:sysClr val="window" lastClr="FFFFFF"/>
              </a:solidFill>
              <a:latin typeface="微软雅黑" pitchFamily="34" charset="-122"/>
              <a:ea typeface="微软雅黑" pitchFamily="34" charset="-122"/>
              <a:cs typeface="+mn-cs"/>
            </a:rPr>
            <a:t>在粒子物理、核物理、核聚变物理、天体物理等若干国际前沿科学领域产生一批重大科学成果</a:t>
          </a:r>
          <a:endParaRPr lang="zh-CN" altLang="en-US" sz="2400" b="1" kern="1200" dirty="0">
            <a:solidFill>
              <a:sysClr val="window" lastClr="FFFFFF"/>
            </a:solidFill>
            <a:latin typeface="微软雅黑" pitchFamily="34" charset="-122"/>
            <a:ea typeface="微软雅黑" pitchFamily="34" charset="-122"/>
            <a:cs typeface="+mn-cs"/>
          </a:endParaRPr>
        </a:p>
      </dsp:txBody>
      <dsp:txXfrm>
        <a:off x="1273363" y="673201"/>
        <a:ext cx="10118292" cy="837512"/>
      </dsp:txXfrm>
    </dsp:sp>
    <dsp:sp modelId="{1A707976-DD9C-41FF-92CD-C80D3C1CE1BC}">
      <dsp:nvSpPr>
        <dsp:cNvPr id="0" name=""/>
        <dsp:cNvSpPr/>
      </dsp:nvSpPr>
      <dsp:spPr>
        <a:xfrm>
          <a:off x="1280755" y="1747698"/>
          <a:ext cx="10118292" cy="838414"/>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5240" rIns="180000" bIns="15240" numCol="1" spcCol="1270" anchor="ctr" anchorCtr="0">
          <a:noAutofit/>
        </a:bodyPr>
        <a:lstStyle/>
        <a:p>
          <a:pPr lvl="0" algn="just" defTabSz="1066800">
            <a:lnSpc>
              <a:spcPct val="80000"/>
            </a:lnSpc>
            <a:spcBef>
              <a:spcPct val="0"/>
            </a:spcBef>
            <a:spcAft>
              <a:spcPct val="35000"/>
            </a:spcAft>
          </a:pPr>
          <a:r>
            <a:rPr lang="zh-CN" altLang="en-US" sz="2400" b="1" kern="1200" dirty="0" smtClean="0">
              <a:solidFill>
                <a:sysClr val="window" lastClr="FFFFFF"/>
              </a:solidFill>
              <a:latin typeface="微软雅黑" pitchFamily="34" charset="-122"/>
              <a:ea typeface="微软雅黑" pitchFamily="34" charset="-122"/>
              <a:cs typeface="+mn-cs"/>
            </a:rPr>
            <a:t>大力增强对材料、能源、环境、健康等领域研究和扩展应用的支撑能力</a:t>
          </a:r>
          <a:endParaRPr lang="zh-CN" altLang="en-US" sz="2400" b="1" kern="1200" dirty="0">
            <a:solidFill>
              <a:sysClr val="window" lastClr="FFFFFF"/>
            </a:solidFill>
            <a:latin typeface="微软雅黑" pitchFamily="34" charset="-122"/>
            <a:ea typeface="微软雅黑" pitchFamily="34" charset="-122"/>
            <a:cs typeface="+mn-cs"/>
          </a:endParaRPr>
        </a:p>
      </dsp:txBody>
      <dsp:txXfrm>
        <a:off x="1280755" y="1747698"/>
        <a:ext cx="10118292" cy="838414"/>
      </dsp:txXfrm>
    </dsp:sp>
    <dsp:sp modelId="{41D1101F-D42D-414A-A3F4-F2E900F85D03}">
      <dsp:nvSpPr>
        <dsp:cNvPr id="0" name=""/>
        <dsp:cNvSpPr/>
      </dsp:nvSpPr>
      <dsp:spPr>
        <a:xfrm>
          <a:off x="1280755" y="2825848"/>
          <a:ext cx="10117852" cy="83751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5240" rIns="180000" bIns="15240" numCol="1" spcCol="1270" anchor="ctr" anchorCtr="0">
          <a:noAutofit/>
        </a:bodyPr>
        <a:lstStyle/>
        <a:p>
          <a:pPr lvl="0" algn="l" defTabSz="1066800">
            <a:lnSpc>
              <a:spcPct val="80000"/>
            </a:lnSpc>
            <a:spcBef>
              <a:spcPct val="0"/>
            </a:spcBef>
            <a:spcAft>
              <a:spcPct val="35000"/>
            </a:spcAft>
          </a:pPr>
          <a:r>
            <a:rPr lang="zh-CN" altLang="en-US" sz="2400" b="1" kern="1200" dirty="0" smtClean="0">
              <a:solidFill>
                <a:sysClr val="window" lastClr="FFFFFF"/>
              </a:solidFill>
              <a:latin typeface="微软雅黑" pitchFamily="34" charset="-122"/>
              <a:ea typeface="微软雅黑" pitchFamily="34" charset="-122"/>
              <a:cs typeface="+mn-cs"/>
            </a:rPr>
            <a:t>为大科学装置科研能力的持续发展奠定基础，提升我国在相关科学领域的国际地位和国际竞争力</a:t>
          </a:r>
          <a:endParaRPr lang="zh-CN" altLang="en-US" sz="2400" b="1" kern="1200" dirty="0">
            <a:solidFill>
              <a:sysClr val="window" lastClr="FFFFFF"/>
            </a:solidFill>
            <a:latin typeface="微软雅黑" pitchFamily="34" charset="-122"/>
            <a:ea typeface="微软雅黑" pitchFamily="34" charset="-122"/>
            <a:cs typeface="+mn-cs"/>
          </a:endParaRPr>
        </a:p>
      </dsp:txBody>
      <dsp:txXfrm>
        <a:off x="1280755" y="2825848"/>
        <a:ext cx="10117852" cy="837512"/>
      </dsp:txXfrm>
    </dsp:sp>
    <dsp:sp modelId="{754E1AE5-88FC-4E5C-8EE8-5221177EA087}">
      <dsp:nvSpPr>
        <dsp:cNvPr id="0" name=""/>
        <dsp:cNvSpPr/>
      </dsp:nvSpPr>
      <dsp:spPr>
        <a:xfrm>
          <a:off x="1280755" y="3903096"/>
          <a:ext cx="10118292" cy="83751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5240" rIns="180000" bIns="15240" numCol="1" spcCol="1270" anchor="ctr" anchorCtr="0">
          <a:noAutofit/>
        </a:bodyPr>
        <a:lstStyle/>
        <a:p>
          <a:pPr lvl="0" algn="l" defTabSz="1066800">
            <a:lnSpc>
              <a:spcPct val="80000"/>
            </a:lnSpc>
            <a:spcBef>
              <a:spcPct val="0"/>
            </a:spcBef>
            <a:spcAft>
              <a:spcPct val="35000"/>
            </a:spcAft>
          </a:pPr>
          <a:r>
            <a:rPr lang="zh-CN" altLang="en-US" sz="2400" b="1" kern="1200" dirty="0" smtClean="0">
              <a:solidFill>
                <a:sysClr val="window" lastClr="FFFFFF"/>
              </a:solidFill>
              <a:latin typeface="微软雅黑" pitchFamily="34" charset="-122"/>
              <a:ea typeface="微软雅黑" pitchFamily="34" charset="-122"/>
              <a:cs typeface="+mn-cs"/>
            </a:rPr>
            <a:t>造就若干高水平研究队伍，培育国际一流水平的科学家队伍</a:t>
          </a:r>
          <a:endParaRPr lang="zh-CN" altLang="en-US" sz="2400" b="1" kern="1200" dirty="0">
            <a:solidFill>
              <a:sysClr val="window" lastClr="FFFFFF"/>
            </a:solidFill>
            <a:latin typeface="微软雅黑" pitchFamily="34" charset="-122"/>
            <a:ea typeface="微软雅黑" pitchFamily="34" charset="-122"/>
            <a:cs typeface="+mn-cs"/>
          </a:endParaRPr>
        </a:p>
      </dsp:txBody>
      <dsp:txXfrm>
        <a:off x="1280755" y="3903096"/>
        <a:ext cx="10118292" cy="837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163F3-3897-4767-85DA-19D933C975CB}">
      <dsp:nvSpPr>
        <dsp:cNvPr id="0" name=""/>
        <dsp:cNvSpPr/>
      </dsp:nvSpPr>
      <dsp:spPr>
        <a:xfrm>
          <a:off x="5" y="0"/>
          <a:ext cx="11144321" cy="4929222"/>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E373DD2C-7014-4782-8E8B-77EAA8B19528}">
      <dsp:nvSpPr>
        <dsp:cNvPr id="0" name=""/>
        <dsp:cNvSpPr/>
      </dsp:nvSpPr>
      <dsp:spPr>
        <a:xfrm>
          <a:off x="73234" y="1344977"/>
          <a:ext cx="1375973" cy="225866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70C0"/>
              </a:solidFill>
            </a:rPr>
            <a:t>申报情况</a:t>
          </a:r>
          <a:endParaRPr lang="en-US" altLang="zh-CN" sz="2400" b="1" kern="1200" dirty="0" smtClean="0">
            <a:solidFill>
              <a:srgbClr val="0070C0"/>
            </a:solidFill>
          </a:endParaRPr>
        </a:p>
        <a:p>
          <a:pPr lvl="0" algn="ctr" defTabSz="1066800">
            <a:lnSpc>
              <a:spcPct val="90000"/>
            </a:lnSpc>
            <a:spcBef>
              <a:spcPct val="0"/>
            </a:spcBef>
            <a:spcAft>
              <a:spcPct val="35000"/>
            </a:spcAft>
          </a:pPr>
          <a:r>
            <a:rPr lang="en-US" sz="2000" kern="1200" dirty="0" smtClean="0"/>
            <a:t>10</a:t>
          </a:r>
          <a:r>
            <a:rPr lang="zh-CN" sz="2000" kern="1200" dirty="0" smtClean="0"/>
            <a:t>项</a:t>
          </a:r>
          <a:endParaRPr lang="zh-CN" altLang="en-US" sz="2000" kern="1200" dirty="0"/>
        </a:p>
      </dsp:txBody>
      <dsp:txXfrm>
        <a:off x="140403" y="1412146"/>
        <a:ext cx="1241635" cy="2124330"/>
      </dsp:txXfrm>
    </dsp:sp>
    <dsp:sp modelId="{A6C755D7-F8FD-4A8F-A431-67C0F46BBE04}">
      <dsp:nvSpPr>
        <dsp:cNvPr id="0" name=""/>
        <dsp:cNvSpPr/>
      </dsp:nvSpPr>
      <dsp:spPr>
        <a:xfrm>
          <a:off x="1733163" y="1344977"/>
          <a:ext cx="1481126" cy="225866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70C0"/>
              </a:solidFill>
            </a:rPr>
            <a:t>形式审查</a:t>
          </a:r>
          <a:endParaRPr lang="en-US" altLang="zh-CN" sz="2400" b="1" kern="1200" dirty="0" smtClean="0">
            <a:solidFill>
              <a:srgbClr val="0070C0"/>
            </a:solidFill>
          </a:endParaRPr>
        </a:p>
        <a:p>
          <a:pPr lvl="0" algn="ctr" defTabSz="1066800">
            <a:lnSpc>
              <a:spcPct val="90000"/>
            </a:lnSpc>
            <a:spcBef>
              <a:spcPct val="0"/>
            </a:spcBef>
            <a:spcAft>
              <a:spcPct val="35000"/>
            </a:spcAft>
          </a:pPr>
          <a:r>
            <a:rPr lang="en-US" altLang="zh-CN" sz="2000" kern="1200" dirty="0" smtClean="0"/>
            <a:t>10</a:t>
          </a:r>
          <a:r>
            <a:rPr lang="zh-CN" altLang="en-US" sz="2000" kern="1200" dirty="0" smtClean="0"/>
            <a:t>项通过</a:t>
          </a:r>
        </a:p>
      </dsp:txBody>
      <dsp:txXfrm>
        <a:off x="1805466" y="1417280"/>
        <a:ext cx="1336520" cy="2114062"/>
      </dsp:txXfrm>
    </dsp:sp>
    <dsp:sp modelId="{D1D87302-F101-4C5B-819E-F41600E92A2D}">
      <dsp:nvSpPr>
        <dsp:cNvPr id="0" name=""/>
        <dsp:cNvSpPr/>
      </dsp:nvSpPr>
      <dsp:spPr>
        <a:xfrm>
          <a:off x="3622898" y="470050"/>
          <a:ext cx="1494018" cy="197168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70C0"/>
              </a:solidFill>
            </a:rPr>
            <a:t>预评审</a:t>
          </a:r>
          <a:endParaRPr lang="en-US" altLang="zh-CN" sz="2400" b="1" kern="1200" dirty="0" smtClean="0">
            <a:solidFill>
              <a:srgbClr val="0070C0"/>
            </a:solidFill>
          </a:endParaRPr>
        </a:p>
        <a:p>
          <a:pPr lvl="0" algn="ctr" defTabSz="1066800">
            <a:lnSpc>
              <a:spcPct val="90000"/>
            </a:lnSpc>
            <a:spcBef>
              <a:spcPct val="0"/>
            </a:spcBef>
            <a:spcAft>
              <a:spcPct val="35000"/>
            </a:spcAft>
          </a:pPr>
          <a:r>
            <a:rPr lang="zh-CN" sz="2000" kern="1200" dirty="0" smtClean="0"/>
            <a:t>采取网络评审方式</a:t>
          </a:r>
          <a:endParaRPr lang="en-US" altLang="zh-CN" sz="2000" kern="1200" dirty="0" smtClean="0"/>
        </a:p>
        <a:p>
          <a:pPr lvl="0" algn="ctr" defTabSz="1066800">
            <a:lnSpc>
              <a:spcPct val="90000"/>
            </a:lnSpc>
            <a:spcBef>
              <a:spcPct val="0"/>
            </a:spcBef>
            <a:spcAft>
              <a:spcPct val="35000"/>
            </a:spcAft>
          </a:pPr>
          <a:r>
            <a:rPr lang="zh-CN" altLang="en-US" sz="2000" kern="1200" dirty="0" smtClean="0"/>
            <a:t>（</a:t>
          </a:r>
          <a:r>
            <a:rPr lang="en-US" sz="2000" kern="1200" dirty="0" smtClean="0"/>
            <a:t>0</a:t>
          </a:r>
          <a:r>
            <a:rPr lang="zh-CN" sz="2000" kern="1200" dirty="0" smtClean="0"/>
            <a:t>个项目</a:t>
          </a:r>
          <a:r>
            <a:rPr lang="zh-CN" altLang="en-US" sz="2000" kern="1200" dirty="0" smtClean="0"/>
            <a:t>）</a:t>
          </a:r>
          <a:endParaRPr lang="zh-CN" altLang="en-US" sz="2000" b="1" kern="1200" dirty="0" smtClean="0"/>
        </a:p>
      </dsp:txBody>
      <dsp:txXfrm>
        <a:off x="3695830" y="542982"/>
        <a:ext cx="1348154" cy="1825824"/>
      </dsp:txXfrm>
    </dsp:sp>
    <dsp:sp modelId="{134E3DA5-539F-4FFF-94E9-56433BFF6BCC}">
      <dsp:nvSpPr>
        <dsp:cNvPr id="0" name=""/>
        <dsp:cNvSpPr/>
      </dsp:nvSpPr>
      <dsp:spPr>
        <a:xfrm>
          <a:off x="3577818" y="2506893"/>
          <a:ext cx="1573683" cy="239049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CN" sz="2400" b="1"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zh-CN" sz="2400" b="1" kern="1200" dirty="0" smtClean="0">
              <a:solidFill>
                <a:srgbClr val="0070C0"/>
              </a:solidFill>
            </a:rPr>
            <a:t>直接进入答辩评审</a:t>
          </a:r>
          <a:endParaRPr lang="en-US" altLang="zh-CN" sz="2400" b="1" kern="1200" dirty="0" smtClean="0">
            <a:solidFill>
              <a:srgbClr val="0070C0"/>
            </a:solidFill>
          </a:endParaRPr>
        </a:p>
        <a:p>
          <a:pPr marL="0" marR="0" lvl="0" indent="0" algn="ctr" defTabSz="800100" eaLnBrk="1" fontAlgn="auto" latinLnBrk="0" hangingPunct="1">
            <a:lnSpc>
              <a:spcPct val="90000"/>
            </a:lnSpc>
            <a:spcBef>
              <a:spcPct val="0"/>
            </a:spcBef>
            <a:spcAft>
              <a:spcPct val="35000"/>
            </a:spcAft>
            <a:buClrTx/>
            <a:buSzTx/>
            <a:buFontTx/>
            <a:buNone/>
            <a:tabLst/>
            <a:defRPr/>
          </a:pPr>
          <a:r>
            <a:rPr lang="zh-CN" sz="2000" kern="1200" dirty="0" smtClean="0"/>
            <a:t>二级指南方向申报项目数</a:t>
          </a:r>
          <a:r>
            <a:rPr lang="en-US" sz="2000" kern="1200" dirty="0" smtClean="0"/>
            <a:t>≤4</a:t>
          </a:r>
          <a:r>
            <a:rPr lang="zh-CN" sz="2000" kern="1200" dirty="0" smtClean="0"/>
            <a:t>项的</a:t>
          </a:r>
          <a:r>
            <a:rPr lang="zh-CN" altLang="en-US" sz="2000" kern="1200" dirty="0" smtClean="0"/>
            <a:t>（</a:t>
          </a:r>
          <a:r>
            <a:rPr lang="en-US" sz="2000" kern="1200" dirty="0" smtClean="0"/>
            <a:t>10</a:t>
          </a:r>
          <a:r>
            <a:rPr lang="zh-CN" sz="2000" kern="1200" dirty="0" smtClean="0"/>
            <a:t>个项目</a:t>
          </a:r>
          <a:r>
            <a:rPr lang="zh-CN" altLang="en-US" sz="2000" kern="1200" dirty="0" smtClean="0"/>
            <a:t>）</a:t>
          </a:r>
        </a:p>
        <a:p>
          <a:pPr lvl="0" algn="ctr" defTabSz="800100">
            <a:lnSpc>
              <a:spcPct val="90000"/>
            </a:lnSpc>
            <a:spcBef>
              <a:spcPct val="0"/>
            </a:spcBef>
            <a:spcAft>
              <a:spcPct val="35000"/>
            </a:spcAft>
          </a:pPr>
          <a:endParaRPr lang="en-US" altLang="zh-CN" sz="1800" kern="1200" dirty="0" smtClean="0"/>
        </a:p>
      </dsp:txBody>
      <dsp:txXfrm>
        <a:off x="3654639" y="2583714"/>
        <a:ext cx="1420041" cy="2236853"/>
      </dsp:txXfrm>
    </dsp:sp>
    <dsp:sp modelId="{19566ED9-7EBB-4C9F-9B76-CA5A8D01AA1F}">
      <dsp:nvSpPr>
        <dsp:cNvPr id="0" name=""/>
        <dsp:cNvSpPr/>
      </dsp:nvSpPr>
      <dsp:spPr>
        <a:xfrm>
          <a:off x="5476978" y="1488467"/>
          <a:ext cx="1653199" cy="197168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70C0"/>
              </a:solidFill>
            </a:rPr>
            <a:t>答辩评审</a:t>
          </a:r>
          <a:endParaRPr lang="en-US" altLang="zh-CN" sz="2400" b="1" kern="1200" dirty="0" smtClean="0">
            <a:solidFill>
              <a:srgbClr val="0070C0"/>
            </a:solidFill>
          </a:endParaRPr>
        </a:p>
        <a:p>
          <a:pPr lvl="0" algn="ctr" defTabSz="1066800">
            <a:lnSpc>
              <a:spcPct val="90000"/>
            </a:lnSpc>
            <a:spcBef>
              <a:spcPct val="0"/>
            </a:spcBef>
            <a:spcAft>
              <a:spcPct val="35000"/>
            </a:spcAft>
          </a:pPr>
          <a:r>
            <a:rPr lang="en-US" altLang="zh-CN" sz="1900" kern="1200" dirty="0" smtClean="0"/>
            <a:t>10</a:t>
          </a:r>
          <a:r>
            <a:rPr lang="zh-CN" altLang="en-US" sz="1900" kern="1200" dirty="0" smtClean="0"/>
            <a:t>项</a:t>
          </a:r>
          <a:endParaRPr lang="zh-CN" altLang="en-US" sz="1900" kern="1200" dirty="0"/>
        </a:p>
      </dsp:txBody>
      <dsp:txXfrm>
        <a:off x="5557681" y="1569170"/>
        <a:ext cx="1491793" cy="1810282"/>
      </dsp:txXfrm>
    </dsp:sp>
    <dsp:sp modelId="{B1A158DD-3D70-42DA-ABCC-4CAAFF077715}">
      <dsp:nvSpPr>
        <dsp:cNvPr id="0" name=""/>
        <dsp:cNvSpPr/>
      </dsp:nvSpPr>
      <dsp:spPr>
        <a:xfrm>
          <a:off x="7529303" y="1488467"/>
          <a:ext cx="2399925" cy="197168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70C0"/>
              </a:solidFill>
            </a:rPr>
            <a:t>立项</a:t>
          </a:r>
          <a:endParaRPr lang="en-US" altLang="zh-CN" sz="2400" b="1" kern="1200" dirty="0" smtClean="0">
            <a:solidFill>
              <a:srgbClr val="0070C0"/>
            </a:solidFill>
          </a:endParaRPr>
        </a:p>
        <a:p>
          <a:pPr lvl="0" algn="ctr" defTabSz="1066800">
            <a:lnSpc>
              <a:spcPct val="90000"/>
            </a:lnSpc>
            <a:spcBef>
              <a:spcPct val="0"/>
            </a:spcBef>
            <a:spcAft>
              <a:spcPct val="35000"/>
            </a:spcAft>
          </a:pPr>
          <a:r>
            <a:rPr lang="en-US" altLang="zh-CN" sz="2000" b="0" kern="1200" dirty="0" smtClean="0"/>
            <a:t>10</a:t>
          </a:r>
          <a:r>
            <a:rPr lang="zh-CN" altLang="en-US" sz="2000" b="0" kern="1200" dirty="0" smtClean="0"/>
            <a:t>项</a:t>
          </a:r>
        </a:p>
      </dsp:txBody>
      <dsp:txXfrm>
        <a:off x="7625553" y="1584717"/>
        <a:ext cx="2207425" cy="177918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29837" cy="497125"/>
          </a:xfrm>
          <a:prstGeom prst="rect">
            <a:avLst/>
          </a:prstGeom>
        </p:spPr>
        <p:txBody>
          <a:bodyPr vert="horz" lIns="91416" tIns="45706" rIns="91416" bIns="45706" rtlCol="0"/>
          <a:lstStyle>
            <a:lvl1pPr algn="l">
              <a:defRPr sz="1200"/>
            </a:lvl1pPr>
          </a:lstStyle>
          <a:p>
            <a:endParaRPr lang="zh-CN" altLang="en-US"/>
          </a:p>
        </p:txBody>
      </p:sp>
      <p:sp>
        <p:nvSpPr>
          <p:cNvPr id="3" name="日期占位符 2"/>
          <p:cNvSpPr>
            <a:spLocks noGrp="1"/>
          </p:cNvSpPr>
          <p:nvPr>
            <p:ph type="dt" sz="quarter" idx="1"/>
          </p:nvPr>
        </p:nvSpPr>
        <p:spPr>
          <a:xfrm>
            <a:off x="3829761" y="0"/>
            <a:ext cx="2929837" cy="497125"/>
          </a:xfrm>
          <a:prstGeom prst="rect">
            <a:avLst/>
          </a:prstGeom>
        </p:spPr>
        <p:txBody>
          <a:bodyPr vert="horz" lIns="91416" tIns="45706" rIns="91416" bIns="45706" rtlCol="0"/>
          <a:lstStyle>
            <a:lvl1pPr algn="r">
              <a:defRPr sz="1200"/>
            </a:lvl1pPr>
          </a:lstStyle>
          <a:p>
            <a:fld id="{E8A39B03-DB13-4F30-A8A5-A389E5FBE94E}" type="datetimeFigureOut">
              <a:rPr lang="zh-CN" altLang="en-US" smtClean="0"/>
              <a:pPr/>
              <a:t>2018/7/31</a:t>
            </a:fld>
            <a:endParaRPr lang="zh-CN" altLang="en-US"/>
          </a:p>
        </p:txBody>
      </p:sp>
      <p:sp>
        <p:nvSpPr>
          <p:cNvPr id="4" name="页脚占位符 3"/>
          <p:cNvSpPr>
            <a:spLocks noGrp="1"/>
          </p:cNvSpPr>
          <p:nvPr>
            <p:ph type="ftr" sz="quarter" idx="2"/>
          </p:nvPr>
        </p:nvSpPr>
        <p:spPr>
          <a:xfrm>
            <a:off x="1" y="9443663"/>
            <a:ext cx="2929837" cy="497125"/>
          </a:xfrm>
          <a:prstGeom prst="rect">
            <a:avLst/>
          </a:prstGeom>
        </p:spPr>
        <p:txBody>
          <a:bodyPr vert="horz" lIns="91416" tIns="45706" rIns="91416" bIns="45706"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29761" y="9443663"/>
            <a:ext cx="2929837" cy="497125"/>
          </a:xfrm>
          <a:prstGeom prst="rect">
            <a:avLst/>
          </a:prstGeom>
        </p:spPr>
        <p:txBody>
          <a:bodyPr vert="horz" lIns="91416" tIns="45706" rIns="91416" bIns="45706" rtlCol="0" anchor="b"/>
          <a:lstStyle>
            <a:lvl1pPr algn="r">
              <a:defRPr sz="1200"/>
            </a:lvl1pPr>
          </a:lstStyle>
          <a:p>
            <a:fld id="{5AD4CF34-DD10-44CB-8392-272685D625BB}" type="slidenum">
              <a:rPr lang="zh-CN" altLang="en-US" smtClean="0"/>
              <a:pPr/>
              <a:t>‹#›</a:t>
            </a:fld>
            <a:endParaRPr lang="zh-CN" altLang="en-US"/>
          </a:p>
        </p:txBody>
      </p:sp>
    </p:spTree>
    <p:extLst>
      <p:ext uri="{BB962C8B-B14F-4D97-AF65-F5344CB8AC3E}">
        <p14:creationId xmlns:p14="http://schemas.microsoft.com/office/powerpoint/2010/main" val="4140214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28273" cy="497125"/>
          </a:xfrm>
          <a:prstGeom prst="rect">
            <a:avLst/>
          </a:prstGeom>
          <a:noFill/>
          <a:ln w="9525">
            <a:noFill/>
            <a:miter lim="800000"/>
            <a:headEnd/>
            <a:tailEnd/>
          </a:ln>
          <a:effectLst/>
        </p:spPr>
        <p:txBody>
          <a:bodyPr vert="horz" wrap="square" lIns="91416" tIns="45706" rIns="91416" bIns="45706" numCol="1" anchor="t" anchorCtr="0" compatLnSpc="1">
            <a:prstTxWarp prst="textNoShape">
              <a:avLst/>
            </a:prstTxWarp>
          </a:bodyPr>
          <a:lstStyle>
            <a:lvl1pPr eaLnBrk="0" hangingPunct="0">
              <a:defRPr sz="1200" b="0"/>
            </a:lvl1pPr>
          </a:lstStyle>
          <a:p>
            <a:endParaRPr lang="zh-CN" altLang="en-US"/>
          </a:p>
        </p:txBody>
      </p:sp>
      <p:sp>
        <p:nvSpPr>
          <p:cNvPr id="3075" name="Rectangle 3"/>
          <p:cNvSpPr>
            <a:spLocks noGrp="1" noChangeArrowheads="1"/>
          </p:cNvSpPr>
          <p:nvPr>
            <p:ph type="dt" idx="1"/>
          </p:nvPr>
        </p:nvSpPr>
        <p:spPr bwMode="auto">
          <a:xfrm>
            <a:off x="3828196" y="0"/>
            <a:ext cx="2931403" cy="497125"/>
          </a:xfrm>
          <a:prstGeom prst="rect">
            <a:avLst/>
          </a:prstGeom>
          <a:noFill/>
          <a:ln w="9525">
            <a:noFill/>
            <a:miter lim="800000"/>
            <a:headEnd/>
            <a:tailEnd/>
          </a:ln>
          <a:effectLst/>
        </p:spPr>
        <p:txBody>
          <a:bodyPr vert="horz" wrap="square" lIns="91416" tIns="45706" rIns="91416" bIns="45706" numCol="1" anchor="t" anchorCtr="0" compatLnSpc="1">
            <a:prstTxWarp prst="textNoShape">
              <a:avLst/>
            </a:prstTxWarp>
          </a:bodyPr>
          <a:lstStyle>
            <a:lvl1pPr algn="r" eaLnBrk="0" hangingPunct="0">
              <a:defRPr sz="1200" b="0"/>
            </a:lvl1pPr>
          </a:lstStyle>
          <a:p>
            <a:fld id="{9C0B681F-3500-411F-9F0E-F68C3979C30D}" type="datetimeFigureOut">
              <a:rPr lang="zh-CN" altLang="en-US"/>
              <a:pPr/>
              <a:t>2018/7/31</a:t>
            </a:fld>
            <a:endParaRPr lang="en-US"/>
          </a:p>
        </p:txBody>
      </p:sp>
      <p:sp>
        <p:nvSpPr>
          <p:cNvPr id="3076" name="Rectangle 4"/>
          <p:cNvSpPr>
            <a:spLocks noGrp="1" noRot="1" noChangeAspect="1" noChangeArrowheads="1"/>
          </p:cNvSpPr>
          <p:nvPr>
            <p:ph type="sldImg" idx="2"/>
          </p:nvPr>
        </p:nvSpPr>
        <p:spPr bwMode="auto">
          <a:xfrm>
            <a:off x="69850" y="747713"/>
            <a:ext cx="6621463" cy="3725862"/>
          </a:xfrm>
          <a:prstGeom prst="rect">
            <a:avLst/>
          </a:prstGeom>
          <a:noFill/>
          <a:ln w="9525">
            <a:noFill/>
            <a:miter lim="800000"/>
            <a:headEnd/>
            <a:tailEnd/>
          </a:ln>
          <a:effectLst/>
        </p:spPr>
      </p:sp>
      <p:sp>
        <p:nvSpPr>
          <p:cNvPr id="3077" name="Rectangle 5"/>
          <p:cNvSpPr>
            <a:spLocks noGrp="1" noRot="1" noChangeArrowheads="1"/>
          </p:cNvSpPr>
          <p:nvPr>
            <p:ph type="body" sz="quarter" idx="3"/>
          </p:nvPr>
        </p:nvSpPr>
        <p:spPr bwMode="auto">
          <a:xfrm>
            <a:off x="676117" y="4722697"/>
            <a:ext cx="5408930" cy="4474130"/>
          </a:xfrm>
          <a:prstGeom prst="rect">
            <a:avLst/>
          </a:prstGeom>
          <a:noFill/>
          <a:ln w="9525">
            <a:noFill/>
            <a:miter lim="800000"/>
            <a:headEnd/>
            <a:tailEnd/>
          </a:ln>
          <a:effectLst/>
        </p:spPr>
        <p:txBody>
          <a:bodyPr vert="horz" wrap="square" lIns="91416" tIns="45706" rIns="91416" bIns="45706" numCol="1" anchor="ctr"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8" name="Rectangle 6"/>
          <p:cNvSpPr>
            <a:spLocks noGrp="1" noChangeArrowheads="1"/>
          </p:cNvSpPr>
          <p:nvPr>
            <p:ph type="ftr" sz="quarter" idx="4"/>
          </p:nvPr>
        </p:nvSpPr>
        <p:spPr bwMode="auto">
          <a:xfrm>
            <a:off x="1" y="9443663"/>
            <a:ext cx="2928273" cy="497125"/>
          </a:xfrm>
          <a:prstGeom prst="rect">
            <a:avLst/>
          </a:prstGeom>
          <a:noFill/>
          <a:ln w="9525">
            <a:noFill/>
            <a:miter lim="800000"/>
            <a:headEnd/>
            <a:tailEnd/>
          </a:ln>
          <a:effectLst/>
        </p:spPr>
        <p:txBody>
          <a:bodyPr vert="horz" wrap="square" lIns="91416" tIns="45706" rIns="91416" bIns="45706" numCol="1" anchor="b" anchorCtr="0" compatLnSpc="1">
            <a:prstTxWarp prst="textNoShape">
              <a:avLst/>
            </a:prstTxWarp>
          </a:bodyPr>
          <a:lstStyle>
            <a:lvl1pPr eaLnBrk="0" hangingPunct="0">
              <a:defRPr sz="1200" b="0"/>
            </a:lvl1pPr>
          </a:lstStyle>
          <a:p>
            <a:endParaRPr lang="en-US"/>
          </a:p>
        </p:txBody>
      </p:sp>
      <p:sp>
        <p:nvSpPr>
          <p:cNvPr id="3079" name="Rectangle 7"/>
          <p:cNvSpPr>
            <a:spLocks noGrp="1" noChangeArrowheads="1"/>
          </p:cNvSpPr>
          <p:nvPr>
            <p:ph type="sldNum" sz="quarter" idx="5"/>
          </p:nvPr>
        </p:nvSpPr>
        <p:spPr bwMode="auto">
          <a:xfrm>
            <a:off x="3828196" y="9443663"/>
            <a:ext cx="2931403" cy="497125"/>
          </a:xfrm>
          <a:prstGeom prst="rect">
            <a:avLst/>
          </a:prstGeom>
          <a:noFill/>
          <a:ln w="9525">
            <a:noFill/>
            <a:miter lim="800000"/>
            <a:headEnd/>
            <a:tailEnd/>
          </a:ln>
          <a:effectLst/>
        </p:spPr>
        <p:txBody>
          <a:bodyPr vert="horz" wrap="square" lIns="91416" tIns="45706" rIns="91416" bIns="45706" numCol="1" anchor="b" anchorCtr="0" compatLnSpc="1">
            <a:prstTxWarp prst="textNoShape">
              <a:avLst/>
            </a:prstTxWarp>
          </a:bodyPr>
          <a:lstStyle>
            <a:lvl1pPr algn="r" eaLnBrk="0" hangingPunct="0">
              <a:defRPr sz="1200" b="0"/>
            </a:lvl1pPr>
          </a:lstStyle>
          <a:p>
            <a:fld id="{3260C29B-71A1-4D33-A4C9-6E14932129A0}" type="slidenum">
              <a:rPr lang="zh-CN" altLang="en-US"/>
              <a:pPr/>
              <a:t>‹#›</a:t>
            </a:fld>
            <a:endParaRPr lang="en-US"/>
          </a:p>
        </p:txBody>
      </p:sp>
    </p:spTree>
    <p:extLst>
      <p:ext uri="{BB962C8B-B14F-4D97-AF65-F5344CB8AC3E}">
        <p14:creationId xmlns:p14="http://schemas.microsoft.com/office/powerpoint/2010/main" val="185830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a:t>
            </a:fld>
            <a:endParaRPr lang="en-US"/>
          </a:p>
        </p:txBody>
      </p:sp>
    </p:spTree>
    <p:extLst>
      <p:ext uri="{BB962C8B-B14F-4D97-AF65-F5344CB8AC3E}">
        <p14:creationId xmlns:p14="http://schemas.microsoft.com/office/powerpoint/2010/main" val="4157445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val="2737902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11</a:t>
            </a:fld>
            <a:endParaRPr lang="en-US"/>
          </a:p>
        </p:txBody>
      </p:sp>
    </p:spTree>
    <p:extLst>
      <p:ext uri="{BB962C8B-B14F-4D97-AF65-F5344CB8AC3E}">
        <p14:creationId xmlns:p14="http://schemas.microsoft.com/office/powerpoint/2010/main" val="3180018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12</a:t>
            </a:fld>
            <a:endParaRPr lang="en-US"/>
          </a:p>
        </p:txBody>
      </p:sp>
    </p:spTree>
    <p:extLst>
      <p:ext uri="{BB962C8B-B14F-4D97-AF65-F5344CB8AC3E}">
        <p14:creationId xmlns:p14="http://schemas.microsoft.com/office/powerpoint/2010/main" val="3349582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14</a:t>
            </a:fld>
            <a:endParaRPr lang="en-US"/>
          </a:p>
        </p:txBody>
      </p:sp>
    </p:spTree>
    <p:extLst>
      <p:ext uri="{BB962C8B-B14F-4D97-AF65-F5344CB8AC3E}">
        <p14:creationId xmlns:p14="http://schemas.microsoft.com/office/powerpoint/2010/main" val="677982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22</a:t>
            </a:fld>
            <a:endParaRPr lang="en-US"/>
          </a:p>
        </p:txBody>
      </p:sp>
    </p:spTree>
    <p:extLst>
      <p:ext uri="{BB962C8B-B14F-4D97-AF65-F5344CB8AC3E}">
        <p14:creationId xmlns:p14="http://schemas.microsoft.com/office/powerpoint/2010/main" val="359714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23</a:t>
            </a:fld>
            <a:endParaRPr lang="en-US"/>
          </a:p>
        </p:txBody>
      </p:sp>
    </p:spTree>
    <p:extLst>
      <p:ext uri="{BB962C8B-B14F-4D97-AF65-F5344CB8AC3E}">
        <p14:creationId xmlns:p14="http://schemas.microsoft.com/office/powerpoint/2010/main" val="1045485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30</a:t>
            </a:fld>
            <a:endParaRPr lang="en-US"/>
          </a:p>
        </p:txBody>
      </p:sp>
    </p:spTree>
    <p:extLst>
      <p:ext uri="{BB962C8B-B14F-4D97-AF65-F5344CB8AC3E}">
        <p14:creationId xmlns:p14="http://schemas.microsoft.com/office/powerpoint/2010/main" val="1831393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defTabSz="908822">
              <a:defRPr/>
            </a:pPr>
            <a:endParaRPr lang="zh-CN" altLang="en-US" b="0" dirty="0">
              <a:solidFill>
                <a:srgbClr val="000046"/>
              </a:solidFill>
              <a:latin typeface="微软雅黑" pitchFamily="34" charset="-122"/>
              <a:ea typeface="微软雅黑" pitchFamily="34" charset="-122"/>
            </a:endParaRPr>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32</a:t>
            </a:fld>
            <a:endParaRPr lang="en-US"/>
          </a:p>
        </p:txBody>
      </p:sp>
    </p:spTree>
    <p:extLst>
      <p:ext uri="{BB962C8B-B14F-4D97-AF65-F5344CB8AC3E}">
        <p14:creationId xmlns:p14="http://schemas.microsoft.com/office/powerpoint/2010/main" val="3762321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defTabSz="908822">
              <a:defRPr/>
            </a:pPr>
            <a:endParaRPr lang="zh-CN" altLang="en-US" b="0" dirty="0">
              <a:solidFill>
                <a:srgbClr val="000046"/>
              </a:solidFill>
              <a:latin typeface="微软雅黑" pitchFamily="34" charset="-122"/>
              <a:ea typeface="微软雅黑" pitchFamily="34" charset="-122"/>
            </a:endParaRPr>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34</a:t>
            </a:fld>
            <a:endParaRPr lang="en-US"/>
          </a:p>
        </p:txBody>
      </p:sp>
    </p:spTree>
    <p:extLst>
      <p:ext uri="{BB962C8B-B14F-4D97-AF65-F5344CB8AC3E}">
        <p14:creationId xmlns:p14="http://schemas.microsoft.com/office/powerpoint/2010/main" val="3469571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41</a:t>
            </a:fld>
            <a:endParaRPr lang="en-US"/>
          </a:p>
        </p:txBody>
      </p:sp>
    </p:spTree>
    <p:extLst>
      <p:ext uri="{BB962C8B-B14F-4D97-AF65-F5344CB8AC3E}">
        <p14:creationId xmlns:p14="http://schemas.microsoft.com/office/powerpoint/2010/main" val="193046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2</a:t>
            </a:fld>
            <a:endParaRPr lang="en-US"/>
          </a:p>
        </p:txBody>
      </p:sp>
    </p:spTree>
    <p:extLst>
      <p:ext uri="{BB962C8B-B14F-4D97-AF65-F5344CB8AC3E}">
        <p14:creationId xmlns:p14="http://schemas.microsoft.com/office/powerpoint/2010/main" val="1248254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42</a:t>
            </a:fld>
            <a:endParaRPr lang="en-US"/>
          </a:p>
        </p:txBody>
      </p:sp>
    </p:spTree>
    <p:extLst>
      <p:ext uri="{BB962C8B-B14F-4D97-AF65-F5344CB8AC3E}">
        <p14:creationId xmlns:p14="http://schemas.microsoft.com/office/powerpoint/2010/main" val="1520765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43</a:t>
            </a:fld>
            <a:endParaRPr lang="en-US"/>
          </a:p>
        </p:txBody>
      </p:sp>
    </p:spTree>
    <p:extLst>
      <p:ext uri="{BB962C8B-B14F-4D97-AF65-F5344CB8AC3E}">
        <p14:creationId xmlns:p14="http://schemas.microsoft.com/office/powerpoint/2010/main" val="4002289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45</a:t>
            </a:fld>
            <a:endParaRPr lang="en-US"/>
          </a:p>
        </p:txBody>
      </p:sp>
    </p:spTree>
    <p:extLst>
      <p:ext uri="{BB962C8B-B14F-4D97-AF65-F5344CB8AC3E}">
        <p14:creationId xmlns:p14="http://schemas.microsoft.com/office/powerpoint/2010/main" val="2836865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4516" name="灯片编号占位符 3"/>
          <p:cNvSpPr>
            <a:spLocks noGrp="1"/>
          </p:cNvSpPr>
          <p:nvPr>
            <p:ph type="sldNum" sz="quarter" idx="5"/>
          </p:nvPr>
        </p:nvSpPr>
        <p:spPr bwMode="auto">
          <a:ln>
            <a:miter lim="800000"/>
            <a:headEnd/>
            <a:tailEnd/>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fld id="{300BDE01-960A-426E-A725-B417430B40D4}" type="slidenum">
              <a:rPr lang="zh-CN" altLang="en-US"/>
              <a:pPr eaLnBrk="1" hangingPunct="1"/>
              <a:t>46</a:t>
            </a:fld>
            <a:endParaRPr lang="zh-CN" altLang="en-US"/>
          </a:p>
        </p:txBody>
      </p:sp>
    </p:spTree>
    <p:extLst>
      <p:ext uri="{BB962C8B-B14F-4D97-AF65-F5344CB8AC3E}">
        <p14:creationId xmlns:p14="http://schemas.microsoft.com/office/powerpoint/2010/main" val="207183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3</a:t>
            </a:fld>
            <a:endParaRPr lang="en-US"/>
          </a:p>
        </p:txBody>
      </p:sp>
    </p:spTree>
    <p:extLst>
      <p:ext uri="{BB962C8B-B14F-4D97-AF65-F5344CB8AC3E}">
        <p14:creationId xmlns:p14="http://schemas.microsoft.com/office/powerpoint/2010/main" val="2926509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val="1578027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sz="1200" b="1" dirty="0" smtClean="0">
              <a:solidFill>
                <a:sysClr val="window" lastClr="FFFFFF"/>
              </a:solidFill>
              <a:latin typeface="Calibri"/>
              <a:ea typeface="宋体"/>
              <a:cs typeface="+mn-cs"/>
            </a:endParaRPr>
          </a:p>
          <a:p>
            <a:endParaRPr lang="zh-CN" altLang="en-US" dirty="0"/>
          </a:p>
        </p:txBody>
      </p:sp>
    </p:spTree>
    <p:extLst>
      <p:ext uri="{BB962C8B-B14F-4D97-AF65-F5344CB8AC3E}">
        <p14:creationId xmlns:p14="http://schemas.microsoft.com/office/powerpoint/2010/main" val="240711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b="1" dirty="0" smtClean="0">
              <a:solidFill>
                <a:srgbClr val="C0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b="1" dirty="0" smtClean="0">
              <a:solidFill>
                <a:srgbClr val="C00000"/>
              </a:solidFill>
            </a:endParaRPr>
          </a:p>
          <a:p>
            <a:endParaRPr lang="zh-CN" altLang="en-US" dirty="0"/>
          </a:p>
        </p:txBody>
      </p:sp>
    </p:spTree>
    <p:extLst>
      <p:ext uri="{BB962C8B-B14F-4D97-AF65-F5344CB8AC3E}">
        <p14:creationId xmlns:p14="http://schemas.microsoft.com/office/powerpoint/2010/main" val="1298738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val="224416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val="1648533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val="3477521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79534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8" name="灯片编号占位符 4"/>
          <p:cNvSpPr txBox="1">
            <a:spLocks/>
          </p:cNvSpPr>
          <p:nvPr userDrawn="1"/>
        </p:nvSpPr>
        <p:spPr>
          <a:xfrm>
            <a:off x="11279782" y="6376243"/>
            <a:ext cx="727867"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D447205E-B5AF-420F-9205-14CD5B2048A0}" type="slidenum">
              <a:rPr lang="zh-CN" altLang="en-US" sz="1800" b="0" smtClean="0">
                <a:solidFill>
                  <a:prstClr val="black">
                    <a:tint val="75000"/>
                  </a:prstClr>
                </a:solidFill>
                <a:latin typeface="Calibri"/>
              </a:rPr>
              <a:pPr fontAlgn="auto">
                <a:spcBef>
                  <a:spcPts val="0"/>
                </a:spcBef>
                <a:spcAft>
                  <a:spcPts val="0"/>
                </a:spcAft>
              </a:pPr>
              <a:t>‹#›</a:t>
            </a:fld>
            <a:endParaRPr lang="zh-CN" altLang="en-US" sz="1800" b="0">
              <a:solidFill>
                <a:prstClr val="black">
                  <a:tint val="75000"/>
                </a:prstClr>
              </a:solidFill>
              <a:latin typeface="Calibri"/>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66420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2413" cy="2387600"/>
          </a:xfrm>
          <a:prstGeom prst="rect">
            <a:avLst/>
          </a:prstGeo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241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zh-CN" altLang="zh-CN"/>
          </a:p>
        </p:txBody>
      </p:sp>
    </p:spTree>
    <p:extLst>
      <p:ext uri="{BB962C8B-B14F-4D97-AF65-F5344CB8AC3E}">
        <p14:creationId xmlns:p14="http://schemas.microsoft.com/office/powerpoint/2010/main" val="9080814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extBox 14"/>
          <p:cNvSpPr>
            <a:spLocks/>
          </p:cNvSpPr>
          <p:nvPr/>
        </p:nvSpPr>
        <p:spPr bwMode="auto">
          <a:xfrm>
            <a:off x="-33861" y="-12700"/>
            <a:ext cx="12247556" cy="477054"/>
          </a:xfrm>
          <a:custGeom>
            <a:avLst/>
            <a:gdLst/>
            <a:ahLst/>
            <a:cxnLst>
              <a:cxn ang="0">
                <a:pos x="39756" y="0"/>
              </a:cxn>
              <a:cxn ang="0">
                <a:pos x="9203634" y="29818"/>
              </a:cxn>
              <a:cxn ang="0">
                <a:pos x="9183756" y="1443719"/>
              </a:cxn>
              <a:cxn ang="0">
                <a:pos x="0" y="1433780"/>
              </a:cxn>
              <a:cxn ang="0">
                <a:pos x="39756" y="0"/>
              </a:cxn>
            </a:cxnLst>
            <a:rect l="0" t="0" r="r" b="b"/>
            <a:pathLst>
              <a:path w="9203634" h="1443719">
                <a:moveTo>
                  <a:pt x="39756" y="0"/>
                </a:moveTo>
                <a:lnTo>
                  <a:pt x="9203634" y="29818"/>
                </a:lnTo>
                <a:lnTo>
                  <a:pt x="9183756" y="1443719"/>
                </a:lnTo>
                <a:lnTo>
                  <a:pt x="0" y="1433780"/>
                </a:lnTo>
                <a:lnTo>
                  <a:pt x="39756" y="0"/>
                </a:lnTo>
                <a:close/>
              </a:path>
            </a:pathLst>
          </a:custGeom>
          <a:gradFill rotWithShape="1">
            <a:gsLst>
              <a:gs pos="0">
                <a:srgbClr val="6EA8FF">
                  <a:alpha val="0"/>
                </a:srgbClr>
              </a:gs>
              <a:gs pos="11000">
                <a:srgbClr val="6EA8FF">
                  <a:alpha val="0"/>
                </a:srgbClr>
              </a:gs>
              <a:gs pos="100000">
                <a:srgbClr val="DAEDEF">
                  <a:alpha val="0"/>
                </a:srgbClr>
              </a:gs>
            </a:gsLst>
            <a:lin ang="5400000" scaled="1"/>
          </a:gradFill>
          <a:ln w="9525">
            <a:noFill/>
            <a:round/>
            <a:headEnd/>
            <a:tailEnd/>
          </a:ln>
        </p:spPr>
        <p:txBody>
          <a:bodyPr>
            <a:spAutoFit/>
          </a:bodyPr>
          <a:lstStyle/>
          <a:p>
            <a:endParaRPr lang="zh-CN" altLang="en-US"/>
          </a:p>
        </p:txBody>
      </p:sp>
      <p:sp>
        <p:nvSpPr>
          <p:cNvPr id="1027" name="Line 8"/>
          <p:cNvSpPr>
            <a:spLocks noChangeShapeType="1"/>
          </p:cNvSpPr>
          <p:nvPr/>
        </p:nvSpPr>
        <p:spPr bwMode="auto">
          <a:xfrm>
            <a:off x="431744" y="1052513"/>
            <a:ext cx="8641226" cy="0"/>
          </a:xfrm>
          <a:prstGeom prst="line">
            <a:avLst/>
          </a:prstGeom>
          <a:noFill/>
          <a:ln w="38100" cmpd="thickThin">
            <a:solidFill>
              <a:srgbClr val="9ED3D7"/>
            </a:solidFill>
            <a:round/>
            <a:headEnd/>
            <a:tailEnd/>
          </a:ln>
        </p:spPr>
        <p:txBody>
          <a:bodyPr/>
          <a:lstStyle/>
          <a:p>
            <a:endParaRPr lang="zh-CN" altLang="en-US"/>
          </a:p>
        </p:txBody>
      </p:sp>
      <p:sp>
        <p:nvSpPr>
          <p:cNvPr id="1029" name="Rectangle 3"/>
          <p:cNvSpPr>
            <a:spLocks noGrp="1" noChangeArrowheads="1"/>
          </p:cNvSpPr>
          <p:nvPr>
            <p:ph type="body" idx="1"/>
          </p:nvPr>
        </p:nvSpPr>
        <p:spPr bwMode="auto">
          <a:xfrm>
            <a:off x="609521" y="1600201"/>
            <a:ext cx="1097137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30" name="日期占位符 3"/>
          <p:cNvSpPr>
            <a:spLocks noGrp="1" noChangeArrowheads="1"/>
          </p:cNvSpPr>
          <p:nvPr>
            <p:ph type="dt" sz="half" idx="2"/>
          </p:nvPr>
        </p:nvSpPr>
        <p:spPr bwMode="auto">
          <a:xfrm>
            <a:off x="4450771" y="6316663"/>
            <a:ext cx="1837028"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pic>
        <p:nvPicPr>
          <p:cNvPr id="7" name="图片 6" descr="QQ图片20140714151506.jpg"/>
          <p:cNvPicPr>
            <a:picLocks noChangeAspect="1"/>
          </p:cNvPicPr>
          <p:nvPr/>
        </p:nvPicPr>
        <p:blipFill>
          <a:blip r:embed="rId6"/>
          <a:stretch>
            <a:fillRect/>
          </a:stretch>
        </p:blipFill>
        <p:spPr>
          <a:xfrm>
            <a:off x="10210941" y="188640"/>
            <a:ext cx="943456" cy="566772"/>
          </a:xfrm>
          <a:prstGeom prst="rect">
            <a:avLst/>
          </a:prstGeom>
          <a:effectLst/>
        </p:spPr>
      </p:pic>
      <p:sp>
        <p:nvSpPr>
          <p:cNvPr id="8" name="TextBox 7"/>
          <p:cNvSpPr txBox="1"/>
          <p:nvPr/>
        </p:nvSpPr>
        <p:spPr>
          <a:xfrm>
            <a:off x="9551590" y="764704"/>
            <a:ext cx="2262158" cy="369332"/>
          </a:xfrm>
          <a:prstGeom prst="rect">
            <a:avLst/>
          </a:prstGeom>
          <a:noFill/>
        </p:spPr>
        <p:txBody>
          <a:bodyPr wrap="none" rtlCol="0">
            <a:spAutoFit/>
          </a:bodyPr>
          <a:lstStyle/>
          <a:p>
            <a:r>
              <a:rPr lang="zh-CN" altLang="en-US" sz="1800" b="0" dirty="0" smtClean="0">
                <a:solidFill>
                  <a:schemeClr val="accent6"/>
                </a:solidFill>
                <a:latin typeface="华文行楷" panose="02010800040101010101" pitchFamily="2" charset="-122"/>
                <a:ea typeface="华文行楷" panose="02010800040101010101" pitchFamily="2" charset="-122"/>
              </a:rPr>
              <a:t>高技术研究发展中心</a:t>
            </a:r>
            <a:endParaRPr lang="zh-CN" altLang="en-US" sz="1800" b="0" dirty="0">
              <a:solidFill>
                <a:schemeClr val="accent6"/>
              </a:solidFill>
              <a:latin typeface="华文行楷" panose="02010800040101010101" pitchFamily="2" charset="-122"/>
              <a:ea typeface="华文行楷"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773" r:id="rId1"/>
    <p:sldLayoutId id="2147483772" r:id="rId2"/>
    <p:sldLayoutId id="2147483774" r:id="rId3"/>
    <p:sldLayoutId id="2147483775"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pitchFamily="34" charset="0"/>
          <a:ea typeface="宋体" pitchFamily="2" charset="-122"/>
        </a:defRPr>
      </a:lvl2pPr>
      <a:lvl3pPr algn="l" rtl="0" eaLnBrk="0" fontAlgn="base" hangingPunct="0">
        <a:spcBef>
          <a:spcPct val="0"/>
        </a:spcBef>
        <a:spcAft>
          <a:spcPct val="0"/>
        </a:spcAft>
        <a:defRPr sz="3000">
          <a:solidFill>
            <a:schemeClr val="tx2"/>
          </a:solidFill>
          <a:latin typeface="Arial" pitchFamily="34" charset="0"/>
          <a:ea typeface="宋体" pitchFamily="2" charset="-122"/>
        </a:defRPr>
      </a:lvl3pPr>
      <a:lvl4pPr algn="l" rtl="0" eaLnBrk="0" fontAlgn="base" hangingPunct="0">
        <a:spcBef>
          <a:spcPct val="0"/>
        </a:spcBef>
        <a:spcAft>
          <a:spcPct val="0"/>
        </a:spcAft>
        <a:defRPr sz="3000">
          <a:solidFill>
            <a:schemeClr val="tx2"/>
          </a:solidFill>
          <a:latin typeface="Arial" pitchFamily="34" charset="0"/>
          <a:ea typeface="宋体" pitchFamily="2" charset="-122"/>
        </a:defRPr>
      </a:lvl4pPr>
      <a:lvl5pPr algn="l" rtl="0" eaLnBrk="0" fontAlgn="base" hangingPunct="0">
        <a:spcBef>
          <a:spcPct val="0"/>
        </a:spcBef>
        <a:spcAft>
          <a:spcPct val="0"/>
        </a:spcAft>
        <a:defRPr sz="3000">
          <a:solidFill>
            <a:schemeClr val="tx2"/>
          </a:solidFill>
          <a:latin typeface="Arial" pitchFamily="34" charset="0"/>
          <a:ea typeface="宋体" pitchFamily="2" charset="-122"/>
        </a:defRPr>
      </a:lvl5pPr>
      <a:lvl6pPr marL="457200" algn="l" rtl="0" eaLnBrk="0" fontAlgn="base" hangingPunct="0">
        <a:spcBef>
          <a:spcPct val="0"/>
        </a:spcBef>
        <a:spcAft>
          <a:spcPct val="0"/>
        </a:spcAft>
        <a:defRPr sz="3000">
          <a:solidFill>
            <a:schemeClr val="tx2"/>
          </a:solidFill>
          <a:latin typeface="Arial" pitchFamily="34" charset="0"/>
          <a:ea typeface="宋体" pitchFamily="2" charset="-122"/>
        </a:defRPr>
      </a:lvl6pPr>
      <a:lvl7pPr marL="914400" algn="l" rtl="0" eaLnBrk="0" fontAlgn="base" hangingPunct="0">
        <a:spcBef>
          <a:spcPct val="0"/>
        </a:spcBef>
        <a:spcAft>
          <a:spcPct val="0"/>
        </a:spcAft>
        <a:defRPr sz="3000">
          <a:solidFill>
            <a:schemeClr val="tx2"/>
          </a:solidFill>
          <a:latin typeface="Arial" pitchFamily="34" charset="0"/>
          <a:ea typeface="宋体" pitchFamily="2" charset="-122"/>
        </a:defRPr>
      </a:lvl7pPr>
      <a:lvl8pPr marL="1371600" algn="l" rtl="0" eaLnBrk="0" fontAlgn="base" hangingPunct="0">
        <a:spcBef>
          <a:spcPct val="0"/>
        </a:spcBef>
        <a:spcAft>
          <a:spcPct val="0"/>
        </a:spcAft>
        <a:defRPr sz="3000">
          <a:solidFill>
            <a:schemeClr val="tx2"/>
          </a:solidFill>
          <a:latin typeface="Arial" pitchFamily="34" charset="0"/>
          <a:ea typeface="宋体" pitchFamily="2" charset="-122"/>
        </a:defRPr>
      </a:lvl8pPr>
      <a:lvl9pPr marL="1828800" algn="l" rtl="0" eaLnBrk="0" fontAlgn="base" hangingPunct="0">
        <a:spcBef>
          <a:spcPct val="0"/>
        </a:spcBef>
        <a:spcAft>
          <a:spcPct val="0"/>
        </a:spcAft>
        <a:defRPr sz="30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3"/>
          <p:cNvSpPr txBox="1">
            <a:spLocks noChangeArrowheads="1"/>
          </p:cNvSpPr>
          <p:nvPr/>
        </p:nvSpPr>
        <p:spPr bwMode="auto">
          <a:xfrm>
            <a:off x="1179045" y="2132856"/>
            <a:ext cx="9215502" cy="1581202"/>
          </a:xfrm>
          <a:prstGeom prst="rect">
            <a:avLst/>
          </a:prstGeom>
          <a:noFill/>
          <a:ln w="9525">
            <a:noFill/>
            <a:miter lim="800000"/>
            <a:headEnd/>
            <a:tailEnd/>
          </a:ln>
          <a:effectLst/>
        </p:spPr>
        <p:txBody>
          <a:bodyPr wrap="square" lIns="102870" tIns="51435" rIns="102870" bIns="51435">
            <a:spAutoFit/>
          </a:bodyPr>
          <a:lstStyle/>
          <a:p>
            <a:pPr algn="ctr">
              <a:lnSpc>
                <a:spcPct val="120000"/>
              </a:lnSpc>
              <a:defRPr/>
            </a:pPr>
            <a:r>
              <a:rPr lang="zh-CN" altLang="en-US" sz="4000" spc="100" dirty="0" smtClean="0">
                <a:solidFill>
                  <a:srgbClr val="141242"/>
                </a:solidFill>
                <a:latin typeface="Times New Roman" pitchFamily="18" charset="0"/>
                <a:ea typeface="华文中宋" pitchFamily="2" charset="-122"/>
                <a:cs typeface="Times New Roman" pitchFamily="18" charset="0"/>
              </a:rPr>
              <a:t>国家重点研发计划</a:t>
            </a:r>
            <a:r>
              <a:rPr lang="en-US" altLang="zh-CN" sz="4000" spc="100" dirty="0" smtClean="0">
                <a:solidFill>
                  <a:srgbClr val="141242"/>
                </a:solidFill>
                <a:latin typeface="Times New Roman" pitchFamily="18" charset="0"/>
                <a:ea typeface="华文中宋" pitchFamily="2" charset="-122"/>
                <a:cs typeface="Times New Roman" pitchFamily="18" charset="0"/>
              </a:rPr>
              <a:t>2018</a:t>
            </a:r>
            <a:r>
              <a:rPr lang="zh-CN" altLang="en-US" sz="4000" spc="100" dirty="0" smtClean="0">
                <a:solidFill>
                  <a:srgbClr val="141242"/>
                </a:solidFill>
                <a:latin typeface="华文中宋" pitchFamily="2" charset="-122"/>
                <a:ea typeface="华文中宋" pitchFamily="2" charset="-122"/>
                <a:cs typeface="Times New Roman" panose="02020603050405020304" pitchFamily="18" charset="0"/>
              </a:rPr>
              <a:t>年度项目</a:t>
            </a:r>
            <a:endParaRPr lang="en-US" altLang="zh-CN" sz="4000" spc="100" dirty="0" smtClean="0">
              <a:solidFill>
                <a:srgbClr val="141242"/>
              </a:solidFill>
              <a:latin typeface="华文中宋" pitchFamily="2" charset="-122"/>
              <a:ea typeface="华文中宋" pitchFamily="2" charset="-122"/>
              <a:cs typeface="Times New Roman" panose="02020603050405020304" pitchFamily="18" charset="0"/>
            </a:endParaRPr>
          </a:p>
          <a:p>
            <a:pPr algn="ctr">
              <a:lnSpc>
                <a:spcPct val="120000"/>
              </a:lnSpc>
              <a:defRPr/>
            </a:pPr>
            <a:r>
              <a:rPr lang="zh-CN" altLang="en-US" sz="4000" spc="100" dirty="0" smtClean="0">
                <a:solidFill>
                  <a:srgbClr val="141242"/>
                </a:solidFill>
                <a:latin typeface="华文中宋" pitchFamily="2" charset="-122"/>
                <a:ea typeface="华文中宋" pitchFamily="2" charset="-122"/>
                <a:cs typeface="Times New Roman" panose="02020603050405020304" pitchFamily="18" charset="0"/>
              </a:rPr>
              <a:t>实施部署动员会</a:t>
            </a:r>
            <a:endParaRPr lang="en-US" altLang="zh-CN" sz="4000" spc="100" dirty="0" smtClean="0">
              <a:solidFill>
                <a:srgbClr val="141242"/>
              </a:solidFill>
              <a:latin typeface="华文中宋" pitchFamily="2" charset="-122"/>
              <a:ea typeface="华文中宋" pitchFamily="2" charset="-122"/>
              <a:cs typeface="Times New Roman" panose="02020603050405020304" pitchFamily="18" charset="0"/>
            </a:endParaRPr>
          </a:p>
        </p:txBody>
      </p:sp>
      <p:sp>
        <p:nvSpPr>
          <p:cNvPr id="12" name="TextBox 11"/>
          <p:cNvSpPr txBox="1">
            <a:spLocks noChangeArrowheads="1"/>
          </p:cNvSpPr>
          <p:nvPr/>
        </p:nvSpPr>
        <p:spPr bwMode="auto">
          <a:xfrm>
            <a:off x="4562660" y="5373216"/>
            <a:ext cx="2448272" cy="584006"/>
          </a:xfrm>
          <a:prstGeom prst="rect">
            <a:avLst/>
          </a:prstGeom>
          <a:noFill/>
          <a:ln w="9525">
            <a:noFill/>
            <a:miter lim="800000"/>
            <a:headEnd/>
            <a:tailEnd/>
          </a:ln>
          <a:effectLst/>
        </p:spPr>
        <p:txBody>
          <a:bodyPr wrap="square" lIns="102870" tIns="51435" rIns="102870" bIns="51435">
            <a:spAutoFit/>
          </a:bodyPr>
          <a:lstStyle/>
          <a:p>
            <a:pPr algn="ctr">
              <a:lnSpc>
                <a:spcPct val="130000"/>
              </a:lnSpc>
              <a:defRPr/>
            </a:pPr>
            <a:r>
              <a:rPr lang="en-US" altLang="zh-CN"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2018</a:t>
            </a:r>
            <a:r>
              <a:rPr lang="zh-CN" altLang="en-US"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年</a:t>
            </a:r>
            <a:r>
              <a:rPr lang="en-US" altLang="zh-CN"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7</a:t>
            </a:r>
            <a:r>
              <a:rPr lang="zh-CN" altLang="en-US"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月</a:t>
            </a:r>
            <a:r>
              <a:rPr lang="en-US" altLang="zh-CN"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26</a:t>
            </a:r>
            <a:r>
              <a:rPr lang="zh-CN" altLang="en-US" sz="2400" dirty="0" smtClean="0">
                <a:solidFill>
                  <a:srgbClr val="141242"/>
                </a:solidFill>
                <a:latin typeface="Times New Roman" panose="02020603050405020304" pitchFamily="18" charset="0"/>
                <a:ea typeface="微软雅黑" pitchFamily="34" charset="-122"/>
                <a:cs typeface="Times New Roman" panose="02020603050405020304" pitchFamily="18" charset="0"/>
              </a:rPr>
              <a:t>日</a:t>
            </a:r>
            <a:endParaRPr lang="en-US" altLang="zh-CN" sz="2400" dirty="0" smtClean="0">
              <a:solidFill>
                <a:srgbClr val="141242"/>
              </a:solidFill>
              <a:latin typeface="Times New Roman" panose="02020603050405020304" pitchFamily="18" charset="0"/>
              <a:ea typeface="微软雅黑" pitchFamily="34" charset="-122"/>
              <a:cs typeface="Times New Roman" panose="02020603050405020304" pitchFamily="18" charset="0"/>
            </a:endParaRPr>
          </a:p>
        </p:txBody>
      </p:sp>
      <p:sp>
        <p:nvSpPr>
          <p:cNvPr id="4" name="矩形 3"/>
          <p:cNvSpPr/>
          <p:nvPr/>
        </p:nvSpPr>
        <p:spPr>
          <a:xfrm>
            <a:off x="2809058" y="4221088"/>
            <a:ext cx="5955476" cy="540725"/>
          </a:xfrm>
          <a:prstGeom prst="rect">
            <a:avLst/>
          </a:prstGeom>
        </p:spPr>
        <p:txBody>
          <a:bodyPr wrap="square">
            <a:spAutoFit/>
          </a:bodyPr>
          <a:lstStyle/>
          <a:p>
            <a:pPr algn="ctr">
              <a:lnSpc>
                <a:spcPct val="120000"/>
              </a:lnSpc>
              <a:defRPr/>
            </a:pPr>
            <a:r>
              <a:rPr lang="zh-CN" altLang="en-US" sz="2800" dirty="0" smtClean="0">
                <a:ln w="0"/>
                <a:solidFill>
                  <a:srgbClr val="FF0000"/>
                </a:solidFill>
                <a:effectLst>
                  <a:outerShdw blurRad="38100" dist="25400" dir="5400000" algn="ctr" rotWithShape="0">
                    <a:srgbClr val="6E747A">
                      <a:alpha val="43000"/>
                    </a:srgbClr>
                  </a:outerShdw>
                </a:effectLst>
                <a:latin typeface="黑体" panose="02010609060101010101" pitchFamily="49" charset="-122"/>
                <a:ea typeface="黑体" panose="02010609060101010101" pitchFamily="49" charset="-122"/>
              </a:rPr>
              <a:t>大科学装置前沿研究重点专项</a:t>
            </a:r>
          </a:p>
        </p:txBody>
      </p:sp>
    </p:spTree>
    <p:extLst>
      <p:ext uri="{BB962C8B-B14F-4D97-AF65-F5344CB8AC3E}">
        <p14:creationId xmlns:p14="http://schemas.microsoft.com/office/powerpoint/2010/main" val="4250867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格 13"/>
          <p:cNvGraphicFramePr>
            <a:graphicFrameLocks noGrp="1"/>
          </p:cNvGraphicFramePr>
          <p:nvPr>
            <p:extLst/>
          </p:nvPr>
        </p:nvGraphicFramePr>
        <p:xfrm>
          <a:off x="380166" y="1142984"/>
          <a:ext cx="11430079" cy="5574376"/>
        </p:xfrm>
        <a:graphic>
          <a:graphicData uri="http://schemas.openxmlformats.org/drawingml/2006/table">
            <a:tbl>
              <a:tblPr/>
              <a:tblGrid>
                <a:gridCol w="857256">
                  <a:extLst>
                    <a:ext uri="{9D8B030D-6E8A-4147-A177-3AD203B41FA5}">
                      <a16:colId xmlns:a16="http://schemas.microsoft.com/office/drawing/2014/main" val="20000"/>
                    </a:ext>
                  </a:extLst>
                </a:gridCol>
                <a:gridCol w="4429156">
                  <a:extLst>
                    <a:ext uri="{9D8B030D-6E8A-4147-A177-3AD203B41FA5}">
                      <a16:colId xmlns:a16="http://schemas.microsoft.com/office/drawing/2014/main" val="20001"/>
                    </a:ext>
                  </a:extLst>
                </a:gridCol>
                <a:gridCol w="6143667">
                  <a:extLst>
                    <a:ext uri="{9D8B030D-6E8A-4147-A177-3AD203B41FA5}">
                      <a16:colId xmlns:a16="http://schemas.microsoft.com/office/drawing/2014/main" val="20002"/>
                    </a:ext>
                  </a:extLst>
                </a:gridCol>
              </a:tblGrid>
              <a:tr h="142876">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序号</a:t>
                      </a: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任务名称</a:t>
                      </a: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子任务名称</a:t>
                      </a: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14287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31</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4">
                  <a:txBody>
                    <a:bodyPr/>
                    <a:lstStyle/>
                    <a:p>
                      <a:pPr indent="0" algn="just">
                        <a:lnSpc>
                          <a:spcPct val="100000"/>
                        </a:lnSpc>
                        <a:spcAft>
                          <a:spcPts val="0"/>
                        </a:spcAft>
                      </a:pPr>
                      <a:r>
                        <a:rPr lang="en-US" sz="1600" b="1" kern="100" dirty="0" smtClean="0">
                          <a:solidFill>
                            <a:srgbClr val="FF0000"/>
                          </a:solidFill>
                          <a:latin typeface="微软雅黑" pitchFamily="34" charset="-122"/>
                          <a:ea typeface="微软雅黑" pitchFamily="34" charset="-122"/>
                          <a:cs typeface="Times New Roman"/>
                        </a:rPr>
                        <a:t>11 </a:t>
                      </a:r>
                      <a:r>
                        <a:rPr lang="zh-CN" sz="1600" b="1" kern="100" dirty="0" smtClean="0">
                          <a:solidFill>
                            <a:srgbClr val="FF0000"/>
                          </a:solidFill>
                          <a:latin typeface="微软雅黑" pitchFamily="34" charset="-122"/>
                          <a:ea typeface="微软雅黑" pitchFamily="34" charset="-122"/>
                          <a:cs typeface="Times New Roman"/>
                        </a:rPr>
                        <a:t>高温</a:t>
                      </a:r>
                      <a:r>
                        <a:rPr lang="zh-CN" sz="1600" b="1" kern="100" dirty="0">
                          <a:solidFill>
                            <a:srgbClr val="FF0000"/>
                          </a:solidFill>
                          <a:latin typeface="微软雅黑" pitchFamily="34" charset="-122"/>
                          <a:ea typeface="微软雅黑" pitchFamily="34" charset="-122"/>
                          <a:cs typeface="Times New Roman"/>
                        </a:rPr>
                        <a:t>高压高密度极端物理研究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11-1 </a:t>
                      </a:r>
                      <a:r>
                        <a:rPr lang="zh-CN" sz="1600" b="1" kern="100" dirty="0">
                          <a:solidFill>
                            <a:srgbClr val="FF0000"/>
                          </a:solidFill>
                          <a:latin typeface="微软雅黑" pitchFamily="34" charset="-122"/>
                          <a:ea typeface="微软雅黑" pitchFamily="34" charset="-122"/>
                          <a:cs typeface="Times New Roman"/>
                        </a:rPr>
                        <a:t>强激光驱动新型粒子源和辐射源研究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1"/>
                  </a:ext>
                </a:extLst>
              </a:tr>
              <a:tr h="14287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32</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11-2 </a:t>
                      </a:r>
                      <a:r>
                        <a:rPr lang="zh-CN" sz="1600" b="1" kern="100" dirty="0">
                          <a:solidFill>
                            <a:srgbClr val="FF0000"/>
                          </a:solidFill>
                          <a:latin typeface="微软雅黑" pitchFamily="34" charset="-122"/>
                          <a:ea typeface="微软雅黑" pitchFamily="34" charset="-122"/>
                          <a:cs typeface="Times New Roman"/>
                        </a:rPr>
                        <a:t>极强光场条件下</a:t>
                      </a:r>
                      <a:r>
                        <a:rPr lang="en-US" sz="1600" b="1" kern="100" dirty="0">
                          <a:solidFill>
                            <a:srgbClr val="FF0000"/>
                          </a:solidFill>
                          <a:latin typeface="微软雅黑" pitchFamily="34" charset="-122"/>
                          <a:ea typeface="微软雅黑" pitchFamily="34" charset="-122"/>
                          <a:cs typeface="Times New Roman"/>
                        </a:rPr>
                        <a:t>QED</a:t>
                      </a:r>
                      <a:r>
                        <a:rPr lang="zh-CN" sz="1600" b="1" kern="100" dirty="0">
                          <a:solidFill>
                            <a:srgbClr val="FF0000"/>
                          </a:solidFill>
                          <a:latin typeface="微软雅黑" pitchFamily="34" charset="-122"/>
                          <a:ea typeface="微软雅黑" pitchFamily="34" charset="-122"/>
                          <a:cs typeface="Times New Roman"/>
                        </a:rPr>
                        <a:t>效应研究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2"/>
                  </a:ext>
                </a:extLst>
              </a:tr>
              <a:tr h="22574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33</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11-3 </a:t>
                      </a:r>
                      <a:r>
                        <a:rPr lang="zh-CN" sz="1600" b="1" kern="100" dirty="0">
                          <a:solidFill>
                            <a:srgbClr val="FF0000"/>
                          </a:solidFill>
                          <a:latin typeface="微软雅黑" pitchFamily="34" charset="-122"/>
                          <a:ea typeface="微软雅黑" pitchFamily="34" charset="-122"/>
                          <a:cs typeface="Times New Roman"/>
                        </a:rPr>
                        <a:t>高温高压高密度物质的状态方程、不透明度和输运系数研究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3"/>
                  </a:ext>
                </a:extLst>
              </a:tr>
              <a:tr h="28515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34</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11-4 </a:t>
                      </a:r>
                      <a:r>
                        <a:rPr lang="zh-CN" sz="1600" b="1" kern="100" dirty="0">
                          <a:solidFill>
                            <a:srgbClr val="FF0000"/>
                          </a:solidFill>
                          <a:latin typeface="微软雅黑" pitchFamily="34" charset="-122"/>
                          <a:ea typeface="微软雅黑" pitchFamily="34" charset="-122"/>
                          <a:cs typeface="Times New Roman"/>
                        </a:rPr>
                        <a:t>高精度时间、空间和能谱分辨的等离子体诊断技术</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4"/>
                  </a:ext>
                </a:extLst>
              </a:tr>
              <a:tr h="20212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35</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4">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12 </a:t>
                      </a:r>
                      <a:r>
                        <a:rPr lang="zh-CN" sz="1600" b="1" kern="100" dirty="0">
                          <a:latin typeface="微软雅黑" pitchFamily="34" charset="-122"/>
                          <a:ea typeface="微软雅黑" pitchFamily="34" charset="-122"/>
                          <a:cs typeface="Times New Roman"/>
                        </a:rPr>
                        <a:t>复杂湍流机理研究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solidFill>
                      <a:srgbClr val="F3F9FA"/>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12-1 </a:t>
                      </a:r>
                      <a:r>
                        <a:rPr lang="zh-CN" sz="1600" b="1" kern="100" dirty="0">
                          <a:solidFill>
                            <a:srgbClr val="FF0000"/>
                          </a:solidFill>
                          <a:latin typeface="微软雅黑" pitchFamily="34" charset="-122"/>
                          <a:ea typeface="微软雅黑" pitchFamily="34" charset="-122"/>
                          <a:cs typeface="Times New Roman"/>
                        </a:rPr>
                        <a:t>高速边界层转捩机理、模型及其控制研究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5"/>
                  </a:ext>
                </a:extLst>
              </a:tr>
              <a:tr h="285156">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36</a:t>
                      </a:r>
                      <a:endParaRPr lang="zh-CN" sz="1600" kern="100" dirty="0">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a:latin typeface="微软雅黑" pitchFamily="34" charset="-122"/>
                          <a:ea typeface="微软雅黑" pitchFamily="34" charset="-122"/>
                          <a:cs typeface="Times New Roman"/>
                        </a:rPr>
                        <a:t>12-2 </a:t>
                      </a:r>
                      <a:r>
                        <a:rPr lang="zh-CN" sz="1600" b="1" kern="100">
                          <a:latin typeface="微软雅黑" pitchFamily="34" charset="-122"/>
                          <a:ea typeface="微软雅黑" pitchFamily="34" charset="-122"/>
                          <a:cs typeface="Times New Roman"/>
                        </a:rPr>
                        <a:t>湍流与多物理场耦合机理研究</a:t>
                      </a:r>
                      <a:endParaRPr lang="zh-CN" sz="1600" kern="10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6"/>
                  </a:ext>
                </a:extLst>
              </a:tr>
              <a:tr h="178364">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37</a:t>
                      </a:r>
                      <a:endParaRPr lang="zh-CN" sz="1600" kern="100" dirty="0">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a:latin typeface="微软雅黑" pitchFamily="34" charset="-122"/>
                          <a:ea typeface="微软雅黑" pitchFamily="34" charset="-122"/>
                          <a:cs typeface="Times New Roman"/>
                        </a:rPr>
                        <a:t>12-3 </a:t>
                      </a:r>
                      <a:r>
                        <a:rPr lang="zh-CN" sz="1600" b="1" kern="100">
                          <a:latin typeface="微软雅黑" pitchFamily="34" charset="-122"/>
                          <a:ea typeface="微软雅黑" pitchFamily="34" charset="-122"/>
                          <a:cs typeface="Times New Roman"/>
                        </a:rPr>
                        <a:t>激波</a:t>
                      </a:r>
                      <a:r>
                        <a:rPr lang="en-US" sz="1600" b="1" kern="100">
                          <a:latin typeface="微软雅黑" pitchFamily="34" charset="-122"/>
                          <a:ea typeface="微软雅黑" pitchFamily="34" charset="-122"/>
                          <a:cs typeface="Times New Roman"/>
                        </a:rPr>
                        <a:t>/</a:t>
                      </a:r>
                      <a:r>
                        <a:rPr lang="zh-CN" sz="1600" b="1" kern="100">
                          <a:latin typeface="微软雅黑" pitchFamily="34" charset="-122"/>
                          <a:ea typeface="微软雅黑" pitchFamily="34" charset="-122"/>
                          <a:cs typeface="Times New Roman"/>
                        </a:rPr>
                        <a:t>湍流边界层干扰机理研究</a:t>
                      </a:r>
                      <a:endParaRPr lang="zh-CN" sz="1600" kern="10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7"/>
                  </a:ext>
                </a:extLst>
              </a:tr>
              <a:tr h="189938">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38</a:t>
                      </a:r>
                      <a:endParaRPr lang="zh-CN" sz="1600" kern="100" dirty="0">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12-4 </a:t>
                      </a:r>
                      <a:r>
                        <a:rPr lang="zh-CN" sz="1600" b="1" kern="100" dirty="0">
                          <a:latin typeface="微软雅黑" pitchFamily="34" charset="-122"/>
                          <a:ea typeface="微软雅黑" pitchFamily="34" charset="-122"/>
                          <a:cs typeface="Times New Roman"/>
                        </a:rPr>
                        <a:t>高性能风洞精细化流动显示与非接触测量技术</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8"/>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39</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5">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13 </a:t>
                      </a:r>
                      <a:r>
                        <a:rPr lang="zh-CN" sz="1600" b="1" kern="100" dirty="0">
                          <a:latin typeface="微软雅黑" pitchFamily="34" charset="-122"/>
                          <a:ea typeface="微软雅黑" pitchFamily="34" charset="-122"/>
                          <a:cs typeface="Times New Roman"/>
                        </a:rPr>
                        <a:t>多学科应用平台型装置上先进实验技术和实验方法研究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13-1 </a:t>
                      </a:r>
                      <a:r>
                        <a:rPr lang="zh-CN" sz="1600" b="1" kern="100" dirty="0">
                          <a:solidFill>
                            <a:srgbClr val="FF0000"/>
                          </a:solidFill>
                          <a:latin typeface="微软雅黑" pitchFamily="34" charset="-122"/>
                          <a:ea typeface="微软雅黑" pitchFamily="34" charset="-122"/>
                          <a:cs typeface="Times New Roman"/>
                        </a:rPr>
                        <a:t>先进光源和中子源先进实验技术和新型实验方法研究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9"/>
                  </a:ext>
                </a:extLst>
              </a:tr>
              <a:tr h="35553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40</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13-2 </a:t>
                      </a:r>
                      <a:r>
                        <a:rPr lang="zh-CN" sz="1600" b="1" kern="100" dirty="0">
                          <a:solidFill>
                            <a:srgbClr val="FF0000"/>
                          </a:solidFill>
                          <a:latin typeface="微软雅黑" pitchFamily="34" charset="-122"/>
                          <a:ea typeface="微软雅黑" pitchFamily="34" charset="-122"/>
                          <a:cs typeface="Times New Roman"/>
                        </a:rPr>
                        <a:t>同步辐射和中子散射原位动态检测方法研究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0"/>
                  </a:ext>
                </a:extLst>
              </a:tr>
              <a:tr h="28515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41</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13-3 </a:t>
                      </a:r>
                      <a:r>
                        <a:rPr lang="zh-CN" sz="1600" b="1" kern="100" dirty="0">
                          <a:solidFill>
                            <a:srgbClr val="FF0000"/>
                          </a:solidFill>
                          <a:latin typeface="微软雅黑" pitchFamily="34" charset="-122"/>
                          <a:ea typeface="微软雅黑" pitchFamily="34" charset="-122"/>
                          <a:cs typeface="Times New Roman"/>
                        </a:rPr>
                        <a:t>样品环境的研究和发展</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1"/>
                  </a:ext>
                </a:extLst>
              </a:tr>
              <a:tr h="286348">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42</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smtClean="0">
                          <a:solidFill>
                            <a:srgbClr val="FF0000"/>
                          </a:solidFill>
                          <a:latin typeface="微软雅黑" pitchFamily="34" charset="-122"/>
                          <a:ea typeface="微软雅黑" pitchFamily="34" charset="-122"/>
                          <a:cs typeface="Times New Roman"/>
                        </a:rPr>
                        <a:t>13-4 </a:t>
                      </a:r>
                      <a:r>
                        <a:rPr lang="zh-CN" sz="1600" b="1" kern="100" dirty="0" smtClean="0">
                          <a:solidFill>
                            <a:srgbClr val="FF0000"/>
                          </a:solidFill>
                          <a:latin typeface="微软雅黑" pitchFamily="34" charset="-122"/>
                          <a:ea typeface="微软雅黑" pitchFamily="34" charset="-122"/>
                          <a:cs typeface="Times New Roman"/>
                        </a:rPr>
                        <a:t>极端</a:t>
                      </a:r>
                      <a:r>
                        <a:rPr lang="zh-CN" sz="1600" b="1" kern="100" dirty="0">
                          <a:solidFill>
                            <a:srgbClr val="FF0000"/>
                          </a:solidFill>
                          <a:latin typeface="微软雅黑" pitchFamily="34" charset="-122"/>
                          <a:ea typeface="微软雅黑" pitchFamily="34" charset="-122"/>
                          <a:cs typeface="Times New Roman"/>
                        </a:rPr>
                        <a:t>条件下的实验技术和方法研究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2"/>
                  </a:ext>
                </a:extLst>
              </a:tr>
              <a:tr h="35719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43</a:t>
                      </a:r>
                      <a:endParaRPr lang="zh-CN" sz="1600" kern="100" dirty="0">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13-5 </a:t>
                      </a:r>
                      <a:r>
                        <a:rPr lang="zh-CN" sz="1600" b="1" kern="100" dirty="0">
                          <a:latin typeface="微软雅黑" pitchFamily="34" charset="-122"/>
                          <a:ea typeface="微软雅黑" pitchFamily="34" charset="-122"/>
                          <a:cs typeface="Times New Roman"/>
                        </a:rPr>
                        <a:t>复杂体系微观界面研究方法</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3"/>
                  </a:ext>
                </a:extLst>
              </a:tr>
              <a:tr h="35719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44</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3">
                  <a:txBody>
                    <a:bodyPr/>
                    <a:lstStyle/>
                    <a:p>
                      <a:pPr indent="0" algn="just">
                        <a:lnSpc>
                          <a:spcPct val="100000"/>
                        </a:lnSpc>
                        <a:spcAft>
                          <a:spcPts val="0"/>
                        </a:spcAft>
                      </a:pPr>
                      <a:r>
                        <a:rPr lang="en-US" sz="1600" b="1" kern="100" dirty="0" smtClean="0">
                          <a:latin typeface="微软雅黑" pitchFamily="34" charset="-122"/>
                          <a:ea typeface="微软雅黑" pitchFamily="34" charset="-122"/>
                          <a:cs typeface="Times New Roman"/>
                        </a:rPr>
                        <a:t>14 </a:t>
                      </a:r>
                      <a:r>
                        <a:rPr lang="zh-CN" sz="1600" b="1" kern="100" dirty="0" smtClean="0">
                          <a:latin typeface="微软雅黑" pitchFamily="34" charset="-122"/>
                          <a:ea typeface="微软雅黑" pitchFamily="34" charset="-122"/>
                          <a:cs typeface="Times New Roman"/>
                        </a:rPr>
                        <a:t>下一代</a:t>
                      </a:r>
                      <a:r>
                        <a:rPr lang="zh-CN" sz="1600" b="1" kern="100" dirty="0">
                          <a:latin typeface="微软雅黑" pitchFamily="34" charset="-122"/>
                          <a:ea typeface="微软雅黑" pitchFamily="34" charset="-122"/>
                          <a:cs typeface="Times New Roman"/>
                        </a:rPr>
                        <a:t>先进光源核心关键技术预研究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14-1 X</a:t>
                      </a:r>
                      <a:r>
                        <a:rPr lang="zh-CN" sz="1600" b="1" kern="100" dirty="0">
                          <a:solidFill>
                            <a:srgbClr val="FF0000"/>
                          </a:solidFill>
                          <a:latin typeface="微软雅黑" pitchFamily="34" charset="-122"/>
                          <a:ea typeface="微软雅黑" pitchFamily="34" charset="-122"/>
                          <a:cs typeface="Times New Roman"/>
                        </a:rPr>
                        <a:t>射线自由电子激光原理和核心关键技术研究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4"/>
                  </a:ext>
                </a:extLst>
              </a:tr>
              <a:tr h="35719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45</a:t>
                      </a:r>
                      <a:endParaRPr lang="zh-CN" sz="1600" kern="100" dirty="0">
                        <a:solidFill>
                          <a:srgbClr val="FF0000"/>
                        </a:solidFill>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14-2 </a:t>
                      </a:r>
                      <a:r>
                        <a:rPr lang="zh-CN" sz="1600" b="1" kern="100" dirty="0">
                          <a:solidFill>
                            <a:srgbClr val="FF0000"/>
                          </a:solidFill>
                          <a:latin typeface="微软雅黑" pitchFamily="34" charset="-122"/>
                          <a:ea typeface="微软雅黑" pitchFamily="34" charset="-122"/>
                          <a:cs typeface="Times New Roman"/>
                        </a:rPr>
                        <a:t>衍射极限同步辐射光源核心关键技术研究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5"/>
                  </a:ext>
                </a:extLst>
              </a:tr>
              <a:tr h="35719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46</a:t>
                      </a:r>
                      <a:endParaRPr lang="zh-CN" sz="1600" kern="100" dirty="0">
                        <a:latin typeface="微软雅黑" pitchFamily="34" charset="-122"/>
                        <a:ea typeface="微软雅黑" pitchFamily="34" charset="-122"/>
                        <a:cs typeface="Times New Roman"/>
                      </a:endParaRPr>
                    </a:p>
                  </a:txBody>
                  <a:tcPr marL="0" marR="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14-3 </a:t>
                      </a:r>
                      <a:r>
                        <a:rPr lang="zh-CN" sz="1600" b="1" kern="100" dirty="0">
                          <a:latin typeface="微软雅黑" pitchFamily="34" charset="-122"/>
                          <a:ea typeface="微软雅黑" pitchFamily="34" charset="-122"/>
                          <a:cs typeface="Times New Roman"/>
                        </a:rPr>
                        <a:t>能量回收型直线加速器关键技术研究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6"/>
                  </a:ext>
                </a:extLst>
              </a:tr>
            </a:tbl>
          </a:graphicData>
        </a:graphic>
      </p:graphicFrame>
      <p:sp>
        <p:nvSpPr>
          <p:cNvPr id="5" name="TextBox 7"/>
          <p:cNvSpPr txBox="1"/>
          <p:nvPr/>
        </p:nvSpPr>
        <p:spPr>
          <a:xfrm>
            <a:off x="380166" y="404664"/>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Tree>
    <p:extLst>
      <p:ext uri="{BB962C8B-B14F-4D97-AF65-F5344CB8AC3E}">
        <p14:creationId xmlns:p14="http://schemas.microsoft.com/office/powerpoint/2010/main" val="483769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7"/>
          <p:cNvSpPr txBox="1"/>
          <p:nvPr/>
        </p:nvSpPr>
        <p:spPr>
          <a:xfrm>
            <a:off x="451604" y="371174"/>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一、重点专项基本情况</a:t>
            </a:r>
          </a:p>
        </p:txBody>
      </p:sp>
      <p:graphicFrame>
        <p:nvGraphicFramePr>
          <p:cNvPr id="6" name="表格 5"/>
          <p:cNvGraphicFramePr>
            <a:graphicFrameLocks noGrp="1"/>
          </p:cNvGraphicFramePr>
          <p:nvPr>
            <p:extLst/>
          </p:nvPr>
        </p:nvGraphicFramePr>
        <p:xfrm>
          <a:off x="951671" y="2629174"/>
          <a:ext cx="10358509" cy="1514206"/>
        </p:xfrm>
        <a:graphic>
          <a:graphicData uri="http://schemas.openxmlformats.org/drawingml/2006/table">
            <a:tbl>
              <a:tblPr/>
              <a:tblGrid>
                <a:gridCol w="1745917">
                  <a:extLst>
                    <a:ext uri="{9D8B030D-6E8A-4147-A177-3AD203B41FA5}">
                      <a16:colId xmlns:a16="http://schemas.microsoft.com/office/drawing/2014/main" val="20000"/>
                    </a:ext>
                  </a:extLst>
                </a:gridCol>
                <a:gridCol w="1745917">
                  <a:extLst>
                    <a:ext uri="{9D8B030D-6E8A-4147-A177-3AD203B41FA5}">
                      <a16:colId xmlns:a16="http://schemas.microsoft.com/office/drawing/2014/main" val="20001"/>
                    </a:ext>
                  </a:extLst>
                </a:gridCol>
                <a:gridCol w="1619924">
                  <a:extLst>
                    <a:ext uri="{9D8B030D-6E8A-4147-A177-3AD203B41FA5}">
                      <a16:colId xmlns:a16="http://schemas.microsoft.com/office/drawing/2014/main" val="20002"/>
                    </a:ext>
                  </a:extLst>
                </a:gridCol>
                <a:gridCol w="1763916">
                  <a:extLst>
                    <a:ext uri="{9D8B030D-6E8A-4147-A177-3AD203B41FA5}">
                      <a16:colId xmlns:a16="http://schemas.microsoft.com/office/drawing/2014/main" val="20003"/>
                    </a:ext>
                  </a:extLst>
                </a:gridCol>
                <a:gridCol w="1768416">
                  <a:extLst>
                    <a:ext uri="{9D8B030D-6E8A-4147-A177-3AD203B41FA5}">
                      <a16:colId xmlns:a16="http://schemas.microsoft.com/office/drawing/2014/main" val="20004"/>
                    </a:ext>
                  </a:extLst>
                </a:gridCol>
                <a:gridCol w="1714419">
                  <a:extLst>
                    <a:ext uri="{9D8B030D-6E8A-4147-A177-3AD203B41FA5}">
                      <a16:colId xmlns:a16="http://schemas.microsoft.com/office/drawing/2014/main" val="20005"/>
                    </a:ext>
                  </a:extLst>
                </a:gridCol>
              </a:tblGrid>
              <a:tr h="0">
                <a:tc gridSpan="6">
                  <a:txBody>
                    <a:bodyPr/>
                    <a:lstStyle/>
                    <a:p>
                      <a:pPr algn="ctr" fontAlgn="ctr"/>
                      <a:r>
                        <a:rPr lang="zh-CN" altLang="en-US" sz="2000" b="1" i="0" u="none" strike="noStrike" dirty="0">
                          <a:solidFill>
                            <a:schemeClr val="bg1"/>
                          </a:solidFill>
                          <a:latin typeface="宋体"/>
                        </a:rPr>
                        <a:t>国拨</a:t>
                      </a:r>
                      <a:r>
                        <a:rPr lang="zh-CN" altLang="en-US" sz="2000" b="1" i="0" u="none" strike="noStrike" dirty="0" smtClean="0">
                          <a:solidFill>
                            <a:schemeClr val="bg1"/>
                          </a:solidFill>
                          <a:latin typeface="宋体"/>
                        </a:rPr>
                        <a:t>经费（万元）</a:t>
                      </a:r>
                      <a:endParaRPr lang="zh-CN" altLang="en-US" sz="2000" b="1" i="0" u="none" strike="noStrike" dirty="0">
                        <a:solidFill>
                          <a:schemeClr val="bg1"/>
                        </a:solidFill>
                        <a:latin typeface="宋体"/>
                      </a:endParaRPr>
                    </a:p>
                  </a:txBody>
                  <a:tcPr marL="0" marR="0" marT="108000" marB="10800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493340">
                <a:tc>
                  <a:txBody>
                    <a:bodyPr/>
                    <a:lstStyle/>
                    <a:p>
                      <a:pPr algn="ctr" fontAlgn="ctr"/>
                      <a:r>
                        <a:rPr lang="en-US" altLang="zh-CN" sz="2000" b="1" i="0" u="none" strike="noStrike" dirty="0">
                          <a:solidFill>
                            <a:srgbClr val="000000"/>
                          </a:solidFill>
                          <a:latin typeface="宋体"/>
                        </a:rPr>
                        <a:t>2016</a:t>
                      </a:r>
                      <a:r>
                        <a:rPr lang="zh-CN" altLang="en-US" sz="2000" b="1" i="0" u="none" strike="noStrike" dirty="0">
                          <a:solidFill>
                            <a:srgbClr val="000000"/>
                          </a:solidFill>
                          <a:latin typeface="宋体"/>
                        </a:rPr>
                        <a:t>年</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tc>
                  <a:txBody>
                    <a:bodyPr/>
                    <a:lstStyle/>
                    <a:p>
                      <a:pPr algn="ctr" fontAlgn="ctr"/>
                      <a:r>
                        <a:rPr lang="en-US" altLang="zh-CN" sz="2000" b="1" i="0" u="none" strike="noStrike" dirty="0">
                          <a:solidFill>
                            <a:srgbClr val="000000"/>
                          </a:solidFill>
                          <a:latin typeface="宋体"/>
                        </a:rPr>
                        <a:t>2017</a:t>
                      </a:r>
                      <a:r>
                        <a:rPr lang="zh-CN" altLang="en-US" sz="2000" b="1" i="0" u="none" strike="noStrike" dirty="0">
                          <a:solidFill>
                            <a:srgbClr val="000000"/>
                          </a:solidFill>
                          <a:latin typeface="宋体"/>
                        </a:rPr>
                        <a:t>年</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tc>
                  <a:txBody>
                    <a:bodyPr/>
                    <a:lstStyle/>
                    <a:p>
                      <a:pPr algn="ctr" fontAlgn="ctr"/>
                      <a:r>
                        <a:rPr lang="en-US" altLang="zh-CN" sz="2000" b="1" i="0" u="none" strike="noStrike" dirty="0">
                          <a:solidFill>
                            <a:srgbClr val="000000"/>
                          </a:solidFill>
                          <a:latin typeface="宋体"/>
                        </a:rPr>
                        <a:t>2018</a:t>
                      </a:r>
                      <a:r>
                        <a:rPr lang="zh-CN" altLang="en-US" sz="2000" b="1" i="0" u="none" strike="noStrike" dirty="0">
                          <a:solidFill>
                            <a:srgbClr val="000000"/>
                          </a:solidFill>
                          <a:latin typeface="宋体"/>
                        </a:rPr>
                        <a:t>年</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tc>
                  <a:txBody>
                    <a:bodyPr/>
                    <a:lstStyle/>
                    <a:p>
                      <a:pPr algn="ctr" fontAlgn="ctr"/>
                      <a:r>
                        <a:rPr lang="en-US" altLang="zh-CN" sz="2000" b="1" i="0" u="none" strike="noStrike" dirty="0">
                          <a:solidFill>
                            <a:srgbClr val="000000"/>
                          </a:solidFill>
                          <a:latin typeface="宋体"/>
                        </a:rPr>
                        <a:t>2019</a:t>
                      </a:r>
                      <a:r>
                        <a:rPr lang="zh-CN" altLang="en-US" sz="2000" b="1" i="0" u="none" strike="noStrike" dirty="0">
                          <a:solidFill>
                            <a:srgbClr val="000000"/>
                          </a:solidFill>
                          <a:latin typeface="宋体"/>
                        </a:rPr>
                        <a:t>年</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tc>
                  <a:txBody>
                    <a:bodyPr/>
                    <a:lstStyle/>
                    <a:p>
                      <a:pPr algn="ctr" fontAlgn="ctr"/>
                      <a:r>
                        <a:rPr lang="en-US" altLang="zh-CN" sz="2000" b="1" i="0" u="none" strike="noStrike" dirty="0">
                          <a:solidFill>
                            <a:srgbClr val="000000"/>
                          </a:solidFill>
                          <a:latin typeface="宋体"/>
                        </a:rPr>
                        <a:t>2020</a:t>
                      </a:r>
                      <a:r>
                        <a:rPr lang="zh-CN" altLang="en-US" sz="2000" b="1" i="0" u="none" strike="noStrike" dirty="0">
                          <a:solidFill>
                            <a:srgbClr val="000000"/>
                          </a:solidFill>
                          <a:latin typeface="宋体"/>
                        </a:rPr>
                        <a:t>年</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tc>
                  <a:txBody>
                    <a:bodyPr/>
                    <a:lstStyle/>
                    <a:p>
                      <a:pPr algn="ctr" fontAlgn="ctr"/>
                      <a:r>
                        <a:rPr lang="zh-CN" altLang="en-US" sz="2000" b="1" i="0" u="none" strike="noStrike" dirty="0">
                          <a:solidFill>
                            <a:srgbClr val="000000"/>
                          </a:solidFill>
                          <a:latin typeface="宋体"/>
                        </a:rPr>
                        <a:t>小计</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1"/>
                  </a:ext>
                </a:extLst>
              </a:tr>
              <a:tr h="500066">
                <a:tc>
                  <a:txBody>
                    <a:bodyPr/>
                    <a:lstStyle/>
                    <a:p>
                      <a:pPr algn="ctr" fontAlgn="ctr"/>
                      <a:r>
                        <a:rPr lang="en-US" altLang="zh-CN" sz="2000" b="1" i="0" u="none" strike="noStrike" dirty="0" smtClean="0">
                          <a:solidFill>
                            <a:srgbClr val="000000"/>
                          </a:solidFill>
                          <a:latin typeface="宋体"/>
                        </a:rPr>
                        <a:t>26,900.00</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tc>
                  <a:txBody>
                    <a:bodyPr/>
                    <a:lstStyle/>
                    <a:p>
                      <a:pPr algn="ctr" fontAlgn="ctr"/>
                      <a:r>
                        <a:rPr lang="en-US" altLang="zh-CN" sz="2000" b="1" i="0" u="none" strike="noStrike" dirty="0" smtClean="0">
                          <a:solidFill>
                            <a:srgbClr val="000000"/>
                          </a:solidFill>
                          <a:latin typeface="宋体"/>
                        </a:rPr>
                        <a:t>39,600.00 </a:t>
                      </a:r>
                      <a:endParaRPr lang="en-US" altLang="zh-CN" sz="2000" b="1" i="0" u="none" strike="noStrike" dirty="0">
                        <a:solidFill>
                          <a:srgbClr val="000000"/>
                        </a:solidFill>
                        <a:latin typeface="宋体"/>
                      </a:endParaRP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tc>
                  <a:txBody>
                    <a:bodyPr/>
                    <a:lstStyle/>
                    <a:p>
                      <a:pPr algn="ctr" fontAlgn="ctr"/>
                      <a:r>
                        <a:rPr lang="en-US" altLang="zh-CN" sz="2000" b="1" i="0" u="none" strike="noStrike" kern="1200" dirty="0" smtClean="0">
                          <a:solidFill>
                            <a:srgbClr val="000000"/>
                          </a:solidFill>
                          <a:latin typeface="宋体"/>
                          <a:ea typeface="+mn-ea"/>
                          <a:cs typeface="+mn-cs"/>
                        </a:rPr>
                        <a:t>43,400.00</a:t>
                      </a: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tc>
                  <a:txBody>
                    <a:bodyPr/>
                    <a:lstStyle/>
                    <a:p>
                      <a:pPr algn="ctr" fontAlgn="ctr"/>
                      <a:r>
                        <a:rPr lang="en-US" altLang="zh-CN" sz="2000" b="1" i="0" u="none" strike="noStrike" dirty="0" smtClean="0">
                          <a:solidFill>
                            <a:srgbClr val="000000"/>
                          </a:solidFill>
                          <a:latin typeface="宋体"/>
                        </a:rPr>
                        <a:t>36,800.00 </a:t>
                      </a:r>
                      <a:endParaRPr lang="en-US" altLang="zh-CN" sz="2000" b="1" i="0" u="none" strike="noStrike" dirty="0">
                        <a:solidFill>
                          <a:srgbClr val="000000"/>
                        </a:solidFill>
                        <a:latin typeface="宋体"/>
                      </a:endParaRP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tc>
                  <a:txBody>
                    <a:bodyPr/>
                    <a:lstStyle/>
                    <a:p>
                      <a:pPr algn="ctr" fontAlgn="ctr"/>
                      <a:r>
                        <a:rPr lang="en-US" altLang="zh-CN" sz="2000" b="1" i="0" u="none" strike="noStrike" dirty="0" smtClean="0">
                          <a:solidFill>
                            <a:srgbClr val="000000"/>
                          </a:solidFill>
                          <a:latin typeface="宋体"/>
                        </a:rPr>
                        <a:t>24,100.00 </a:t>
                      </a:r>
                      <a:endParaRPr lang="en-US" altLang="zh-CN" sz="2000" b="1" i="0" u="none" strike="noStrike" dirty="0">
                        <a:solidFill>
                          <a:srgbClr val="000000"/>
                        </a:solidFill>
                        <a:latin typeface="宋体"/>
                      </a:endParaRP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tc>
                  <a:txBody>
                    <a:bodyPr/>
                    <a:lstStyle/>
                    <a:p>
                      <a:pPr algn="ctr" fontAlgn="ctr"/>
                      <a:r>
                        <a:rPr lang="en-US" altLang="zh-CN" sz="2000" b="1" i="0" u="none" strike="noStrike" dirty="0" smtClean="0">
                          <a:solidFill>
                            <a:srgbClr val="000000"/>
                          </a:solidFill>
                          <a:latin typeface="宋体"/>
                        </a:rPr>
                        <a:t>170,800.00  </a:t>
                      </a:r>
                      <a:endParaRPr lang="en-US" altLang="zh-CN" sz="2000" b="1" i="0" u="none" strike="noStrike" dirty="0">
                        <a:solidFill>
                          <a:srgbClr val="000000"/>
                        </a:solidFill>
                        <a:latin typeface="宋体"/>
                      </a:endParaRPr>
                    </a:p>
                  </a:txBody>
                  <a:tcPr marL="9291" marR="9291" marT="9291"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2"/>
                  </a:ext>
                </a:extLst>
              </a:tr>
            </a:tbl>
          </a:graphicData>
        </a:graphic>
      </p:graphicFrame>
      <p:sp>
        <p:nvSpPr>
          <p:cNvPr id="5" name="单圆角矩形 4"/>
          <p:cNvSpPr/>
          <p:nvPr/>
        </p:nvSpPr>
        <p:spPr>
          <a:xfrm>
            <a:off x="451604" y="1214422"/>
            <a:ext cx="4464496" cy="571504"/>
          </a:xfrm>
          <a:prstGeom prst="round1Rect">
            <a:avLst>
              <a:gd name="adj" fmla="val 0"/>
            </a:avLst>
          </a:prstGeom>
          <a:solidFill>
            <a:schemeClr val="accent3">
              <a:lumMod val="85000"/>
            </a:schemeClr>
          </a:solidFill>
          <a:ln w="19050">
            <a:noFill/>
          </a:ln>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rtlCol="0" anchor="ctr"/>
          <a:lstStyle/>
          <a:p>
            <a:r>
              <a:rPr lang="en-US" altLang="zh-CN" sz="2400" dirty="0" smtClean="0">
                <a:solidFill>
                  <a:srgbClr val="002060"/>
                </a:solidFill>
                <a:latin typeface="微软雅黑" panose="020B0503020204020204" pitchFamily="34" charset="-122"/>
                <a:ea typeface="微软雅黑" panose="020B0503020204020204" pitchFamily="34" charset="-122"/>
              </a:rPr>
              <a:t>5</a:t>
            </a:r>
            <a:r>
              <a:rPr lang="zh-CN" altLang="en-US" sz="2400" dirty="0" smtClean="0">
                <a:solidFill>
                  <a:srgbClr val="002060"/>
                </a:solidFill>
                <a:latin typeface="微软雅黑" panose="020B0503020204020204" pitchFamily="34" charset="-122"/>
                <a:ea typeface="微软雅黑" panose="020B0503020204020204" pitchFamily="34" charset="-122"/>
              </a:rPr>
              <a:t>、专项经费情况</a:t>
            </a:r>
            <a:endParaRPr lang="zh-CN" altLang="en-US" sz="2400" dirty="0">
              <a:solidFill>
                <a:srgbClr val="002060"/>
              </a:solidFill>
              <a:latin typeface="微软雅黑" panose="020B0503020204020204" pitchFamily="34" charset="-122"/>
              <a:ea typeface="微软雅黑" panose="020B0503020204020204" pitchFamily="34" charset="-122"/>
            </a:endParaRPr>
          </a:p>
        </p:txBody>
      </p:sp>
      <p:sp>
        <p:nvSpPr>
          <p:cNvPr id="8" name="矩形 7"/>
          <p:cNvSpPr/>
          <p:nvPr/>
        </p:nvSpPr>
        <p:spPr>
          <a:xfrm>
            <a:off x="880232" y="5095086"/>
            <a:ext cx="9429816" cy="477054"/>
          </a:xfrm>
          <a:prstGeom prst="rect">
            <a:avLst/>
          </a:prstGeom>
        </p:spPr>
        <p:txBody>
          <a:bodyPr wrap="square">
            <a:spAutoFit/>
          </a:bodyPr>
          <a:lstStyle/>
          <a:p>
            <a:pPr algn="just"/>
            <a:r>
              <a:rPr lang="zh-CN" altLang="en-US" dirty="0" smtClean="0">
                <a:latin typeface="微软雅黑" pitchFamily="34" charset="-122"/>
                <a:ea typeface="微软雅黑" pitchFamily="34" charset="-122"/>
              </a:rPr>
              <a:t>专项五年经费预算为</a:t>
            </a:r>
            <a:r>
              <a:rPr lang="en-US" altLang="zh-CN" dirty="0" smtClean="0">
                <a:latin typeface="微软雅黑" pitchFamily="34" charset="-122"/>
                <a:ea typeface="微软雅黑" pitchFamily="34" charset="-122"/>
              </a:rPr>
              <a:t>17.08</a:t>
            </a:r>
            <a:r>
              <a:rPr lang="zh-CN" altLang="en-US" dirty="0" smtClean="0">
                <a:latin typeface="微软雅黑" pitchFamily="34" charset="-122"/>
                <a:ea typeface="微软雅黑" pitchFamily="34" charset="-122"/>
              </a:rPr>
              <a:t>亿元。</a:t>
            </a:r>
            <a:endParaRPr lang="zh-CN" altLang="en-US" dirty="0">
              <a:latin typeface="微软雅黑" pitchFamily="34" charset="-122"/>
              <a:ea typeface="微软雅黑" pitchFamily="34" charset="-122"/>
            </a:endParaRPr>
          </a:p>
        </p:txBody>
      </p:sp>
    </p:spTree>
    <p:extLst>
      <p:ext uri="{BB962C8B-B14F-4D97-AF65-F5344CB8AC3E}">
        <p14:creationId xmlns:p14="http://schemas.microsoft.com/office/powerpoint/2010/main" val="738234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二</a:t>
            </a:r>
            <a:r>
              <a:rPr lang="zh-CN" altLang="en-US" sz="2400" dirty="0" smtClean="0">
                <a:solidFill>
                  <a:srgbClr val="FF0000"/>
                </a:solidFill>
                <a:latin typeface="微软雅黑" pitchFamily="34" charset="-122"/>
                <a:ea typeface="微软雅黑" pitchFamily="34" charset="-122"/>
              </a:rPr>
              <a:t>、</a:t>
            </a:r>
            <a:r>
              <a:rPr lang="en-US" altLang="zh-CN" sz="2400" dirty="0" smtClean="0">
                <a:solidFill>
                  <a:srgbClr val="FF0000"/>
                </a:solidFill>
                <a:latin typeface="微软雅黑" pitchFamily="34" charset="-122"/>
                <a:ea typeface="微软雅黑" pitchFamily="34" charset="-122"/>
              </a:rPr>
              <a:t>2018</a:t>
            </a:r>
            <a:r>
              <a:rPr lang="zh-CN" altLang="en-US" sz="2400" dirty="0" smtClean="0">
                <a:solidFill>
                  <a:srgbClr val="FF0000"/>
                </a:solidFill>
                <a:latin typeface="微软雅黑" pitchFamily="34" charset="-122"/>
                <a:ea typeface="微软雅黑" pitchFamily="34" charset="-122"/>
              </a:rPr>
              <a:t>年度项目部署情况</a:t>
            </a:r>
            <a:endParaRPr lang="zh-CN" altLang="en-US" sz="2400" dirty="0">
              <a:solidFill>
                <a:srgbClr val="FF0000"/>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3833145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94480" y="1071546"/>
            <a:ext cx="6140300" cy="535810"/>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200" dirty="0" smtClean="0">
                <a:solidFill>
                  <a:srgbClr val="960000"/>
                </a:solidFill>
                <a:latin typeface="微软雅黑" panose="020B0503020204020204" pitchFamily="34" charset="-122"/>
                <a:ea typeface="微软雅黑" panose="020B0503020204020204" pitchFamily="34" charset="-122"/>
              </a:rPr>
              <a:t>1</a:t>
            </a:r>
            <a:r>
              <a:rPr lang="zh-CN" altLang="en-US" sz="2200" dirty="0" smtClean="0">
                <a:solidFill>
                  <a:srgbClr val="960000"/>
                </a:solidFill>
                <a:latin typeface="微软雅黑" panose="020B0503020204020204" pitchFamily="34" charset="-122"/>
                <a:ea typeface="微软雅黑" panose="020B0503020204020204" pitchFamily="34" charset="-122"/>
              </a:rPr>
              <a:t>、申报受理、评审、立项情况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sp>
        <p:nvSpPr>
          <p:cNvPr id="23"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graphicFrame>
        <p:nvGraphicFramePr>
          <p:cNvPr id="5" name="图示 4"/>
          <p:cNvGraphicFramePr/>
          <p:nvPr>
            <p:extLst>
              <p:ext uri="{D42A27DB-BD31-4B8C-83A1-F6EECF244321}">
                <p14:modId xmlns:p14="http://schemas.microsoft.com/office/powerpoint/2010/main" val="1429785082"/>
              </p:ext>
            </p:extLst>
          </p:nvPr>
        </p:nvGraphicFramePr>
        <p:xfrm>
          <a:off x="380167" y="1643050"/>
          <a:ext cx="11144327"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圆角矩形标注 7"/>
          <p:cNvSpPr/>
          <p:nvPr/>
        </p:nvSpPr>
        <p:spPr bwMode="auto">
          <a:xfrm>
            <a:off x="10167172" y="1928802"/>
            <a:ext cx="1428760" cy="1000132"/>
          </a:xfrm>
          <a:prstGeom prst="wedgeRoundRectCallout">
            <a:avLst/>
          </a:prstGeom>
          <a:solidFill>
            <a:schemeClr val="accent6">
              <a:lumMod val="20000"/>
              <a:lumOff val="80000"/>
              <a:alpha val="44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500" b="1" i="0" u="none" strike="noStrike" cap="none" normalizeH="0" baseline="0" dirty="0" smtClean="0">
                <a:ln>
                  <a:noFill/>
                </a:ln>
                <a:solidFill>
                  <a:srgbClr val="960000"/>
                </a:solidFill>
                <a:effectLst/>
                <a:latin typeface="Arial" pitchFamily="34" charset="0"/>
                <a:ea typeface="宋体" pitchFamily="2" charset="-122"/>
              </a:rPr>
              <a:t>立项率</a:t>
            </a:r>
            <a:endParaRPr kumimoji="0" lang="en-US" altLang="zh-CN" sz="2500" b="1" i="0" u="none" strike="noStrike" cap="none" normalizeH="0" baseline="0" dirty="0" smtClean="0">
              <a:ln>
                <a:noFill/>
              </a:ln>
              <a:solidFill>
                <a:srgbClr val="960000"/>
              </a:solidFill>
              <a:effectLst/>
              <a:latin typeface="Arial" pitchFamily="34" charset="0"/>
              <a:ea typeface="宋体" pitchFamily="2" charset="-122"/>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zh-CN" dirty="0" smtClean="0">
                <a:solidFill>
                  <a:srgbClr val="960000"/>
                </a:solidFill>
              </a:rPr>
              <a:t>   100%</a:t>
            </a:r>
          </a:p>
        </p:txBody>
      </p:sp>
    </p:spTree>
    <p:extLst>
      <p:ext uri="{BB962C8B-B14F-4D97-AF65-F5344CB8AC3E}">
        <p14:creationId xmlns:p14="http://schemas.microsoft.com/office/powerpoint/2010/main" val="3549654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3" name="矩形 2"/>
          <p:cNvSpPr/>
          <p:nvPr/>
        </p:nvSpPr>
        <p:spPr>
          <a:xfrm>
            <a:off x="594480" y="1071546"/>
            <a:ext cx="6140300" cy="535810"/>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200" dirty="0" smtClean="0">
                <a:solidFill>
                  <a:srgbClr val="960000"/>
                </a:solidFill>
                <a:latin typeface="微软雅黑" panose="020B0503020204020204" pitchFamily="34" charset="-122"/>
                <a:ea typeface="微软雅黑" panose="020B0503020204020204" pitchFamily="34" charset="-122"/>
              </a:rPr>
              <a:t>2</a:t>
            </a:r>
            <a:r>
              <a:rPr lang="zh-CN" altLang="en-US" sz="2200" dirty="0" smtClean="0">
                <a:solidFill>
                  <a:srgbClr val="960000"/>
                </a:solidFill>
                <a:latin typeface="微软雅黑" panose="020B0503020204020204" pitchFamily="34" charset="-122"/>
                <a:ea typeface="微软雅黑" panose="020B0503020204020204" pitchFamily="34" charset="-122"/>
              </a:rPr>
              <a:t>、立项项目指南分布情况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2747955459"/>
              </p:ext>
            </p:extLst>
          </p:nvPr>
        </p:nvGraphicFramePr>
        <p:xfrm>
          <a:off x="594480" y="1607356"/>
          <a:ext cx="11128152" cy="5062004"/>
        </p:xfrm>
        <a:graphic>
          <a:graphicData uri="http://schemas.openxmlformats.org/drawingml/2006/table">
            <a:tbl>
              <a:tblPr firstRow="1" bandRow="1">
                <a:tableStyleId>{5C22544A-7EE6-4342-B048-85BDC9FD1C3A}</a:tableStyleId>
              </a:tblPr>
              <a:tblGrid>
                <a:gridCol w="4636630">
                  <a:extLst>
                    <a:ext uri="{9D8B030D-6E8A-4147-A177-3AD203B41FA5}">
                      <a16:colId xmlns:a16="http://schemas.microsoft.com/office/drawing/2014/main" val="20000"/>
                    </a:ext>
                  </a:extLst>
                </a:gridCol>
                <a:gridCol w="4650310">
                  <a:extLst>
                    <a:ext uri="{9D8B030D-6E8A-4147-A177-3AD203B41FA5}">
                      <a16:colId xmlns:a16="http://schemas.microsoft.com/office/drawing/2014/main" val="20001"/>
                    </a:ext>
                  </a:extLst>
                </a:gridCol>
                <a:gridCol w="928694">
                  <a:extLst>
                    <a:ext uri="{9D8B030D-6E8A-4147-A177-3AD203B41FA5}">
                      <a16:colId xmlns:a16="http://schemas.microsoft.com/office/drawing/2014/main" val="20002"/>
                    </a:ext>
                  </a:extLst>
                </a:gridCol>
                <a:gridCol w="912518">
                  <a:extLst>
                    <a:ext uri="{9D8B030D-6E8A-4147-A177-3AD203B41FA5}">
                      <a16:colId xmlns:a16="http://schemas.microsoft.com/office/drawing/2014/main" val="20003"/>
                    </a:ext>
                  </a:extLst>
                </a:gridCol>
              </a:tblGrid>
              <a:tr h="408312">
                <a:tc>
                  <a:txBody>
                    <a:bodyPr/>
                    <a:lstStyle/>
                    <a:p>
                      <a:pPr algn="ctr"/>
                      <a:r>
                        <a:rPr lang="zh-CN" altLang="en-US" dirty="0" smtClean="0"/>
                        <a:t>一级指南</a:t>
                      </a:r>
                      <a:endParaRPr lang="zh-CN" altLang="en-US" dirty="0"/>
                    </a:p>
                  </a:txBody>
                  <a:tcPr anchor="ctr">
                    <a:solidFill>
                      <a:schemeClr val="accent1">
                        <a:lumMod val="50000"/>
                      </a:schemeClr>
                    </a:solidFill>
                  </a:tcPr>
                </a:tc>
                <a:tc>
                  <a:txBody>
                    <a:bodyPr/>
                    <a:lstStyle/>
                    <a:p>
                      <a:pPr algn="ctr"/>
                      <a:r>
                        <a:rPr lang="zh-CN" altLang="en-US" dirty="0" smtClean="0"/>
                        <a:t>二级指南</a:t>
                      </a:r>
                      <a:endParaRPr lang="zh-CN" altLang="en-US" dirty="0"/>
                    </a:p>
                  </a:txBody>
                  <a:tcPr anchor="ctr">
                    <a:solidFill>
                      <a:schemeClr val="accent1">
                        <a:lumMod val="50000"/>
                      </a:schemeClr>
                    </a:solidFill>
                  </a:tcPr>
                </a:tc>
                <a:tc>
                  <a:txBody>
                    <a:bodyPr/>
                    <a:lstStyle/>
                    <a:p>
                      <a:pPr algn="ctr"/>
                      <a:r>
                        <a:rPr lang="zh-CN" altLang="en-US" dirty="0" smtClean="0"/>
                        <a:t>申报数</a:t>
                      </a:r>
                      <a:endParaRPr lang="zh-CN" altLang="en-US" dirty="0"/>
                    </a:p>
                  </a:txBody>
                  <a:tcPr anchor="ctr">
                    <a:solidFill>
                      <a:schemeClr val="accent1">
                        <a:lumMod val="50000"/>
                      </a:schemeClr>
                    </a:solidFill>
                  </a:tcPr>
                </a:tc>
                <a:tc>
                  <a:txBody>
                    <a:bodyPr/>
                    <a:lstStyle/>
                    <a:p>
                      <a:pPr algn="ctr"/>
                      <a:r>
                        <a:rPr lang="zh-CN" altLang="en-US" dirty="0" smtClean="0"/>
                        <a:t>立项数</a:t>
                      </a:r>
                      <a:endParaRPr lang="zh-CN" altLang="en-US" dirty="0"/>
                    </a:p>
                  </a:txBody>
                  <a:tcPr anchor="ctr">
                    <a:solidFill>
                      <a:schemeClr val="accent1">
                        <a:lumMod val="50000"/>
                      </a:schemeClr>
                    </a:solidFill>
                  </a:tcPr>
                </a:tc>
                <a:extLst>
                  <a:ext uri="{0D108BD9-81ED-4DB2-BD59-A6C34878D82A}">
                    <a16:rowId xmlns:a16="http://schemas.microsoft.com/office/drawing/2014/main" val="10000"/>
                  </a:ext>
                </a:extLst>
              </a:tr>
              <a:tr h="408312">
                <a:tc rowSpan="2">
                  <a:txBody>
                    <a:bodyPr/>
                    <a:lstStyle/>
                    <a:p>
                      <a:pPr algn="just"/>
                      <a:r>
                        <a:rPr lang="en-US" altLang="zh-CN" sz="1800" b="1" dirty="0" smtClean="0">
                          <a:latin typeface="华文仿宋" panose="02010600040101010101" pitchFamily="2" charset="-122"/>
                          <a:ea typeface="华文仿宋" panose="02010600040101010101" pitchFamily="2" charset="-122"/>
                        </a:rPr>
                        <a:t>1. Higgs</a:t>
                      </a:r>
                      <a:r>
                        <a:rPr lang="zh-CN" altLang="en-US" sz="1800" b="1" dirty="0" smtClean="0">
                          <a:latin typeface="华文仿宋" panose="02010600040101010101" pitchFamily="2" charset="-122"/>
                          <a:ea typeface="华文仿宋" panose="02010600040101010101" pitchFamily="2" charset="-122"/>
                        </a:rPr>
                        <a:t>粒子的特性研究和超出标准模型新物理寻找</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just">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1.1 CMS </a:t>
                      </a:r>
                      <a:r>
                        <a:rPr lang="zh-CN" sz="1800" b="1" kern="1200" dirty="0">
                          <a:solidFill>
                            <a:schemeClr val="dk1"/>
                          </a:solidFill>
                          <a:latin typeface="华文仿宋" panose="02010600040101010101" pitchFamily="2" charset="-122"/>
                          <a:ea typeface="华文仿宋" panose="02010600040101010101" pitchFamily="2" charset="-122"/>
                          <a:cs typeface="+mn-cs"/>
                        </a:rPr>
                        <a:t>实验</a:t>
                      </a:r>
                      <a:r>
                        <a:rPr lang="en-US" sz="1800" b="1" kern="1200" dirty="0">
                          <a:solidFill>
                            <a:schemeClr val="dk1"/>
                          </a:solidFill>
                          <a:latin typeface="华文仿宋" panose="02010600040101010101" pitchFamily="2" charset="-122"/>
                          <a:ea typeface="华文仿宋" panose="02010600040101010101" pitchFamily="2" charset="-122"/>
                          <a:cs typeface="+mn-cs"/>
                        </a:rPr>
                        <a:t>Run-2 </a:t>
                      </a:r>
                      <a:r>
                        <a:rPr lang="zh-CN" sz="1800" b="1" kern="1200" dirty="0">
                          <a:solidFill>
                            <a:schemeClr val="dk1"/>
                          </a:solidFill>
                          <a:latin typeface="华文仿宋" panose="02010600040101010101" pitchFamily="2" charset="-122"/>
                          <a:ea typeface="华文仿宋" panose="02010600040101010101" pitchFamily="2" charset="-122"/>
                          <a:cs typeface="+mn-cs"/>
                        </a:rPr>
                        <a:t>数据的物理研究</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1"/>
                  </a:ext>
                </a:extLst>
              </a:tr>
              <a:tr h="408312">
                <a:tc vMerge="1">
                  <a:txBody>
                    <a:bodyPr/>
                    <a:lstStyle/>
                    <a:p>
                      <a:pPr algn="l"/>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just">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1.2 Atlas </a:t>
                      </a:r>
                      <a:r>
                        <a:rPr lang="zh-CN" sz="1800" b="1" kern="1200" dirty="0">
                          <a:solidFill>
                            <a:schemeClr val="dk1"/>
                          </a:solidFill>
                          <a:latin typeface="华文仿宋" panose="02010600040101010101" pitchFamily="2" charset="-122"/>
                          <a:ea typeface="华文仿宋" panose="02010600040101010101" pitchFamily="2" charset="-122"/>
                          <a:cs typeface="+mn-cs"/>
                        </a:rPr>
                        <a:t>实验</a:t>
                      </a:r>
                      <a:r>
                        <a:rPr lang="en-US" sz="1800" b="1" kern="1200" dirty="0">
                          <a:solidFill>
                            <a:schemeClr val="dk1"/>
                          </a:solidFill>
                          <a:latin typeface="华文仿宋" panose="02010600040101010101" pitchFamily="2" charset="-122"/>
                          <a:ea typeface="华文仿宋" panose="02010600040101010101" pitchFamily="2" charset="-122"/>
                          <a:cs typeface="+mn-cs"/>
                        </a:rPr>
                        <a:t>Run-2 </a:t>
                      </a:r>
                      <a:r>
                        <a:rPr lang="zh-CN" sz="1800" b="1" kern="1200" dirty="0">
                          <a:solidFill>
                            <a:schemeClr val="dk1"/>
                          </a:solidFill>
                          <a:latin typeface="华文仿宋" panose="02010600040101010101" pitchFamily="2" charset="-122"/>
                          <a:ea typeface="华文仿宋" panose="02010600040101010101" pitchFamily="2" charset="-122"/>
                          <a:cs typeface="+mn-cs"/>
                        </a:rPr>
                        <a:t>数据物理分析</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2"/>
                  </a:ext>
                </a:extLst>
              </a:tr>
              <a:tr h="356500">
                <a:tc rowSpan="2">
                  <a:txBody>
                    <a:bodyPr/>
                    <a:lstStyle/>
                    <a:p>
                      <a:pPr algn="just"/>
                      <a:r>
                        <a:rPr lang="en-US" altLang="zh-CN" sz="1800" b="1" dirty="0" smtClean="0">
                          <a:latin typeface="华文仿宋" panose="02010600040101010101" pitchFamily="2" charset="-122"/>
                          <a:ea typeface="华文仿宋" panose="02010600040101010101" pitchFamily="2" charset="-122"/>
                        </a:rPr>
                        <a:t>2.</a:t>
                      </a:r>
                      <a:r>
                        <a:rPr lang="zh-CN" altLang="en-US" sz="1800" b="1" dirty="0" smtClean="0">
                          <a:latin typeface="华文仿宋" panose="02010600040101010101" pitchFamily="2" charset="-122"/>
                          <a:ea typeface="华文仿宋" panose="02010600040101010101" pitchFamily="2" charset="-122"/>
                        </a:rPr>
                        <a:t> 中微子属性和宇宙线本质的研究</a:t>
                      </a:r>
                    </a:p>
                  </a:txBody>
                  <a:tcPr anchor="ctr"/>
                </a:tc>
                <a:tc>
                  <a:txBody>
                    <a:bodyPr/>
                    <a:lstStyle/>
                    <a:p>
                      <a:pPr marL="0" algn="just" defTabSz="914400" rtl="0" eaLnBrk="1" latinLnBrk="0" hangingPunct="1">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2.1 </a:t>
                      </a:r>
                      <a:r>
                        <a:rPr lang="zh-CN" sz="1800" b="1" kern="1200" dirty="0">
                          <a:solidFill>
                            <a:schemeClr val="dk1"/>
                          </a:solidFill>
                          <a:latin typeface="华文仿宋" panose="02010600040101010101" pitchFamily="2" charset="-122"/>
                          <a:ea typeface="华文仿宋" panose="02010600040101010101" pitchFamily="2" charset="-122"/>
                          <a:cs typeface="+mn-cs"/>
                        </a:rPr>
                        <a:t>中微子实验物理研究</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3"/>
                  </a:ext>
                </a:extLst>
              </a:tr>
              <a:tr h="356500">
                <a:tc vMerge="1">
                  <a:txBody>
                    <a:bodyPr/>
                    <a:lstStyle/>
                    <a:p>
                      <a:endParaRPr lang="zh-CN" altLang="en-US"/>
                    </a:p>
                  </a:txBody>
                  <a:tcPr/>
                </a:tc>
                <a:tc>
                  <a:txBody>
                    <a:bodyPr/>
                    <a:lstStyle/>
                    <a:p>
                      <a:pPr marL="0" algn="just" defTabSz="914400" rtl="0" eaLnBrk="1" latinLnBrk="0" hangingPunct="1">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2.2 </a:t>
                      </a:r>
                      <a:r>
                        <a:rPr lang="zh-CN" sz="1800" b="1" kern="1200" dirty="0">
                          <a:solidFill>
                            <a:schemeClr val="dk1"/>
                          </a:solidFill>
                          <a:latin typeface="华文仿宋" panose="02010600040101010101" pitchFamily="2" charset="-122"/>
                          <a:ea typeface="华文仿宋" panose="02010600040101010101" pitchFamily="2" charset="-122"/>
                          <a:cs typeface="+mn-cs"/>
                        </a:rPr>
                        <a:t>大面积宇宙线观测及本质研究</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4"/>
                  </a:ext>
                </a:extLst>
              </a:tr>
              <a:tr h="539442">
                <a:tc>
                  <a:txBody>
                    <a:bodyPr/>
                    <a:lstStyle/>
                    <a:p>
                      <a:pPr algn="just"/>
                      <a:r>
                        <a:rPr lang="en-US" altLang="zh-CN" sz="1800" b="1" dirty="0" smtClean="0">
                          <a:latin typeface="华文仿宋" panose="02010600040101010101" pitchFamily="2" charset="-122"/>
                          <a:ea typeface="华文仿宋" panose="02010600040101010101" pitchFamily="2" charset="-122"/>
                        </a:rPr>
                        <a:t>3. </a:t>
                      </a:r>
                      <a:r>
                        <a:rPr lang="zh-CN" altLang="en-US" sz="1800" b="1" dirty="0" smtClean="0">
                          <a:latin typeface="华文仿宋" panose="02010600040101010101" pitchFamily="2" charset="-122"/>
                          <a:ea typeface="华文仿宋" panose="02010600040101010101" pitchFamily="2" charset="-122"/>
                        </a:rPr>
                        <a:t>新一代粒子加速器和探测器关键技术预研</a:t>
                      </a:r>
                    </a:p>
                  </a:txBody>
                  <a:tcPr anchor="ctr"/>
                </a:tc>
                <a:tc>
                  <a:txBody>
                    <a:bodyPr/>
                    <a:lstStyle/>
                    <a:p>
                      <a:pPr marL="0" indent="0" algn="l" defTabSz="914400" rtl="0" eaLnBrk="1" fontAlgn="ctr" latinLnBrk="0" hangingPunct="1"/>
                      <a:r>
                        <a:rPr lang="en-US" altLang="zh-CN" sz="1800" b="1" kern="1200" dirty="0" smtClean="0">
                          <a:solidFill>
                            <a:schemeClr val="dk1"/>
                          </a:solidFill>
                          <a:latin typeface="华文仿宋" panose="02010600040101010101" pitchFamily="2" charset="-122"/>
                          <a:ea typeface="华文仿宋" panose="02010600040101010101" pitchFamily="2" charset="-122"/>
                          <a:cs typeface="+mn-cs"/>
                        </a:rPr>
                        <a:t>3.1 </a:t>
                      </a:r>
                      <a:r>
                        <a:rPr lang="zh-CN" altLang="en-US" sz="1800" b="1" kern="1200" dirty="0" smtClean="0">
                          <a:solidFill>
                            <a:schemeClr val="dk1"/>
                          </a:solidFill>
                          <a:latin typeface="华文仿宋" panose="02010600040101010101" pitchFamily="2" charset="-122"/>
                          <a:ea typeface="华文仿宋" panose="02010600040101010101" pitchFamily="2" charset="-122"/>
                          <a:cs typeface="+mn-cs"/>
                        </a:rPr>
                        <a:t>高能环形正负电子对撞机关键技术验证</a:t>
                      </a: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5"/>
                  </a:ext>
                </a:extLst>
              </a:tr>
              <a:tr h="623876">
                <a:tc>
                  <a:txBody>
                    <a:bodyPr/>
                    <a:lstStyle/>
                    <a:p>
                      <a:pPr algn="just"/>
                      <a:r>
                        <a:rPr lang="en-US" altLang="zh-CN" sz="1800" b="1" dirty="0" smtClean="0">
                          <a:latin typeface="华文仿宋" panose="02010600040101010101" pitchFamily="2" charset="-122"/>
                          <a:ea typeface="华文仿宋" panose="02010600040101010101" pitchFamily="2" charset="-122"/>
                        </a:rPr>
                        <a:t>4. </a:t>
                      </a:r>
                      <a:r>
                        <a:rPr lang="zh-CN" altLang="en-US" sz="1800" b="1" dirty="0" smtClean="0">
                          <a:latin typeface="华文仿宋" panose="02010600040101010101" pitchFamily="2" charset="-122"/>
                          <a:ea typeface="华文仿宋" panose="02010600040101010101" pitchFamily="2" charset="-122"/>
                        </a:rPr>
                        <a:t>原子核结构和性质以及高电荷态离子非平衡动力学研究</a:t>
                      </a:r>
                    </a:p>
                  </a:txBody>
                  <a:tcPr anchor="ctr"/>
                </a:tc>
                <a:tc>
                  <a:txBody>
                    <a:bodyPr/>
                    <a:lstStyle/>
                    <a:p>
                      <a:pPr marL="0" indent="0" algn="l" defTabSz="914400" rtl="0" eaLnBrk="1" latinLnBrk="0" hangingPunct="1"/>
                      <a:r>
                        <a:rPr lang="en-US" altLang="zh-CN" sz="1800" b="1" kern="1200" dirty="0" smtClean="0">
                          <a:solidFill>
                            <a:schemeClr val="dk1"/>
                          </a:solidFill>
                          <a:latin typeface="华文仿宋" panose="02010600040101010101" pitchFamily="2" charset="-122"/>
                          <a:ea typeface="华文仿宋" panose="02010600040101010101" pitchFamily="2" charset="-122"/>
                          <a:cs typeface="+mn-cs"/>
                        </a:rPr>
                        <a:t>4.1 </a:t>
                      </a:r>
                      <a:r>
                        <a:rPr lang="zh-CN" altLang="en-US" sz="1800" b="1" kern="1200" dirty="0" smtClean="0">
                          <a:solidFill>
                            <a:schemeClr val="dk1"/>
                          </a:solidFill>
                          <a:latin typeface="华文仿宋" panose="02010600040101010101" pitchFamily="2" charset="-122"/>
                          <a:ea typeface="华文仿宋" panose="02010600040101010101" pitchFamily="2" charset="-122"/>
                          <a:cs typeface="+mn-cs"/>
                        </a:rPr>
                        <a:t>高精度核物理实验研究</a:t>
                      </a:r>
                      <a:endParaRPr lang="zh-CN" altLang="en-US" sz="1800" b="1" kern="1200" dirty="0">
                        <a:solidFill>
                          <a:schemeClr val="dk1"/>
                        </a:solidFill>
                        <a:latin typeface="华文仿宋" panose="02010600040101010101" pitchFamily="2" charset="-122"/>
                        <a:ea typeface="华文仿宋" panose="02010600040101010101" pitchFamily="2" charset="-122"/>
                        <a:cs typeface="+mn-cs"/>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6"/>
                  </a:ext>
                </a:extLst>
              </a:tr>
              <a:tr h="623876">
                <a:tc>
                  <a:txBody>
                    <a:bodyPr/>
                    <a:lstStyle/>
                    <a:p>
                      <a:pPr algn="just"/>
                      <a:r>
                        <a:rPr lang="en-US" altLang="zh-CN" sz="1800" b="1" dirty="0" smtClean="0">
                          <a:latin typeface="华文仿宋" panose="02010600040101010101" pitchFamily="2" charset="-122"/>
                          <a:ea typeface="华文仿宋" panose="02010600040101010101" pitchFamily="2" charset="-122"/>
                        </a:rPr>
                        <a:t>5. </a:t>
                      </a:r>
                      <a:r>
                        <a:rPr lang="zh-CN" altLang="en-US" sz="1800" b="1" dirty="0" smtClean="0">
                          <a:latin typeface="华文仿宋" panose="02010600040101010101" pitchFamily="2" charset="-122"/>
                          <a:ea typeface="华文仿宋" panose="02010600040101010101" pitchFamily="2" charset="-122"/>
                        </a:rPr>
                        <a:t>星系组分、结构和物质循环的光学</a:t>
                      </a:r>
                      <a:r>
                        <a:rPr lang="en-US" altLang="zh-CN" sz="1800" b="1" dirty="0" smtClean="0">
                          <a:latin typeface="华文仿宋" panose="02010600040101010101" pitchFamily="2" charset="-122"/>
                          <a:ea typeface="华文仿宋" panose="02010600040101010101" pitchFamily="2" charset="-122"/>
                        </a:rPr>
                        <a:t>-</a:t>
                      </a:r>
                      <a:r>
                        <a:rPr lang="zh-CN" altLang="en-US" sz="1800" b="1" dirty="0" smtClean="0">
                          <a:latin typeface="华文仿宋" panose="02010600040101010101" pitchFamily="2" charset="-122"/>
                          <a:ea typeface="华文仿宋" panose="02010600040101010101" pitchFamily="2" charset="-122"/>
                        </a:rPr>
                        <a:t>红外观测研究</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marL="0" indent="0" algn="l" defTabSz="914400" rtl="0" eaLnBrk="1" latinLnBrk="0" hangingPunct="1">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5.1 </a:t>
                      </a:r>
                      <a:r>
                        <a:rPr lang="zh-CN" sz="1800" b="1" kern="1200" dirty="0">
                          <a:solidFill>
                            <a:schemeClr val="dk1"/>
                          </a:solidFill>
                          <a:latin typeface="华文仿宋" panose="02010600040101010101" pitchFamily="2" charset="-122"/>
                          <a:ea typeface="华文仿宋" panose="02010600040101010101" pitchFamily="2" charset="-122"/>
                          <a:cs typeface="+mn-cs"/>
                        </a:rPr>
                        <a:t>星系结构、演化与宇宙学研究</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7"/>
                  </a:ext>
                </a:extLst>
              </a:tr>
              <a:tr h="356500">
                <a:tc rowSpan="2">
                  <a:txBody>
                    <a:bodyPr/>
                    <a:lstStyle/>
                    <a:p>
                      <a:pPr algn="just"/>
                      <a:r>
                        <a:rPr lang="en-US" altLang="zh-CN" sz="1800" b="1" dirty="0" smtClean="0">
                          <a:latin typeface="华文仿宋" panose="02010600040101010101" pitchFamily="2" charset="-122"/>
                          <a:ea typeface="华文仿宋" panose="02010600040101010101" pitchFamily="2" charset="-122"/>
                        </a:rPr>
                        <a:t>6. </a:t>
                      </a:r>
                      <a:r>
                        <a:rPr lang="zh-CN" altLang="en-US" sz="1800" b="1" dirty="0" smtClean="0">
                          <a:latin typeface="华文仿宋" panose="02010600040101010101" pitchFamily="2" charset="-122"/>
                          <a:ea typeface="华文仿宋" panose="02010600040101010101" pitchFamily="2" charset="-122"/>
                        </a:rPr>
                        <a:t>脉冲星、中性氢和恒星形成研究</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marL="0" indent="0" algn="l" defTabSz="914400" rtl="0" eaLnBrk="1" latinLnBrk="0" hangingPunct="1">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6.1 SKA </a:t>
                      </a:r>
                      <a:r>
                        <a:rPr lang="zh-CN" sz="1800" b="1" kern="1200" dirty="0">
                          <a:solidFill>
                            <a:schemeClr val="dk1"/>
                          </a:solidFill>
                          <a:latin typeface="华文仿宋" panose="02010600040101010101" pitchFamily="2" charset="-122"/>
                          <a:ea typeface="华文仿宋" panose="02010600040101010101" pitchFamily="2" charset="-122"/>
                          <a:cs typeface="+mn-cs"/>
                        </a:rPr>
                        <a:t>数据处理和相关科学</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8"/>
                  </a:ext>
                </a:extLst>
              </a:tr>
              <a:tr h="356500">
                <a:tc vMerge="1">
                  <a:txBody>
                    <a:bodyPr/>
                    <a:lstStyle/>
                    <a:p>
                      <a:pPr algn="l"/>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marL="0" indent="0" algn="l" defTabSz="914400" rtl="0" eaLnBrk="1" latinLnBrk="0" hangingPunct="1">
                        <a:spcAft>
                          <a:spcPts val="0"/>
                        </a:spcAft>
                      </a:pPr>
                      <a:r>
                        <a:rPr lang="en-US" sz="1800" b="1" kern="1200" dirty="0">
                          <a:solidFill>
                            <a:schemeClr val="dk1"/>
                          </a:solidFill>
                          <a:latin typeface="华文仿宋" panose="02010600040101010101" pitchFamily="2" charset="-122"/>
                          <a:ea typeface="华文仿宋" panose="02010600040101010101" pitchFamily="2" charset="-122"/>
                          <a:cs typeface="+mn-cs"/>
                        </a:rPr>
                        <a:t>6.2 </a:t>
                      </a:r>
                      <a:r>
                        <a:rPr lang="zh-CN" sz="1800" b="1" kern="1200" dirty="0">
                          <a:solidFill>
                            <a:schemeClr val="dk1"/>
                          </a:solidFill>
                          <a:latin typeface="华文仿宋" panose="02010600040101010101" pitchFamily="2" charset="-122"/>
                          <a:ea typeface="华文仿宋" panose="02010600040101010101" pitchFamily="2" charset="-122"/>
                          <a:cs typeface="+mn-cs"/>
                        </a:rPr>
                        <a:t>射电技术方法前沿研究</a:t>
                      </a:r>
                    </a:p>
                  </a:txBody>
                  <a:tcPr marL="68580" marR="68580" marT="0" marB="0"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09"/>
                  </a:ext>
                </a:extLst>
              </a:tr>
              <a:tr h="554426">
                <a:tc>
                  <a:txBody>
                    <a:bodyPr/>
                    <a:lstStyle/>
                    <a:p>
                      <a:pPr algn="just"/>
                      <a:r>
                        <a:rPr lang="en-US" altLang="zh-CN" sz="1800" b="1" dirty="0" smtClean="0">
                          <a:latin typeface="华文仿宋" panose="02010600040101010101" pitchFamily="2" charset="-122"/>
                          <a:ea typeface="华文仿宋" panose="02010600040101010101" pitchFamily="2" charset="-122"/>
                        </a:rPr>
                        <a:t>7.</a:t>
                      </a:r>
                      <a:r>
                        <a:rPr lang="zh-CN" altLang="en-US" sz="1800" b="1" dirty="0" smtClean="0">
                          <a:latin typeface="华文仿宋" panose="02010600040101010101" pitchFamily="2" charset="-122"/>
                          <a:ea typeface="华文仿宋" panose="02010600040101010101" pitchFamily="2" charset="-122"/>
                        </a:rPr>
                        <a:t>极强光场条件下</a:t>
                      </a:r>
                      <a:r>
                        <a:rPr lang="en-US" altLang="zh-CN" sz="1800" b="1" dirty="0" smtClean="0">
                          <a:latin typeface="华文仿宋" panose="02010600040101010101" pitchFamily="2" charset="-122"/>
                          <a:ea typeface="华文仿宋" panose="02010600040101010101" pitchFamily="2" charset="-122"/>
                        </a:rPr>
                        <a:t>QED</a:t>
                      </a:r>
                      <a:r>
                        <a:rPr lang="zh-CN" altLang="en-US" sz="1800" b="1" dirty="0" smtClean="0">
                          <a:latin typeface="华文仿宋" panose="02010600040101010101" pitchFamily="2" charset="-122"/>
                          <a:ea typeface="华文仿宋" panose="02010600040101010101" pitchFamily="2" charset="-122"/>
                        </a:rPr>
                        <a:t>效应研究</a:t>
                      </a:r>
                    </a:p>
                  </a:txBody>
                  <a:tcPr anchor="ctr"/>
                </a:tc>
                <a:tc>
                  <a:txBody>
                    <a:bodyPr/>
                    <a:lstStyle/>
                    <a:p>
                      <a:pPr marL="0" indent="0" algn="l" defTabSz="914400" rtl="0" eaLnBrk="1" fontAlgn="ctr" latinLnBrk="0" hangingPunct="1"/>
                      <a:r>
                        <a:rPr lang="en-US" altLang="zh-CN" sz="1800" b="1" kern="1200" dirty="0" smtClean="0">
                          <a:solidFill>
                            <a:schemeClr val="dk1"/>
                          </a:solidFill>
                          <a:latin typeface="华文仿宋" panose="02010600040101010101" pitchFamily="2" charset="-122"/>
                          <a:ea typeface="华文仿宋" panose="02010600040101010101" pitchFamily="2" charset="-122"/>
                          <a:cs typeface="+mn-cs"/>
                        </a:rPr>
                        <a:t>7.1 </a:t>
                      </a:r>
                      <a:r>
                        <a:rPr lang="zh-CN" altLang="en-US" sz="1800" b="1" kern="1200" dirty="0" smtClean="0">
                          <a:solidFill>
                            <a:schemeClr val="dk1"/>
                          </a:solidFill>
                          <a:latin typeface="华文仿宋" panose="02010600040101010101" pitchFamily="2" charset="-122"/>
                          <a:ea typeface="华文仿宋" panose="02010600040101010101" pitchFamily="2" charset="-122"/>
                          <a:cs typeface="+mn-cs"/>
                        </a:rPr>
                        <a:t>极强光场条件下</a:t>
                      </a:r>
                      <a:r>
                        <a:rPr lang="en-US" altLang="zh-CN" sz="1800" b="1" kern="1200" dirty="0" smtClean="0">
                          <a:solidFill>
                            <a:schemeClr val="dk1"/>
                          </a:solidFill>
                          <a:latin typeface="华文仿宋" panose="02010600040101010101" pitchFamily="2" charset="-122"/>
                          <a:ea typeface="华文仿宋" panose="02010600040101010101" pitchFamily="2" charset="-122"/>
                          <a:cs typeface="+mn-cs"/>
                        </a:rPr>
                        <a:t>QED</a:t>
                      </a:r>
                      <a:r>
                        <a:rPr lang="zh-CN" altLang="en-US" sz="1800" b="1" kern="1200" dirty="0" smtClean="0">
                          <a:solidFill>
                            <a:schemeClr val="dk1"/>
                          </a:solidFill>
                          <a:latin typeface="华文仿宋" panose="02010600040101010101" pitchFamily="2" charset="-122"/>
                          <a:ea typeface="华文仿宋" panose="02010600040101010101" pitchFamily="2" charset="-122"/>
                          <a:cs typeface="+mn-cs"/>
                        </a:rPr>
                        <a:t>效应研究</a:t>
                      </a: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tc>
                  <a:txBody>
                    <a:bodyPr/>
                    <a:lstStyle/>
                    <a:p>
                      <a:pPr algn="ctr"/>
                      <a:r>
                        <a:rPr lang="en-US" altLang="zh-CN" sz="1800" b="1" dirty="0" smtClean="0">
                          <a:latin typeface="华文仿宋" panose="02010600040101010101" pitchFamily="2" charset="-122"/>
                          <a:ea typeface="华文仿宋" panose="02010600040101010101" pitchFamily="2" charset="-122"/>
                        </a:rPr>
                        <a:t>1</a:t>
                      </a:r>
                      <a:endParaRPr lang="zh-CN" altLang="en-US" sz="1800" b="1" dirty="0">
                        <a:latin typeface="华文仿宋" panose="02010600040101010101" pitchFamily="2" charset="-122"/>
                        <a:ea typeface="华文仿宋" panose="02010600040101010101" pitchFamily="2" charset="-122"/>
                      </a:endParaRPr>
                    </a:p>
                  </a:txBody>
                  <a:tcPr anchor="ct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格 25"/>
          <p:cNvGraphicFramePr>
            <a:graphicFrameLocks noGrp="1"/>
          </p:cNvGraphicFramePr>
          <p:nvPr>
            <p:extLst>
              <p:ext uri="{D42A27DB-BD31-4B8C-83A1-F6EECF244321}">
                <p14:modId xmlns:p14="http://schemas.microsoft.com/office/powerpoint/2010/main" val="2976655823"/>
              </p:ext>
            </p:extLst>
          </p:nvPr>
        </p:nvGraphicFramePr>
        <p:xfrm>
          <a:off x="751608" y="1916832"/>
          <a:ext cx="10687197" cy="4395398"/>
        </p:xfrm>
        <a:graphic>
          <a:graphicData uri="http://schemas.openxmlformats.org/drawingml/2006/table">
            <a:tbl>
              <a:tblPr firstRow="1" bandRow="1">
                <a:tableStyleId>{93296810-A885-4BE3-A3E7-6D5BEEA58F35}</a:tableStyleId>
              </a:tblPr>
              <a:tblGrid>
                <a:gridCol w="633218">
                  <a:extLst>
                    <a:ext uri="{9D8B030D-6E8A-4147-A177-3AD203B41FA5}">
                      <a16:colId xmlns:a16="http://schemas.microsoft.com/office/drawing/2014/main" val="20000"/>
                    </a:ext>
                  </a:extLst>
                </a:gridCol>
                <a:gridCol w="1182729">
                  <a:extLst>
                    <a:ext uri="{9D8B030D-6E8A-4147-A177-3AD203B41FA5}">
                      <a16:colId xmlns:a16="http://schemas.microsoft.com/office/drawing/2014/main" val="20001"/>
                    </a:ext>
                  </a:extLst>
                </a:gridCol>
                <a:gridCol w="3512644">
                  <a:extLst>
                    <a:ext uri="{9D8B030D-6E8A-4147-A177-3AD203B41FA5}">
                      <a16:colId xmlns:a16="http://schemas.microsoft.com/office/drawing/2014/main" val="20002"/>
                    </a:ext>
                  </a:extLst>
                </a:gridCol>
                <a:gridCol w="1815207">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1355601">
                  <a:extLst>
                    <a:ext uri="{9D8B030D-6E8A-4147-A177-3AD203B41FA5}">
                      <a16:colId xmlns:a16="http://schemas.microsoft.com/office/drawing/2014/main" val="20005"/>
                    </a:ext>
                  </a:extLst>
                </a:gridCol>
                <a:gridCol w="1035670">
                  <a:extLst>
                    <a:ext uri="{9D8B030D-6E8A-4147-A177-3AD203B41FA5}">
                      <a16:colId xmlns:a16="http://schemas.microsoft.com/office/drawing/2014/main" val="20006"/>
                    </a:ext>
                  </a:extLst>
                </a:gridCol>
              </a:tblGrid>
              <a:tr h="654912">
                <a:tc>
                  <a:txBody>
                    <a:bodyPr/>
                    <a:lstStyle/>
                    <a:p>
                      <a:pPr algn="ctr" fontAlgn="ctr"/>
                      <a:r>
                        <a:rPr lang="zh-CN" altLang="en-US" sz="1600" u="none" strike="noStrike" dirty="0">
                          <a:latin typeface="Times New Roman" pitchFamily="18" charset="0"/>
                          <a:cs typeface="Times New Roman" pitchFamily="18" charset="0"/>
                        </a:rPr>
                        <a:t>序号</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a:latin typeface="Times New Roman" pitchFamily="18" charset="0"/>
                          <a:cs typeface="Times New Roman" pitchFamily="18" charset="0"/>
                        </a:rPr>
                        <a:t>项目编号</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a:latin typeface="Times New Roman" pitchFamily="18" charset="0"/>
                          <a:cs typeface="Times New Roman" pitchFamily="18" charset="0"/>
                        </a:rPr>
                        <a:t>项目名称</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a:latin typeface="Times New Roman" pitchFamily="18" charset="0"/>
                          <a:cs typeface="Times New Roman" pitchFamily="18" charset="0"/>
                        </a:rPr>
                        <a:t>项目牵头承担单位</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a:latin typeface="Times New Roman" pitchFamily="18" charset="0"/>
                          <a:cs typeface="Times New Roman" pitchFamily="18" charset="0"/>
                        </a:rPr>
                        <a:t>项目</a:t>
                      </a:r>
                      <a:br>
                        <a:rPr lang="zh-CN" altLang="en-US" sz="1600" u="none" strike="noStrike" dirty="0">
                          <a:latin typeface="Times New Roman" pitchFamily="18" charset="0"/>
                          <a:cs typeface="Times New Roman" pitchFamily="18" charset="0"/>
                        </a:rPr>
                      </a:br>
                      <a:r>
                        <a:rPr lang="zh-CN" altLang="en-US" sz="1600" u="none" strike="noStrike" dirty="0">
                          <a:latin typeface="Times New Roman" pitchFamily="18" charset="0"/>
                          <a:cs typeface="Times New Roman" pitchFamily="18" charset="0"/>
                        </a:rPr>
                        <a:t>负责人</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a:latin typeface="Times New Roman" pitchFamily="18" charset="0"/>
                          <a:cs typeface="Times New Roman" pitchFamily="18" charset="0"/>
                        </a:rPr>
                        <a:t>中央财政经费</a:t>
                      </a:r>
                      <a:br>
                        <a:rPr lang="zh-CN" altLang="en-US" sz="1600" u="none" strike="noStrike" dirty="0">
                          <a:latin typeface="Times New Roman" pitchFamily="18" charset="0"/>
                          <a:cs typeface="Times New Roman" pitchFamily="18" charset="0"/>
                        </a:rPr>
                      </a:br>
                      <a:r>
                        <a:rPr lang="zh-CN" altLang="en-US" sz="1600" u="none" strike="noStrike" dirty="0">
                          <a:latin typeface="Times New Roman" pitchFamily="18" charset="0"/>
                          <a:cs typeface="Times New Roman" pitchFamily="18" charset="0"/>
                        </a:rPr>
                        <a:t>（万元）</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tc>
                  <a:txBody>
                    <a:bodyPr/>
                    <a:lstStyle/>
                    <a:p>
                      <a:pPr algn="ctr" fontAlgn="ctr"/>
                      <a:r>
                        <a:rPr lang="zh-CN" altLang="en-US" sz="1600" u="none" strike="noStrike" dirty="0" smtClean="0">
                          <a:latin typeface="Times New Roman" pitchFamily="18" charset="0"/>
                          <a:cs typeface="Times New Roman" pitchFamily="18" charset="0"/>
                        </a:rPr>
                        <a:t>实施</a:t>
                      </a:r>
                      <a:r>
                        <a:rPr lang="zh-CN" altLang="en-US" sz="1600" u="none" strike="noStrike" dirty="0">
                          <a:latin typeface="Times New Roman" pitchFamily="18" charset="0"/>
                          <a:cs typeface="Times New Roman" pitchFamily="18" charset="0"/>
                        </a:rPr>
                        <a:t>周期（年）</a:t>
                      </a:r>
                      <a:endParaRPr lang="zh-CN" altLang="en-US" sz="1600" b="1" i="0" u="none" strike="noStrike" dirty="0">
                        <a:solidFill>
                          <a:srgbClr val="000000"/>
                        </a:solidFill>
                        <a:latin typeface="Times New Roman" pitchFamily="18" charset="0"/>
                        <a:ea typeface="微软雅黑" pitchFamily="34" charset="-122"/>
                        <a:cs typeface="Times New Roman" pitchFamily="18" charset="0"/>
                      </a:endParaRPr>
                    </a:p>
                  </a:txBody>
                  <a:tcPr marL="9525" marR="9525" marT="9525" marB="0" anchor="ctr"/>
                </a:tc>
                <a:extLst>
                  <a:ext uri="{0D108BD9-81ED-4DB2-BD59-A6C34878D82A}">
                    <a16:rowId xmlns:a16="http://schemas.microsoft.com/office/drawing/2014/main" val="10000"/>
                  </a:ext>
                </a:extLst>
              </a:tr>
              <a:tr h="571504">
                <a:tc>
                  <a:txBody>
                    <a:bodyPr/>
                    <a:lstStyle/>
                    <a:p>
                      <a:pPr algn="ctr" fontAlgn="ctr">
                        <a:lnSpc>
                          <a:spcPct val="100000"/>
                        </a:lnSpc>
                        <a:spcAft>
                          <a:spcPts val="0"/>
                        </a:spcAft>
                      </a:pPr>
                      <a:r>
                        <a:rPr lang="en-US" sz="1800" b="1" kern="100" dirty="0">
                          <a:solidFill>
                            <a:srgbClr val="000000"/>
                          </a:solidFill>
                          <a:latin typeface="Times New Roman" pitchFamily="18" charset="0"/>
                          <a:ea typeface="宋体"/>
                          <a:cs typeface="Times New Roman" pitchFamily="18" charset="0"/>
                        </a:rPr>
                        <a:t>1</a:t>
                      </a:r>
                      <a:endParaRPr lang="zh-CN" sz="1800" b="1" kern="100" dirty="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2018YFA0403900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CMS</a:t>
                      </a:r>
                      <a:r>
                        <a:rPr lang="zh-CN" sz="1800" b="1" kern="100" dirty="0">
                          <a:solidFill>
                            <a:schemeClr val="dk1"/>
                          </a:solidFill>
                          <a:effectLst/>
                          <a:latin typeface="Times New Roman" pitchFamily="18" charset="0"/>
                          <a:ea typeface="仿宋" panose="02010609060101010101" pitchFamily="49" charset="-122"/>
                          <a:cs typeface="Times New Roman" pitchFamily="18" charset="0"/>
                        </a:rPr>
                        <a:t>实验</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Run-2</a:t>
                      </a:r>
                      <a:r>
                        <a:rPr lang="zh-CN" sz="1800" b="1" kern="100" dirty="0">
                          <a:solidFill>
                            <a:schemeClr val="dk1"/>
                          </a:solidFill>
                          <a:effectLst/>
                          <a:latin typeface="Times New Roman" pitchFamily="18" charset="0"/>
                          <a:ea typeface="仿宋" panose="02010609060101010101" pitchFamily="49" charset="-122"/>
                          <a:cs typeface="Times New Roman" pitchFamily="18" charset="0"/>
                        </a:rPr>
                        <a:t>数据的物理研究</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中国科学院高能物理研究所</a:t>
                      </a:r>
                    </a:p>
                  </a:txBody>
                  <a:tcPr marL="7145" marR="7145" marT="7145" marB="7145" anchor="ctr"/>
                </a:tc>
                <a:tc>
                  <a:txBody>
                    <a:bodyPr/>
                    <a:lstStyle/>
                    <a:p>
                      <a:pPr algn="ctr">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陈国明</a:t>
                      </a: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1857</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a:solidFill>
                            <a:schemeClr val="dk1"/>
                          </a:solidFill>
                          <a:effectLst/>
                          <a:latin typeface="Times New Roman" pitchFamily="18" charset="0"/>
                          <a:ea typeface="仿宋" panose="02010609060101010101" pitchFamily="49" charset="-122"/>
                          <a:cs typeface="Times New Roman" pitchFamily="18" charset="0"/>
                        </a:rPr>
                        <a:t>5</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1"/>
                  </a:ext>
                </a:extLst>
              </a:tr>
              <a:tr h="502928">
                <a:tc>
                  <a:txBody>
                    <a:bodyPr/>
                    <a:lstStyle/>
                    <a:p>
                      <a:pPr algn="ctr" fontAlgn="ctr">
                        <a:lnSpc>
                          <a:spcPct val="100000"/>
                        </a:lnSpc>
                        <a:spcAft>
                          <a:spcPts val="0"/>
                        </a:spcAft>
                      </a:pPr>
                      <a:r>
                        <a:rPr lang="en-US" sz="1800" b="1" kern="100" dirty="0">
                          <a:solidFill>
                            <a:srgbClr val="000000"/>
                          </a:solidFill>
                          <a:latin typeface="Times New Roman" pitchFamily="18" charset="0"/>
                          <a:ea typeface="宋体"/>
                          <a:cs typeface="Times New Roman" pitchFamily="18" charset="0"/>
                        </a:rPr>
                        <a:t>2</a:t>
                      </a:r>
                      <a:endParaRPr lang="zh-CN" sz="1800" b="1" kern="100" dirty="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2018YFA0404000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ATLAS</a:t>
                      </a:r>
                      <a:r>
                        <a:rPr lang="zh-CN" sz="1800" b="1" kern="100" dirty="0">
                          <a:solidFill>
                            <a:schemeClr val="dk1"/>
                          </a:solidFill>
                          <a:effectLst/>
                          <a:latin typeface="Times New Roman" pitchFamily="18" charset="0"/>
                          <a:ea typeface="仿宋" panose="02010609060101010101" pitchFamily="49" charset="-122"/>
                          <a:cs typeface="Times New Roman" pitchFamily="18" charset="0"/>
                        </a:rPr>
                        <a:t>实验</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Run-2</a:t>
                      </a:r>
                      <a:r>
                        <a:rPr lang="zh-CN" sz="1800" b="1" kern="100" dirty="0">
                          <a:solidFill>
                            <a:schemeClr val="dk1"/>
                          </a:solidFill>
                          <a:effectLst/>
                          <a:latin typeface="Times New Roman" pitchFamily="18" charset="0"/>
                          <a:ea typeface="仿宋" panose="02010609060101010101" pitchFamily="49" charset="-122"/>
                          <a:cs typeface="Times New Roman" pitchFamily="18" charset="0"/>
                        </a:rPr>
                        <a:t>数据物理分析</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南京大学</a:t>
                      </a:r>
                    </a:p>
                  </a:txBody>
                  <a:tcPr marL="7145" marR="7145" marT="7145" marB="7145" anchor="ctr"/>
                </a:tc>
                <a:tc>
                  <a:txBody>
                    <a:bodyPr/>
                    <a:lstStyle/>
                    <a:p>
                      <a:pPr algn="ctr">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金</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  </a:t>
                      </a:r>
                      <a:r>
                        <a:rPr lang="en-US" sz="1800" b="1" kern="100" dirty="0" smtClean="0">
                          <a:solidFill>
                            <a:schemeClr val="dk1"/>
                          </a:solidFill>
                          <a:effectLst/>
                          <a:latin typeface="Times New Roman" pitchFamily="18" charset="0"/>
                          <a:ea typeface="仿宋" panose="02010609060101010101" pitchFamily="49" charset="-122"/>
                          <a:cs typeface="Times New Roman" pitchFamily="18" charset="0"/>
                        </a:rPr>
                        <a:t>  </a:t>
                      </a:r>
                      <a:r>
                        <a:rPr lang="zh-CN" sz="1800" b="1" kern="100" dirty="0" smtClean="0">
                          <a:solidFill>
                            <a:schemeClr val="dk1"/>
                          </a:solidFill>
                          <a:effectLst/>
                          <a:latin typeface="Times New Roman" pitchFamily="18" charset="0"/>
                          <a:ea typeface="仿宋" panose="02010609060101010101" pitchFamily="49" charset="-122"/>
                          <a:cs typeface="Times New Roman" pitchFamily="18" charset="0"/>
                        </a:rPr>
                        <a:t>山</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a:solidFill>
                            <a:schemeClr val="dk1"/>
                          </a:solidFill>
                          <a:effectLst/>
                          <a:latin typeface="Times New Roman" pitchFamily="18" charset="0"/>
                          <a:ea typeface="仿宋" panose="02010609060101010101" pitchFamily="49" charset="-122"/>
                          <a:cs typeface="Times New Roman" pitchFamily="18" charset="0"/>
                        </a:rPr>
                        <a:t>5</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2"/>
                  </a:ext>
                </a:extLst>
              </a:tr>
              <a:tr h="362914">
                <a:tc>
                  <a:txBody>
                    <a:bodyPr/>
                    <a:lstStyle/>
                    <a:p>
                      <a:pPr algn="ctr" fontAlgn="ctr">
                        <a:lnSpc>
                          <a:spcPct val="100000"/>
                        </a:lnSpc>
                        <a:spcAft>
                          <a:spcPts val="0"/>
                        </a:spcAft>
                      </a:pPr>
                      <a:r>
                        <a:rPr lang="en-US" sz="1800" b="1" kern="100">
                          <a:solidFill>
                            <a:srgbClr val="000000"/>
                          </a:solidFill>
                          <a:latin typeface="Times New Roman" pitchFamily="18" charset="0"/>
                          <a:ea typeface="宋体"/>
                          <a:cs typeface="Times New Roman" pitchFamily="18" charset="0"/>
                        </a:rPr>
                        <a:t>3</a:t>
                      </a:r>
                      <a:endParaRPr lang="zh-CN" sz="1800" b="1" kern="10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2018YFA0404100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高精度反应堆中微子与天体中微子物理研究</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中国科学院高能物理研究所</a:t>
                      </a:r>
                    </a:p>
                  </a:txBody>
                  <a:tcPr marL="7145" marR="7145" marT="7145" marB="7145" anchor="ctr"/>
                </a:tc>
                <a:tc>
                  <a:txBody>
                    <a:bodyPr/>
                    <a:lstStyle/>
                    <a:p>
                      <a:pPr algn="ctr">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曹</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  </a:t>
                      </a:r>
                      <a:r>
                        <a:rPr lang="en-US" sz="1800" b="1" kern="100" dirty="0" smtClean="0">
                          <a:solidFill>
                            <a:schemeClr val="dk1"/>
                          </a:solidFill>
                          <a:effectLst/>
                          <a:latin typeface="Times New Roman" pitchFamily="18" charset="0"/>
                          <a:ea typeface="仿宋" panose="02010609060101010101" pitchFamily="49" charset="-122"/>
                          <a:cs typeface="Times New Roman" pitchFamily="18" charset="0"/>
                        </a:rPr>
                        <a:t>  </a:t>
                      </a:r>
                      <a:r>
                        <a:rPr lang="zh-CN" sz="1800" b="1" kern="100" dirty="0" smtClean="0">
                          <a:solidFill>
                            <a:schemeClr val="dk1"/>
                          </a:solidFill>
                          <a:effectLst/>
                          <a:latin typeface="Times New Roman" pitchFamily="18" charset="0"/>
                          <a:ea typeface="仿宋" panose="02010609060101010101" pitchFamily="49" charset="-122"/>
                          <a:cs typeface="Times New Roman" pitchFamily="18" charset="0"/>
                        </a:rPr>
                        <a:t>俊</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1800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smtClean="0">
                          <a:solidFill>
                            <a:schemeClr val="dk1"/>
                          </a:solidFill>
                          <a:effectLst/>
                          <a:latin typeface="Times New Roman" pitchFamily="18" charset="0"/>
                          <a:ea typeface="仿宋" panose="02010609060101010101" pitchFamily="49" charset="-122"/>
                          <a:cs typeface="Times New Roman" pitchFamily="18" charset="0"/>
                        </a:rPr>
                        <a:t>4</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3"/>
                  </a:ext>
                </a:extLst>
              </a:tr>
              <a:tr h="294338">
                <a:tc>
                  <a:txBody>
                    <a:bodyPr/>
                    <a:lstStyle/>
                    <a:p>
                      <a:pPr algn="ctr" fontAlgn="ctr">
                        <a:lnSpc>
                          <a:spcPct val="100000"/>
                        </a:lnSpc>
                        <a:spcAft>
                          <a:spcPts val="0"/>
                        </a:spcAft>
                      </a:pPr>
                      <a:r>
                        <a:rPr lang="en-US" sz="1800" b="1" kern="100">
                          <a:solidFill>
                            <a:srgbClr val="000000"/>
                          </a:solidFill>
                          <a:latin typeface="Times New Roman" pitchFamily="18" charset="0"/>
                          <a:ea typeface="宋体"/>
                          <a:cs typeface="Times New Roman" pitchFamily="18" charset="0"/>
                        </a:rPr>
                        <a:t>4</a:t>
                      </a:r>
                      <a:endParaRPr lang="zh-CN" sz="1800" b="1" kern="10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2018YFA0404200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基于高海拔宇宙线观测站</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LHAASO</a:t>
                      </a:r>
                      <a:r>
                        <a:rPr lang="zh-CN" sz="1800" b="1" kern="100" dirty="0">
                          <a:solidFill>
                            <a:schemeClr val="dk1"/>
                          </a:solidFill>
                          <a:effectLst/>
                          <a:latin typeface="Times New Roman" pitchFamily="18" charset="0"/>
                          <a:ea typeface="仿宋" panose="02010609060101010101" pitchFamily="49" charset="-122"/>
                          <a:cs typeface="Times New Roman" pitchFamily="18" charset="0"/>
                        </a:rPr>
                        <a:t>的科学研究</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中国科学院高能物理研究所</a:t>
                      </a:r>
                    </a:p>
                  </a:txBody>
                  <a:tcPr marL="7145" marR="7145" marT="7145" marB="7145" anchor="ctr"/>
                </a:tc>
                <a:tc>
                  <a:txBody>
                    <a:bodyPr/>
                    <a:lstStyle/>
                    <a:p>
                      <a:pPr algn="ctr">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胡红波</a:t>
                      </a: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2101</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a:solidFill>
                            <a:schemeClr val="dk1"/>
                          </a:solidFill>
                          <a:effectLst/>
                          <a:latin typeface="Times New Roman" pitchFamily="18" charset="0"/>
                          <a:ea typeface="仿宋" panose="02010609060101010101" pitchFamily="49" charset="-122"/>
                          <a:cs typeface="Times New Roman" pitchFamily="18" charset="0"/>
                        </a:rPr>
                        <a:t>5</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4"/>
                  </a:ext>
                </a:extLst>
              </a:tr>
              <a:tr h="0">
                <a:tc>
                  <a:txBody>
                    <a:bodyPr/>
                    <a:lstStyle/>
                    <a:p>
                      <a:pPr algn="ctr" fontAlgn="ctr">
                        <a:lnSpc>
                          <a:spcPct val="100000"/>
                        </a:lnSpc>
                        <a:spcAft>
                          <a:spcPts val="0"/>
                        </a:spcAft>
                      </a:pPr>
                      <a:r>
                        <a:rPr lang="en-US" sz="1800" b="1" kern="100">
                          <a:solidFill>
                            <a:srgbClr val="000000"/>
                          </a:solidFill>
                          <a:latin typeface="Times New Roman" pitchFamily="18" charset="0"/>
                          <a:ea typeface="宋体"/>
                          <a:cs typeface="Times New Roman" pitchFamily="18" charset="0"/>
                        </a:rPr>
                        <a:t>5</a:t>
                      </a:r>
                      <a:endParaRPr lang="zh-CN" sz="1800" b="1" kern="10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2018YFA0404300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高能环形正负电子对撞机关键技术研发和验证</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中国科学院高能物理研究所</a:t>
                      </a:r>
                    </a:p>
                  </a:txBody>
                  <a:tcPr marL="7145" marR="7145" marT="7145" marB="7145" anchor="ctr"/>
                </a:tc>
                <a:tc>
                  <a:txBody>
                    <a:bodyPr/>
                    <a:lstStyle/>
                    <a:p>
                      <a:pPr 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Joao </a:t>
                      </a:r>
                      <a:r>
                        <a:rPr lang="en-US" sz="1800" b="1" kern="100" dirty="0" err="1">
                          <a:solidFill>
                            <a:schemeClr val="dk1"/>
                          </a:solidFill>
                          <a:effectLst/>
                          <a:latin typeface="Times New Roman" pitchFamily="18" charset="0"/>
                          <a:ea typeface="仿宋" panose="02010609060101010101" pitchFamily="49" charset="-122"/>
                          <a:cs typeface="Times New Roman" pitchFamily="18" charset="0"/>
                        </a:rPr>
                        <a:t>Guimaraes</a:t>
                      </a:r>
                      <a:r>
                        <a:rPr lang="en-US" sz="1800" b="1" kern="100" dirty="0">
                          <a:solidFill>
                            <a:schemeClr val="dk1"/>
                          </a:solidFill>
                          <a:effectLst/>
                          <a:latin typeface="Times New Roman" pitchFamily="18" charset="0"/>
                          <a:ea typeface="仿宋" panose="02010609060101010101" pitchFamily="49" charset="-122"/>
                          <a:cs typeface="Times New Roman" pitchFamily="18" charset="0"/>
                        </a:rPr>
                        <a:t> da Costa</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3145</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a:solidFill>
                            <a:schemeClr val="dk1"/>
                          </a:solidFill>
                          <a:effectLst/>
                          <a:latin typeface="Times New Roman" pitchFamily="18" charset="0"/>
                          <a:ea typeface="仿宋" panose="02010609060101010101" pitchFamily="49" charset="-122"/>
                          <a:cs typeface="Times New Roman" pitchFamily="18" charset="0"/>
                        </a:rPr>
                        <a:t>5</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5"/>
                  </a:ext>
                </a:extLst>
              </a:tr>
              <a:tr h="642942">
                <a:tc>
                  <a:txBody>
                    <a:bodyPr/>
                    <a:lstStyle/>
                    <a:p>
                      <a:pPr algn="ctr" fontAlgn="ctr">
                        <a:lnSpc>
                          <a:spcPct val="100000"/>
                        </a:lnSpc>
                        <a:spcAft>
                          <a:spcPts val="0"/>
                        </a:spcAft>
                      </a:pPr>
                      <a:r>
                        <a:rPr lang="en-US" sz="1800" b="1" kern="100">
                          <a:solidFill>
                            <a:srgbClr val="000000"/>
                          </a:solidFill>
                          <a:latin typeface="Times New Roman" pitchFamily="18" charset="0"/>
                          <a:ea typeface="宋体"/>
                          <a:cs typeface="Times New Roman" pitchFamily="18" charset="0"/>
                        </a:rPr>
                        <a:t>6</a:t>
                      </a:r>
                      <a:endParaRPr lang="zh-CN" sz="1800" b="1" kern="100">
                        <a:latin typeface="Times New Roman" pitchFamily="18" charset="0"/>
                        <a:ea typeface="宋体"/>
                        <a:cs typeface="Times New Roman" pitchFamily="18" charset="0"/>
                      </a:endParaRPr>
                    </a:p>
                  </a:txBody>
                  <a:tcPr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2018YFA0404400</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高精度核物理实验研究</a:t>
                      </a:r>
                    </a:p>
                  </a:txBody>
                  <a:tcPr marL="7145" marR="7145" marT="7145" marB="7145" anchor="ctr"/>
                </a:tc>
                <a:tc>
                  <a:txBody>
                    <a:bodyPr/>
                    <a:lstStyle/>
                    <a:p>
                      <a:pPr algn="l">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中国科学院近代物理研究所</a:t>
                      </a:r>
                    </a:p>
                  </a:txBody>
                  <a:tcPr marL="7145" marR="7145" marT="7145" marB="7145" anchor="ctr"/>
                </a:tc>
                <a:tc>
                  <a:txBody>
                    <a:bodyPr/>
                    <a:lstStyle/>
                    <a:p>
                      <a:pPr algn="ctr">
                        <a:spcAft>
                          <a:spcPts val="0"/>
                        </a:spcAft>
                      </a:pPr>
                      <a:r>
                        <a:rPr lang="zh-CN" sz="1800" b="1" kern="100" dirty="0">
                          <a:solidFill>
                            <a:schemeClr val="dk1"/>
                          </a:solidFill>
                          <a:effectLst/>
                          <a:latin typeface="Times New Roman" pitchFamily="18" charset="0"/>
                          <a:ea typeface="仿宋" panose="02010609060101010101" pitchFamily="49" charset="-122"/>
                          <a:cs typeface="Times New Roman" pitchFamily="18" charset="0"/>
                        </a:rPr>
                        <a:t>张玉虎</a:t>
                      </a: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itchFamily="18" charset="0"/>
                          <a:ea typeface="仿宋" panose="02010609060101010101" pitchFamily="49" charset="-122"/>
                          <a:cs typeface="Times New Roman" pitchFamily="18" charset="0"/>
                        </a:rPr>
                        <a:t>4366</a:t>
                      </a:r>
                      <a:endParaRPr lang="zh-CN"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marL="9525" marR="9525" marT="9525" marB="9525" anchor="ctr"/>
                </a:tc>
                <a:tc>
                  <a:txBody>
                    <a:bodyPr/>
                    <a:lstStyle/>
                    <a:p>
                      <a:pPr marL="0" algn="ctr" defTabSz="914400" rtl="0" eaLnBrk="1" fontAlgn="ctr" latinLnBrk="0" hangingPunct="1">
                        <a:lnSpc>
                          <a:spcPct val="100000"/>
                        </a:lnSpc>
                        <a:spcAft>
                          <a:spcPts val="0"/>
                        </a:spcAft>
                      </a:pPr>
                      <a:r>
                        <a:rPr lang="en-US" altLang="en-US" sz="1800" b="1" kern="100" dirty="0">
                          <a:solidFill>
                            <a:schemeClr val="dk1"/>
                          </a:solidFill>
                          <a:effectLst/>
                          <a:latin typeface="Times New Roman" pitchFamily="18" charset="0"/>
                          <a:ea typeface="仿宋" panose="02010609060101010101" pitchFamily="49" charset="-122"/>
                          <a:cs typeface="Times New Roman" pitchFamily="18" charset="0"/>
                        </a:rPr>
                        <a:t>5</a:t>
                      </a:r>
                      <a:endParaRPr lang="zh-CN" altLang="en-US" sz="1800" b="1" kern="100" dirty="0">
                        <a:solidFill>
                          <a:schemeClr val="dk1"/>
                        </a:solidFill>
                        <a:effectLst/>
                        <a:latin typeface="Times New Roman" pitchFamily="18" charset="0"/>
                        <a:ea typeface="仿宋" panose="02010609060101010101" pitchFamily="49" charset="-122"/>
                        <a:cs typeface="Times New Roman" pitchFamily="18" charset="0"/>
                      </a:endParaRPr>
                    </a:p>
                  </a:txBody>
                  <a:tcPr anchor="ctr"/>
                </a:tc>
                <a:extLst>
                  <a:ext uri="{0D108BD9-81ED-4DB2-BD59-A6C34878D82A}">
                    <a16:rowId xmlns:a16="http://schemas.microsoft.com/office/drawing/2014/main" val="10006"/>
                  </a:ext>
                </a:extLst>
              </a:tr>
            </a:tbl>
          </a:graphicData>
        </a:graphic>
      </p:graphicFrame>
      <p:sp>
        <p:nvSpPr>
          <p:cNvPr id="6"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8" name="矩形 7"/>
          <p:cNvSpPr/>
          <p:nvPr/>
        </p:nvSpPr>
        <p:spPr>
          <a:xfrm>
            <a:off x="808794" y="1214422"/>
            <a:ext cx="5500726" cy="535810"/>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200" dirty="0" smtClean="0">
                <a:solidFill>
                  <a:srgbClr val="960000"/>
                </a:solidFill>
                <a:latin typeface="微软雅黑" panose="020B0503020204020204" pitchFamily="34" charset="-122"/>
                <a:ea typeface="微软雅黑" panose="020B0503020204020204" pitchFamily="34" charset="-122"/>
              </a:rPr>
              <a:t>3</a:t>
            </a:r>
            <a:r>
              <a:rPr lang="zh-CN" altLang="en-US" sz="2200" dirty="0" smtClean="0">
                <a:solidFill>
                  <a:srgbClr val="960000"/>
                </a:solidFill>
                <a:latin typeface="微软雅黑" panose="020B0503020204020204" pitchFamily="34" charset="-122"/>
                <a:ea typeface="微软雅黑" panose="020B0503020204020204" pitchFamily="34" charset="-122"/>
              </a:rPr>
              <a:t>、立项清单</a:t>
            </a:r>
            <a:endParaRPr lang="zh-CN" altLang="en-US" sz="2200" dirty="0">
              <a:solidFill>
                <a:srgbClr val="96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49654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格 25"/>
          <p:cNvGraphicFramePr>
            <a:graphicFrameLocks noGrp="1"/>
          </p:cNvGraphicFramePr>
          <p:nvPr>
            <p:extLst>
              <p:ext uri="{D42A27DB-BD31-4B8C-83A1-F6EECF244321}">
                <p14:modId xmlns:p14="http://schemas.microsoft.com/office/powerpoint/2010/main" val="4015134020"/>
              </p:ext>
            </p:extLst>
          </p:nvPr>
        </p:nvGraphicFramePr>
        <p:xfrm>
          <a:off x="715170" y="1945435"/>
          <a:ext cx="10760073" cy="3178597"/>
        </p:xfrm>
        <a:graphic>
          <a:graphicData uri="http://schemas.openxmlformats.org/drawingml/2006/table">
            <a:tbl>
              <a:tblPr firstRow="1" bandRow="1">
                <a:tableStyleId>{93296810-A885-4BE3-A3E7-6D5BEEA58F35}</a:tableStyleId>
              </a:tblPr>
              <a:tblGrid>
                <a:gridCol w="637536">
                  <a:extLst>
                    <a:ext uri="{9D8B030D-6E8A-4147-A177-3AD203B41FA5}">
                      <a16:colId xmlns:a16="http://schemas.microsoft.com/office/drawing/2014/main" val="20000"/>
                    </a:ext>
                  </a:extLst>
                </a:gridCol>
                <a:gridCol w="1190794">
                  <a:extLst>
                    <a:ext uri="{9D8B030D-6E8A-4147-A177-3AD203B41FA5}">
                      <a16:colId xmlns:a16="http://schemas.microsoft.com/office/drawing/2014/main" val="20001"/>
                    </a:ext>
                  </a:extLst>
                </a:gridCol>
                <a:gridCol w="3194516">
                  <a:extLst>
                    <a:ext uri="{9D8B030D-6E8A-4147-A177-3AD203B41FA5}">
                      <a16:colId xmlns:a16="http://schemas.microsoft.com/office/drawing/2014/main" val="20002"/>
                    </a:ext>
                  </a:extLst>
                </a:gridCol>
                <a:gridCol w="2428892">
                  <a:extLst>
                    <a:ext uri="{9D8B030D-6E8A-4147-A177-3AD203B41FA5}">
                      <a16:colId xmlns:a16="http://schemas.microsoft.com/office/drawing/2014/main" val="20003"/>
                    </a:ext>
                  </a:extLst>
                </a:gridCol>
                <a:gridCol w="857256">
                  <a:extLst>
                    <a:ext uri="{9D8B030D-6E8A-4147-A177-3AD203B41FA5}">
                      <a16:colId xmlns:a16="http://schemas.microsoft.com/office/drawing/2014/main" val="20004"/>
                    </a:ext>
                  </a:extLst>
                </a:gridCol>
                <a:gridCol w="1408347">
                  <a:extLst>
                    <a:ext uri="{9D8B030D-6E8A-4147-A177-3AD203B41FA5}">
                      <a16:colId xmlns:a16="http://schemas.microsoft.com/office/drawing/2014/main" val="20005"/>
                    </a:ext>
                  </a:extLst>
                </a:gridCol>
                <a:gridCol w="1042732">
                  <a:extLst>
                    <a:ext uri="{9D8B030D-6E8A-4147-A177-3AD203B41FA5}">
                      <a16:colId xmlns:a16="http://schemas.microsoft.com/office/drawing/2014/main" val="20006"/>
                    </a:ext>
                  </a:extLst>
                </a:gridCol>
              </a:tblGrid>
              <a:tr h="677477">
                <a:tc>
                  <a:txBody>
                    <a:bodyPr/>
                    <a:lstStyle/>
                    <a:p>
                      <a:pPr algn="ctr" fontAlgn="ctr"/>
                      <a:r>
                        <a:rPr lang="zh-CN" altLang="en-US" sz="1600" u="none" strike="noStrike" dirty="0"/>
                        <a:t>序号</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a:t>项目编号</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a:t>项目名称</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a:t>项目牵头承担单位</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a:t>项目</a:t>
                      </a:r>
                      <a:br>
                        <a:rPr lang="zh-CN" altLang="en-US" sz="1600" u="none" strike="noStrike" dirty="0"/>
                      </a:br>
                      <a:r>
                        <a:rPr lang="zh-CN" altLang="en-US" sz="1600" u="none" strike="noStrike" dirty="0"/>
                        <a:t>负责人</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a:t>中央财政经费</a:t>
                      </a:r>
                      <a:br>
                        <a:rPr lang="zh-CN" altLang="en-US" sz="1600" u="none" strike="noStrike" dirty="0"/>
                      </a:br>
                      <a:r>
                        <a:rPr lang="zh-CN" altLang="en-US" sz="1600" u="none" strike="noStrike" dirty="0"/>
                        <a:t>（万元）</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tc>
                  <a:txBody>
                    <a:bodyPr/>
                    <a:lstStyle/>
                    <a:p>
                      <a:pPr algn="ctr" fontAlgn="ctr"/>
                      <a:r>
                        <a:rPr lang="zh-CN" altLang="en-US" sz="1600" u="none" strike="noStrike" dirty="0" smtClean="0"/>
                        <a:t>实施</a:t>
                      </a:r>
                      <a:r>
                        <a:rPr lang="zh-CN" altLang="en-US" sz="1600" u="none" strike="noStrike" dirty="0"/>
                        <a:t>周期（年）</a:t>
                      </a:r>
                      <a:endParaRPr lang="zh-CN" altLang="en-US" sz="1600" b="1" i="0" u="none" strike="noStrike" dirty="0">
                        <a:solidFill>
                          <a:srgbClr val="000000"/>
                        </a:solidFill>
                        <a:latin typeface="微软雅黑" pitchFamily="34" charset="-122"/>
                        <a:ea typeface="微软雅黑" pitchFamily="34" charset="-122"/>
                      </a:endParaRPr>
                    </a:p>
                  </a:txBody>
                  <a:tcPr marL="9525" marR="9525" marT="9525" marB="0" anchor="ctr"/>
                </a:tc>
                <a:extLst>
                  <a:ext uri="{0D108BD9-81ED-4DB2-BD59-A6C34878D82A}">
                    <a16:rowId xmlns:a16="http://schemas.microsoft.com/office/drawing/2014/main" val="10000"/>
                  </a:ext>
                </a:extLst>
              </a:tr>
              <a:tr h="625280">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7</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2018YFA0404500</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星系结构、演化与宇宙学研究</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中国科学院国家天文台</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毛淑德</a:t>
                      </a: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4754</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9525" marR="9525" marT="9525" marB="9525" anchor="ctr"/>
                </a:tc>
                <a:tc>
                  <a:txBody>
                    <a:bodyPr/>
                    <a:lstStyle/>
                    <a:p>
                      <a:pPr marL="0" algn="ctr" defTabSz="914400" rtl="0" eaLnBrk="1"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5</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625280">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8</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tc>
                  <a:txBody>
                    <a:bodyPr/>
                    <a:lstStyle/>
                    <a:p>
                      <a:pPr marL="0" algn="ctr" defTabSz="914400" rtl="0" eaLnBrk="1" fontAlgn="ctr" latinLnBrk="0" hangingPunct="1">
                        <a:lnSpc>
                          <a:spcPct val="100000"/>
                        </a:lnSpc>
                        <a:spcAft>
                          <a:spcPts val="0"/>
                        </a:spcAft>
                      </a:pPr>
                      <a:r>
                        <a:rPr lang="en-US"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2018YFA0404600</a:t>
                      </a:r>
                      <a:endParaRPr lang="zh-CN"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SKA</a:t>
                      </a: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前期数据处理系统建设和相关科学预研</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中国科学院上海天文台</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洪晓瑜</a:t>
                      </a: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4164</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9525" marR="9525" marT="9525" marB="9525" anchor="ctr"/>
                </a:tc>
                <a:tc>
                  <a:txBody>
                    <a:bodyPr/>
                    <a:lstStyle/>
                    <a:p>
                      <a:pPr marL="0" algn="ctr" defTabSz="914400" rtl="0" eaLnBrk="1"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5</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625280">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9</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tc>
                  <a:txBody>
                    <a:bodyPr/>
                    <a:lstStyle/>
                    <a:p>
                      <a:pPr marL="0" algn="ctr" defTabSz="914400" rtl="0" eaLnBrk="1" fontAlgn="ctr" latinLnBrk="0" hangingPunct="1">
                        <a:lnSpc>
                          <a:spcPct val="100000"/>
                        </a:lnSpc>
                        <a:spcAft>
                          <a:spcPts val="0"/>
                        </a:spcAft>
                      </a:pPr>
                      <a:r>
                        <a:rPr lang="en-US"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2018YFA0404700</a:t>
                      </a:r>
                      <a:endParaRPr lang="zh-CN"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射电技术方法前沿研究</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中国科学院紫金山天文台</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任</a:t>
                      </a: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  </a:t>
                      </a:r>
                      <a:r>
                        <a:rPr lang="en-US" sz="1800" b="1" kern="100" dirty="0" smtClean="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  </a:t>
                      </a:r>
                      <a:r>
                        <a:rPr lang="zh-CN" sz="1800" b="1" kern="100" dirty="0" smtClean="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远</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4793</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9525" marR="9525" marT="9525" marB="9525" anchor="ctr"/>
                </a:tc>
                <a:tc>
                  <a:txBody>
                    <a:bodyPr/>
                    <a:lstStyle/>
                    <a:p>
                      <a:pPr marL="0" algn="ctr" defTabSz="914400" rtl="0" eaLnBrk="1"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5</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625280">
                <a:tc>
                  <a:txBody>
                    <a:bodyPr/>
                    <a:lstStyle/>
                    <a:p>
                      <a:pPr marL="0" algn="ctr" defTabSz="914400" rtl="0" eaLnBrk="1" fontAlgn="ctr"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10</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tc>
                  <a:txBody>
                    <a:bodyPr/>
                    <a:lstStyle/>
                    <a:p>
                      <a:pPr marL="0" algn="ctr" defTabSz="914400" rtl="0" eaLnBrk="1" fontAlgn="ctr" latinLnBrk="0" hangingPunct="1">
                        <a:lnSpc>
                          <a:spcPct val="100000"/>
                        </a:lnSpc>
                        <a:spcAft>
                          <a:spcPts val="0"/>
                        </a:spcAft>
                      </a:pPr>
                      <a:r>
                        <a:rPr lang="en-US"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2018YFA0404800</a:t>
                      </a:r>
                      <a:endParaRPr lang="zh-CN" sz="1800" b="1" kern="10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marL="0" algn="just"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极强光场条件下</a:t>
                      </a: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 QED </a:t>
                      </a: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效应研究</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上海交通大学</a:t>
                      </a:r>
                    </a:p>
                  </a:txBody>
                  <a:tcPr marL="7145" marR="7145" marT="7145" marB="7145" anchor="ctr"/>
                </a:tc>
                <a:tc>
                  <a:txBody>
                    <a:bodyPr/>
                    <a:lstStyle/>
                    <a:p>
                      <a:pPr marL="0" algn="ctr" defTabSz="914400" rtl="0" eaLnBrk="1" fontAlgn="ctr" latinLnBrk="0" hangingPunct="1">
                        <a:lnSpc>
                          <a:spcPct val="100000"/>
                        </a:lnSpc>
                        <a:spcAft>
                          <a:spcPts val="0"/>
                        </a:spcAft>
                      </a:pPr>
                      <a:r>
                        <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何</a:t>
                      </a: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  </a:t>
                      </a:r>
                      <a:r>
                        <a:rPr lang="en-US" sz="1800" b="1" kern="100" dirty="0" smtClean="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  </a:t>
                      </a:r>
                      <a:r>
                        <a:rPr lang="zh-CN" sz="1800" b="1" kern="100" dirty="0" smtClean="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峰</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7145" marR="7145" marT="7145" marB="7145" anchor="ctr"/>
                </a:tc>
                <a:tc>
                  <a:txBody>
                    <a:bodyPr/>
                    <a:lstStyle/>
                    <a:p>
                      <a:pPr algn="ctr" fontAlgn="ctr">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1425</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9525" marR="9525" marT="9525" marB="9525" anchor="ctr"/>
                </a:tc>
                <a:tc>
                  <a:txBody>
                    <a:bodyPr/>
                    <a:lstStyle/>
                    <a:p>
                      <a:pPr marL="0" algn="ctr" defTabSz="914400" rtl="0" eaLnBrk="1" latinLnBrk="0" hangingPunct="1">
                        <a:lnSpc>
                          <a:spcPct val="100000"/>
                        </a:lnSpc>
                        <a:spcAft>
                          <a:spcPts val="0"/>
                        </a:spcAft>
                      </a:pPr>
                      <a:r>
                        <a:rPr lang="en-US"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rPr>
                        <a:t>5</a:t>
                      </a:r>
                      <a:endParaRPr lang="zh-CN" sz="1800" b="1" kern="100" dirty="0">
                        <a:solidFill>
                          <a:schemeClr val="dk1"/>
                        </a:solidFill>
                        <a:effectLst/>
                        <a:latin typeface="Times New Roman" panose="02020603050405020304" pitchFamily="18" charset="0"/>
                        <a:ea typeface="仿宋"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
        <p:nvSpPr>
          <p:cNvPr id="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7" name="矩形 6"/>
          <p:cNvSpPr/>
          <p:nvPr/>
        </p:nvSpPr>
        <p:spPr>
          <a:xfrm>
            <a:off x="808794" y="1214422"/>
            <a:ext cx="5502436" cy="535810"/>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200" dirty="0" smtClean="0">
                <a:solidFill>
                  <a:srgbClr val="960000"/>
                </a:solidFill>
                <a:latin typeface="微软雅黑" panose="020B0503020204020204" pitchFamily="34" charset="-122"/>
                <a:ea typeface="微软雅黑" panose="020B0503020204020204" pitchFamily="34" charset="-122"/>
              </a:rPr>
              <a:t>3</a:t>
            </a:r>
            <a:r>
              <a:rPr lang="zh-CN" altLang="en-US" sz="2200" dirty="0" smtClean="0">
                <a:solidFill>
                  <a:srgbClr val="960000"/>
                </a:solidFill>
                <a:latin typeface="微软雅黑" panose="020B0503020204020204" pitchFamily="34" charset="-122"/>
                <a:ea typeface="微软雅黑" panose="020B0503020204020204" pitchFamily="34" charset="-122"/>
              </a:rPr>
              <a:t>、立项清单（续）</a:t>
            </a:r>
            <a:endParaRPr lang="zh-CN" altLang="en-US" sz="2200" dirty="0">
              <a:solidFill>
                <a:srgbClr val="96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49654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7" name="折角形 6"/>
          <p:cNvSpPr>
            <a:spLocks noChangeAspect="1"/>
          </p:cNvSpPr>
          <p:nvPr/>
        </p:nvSpPr>
        <p:spPr>
          <a:xfrm>
            <a:off x="737356" y="1142984"/>
            <a:ext cx="4143404" cy="545776"/>
          </a:xfrm>
          <a:prstGeom prst="foldedCorner">
            <a:avLst>
              <a:gd name="adj" fmla="val 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smtClean="0">
                <a:solidFill>
                  <a:srgbClr val="960000"/>
                </a:solidFill>
                <a:latin typeface="微软雅黑" panose="020B0503020204020204" pitchFamily="34" charset="-122"/>
                <a:ea typeface="微软雅黑" panose="020B0503020204020204" pitchFamily="34" charset="-122"/>
              </a:rPr>
              <a:t>4</a:t>
            </a:r>
            <a:r>
              <a:rPr lang="zh-CN" altLang="en-US" sz="2200" dirty="0" smtClean="0">
                <a:solidFill>
                  <a:srgbClr val="960000"/>
                </a:solidFill>
                <a:latin typeface="微软雅黑" panose="020B0503020204020204" pitchFamily="34" charset="-122"/>
                <a:ea typeface="微软雅黑" panose="020B0503020204020204" pitchFamily="34" charset="-122"/>
              </a:rPr>
              <a:t>、专项总体部署完成情况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p:extLst>
              <p:ext uri="{D42A27DB-BD31-4B8C-83A1-F6EECF244321}">
                <p14:modId xmlns:p14="http://schemas.microsoft.com/office/powerpoint/2010/main" val="2014069011"/>
              </p:ext>
            </p:extLst>
          </p:nvPr>
        </p:nvGraphicFramePr>
        <p:xfrm>
          <a:off x="623311" y="2357430"/>
          <a:ext cx="10847793" cy="1213735"/>
        </p:xfrm>
        <a:graphic>
          <a:graphicData uri="http://schemas.openxmlformats.org/drawingml/2006/table">
            <a:tbl>
              <a:tblPr firstRow="1" bandRow="1">
                <a:tableStyleId>{5C22544A-7EE6-4342-B048-85BDC9FD1C3A}</a:tableStyleId>
              </a:tblPr>
              <a:tblGrid>
                <a:gridCol w="3574840">
                  <a:extLst>
                    <a:ext uri="{9D8B030D-6E8A-4147-A177-3AD203B41FA5}">
                      <a16:colId xmlns:a16="http://schemas.microsoft.com/office/drawing/2014/main" val="20000"/>
                    </a:ext>
                  </a:extLst>
                </a:gridCol>
                <a:gridCol w="2711948">
                  <a:extLst>
                    <a:ext uri="{9D8B030D-6E8A-4147-A177-3AD203B41FA5}">
                      <a16:colId xmlns:a16="http://schemas.microsoft.com/office/drawing/2014/main" val="20001"/>
                    </a:ext>
                  </a:extLst>
                </a:gridCol>
                <a:gridCol w="2218866">
                  <a:extLst>
                    <a:ext uri="{9D8B030D-6E8A-4147-A177-3AD203B41FA5}">
                      <a16:colId xmlns:a16="http://schemas.microsoft.com/office/drawing/2014/main" val="20002"/>
                    </a:ext>
                  </a:extLst>
                </a:gridCol>
                <a:gridCol w="2342139">
                  <a:extLst>
                    <a:ext uri="{9D8B030D-6E8A-4147-A177-3AD203B41FA5}">
                      <a16:colId xmlns:a16="http://schemas.microsoft.com/office/drawing/2014/main" val="20003"/>
                    </a:ext>
                  </a:extLst>
                </a:gridCol>
              </a:tblGrid>
              <a:tr h="472055">
                <a:tc>
                  <a:txBody>
                    <a:bodyPr/>
                    <a:lstStyle/>
                    <a:p>
                      <a:pPr algn="ctr"/>
                      <a:r>
                        <a:rPr lang="zh-CN" altLang="en-US" dirty="0" smtClean="0">
                          <a:solidFill>
                            <a:schemeClr val="bg1"/>
                          </a:solidFill>
                        </a:rPr>
                        <a:t>类别</a:t>
                      </a:r>
                      <a:endParaRPr lang="zh-CN" altLang="en-US" dirty="0">
                        <a:solidFill>
                          <a:schemeClr val="bg1"/>
                        </a:solidFill>
                      </a:endParaRPr>
                    </a:p>
                  </a:txBody>
                  <a:tcPr marL="121904" marR="121904"/>
                </a:tc>
                <a:tc>
                  <a:txBody>
                    <a:bodyPr/>
                    <a:lstStyle/>
                    <a:p>
                      <a:pPr algn="ctr"/>
                      <a:r>
                        <a:rPr lang="zh-CN" altLang="en-US" dirty="0" smtClean="0">
                          <a:solidFill>
                            <a:schemeClr val="bg1"/>
                          </a:solidFill>
                        </a:rPr>
                        <a:t>计划部署</a:t>
                      </a:r>
                      <a:endParaRPr lang="zh-CN" altLang="en-US" dirty="0">
                        <a:solidFill>
                          <a:schemeClr val="bg1"/>
                        </a:solidFill>
                      </a:endParaRPr>
                    </a:p>
                  </a:txBody>
                  <a:tcPr marL="121904" marR="121904"/>
                </a:tc>
                <a:tc>
                  <a:txBody>
                    <a:bodyPr/>
                    <a:lstStyle/>
                    <a:p>
                      <a:pPr algn="ctr"/>
                      <a:r>
                        <a:rPr lang="zh-CN" altLang="en-US" dirty="0" smtClean="0">
                          <a:solidFill>
                            <a:schemeClr val="bg1"/>
                          </a:solidFill>
                        </a:rPr>
                        <a:t>已部署</a:t>
                      </a:r>
                      <a:endParaRPr lang="zh-CN" altLang="en-US" dirty="0">
                        <a:solidFill>
                          <a:schemeClr val="bg1"/>
                        </a:solidFill>
                      </a:endParaRPr>
                    </a:p>
                  </a:txBody>
                  <a:tcPr marL="121904" marR="121904"/>
                </a:tc>
                <a:tc>
                  <a:txBody>
                    <a:bodyPr/>
                    <a:lstStyle/>
                    <a:p>
                      <a:pPr algn="ctr"/>
                      <a:r>
                        <a:rPr lang="zh-CN" altLang="en-US" dirty="0" smtClean="0">
                          <a:solidFill>
                            <a:schemeClr val="bg1"/>
                          </a:solidFill>
                        </a:rPr>
                        <a:t>部署完成率</a:t>
                      </a:r>
                      <a:endParaRPr lang="zh-CN" altLang="en-US" dirty="0">
                        <a:solidFill>
                          <a:schemeClr val="bg1"/>
                        </a:solidFill>
                      </a:endParaRPr>
                    </a:p>
                  </a:txBody>
                  <a:tcPr marL="121904" marR="121904"/>
                </a:tc>
                <a:extLst>
                  <a:ext uri="{0D108BD9-81ED-4DB2-BD59-A6C34878D82A}">
                    <a16:rowId xmlns:a16="http://schemas.microsoft.com/office/drawing/2014/main" val="10000"/>
                  </a:ext>
                </a:extLst>
              </a:tr>
              <a:tr h="370840">
                <a:tc>
                  <a:txBody>
                    <a:bodyPr/>
                    <a:lstStyle/>
                    <a:p>
                      <a:r>
                        <a:rPr lang="zh-CN" altLang="en-US" b="1" dirty="0" smtClean="0">
                          <a:solidFill>
                            <a:schemeClr val="tx1"/>
                          </a:solidFill>
                          <a:latin typeface="仿宋" panose="02010609060101010101" pitchFamily="49" charset="-122"/>
                          <a:ea typeface="仿宋" panose="02010609060101010101" pitchFamily="49" charset="-122"/>
                        </a:rPr>
                        <a:t>子任务数</a:t>
                      </a:r>
                      <a:endParaRPr lang="zh-CN" altLang="en-US" b="1" dirty="0">
                        <a:solidFill>
                          <a:schemeClr val="tx1"/>
                        </a:solidFill>
                        <a:latin typeface="仿宋" panose="02010609060101010101" pitchFamily="49" charset="-122"/>
                        <a:ea typeface="仿宋" panose="02010609060101010101" pitchFamily="49" charset="-122"/>
                      </a:endParaRPr>
                    </a:p>
                  </a:txBody>
                  <a:tcPr marL="121904" marR="121904"/>
                </a:tc>
                <a:tc>
                  <a:txBody>
                    <a:bodyPr/>
                    <a:lstStyle/>
                    <a:p>
                      <a:pPr algn="ctr"/>
                      <a:r>
                        <a:rPr lang="en-US" altLang="zh-CN" b="1" dirty="0" smtClean="0">
                          <a:solidFill>
                            <a:schemeClr val="tx1"/>
                          </a:solidFill>
                          <a:latin typeface="Times New Roman" panose="02020603050405020304" pitchFamily="18" charset="0"/>
                          <a:cs typeface="Times New Roman" panose="02020603050405020304" pitchFamily="18" charset="0"/>
                        </a:rPr>
                        <a:t>46</a:t>
                      </a:r>
                      <a:endParaRPr lang="zh-CN" altLang="en-US" b="1" dirty="0">
                        <a:solidFill>
                          <a:schemeClr val="tx1"/>
                        </a:solidFill>
                        <a:latin typeface="Times New Roman" panose="02020603050405020304" pitchFamily="18" charset="0"/>
                        <a:cs typeface="Times New Roman" panose="02020603050405020304" pitchFamily="18" charset="0"/>
                      </a:endParaRPr>
                    </a:p>
                  </a:txBody>
                  <a:tcPr marL="121904" marR="121904"/>
                </a:tc>
                <a:tc>
                  <a:txBody>
                    <a:bodyPr/>
                    <a:lstStyle/>
                    <a:p>
                      <a:pPr marL="0" algn="ctr" defTabSz="914400" rtl="0" eaLnBrk="1" latinLnBrk="0" hangingPunct="1"/>
                      <a:r>
                        <a:rPr lang="en-US" altLang="zh-CN" sz="1800" b="1" kern="1200" dirty="0" smtClean="0">
                          <a:solidFill>
                            <a:schemeClr val="tx1"/>
                          </a:solidFill>
                          <a:latin typeface="Times New Roman" panose="02020603050405020304" pitchFamily="18" charset="0"/>
                          <a:ea typeface="+mn-ea"/>
                          <a:cs typeface="Times New Roman" panose="02020603050405020304" pitchFamily="18" charset="0"/>
                        </a:rPr>
                        <a:t>37</a:t>
                      </a:r>
                      <a:endParaRPr lang="zh-CN" altLang="en-US" sz="1800" b="1" kern="1200" dirty="0">
                        <a:solidFill>
                          <a:schemeClr val="tx1"/>
                        </a:solidFill>
                        <a:latin typeface="Times New Roman" panose="02020603050405020304" pitchFamily="18" charset="0"/>
                        <a:ea typeface="+mn-ea"/>
                        <a:cs typeface="Times New Roman" panose="02020603050405020304" pitchFamily="18" charset="0"/>
                      </a:endParaRPr>
                    </a:p>
                  </a:txBody>
                  <a:tcPr marL="121904" marR="121904" anchor="ctr" anchorCtr="1"/>
                </a:tc>
                <a:tc>
                  <a:txBody>
                    <a:bodyPr/>
                    <a:lstStyle/>
                    <a:p>
                      <a:pPr marL="0" algn="ctr" defTabSz="914400" rtl="0" eaLnBrk="1" latinLnBrk="0" hangingPunct="1"/>
                      <a:r>
                        <a:rPr lang="en-US" altLang="zh-CN" sz="1800" b="1" kern="1200" dirty="0" smtClean="0">
                          <a:solidFill>
                            <a:schemeClr val="tx1"/>
                          </a:solidFill>
                          <a:latin typeface="Times New Roman" panose="02020603050405020304" pitchFamily="18" charset="0"/>
                          <a:ea typeface="+mn-ea"/>
                          <a:cs typeface="Times New Roman" panose="02020603050405020304" pitchFamily="18" charset="0"/>
                        </a:rPr>
                        <a:t>80.4%</a:t>
                      </a:r>
                      <a:endParaRPr lang="zh-CN" altLang="en-US" sz="1800" b="1" kern="1200" dirty="0">
                        <a:solidFill>
                          <a:schemeClr val="tx1"/>
                        </a:solidFill>
                        <a:latin typeface="Times New Roman" panose="02020603050405020304" pitchFamily="18" charset="0"/>
                        <a:ea typeface="+mn-ea"/>
                        <a:cs typeface="Times New Roman" panose="02020603050405020304" pitchFamily="18" charset="0"/>
                      </a:endParaRPr>
                    </a:p>
                  </a:txBody>
                  <a:tcPr marL="121904" marR="121904" anchor="ctr" anchorCtr="1"/>
                </a:tc>
                <a:extLst>
                  <a:ext uri="{0D108BD9-81ED-4DB2-BD59-A6C34878D82A}">
                    <a16:rowId xmlns:a16="http://schemas.microsoft.com/office/drawing/2014/main" val="10001"/>
                  </a:ext>
                </a:extLst>
              </a:tr>
              <a:tr h="370840">
                <a:tc>
                  <a:txBody>
                    <a:bodyPr/>
                    <a:lstStyle/>
                    <a:p>
                      <a:r>
                        <a:rPr lang="zh-CN" altLang="en-US" b="1" dirty="0" smtClean="0">
                          <a:solidFill>
                            <a:schemeClr val="tx1"/>
                          </a:solidFill>
                          <a:latin typeface="仿宋" panose="02010609060101010101" pitchFamily="49" charset="-122"/>
                          <a:ea typeface="仿宋" panose="02010609060101010101" pitchFamily="49" charset="-122"/>
                        </a:rPr>
                        <a:t>专项经费数（万元）</a:t>
                      </a:r>
                      <a:endParaRPr lang="zh-CN" altLang="en-US" b="1" dirty="0">
                        <a:solidFill>
                          <a:schemeClr val="tx1"/>
                        </a:solidFill>
                        <a:latin typeface="仿宋" panose="02010609060101010101" pitchFamily="49" charset="-122"/>
                        <a:ea typeface="仿宋" panose="02010609060101010101" pitchFamily="49" charset="-122"/>
                      </a:endParaRPr>
                    </a:p>
                  </a:txBody>
                  <a:tcPr marL="121904" marR="121904"/>
                </a:tc>
                <a:tc>
                  <a:txBody>
                    <a:bodyPr/>
                    <a:lstStyle/>
                    <a:p>
                      <a:pPr algn="ctr"/>
                      <a:r>
                        <a:rPr lang="en-US" altLang="zh-CN" b="1" dirty="0" smtClean="0">
                          <a:solidFill>
                            <a:schemeClr val="tx1"/>
                          </a:solidFill>
                          <a:latin typeface="Times New Roman" panose="02020603050405020304" pitchFamily="18" charset="0"/>
                          <a:cs typeface="Times New Roman" panose="02020603050405020304" pitchFamily="18" charset="0"/>
                        </a:rPr>
                        <a:t>170800</a:t>
                      </a:r>
                    </a:p>
                  </a:txBody>
                  <a:tcPr marL="121904" marR="121904"/>
                </a:tc>
                <a:tc>
                  <a:txBody>
                    <a:bodyPr/>
                    <a:lstStyle/>
                    <a:p>
                      <a:pPr marL="0" algn="ctr" defTabSz="914400" rtl="0" eaLnBrk="1" latinLnBrk="0" hangingPunct="1"/>
                      <a:r>
                        <a:rPr lang="en-US" altLang="zh-CN" sz="1800" b="1" kern="1200" dirty="0" smtClean="0">
                          <a:solidFill>
                            <a:schemeClr val="tx1"/>
                          </a:solidFill>
                          <a:latin typeface="Times New Roman" panose="02020603050405020304" pitchFamily="18" charset="0"/>
                          <a:ea typeface="+mn-ea"/>
                          <a:cs typeface="Times New Roman" panose="02020603050405020304" pitchFamily="18" charset="0"/>
                        </a:rPr>
                        <a:t>135905</a:t>
                      </a:r>
                      <a:endParaRPr lang="zh-CN" altLang="en-US" sz="1800" b="1" kern="1200" dirty="0">
                        <a:solidFill>
                          <a:schemeClr val="tx1"/>
                        </a:solidFill>
                        <a:latin typeface="Times New Roman" panose="02020603050405020304" pitchFamily="18" charset="0"/>
                        <a:ea typeface="+mn-ea"/>
                        <a:cs typeface="Times New Roman" panose="02020603050405020304" pitchFamily="18" charset="0"/>
                      </a:endParaRPr>
                    </a:p>
                  </a:txBody>
                  <a:tcPr marL="121904" marR="121904" anchor="ctr" anchorCtr="1"/>
                </a:tc>
                <a:tc>
                  <a:txBody>
                    <a:bodyPr/>
                    <a:lstStyle/>
                    <a:p>
                      <a:pPr marL="0" algn="ctr" defTabSz="914400" rtl="0" eaLnBrk="1" latinLnBrk="0" hangingPunct="1"/>
                      <a:r>
                        <a:rPr lang="en-US" altLang="zh-CN" sz="1800" b="1" kern="1200" dirty="0" smtClean="0">
                          <a:solidFill>
                            <a:schemeClr val="tx1"/>
                          </a:solidFill>
                          <a:latin typeface="Times New Roman" panose="02020603050405020304" pitchFamily="18" charset="0"/>
                          <a:ea typeface="+mn-ea"/>
                          <a:cs typeface="Times New Roman" panose="02020603050405020304" pitchFamily="18" charset="0"/>
                        </a:rPr>
                        <a:t>79.6%</a:t>
                      </a:r>
                      <a:endParaRPr lang="zh-CN" altLang="en-US" sz="1800" b="1" kern="1200" dirty="0">
                        <a:solidFill>
                          <a:schemeClr val="tx1"/>
                        </a:solidFill>
                        <a:latin typeface="Times New Roman" panose="02020603050405020304" pitchFamily="18" charset="0"/>
                        <a:ea typeface="+mn-ea"/>
                        <a:cs typeface="Times New Roman" panose="02020603050405020304" pitchFamily="18" charset="0"/>
                      </a:endParaRPr>
                    </a:p>
                  </a:txBody>
                  <a:tcPr marL="121904" marR="121904" anchor="ctr" anchorCtr="1"/>
                </a:tc>
                <a:extLst>
                  <a:ext uri="{0D108BD9-81ED-4DB2-BD59-A6C34878D82A}">
                    <a16:rowId xmlns:a16="http://schemas.microsoft.com/office/drawing/2014/main" val="10002"/>
                  </a:ext>
                </a:extLst>
              </a:tr>
            </a:tbl>
          </a:graphicData>
        </a:graphic>
      </p:graphicFrame>
      <p:sp>
        <p:nvSpPr>
          <p:cNvPr id="9" name="矩形 8"/>
          <p:cNvSpPr/>
          <p:nvPr/>
        </p:nvSpPr>
        <p:spPr>
          <a:xfrm>
            <a:off x="594480" y="1785926"/>
            <a:ext cx="4616970" cy="461665"/>
          </a:xfrm>
          <a:prstGeom prst="rect">
            <a:avLst/>
          </a:prstGeom>
        </p:spPr>
        <p:txBody>
          <a:bodyPr wrap="none">
            <a:spAutoFit/>
          </a:bodyPr>
          <a:lstStyle/>
          <a:p>
            <a:pPr algn="just" eaLnBrk="0" hangingPunct="0">
              <a:spcBef>
                <a:spcPts val="0"/>
              </a:spcBef>
              <a:spcAft>
                <a:spcPts val="600"/>
              </a:spcAft>
            </a:pPr>
            <a:r>
              <a:rPr lang="zh-CN" altLang="en-US" sz="2400" dirty="0" smtClean="0">
                <a:solidFill>
                  <a:srgbClr val="000000"/>
                </a:solidFill>
                <a:latin typeface="华文新魏" pitchFamily="2" charset="-122"/>
                <a:ea typeface="华文新魏" pitchFamily="2" charset="-122"/>
              </a:rPr>
              <a:t>（</a:t>
            </a:r>
            <a:r>
              <a:rPr lang="en-US" altLang="zh-CN" sz="2400" dirty="0" smtClean="0">
                <a:solidFill>
                  <a:srgbClr val="000000"/>
                </a:solidFill>
                <a:latin typeface="华文新魏" pitchFamily="2" charset="-122"/>
                <a:ea typeface="华文新魏" pitchFamily="2" charset="-122"/>
              </a:rPr>
              <a:t>1</a:t>
            </a:r>
            <a:r>
              <a:rPr lang="zh-CN" altLang="en-US" sz="2400" dirty="0" smtClean="0">
                <a:solidFill>
                  <a:srgbClr val="000000"/>
                </a:solidFill>
                <a:latin typeface="华文新魏" pitchFamily="2" charset="-122"/>
                <a:ea typeface="华文新魏" pitchFamily="2" charset="-122"/>
              </a:rPr>
              <a:t>）专项任务部署总体完成情况</a:t>
            </a:r>
          </a:p>
        </p:txBody>
      </p:sp>
      <p:sp>
        <p:nvSpPr>
          <p:cNvPr id="10" name="文本框 2"/>
          <p:cNvSpPr txBox="1"/>
          <p:nvPr/>
        </p:nvSpPr>
        <p:spPr>
          <a:xfrm>
            <a:off x="623311" y="4093683"/>
            <a:ext cx="10847793" cy="1692771"/>
          </a:xfrm>
          <a:prstGeom prst="rect">
            <a:avLst/>
          </a:prstGeom>
          <a:noFill/>
        </p:spPr>
        <p:txBody>
          <a:bodyPr wrap="square" rtlCol="0">
            <a:spAutoFit/>
          </a:bodyPr>
          <a:lstStyle/>
          <a:p>
            <a:pPr algn="just"/>
            <a:r>
              <a:rPr lang="zh-CN" altLang="en-US" sz="2600" dirty="0">
                <a:solidFill>
                  <a:srgbClr val="FF0000"/>
                </a:solidFill>
                <a:latin typeface="微软雅黑" pitchFamily="34" charset="-122"/>
                <a:ea typeface="微软雅黑" pitchFamily="34" charset="-122"/>
              </a:rPr>
              <a:t>通过</a:t>
            </a:r>
            <a:r>
              <a:rPr lang="en-US" altLang="zh-CN" sz="2600" dirty="0">
                <a:solidFill>
                  <a:srgbClr val="FF0000"/>
                </a:solidFill>
                <a:latin typeface="微软雅黑" pitchFamily="34" charset="-122"/>
                <a:ea typeface="微软雅黑" pitchFamily="34" charset="-122"/>
              </a:rPr>
              <a:t>2016-2018</a:t>
            </a:r>
            <a:r>
              <a:rPr lang="zh-CN" altLang="en-US" sz="2600" dirty="0">
                <a:solidFill>
                  <a:srgbClr val="FF0000"/>
                </a:solidFill>
                <a:latin typeface="微软雅黑" pitchFamily="34" charset="-122"/>
                <a:ea typeface="微软雅黑" pitchFamily="34" charset="-122"/>
              </a:rPr>
              <a:t>年三年部署，大科学装置专项围绕</a:t>
            </a:r>
            <a:r>
              <a:rPr lang="en-US" altLang="zh-CN" sz="2600" dirty="0">
                <a:solidFill>
                  <a:srgbClr val="FF0000"/>
                </a:solidFill>
                <a:latin typeface="微软雅黑" pitchFamily="34" charset="-122"/>
                <a:ea typeface="微软雅黑" pitchFamily="34" charset="-122"/>
              </a:rPr>
              <a:t>14</a:t>
            </a:r>
            <a:r>
              <a:rPr lang="zh-CN" altLang="en-US" sz="2600" dirty="0">
                <a:solidFill>
                  <a:srgbClr val="FF0000"/>
                </a:solidFill>
                <a:latin typeface="微软雅黑" pitchFamily="34" charset="-122"/>
                <a:ea typeface="微软雅黑" pitchFamily="34" charset="-122"/>
              </a:rPr>
              <a:t>项任务中的</a:t>
            </a:r>
            <a:r>
              <a:rPr lang="en-US" altLang="zh-CN" sz="2600" dirty="0">
                <a:solidFill>
                  <a:srgbClr val="FF0000"/>
                </a:solidFill>
                <a:latin typeface="微软雅黑" pitchFamily="34" charset="-122"/>
                <a:ea typeface="微软雅黑" pitchFamily="34" charset="-122"/>
              </a:rPr>
              <a:t>13</a:t>
            </a:r>
            <a:r>
              <a:rPr lang="zh-CN" altLang="en-US" sz="2600" dirty="0">
                <a:solidFill>
                  <a:srgbClr val="FF0000"/>
                </a:solidFill>
                <a:latin typeface="微软雅黑" pitchFamily="34" charset="-122"/>
                <a:ea typeface="微软雅黑" pitchFamily="34" charset="-122"/>
              </a:rPr>
              <a:t>项任务进行了部署，共立项项目</a:t>
            </a:r>
            <a:r>
              <a:rPr lang="en-US" altLang="zh-CN" sz="2600" dirty="0">
                <a:solidFill>
                  <a:srgbClr val="FF0000"/>
                </a:solidFill>
                <a:latin typeface="微软雅黑" pitchFamily="34" charset="-122"/>
                <a:ea typeface="微软雅黑" pitchFamily="34" charset="-122"/>
              </a:rPr>
              <a:t>47</a:t>
            </a:r>
            <a:r>
              <a:rPr lang="zh-CN" altLang="en-US" sz="2600" dirty="0">
                <a:solidFill>
                  <a:srgbClr val="FF0000"/>
                </a:solidFill>
                <a:latin typeface="微软雅黑" pitchFamily="34" charset="-122"/>
                <a:ea typeface="微软雅黑" pitchFamily="34" charset="-122"/>
              </a:rPr>
              <a:t>项，其中有</a:t>
            </a:r>
            <a:r>
              <a:rPr lang="en-US" altLang="zh-CN" sz="2600" dirty="0">
                <a:solidFill>
                  <a:srgbClr val="FF0000"/>
                </a:solidFill>
                <a:latin typeface="微软雅黑" pitchFamily="34" charset="-122"/>
                <a:ea typeface="微软雅黑" pitchFamily="34" charset="-122"/>
              </a:rPr>
              <a:t>7</a:t>
            </a:r>
            <a:r>
              <a:rPr lang="zh-CN" altLang="en-US" sz="2600" dirty="0">
                <a:solidFill>
                  <a:srgbClr val="FF0000"/>
                </a:solidFill>
                <a:latin typeface="微软雅黑" pitchFamily="34" charset="-122"/>
                <a:ea typeface="微软雅黑" pitchFamily="34" charset="-122"/>
              </a:rPr>
              <a:t>项任务已经完成部署，任务</a:t>
            </a:r>
            <a:r>
              <a:rPr lang="en-US" altLang="zh-CN" sz="2600" dirty="0">
                <a:solidFill>
                  <a:srgbClr val="FF0000"/>
                </a:solidFill>
                <a:latin typeface="微软雅黑" pitchFamily="34" charset="-122"/>
                <a:ea typeface="微软雅黑" pitchFamily="34" charset="-122"/>
              </a:rPr>
              <a:t>1</a:t>
            </a:r>
            <a:r>
              <a:rPr lang="zh-CN" altLang="en-US" sz="2600" dirty="0">
                <a:solidFill>
                  <a:srgbClr val="FF0000"/>
                </a:solidFill>
                <a:latin typeface="微软雅黑" pitchFamily="34" charset="-122"/>
                <a:ea typeface="微软雅黑" pitchFamily="34" charset="-122"/>
              </a:rPr>
              <a:t>尚未部署；</a:t>
            </a:r>
            <a:r>
              <a:rPr lang="en-US" altLang="zh-CN" sz="2600" dirty="0">
                <a:solidFill>
                  <a:srgbClr val="FF0000"/>
                </a:solidFill>
                <a:latin typeface="微软雅黑" pitchFamily="34" charset="-122"/>
                <a:ea typeface="微软雅黑" pitchFamily="34" charset="-122"/>
              </a:rPr>
              <a:t>46</a:t>
            </a:r>
            <a:r>
              <a:rPr lang="zh-CN" altLang="en-US" sz="2600" dirty="0">
                <a:solidFill>
                  <a:srgbClr val="FF0000"/>
                </a:solidFill>
                <a:latin typeface="微软雅黑" pitchFamily="34" charset="-122"/>
                <a:ea typeface="微软雅黑" pitchFamily="34" charset="-122"/>
              </a:rPr>
              <a:t>项子任务中有</a:t>
            </a:r>
            <a:r>
              <a:rPr lang="en-US" altLang="zh-CN" sz="2600" dirty="0">
                <a:solidFill>
                  <a:srgbClr val="FF0000"/>
                </a:solidFill>
                <a:latin typeface="微软雅黑" pitchFamily="34" charset="-122"/>
                <a:ea typeface="微软雅黑" pitchFamily="34" charset="-122"/>
              </a:rPr>
              <a:t>37</a:t>
            </a:r>
            <a:r>
              <a:rPr lang="zh-CN" altLang="en-US" sz="2600" dirty="0">
                <a:solidFill>
                  <a:srgbClr val="FF0000"/>
                </a:solidFill>
                <a:latin typeface="微软雅黑" pitchFamily="34" charset="-122"/>
                <a:ea typeface="微软雅黑" pitchFamily="34" charset="-122"/>
              </a:rPr>
              <a:t>项完成部署。任务部署率为</a:t>
            </a:r>
            <a:r>
              <a:rPr lang="en-US" altLang="zh-CN" sz="2600" dirty="0">
                <a:solidFill>
                  <a:srgbClr val="FF0000"/>
                </a:solidFill>
                <a:latin typeface="微软雅黑" pitchFamily="34" charset="-122"/>
                <a:ea typeface="微软雅黑" pitchFamily="34" charset="-122"/>
              </a:rPr>
              <a:t>80.4%</a:t>
            </a:r>
            <a:r>
              <a:rPr lang="zh-CN" altLang="en-US" sz="2600" dirty="0">
                <a:solidFill>
                  <a:srgbClr val="FF0000"/>
                </a:solidFill>
                <a:latin typeface="微软雅黑" pitchFamily="34" charset="-122"/>
                <a:ea typeface="微软雅黑" pitchFamily="34" charset="-122"/>
              </a:rPr>
              <a:t>；经费执行率</a:t>
            </a:r>
            <a:r>
              <a:rPr lang="en-US" altLang="zh-CN" sz="2600" dirty="0">
                <a:solidFill>
                  <a:srgbClr val="FF0000"/>
                </a:solidFill>
                <a:latin typeface="微软雅黑" pitchFamily="34" charset="-122"/>
                <a:ea typeface="微软雅黑" pitchFamily="34" charset="-122"/>
              </a:rPr>
              <a:t>79.6%</a:t>
            </a:r>
            <a:r>
              <a:rPr lang="zh-CN" altLang="en-US" sz="2600" dirty="0">
                <a:solidFill>
                  <a:srgbClr val="FF0000"/>
                </a:solidFill>
                <a:latin typeface="微软雅黑" pitchFamily="34" charset="-122"/>
                <a:ea typeface="微软雅黑" pitchFamily="34" charset="-122"/>
              </a:rPr>
              <a:t>。还有</a:t>
            </a:r>
            <a:r>
              <a:rPr lang="en-US" altLang="zh-CN" sz="2600" dirty="0">
                <a:solidFill>
                  <a:srgbClr val="FF0000"/>
                </a:solidFill>
                <a:latin typeface="微软雅黑" pitchFamily="34" charset="-122"/>
                <a:ea typeface="微软雅黑" pitchFamily="34" charset="-122"/>
              </a:rPr>
              <a:t>9</a:t>
            </a:r>
            <a:r>
              <a:rPr lang="zh-CN" altLang="en-US" sz="2600" dirty="0">
                <a:solidFill>
                  <a:srgbClr val="FF0000"/>
                </a:solidFill>
                <a:latin typeface="微软雅黑" pitchFamily="34" charset="-122"/>
                <a:ea typeface="微软雅黑" pitchFamily="34" charset="-122"/>
              </a:rPr>
              <a:t>项子任务和</a:t>
            </a:r>
            <a:r>
              <a:rPr lang="en-US" altLang="zh-CN" sz="2600" dirty="0">
                <a:solidFill>
                  <a:srgbClr val="FF0000"/>
                </a:solidFill>
                <a:latin typeface="微软雅黑" pitchFamily="34" charset="-122"/>
                <a:ea typeface="微软雅黑" pitchFamily="34" charset="-122"/>
              </a:rPr>
              <a:t>3.4895</a:t>
            </a:r>
            <a:r>
              <a:rPr lang="zh-CN" altLang="en-US" sz="2600" dirty="0">
                <a:solidFill>
                  <a:srgbClr val="FF0000"/>
                </a:solidFill>
                <a:latin typeface="微软雅黑" pitchFamily="34" charset="-122"/>
                <a:ea typeface="微软雅黑" pitchFamily="34" charset="-122"/>
              </a:rPr>
              <a:t>亿经费待部署。</a:t>
            </a:r>
            <a:endParaRPr lang="zh-CN" altLang="en-US" sz="26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1881909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4" name="折角形 3"/>
          <p:cNvSpPr>
            <a:spLocks noChangeAspect="1"/>
          </p:cNvSpPr>
          <p:nvPr/>
        </p:nvSpPr>
        <p:spPr>
          <a:xfrm>
            <a:off x="737356" y="1142984"/>
            <a:ext cx="4143404" cy="545776"/>
          </a:xfrm>
          <a:prstGeom prst="foldedCorner">
            <a:avLst>
              <a:gd name="adj" fmla="val 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smtClean="0">
                <a:solidFill>
                  <a:srgbClr val="960000"/>
                </a:solidFill>
                <a:latin typeface="微软雅黑" panose="020B0503020204020204" pitchFamily="34" charset="-122"/>
                <a:ea typeface="微软雅黑" panose="020B0503020204020204" pitchFamily="34" charset="-122"/>
              </a:rPr>
              <a:t>4</a:t>
            </a:r>
            <a:r>
              <a:rPr lang="zh-CN" altLang="en-US" sz="2200" dirty="0" smtClean="0">
                <a:solidFill>
                  <a:srgbClr val="960000"/>
                </a:solidFill>
                <a:latin typeface="微软雅黑" panose="020B0503020204020204" pitchFamily="34" charset="-122"/>
                <a:ea typeface="微软雅黑" panose="020B0503020204020204" pitchFamily="34" charset="-122"/>
              </a:rPr>
              <a:t>、专项总体部署完成情况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2118523746"/>
              </p:ext>
            </p:extLst>
          </p:nvPr>
        </p:nvGraphicFramePr>
        <p:xfrm>
          <a:off x="623312" y="2234360"/>
          <a:ext cx="10847793" cy="4266474"/>
        </p:xfrm>
        <a:graphic>
          <a:graphicData uri="http://schemas.openxmlformats.org/drawingml/2006/table">
            <a:tbl>
              <a:tblPr firstRow="1" bandRow="1">
                <a:tableStyleId>{5C22544A-7EE6-4342-B048-85BDC9FD1C3A}</a:tableStyleId>
              </a:tblPr>
              <a:tblGrid>
                <a:gridCol w="767985">
                  <a:extLst>
                    <a:ext uri="{9D8B030D-6E8A-4147-A177-3AD203B41FA5}">
                      <a16:colId xmlns:a16="http://schemas.microsoft.com/office/drawing/2014/main" val="20000"/>
                    </a:ext>
                  </a:extLst>
                </a:gridCol>
                <a:gridCol w="4127921">
                  <a:extLst>
                    <a:ext uri="{9D8B030D-6E8A-4147-A177-3AD203B41FA5}">
                      <a16:colId xmlns:a16="http://schemas.microsoft.com/office/drawing/2014/main" val="20001"/>
                    </a:ext>
                  </a:extLst>
                </a:gridCol>
                <a:gridCol w="1343974">
                  <a:extLst>
                    <a:ext uri="{9D8B030D-6E8A-4147-A177-3AD203B41FA5}">
                      <a16:colId xmlns:a16="http://schemas.microsoft.com/office/drawing/2014/main" val="20002"/>
                    </a:ext>
                  </a:extLst>
                </a:gridCol>
                <a:gridCol w="1247976">
                  <a:extLst>
                    <a:ext uri="{9D8B030D-6E8A-4147-A177-3AD203B41FA5}">
                      <a16:colId xmlns:a16="http://schemas.microsoft.com/office/drawing/2014/main" val="20003"/>
                    </a:ext>
                  </a:extLst>
                </a:gridCol>
                <a:gridCol w="1151978">
                  <a:extLst>
                    <a:ext uri="{9D8B030D-6E8A-4147-A177-3AD203B41FA5}">
                      <a16:colId xmlns:a16="http://schemas.microsoft.com/office/drawing/2014/main" val="20004"/>
                    </a:ext>
                  </a:extLst>
                </a:gridCol>
                <a:gridCol w="1151978">
                  <a:extLst>
                    <a:ext uri="{9D8B030D-6E8A-4147-A177-3AD203B41FA5}">
                      <a16:colId xmlns:a16="http://schemas.microsoft.com/office/drawing/2014/main" val="20005"/>
                    </a:ext>
                  </a:extLst>
                </a:gridCol>
                <a:gridCol w="1055981">
                  <a:extLst>
                    <a:ext uri="{9D8B030D-6E8A-4147-A177-3AD203B41FA5}">
                      <a16:colId xmlns:a16="http://schemas.microsoft.com/office/drawing/2014/main" val="20006"/>
                    </a:ext>
                  </a:extLst>
                </a:gridCol>
              </a:tblGrid>
              <a:tr h="360040">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序号</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任务名称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子任务数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已部署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未部署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完成率</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立项数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extLst>
                  <a:ext uri="{0D108BD9-81ED-4DB2-BD59-A6C34878D82A}">
                    <a16:rowId xmlns:a16="http://schemas.microsoft.com/office/drawing/2014/main" val="10000"/>
                  </a:ext>
                </a:extLst>
              </a:tr>
              <a:tr h="558062">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强相互作用性质研究及奇异粒子的寻找</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1"/>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2</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Higgs</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粒子的特性研究和超出标准模型新物质寻找</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2"/>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3</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中微子属性和宇宙线本质的研究</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3"/>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4</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暗物质直接探测</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4"/>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5</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新一代粒子加速器和探测器关键技术预研</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66.7%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5"/>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6</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原子核结构和性质以及高电荷态离子非平衡动力学研究</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6"/>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7</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受控磁约束核聚变稳态燃烧</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66.7%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7"/>
                  </a:ext>
                </a:extLst>
              </a:tr>
            </a:tbl>
          </a:graphicData>
        </a:graphic>
      </p:graphicFrame>
      <p:sp>
        <p:nvSpPr>
          <p:cNvPr id="6" name="矩形 5"/>
          <p:cNvSpPr/>
          <p:nvPr/>
        </p:nvSpPr>
        <p:spPr>
          <a:xfrm>
            <a:off x="594480" y="1785926"/>
            <a:ext cx="4360489" cy="461665"/>
          </a:xfrm>
          <a:prstGeom prst="rect">
            <a:avLst/>
          </a:prstGeom>
        </p:spPr>
        <p:txBody>
          <a:bodyPr wrap="none">
            <a:spAutoFit/>
          </a:bodyPr>
          <a:lstStyle/>
          <a:p>
            <a:pPr algn="just" eaLnBrk="0" hangingPunct="0">
              <a:spcBef>
                <a:spcPts val="0"/>
              </a:spcBef>
              <a:spcAft>
                <a:spcPts val="600"/>
              </a:spcAft>
            </a:pPr>
            <a:r>
              <a:rPr lang="zh-CN" altLang="en-US" sz="2400" dirty="0" smtClean="0">
                <a:solidFill>
                  <a:srgbClr val="000000"/>
                </a:solidFill>
                <a:latin typeface="华文新魏" pitchFamily="2" charset="-122"/>
                <a:ea typeface="华文新魏" pitchFamily="2" charset="-122"/>
              </a:rPr>
              <a:t>（</a:t>
            </a:r>
            <a:r>
              <a:rPr lang="en-US" altLang="zh-CN" sz="2400" dirty="0" smtClean="0">
                <a:solidFill>
                  <a:srgbClr val="000000"/>
                </a:solidFill>
                <a:latin typeface="华文新魏" pitchFamily="2" charset="-122"/>
                <a:ea typeface="华文新魏" pitchFamily="2" charset="-122"/>
              </a:rPr>
              <a:t>2</a:t>
            </a:r>
            <a:r>
              <a:rPr lang="zh-CN" altLang="en-US" sz="2400" dirty="0" smtClean="0">
                <a:solidFill>
                  <a:srgbClr val="000000"/>
                </a:solidFill>
                <a:latin typeface="华文新魏" pitchFamily="2" charset="-122"/>
                <a:ea typeface="华文新魏" pitchFamily="2" charset="-122"/>
              </a:rPr>
              <a:t>）各任务部署完成完成情况</a:t>
            </a:r>
          </a:p>
        </p:txBody>
      </p:sp>
    </p:spTree>
    <p:extLst>
      <p:ext uri="{BB962C8B-B14F-4D97-AF65-F5344CB8AC3E}">
        <p14:creationId xmlns:p14="http://schemas.microsoft.com/office/powerpoint/2010/main" val="1881909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4" name="折角形 3"/>
          <p:cNvSpPr>
            <a:spLocks noChangeAspect="1"/>
          </p:cNvSpPr>
          <p:nvPr/>
        </p:nvSpPr>
        <p:spPr>
          <a:xfrm>
            <a:off x="737356" y="1142984"/>
            <a:ext cx="4143404" cy="545776"/>
          </a:xfrm>
          <a:prstGeom prst="foldedCorner">
            <a:avLst>
              <a:gd name="adj" fmla="val 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smtClean="0">
                <a:solidFill>
                  <a:srgbClr val="960000"/>
                </a:solidFill>
                <a:latin typeface="微软雅黑" panose="020B0503020204020204" pitchFamily="34" charset="-122"/>
                <a:ea typeface="微软雅黑" panose="020B0503020204020204" pitchFamily="34" charset="-122"/>
              </a:rPr>
              <a:t>4</a:t>
            </a:r>
            <a:r>
              <a:rPr lang="zh-CN" altLang="en-US" sz="2200" dirty="0" smtClean="0">
                <a:solidFill>
                  <a:srgbClr val="960000"/>
                </a:solidFill>
                <a:latin typeface="微软雅黑" panose="020B0503020204020204" pitchFamily="34" charset="-122"/>
                <a:ea typeface="微软雅黑" panose="020B0503020204020204" pitchFamily="34" charset="-122"/>
              </a:rPr>
              <a:t>、专项总体部署完成情况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25705367"/>
              </p:ext>
            </p:extLst>
          </p:nvPr>
        </p:nvGraphicFramePr>
        <p:xfrm>
          <a:off x="623312" y="2285992"/>
          <a:ext cx="10847793" cy="4467152"/>
        </p:xfrm>
        <a:graphic>
          <a:graphicData uri="http://schemas.openxmlformats.org/drawingml/2006/table">
            <a:tbl>
              <a:tblPr firstRow="1" bandRow="1">
                <a:tableStyleId>{5C22544A-7EE6-4342-B048-85BDC9FD1C3A}</a:tableStyleId>
              </a:tblPr>
              <a:tblGrid>
                <a:gridCol w="767985">
                  <a:extLst>
                    <a:ext uri="{9D8B030D-6E8A-4147-A177-3AD203B41FA5}">
                      <a16:colId xmlns:a16="http://schemas.microsoft.com/office/drawing/2014/main" val="20000"/>
                    </a:ext>
                  </a:extLst>
                </a:gridCol>
                <a:gridCol w="4127921">
                  <a:extLst>
                    <a:ext uri="{9D8B030D-6E8A-4147-A177-3AD203B41FA5}">
                      <a16:colId xmlns:a16="http://schemas.microsoft.com/office/drawing/2014/main" val="20001"/>
                    </a:ext>
                  </a:extLst>
                </a:gridCol>
                <a:gridCol w="1343974">
                  <a:extLst>
                    <a:ext uri="{9D8B030D-6E8A-4147-A177-3AD203B41FA5}">
                      <a16:colId xmlns:a16="http://schemas.microsoft.com/office/drawing/2014/main" val="20002"/>
                    </a:ext>
                  </a:extLst>
                </a:gridCol>
                <a:gridCol w="1247976">
                  <a:extLst>
                    <a:ext uri="{9D8B030D-6E8A-4147-A177-3AD203B41FA5}">
                      <a16:colId xmlns:a16="http://schemas.microsoft.com/office/drawing/2014/main" val="20003"/>
                    </a:ext>
                  </a:extLst>
                </a:gridCol>
                <a:gridCol w="1151978">
                  <a:extLst>
                    <a:ext uri="{9D8B030D-6E8A-4147-A177-3AD203B41FA5}">
                      <a16:colId xmlns:a16="http://schemas.microsoft.com/office/drawing/2014/main" val="20004"/>
                    </a:ext>
                  </a:extLst>
                </a:gridCol>
                <a:gridCol w="1151978">
                  <a:extLst>
                    <a:ext uri="{9D8B030D-6E8A-4147-A177-3AD203B41FA5}">
                      <a16:colId xmlns:a16="http://schemas.microsoft.com/office/drawing/2014/main" val="20005"/>
                    </a:ext>
                  </a:extLst>
                </a:gridCol>
                <a:gridCol w="1055981">
                  <a:extLst>
                    <a:ext uri="{9D8B030D-6E8A-4147-A177-3AD203B41FA5}">
                      <a16:colId xmlns:a16="http://schemas.microsoft.com/office/drawing/2014/main" val="20006"/>
                    </a:ext>
                  </a:extLst>
                </a:gridCol>
              </a:tblGrid>
              <a:tr h="360040">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序号</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任务名称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子任务数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已部署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未部署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完成率</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立项数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extLst>
                  <a:ext uri="{0D108BD9-81ED-4DB2-BD59-A6C34878D82A}">
                    <a16:rowId xmlns:a16="http://schemas.microsoft.com/office/drawing/2014/main" val="10000"/>
                  </a:ext>
                </a:extLst>
              </a:tr>
              <a:tr h="558062">
                <a:tc>
                  <a:txBody>
                    <a:bodyPr/>
                    <a:lstStyle/>
                    <a:p>
                      <a:pPr algn="ctr">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8</a:t>
                      </a:r>
                      <a:endParaRPr lang="zh-CN" sz="1800" b="1" kern="100" dirty="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星系组分、结构和物质循环的光学</a:t>
                      </a: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红外观预测研究</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75%</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1"/>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9</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脉冲星、中性氢和恒星形成研究</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2"/>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10</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复杂体系的多自由度及多尺度综合研究</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5</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5</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3"/>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11</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高温高压高密度极端物理研究</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4"/>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12</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复杂湍流机理研究</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25%</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5"/>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13</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多学科应用平台型装置上先进实验技术和实验方法研究</a:t>
                      </a:r>
                    </a:p>
                  </a:txBody>
                  <a:tcPr marL="91428" marR="91428" marT="0" marB="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5</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80%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6"/>
                  </a:ext>
                </a:extLst>
              </a:tr>
              <a:tr h="279031">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14</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下一代先进光源核心关键技术预研究</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66.7%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7"/>
                  </a:ext>
                </a:extLst>
              </a:tr>
              <a:tr h="412420">
                <a:tc>
                  <a:txBody>
                    <a:bodyPr/>
                    <a:lstStyle/>
                    <a:p>
                      <a:pPr algn="ctr">
                        <a:spcAft>
                          <a:spcPts val="0"/>
                        </a:spcAft>
                      </a:pPr>
                      <a:r>
                        <a:rPr lang="zh-CN" sz="1800" b="1" kern="100">
                          <a:effectLst/>
                          <a:latin typeface="仿宋" panose="02010609060101010101" pitchFamily="49" charset="-122"/>
                          <a:ea typeface="仿宋" panose="02010609060101010101" pitchFamily="49" charset="-122"/>
                          <a:cs typeface="Times New Roman" panose="02020603050405020304" pitchFamily="18" charset="0"/>
                        </a:rPr>
                        <a:t>合计</a:t>
                      </a:r>
                    </a:p>
                  </a:txBody>
                  <a:tcPr marL="91428" marR="91428" marT="0" marB="0" anchor="ctr"/>
                </a:tc>
                <a:tc>
                  <a:txBody>
                    <a:bodyPr/>
                    <a:lstStyle/>
                    <a:p>
                      <a:pPr algn="ctr">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14</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项任务</a:t>
                      </a: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46</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9</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61.5%</a:t>
                      </a:r>
                      <a:endParaRPr lang="zh-CN" sz="1800" b="1" kern="10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8"/>
                  </a:ext>
                </a:extLst>
              </a:tr>
            </a:tbl>
          </a:graphicData>
        </a:graphic>
      </p:graphicFrame>
      <p:sp>
        <p:nvSpPr>
          <p:cNvPr id="6" name="矩形 5"/>
          <p:cNvSpPr/>
          <p:nvPr/>
        </p:nvSpPr>
        <p:spPr>
          <a:xfrm>
            <a:off x="594480" y="1785926"/>
            <a:ext cx="3744936" cy="461665"/>
          </a:xfrm>
          <a:prstGeom prst="rect">
            <a:avLst/>
          </a:prstGeom>
        </p:spPr>
        <p:txBody>
          <a:bodyPr wrap="none">
            <a:spAutoFit/>
          </a:bodyPr>
          <a:lstStyle/>
          <a:p>
            <a:pPr algn="just" eaLnBrk="0" hangingPunct="0">
              <a:spcBef>
                <a:spcPts val="0"/>
              </a:spcBef>
              <a:spcAft>
                <a:spcPts val="600"/>
              </a:spcAft>
            </a:pPr>
            <a:r>
              <a:rPr lang="zh-CN" altLang="en-US" sz="2400" dirty="0" smtClean="0">
                <a:solidFill>
                  <a:srgbClr val="000000"/>
                </a:solidFill>
                <a:latin typeface="华文新魏" pitchFamily="2" charset="-122"/>
                <a:ea typeface="华文新魏" pitchFamily="2" charset="-122"/>
              </a:rPr>
              <a:t>（</a:t>
            </a:r>
            <a:r>
              <a:rPr lang="en-US" altLang="zh-CN" sz="2400" dirty="0" smtClean="0">
                <a:solidFill>
                  <a:srgbClr val="000000"/>
                </a:solidFill>
                <a:latin typeface="华文新魏" pitchFamily="2" charset="-122"/>
                <a:ea typeface="华文新魏" pitchFamily="2" charset="-122"/>
              </a:rPr>
              <a:t>2</a:t>
            </a:r>
            <a:r>
              <a:rPr lang="zh-CN" altLang="en-US" sz="2400" dirty="0" smtClean="0">
                <a:solidFill>
                  <a:srgbClr val="000000"/>
                </a:solidFill>
                <a:latin typeface="华文新魏" pitchFamily="2" charset="-122"/>
                <a:ea typeface="华文新魏" pitchFamily="2" charset="-122"/>
              </a:rPr>
              <a:t>）各任务部署完成情况</a:t>
            </a:r>
          </a:p>
        </p:txBody>
      </p:sp>
    </p:spTree>
    <p:extLst>
      <p:ext uri="{BB962C8B-B14F-4D97-AF65-F5344CB8AC3E}">
        <p14:creationId xmlns:p14="http://schemas.microsoft.com/office/powerpoint/2010/main" val="1881909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2018</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317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六</a:t>
            </a:r>
            <a:r>
              <a:rPr lang="zh-CN" altLang="en-US" sz="2400" dirty="0" smtClean="0">
                <a:solidFill>
                  <a:srgbClr val="19194D"/>
                </a:solidFill>
                <a:latin typeface="微软雅黑" pitchFamily="34" charset="-122"/>
                <a:ea typeface="微软雅黑" pitchFamily="34" charset="-122"/>
              </a:rPr>
              <a:t>、关于资助标注</a:t>
            </a:r>
            <a:endParaRPr lang="zh-CN" altLang="en-US" sz="2400" dirty="0">
              <a:solidFill>
                <a:srgbClr val="19194D"/>
              </a:solidFill>
              <a:latin typeface="微软雅黑" pitchFamily="34" charset="-122"/>
              <a:ea typeface="微软雅黑" pitchFamily="34" charset="-122"/>
            </a:endParaRPr>
          </a:p>
        </p:txBody>
      </p:sp>
      <p:sp>
        <p:nvSpPr>
          <p:cNvPr id="10"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3342734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4" name="折角形 3"/>
          <p:cNvSpPr>
            <a:spLocks noChangeAspect="1"/>
          </p:cNvSpPr>
          <p:nvPr/>
        </p:nvSpPr>
        <p:spPr>
          <a:xfrm>
            <a:off x="737356" y="1142984"/>
            <a:ext cx="4143404" cy="545776"/>
          </a:xfrm>
          <a:prstGeom prst="foldedCorner">
            <a:avLst>
              <a:gd name="adj" fmla="val 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smtClean="0">
                <a:solidFill>
                  <a:srgbClr val="960000"/>
                </a:solidFill>
                <a:latin typeface="微软雅黑" panose="020B0503020204020204" pitchFamily="34" charset="-122"/>
                <a:ea typeface="微软雅黑" panose="020B0503020204020204" pitchFamily="34" charset="-122"/>
              </a:rPr>
              <a:t>4</a:t>
            </a:r>
            <a:r>
              <a:rPr lang="zh-CN" altLang="en-US" sz="2200" dirty="0" smtClean="0">
                <a:solidFill>
                  <a:srgbClr val="960000"/>
                </a:solidFill>
                <a:latin typeface="微软雅黑" panose="020B0503020204020204" pitchFamily="34" charset="-122"/>
                <a:ea typeface="微软雅黑" panose="020B0503020204020204" pitchFamily="34" charset="-122"/>
              </a:rPr>
              <a:t>、专项总体部署完成情况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4169212223"/>
              </p:ext>
            </p:extLst>
          </p:nvPr>
        </p:nvGraphicFramePr>
        <p:xfrm>
          <a:off x="623312" y="2305798"/>
          <a:ext cx="10847793" cy="4266474"/>
        </p:xfrm>
        <a:graphic>
          <a:graphicData uri="http://schemas.openxmlformats.org/drawingml/2006/table">
            <a:tbl>
              <a:tblPr firstRow="1" bandRow="1">
                <a:tableStyleId>{5C22544A-7EE6-4342-B048-85BDC9FD1C3A}</a:tableStyleId>
              </a:tblPr>
              <a:tblGrid>
                <a:gridCol w="767985">
                  <a:extLst>
                    <a:ext uri="{9D8B030D-6E8A-4147-A177-3AD203B41FA5}">
                      <a16:colId xmlns:a16="http://schemas.microsoft.com/office/drawing/2014/main" val="20000"/>
                    </a:ext>
                  </a:extLst>
                </a:gridCol>
                <a:gridCol w="4127921">
                  <a:extLst>
                    <a:ext uri="{9D8B030D-6E8A-4147-A177-3AD203B41FA5}">
                      <a16:colId xmlns:a16="http://schemas.microsoft.com/office/drawing/2014/main" val="20001"/>
                    </a:ext>
                  </a:extLst>
                </a:gridCol>
                <a:gridCol w="1343974">
                  <a:extLst>
                    <a:ext uri="{9D8B030D-6E8A-4147-A177-3AD203B41FA5}">
                      <a16:colId xmlns:a16="http://schemas.microsoft.com/office/drawing/2014/main" val="20002"/>
                    </a:ext>
                  </a:extLst>
                </a:gridCol>
                <a:gridCol w="1247976">
                  <a:extLst>
                    <a:ext uri="{9D8B030D-6E8A-4147-A177-3AD203B41FA5}">
                      <a16:colId xmlns:a16="http://schemas.microsoft.com/office/drawing/2014/main" val="20003"/>
                    </a:ext>
                  </a:extLst>
                </a:gridCol>
                <a:gridCol w="1151978">
                  <a:extLst>
                    <a:ext uri="{9D8B030D-6E8A-4147-A177-3AD203B41FA5}">
                      <a16:colId xmlns:a16="http://schemas.microsoft.com/office/drawing/2014/main" val="20004"/>
                    </a:ext>
                  </a:extLst>
                </a:gridCol>
                <a:gridCol w="1151978">
                  <a:extLst>
                    <a:ext uri="{9D8B030D-6E8A-4147-A177-3AD203B41FA5}">
                      <a16:colId xmlns:a16="http://schemas.microsoft.com/office/drawing/2014/main" val="20005"/>
                    </a:ext>
                  </a:extLst>
                </a:gridCol>
                <a:gridCol w="1055981">
                  <a:extLst>
                    <a:ext uri="{9D8B030D-6E8A-4147-A177-3AD203B41FA5}">
                      <a16:colId xmlns:a16="http://schemas.microsoft.com/office/drawing/2014/main" val="20006"/>
                    </a:ext>
                  </a:extLst>
                </a:gridCol>
              </a:tblGrid>
              <a:tr h="360040">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序号</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任务名称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altLang="en-US" sz="1600" kern="100" dirty="0" smtClean="0">
                          <a:effectLst/>
                          <a:latin typeface="Times New Roman" panose="02020603050405020304" pitchFamily="18" charset="0"/>
                          <a:ea typeface="仿宋_GB2312"/>
                          <a:cs typeface="Times New Roman" panose="02020603050405020304" pitchFamily="18" charset="0"/>
                        </a:rPr>
                        <a:t>经费</a:t>
                      </a:r>
                      <a:r>
                        <a:rPr lang="zh-CN" sz="1600" kern="100" dirty="0" smtClean="0">
                          <a:effectLst/>
                          <a:latin typeface="Times New Roman" panose="02020603050405020304" pitchFamily="18" charset="0"/>
                          <a:ea typeface="仿宋_GB2312"/>
                          <a:cs typeface="Times New Roman" panose="02020603050405020304" pitchFamily="18" charset="0"/>
                        </a:rPr>
                        <a:t>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已部署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未部署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altLang="en-US" sz="1600" kern="100" dirty="0" smtClean="0">
                          <a:effectLst/>
                          <a:latin typeface="Times New Roman" panose="02020603050405020304" pitchFamily="18" charset="0"/>
                          <a:ea typeface="仿宋_GB2312"/>
                          <a:cs typeface="Times New Roman" panose="02020603050405020304" pitchFamily="18" charset="0"/>
                        </a:rPr>
                        <a:t>执行</a:t>
                      </a:r>
                      <a:r>
                        <a:rPr lang="zh-CN" sz="1600" kern="100" dirty="0" smtClean="0">
                          <a:effectLst/>
                          <a:latin typeface="Times New Roman" panose="02020603050405020304" pitchFamily="18" charset="0"/>
                          <a:ea typeface="仿宋_GB2312"/>
                          <a:cs typeface="Times New Roman" panose="02020603050405020304" pitchFamily="18" charset="0"/>
                        </a:rPr>
                        <a:t>率</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立项数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extLst>
                  <a:ext uri="{0D108BD9-81ED-4DB2-BD59-A6C34878D82A}">
                    <a16:rowId xmlns:a16="http://schemas.microsoft.com/office/drawing/2014/main" val="10000"/>
                  </a:ext>
                </a:extLst>
              </a:tr>
              <a:tr h="558062">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强相互作用性质研究及奇异粒子的寻找</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6700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6700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sz="1800" b="1" kern="100" dirty="0">
                          <a:solidFill>
                            <a:schemeClr val="dk1"/>
                          </a:solidFill>
                          <a:effectLst/>
                          <a:latin typeface="Times New Roman" panose="02020603050405020304" pitchFamily="18" charset="0"/>
                          <a:ea typeface="仿宋_GB2312"/>
                          <a:cs typeface="Times New Roman" panose="02020603050405020304" pitchFamily="18" charset="0"/>
                        </a:rPr>
                        <a:t>0.0%</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1"/>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2</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Higgs</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粒子的特性研究和超出标准模型新物质寻找</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8500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9109</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-609</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107.2%</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2"/>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3</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中微子属性和宇宙线本质的研究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7500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7501</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altLang="zh-CN" sz="1800" b="1" kern="100" dirty="0" smtClean="0">
                          <a:effectLst/>
                          <a:latin typeface="Calibri" panose="020F0502020204030204" pitchFamily="34" charset="0"/>
                          <a:ea typeface="宋体" panose="02010600030101010101" pitchFamily="2" charset="-122"/>
                          <a:cs typeface="Times New Roman" panose="02020603050405020304" pitchFamily="18" charset="0"/>
                        </a:rPr>
                        <a:t>-1</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100.0%</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3"/>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4</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暗物质直接探测</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6000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6220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-220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sz="1800" b="1" kern="100" dirty="0">
                          <a:solidFill>
                            <a:schemeClr val="dk1"/>
                          </a:solidFill>
                          <a:effectLst/>
                          <a:latin typeface="Times New Roman" panose="02020603050405020304" pitchFamily="18" charset="0"/>
                          <a:ea typeface="仿宋_GB2312"/>
                          <a:cs typeface="Times New Roman" panose="02020603050405020304" pitchFamily="18" charset="0"/>
                        </a:rPr>
                        <a:t>103.7%</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4"/>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5</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新一代粒子加速器和探测器关键技术预研</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12800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6745</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6055</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52.7%</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5"/>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6</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原子核结构和性质以及高电荷态离子非平衡动力学研究</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13900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13174</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726</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94.8%</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6"/>
                  </a:ext>
                </a:extLst>
              </a:tr>
              <a:tr h="558062">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7</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受控磁约束核聚变稳态燃烧</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12358</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7924</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4434</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sz="1800" b="1" kern="100" dirty="0">
                          <a:solidFill>
                            <a:schemeClr val="dk1"/>
                          </a:solidFill>
                          <a:effectLst/>
                          <a:latin typeface="Times New Roman" panose="02020603050405020304" pitchFamily="18" charset="0"/>
                          <a:ea typeface="仿宋_GB2312"/>
                          <a:cs typeface="Times New Roman" panose="02020603050405020304" pitchFamily="18" charset="0"/>
                        </a:rPr>
                        <a:t>64.1%</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7"/>
                  </a:ext>
                </a:extLst>
              </a:tr>
            </a:tbl>
          </a:graphicData>
        </a:graphic>
      </p:graphicFrame>
      <p:sp>
        <p:nvSpPr>
          <p:cNvPr id="6" name="矩形 5"/>
          <p:cNvSpPr/>
          <p:nvPr/>
        </p:nvSpPr>
        <p:spPr>
          <a:xfrm>
            <a:off x="594480" y="1785926"/>
            <a:ext cx="3744936" cy="461665"/>
          </a:xfrm>
          <a:prstGeom prst="rect">
            <a:avLst/>
          </a:prstGeom>
        </p:spPr>
        <p:txBody>
          <a:bodyPr wrap="none">
            <a:spAutoFit/>
          </a:bodyPr>
          <a:lstStyle/>
          <a:p>
            <a:pPr algn="just" eaLnBrk="0" hangingPunct="0">
              <a:spcBef>
                <a:spcPts val="0"/>
              </a:spcBef>
              <a:spcAft>
                <a:spcPts val="600"/>
              </a:spcAft>
            </a:pPr>
            <a:r>
              <a:rPr lang="zh-CN" altLang="en-US" sz="2400" dirty="0" smtClean="0">
                <a:solidFill>
                  <a:srgbClr val="000000"/>
                </a:solidFill>
                <a:latin typeface="华文新魏" pitchFamily="2" charset="-122"/>
                <a:ea typeface="华文新魏" pitchFamily="2" charset="-122"/>
              </a:rPr>
              <a:t>（</a:t>
            </a:r>
            <a:r>
              <a:rPr lang="en-US" altLang="zh-CN" sz="2400" dirty="0" smtClean="0">
                <a:solidFill>
                  <a:srgbClr val="000000"/>
                </a:solidFill>
                <a:latin typeface="华文新魏" pitchFamily="2" charset="-122"/>
                <a:ea typeface="华文新魏" pitchFamily="2" charset="-122"/>
              </a:rPr>
              <a:t>3</a:t>
            </a:r>
            <a:r>
              <a:rPr lang="zh-CN" altLang="en-US" sz="2400" dirty="0" smtClean="0">
                <a:solidFill>
                  <a:srgbClr val="000000"/>
                </a:solidFill>
                <a:latin typeface="华文新魏" pitchFamily="2" charset="-122"/>
                <a:ea typeface="华文新魏" pitchFamily="2" charset="-122"/>
              </a:rPr>
              <a:t>）各任务经费执行情况</a:t>
            </a:r>
          </a:p>
        </p:txBody>
      </p:sp>
    </p:spTree>
    <p:extLst>
      <p:ext uri="{BB962C8B-B14F-4D97-AF65-F5344CB8AC3E}">
        <p14:creationId xmlns:p14="http://schemas.microsoft.com/office/powerpoint/2010/main" val="1881909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二、</a:t>
            </a:r>
            <a:r>
              <a:rPr lang="en-US" altLang="zh-CN" dirty="0" smtClean="0">
                <a:solidFill>
                  <a:srgbClr val="960000"/>
                </a:solidFill>
                <a:latin typeface="微软雅黑" panose="020B0503020204020204" pitchFamily="34" charset="-122"/>
                <a:ea typeface="微软雅黑" panose="020B0503020204020204" pitchFamily="34" charset="-122"/>
                <a:cs typeface="Times New Roman" pitchFamily="18" charset="0"/>
              </a:rPr>
              <a:t>2018</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年度项目部署情况</a:t>
            </a:r>
          </a:p>
        </p:txBody>
      </p:sp>
      <p:sp>
        <p:nvSpPr>
          <p:cNvPr id="4" name="折角形 3"/>
          <p:cNvSpPr>
            <a:spLocks noChangeAspect="1"/>
          </p:cNvSpPr>
          <p:nvPr/>
        </p:nvSpPr>
        <p:spPr>
          <a:xfrm>
            <a:off x="737356" y="1142984"/>
            <a:ext cx="4143404" cy="545776"/>
          </a:xfrm>
          <a:prstGeom prst="foldedCorner">
            <a:avLst>
              <a:gd name="adj" fmla="val 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smtClean="0">
                <a:solidFill>
                  <a:srgbClr val="960000"/>
                </a:solidFill>
                <a:latin typeface="微软雅黑" panose="020B0503020204020204" pitchFamily="34" charset="-122"/>
                <a:ea typeface="微软雅黑" panose="020B0503020204020204" pitchFamily="34" charset="-122"/>
              </a:rPr>
              <a:t>4</a:t>
            </a:r>
            <a:r>
              <a:rPr lang="zh-CN" altLang="en-US" sz="2200" dirty="0" smtClean="0">
                <a:solidFill>
                  <a:srgbClr val="960000"/>
                </a:solidFill>
                <a:latin typeface="微软雅黑" panose="020B0503020204020204" pitchFamily="34" charset="-122"/>
                <a:ea typeface="微软雅黑" panose="020B0503020204020204" pitchFamily="34" charset="-122"/>
              </a:rPr>
              <a:t>、专项总体部署完成情况</a:t>
            </a:r>
            <a:endParaRPr lang="zh-CN" altLang="en-US" sz="2200" dirty="0">
              <a:solidFill>
                <a:srgbClr val="960000"/>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902871612"/>
              </p:ext>
            </p:extLst>
          </p:nvPr>
        </p:nvGraphicFramePr>
        <p:xfrm>
          <a:off x="623312" y="2285992"/>
          <a:ext cx="10847793" cy="4467152"/>
        </p:xfrm>
        <a:graphic>
          <a:graphicData uri="http://schemas.openxmlformats.org/drawingml/2006/table">
            <a:tbl>
              <a:tblPr firstRow="1" bandRow="1">
                <a:tableStyleId>{5C22544A-7EE6-4342-B048-85BDC9FD1C3A}</a:tableStyleId>
              </a:tblPr>
              <a:tblGrid>
                <a:gridCol w="767985">
                  <a:extLst>
                    <a:ext uri="{9D8B030D-6E8A-4147-A177-3AD203B41FA5}">
                      <a16:colId xmlns:a16="http://schemas.microsoft.com/office/drawing/2014/main" val="20000"/>
                    </a:ext>
                  </a:extLst>
                </a:gridCol>
                <a:gridCol w="4127921">
                  <a:extLst>
                    <a:ext uri="{9D8B030D-6E8A-4147-A177-3AD203B41FA5}">
                      <a16:colId xmlns:a16="http://schemas.microsoft.com/office/drawing/2014/main" val="20001"/>
                    </a:ext>
                  </a:extLst>
                </a:gridCol>
                <a:gridCol w="1343974">
                  <a:extLst>
                    <a:ext uri="{9D8B030D-6E8A-4147-A177-3AD203B41FA5}">
                      <a16:colId xmlns:a16="http://schemas.microsoft.com/office/drawing/2014/main" val="20002"/>
                    </a:ext>
                  </a:extLst>
                </a:gridCol>
                <a:gridCol w="1247976">
                  <a:extLst>
                    <a:ext uri="{9D8B030D-6E8A-4147-A177-3AD203B41FA5}">
                      <a16:colId xmlns:a16="http://schemas.microsoft.com/office/drawing/2014/main" val="20003"/>
                    </a:ext>
                  </a:extLst>
                </a:gridCol>
                <a:gridCol w="1151978">
                  <a:extLst>
                    <a:ext uri="{9D8B030D-6E8A-4147-A177-3AD203B41FA5}">
                      <a16:colId xmlns:a16="http://schemas.microsoft.com/office/drawing/2014/main" val="20004"/>
                    </a:ext>
                  </a:extLst>
                </a:gridCol>
                <a:gridCol w="1151978">
                  <a:extLst>
                    <a:ext uri="{9D8B030D-6E8A-4147-A177-3AD203B41FA5}">
                      <a16:colId xmlns:a16="http://schemas.microsoft.com/office/drawing/2014/main" val="20005"/>
                    </a:ext>
                  </a:extLst>
                </a:gridCol>
                <a:gridCol w="1055981">
                  <a:extLst>
                    <a:ext uri="{9D8B030D-6E8A-4147-A177-3AD203B41FA5}">
                      <a16:colId xmlns:a16="http://schemas.microsoft.com/office/drawing/2014/main" val="20006"/>
                    </a:ext>
                  </a:extLst>
                </a:gridCol>
              </a:tblGrid>
              <a:tr h="360040">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序号</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任务名称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altLang="en-US" sz="1600" kern="100" dirty="0" smtClean="0">
                          <a:effectLst/>
                          <a:latin typeface="Times New Roman" panose="02020603050405020304" pitchFamily="18" charset="0"/>
                          <a:ea typeface="仿宋_GB2312"/>
                          <a:cs typeface="Times New Roman" panose="02020603050405020304" pitchFamily="18" charset="0"/>
                        </a:rPr>
                        <a:t>经费</a:t>
                      </a:r>
                      <a:r>
                        <a:rPr lang="zh-CN" sz="1600" kern="100" dirty="0" smtClean="0">
                          <a:effectLst/>
                          <a:latin typeface="Times New Roman" panose="02020603050405020304" pitchFamily="18" charset="0"/>
                          <a:ea typeface="仿宋_GB2312"/>
                          <a:cs typeface="Times New Roman" panose="02020603050405020304" pitchFamily="18" charset="0"/>
                        </a:rPr>
                        <a:t>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已部署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未部署</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altLang="en-US" sz="1600" kern="100" dirty="0" smtClean="0">
                          <a:effectLst/>
                          <a:latin typeface="Times New Roman" panose="02020603050405020304" pitchFamily="18" charset="0"/>
                          <a:ea typeface="仿宋_GB2312"/>
                          <a:cs typeface="Times New Roman" panose="02020603050405020304" pitchFamily="18" charset="0"/>
                        </a:rPr>
                        <a:t>执行</a:t>
                      </a:r>
                      <a:r>
                        <a:rPr lang="zh-CN" sz="1600" kern="100" dirty="0" smtClean="0">
                          <a:effectLst/>
                          <a:latin typeface="Times New Roman" panose="02020603050405020304" pitchFamily="18" charset="0"/>
                          <a:ea typeface="仿宋_GB2312"/>
                          <a:cs typeface="Times New Roman" panose="02020603050405020304" pitchFamily="18" charset="0"/>
                        </a:rPr>
                        <a:t>率</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zh-CN" sz="1600" kern="100" dirty="0">
                          <a:effectLst/>
                          <a:latin typeface="Times New Roman" panose="02020603050405020304" pitchFamily="18" charset="0"/>
                          <a:ea typeface="仿宋_GB2312"/>
                          <a:cs typeface="Times New Roman" panose="02020603050405020304" pitchFamily="18" charset="0"/>
                        </a:rPr>
                        <a:t>立项数</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extLst>
                  <a:ext uri="{0D108BD9-81ED-4DB2-BD59-A6C34878D82A}">
                    <a16:rowId xmlns:a16="http://schemas.microsoft.com/office/drawing/2014/main" val="10000"/>
                  </a:ext>
                </a:extLst>
              </a:tr>
              <a:tr h="558062">
                <a:tc>
                  <a:txBody>
                    <a:bodyPr/>
                    <a:lstStyle/>
                    <a:p>
                      <a:pPr algn="ctr">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8</a:t>
                      </a:r>
                      <a:endParaRPr lang="zh-CN" sz="1800" b="1" kern="100" dirty="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星系组分、结构和物质循环的光学</a:t>
                      </a: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红外观预测研究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18900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13306</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5594</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70.4%</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3</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1"/>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9</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脉冲星、中性氢和恒星形成研究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17800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16150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1650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90.7%</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2"/>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10</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复杂体系的多自由度及多尺度综合研究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15800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15540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260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98.4%</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6</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3"/>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11</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高温高压高密度极端物理研究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8000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7516</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484</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altLang="zh-CN" sz="1800" b="1" kern="100" dirty="0" smtClean="0">
                          <a:solidFill>
                            <a:schemeClr val="dk1"/>
                          </a:solidFill>
                          <a:effectLst/>
                          <a:latin typeface="Times New Roman" panose="02020603050405020304" pitchFamily="18" charset="0"/>
                          <a:ea typeface="仿宋_GB2312"/>
                          <a:cs typeface="Times New Roman" panose="02020603050405020304" pitchFamily="18" charset="0"/>
                        </a:rPr>
                        <a:t>93.9%</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4"/>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12</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复杂湍流机理研究</a:t>
                      </a: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11430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3000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8430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marL="0" algn="ctr" defTabSz="914400" rtl="0" eaLnBrk="1" latinLnBrk="0" hangingPunct="1">
                        <a:spcAft>
                          <a:spcPts val="0"/>
                        </a:spcAft>
                      </a:pPr>
                      <a:r>
                        <a:rPr lang="en-US" sz="1800" b="1" kern="100" dirty="0">
                          <a:solidFill>
                            <a:schemeClr val="dk1"/>
                          </a:solidFill>
                          <a:effectLst/>
                          <a:latin typeface="Times New Roman" panose="02020603050405020304" pitchFamily="18" charset="0"/>
                          <a:ea typeface="仿宋_GB2312"/>
                          <a:cs typeface="Times New Roman" panose="02020603050405020304" pitchFamily="18" charset="0"/>
                        </a:rPr>
                        <a:t>26.2%</a:t>
                      </a:r>
                      <a:endParaRPr lang="zh-CN" sz="1800" b="1" kern="100" dirty="0">
                        <a:solidFill>
                          <a:schemeClr val="dk1"/>
                        </a:solidFill>
                        <a:effectLst/>
                        <a:latin typeface="Times New Roman" panose="02020603050405020304" pitchFamily="18" charset="0"/>
                        <a:ea typeface="仿宋_GB231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5"/>
                  </a:ext>
                </a:extLst>
              </a:tr>
              <a:tr h="558062">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13</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多学科应用平台型装置上先进实验技术和实验方法研究</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21600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23220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-1620</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107.5%</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10</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6"/>
                  </a:ext>
                </a:extLst>
              </a:tr>
              <a:tr h="279031">
                <a:tc>
                  <a:txBody>
                    <a:bodyPr/>
                    <a:lstStyle/>
                    <a:p>
                      <a:pPr algn="ctr">
                        <a:spcAft>
                          <a:spcPts val="0"/>
                        </a:spcAft>
                      </a:pPr>
                      <a:r>
                        <a:rPr lang="en-US" sz="1800" b="1" kern="100">
                          <a:effectLst/>
                          <a:latin typeface="仿宋" panose="02010609060101010101" pitchFamily="49" charset="-122"/>
                          <a:ea typeface="仿宋" panose="02010609060101010101" pitchFamily="49" charset="-122"/>
                          <a:cs typeface="Times New Roman" panose="02020603050405020304" pitchFamily="18" charset="0"/>
                        </a:rPr>
                        <a:t>14</a:t>
                      </a:r>
                      <a:endParaRPr lang="zh-CN" sz="1800" b="1" kern="100">
                        <a:effectLst/>
                        <a:latin typeface="仿宋" panose="02010609060101010101" pitchFamily="49" charset="-122"/>
                        <a:ea typeface="仿宋" panose="02010609060101010101" pitchFamily="49" charset="-122"/>
                        <a:cs typeface="Times New Roman" panose="02020603050405020304" pitchFamily="18" charset="0"/>
                      </a:endParaRPr>
                    </a:p>
                  </a:txBody>
                  <a:tcPr marL="91428" marR="91428" marT="0" marB="0" anchor="ctr"/>
                </a:tc>
                <a:tc>
                  <a:txBody>
                    <a:bodyPr/>
                    <a:lstStyle/>
                    <a:p>
                      <a:pPr algn="just">
                        <a:spcAft>
                          <a:spcPts val="0"/>
                        </a:spcAft>
                      </a:pP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下一代先进光源核心关键技术预研究</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9500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6500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3000</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a:effectLst/>
                          <a:latin typeface="Times New Roman" panose="02020603050405020304" pitchFamily="18" charset="0"/>
                          <a:ea typeface="仿宋_GB2312"/>
                          <a:cs typeface="Times New Roman" panose="02020603050405020304" pitchFamily="18" charset="0"/>
                        </a:rPr>
                        <a:t>68.4%</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2</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7"/>
                  </a:ext>
                </a:extLst>
              </a:tr>
              <a:tr h="412420">
                <a:tc>
                  <a:txBody>
                    <a:bodyPr/>
                    <a:lstStyle/>
                    <a:p>
                      <a:pPr algn="ctr">
                        <a:spcAft>
                          <a:spcPts val="0"/>
                        </a:spcAft>
                      </a:pPr>
                      <a:r>
                        <a:rPr lang="zh-CN" sz="1800" b="1" kern="100">
                          <a:effectLst/>
                          <a:latin typeface="仿宋" panose="02010609060101010101" pitchFamily="49" charset="-122"/>
                          <a:ea typeface="仿宋" panose="02010609060101010101" pitchFamily="49" charset="-122"/>
                          <a:cs typeface="Times New Roman" panose="02020603050405020304" pitchFamily="18" charset="0"/>
                        </a:rPr>
                        <a:t>合计</a:t>
                      </a:r>
                    </a:p>
                  </a:txBody>
                  <a:tcPr marL="91428" marR="91428" marT="0" marB="0" anchor="ctr"/>
                </a:tc>
                <a:tc>
                  <a:txBody>
                    <a:bodyPr/>
                    <a:lstStyle/>
                    <a:p>
                      <a:pPr algn="ctr">
                        <a:spcAft>
                          <a:spcPts val="0"/>
                        </a:spcAft>
                      </a:pPr>
                      <a:r>
                        <a:rPr lang="en-US" sz="1800" b="1" kern="100" dirty="0">
                          <a:effectLst/>
                          <a:latin typeface="仿宋" panose="02010609060101010101" pitchFamily="49" charset="-122"/>
                          <a:ea typeface="仿宋" panose="02010609060101010101" pitchFamily="49" charset="-122"/>
                          <a:cs typeface="Times New Roman" panose="02020603050405020304" pitchFamily="18" charset="0"/>
                        </a:rPr>
                        <a:t>14</a:t>
                      </a:r>
                      <a:r>
                        <a:rPr lang="zh-CN" sz="1800" b="1" kern="100" dirty="0">
                          <a:effectLst/>
                          <a:latin typeface="仿宋" panose="02010609060101010101" pitchFamily="49" charset="-122"/>
                          <a:ea typeface="仿宋" panose="02010609060101010101" pitchFamily="49" charset="-122"/>
                          <a:cs typeface="Times New Roman" panose="02020603050405020304" pitchFamily="18" charset="0"/>
                        </a:rPr>
                        <a:t>项任务</a:t>
                      </a:r>
                    </a:p>
                  </a:txBody>
                  <a:tcPr marL="91428" marR="91428" marT="0" marB="0" anchor="ctr"/>
                </a:tc>
                <a:tc>
                  <a:txBody>
                    <a:bodyPr/>
                    <a:lstStyle/>
                    <a:p>
                      <a:pPr algn="ctr">
                        <a:spcAft>
                          <a:spcPts val="0"/>
                        </a:spcAft>
                      </a:pPr>
                      <a:r>
                        <a:rPr lang="en-US" sz="1800" b="1" kern="100">
                          <a:effectLst/>
                          <a:latin typeface="Times New Roman" panose="02020603050405020304" pitchFamily="18" charset="0"/>
                          <a:ea typeface="仿宋_GB2312"/>
                          <a:cs typeface="Times New Roman" panose="02020603050405020304" pitchFamily="18" charset="0"/>
                        </a:rPr>
                        <a:t>170788</a:t>
                      </a:r>
                      <a:endParaRPr lang="zh-CN" sz="1800" b="1" kern="10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135905</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34895</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algn="ctr">
                        <a:spcAft>
                          <a:spcPts val="0"/>
                        </a:spcAft>
                      </a:pPr>
                      <a:r>
                        <a:rPr lang="en-US" sz="1800" b="1" kern="100" dirty="0" smtClean="0">
                          <a:effectLst/>
                          <a:latin typeface="Times New Roman" panose="02020603050405020304" pitchFamily="18" charset="0"/>
                          <a:ea typeface="仿宋_GB2312"/>
                          <a:cs typeface="Times New Roman" panose="02020603050405020304" pitchFamily="18" charset="0"/>
                        </a:rPr>
                        <a:t>79.6%</a:t>
                      </a:r>
                      <a:endParaRPr lang="zh-CN" sz="18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1428" marR="91428" marT="0" marB="0" anchor="ctr"/>
                </a:tc>
                <a:tc>
                  <a:txBody>
                    <a:bodyPr/>
                    <a:lstStyle/>
                    <a:p>
                      <a:pPr indent="0" algn="ctr">
                        <a:lnSpc>
                          <a:spcPct val="100000"/>
                        </a:lnSpc>
                        <a:spcAft>
                          <a:spcPts val="0"/>
                        </a:spcAft>
                      </a:pPr>
                      <a:r>
                        <a:rPr lang="en-US" sz="1800" b="1" kern="100" dirty="0" smtClean="0">
                          <a:solidFill>
                            <a:schemeClr val="dk1"/>
                          </a:solidFill>
                          <a:effectLst/>
                          <a:latin typeface="仿宋" panose="02010609060101010101" pitchFamily="49" charset="-122"/>
                          <a:ea typeface="仿宋" panose="02010609060101010101" pitchFamily="49" charset="-122"/>
                          <a:cs typeface="Times New Roman" panose="02020603050405020304" pitchFamily="18" charset="0"/>
                        </a:rPr>
                        <a:t>47</a:t>
                      </a:r>
                      <a:endParaRPr lang="zh-CN" sz="1800" b="1" kern="100" dirty="0">
                        <a:solidFill>
                          <a:schemeClr val="dk1"/>
                        </a:solidFill>
                        <a:effectLst/>
                        <a:latin typeface="仿宋" panose="02010609060101010101" pitchFamily="49" charset="-122"/>
                        <a:ea typeface="仿宋" panose="02010609060101010101" pitchFamily="49" charset="-122"/>
                        <a:cs typeface="Times New Roman" panose="02020603050405020304" pitchFamily="18" charset="0"/>
                      </a:endParaRPr>
                    </a:p>
                  </a:txBody>
                  <a:tcPr marL="0" marR="0" marT="36000" marB="36000" anchor="ctr"/>
                </a:tc>
                <a:extLst>
                  <a:ext uri="{0D108BD9-81ED-4DB2-BD59-A6C34878D82A}">
                    <a16:rowId xmlns:a16="http://schemas.microsoft.com/office/drawing/2014/main" val="10008"/>
                  </a:ext>
                </a:extLst>
              </a:tr>
            </a:tbl>
          </a:graphicData>
        </a:graphic>
      </p:graphicFrame>
      <p:sp>
        <p:nvSpPr>
          <p:cNvPr id="6" name="矩形 5"/>
          <p:cNvSpPr/>
          <p:nvPr/>
        </p:nvSpPr>
        <p:spPr>
          <a:xfrm>
            <a:off x="594480" y="1785926"/>
            <a:ext cx="3744936" cy="461665"/>
          </a:xfrm>
          <a:prstGeom prst="rect">
            <a:avLst/>
          </a:prstGeom>
        </p:spPr>
        <p:txBody>
          <a:bodyPr wrap="none">
            <a:spAutoFit/>
          </a:bodyPr>
          <a:lstStyle/>
          <a:p>
            <a:pPr algn="just" eaLnBrk="0" hangingPunct="0">
              <a:spcBef>
                <a:spcPts val="0"/>
              </a:spcBef>
              <a:spcAft>
                <a:spcPts val="600"/>
              </a:spcAft>
            </a:pPr>
            <a:r>
              <a:rPr lang="zh-CN" altLang="en-US" sz="2400" dirty="0" smtClean="0">
                <a:solidFill>
                  <a:srgbClr val="000000"/>
                </a:solidFill>
                <a:latin typeface="华文新魏" pitchFamily="2" charset="-122"/>
                <a:ea typeface="华文新魏" pitchFamily="2" charset="-122"/>
              </a:rPr>
              <a:t>（</a:t>
            </a:r>
            <a:r>
              <a:rPr lang="en-US" altLang="zh-CN" sz="2400" dirty="0" smtClean="0">
                <a:solidFill>
                  <a:srgbClr val="000000"/>
                </a:solidFill>
                <a:latin typeface="华文新魏" pitchFamily="2" charset="-122"/>
                <a:ea typeface="华文新魏" pitchFamily="2" charset="-122"/>
              </a:rPr>
              <a:t>3</a:t>
            </a:r>
            <a:r>
              <a:rPr lang="zh-CN" altLang="en-US" sz="2400" dirty="0" smtClean="0">
                <a:solidFill>
                  <a:srgbClr val="000000"/>
                </a:solidFill>
                <a:latin typeface="华文新魏" pitchFamily="2" charset="-122"/>
                <a:ea typeface="华文新魏" pitchFamily="2" charset="-122"/>
              </a:rPr>
              <a:t>）各任务经费执行情况</a:t>
            </a:r>
          </a:p>
        </p:txBody>
      </p:sp>
    </p:spTree>
    <p:extLst>
      <p:ext uri="{BB962C8B-B14F-4D97-AF65-F5344CB8AC3E}">
        <p14:creationId xmlns:p14="http://schemas.microsoft.com/office/powerpoint/2010/main" val="1881909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2018</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FF0000"/>
                </a:solidFill>
                <a:latin typeface="微软雅黑" pitchFamily="34" charset="-122"/>
                <a:ea typeface="微软雅黑" pitchFamily="34" charset="-122"/>
              </a:rPr>
              <a:t>三、各方管理职责</a:t>
            </a:r>
            <a:endParaRPr lang="zh-CN" altLang="en-US" sz="2400" dirty="0">
              <a:solidFill>
                <a:srgbClr val="FF0000"/>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25732591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灯片编号占位符 4"/>
          <p:cNvSpPr>
            <a:spLocks noChangeArrowheads="1"/>
          </p:cNvSpPr>
          <p:nvPr/>
        </p:nvSpPr>
        <p:spPr bwMode="auto">
          <a:xfrm>
            <a:off x="11279188" y="6376988"/>
            <a:ext cx="7286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zh-CN" altLang="zh-CN" sz="1800" b="0">
                <a:solidFill>
                  <a:srgbClr val="898989"/>
                </a:solidFill>
                <a:latin typeface="Calibri" panose="020F0502020204030204" pitchFamily="34" charset="0"/>
                <a:sym typeface="Calibri" panose="020F0502020204030204" pitchFamily="34" charset="0"/>
              </a:rPr>
              <a:t>*</a:t>
            </a:r>
            <a:endParaRPr lang="zh-CN" altLang="zh-CN" sz="2500"/>
          </a:p>
        </p:txBody>
      </p:sp>
      <p:sp>
        <p:nvSpPr>
          <p:cNvPr id="23555" name="椭圆 3"/>
          <p:cNvSpPr>
            <a:spLocks noChangeArrowheads="1"/>
          </p:cNvSpPr>
          <p:nvPr/>
        </p:nvSpPr>
        <p:spPr bwMode="auto">
          <a:xfrm>
            <a:off x="917575" y="1952625"/>
            <a:ext cx="628650" cy="628650"/>
          </a:xfrm>
          <a:prstGeom prst="ellipse">
            <a:avLst/>
          </a:prstGeom>
          <a:solidFill>
            <a:srgbClr val="3C8C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r>
              <a:rPr lang="en-US" altLang="zh-CN"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endParaRPr lang="zh-CN" altLang="en-US" sz="2500"/>
          </a:p>
        </p:txBody>
      </p:sp>
      <p:sp>
        <p:nvSpPr>
          <p:cNvPr id="23556" name="椭圆 5"/>
          <p:cNvSpPr>
            <a:spLocks noChangeArrowheads="1"/>
          </p:cNvSpPr>
          <p:nvPr/>
        </p:nvSpPr>
        <p:spPr bwMode="auto">
          <a:xfrm>
            <a:off x="917575" y="3132138"/>
            <a:ext cx="628650" cy="628650"/>
          </a:xfrm>
          <a:prstGeom prst="ellipse">
            <a:avLst/>
          </a:prstGeom>
          <a:solidFill>
            <a:srgbClr val="3C8C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r>
              <a:rPr lang="en-US" altLang="zh-CN"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2500"/>
          </a:p>
        </p:txBody>
      </p:sp>
      <p:sp>
        <p:nvSpPr>
          <p:cNvPr id="23557" name="椭圆 9"/>
          <p:cNvSpPr>
            <a:spLocks noChangeArrowheads="1"/>
          </p:cNvSpPr>
          <p:nvPr/>
        </p:nvSpPr>
        <p:spPr bwMode="auto">
          <a:xfrm>
            <a:off x="917575" y="4356100"/>
            <a:ext cx="628650" cy="628650"/>
          </a:xfrm>
          <a:prstGeom prst="ellipse">
            <a:avLst/>
          </a:prstGeom>
          <a:solidFill>
            <a:srgbClr val="3C8C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r>
              <a:rPr lang="en-US" altLang="zh-CN"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3</a:t>
            </a:r>
            <a:endParaRPr lang="zh-CN" altLang="en-US" sz="2500"/>
          </a:p>
        </p:txBody>
      </p:sp>
      <p:sp>
        <p:nvSpPr>
          <p:cNvPr id="23558" name="TextBox 7"/>
          <p:cNvSpPr>
            <a:spLocks noChangeArrowheads="1"/>
          </p:cNvSpPr>
          <p:nvPr/>
        </p:nvSpPr>
        <p:spPr bwMode="auto">
          <a:xfrm>
            <a:off x="666750" y="428625"/>
            <a:ext cx="63801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3000"/>
              </a:lnSpc>
              <a:spcBef>
                <a:spcPts val="600"/>
              </a:spcBef>
              <a:spcAft>
                <a:spcPts val="600"/>
              </a:spcAft>
            </a:pPr>
            <a:r>
              <a:rPr lang="zh-CN" altLang="en-US" sz="2500" dirty="0">
                <a:solidFill>
                  <a:srgbClr val="960000"/>
                </a:solidFill>
                <a:latin typeface="微软雅黑" panose="020B0503020204020204" pitchFamily="34" charset="-122"/>
                <a:ea typeface="微软雅黑" panose="020B0503020204020204" pitchFamily="34" charset="-122"/>
                <a:sym typeface="Times New Roman" panose="02020603050405020304" pitchFamily="18" charset="0"/>
              </a:rPr>
              <a:t>三</a:t>
            </a:r>
            <a:r>
              <a:rPr lang="zh-CN" altLang="en-US" sz="2500" dirty="0" smtClean="0">
                <a:solidFill>
                  <a:srgbClr val="960000"/>
                </a:solidFill>
                <a:latin typeface="微软雅黑" panose="020B0503020204020204" pitchFamily="34" charset="-122"/>
                <a:ea typeface="微软雅黑" panose="020B0503020204020204" pitchFamily="34" charset="-122"/>
                <a:sym typeface="Times New Roman" panose="02020603050405020304" pitchFamily="18" charset="0"/>
              </a:rPr>
              <a:t>、各方管理职责</a:t>
            </a:r>
            <a:endParaRPr lang="zh-CN" altLang="en-US" sz="2500" dirty="0"/>
          </a:p>
        </p:txBody>
      </p:sp>
      <p:sp>
        <p:nvSpPr>
          <p:cNvPr id="23559" name="矩形 1"/>
          <p:cNvSpPr>
            <a:spLocks noChangeArrowheads="1"/>
          </p:cNvSpPr>
          <p:nvPr/>
        </p:nvSpPr>
        <p:spPr bwMode="auto">
          <a:xfrm>
            <a:off x="1731963" y="1812925"/>
            <a:ext cx="371127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500" b="0" dirty="0" smtClean="0">
                <a:solidFill>
                  <a:srgbClr val="800000"/>
                </a:solidFill>
                <a:latin typeface="微软雅黑" panose="020B0503020204020204" pitchFamily="34" charset="-122"/>
                <a:ea typeface="微软雅黑" panose="020B0503020204020204" pitchFamily="34" charset="-122"/>
                <a:sym typeface="Times New Roman" panose="02020603050405020304" pitchFamily="18" charset="0"/>
              </a:rPr>
              <a:t>强化节点管理和分类评价</a:t>
            </a:r>
            <a:endParaRPr lang="zh-CN" altLang="en-US" sz="2500" dirty="0"/>
          </a:p>
        </p:txBody>
      </p:sp>
      <p:sp>
        <p:nvSpPr>
          <p:cNvPr id="23560" name="矩形 2"/>
          <p:cNvSpPr>
            <a:spLocks noChangeArrowheads="1"/>
          </p:cNvSpPr>
          <p:nvPr/>
        </p:nvSpPr>
        <p:spPr bwMode="auto">
          <a:xfrm>
            <a:off x="1762125" y="2303463"/>
            <a:ext cx="84375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000" b="0" dirty="0" smtClean="0">
                <a:solidFill>
                  <a:srgbClr val="3C5064"/>
                </a:solidFill>
                <a:latin typeface="微软雅黑" panose="020B0503020204020204" pitchFamily="34" charset="-122"/>
                <a:ea typeface="微软雅黑" panose="020B0503020204020204" pitchFamily="34" charset="-122"/>
                <a:sym typeface="Times New Roman" panose="02020603050405020304" pitchFamily="18" charset="0"/>
              </a:rPr>
              <a:t>针对不同</a:t>
            </a:r>
            <a:r>
              <a:rPr lang="zh-CN" altLang="en-US" sz="2000" b="0" dirty="0">
                <a:solidFill>
                  <a:srgbClr val="3C5064"/>
                </a:solidFill>
                <a:latin typeface="微软雅黑" panose="020B0503020204020204" pitchFamily="34" charset="-122"/>
                <a:ea typeface="微软雅黑" panose="020B0503020204020204" pitchFamily="34" charset="-122"/>
                <a:sym typeface="Times New Roman" panose="02020603050405020304" pitchFamily="18" charset="0"/>
              </a:rPr>
              <a:t>类型项目实施</a:t>
            </a:r>
            <a:r>
              <a:rPr lang="zh-CN" altLang="en-US" sz="2000" b="0" dirty="0" smtClean="0">
                <a:solidFill>
                  <a:srgbClr val="3C5064"/>
                </a:solidFill>
                <a:latin typeface="微软雅黑" panose="020B0503020204020204" pitchFamily="34" charset="-122"/>
                <a:ea typeface="微软雅黑" panose="020B0503020204020204" pitchFamily="34" charset="-122"/>
                <a:sym typeface="Times New Roman" panose="02020603050405020304" pitchFamily="18" charset="0"/>
              </a:rPr>
              <a:t>分类管理与评价，强化节点精准管理和全流程精细服务；</a:t>
            </a:r>
            <a:endParaRPr lang="zh-CN" altLang="en-US" sz="2000" dirty="0"/>
          </a:p>
        </p:txBody>
      </p:sp>
      <p:sp>
        <p:nvSpPr>
          <p:cNvPr id="23561" name="矩形 12"/>
          <p:cNvSpPr>
            <a:spLocks noChangeArrowheads="1"/>
          </p:cNvSpPr>
          <p:nvPr/>
        </p:nvSpPr>
        <p:spPr bwMode="auto">
          <a:xfrm>
            <a:off x="1763712" y="3492500"/>
            <a:ext cx="843594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000" b="0" dirty="0">
                <a:solidFill>
                  <a:srgbClr val="3C5064"/>
                </a:solidFill>
                <a:latin typeface="微软雅黑" panose="020B0503020204020204" pitchFamily="34" charset="-122"/>
                <a:ea typeface="微软雅黑" panose="020B0503020204020204" pitchFamily="34" charset="-122"/>
                <a:sym typeface="Times New Roman" panose="02020603050405020304" pitchFamily="18" charset="0"/>
              </a:rPr>
              <a:t>在关键节点严格控制各项研究内容的进度和研究质量，确保项目目标的实现；</a:t>
            </a:r>
            <a:endParaRPr lang="zh-CN" altLang="en-US" sz="2000" dirty="0"/>
          </a:p>
        </p:txBody>
      </p:sp>
      <p:sp>
        <p:nvSpPr>
          <p:cNvPr id="23562" name="矩形 6"/>
          <p:cNvSpPr>
            <a:spLocks noChangeArrowheads="1"/>
          </p:cNvSpPr>
          <p:nvPr/>
        </p:nvSpPr>
        <p:spPr bwMode="auto">
          <a:xfrm>
            <a:off x="1762125" y="2894013"/>
            <a:ext cx="2108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500" b="0">
                <a:solidFill>
                  <a:srgbClr val="800000"/>
                </a:solidFill>
                <a:latin typeface="微软雅黑" panose="020B0503020204020204" pitchFamily="34" charset="-122"/>
                <a:ea typeface="微软雅黑" panose="020B0503020204020204" pitchFamily="34" charset="-122"/>
                <a:sym typeface="Times New Roman" panose="02020603050405020304" pitchFamily="18" charset="0"/>
              </a:rPr>
              <a:t>强化目标管理</a:t>
            </a:r>
            <a:endParaRPr lang="zh-CN" altLang="en-US" sz="2500"/>
          </a:p>
        </p:txBody>
      </p:sp>
      <p:sp>
        <p:nvSpPr>
          <p:cNvPr id="23563" name="椭圆 15"/>
          <p:cNvSpPr>
            <a:spLocks noChangeArrowheads="1"/>
          </p:cNvSpPr>
          <p:nvPr/>
        </p:nvSpPr>
        <p:spPr bwMode="auto">
          <a:xfrm>
            <a:off x="917575" y="5508625"/>
            <a:ext cx="628650" cy="628650"/>
          </a:xfrm>
          <a:prstGeom prst="ellipse">
            <a:avLst/>
          </a:prstGeom>
          <a:solidFill>
            <a:srgbClr val="3C8C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r>
              <a:rPr lang="en-US" altLang="zh-CN" sz="20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4</a:t>
            </a:r>
            <a:endParaRPr lang="zh-CN" altLang="en-US" sz="2500"/>
          </a:p>
        </p:txBody>
      </p:sp>
      <p:grpSp>
        <p:nvGrpSpPr>
          <p:cNvPr id="23564" name="Group 12"/>
          <p:cNvGrpSpPr>
            <a:grpSpLocks/>
          </p:cNvGrpSpPr>
          <p:nvPr/>
        </p:nvGrpSpPr>
        <p:grpSpPr bwMode="auto">
          <a:xfrm>
            <a:off x="1731963" y="2298700"/>
            <a:ext cx="4722812" cy="3495675"/>
            <a:chOff x="0" y="0"/>
            <a:chExt cx="4508016" cy="3495117"/>
          </a:xfrm>
        </p:grpSpPr>
        <p:sp>
          <p:nvSpPr>
            <p:cNvPr id="23565" name="直接连接符 14"/>
            <p:cNvSpPr>
              <a:spLocks noChangeShapeType="1"/>
            </p:cNvSpPr>
            <p:nvPr/>
          </p:nvSpPr>
          <p:spPr bwMode="auto">
            <a:xfrm>
              <a:off x="0" y="0"/>
              <a:ext cx="4508016" cy="1"/>
            </a:xfrm>
            <a:prstGeom prst="line">
              <a:avLst/>
            </a:prstGeom>
            <a:noFill/>
            <a:ln w="9525" cmpd="sng">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6" name="直接连接符 24"/>
            <p:cNvSpPr>
              <a:spLocks noChangeShapeType="1"/>
            </p:cNvSpPr>
            <p:nvPr/>
          </p:nvSpPr>
          <p:spPr bwMode="auto">
            <a:xfrm flipV="1">
              <a:off x="0" y="2355121"/>
              <a:ext cx="4508016" cy="5364"/>
            </a:xfrm>
            <a:prstGeom prst="line">
              <a:avLst/>
            </a:prstGeom>
            <a:noFill/>
            <a:ln w="9525" cmpd="sng">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7" name="直接连接符 25"/>
            <p:cNvSpPr>
              <a:spLocks noChangeShapeType="1"/>
            </p:cNvSpPr>
            <p:nvPr/>
          </p:nvSpPr>
          <p:spPr bwMode="auto">
            <a:xfrm flipV="1">
              <a:off x="0" y="1117762"/>
              <a:ext cx="4508016" cy="1091"/>
            </a:xfrm>
            <a:prstGeom prst="line">
              <a:avLst/>
            </a:prstGeom>
            <a:noFill/>
            <a:ln w="9525" cmpd="sng">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8" name="直接连接符 17"/>
            <p:cNvSpPr>
              <a:spLocks noChangeShapeType="1"/>
            </p:cNvSpPr>
            <p:nvPr/>
          </p:nvSpPr>
          <p:spPr bwMode="auto">
            <a:xfrm flipV="1">
              <a:off x="0" y="3494026"/>
              <a:ext cx="4508016" cy="1091"/>
            </a:xfrm>
            <a:prstGeom prst="line">
              <a:avLst/>
            </a:prstGeom>
            <a:noFill/>
            <a:ln w="9525" cmpd="sng">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3569" name="矩形 18"/>
          <p:cNvSpPr>
            <a:spLocks noChangeArrowheads="1"/>
          </p:cNvSpPr>
          <p:nvPr/>
        </p:nvSpPr>
        <p:spPr bwMode="auto">
          <a:xfrm>
            <a:off x="1762125" y="5868988"/>
            <a:ext cx="84375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000" b="0" dirty="0">
                <a:solidFill>
                  <a:srgbClr val="3C5064"/>
                </a:solidFill>
                <a:latin typeface="微软雅黑" panose="020B0503020204020204" pitchFamily="34" charset="-122"/>
                <a:ea typeface="微软雅黑" panose="020B0503020204020204" pitchFamily="34" charset="-122"/>
                <a:cs typeface="Times New Roman" pitchFamily="18" charset="0"/>
              </a:rPr>
              <a:t>组建专项总体专家组，建立责任专家跟踪机制，在过程管理的各个环节充分发挥专家的作用，确保项目目标的实现。</a:t>
            </a:r>
            <a:endParaRPr lang="zh-CN" altLang="en-US" sz="2000" dirty="0"/>
          </a:p>
        </p:txBody>
      </p:sp>
      <p:sp>
        <p:nvSpPr>
          <p:cNvPr id="23570" name="矩形 19"/>
          <p:cNvSpPr>
            <a:spLocks noChangeArrowheads="1"/>
          </p:cNvSpPr>
          <p:nvPr/>
        </p:nvSpPr>
        <p:spPr bwMode="auto">
          <a:xfrm>
            <a:off x="1762125" y="5284012"/>
            <a:ext cx="2108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500" b="0" dirty="0">
                <a:solidFill>
                  <a:srgbClr val="800000"/>
                </a:solidFill>
                <a:latin typeface="微软雅黑" panose="020B0503020204020204" pitchFamily="34" charset="-122"/>
                <a:ea typeface="微软雅黑" panose="020B0503020204020204" pitchFamily="34" charset="-122"/>
                <a:sym typeface="Times New Roman" panose="02020603050405020304" pitchFamily="18" charset="0"/>
              </a:rPr>
              <a:t>发挥专家作用</a:t>
            </a:r>
            <a:endParaRPr lang="zh-CN" altLang="en-US" sz="2500" dirty="0"/>
          </a:p>
        </p:txBody>
      </p:sp>
      <p:sp>
        <p:nvSpPr>
          <p:cNvPr id="23571" name="矩形 7"/>
          <p:cNvSpPr>
            <a:spLocks noChangeArrowheads="1"/>
          </p:cNvSpPr>
          <p:nvPr/>
        </p:nvSpPr>
        <p:spPr bwMode="auto">
          <a:xfrm>
            <a:off x="1754188" y="4117975"/>
            <a:ext cx="2108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500" b="0">
                <a:solidFill>
                  <a:srgbClr val="800000"/>
                </a:solidFill>
                <a:latin typeface="微软雅黑" panose="020B0503020204020204" pitchFamily="34" charset="-122"/>
                <a:ea typeface="微软雅黑" panose="020B0503020204020204" pitchFamily="34" charset="-122"/>
                <a:sym typeface="Times New Roman" panose="02020603050405020304" pitchFamily="18" charset="0"/>
              </a:rPr>
              <a:t>加强动态调整</a:t>
            </a:r>
            <a:endParaRPr lang="zh-CN" altLang="en-US" sz="2500"/>
          </a:p>
        </p:txBody>
      </p:sp>
      <p:sp>
        <p:nvSpPr>
          <p:cNvPr id="23572" name="矩形 20"/>
          <p:cNvSpPr>
            <a:spLocks noChangeArrowheads="1"/>
          </p:cNvSpPr>
          <p:nvPr/>
        </p:nvSpPr>
        <p:spPr bwMode="auto">
          <a:xfrm>
            <a:off x="1762125" y="4692650"/>
            <a:ext cx="84375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000" b="0" dirty="0" smtClean="0">
                <a:solidFill>
                  <a:srgbClr val="3C5064"/>
                </a:solidFill>
                <a:latin typeface="微软雅黑" panose="020B0503020204020204" pitchFamily="34" charset="-122"/>
                <a:ea typeface="微软雅黑" panose="020B0503020204020204" pitchFamily="34" charset="-122"/>
                <a:cs typeface="Times New Roman" pitchFamily="18" charset="0"/>
              </a:rPr>
              <a:t>尊重科学发展规律，</a:t>
            </a:r>
            <a:r>
              <a:rPr lang="zh-CN" altLang="en-US" sz="2000" b="0" dirty="0">
                <a:solidFill>
                  <a:srgbClr val="3C5064"/>
                </a:solidFill>
                <a:latin typeface="微软雅黑" panose="020B0503020204020204" pitchFamily="34" charset="-122"/>
                <a:ea typeface="微软雅黑" panose="020B0503020204020204" pitchFamily="34" charset="-122"/>
                <a:cs typeface="Times New Roman" pitchFamily="18" charset="0"/>
              </a:rPr>
              <a:t>根据研发现状以及目标实现的需要，进行必要的调整，甚至终止或撤销；</a:t>
            </a:r>
            <a:endParaRPr lang="zh-CN" altLang="en-US" sz="2000" dirty="0"/>
          </a:p>
        </p:txBody>
      </p:sp>
      <p:sp>
        <p:nvSpPr>
          <p:cNvPr id="23573" name="折角形 21"/>
          <p:cNvSpPr>
            <a:spLocks noChangeAspect="1" noChangeArrowheads="1"/>
          </p:cNvSpPr>
          <p:nvPr/>
        </p:nvSpPr>
        <p:spPr bwMode="auto">
          <a:xfrm>
            <a:off x="917575" y="1160463"/>
            <a:ext cx="3521075" cy="539750"/>
          </a:xfrm>
          <a:prstGeom prst="foldedCorner">
            <a:avLst>
              <a:gd name="adj" fmla="val 0"/>
            </a:avLst>
          </a:prstGeom>
          <a:solidFill>
            <a:srgbClr val="3C5064"/>
          </a:solidFill>
          <a:ln w="19050" cap="flat" cmpd="sng">
            <a:solidFill>
              <a:srgbClr val="FFFFFF"/>
            </a:solidFill>
            <a:round/>
            <a:headEnd/>
            <a:tailEnd/>
          </a:ln>
        </p:spPr>
        <p:txBody>
          <a:bodyPr tIns="0" bIns="0" anchor="ctr"/>
          <a:lstStyle/>
          <a:p>
            <a:pPr>
              <a:lnSpc>
                <a:spcPts val="3000"/>
              </a:lnSpc>
            </a:pPr>
            <a:r>
              <a:rPr lang="en-US" altLang="zh-CN" sz="2200" dirty="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1. </a:t>
            </a:r>
            <a:r>
              <a:rPr lang="zh-CN" altLang="en-US" sz="2200" dirty="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管理</a:t>
            </a:r>
            <a:r>
              <a:rPr lang="zh-CN" altLang="en-US" sz="2200"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基本原则</a:t>
            </a:r>
            <a:endParaRPr lang="zh-CN" altLang="en-US" sz="2500" dirty="0"/>
          </a:p>
        </p:txBody>
      </p:sp>
    </p:spTree>
    <p:extLst>
      <p:ext uri="{BB962C8B-B14F-4D97-AF65-F5344CB8AC3E}">
        <p14:creationId xmlns:p14="http://schemas.microsoft.com/office/powerpoint/2010/main" val="4040881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1380298" y="2285992"/>
            <a:ext cx="9358378" cy="4500594"/>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216000" tIns="45720" rIns="216000" bIns="45720" numCol="1" rtlCol="0" anchor="ctr" anchorCtr="0" compatLnSpc="1">
            <a:prstTxWarp prst="textNoShape">
              <a:avLst/>
            </a:prstTxWarp>
          </a:bodyPr>
          <a:lstStyle/>
          <a:p>
            <a:pPr marL="457200" indent="-457200">
              <a:lnSpc>
                <a:spcPts val="1800"/>
              </a:lnSpc>
              <a:spcBef>
                <a:spcPts val="600"/>
              </a:spcBef>
              <a:spcAft>
                <a:spcPts val="600"/>
              </a:spcAft>
              <a:buFont typeface="Wingdings" pitchFamily="2" charset="2"/>
              <a:buChar char="p"/>
            </a:pPr>
            <a:r>
              <a:rPr lang="zh-CN" altLang="en-US" sz="1800" b="0" kern="0" dirty="0" smtClean="0">
                <a:solidFill>
                  <a:srgbClr val="002060"/>
                </a:solidFill>
                <a:latin typeface="微软雅黑" pitchFamily="34" charset="-122"/>
                <a:ea typeface="微软雅黑" pitchFamily="34" charset="-122"/>
              </a:rPr>
              <a:t>专业机构根据国家重点研发计划相关管理规定和任务委托协议，开展具体项目管理工作，对实现任务目标负责。</a:t>
            </a:r>
            <a:endParaRPr lang="en-US" altLang="zh-CN" sz="1800" b="0" kern="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组织编报重点专项概算；</a:t>
            </a:r>
            <a:endParaRPr lang="en-US" altLang="zh-CN"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FontTx/>
              <a:buAutoNum type="arabicPeriod"/>
            </a:pPr>
            <a:r>
              <a:rPr lang="zh-CN" altLang="en-US" sz="1800" b="0" dirty="0">
                <a:solidFill>
                  <a:srgbClr val="002060"/>
                </a:solidFill>
                <a:latin typeface="微软雅黑" pitchFamily="34" charset="-122"/>
                <a:ea typeface="微软雅黑" pitchFamily="34" charset="-122"/>
              </a:rPr>
              <a:t>参与编制重点专项年度项目申报指南；</a:t>
            </a:r>
            <a:endParaRPr lang="en-US" altLang="zh-CN"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负责项目申报受理、形式审查、评审、公示、发布立项通知、与项目牵头单位签订项目任务书等立项工作；</a:t>
            </a:r>
            <a:endParaRPr lang="zh-CN" altLang="en-US"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负责项目资金拨付、年度和中期检查、验收、按程序对项目进行动态调整等管理和服务工作；</a:t>
            </a:r>
            <a:endParaRPr lang="zh-CN" altLang="en-US"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加强重点专项下设项目间的统筹协调，整体推进重点专项的组织实施；</a:t>
            </a:r>
            <a:endParaRPr lang="zh-CN" altLang="en-US"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按要求报告重点专项及其项目实施情况和重大事项，接受监督；</a:t>
            </a:r>
            <a:endParaRPr lang="zh-CN" altLang="en-US" sz="1800" b="0" dirty="0" smtClean="0">
              <a:solidFill>
                <a:srgbClr val="002060"/>
              </a:solidFill>
              <a:latin typeface="微软雅黑" pitchFamily="34" charset="-122"/>
              <a:ea typeface="微软雅黑" pitchFamily="34" charset="-122"/>
            </a:endParaRP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负责项目验收后的后续管理工作，对项目相关资料进行归档保存，促进项目成果的转化应用和信息</a:t>
            </a:r>
            <a:r>
              <a:rPr lang="zh-CN" altLang="en-US" sz="1800" b="0" dirty="0" smtClean="0">
                <a:solidFill>
                  <a:srgbClr val="002060"/>
                </a:solidFill>
                <a:latin typeface="微软雅黑" pitchFamily="34" charset="-122"/>
                <a:ea typeface="微软雅黑" pitchFamily="34" charset="-122"/>
              </a:rPr>
              <a:t>共享；</a:t>
            </a:r>
          </a:p>
          <a:p>
            <a:pPr marL="457200" indent="-457200">
              <a:lnSpc>
                <a:spcPts val="1800"/>
              </a:lnSpc>
              <a:spcBef>
                <a:spcPts val="600"/>
              </a:spcBef>
              <a:spcAft>
                <a:spcPts val="600"/>
              </a:spcAft>
              <a:buAutoNum type="arabicPeriod"/>
            </a:pPr>
            <a:r>
              <a:rPr lang="zh-CN" altLang="en-US" sz="1800" b="0" dirty="0">
                <a:solidFill>
                  <a:srgbClr val="002060"/>
                </a:solidFill>
                <a:latin typeface="微软雅黑" pitchFamily="34" charset="-122"/>
                <a:ea typeface="微软雅黑" pitchFamily="34" charset="-122"/>
              </a:rPr>
              <a:t>按照公开、公平、公正和利益回避的原则，充分发挥专家作用，支撑具体项目管理工作</a:t>
            </a:r>
            <a:r>
              <a:rPr lang="zh-CN" altLang="en-US" sz="2000" b="0" dirty="0" smtClean="0">
                <a:solidFill>
                  <a:srgbClr val="002060"/>
                </a:solidFill>
                <a:latin typeface="微软雅黑" pitchFamily="34" charset="-122"/>
                <a:ea typeface="微软雅黑" pitchFamily="34" charset="-122"/>
              </a:rPr>
              <a:t>。</a:t>
            </a:r>
            <a:endParaRPr lang="en-US" altLang="zh-CN" sz="2000" b="0" dirty="0" smtClean="0">
              <a:solidFill>
                <a:srgbClr val="002060"/>
              </a:solidFill>
              <a:latin typeface="微软雅黑" pitchFamily="34" charset="-122"/>
              <a:ea typeface="微软雅黑" pitchFamily="34" charset="-122"/>
            </a:endParaRPr>
          </a:p>
        </p:txBody>
      </p:sp>
      <p:sp>
        <p:nvSpPr>
          <p:cNvPr id="6" name="矩形 5"/>
          <p:cNvSpPr/>
          <p:nvPr/>
        </p:nvSpPr>
        <p:spPr>
          <a:xfrm>
            <a:off x="3352784" y="1423036"/>
            <a:ext cx="7171578" cy="72008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项目管理专业机构（以下简称专业机构）主要职责</a:t>
            </a:r>
            <a:endParaRPr lang="en-US" altLang="zh-CN" sz="2400" dirty="0" smtClean="0">
              <a:solidFill>
                <a:srgbClr val="FFFFFF"/>
              </a:solidFill>
              <a:latin typeface="微软雅黑" panose="020B0503020204020204" pitchFamily="34" charset="-122"/>
              <a:ea typeface="微软雅黑" panose="020B0503020204020204" pitchFamily="34" charset="-122"/>
            </a:endParaRPr>
          </a:p>
        </p:txBody>
      </p:sp>
      <p:sp>
        <p:nvSpPr>
          <p:cNvPr id="9" name="折角形 8"/>
          <p:cNvSpPr>
            <a:spLocks noChangeAspect="1"/>
          </p:cNvSpPr>
          <p:nvPr/>
        </p:nvSpPr>
        <p:spPr>
          <a:xfrm>
            <a:off x="916896" y="1088800"/>
            <a:ext cx="2313946" cy="540000"/>
          </a:xfrm>
          <a:prstGeom prst="foldedCorner">
            <a:avLst>
              <a:gd name="adj" fmla="val 0"/>
            </a:avLst>
          </a:prstGeom>
          <a:solidFill>
            <a:srgbClr val="3C5064"/>
          </a:solidFill>
          <a:ln w="19050"/>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lnSpc>
                <a:spcPts val="3000"/>
              </a:lnSpc>
            </a:pPr>
            <a:r>
              <a:rPr lang="en-US" altLang="zh-CN" sz="2200" b="1" dirty="0" smtClean="0">
                <a:solidFill>
                  <a:srgbClr val="FFFFFF"/>
                </a:solidFill>
                <a:latin typeface="微软雅黑" panose="020B0503020204020204" pitchFamily="34" charset="-122"/>
                <a:ea typeface="微软雅黑" panose="020B0503020204020204" pitchFamily="34" charset="-122"/>
              </a:rPr>
              <a:t>2.</a:t>
            </a:r>
            <a:r>
              <a:rPr lang="zh-CN" altLang="en-US" sz="2200" b="1" dirty="0" smtClean="0">
                <a:solidFill>
                  <a:srgbClr val="FFFFFF"/>
                </a:solidFill>
                <a:latin typeface="微软雅黑" panose="020B0503020204020204" pitchFamily="34" charset="-122"/>
                <a:ea typeface="微软雅黑" panose="020B0503020204020204" pitchFamily="34" charset="-122"/>
              </a:rPr>
              <a:t>各方管理职责</a:t>
            </a:r>
            <a:endParaRPr lang="zh-CN" altLang="en-US" sz="2200" b="1" dirty="0">
              <a:solidFill>
                <a:srgbClr val="FFFFFF"/>
              </a:solidFill>
              <a:latin typeface="微软雅黑" panose="020B0503020204020204" pitchFamily="34" charset="-122"/>
              <a:ea typeface="微软雅黑" panose="020B0503020204020204" pitchFamily="34" charset="-122"/>
            </a:endParaRPr>
          </a:p>
        </p:txBody>
      </p:sp>
      <p:sp>
        <p:nvSpPr>
          <p:cNvPr id="10"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3172165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594612" y="1280160"/>
            <a:ext cx="7171578" cy="72008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专项管理办公室（以下简称专项办）主要职责</a:t>
            </a:r>
            <a:endParaRPr lang="en-US" altLang="zh-CN" sz="2400" dirty="0" smtClean="0">
              <a:solidFill>
                <a:srgbClr val="FFFFFF"/>
              </a:solidFill>
              <a:latin typeface="微软雅黑" panose="020B0503020204020204" pitchFamily="34" charset="-122"/>
              <a:ea typeface="微软雅黑" panose="020B0503020204020204" pitchFamily="34" charset="-122"/>
            </a:endParaRPr>
          </a:p>
        </p:txBody>
      </p:sp>
      <p:sp>
        <p:nvSpPr>
          <p:cNvPr id="8" name="矩形 7"/>
          <p:cNvSpPr/>
          <p:nvPr/>
        </p:nvSpPr>
        <p:spPr bwMode="auto">
          <a:xfrm>
            <a:off x="882130" y="2143116"/>
            <a:ext cx="10428050" cy="4143404"/>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216000" tIns="45720" rIns="216000" bIns="45720" numCol="1" rtlCol="0" anchor="ctr" anchorCtr="0" compatLnSpc="1">
            <a:prstTxWarp prst="textNoShape">
              <a:avLst/>
            </a:prstTxWarp>
          </a:bodyPr>
          <a:lstStyle/>
          <a:p>
            <a:pPr marL="432000" lvl="1" indent="-432000">
              <a:lnSpc>
                <a:spcPct val="125000"/>
              </a:lnSpc>
              <a:spcBef>
                <a:spcPts val="600"/>
              </a:spcBef>
              <a:spcAft>
                <a:spcPts val="12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每个重点专项成立专项管理办公室（专项办）</a:t>
            </a:r>
            <a:r>
              <a:rPr lang="en-US" altLang="zh-CN" sz="2400" b="0" dirty="0" smtClean="0">
                <a:solidFill>
                  <a:schemeClr val="accent6">
                    <a:lumMod val="50000"/>
                  </a:schemeClr>
                </a:solidFill>
                <a:latin typeface="微软雅黑" pitchFamily="34" charset="-122"/>
                <a:ea typeface="微软雅黑" pitchFamily="34" charset="-122"/>
              </a:rPr>
              <a:t>,</a:t>
            </a:r>
            <a:r>
              <a:rPr lang="zh-CN" altLang="en-US" sz="2400" b="0" dirty="0" smtClean="0">
                <a:solidFill>
                  <a:schemeClr val="accent6">
                    <a:lumMod val="50000"/>
                  </a:schemeClr>
                </a:solidFill>
                <a:latin typeface="微软雅黑" pitchFamily="34" charset="-122"/>
                <a:ea typeface="微软雅黑" pitchFamily="34" charset="-122"/>
              </a:rPr>
              <a:t>专项办是专项项目过程管理的责任主体。</a:t>
            </a:r>
            <a:r>
              <a:rPr lang="zh-CN" altLang="en-US" sz="2400" b="0" kern="0" dirty="0" smtClean="0">
                <a:solidFill>
                  <a:srgbClr val="002060"/>
                </a:solidFill>
                <a:latin typeface="微软雅黑" pitchFamily="34" charset="-122"/>
                <a:ea typeface="微软雅黑" pitchFamily="34" charset="-122"/>
              </a:rPr>
              <a:t>专项办由主任、副主任、专项主管和相关管理人员组成。</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负责专项的组织实施、项目管理、任务目标实现以及与专项相关的支撑服务工作。</a:t>
            </a: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专项办实行主任负责制。</a:t>
            </a: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专项办对每个项目建立管理档案，对项目实施及管理情况进行客观、准确的记录。</a:t>
            </a:r>
          </a:p>
        </p:txBody>
      </p:sp>
      <p:sp>
        <p:nvSpPr>
          <p:cNvPr id="9"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3172165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882130" y="2143116"/>
            <a:ext cx="10428050" cy="4572008"/>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216000" tIns="45720" rIns="216000" bIns="45720" numCol="1" rtlCol="0" anchor="ctr" anchorCtr="0" compatLnSpc="1">
            <a:prstTxWarp prst="textNoShape">
              <a:avLst/>
            </a:prstTxWarp>
          </a:bodyPr>
          <a:lstStyle/>
          <a:p>
            <a:pPr marL="457200" indent="-457200">
              <a:spcBef>
                <a:spcPts val="600"/>
              </a:spcBef>
              <a:spcAft>
                <a:spcPts val="6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每个重点专项设立总体专家组，总体专家组协助专项办开展过程管理工作，负责专项实施过程中的技术把关。  </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协助专项办负责总体任务的落实</a:t>
            </a:r>
            <a:r>
              <a:rPr lang="zh-CN" altLang="en-US" sz="2400" b="0" dirty="0" smtClean="0">
                <a:solidFill>
                  <a:schemeClr val="accent6">
                    <a:lumMod val="50000"/>
                  </a:schemeClr>
                </a:solidFill>
                <a:latin typeface="微软雅黑" pitchFamily="34" charset="-122"/>
                <a:ea typeface="微软雅黑" pitchFamily="34" charset="-122"/>
              </a:rPr>
              <a:t>；</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参与专项年度计划的编制工作</a:t>
            </a:r>
            <a:r>
              <a:rPr lang="zh-CN" altLang="en-US" sz="2400" b="0" dirty="0" smtClean="0">
                <a:solidFill>
                  <a:schemeClr val="accent6">
                    <a:lumMod val="50000"/>
                  </a:schemeClr>
                </a:solidFill>
                <a:latin typeface="微软雅黑" pitchFamily="34" charset="-122"/>
                <a:ea typeface="微软雅黑" pitchFamily="34" charset="-122"/>
              </a:rPr>
              <a:t>；</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参与项目任务书的审核工作</a:t>
            </a:r>
            <a:r>
              <a:rPr lang="zh-CN" altLang="en-US" sz="2400" b="0" dirty="0" smtClean="0">
                <a:solidFill>
                  <a:schemeClr val="accent6">
                    <a:lumMod val="50000"/>
                  </a:schemeClr>
                </a:solidFill>
                <a:latin typeface="微软雅黑" pitchFamily="34" charset="-122"/>
                <a:ea typeface="微软雅黑" pitchFamily="34" charset="-122"/>
              </a:rPr>
              <a:t>；</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参与项目的检查和验收</a:t>
            </a:r>
            <a:r>
              <a:rPr lang="zh-CN" altLang="en-US" sz="2400" b="0" dirty="0" smtClean="0">
                <a:solidFill>
                  <a:schemeClr val="accent6">
                    <a:lumMod val="50000"/>
                  </a:schemeClr>
                </a:solidFill>
                <a:latin typeface="微软雅黑" pitchFamily="34" charset="-122"/>
                <a:ea typeface="微软雅黑" pitchFamily="34" charset="-122"/>
              </a:rPr>
              <a:t>；</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跟踪了解项目的执行情况，对所负责技术方向的项目任务内容、技术指标和经费安排等调整工作提出意见和建议</a:t>
            </a:r>
            <a:r>
              <a:rPr lang="zh-CN" altLang="en-US" sz="2400" b="0" dirty="0" smtClean="0">
                <a:solidFill>
                  <a:schemeClr val="accent6">
                    <a:lumMod val="50000"/>
                  </a:schemeClr>
                </a:solidFill>
                <a:latin typeface="微软雅黑" pitchFamily="34" charset="-122"/>
                <a:ea typeface="微软雅黑" pitchFamily="34" charset="-122"/>
              </a:rPr>
              <a:t>；</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参与专项年度报告编制工作；</a:t>
            </a:r>
            <a:endParaRPr lang="en-US" altLang="zh-CN" sz="2400" b="0" kern="0" dirty="0" smtClean="0">
              <a:solidFill>
                <a:schemeClr val="accent2">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kern="0" dirty="0" smtClean="0">
                <a:solidFill>
                  <a:schemeClr val="accent2">
                    <a:lumMod val="50000"/>
                  </a:schemeClr>
                </a:solidFill>
                <a:latin typeface="微软雅黑" pitchFamily="34" charset="-122"/>
                <a:ea typeface="微软雅黑" pitchFamily="34" charset="-122"/>
              </a:rPr>
              <a:t>承担专项办委托的其他工作</a:t>
            </a:r>
            <a:r>
              <a:rPr lang="zh-CN" altLang="en-US" sz="2400" b="0" dirty="0" smtClean="0">
                <a:solidFill>
                  <a:schemeClr val="accent6">
                    <a:lumMod val="50000"/>
                  </a:schemeClr>
                </a:solidFill>
                <a:latin typeface="微软雅黑" pitchFamily="34" charset="-122"/>
                <a:ea typeface="微软雅黑" pitchFamily="34" charset="-122"/>
              </a:rPr>
              <a:t>。</a:t>
            </a:r>
          </a:p>
        </p:txBody>
      </p:sp>
      <p:sp>
        <p:nvSpPr>
          <p:cNvPr id="6" name="矩形 5"/>
          <p:cNvSpPr/>
          <p:nvPr/>
        </p:nvSpPr>
        <p:spPr>
          <a:xfrm>
            <a:off x="1709710" y="1294985"/>
            <a:ext cx="4242620" cy="72008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重点专项总体专家组主要职责</a:t>
            </a:r>
            <a:endParaRPr lang="en-US" altLang="zh-CN" sz="2400" dirty="0" smtClean="0">
              <a:solidFill>
                <a:srgbClr val="FFFFFF"/>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3172165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882130" y="2285992"/>
            <a:ext cx="10428050" cy="4143404"/>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216000" tIns="45720" rIns="216000" bIns="45720" numCol="1" rtlCol="0" anchor="ctr" anchorCtr="0" compatLnSpc="1">
            <a:prstTxWarp prst="textNoShape">
              <a:avLst/>
            </a:prstTxWarp>
          </a:bodyPr>
          <a:lstStyle/>
          <a:p>
            <a:pPr marL="432000" indent="-432000">
              <a:lnSpc>
                <a:spcPct val="125000"/>
              </a:lnSpc>
              <a:spcBef>
                <a:spcPts val="600"/>
              </a:spcBef>
              <a:spcAft>
                <a:spcPts val="12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项目牵头承担单位负责项目的具体组织实施工作，强化法人责任。 </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按照签订的项目任务书组织实施项目，履行任务书各项条款，落实配套条件，完成项目研发任务和目标；</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严格执行国家重点研发计划各项管理规定，建立健全科研、财务、诚信等内部管理制度，落实国家激励科研人员的政策措施；</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按要求及时编报项目执行情况报告、信息报表、科技报告等；</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及时报告项目执行中出现的重大事项，按程序报批需要调整的事项；</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接受指导、检查并配合做好监督、评估和验收等工作；</a:t>
            </a:r>
            <a:endParaRPr lang="en-US" altLang="zh-CN" sz="2400" b="0" dirty="0" smtClean="0">
              <a:solidFill>
                <a:schemeClr val="accent6">
                  <a:lumMod val="50000"/>
                </a:schemeClr>
              </a:solidFill>
              <a:latin typeface="微软雅黑" pitchFamily="34" charset="-122"/>
              <a:ea typeface="微软雅黑" pitchFamily="34" charset="-122"/>
            </a:endParaRPr>
          </a:p>
          <a:p>
            <a:pPr marL="457200" indent="-457200">
              <a:lnSpc>
                <a:spcPts val="3500"/>
              </a:lnSpc>
              <a:buAutoNum type="arabicPeriod"/>
            </a:pPr>
            <a:r>
              <a:rPr lang="zh-CN" altLang="en-US" sz="2400" b="0" dirty="0" smtClean="0">
                <a:solidFill>
                  <a:schemeClr val="accent6">
                    <a:lumMod val="50000"/>
                  </a:schemeClr>
                </a:solidFill>
                <a:latin typeface="微软雅黑" pitchFamily="34" charset="-122"/>
                <a:ea typeface="微软雅黑" pitchFamily="34" charset="-122"/>
              </a:rPr>
              <a:t>履行保密、知识产权保护等责任和义务，推动项目成果转化应用。</a:t>
            </a:r>
          </a:p>
        </p:txBody>
      </p:sp>
      <p:sp>
        <p:nvSpPr>
          <p:cNvPr id="6" name="矩形 5"/>
          <p:cNvSpPr/>
          <p:nvPr/>
        </p:nvSpPr>
        <p:spPr>
          <a:xfrm>
            <a:off x="1709710" y="1294985"/>
            <a:ext cx="4040833" cy="72008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项目牵头承担单位主要职责</a:t>
            </a:r>
            <a:endParaRPr lang="en-US" altLang="zh-CN" sz="2400" dirty="0" smtClean="0">
              <a:solidFill>
                <a:srgbClr val="FFFFFF"/>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3172165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3114061" y="2348880"/>
            <a:ext cx="7643866" cy="2928958"/>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216000" tIns="45720" rIns="216000" bIns="45720" numCol="1" rtlCol="0" anchor="ctr" anchorCtr="0" compatLnSpc="1">
            <a:prstTxWarp prst="textNoShape">
              <a:avLst/>
            </a:prstTxWarp>
          </a:bodyPr>
          <a:lstStyle/>
          <a:p>
            <a:pPr marL="432000" indent="-457200">
              <a:lnSpc>
                <a:spcPct val="125000"/>
              </a:lnSpc>
              <a:spcBef>
                <a:spcPts val="600"/>
              </a:spcBef>
              <a:spcAft>
                <a:spcPts val="12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项目负责人对项目目标的完成负直接责任。</a:t>
            </a:r>
            <a:endParaRPr lang="en-US" altLang="zh-CN" sz="2400" b="0" dirty="0" smtClean="0">
              <a:solidFill>
                <a:schemeClr val="accent6">
                  <a:lumMod val="50000"/>
                </a:schemeClr>
              </a:solidFill>
              <a:latin typeface="微软雅黑" pitchFamily="34" charset="-122"/>
              <a:ea typeface="微软雅黑" pitchFamily="34" charset="-122"/>
            </a:endParaRPr>
          </a:p>
          <a:p>
            <a:pPr marL="432000" indent="-457200">
              <a:lnSpc>
                <a:spcPct val="125000"/>
              </a:lnSpc>
              <a:spcBef>
                <a:spcPts val="600"/>
              </a:spcBef>
              <a:spcAft>
                <a:spcPts val="12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负责项目、课题研发任务的具体组织实施和协调沟通，同时确保高质量完成项目任务，</a:t>
            </a:r>
            <a:endParaRPr lang="en-US" altLang="zh-CN" sz="2400" b="0" dirty="0" smtClean="0">
              <a:solidFill>
                <a:schemeClr val="accent6">
                  <a:lumMod val="50000"/>
                </a:schemeClr>
              </a:solidFill>
              <a:latin typeface="微软雅黑" pitchFamily="34" charset="-122"/>
              <a:ea typeface="微软雅黑" pitchFamily="34" charset="-122"/>
            </a:endParaRPr>
          </a:p>
          <a:p>
            <a:pPr marL="432000" indent="-457200">
              <a:lnSpc>
                <a:spcPct val="125000"/>
              </a:lnSpc>
              <a:spcBef>
                <a:spcPts val="600"/>
              </a:spcBef>
              <a:spcAft>
                <a:spcPts val="1200"/>
              </a:spcAft>
              <a:buFont typeface="Wingdings" pitchFamily="2" charset="2"/>
              <a:buChar char="p"/>
            </a:pPr>
            <a:r>
              <a:rPr lang="zh-CN" altLang="en-US" sz="2400" b="0" dirty="0" smtClean="0">
                <a:solidFill>
                  <a:schemeClr val="accent6">
                    <a:lumMod val="50000"/>
                  </a:schemeClr>
                </a:solidFill>
                <a:latin typeface="微软雅黑" pitchFamily="34" charset="-122"/>
                <a:ea typeface="微软雅黑" pitchFamily="34" charset="-122"/>
              </a:rPr>
              <a:t>应主动承担项目负责人的相应义务，积极推动项目成果的宣传和转移转化。</a:t>
            </a:r>
            <a:endParaRPr lang="zh-CN" altLang="zh-CN" sz="2400" b="0" dirty="0">
              <a:solidFill>
                <a:schemeClr val="accent6">
                  <a:lumMod val="50000"/>
                </a:schemeClr>
              </a:solidFill>
              <a:latin typeface="微软雅黑" pitchFamily="34" charset="-122"/>
              <a:ea typeface="微软雅黑" pitchFamily="34" charset="-122"/>
              <a:sym typeface="+mn-ea"/>
            </a:endParaRPr>
          </a:p>
        </p:txBody>
      </p:sp>
      <p:sp>
        <p:nvSpPr>
          <p:cNvPr id="8" name="矩形 7"/>
          <p:cNvSpPr/>
          <p:nvPr/>
        </p:nvSpPr>
        <p:spPr>
          <a:xfrm>
            <a:off x="879092" y="2996952"/>
            <a:ext cx="1759730" cy="1347297"/>
          </a:xfrm>
          <a:prstGeom prst="rect">
            <a:avLst/>
          </a:prstGeom>
          <a:solidFill>
            <a:schemeClr val="accent6">
              <a:lumMod val="50000"/>
            </a:schemeClr>
          </a:solidFill>
          <a:ln w="3175">
            <a:solidFill>
              <a:schemeClr val="accent6">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项目负责人</a:t>
            </a:r>
            <a:endParaRPr lang="en-US" altLang="zh-CN" sz="2400" dirty="0" smtClean="0">
              <a:solidFill>
                <a:srgbClr val="FFFFFF"/>
              </a:solidFill>
              <a:latin typeface="微软雅黑" panose="020B0503020204020204" pitchFamily="34" charset="-122"/>
              <a:ea typeface="微软雅黑" panose="020B0503020204020204" pitchFamily="34" charset="-122"/>
            </a:endParaRPr>
          </a:p>
          <a:p>
            <a:pPr lvl="0" algn="ctr">
              <a:lnSpc>
                <a:spcPct val="125000"/>
              </a:lnSpc>
            </a:pPr>
            <a:r>
              <a:rPr lang="zh-CN" altLang="en-US" sz="2400" dirty="0">
                <a:solidFill>
                  <a:srgbClr val="FFFFFF"/>
                </a:solidFill>
                <a:latin typeface="微软雅黑" panose="020B0503020204020204" pitchFamily="34" charset="-122"/>
                <a:ea typeface="微软雅黑" panose="020B0503020204020204" pitchFamily="34" charset="-122"/>
              </a:rPr>
              <a:t>主要职责</a:t>
            </a:r>
          </a:p>
        </p:txBody>
      </p:sp>
      <p:sp>
        <p:nvSpPr>
          <p:cNvPr id="7"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16858117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2782838" y="1196752"/>
            <a:ext cx="8064896" cy="554461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432000" lvl="1" indent="-432000">
              <a:lnSpc>
                <a:spcPct val="120000"/>
              </a:lnSpc>
              <a:buFont typeface="+mj-lt"/>
              <a:buAutoNum type="arabicPeriod"/>
            </a:pPr>
            <a:r>
              <a:rPr lang="zh-CN" altLang="en-US" sz="2100" b="0" dirty="0" smtClean="0">
                <a:solidFill>
                  <a:srgbClr val="002060"/>
                </a:solidFill>
                <a:latin typeface="微软雅黑" panose="020B0503020204020204" pitchFamily="34" charset="-122"/>
                <a:ea typeface="微软雅黑" panose="020B0503020204020204" pitchFamily="34" charset="-122"/>
                <a:sym typeface="+mn-ea"/>
              </a:rPr>
              <a:t>编写</a:t>
            </a:r>
            <a:r>
              <a:rPr lang="zh-CN" altLang="en-US" sz="2100" b="0" dirty="0">
                <a:solidFill>
                  <a:srgbClr val="002060"/>
                </a:solidFill>
                <a:latin typeface="微软雅黑" panose="020B0503020204020204" pitchFamily="34" charset="-122"/>
                <a:ea typeface="微软雅黑" panose="020B0503020204020204" pitchFamily="34" charset="-122"/>
                <a:sym typeface="+mn-ea"/>
              </a:rPr>
              <a:t>和签订项目任务书，审核课题任务书；</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依托项目牵头承担单位，成立项目办及项目专家组；</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制定项目研究计划，把握项目的学术方向和研究重点；</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开展课题间的学术、技术交流及集成，推动数据共享；</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审核课题上报的年度总结、技术报告等资料，编报项目信息、成果等进展报告；</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编制项目宣传计划和方案，提升专项的影响力；</a:t>
            </a:r>
            <a:endParaRPr lang="en-US" altLang="zh-CN" sz="2100" b="0" dirty="0">
              <a:solidFill>
                <a:srgbClr val="002060"/>
              </a:solidFill>
              <a:latin typeface="微软雅黑" panose="020B0503020204020204" pitchFamily="34" charset="-122"/>
              <a:ea typeface="微软雅黑" panose="020B0503020204020204" pitchFamily="34" charset="-122"/>
              <a:sym typeface="+mn-ea"/>
            </a:endParaRP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编制项目（课题）实施管理制度，制定经费外拨流程审批制度；</a:t>
            </a:r>
          </a:p>
          <a:p>
            <a:pPr marL="432000" lvl="1" indent="-432000">
              <a:lnSpc>
                <a:spcPct val="120000"/>
              </a:lnSpc>
              <a:buFont typeface="+mj-lt"/>
              <a:buAutoNum type="arabicPeriod"/>
            </a:pPr>
            <a:r>
              <a:rPr lang="zh-CN" altLang="en-US" sz="2100" b="0" spc="-100" dirty="0">
                <a:solidFill>
                  <a:srgbClr val="002060"/>
                </a:solidFill>
                <a:latin typeface="微软雅黑" panose="020B0503020204020204" pitchFamily="34" charset="-122"/>
                <a:ea typeface="微软雅黑" panose="020B0503020204020204" pitchFamily="34" charset="-122"/>
                <a:sym typeface="+mn-ea"/>
              </a:rPr>
              <a:t>提出项目（课题）重大调整建议，包括研究目标、内容、人员和经费等调整或</a:t>
            </a:r>
            <a:r>
              <a:rPr lang="zh-CN" altLang="en-US" sz="2100" b="0" spc="-100" dirty="0" smtClean="0">
                <a:solidFill>
                  <a:srgbClr val="002060"/>
                </a:solidFill>
                <a:latin typeface="微软雅黑" panose="020B0503020204020204" pitchFamily="34" charset="-122"/>
                <a:ea typeface="微软雅黑" panose="020B0503020204020204" pitchFamily="34" charset="-122"/>
                <a:sym typeface="+mn-ea"/>
              </a:rPr>
              <a:t>变更；</a:t>
            </a:r>
            <a:endParaRPr lang="zh-CN" altLang="en-US" sz="2100" b="0" spc="-100" dirty="0">
              <a:solidFill>
                <a:srgbClr val="002060"/>
              </a:solidFill>
              <a:latin typeface="微软雅黑" panose="020B0503020204020204" pitchFamily="34" charset="-122"/>
              <a:ea typeface="微软雅黑" panose="020B0503020204020204" pitchFamily="34" charset="-122"/>
              <a:sym typeface="+mn-ea"/>
            </a:endParaRP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编写项目中期检查和年度总结报告，配合完成课题中期检查和验收工作；</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配合完成专项办组织的项目检查和验收等工作；</a:t>
            </a:r>
          </a:p>
          <a:p>
            <a:pPr marL="432000" lvl="1" indent="-432000">
              <a:lnSpc>
                <a:spcPct val="120000"/>
              </a:lnSpc>
              <a:buFont typeface="+mj-lt"/>
              <a:buAutoNum type="arabicPeriod"/>
            </a:pPr>
            <a:r>
              <a:rPr lang="zh-CN" altLang="en-US" sz="2100" b="0" dirty="0">
                <a:solidFill>
                  <a:srgbClr val="002060"/>
                </a:solidFill>
                <a:latin typeface="微软雅黑" panose="020B0503020204020204" pitchFamily="34" charset="-122"/>
                <a:ea typeface="微软雅黑" panose="020B0503020204020204" pitchFamily="34" charset="-122"/>
                <a:sym typeface="+mn-ea"/>
              </a:rPr>
              <a:t>完成专项办委托的其他工作。</a:t>
            </a:r>
          </a:p>
        </p:txBody>
      </p:sp>
      <p:sp>
        <p:nvSpPr>
          <p:cNvPr id="6" name="矩形 5"/>
          <p:cNvSpPr/>
          <p:nvPr/>
        </p:nvSpPr>
        <p:spPr>
          <a:xfrm>
            <a:off x="666624" y="2996952"/>
            <a:ext cx="1759730" cy="1347297"/>
          </a:xfrm>
          <a:prstGeom prst="rect">
            <a:avLst/>
          </a:prstGeom>
          <a:solidFill>
            <a:schemeClr val="accent6">
              <a:lumMod val="50000"/>
            </a:schemeClr>
          </a:solidFill>
          <a:ln w="3175">
            <a:solidFill>
              <a:schemeClr val="accent6">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项目负责人</a:t>
            </a:r>
            <a:endParaRPr lang="en-US" altLang="zh-CN" sz="2400" dirty="0" smtClean="0">
              <a:solidFill>
                <a:srgbClr val="FFFFFF"/>
              </a:solidFill>
              <a:latin typeface="微软雅黑" panose="020B0503020204020204" pitchFamily="34" charset="-122"/>
              <a:ea typeface="微软雅黑" panose="020B0503020204020204" pitchFamily="34" charset="-122"/>
            </a:endParaRPr>
          </a:p>
          <a:p>
            <a:pPr lvl="0" algn="ctr">
              <a:lnSpc>
                <a:spcPct val="125000"/>
              </a:lnSpc>
            </a:pPr>
            <a:r>
              <a:rPr lang="zh-CN" altLang="en-US" sz="2400" dirty="0">
                <a:solidFill>
                  <a:srgbClr val="FFFFFF"/>
                </a:solidFill>
                <a:latin typeface="微软雅黑" panose="020B0503020204020204" pitchFamily="34" charset="-122"/>
                <a:ea typeface="微软雅黑" panose="020B0503020204020204" pitchFamily="34" charset="-122"/>
              </a:rPr>
              <a:t>具体</a:t>
            </a:r>
            <a:r>
              <a:rPr lang="zh-CN" altLang="en-US" sz="2400" dirty="0" smtClean="0">
                <a:solidFill>
                  <a:srgbClr val="FFFFFF"/>
                </a:solidFill>
                <a:latin typeface="微软雅黑" panose="020B0503020204020204" pitchFamily="34" charset="-122"/>
                <a:ea typeface="微软雅黑" panose="020B0503020204020204" pitchFamily="34" charset="-122"/>
              </a:rPr>
              <a:t>要求</a:t>
            </a:r>
          </a:p>
        </p:txBody>
      </p:sp>
      <p:sp>
        <p:nvSpPr>
          <p:cNvPr id="8"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三、各方管理职责</a:t>
            </a:r>
          </a:p>
        </p:txBody>
      </p:sp>
    </p:spTree>
    <p:extLst>
      <p:ext uri="{BB962C8B-B14F-4D97-AF65-F5344CB8AC3E}">
        <p14:creationId xmlns:p14="http://schemas.microsoft.com/office/powerpoint/2010/main" val="155365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一</a:t>
            </a:r>
            <a:r>
              <a:rPr lang="zh-CN" altLang="en-US" sz="2400" dirty="0" smtClean="0">
                <a:solidFill>
                  <a:srgbClr val="FF0000"/>
                </a:solidFill>
                <a:latin typeface="微软雅黑" pitchFamily="34" charset="-122"/>
                <a:ea typeface="微软雅黑" pitchFamily="34" charset="-122"/>
              </a:rPr>
              <a:t>、重点专项基本情况</a:t>
            </a:r>
            <a:endParaRPr lang="zh-CN" altLang="en-US" sz="2400" dirty="0">
              <a:solidFill>
                <a:srgbClr val="FF0000"/>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2017</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5191006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2017</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四</a:t>
            </a:r>
            <a:r>
              <a:rPr lang="zh-CN" altLang="en-US" sz="2400" dirty="0" smtClean="0">
                <a:solidFill>
                  <a:srgbClr val="FF0000"/>
                </a:solidFill>
                <a:latin typeface="微软雅黑" pitchFamily="34" charset="-122"/>
                <a:ea typeface="微软雅黑" pitchFamily="34" charset="-122"/>
              </a:rPr>
              <a:t>、重点专项管理流程</a:t>
            </a:r>
            <a:endParaRPr lang="zh-CN" altLang="en-US" sz="2400" dirty="0">
              <a:solidFill>
                <a:srgbClr val="FF0000"/>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4054837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1198517" y="1844824"/>
            <a:ext cx="9793088" cy="1821213"/>
          </a:xfrm>
          <a:prstGeom prst="rect">
            <a:avLst/>
          </a:prstGeom>
          <a:solidFill>
            <a:schemeClr val="bg1">
              <a:lumMod val="95000"/>
            </a:schemeClr>
          </a:solidFill>
          <a:ln w="9525">
            <a:solidFill>
              <a:schemeClr val="bg1">
                <a:lumMod val="50000"/>
              </a:schemeClr>
            </a:solidFill>
          </a:ln>
        </p:spPr>
        <p:txBody>
          <a:bodyPr wrap="square" lIns="360000" tIns="216000" rIns="288000" bIns="216000" rtlCol="0">
            <a:spAutoFit/>
          </a:bodyPr>
          <a:lstStyle/>
          <a:p>
            <a:pPr algn="just">
              <a:lnSpc>
                <a:spcPct val="125000"/>
              </a:lnSpc>
              <a:spcBef>
                <a:spcPts val="600"/>
              </a:spcBef>
              <a:spcAft>
                <a:spcPts val="1200"/>
              </a:spcAft>
              <a:buSzPct val="100000"/>
            </a:pPr>
            <a:r>
              <a:rPr lang="zh-CN" altLang="en-US" sz="2400" b="0" dirty="0">
                <a:solidFill>
                  <a:srgbClr val="FF0000"/>
                </a:solidFill>
                <a:latin typeface="微软雅黑" pitchFamily="34" charset="-122"/>
                <a:ea typeface="微软雅黑" pitchFamily="34" charset="-122"/>
              </a:rPr>
              <a:t>专项办应对专项内的不同类型项目实施精准化过程管理，加强项目实施的协调互动和整体推进；对于项目执行中取得的重大进展及成果及时向社会公布。</a:t>
            </a:r>
          </a:p>
        </p:txBody>
      </p:sp>
      <p:sp>
        <p:nvSpPr>
          <p:cNvPr id="2" name="矩形 1"/>
          <p:cNvSpPr/>
          <p:nvPr/>
        </p:nvSpPr>
        <p:spPr>
          <a:xfrm>
            <a:off x="1201915" y="4157684"/>
            <a:ext cx="9789835" cy="1359548"/>
          </a:xfrm>
          <a:prstGeom prst="rect">
            <a:avLst/>
          </a:prstGeom>
          <a:solidFill>
            <a:schemeClr val="bg1">
              <a:lumMod val="95000"/>
            </a:schemeClr>
          </a:solidFill>
          <a:ln w="9525">
            <a:solidFill>
              <a:schemeClr val="bg1">
                <a:lumMod val="50000"/>
              </a:schemeClr>
            </a:solidFill>
          </a:ln>
        </p:spPr>
        <p:txBody>
          <a:bodyPr wrap="square" lIns="360000" tIns="216000" rIns="288000" bIns="216000" rtlCol="0">
            <a:spAutoFit/>
          </a:bodyPr>
          <a:lstStyle/>
          <a:p>
            <a:pPr algn="just">
              <a:lnSpc>
                <a:spcPct val="125000"/>
              </a:lnSpc>
              <a:spcBef>
                <a:spcPts val="600"/>
              </a:spcBef>
              <a:spcAft>
                <a:spcPts val="1200"/>
              </a:spcAft>
              <a:buSzPct val="100000"/>
            </a:pPr>
            <a:r>
              <a:rPr lang="zh-CN" altLang="en-US" sz="2400" b="0" dirty="0">
                <a:solidFill>
                  <a:srgbClr val="000046"/>
                </a:solidFill>
                <a:latin typeface="微软雅黑" pitchFamily="34" charset="-122"/>
                <a:ea typeface="微软雅黑" pitchFamily="34" charset="-122"/>
              </a:rPr>
              <a:t>项目</a:t>
            </a:r>
            <a:r>
              <a:rPr lang="zh-CN" altLang="en-US" sz="2400" b="0" dirty="0" smtClean="0">
                <a:solidFill>
                  <a:srgbClr val="000046"/>
                </a:solidFill>
                <a:latin typeface="微软雅黑" pitchFamily="34" charset="-122"/>
                <a:ea typeface="微软雅黑" pitchFamily="34" charset="-122"/>
              </a:rPr>
              <a:t>的组织实施主要包括项目启动部署、年度报告、年度</a:t>
            </a:r>
            <a:r>
              <a:rPr lang="zh-CN" altLang="en-US" sz="2400" b="0" dirty="0">
                <a:solidFill>
                  <a:srgbClr val="000046"/>
                </a:solidFill>
                <a:latin typeface="微软雅黑" pitchFamily="34" charset="-122"/>
                <a:ea typeface="微软雅黑" pitchFamily="34" charset="-122"/>
              </a:rPr>
              <a:t>预算执行</a:t>
            </a:r>
            <a:r>
              <a:rPr lang="zh-CN" altLang="en-US" sz="2400" b="0" dirty="0" smtClean="0">
                <a:solidFill>
                  <a:srgbClr val="000046"/>
                </a:solidFill>
                <a:latin typeface="微软雅黑" pitchFamily="34" charset="-122"/>
                <a:ea typeface="微软雅黑" pitchFamily="34" charset="-122"/>
              </a:rPr>
              <a:t>、项目</a:t>
            </a:r>
            <a:r>
              <a:rPr lang="zh-CN" altLang="en-US" sz="2400" b="0" dirty="0">
                <a:solidFill>
                  <a:srgbClr val="000046"/>
                </a:solidFill>
                <a:latin typeface="微软雅黑" pitchFamily="34" charset="-122"/>
                <a:ea typeface="微软雅黑" pitchFamily="34" charset="-122"/>
              </a:rPr>
              <a:t>检查</a:t>
            </a:r>
            <a:r>
              <a:rPr lang="zh-CN" altLang="en-US" sz="2400" b="0" dirty="0" smtClean="0">
                <a:solidFill>
                  <a:srgbClr val="000046"/>
                </a:solidFill>
                <a:latin typeface="微软雅黑" pitchFamily="34" charset="-122"/>
                <a:ea typeface="微软雅黑" pitchFamily="34" charset="-122"/>
              </a:rPr>
              <a:t>、评估评测、项目调整</a:t>
            </a:r>
            <a:r>
              <a:rPr lang="zh-CN" altLang="en-US" sz="2400" b="0" dirty="0">
                <a:solidFill>
                  <a:srgbClr val="000046"/>
                </a:solidFill>
                <a:latin typeface="微软雅黑" pitchFamily="34" charset="-122"/>
                <a:ea typeface="微软雅黑" pitchFamily="34" charset="-122"/>
              </a:rPr>
              <a:t>、项目验收和成果管理等环节</a:t>
            </a:r>
            <a:r>
              <a:rPr lang="zh-CN" altLang="en-US" sz="2400" b="0" dirty="0" smtClean="0">
                <a:solidFill>
                  <a:srgbClr val="000046"/>
                </a:solidFill>
                <a:latin typeface="微软雅黑" pitchFamily="34" charset="-122"/>
                <a:ea typeface="微软雅黑" pitchFamily="34" charset="-122"/>
              </a:rPr>
              <a:t>。</a:t>
            </a:r>
            <a:endParaRPr lang="zh-CN" altLang="en-US" sz="2400" b="0" dirty="0">
              <a:solidFill>
                <a:srgbClr val="000046"/>
              </a:solidFill>
              <a:latin typeface="微软雅黑" pitchFamily="34" charset="-122"/>
              <a:ea typeface="微软雅黑" pitchFamily="34" charset="-122"/>
            </a:endParaRPr>
          </a:p>
        </p:txBody>
      </p:sp>
    </p:spTree>
    <p:extLst>
      <p:ext uri="{BB962C8B-B14F-4D97-AF65-F5344CB8AC3E}">
        <p14:creationId xmlns:p14="http://schemas.microsoft.com/office/powerpoint/2010/main" val="34294423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2" name="矩形 11"/>
          <p:cNvSpPr/>
          <p:nvPr/>
        </p:nvSpPr>
        <p:spPr>
          <a:xfrm>
            <a:off x="4237818" y="1750805"/>
            <a:ext cx="7434494" cy="5016758"/>
          </a:xfrm>
          <a:prstGeom prst="rect">
            <a:avLst/>
          </a:prstGeom>
          <a:ln>
            <a:solidFill>
              <a:schemeClr val="accent1">
                <a:lumMod val="75000"/>
              </a:schemeClr>
            </a:solidFill>
          </a:ln>
        </p:spPr>
        <p:txBody>
          <a:bodyPr wrap="square">
            <a:spAutoFit/>
          </a:bodyPr>
          <a:lstStyle/>
          <a:p>
            <a:pPr marL="342900" indent="-342900">
              <a:lnSpc>
                <a:spcPts val="3800"/>
              </a:lnSpc>
              <a:spcAft>
                <a:spcPts val="600"/>
              </a:spcAft>
            </a:pPr>
            <a:r>
              <a:rPr lang="zh-CN" altLang="en-US" sz="2000" b="0" dirty="0">
                <a:solidFill>
                  <a:srgbClr val="002060"/>
                </a:solidFill>
                <a:latin typeface="微软雅黑" pitchFamily="34" charset="-122"/>
                <a:ea typeface="微软雅黑" pitchFamily="34" charset="-122"/>
              </a:rPr>
              <a:t>召开</a:t>
            </a:r>
            <a:r>
              <a:rPr lang="zh-CN" altLang="en-US" sz="2000" b="0" dirty="0" smtClean="0">
                <a:solidFill>
                  <a:srgbClr val="002060"/>
                </a:solidFill>
                <a:latin typeface="微软雅黑" pitchFamily="34" charset="-122"/>
                <a:ea typeface="微软雅黑" pitchFamily="34" charset="-122"/>
              </a:rPr>
              <a:t>项目启动会议</a:t>
            </a:r>
            <a:endParaRPr lang="zh-CN" altLang="en-US"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进一步明确科学目标</a:t>
            </a:r>
            <a:endParaRPr lang="en-US" altLang="zh-CN" sz="2000" b="0" dirty="0" smtClean="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进一步细化、分解研究任务，明确各课题及其责任分工。</a:t>
            </a:r>
            <a:endParaRPr lang="zh-CN" altLang="en-US"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建立项目</a:t>
            </a:r>
            <a:r>
              <a:rPr lang="zh-CN" altLang="en-US" sz="2000" b="0" dirty="0">
                <a:solidFill>
                  <a:srgbClr val="002060"/>
                </a:solidFill>
                <a:latin typeface="微软雅黑" pitchFamily="34" charset="-122"/>
                <a:ea typeface="微软雅黑" pitchFamily="34" charset="-122"/>
              </a:rPr>
              <a:t>内部管理</a:t>
            </a:r>
            <a:r>
              <a:rPr lang="zh-CN" altLang="en-US" sz="2000" b="0" dirty="0" smtClean="0">
                <a:solidFill>
                  <a:srgbClr val="002060"/>
                </a:solidFill>
                <a:latin typeface="微软雅黑" pitchFamily="34" charset="-122"/>
                <a:ea typeface="微软雅黑" pitchFamily="34" charset="-122"/>
              </a:rPr>
              <a:t>制度：项目及经费管理办法、</a:t>
            </a:r>
            <a:r>
              <a:rPr lang="zh-CN" altLang="en-US" sz="2000" b="0" dirty="0">
                <a:solidFill>
                  <a:srgbClr val="002060"/>
                </a:solidFill>
                <a:latin typeface="微软雅黑" pitchFamily="34" charset="-122"/>
                <a:ea typeface="微软雅黑" pitchFamily="34" charset="-122"/>
              </a:rPr>
              <a:t>内部学术</a:t>
            </a:r>
            <a:r>
              <a:rPr lang="zh-CN" altLang="en-US" sz="2000" b="0" dirty="0" smtClean="0">
                <a:solidFill>
                  <a:srgbClr val="002060"/>
                </a:solidFill>
                <a:latin typeface="微软雅黑" pitchFamily="34" charset="-122"/>
                <a:ea typeface="微软雅黑" pitchFamily="34" charset="-122"/>
              </a:rPr>
              <a:t>交流机制、数据共享机制、</a:t>
            </a:r>
            <a:r>
              <a:rPr lang="zh-CN" altLang="en-US" sz="2000" b="0" dirty="0">
                <a:solidFill>
                  <a:srgbClr val="002060"/>
                </a:solidFill>
                <a:latin typeface="微软雅黑" pitchFamily="34" charset="-122"/>
                <a:ea typeface="微软雅黑" pitchFamily="34" charset="-122"/>
              </a:rPr>
              <a:t>科普</a:t>
            </a:r>
            <a:r>
              <a:rPr lang="zh-CN" altLang="en-US" sz="2000" b="0" dirty="0" smtClean="0">
                <a:solidFill>
                  <a:srgbClr val="002060"/>
                </a:solidFill>
                <a:latin typeface="微软雅黑" pitchFamily="34" charset="-122"/>
                <a:ea typeface="微软雅黑" pitchFamily="34" charset="-122"/>
              </a:rPr>
              <a:t>宣传办法</a:t>
            </a:r>
            <a:r>
              <a:rPr lang="zh-CN" altLang="en-US" sz="2000" b="0" dirty="0">
                <a:solidFill>
                  <a:srgbClr val="002060"/>
                </a:solidFill>
                <a:latin typeface="微软雅黑" pitchFamily="34" charset="-122"/>
                <a:ea typeface="微软雅黑" pitchFamily="34" charset="-122"/>
              </a:rPr>
              <a:t>等</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组建项目专家组</a:t>
            </a:r>
            <a:endParaRPr lang="en-US" altLang="zh-CN" sz="2000" b="0" dirty="0" smtClean="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设立项目管理办公室</a:t>
            </a:r>
            <a:endParaRPr lang="en-US" altLang="zh-CN" sz="2000" b="0" dirty="0" smtClean="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smtClean="0">
                <a:solidFill>
                  <a:srgbClr val="002060"/>
                </a:solidFill>
                <a:latin typeface="微软雅黑" pitchFamily="34" charset="-122"/>
                <a:ea typeface="微软雅黑" pitchFamily="34" charset="-122"/>
              </a:rPr>
              <a:t>工作快讯</a:t>
            </a:r>
            <a:r>
              <a:rPr lang="zh-CN" altLang="en-US" sz="2000" b="0" dirty="0">
                <a:solidFill>
                  <a:srgbClr val="002060"/>
                </a:solidFill>
                <a:latin typeface="微软雅黑" pitchFamily="34" charset="-122"/>
                <a:ea typeface="微软雅黑" pitchFamily="34" charset="-122"/>
              </a:rPr>
              <a:t>和项目简报</a:t>
            </a:r>
            <a:r>
              <a:rPr lang="zh-CN" altLang="en-US" sz="2000" b="0" dirty="0" smtClean="0">
                <a:solidFill>
                  <a:srgbClr val="002060"/>
                </a:solidFill>
                <a:latin typeface="微软雅黑" pitchFamily="34" charset="-122"/>
                <a:ea typeface="微软雅黑" pitchFamily="34" charset="-122"/>
              </a:rPr>
              <a:t>制度</a:t>
            </a:r>
            <a:endParaRPr lang="en-US" altLang="zh-CN" sz="2000" b="0" dirty="0" smtClean="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编制</a:t>
            </a:r>
            <a:r>
              <a:rPr lang="zh-CN" altLang="en-US" sz="2000" b="0" dirty="0" smtClean="0">
                <a:solidFill>
                  <a:srgbClr val="002060"/>
                </a:solidFill>
                <a:latin typeface="微软雅黑" pitchFamily="34" charset="-122"/>
                <a:ea typeface="微软雅黑" pitchFamily="34" charset="-122"/>
              </a:rPr>
              <a:t>项目组织实施方案</a:t>
            </a:r>
            <a:endParaRPr lang="zh-CN" altLang="en-US" sz="2000" dirty="0">
              <a:solidFill>
                <a:srgbClr val="FF0000"/>
              </a:solidFill>
              <a:ea typeface="黑体" pitchFamily="49" charset="-122"/>
            </a:endParaRPr>
          </a:p>
        </p:txBody>
      </p:sp>
      <p:sp>
        <p:nvSpPr>
          <p:cNvPr id="15" name="TextBox 14"/>
          <p:cNvSpPr txBox="1"/>
          <p:nvPr/>
        </p:nvSpPr>
        <p:spPr>
          <a:xfrm>
            <a:off x="4237818" y="1196752"/>
            <a:ext cx="3672408" cy="523220"/>
          </a:xfrm>
          <a:prstGeom prst="rect">
            <a:avLst/>
          </a:prstGeom>
          <a:noFill/>
          <a:ln>
            <a:solidFill>
              <a:schemeClr val="accent1">
                <a:lumMod val="75000"/>
              </a:schemeClr>
            </a:solidFill>
          </a:ln>
        </p:spPr>
        <p:txBody>
          <a:bodyPr wrap="square" rtlCol="0">
            <a:spAutoFit/>
          </a:bodyPr>
          <a:lstStyle/>
          <a:p>
            <a:r>
              <a:rPr lang="zh-CN" altLang="en-US" sz="2800" dirty="0" smtClean="0">
                <a:solidFill>
                  <a:srgbClr val="FF0000"/>
                </a:solidFill>
                <a:ea typeface="黑体" pitchFamily="49" charset="-122"/>
              </a:rPr>
              <a:t>项目启动部署</a:t>
            </a:r>
            <a:endParaRPr lang="zh-CN" altLang="en-US" sz="2800" dirty="0">
              <a:solidFill>
                <a:srgbClr val="FF0000"/>
              </a:solidFill>
              <a:ea typeface="黑体" pitchFamily="49" charset="-122"/>
            </a:endParaRPr>
          </a:p>
        </p:txBody>
      </p:sp>
      <p:grpSp>
        <p:nvGrpSpPr>
          <p:cNvPr id="2" name="组合 15"/>
          <p:cNvGrpSpPr/>
          <p:nvPr/>
        </p:nvGrpSpPr>
        <p:grpSpPr>
          <a:xfrm>
            <a:off x="1017177" y="1500174"/>
            <a:ext cx="2243601" cy="504058"/>
            <a:chOff x="1017177" y="1500174"/>
            <a:chExt cx="2243601" cy="504058"/>
          </a:xfrm>
        </p:grpSpPr>
        <p:sp>
          <p:nvSpPr>
            <p:cNvPr id="5" name="等腰三角形 4">
              <a:extLst>
                <a:ext uri="{FF2B5EF4-FFF2-40B4-BE49-F238E27FC236}">
                  <a16:creationId xmlns:a16="http://schemas.microsoft.com/office/drawing/2014/main" id="{7890FEE0-D659-4215-8EAE-3CD3B10BB8AD}"/>
                </a:ext>
              </a:extLst>
            </p:cNvPr>
            <p:cNvSpPr/>
            <p:nvPr/>
          </p:nvSpPr>
          <p:spPr bwMode="auto">
            <a:xfrm rot="5400000">
              <a:off x="2807322" y="1550777"/>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51F78621-798A-49BD-9119-EABEB9153982}"/>
                </a:ext>
              </a:extLst>
            </p:cNvPr>
            <p:cNvSpPr/>
            <p:nvPr/>
          </p:nvSpPr>
          <p:spPr>
            <a:xfrm>
              <a:off x="1017177" y="1500174"/>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bg1"/>
                  </a:solidFill>
                  <a:latin typeface="微软雅黑" panose="020B0503020204020204" pitchFamily="34" charset="-122"/>
                  <a:ea typeface="微软雅黑" panose="020B0503020204020204" pitchFamily="34" charset="-122"/>
                </a:rPr>
                <a:t>项目启动部署</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sp>
        <p:nvSpPr>
          <p:cNvPr id="7" name="矩形 6">
            <a:extLst>
              <a:ext uri="{FF2B5EF4-FFF2-40B4-BE49-F238E27FC236}">
                <a16:creationId xmlns:a16="http://schemas.microsoft.com/office/drawing/2014/main" id="{BDB1FE00-7CFF-48E4-B4EE-E6557BC83D83}"/>
              </a:ext>
            </a:extLst>
          </p:cNvPr>
          <p:cNvSpPr/>
          <p:nvPr/>
        </p:nvSpPr>
        <p:spPr>
          <a:xfrm>
            <a:off x="1017177" y="346407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项目中期检查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56C4AB24-BD8A-4F01-9385-642D04FAF382}"/>
              </a:ext>
            </a:extLst>
          </p:cNvPr>
          <p:cNvSpPr/>
          <p:nvPr/>
        </p:nvSpPr>
        <p:spPr>
          <a:xfrm>
            <a:off x="1017177" y="411868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0" name="矩形 9">
            <a:extLst>
              <a:ext uri="{FF2B5EF4-FFF2-40B4-BE49-F238E27FC236}">
                <a16:creationId xmlns:a16="http://schemas.microsoft.com/office/drawing/2014/main" id="{89B16E09-025F-4252-84C8-4650D95EA702}"/>
              </a:ext>
            </a:extLst>
          </p:cNvPr>
          <p:cNvSpPr/>
          <p:nvPr/>
        </p:nvSpPr>
        <p:spPr>
          <a:xfrm>
            <a:off x="1017177" y="215484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1" name="矩形 10">
            <a:extLst>
              <a:ext uri="{FF2B5EF4-FFF2-40B4-BE49-F238E27FC236}">
                <a16:creationId xmlns:a16="http://schemas.microsoft.com/office/drawing/2014/main" id="{4E7300F4-F522-48B7-ACF0-2958E6B34765}"/>
              </a:ext>
            </a:extLst>
          </p:cNvPr>
          <p:cNvSpPr/>
          <p:nvPr/>
        </p:nvSpPr>
        <p:spPr>
          <a:xfrm>
            <a:off x="1017177" y="480189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13" name="矩形 12">
            <a:extLst>
              <a:ext uri="{FF2B5EF4-FFF2-40B4-BE49-F238E27FC236}">
                <a16:creationId xmlns:a16="http://schemas.microsoft.com/office/drawing/2014/main" id="{CB32A9DE-27D0-4364-8B85-E4514085F774}"/>
              </a:ext>
            </a:extLst>
          </p:cNvPr>
          <p:cNvSpPr/>
          <p:nvPr/>
        </p:nvSpPr>
        <p:spPr>
          <a:xfrm>
            <a:off x="1017177" y="548509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14" name="矩形 13">
            <a:extLst>
              <a:ext uri="{FF2B5EF4-FFF2-40B4-BE49-F238E27FC236}">
                <a16:creationId xmlns:a16="http://schemas.microsoft.com/office/drawing/2014/main" id="{89B16E09-025F-4252-84C8-4650D95EA702}"/>
              </a:ext>
            </a:extLst>
          </p:cNvPr>
          <p:cNvSpPr/>
          <p:nvPr/>
        </p:nvSpPr>
        <p:spPr>
          <a:xfrm>
            <a:off x="1017177" y="28094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24" name="TextBox 23"/>
          <p:cNvSpPr txBox="1"/>
          <p:nvPr/>
        </p:nvSpPr>
        <p:spPr>
          <a:xfrm>
            <a:off x="3718942" y="2103946"/>
            <a:ext cx="6948296" cy="4591202"/>
          </a:xfrm>
          <a:prstGeom prst="rect">
            <a:avLst/>
          </a:prstGeom>
          <a:noFill/>
          <a:ln w="9525">
            <a:solidFill>
              <a:srgbClr val="3C5064"/>
            </a:solidFill>
          </a:ln>
        </p:spPr>
        <p:txBody>
          <a:bodyPr wrap="square" lIns="288000" tIns="216000" rIns="360000" bIns="216000" rtlCol="0">
            <a:spAutoFit/>
          </a:bodyPr>
          <a:lstStyle/>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项目应在每个年度结束后，对照项目任务书及其年度计划，进行年度总结。</a:t>
            </a:r>
            <a:endParaRPr lang="en-US" altLang="zh-CN" sz="2400" b="0" dirty="0" smtClean="0">
              <a:solidFill>
                <a:srgbClr val="3C5064"/>
              </a:solidFill>
              <a:latin typeface="微软雅黑" panose="020B0503020204020204" pitchFamily="34" charset="-122"/>
              <a:ea typeface="微软雅黑" panose="020B0503020204020204" pitchFamily="34" charset="-122"/>
              <a:cs typeface="Times New Roman" pitchFamily="18" charset="0"/>
            </a:endParaRPr>
          </a:p>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并在此基础上，按照</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科技报告制度要求，于每年</a:t>
            </a:r>
            <a:r>
              <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rPr>
              <a:t>11 </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月底前，通过信息系统向专业机构报送项目年度执行情况报告。项目执行不足</a:t>
            </a:r>
            <a:r>
              <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rPr>
              <a:t>3 </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个月的，可在下一年度一并上报。</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年度报告需对照项目任务书报告该年度项目总体执行情况、</a:t>
            </a:r>
            <a:r>
              <a:rPr lang="zh-CN" altLang="en-US" sz="2400" b="0" dirty="0">
                <a:solidFill>
                  <a:srgbClr val="960000"/>
                </a:solidFill>
                <a:latin typeface="微软雅黑" panose="020B0503020204020204" pitchFamily="34" charset="-122"/>
                <a:ea typeface="微软雅黑" panose="020B0503020204020204" pitchFamily="34" charset="-122"/>
                <a:cs typeface="Times New Roman" pitchFamily="18" charset="0"/>
              </a:rPr>
              <a:t>主要</a:t>
            </a:r>
            <a:r>
              <a:rPr lang="zh-CN" altLang="en-US" sz="2400" b="0" dirty="0" smtClean="0">
                <a:solidFill>
                  <a:srgbClr val="960000"/>
                </a:solidFill>
                <a:latin typeface="微软雅黑" panose="020B0503020204020204" pitchFamily="34" charset="-122"/>
                <a:ea typeface="微软雅黑" panose="020B0503020204020204" pitchFamily="34" charset="-122"/>
                <a:cs typeface="Times New Roman" pitchFamily="18" charset="0"/>
              </a:rPr>
              <a:t>进展、</a:t>
            </a:r>
            <a:r>
              <a:rPr lang="zh-CN" altLang="en-US"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存在的问题以及</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建议等。</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p:txBody>
      </p:sp>
      <p:grpSp>
        <p:nvGrpSpPr>
          <p:cNvPr id="2" name="组合 29"/>
          <p:cNvGrpSpPr/>
          <p:nvPr/>
        </p:nvGrpSpPr>
        <p:grpSpPr>
          <a:xfrm>
            <a:off x="1017177" y="2151415"/>
            <a:ext cx="2254951" cy="504057"/>
            <a:chOff x="1023108" y="2143116"/>
            <a:chExt cx="2254951" cy="504057"/>
          </a:xfrm>
        </p:grpSpPr>
        <p:sp>
          <p:nvSpPr>
            <p:cNvPr id="18" name="等腰三角形 17">
              <a:extLst>
                <a:ext uri="{FF2B5EF4-FFF2-40B4-BE49-F238E27FC236}">
                  <a16:creationId xmlns:a16="http://schemas.microsoft.com/office/drawing/2014/main" id="{18A97CA4-A231-4A89-AA9C-0C1775C54645}"/>
                </a:ext>
              </a:extLst>
            </p:cNvPr>
            <p:cNvSpPr/>
            <p:nvPr/>
          </p:nvSpPr>
          <p:spPr bwMode="auto">
            <a:xfrm rot="5400000">
              <a:off x="2824603" y="2193718"/>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5" name="矩形 24">
              <a:extLst>
                <a:ext uri="{FF2B5EF4-FFF2-40B4-BE49-F238E27FC236}">
                  <a16:creationId xmlns:a16="http://schemas.microsoft.com/office/drawing/2014/main" id="{D84F869D-CF7F-44B8-8E6B-9B6350A6EB23}"/>
                </a:ext>
              </a:extLst>
            </p:cNvPr>
            <p:cNvSpPr/>
            <p:nvPr/>
          </p:nvSpPr>
          <p:spPr>
            <a:xfrm>
              <a:off x="1023108" y="2143173"/>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年度报告</a:t>
              </a:r>
            </a:p>
          </p:txBody>
        </p:sp>
      </p:grpSp>
      <p:sp>
        <p:nvSpPr>
          <p:cNvPr id="14" name="矩形 13">
            <a:extLst>
              <a:ext uri="{FF2B5EF4-FFF2-40B4-BE49-F238E27FC236}">
                <a16:creationId xmlns:a16="http://schemas.microsoft.com/office/drawing/2014/main" id="{BDB1FE00-7CFF-48E4-B4EE-E6557BC83D83}"/>
              </a:ext>
            </a:extLst>
          </p:cNvPr>
          <p:cNvSpPr/>
          <p:nvPr/>
        </p:nvSpPr>
        <p:spPr>
          <a:xfrm>
            <a:off x="1017177" y="34618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16" name="矩形 15">
            <a:extLst>
              <a:ext uri="{FF2B5EF4-FFF2-40B4-BE49-F238E27FC236}">
                <a16:creationId xmlns:a16="http://schemas.microsoft.com/office/drawing/2014/main" id="{56C4AB24-BD8A-4F01-9385-642D04FAF382}"/>
              </a:ext>
            </a:extLst>
          </p:cNvPr>
          <p:cNvSpPr/>
          <p:nvPr/>
        </p:nvSpPr>
        <p:spPr>
          <a:xfrm>
            <a:off x="1017177" y="409945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7" name="矩形 16">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矩形 18">
            <a:extLst>
              <a:ext uri="{FF2B5EF4-FFF2-40B4-BE49-F238E27FC236}">
                <a16:creationId xmlns:a16="http://schemas.microsoft.com/office/drawing/2014/main" id="{4E7300F4-F522-48B7-ACF0-2958E6B34765}"/>
              </a:ext>
            </a:extLst>
          </p:cNvPr>
          <p:cNvSpPr/>
          <p:nvPr/>
        </p:nvSpPr>
        <p:spPr>
          <a:xfrm>
            <a:off x="1017176" y="478971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8" name="矩形 27">
            <a:extLst>
              <a:ext uri="{FF2B5EF4-FFF2-40B4-BE49-F238E27FC236}">
                <a16:creationId xmlns:a16="http://schemas.microsoft.com/office/drawing/2014/main" id="{CB32A9DE-27D0-4364-8B85-E4514085F774}"/>
              </a:ext>
            </a:extLst>
          </p:cNvPr>
          <p:cNvSpPr/>
          <p:nvPr/>
        </p:nvSpPr>
        <p:spPr>
          <a:xfrm>
            <a:off x="1003264" y="550398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9" name="矩形 28">
            <a:extLst>
              <a:ext uri="{FF2B5EF4-FFF2-40B4-BE49-F238E27FC236}">
                <a16:creationId xmlns:a16="http://schemas.microsoft.com/office/drawing/2014/main" id="{89B16E09-025F-4252-84C8-4650D95EA702}"/>
              </a:ext>
            </a:extLst>
          </p:cNvPr>
          <p:cNvSpPr/>
          <p:nvPr/>
        </p:nvSpPr>
        <p:spPr>
          <a:xfrm>
            <a:off x="1017177" y="280664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8" name="TextBox 7"/>
          <p:cNvSpPr txBox="1"/>
          <p:nvPr/>
        </p:nvSpPr>
        <p:spPr>
          <a:xfrm>
            <a:off x="3880628" y="1285860"/>
            <a:ext cx="6572296" cy="5471819"/>
          </a:xfrm>
          <a:prstGeom prst="rect">
            <a:avLst/>
          </a:prstGeom>
          <a:noFill/>
          <a:ln w="9525">
            <a:solidFill>
              <a:schemeClr val="bg1">
                <a:lumMod val="65000"/>
              </a:schemeClr>
            </a:solidFill>
          </a:ln>
        </p:spPr>
        <p:txBody>
          <a:bodyPr wrap="square" lIns="360000" tIns="288000" rIns="288000" bIns="216000" rtlCol="0">
            <a:spAutoFit/>
          </a:bodyPr>
          <a:lstStyle/>
          <a:p>
            <a:pPr marL="432000" indent="-457200" algn="just">
              <a:lnSpc>
                <a:spcPct val="125000"/>
              </a:lnSpc>
              <a:spcBef>
                <a:spcPts val="0"/>
              </a:spcBef>
              <a:spcAft>
                <a:spcPts val="1800"/>
              </a:spcAft>
              <a:buFont typeface="Wingdings" pitchFamily="2" charset="2"/>
              <a:buChar char="p"/>
            </a:pPr>
            <a:r>
              <a:rPr lang="zh-CN" altLang="en-US" sz="2600" b="0" dirty="0">
                <a:solidFill>
                  <a:srgbClr val="002060"/>
                </a:solidFill>
                <a:latin typeface="微软雅黑" pitchFamily="34" charset="-122"/>
                <a:ea typeface="微软雅黑" pitchFamily="34" charset="-122"/>
              </a:rPr>
              <a:t>年度预算执行包括年度预算安排及年度拨款工作。</a:t>
            </a:r>
            <a:endParaRPr lang="en-US" altLang="zh-CN" sz="2600" b="0" dirty="0">
              <a:solidFill>
                <a:srgbClr val="002060"/>
              </a:solidFill>
              <a:latin typeface="微软雅黑" pitchFamily="34" charset="-122"/>
              <a:ea typeface="微软雅黑" pitchFamily="34" charset="-122"/>
            </a:endParaRPr>
          </a:p>
          <a:p>
            <a:pPr marL="432000" indent="-457200" algn="just">
              <a:lnSpc>
                <a:spcPct val="125000"/>
              </a:lnSpc>
              <a:spcBef>
                <a:spcPts val="0"/>
              </a:spcBef>
              <a:spcAft>
                <a:spcPts val="1800"/>
              </a:spcAft>
              <a:buFont typeface="Wingdings" pitchFamily="2" charset="2"/>
              <a:buChar char="p"/>
            </a:pPr>
            <a:r>
              <a:rPr lang="zh-CN" altLang="en-US" sz="2600" b="0" dirty="0">
                <a:solidFill>
                  <a:srgbClr val="002060"/>
                </a:solidFill>
                <a:latin typeface="微软雅黑" pitchFamily="34" charset="-122"/>
                <a:ea typeface="微软雅黑" pitchFamily="34" charset="-122"/>
              </a:rPr>
              <a:t>专项办依据项目年度预算安排及</a:t>
            </a:r>
            <a:r>
              <a:rPr lang="zh-CN" altLang="en-US" sz="2600" b="0" dirty="0">
                <a:solidFill>
                  <a:srgbClr val="960000"/>
                </a:solidFill>
                <a:latin typeface="微软雅黑" pitchFamily="34" charset="-122"/>
                <a:ea typeface="微软雅黑" pitchFamily="34" charset="-122"/>
              </a:rPr>
              <a:t>年度执行情况</a:t>
            </a:r>
            <a:r>
              <a:rPr lang="zh-CN" altLang="en-US" sz="2600" b="0" dirty="0">
                <a:solidFill>
                  <a:srgbClr val="002060"/>
                </a:solidFill>
                <a:latin typeface="微软雅黑" pitchFamily="34" charset="-122"/>
                <a:ea typeface="微软雅黑" pitchFamily="34" charset="-122"/>
              </a:rPr>
              <a:t>确定年度拨款额度</a:t>
            </a:r>
            <a:r>
              <a:rPr lang="zh-CN" altLang="en-US" sz="2600" b="0" dirty="0" smtClean="0">
                <a:solidFill>
                  <a:srgbClr val="002060"/>
                </a:solidFill>
                <a:latin typeface="微软雅黑" pitchFamily="34" charset="-122"/>
                <a:ea typeface="微软雅黑" pitchFamily="34" charset="-122"/>
              </a:rPr>
              <a:t>。</a:t>
            </a:r>
            <a:endParaRPr lang="en-US" altLang="zh-CN" sz="2600" b="0" dirty="0" smtClean="0">
              <a:solidFill>
                <a:srgbClr val="002060"/>
              </a:solidFill>
              <a:latin typeface="微软雅黑" pitchFamily="34" charset="-122"/>
              <a:ea typeface="微软雅黑" pitchFamily="34" charset="-122"/>
            </a:endParaRPr>
          </a:p>
          <a:p>
            <a:pPr marL="432000" indent="-457200" algn="just">
              <a:lnSpc>
                <a:spcPct val="125000"/>
              </a:lnSpc>
              <a:spcBef>
                <a:spcPts val="0"/>
              </a:spcBef>
              <a:spcAft>
                <a:spcPts val="1800"/>
              </a:spcAft>
              <a:buFont typeface="Wingdings" pitchFamily="2" charset="2"/>
              <a:buChar char="p"/>
            </a:pPr>
            <a:r>
              <a:rPr lang="zh-CN" altLang="en-US" sz="2600" b="0" dirty="0" smtClean="0">
                <a:solidFill>
                  <a:srgbClr val="002060"/>
                </a:solidFill>
                <a:latin typeface="微软雅黑" pitchFamily="34" charset="-122"/>
                <a:ea typeface="微软雅黑" pitchFamily="34" charset="-122"/>
              </a:rPr>
              <a:t>项目牵头承担单位应当在每年的</a:t>
            </a:r>
            <a:r>
              <a:rPr lang="en-US" altLang="zh-CN" sz="2600" b="0" dirty="0" smtClean="0">
                <a:solidFill>
                  <a:srgbClr val="960000"/>
                </a:solidFill>
                <a:latin typeface="微软雅黑" pitchFamily="34" charset="-122"/>
                <a:ea typeface="微软雅黑" pitchFamily="34" charset="-122"/>
              </a:rPr>
              <a:t>4</a:t>
            </a:r>
            <a:r>
              <a:rPr lang="zh-CN" altLang="en-US" sz="2600" b="0" dirty="0" smtClean="0">
                <a:solidFill>
                  <a:srgbClr val="960000"/>
                </a:solidFill>
                <a:latin typeface="微软雅黑" pitchFamily="34" charset="-122"/>
                <a:ea typeface="微软雅黑" pitchFamily="34" charset="-122"/>
              </a:rPr>
              <a:t>月</a:t>
            </a:r>
            <a:r>
              <a:rPr lang="en-US" altLang="zh-CN" sz="2600" b="0" dirty="0" smtClean="0">
                <a:solidFill>
                  <a:srgbClr val="960000"/>
                </a:solidFill>
                <a:latin typeface="微软雅黑" pitchFamily="34" charset="-122"/>
                <a:ea typeface="微软雅黑" pitchFamily="34" charset="-122"/>
              </a:rPr>
              <a:t>20</a:t>
            </a:r>
            <a:r>
              <a:rPr lang="zh-CN" altLang="en-US" sz="2600" b="0" dirty="0" smtClean="0">
                <a:solidFill>
                  <a:srgbClr val="960000"/>
                </a:solidFill>
                <a:latin typeface="微软雅黑" pitchFamily="34" charset="-122"/>
                <a:ea typeface="微软雅黑" pitchFamily="34" charset="-122"/>
              </a:rPr>
              <a:t>日</a:t>
            </a:r>
            <a:r>
              <a:rPr lang="zh-CN" altLang="en-US" sz="2600" b="0" dirty="0" smtClean="0">
                <a:solidFill>
                  <a:srgbClr val="002060"/>
                </a:solidFill>
                <a:latin typeface="微软雅黑" pitchFamily="34" charset="-122"/>
                <a:ea typeface="微软雅黑" pitchFamily="34" charset="-122"/>
              </a:rPr>
              <a:t>前，审核课题上年度收支情况，汇总形成项目年度财务决算报告，并报送专业机构。决算报告应当真实、完整，账表一致。</a:t>
            </a:r>
            <a:endParaRPr lang="en-US" altLang="zh-CN" sz="2600" b="0" dirty="0">
              <a:solidFill>
                <a:srgbClr val="002060"/>
              </a:solidFill>
              <a:latin typeface="微软雅黑" pitchFamily="34" charset="-122"/>
              <a:ea typeface="微软雅黑" pitchFamily="34" charset="-122"/>
            </a:endParaRPr>
          </a:p>
        </p:txBody>
      </p:sp>
      <p:grpSp>
        <p:nvGrpSpPr>
          <p:cNvPr id="2" name="组合 20"/>
          <p:cNvGrpSpPr/>
          <p:nvPr/>
        </p:nvGrpSpPr>
        <p:grpSpPr>
          <a:xfrm>
            <a:off x="1017177" y="2786058"/>
            <a:ext cx="2254951" cy="504057"/>
            <a:chOff x="1023108" y="2786058"/>
            <a:chExt cx="2254951" cy="504057"/>
          </a:xfrm>
        </p:grpSpPr>
        <p:sp>
          <p:nvSpPr>
            <p:cNvPr id="12" name="等腰三角形 11">
              <a:extLst>
                <a:ext uri="{FF2B5EF4-FFF2-40B4-BE49-F238E27FC236}">
                  <a16:creationId xmlns:a16="http://schemas.microsoft.com/office/drawing/2014/main" id="{18A97CA4-A231-4A89-AA9C-0C1775C54645}"/>
                </a:ext>
              </a:extLst>
            </p:cNvPr>
            <p:cNvSpPr/>
            <p:nvPr/>
          </p:nvSpPr>
          <p:spPr bwMode="auto">
            <a:xfrm rot="5400000">
              <a:off x="2824603" y="2836660"/>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id="{D84F869D-CF7F-44B8-8E6B-9B6350A6EB23}"/>
                </a:ext>
              </a:extLst>
            </p:cNvPr>
            <p:cNvSpPr/>
            <p:nvPr/>
          </p:nvSpPr>
          <p:spPr>
            <a:xfrm>
              <a:off x="1023108" y="278611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年度预算执行</a:t>
              </a:r>
            </a:p>
          </p:txBody>
        </p:sp>
      </p:grpSp>
      <p:sp>
        <p:nvSpPr>
          <p:cNvPr id="14" name="矩形 13">
            <a:extLst>
              <a:ext uri="{FF2B5EF4-FFF2-40B4-BE49-F238E27FC236}">
                <a16:creationId xmlns:a16="http://schemas.microsoft.com/office/drawing/2014/main" id="{BDB1FE00-7CFF-48E4-B4EE-E6557BC83D83}"/>
              </a:ext>
            </a:extLst>
          </p:cNvPr>
          <p:cNvSpPr/>
          <p:nvPr/>
        </p:nvSpPr>
        <p:spPr>
          <a:xfrm>
            <a:off x="1017177" y="345317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16" name="矩形 15">
            <a:extLst>
              <a:ext uri="{FF2B5EF4-FFF2-40B4-BE49-F238E27FC236}">
                <a16:creationId xmlns:a16="http://schemas.microsoft.com/office/drawing/2014/main" id="{56C4AB24-BD8A-4F01-9385-642D04FAF382}"/>
              </a:ext>
            </a:extLst>
          </p:cNvPr>
          <p:cNvSpPr/>
          <p:nvPr/>
        </p:nvSpPr>
        <p:spPr>
          <a:xfrm>
            <a:off x="1017176" y="418718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7" name="矩形 16">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 name="矩形 17">
            <a:extLst>
              <a:ext uri="{FF2B5EF4-FFF2-40B4-BE49-F238E27FC236}">
                <a16:creationId xmlns:a16="http://schemas.microsoft.com/office/drawing/2014/main" id="{4E7300F4-F522-48B7-ACF0-2958E6B34765}"/>
              </a:ext>
            </a:extLst>
          </p:cNvPr>
          <p:cNvSpPr/>
          <p:nvPr/>
        </p:nvSpPr>
        <p:spPr>
          <a:xfrm>
            <a:off x="1017175" y="488285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19" name="矩形 18">
            <a:extLst>
              <a:ext uri="{FF2B5EF4-FFF2-40B4-BE49-F238E27FC236}">
                <a16:creationId xmlns:a16="http://schemas.microsoft.com/office/drawing/2014/main" id="{CB32A9DE-27D0-4364-8B85-E4514085F774}"/>
              </a:ext>
            </a:extLst>
          </p:cNvPr>
          <p:cNvSpPr/>
          <p:nvPr/>
        </p:nvSpPr>
        <p:spPr>
          <a:xfrm>
            <a:off x="1017175" y="564012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0" name="矩形 19">
            <a:extLst>
              <a:ext uri="{FF2B5EF4-FFF2-40B4-BE49-F238E27FC236}">
                <a16:creationId xmlns:a16="http://schemas.microsoft.com/office/drawing/2014/main" id="{89B16E09-025F-4252-84C8-4650D95EA702}"/>
              </a:ext>
            </a:extLst>
          </p:cNvPr>
          <p:cNvSpPr/>
          <p:nvPr/>
        </p:nvSpPr>
        <p:spPr>
          <a:xfrm>
            <a:off x="1017177" y="214311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24" name="TextBox 23"/>
          <p:cNvSpPr txBox="1"/>
          <p:nvPr/>
        </p:nvSpPr>
        <p:spPr>
          <a:xfrm>
            <a:off x="3666314" y="1496240"/>
            <a:ext cx="6948296" cy="1872509"/>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执行周期在</a:t>
            </a:r>
            <a:r>
              <a:rPr lang="en-US" altLang="zh-CN"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3</a:t>
            </a:r>
            <a:r>
              <a:rPr lang="zh-CN" altLang="en-US"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年</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及以上的项目，在项目实施中期，专业机构应对项目执行情况进行中期检查，对项目能否完成预定任务目标做出判断，并形成中期执行情况报告。</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p:txBody>
      </p:sp>
      <p:sp>
        <p:nvSpPr>
          <p:cNvPr id="19" name="TextBox 18"/>
          <p:cNvSpPr txBox="1"/>
          <p:nvPr/>
        </p:nvSpPr>
        <p:spPr>
          <a:xfrm>
            <a:off x="3666314" y="3571898"/>
            <a:ext cx="6948296" cy="1154364"/>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具有明确应用示范目标的项目，专业机构应邀请有关部门和地方共同开展中期检查工作。</a:t>
            </a:r>
          </a:p>
        </p:txBody>
      </p:sp>
      <p:sp>
        <p:nvSpPr>
          <p:cNvPr id="15" name="矩形 14">
            <a:extLst>
              <a:ext uri="{FF2B5EF4-FFF2-40B4-BE49-F238E27FC236}">
                <a16:creationId xmlns:a16="http://schemas.microsoft.com/office/drawing/2014/main" id="{BDB1FE00-7CFF-48E4-B4EE-E6557BC83D83}"/>
              </a:ext>
            </a:extLst>
          </p:cNvPr>
          <p:cNvSpPr/>
          <p:nvPr/>
        </p:nvSpPr>
        <p:spPr>
          <a:xfrm>
            <a:off x="1017177" y="280659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0" name="矩形 19">
            <a:extLst>
              <a:ext uri="{FF2B5EF4-FFF2-40B4-BE49-F238E27FC236}">
                <a16:creationId xmlns:a16="http://schemas.microsoft.com/office/drawing/2014/main" id="{56C4AB24-BD8A-4F01-9385-642D04FAF382}"/>
              </a:ext>
            </a:extLst>
          </p:cNvPr>
          <p:cNvSpPr/>
          <p:nvPr/>
        </p:nvSpPr>
        <p:spPr>
          <a:xfrm>
            <a:off x="1017176" y="414908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21" name="矩形 2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4E7300F4-F522-48B7-ACF0-2958E6B34765}"/>
              </a:ext>
            </a:extLst>
          </p:cNvPr>
          <p:cNvSpPr/>
          <p:nvPr/>
        </p:nvSpPr>
        <p:spPr>
          <a:xfrm>
            <a:off x="1017176" y="486380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3" name="矩形 22">
            <a:extLst>
              <a:ext uri="{FF2B5EF4-FFF2-40B4-BE49-F238E27FC236}">
                <a16:creationId xmlns:a16="http://schemas.microsoft.com/office/drawing/2014/main" id="{CB32A9DE-27D0-4364-8B85-E4514085F774}"/>
              </a:ext>
            </a:extLst>
          </p:cNvPr>
          <p:cNvSpPr/>
          <p:nvPr/>
        </p:nvSpPr>
        <p:spPr>
          <a:xfrm>
            <a:off x="1017175" y="5578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5" name="矩形 24">
            <a:extLst>
              <a:ext uri="{FF2B5EF4-FFF2-40B4-BE49-F238E27FC236}">
                <a16:creationId xmlns:a16="http://schemas.microsoft.com/office/drawing/2014/main" id="{89B16E09-025F-4252-84C8-4650D95EA702}"/>
              </a:ext>
            </a:extLst>
          </p:cNvPr>
          <p:cNvSpPr/>
          <p:nvPr/>
        </p:nvSpPr>
        <p:spPr>
          <a:xfrm>
            <a:off x="1017177" y="215141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2" name="组合 27"/>
          <p:cNvGrpSpPr/>
          <p:nvPr/>
        </p:nvGrpSpPr>
        <p:grpSpPr>
          <a:xfrm>
            <a:off x="1017177" y="3461765"/>
            <a:ext cx="2254951" cy="504057"/>
            <a:chOff x="1023108" y="3425008"/>
            <a:chExt cx="2254951" cy="504057"/>
          </a:xfrm>
        </p:grpSpPr>
        <p:sp>
          <p:nvSpPr>
            <p:cNvPr id="26" name="等腰三角形 25">
              <a:extLst>
                <a:ext uri="{FF2B5EF4-FFF2-40B4-BE49-F238E27FC236}">
                  <a16:creationId xmlns:a16="http://schemas.microsoft.com/office/drawing/2014/main" id="{18A97CA4-A231-4A89-AA9C-0C1775C54645}"/>
                </a:ext>
              </a:extLst>
            </p:cNvPr>
            <p:cNvSpPr/>
            <p:nvPr/>
          </p:nvSpPr>
          <p:spPr bwMode="auto">
            <a:xfrm rot="5400000">
              <a:off x="2824603" y="3475610"/>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7" name="矩形 26">
              <a:extLst>
                <a:ext uri="{FF2B5EF4-FFF2-40B4-BE49-F238E27FC236}">
                  <a16:creationId xmlns:a16="http://schemas.microsoft.com/office/drawing/2014/main" id="{D84F869D-CF7F-44B8-8E6B-9B6350A6EB23}"/>
                </a:ext>
              </a:extLst>
            </p:cNvPr>
            <p:cNvSpPr/>
            <p:nvPr/>
          </p:nvSpPr>
          <p:spPr>
            <a:xfrm>
              <a:off x="1023108" y="342506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项目检查</a:t>
              </a:r>
            </a:p>
          </p:txBody>
        </p:sp>
      </p:grpSp>
      <p:sp>
        <p:nvSpPr>
          <p:cNvPr id="17" name="TextBox 18"/>
          <p:cNvSpPr txBox="1"/>
          <p:nvPr/>
        </p:nvSpPr>
        <p:spPr>
          <a:xfrm>
            <a:off x="3666314" y="4929411"/>
            <a:ext cx="6948296" cy="1513437"/>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smtClean="0">
                <a:solidFill>
                  <a:srgbClr val="3C5064"/>
                </a:solidFill>
                <a:latin typeface="微软雅黑" panose="020B0503020204020204" pitchFamily="34" charset="-122"/>
                <a:ea typeface="微软雅黑" panose="020B0503020204020204" pitchFamily="34" charset="-122"/>
                <a:cs typeface="Times New Roman" pitchFamily="18" charset="0"/>
              </a:rPr>
              <a:t>两个阶段：中期总结（由项目牵头单位和负责人组织，针对课题）；中期检查（由专项办组织，针对项目）</a:t>
            </a:r>
            <a:endPar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5401471" y="1183472"/>
            <a:ext cx="5922611" cy="4486880"/>
          </a:xfrm>
          <a:prstGeom prst="roundRect">
            <a:avLst>
              <a:gd name="adj" fmla="val 5440"/>
            </a:avLst>
          </a:prstGeom>
          <a:solidFill>
            <a:schemeClr val="bg1">
              <a:lumMod val="95000"/>
            </a:schemeClr>
          </a:solidFill>
          <a:ln w="9525">
            <a:solidFill>
              <a:schemeClr val="bg1">
                <a:lumMod val="50000"/>
              </a:schemeClr>
            </a:solidFill>
          </a:ln>
        </p:spPr>
        <p:txBody>
          <a:bodyPr wrap="square" lIns="216000" tIns="216000" rIns="216000" bIns="216000" rtlCol="0">
            <a:spAutoFit/>
          </a:bodyPr>
          <a:lstStyle/>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smtClean="0">
                <a:solidFill>
                  <a:srgbClr val="000046"/>
                </a:solidFill>
                <a:latin typeface="微软雅黑" pitchFamily="34" charset="-122"/>
                <a:ea typeface="微软雅黑" pitchFamily="34" charset="-122"/>
              </a:rPr>
              <a:t>项目层面的重大事项调整，</a:t>
            </a:r>
            <a:r>
              <a:rPr lang="zh-CN" altLang="en-US" sz="2000" b="0" dirty="0">
                <a:solidFill>
                  <a:srgbClr val="000046"/>
                </a:solidFill>
                <a:latin typeface="微软雅黑" pitchFamily="34" charset="-122"/>
                <a:ea typeface="微软雅黑" pitchFamily="34" charset="-122"/>
              </a:rPr>
              <a:t>由项目牵头单位提出书面申请，专业机构研究形成意见，或由专业机构直接提出意见，报科技部审核后，由专业机构批复调整</a:t>
            </a:r>
            <a:r>
              <a:rPr lang="zh-CN" altLang="en-US" sz="2000" b="0" dirty="0" smtClean="0">
                <a:solidFill>
                  <a:srgbClr val="000046"/>
                </a:solidFill>
                <a:latin typeface="微软雅黑" pitchFamily="34" charset="-122"/>
                <a:ea typeface="微软雅黑" pitchFamily="34" charset="-122"/>
              </a:rPr>
              <a:t>；</a:t>
            </a:r>
            <a:endParaRPr lang="en-US" altLang="zh-CN" sz="2000" b="0" dirty="0">
              <a:solidFill>
                <a:srgbClr val="000046"/>
              </a:solidFill>
              <a:latin typeface="微软雅黑" pitchFamily="34" charset="-122"/>
              <a:ea typeface="微软雅黑" pitchFamily="34" charset="-122"/>
            </a:endParaRPr>
          </a:p>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smtClean="0">
                <a:solidFill>
                  <a:srgbClr val="000046"/>
                </a:solidFill>
                <a:latin typeface="微软雅黑" pitchFamily="34" charset="-122"/>
                <a:ea typeface="微软雅黑" pitchFamily="34" charset="-122"/>
              </a:rPr>
              <a:t>课题层面的重要事项调整，</a:t>
            </a:r>
            <a:r>
              <a:rPr lang="zh-CN" altLang="en-US" sz="2000" b="0" dirty="0">
                <a:solidFill>
                  <a:srgbClr val="000046"/>
                </a:solidFill>
                <a:latin typeface="微软雅黑" pitchFamily="34" charset="-122"/>
                <a:ea typeface="微软雅黑" pitchFamily="34" charset="-122"/>
              </a:rPr>
              <a:t>由项目牵头单位提出书面申请，专业机构研究审核批复，并报科技部备案</a:t>
            </a:r>
            <a:r>
              <a:rPr lang="zh-CN" altLang="en-US" sz="2000" b="0" dirty="0" smtClean="0">
                <a:solidFill>
                  <a:srgbClr val="000046"/>
                </a:solidFill>
                <a:latin typeface="微软雅黑" pitchFamily="34" charset="-122"/>
                <a:ea typeface="微软雅黑" pitchFamily="34" charset="-122"/>
              </a:rPr>
              <a:t>；</a:t>
            </a:r>
            <a:endParaRPr lang="en-US" altLang="zh-CN" sz="2000" b="0" dirty="0">
              <a:solidFill>
                <a:srgbClr val="000046"/>
              </a:solidFill>
              <a:latin typeface="微软雅黑" pitchFamily="34" charset="-122"/>
              <a:ea typeface="微软雅黑" pitchFamily="34" charset="-122"/>
            </a:endParaRPr>
          </a:p>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a:solidFill>
                  <a:srgbClr val="000046"/>
                </a:solidFill>
                <a:latin typeface="微软雅黑" pitchFamily="34" charset="-122"/>
                <a:ea typeface="微软雅黑" pitchFamily="34" charset="-122"/>
              </a:rPr>
              <a:t>其他</a:t>
            </a:r>
            <a:r>
              <a:rPr lang="zh-CN" altLang="en-US" sz="2000" b="0" dirty="0">
                <a:solidFill>
                  <a:srgbClr val="FF0000"/>
                </a:solidFill>
                <a:latin typeface="微软雅黑" pitchFamily="34" charset="-122"/>
                <a:ea typeface="微软雅黑" pitchFamily="34" charset="-122"/>
              </a:rPr>
              <a:t>一般性</a:t>
            </a:r>
            <a:r>
              <a:rPr lang="zh-CN" altLang="en-US" sz="2000" b="0" dirty="0">
                <a:solidFill>
                  <a:srgbClr val="000046"/>
                </a:solidFill>
                <a:latin typeface="微软雅黑" pitchFamily="34" charset="-122"/>
                <a:ea typeface="微软雅黑" pitchFamily="34" charset="-122"/>
              </a:rPr>
              <a:t>调整事项，专业机构可委托项目牵头单位负责，并做好指导和管理工作。</a:t>
            </a:r>
            <a:endParaRPr lang="en-US" altLang="zh-CN" sz="2000" b="0" dirty="0">
              <a:solidFill>
                <a:srgbClr val="000046"/>
              </a:solidFill>
              <a:latin typeface="微软雅黑" pitchFamily="34" charset="-122"/>
              <a:ea typeface="微软雅黑" pitchFamily="34" charset="-122"/>
            </a:endParaRPr>
          </a:p>
        </p:txBody>
      </p:sp>
      <p:sp>
        <p:nvSpPr>
          <p:cNvPr id="35" name="等腰三角形 34"/>
          <p:cNvSpPr/>
          <p:nvPr/>
        </p:nvSpPr>
        <p:spPr bwMode="auto">
          <a:xfrm rot="5400000">
            <a:off x="4939058" y="4308562"/>
            <a:ext cx="468025"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41" name="矩形 40"/>
          <p:cNvSpPr/>
          <p:nvPr/>
        </p:nvSpPr>
        <p:spPr>
          <a:xfrm>
            <a:off x="3315461" y="4275975"/>
            <a:ext cx="1656183" cy="468024"/>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调整</a:t>
            </a:r>
          </a:p>
        </p:txBody>
      </p:sp>
      <p:sp>
        <p:nvSpPr>
          <p:cNvPr id="43" name="矩形 42"/>
          <p:cNvSpPr/>
          <p:nvPr/>
        </p:nvSpPr>
        <p:spPr>
          <a:xfrm>
            <a:off x="3315460" y="5389868"/>
            <a:ext cx="1656183" cy="468024"/>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撤销或终止</a:t>
            </a:r>
          </a:p>
        </p:txBody>
      </p:sp>
      <p:sp>
        <p:nvSpPr>
          <p:cNvPr id="2" name="左大括号 1"/>
          <p:cNvSpPr/>
          <p:nvPr/>
        </p:nvSpPr>
        <p:spPr bwMode="auto">
          <a:xfrm>
            <a:off x="2955420" y="4469494"/>
            <a:ext cx="221875" cy="1154385"/>
          </a:xfrm>
          <a:prstGeom prst="leftBrace">
            <a:avLst/>
          </a:prstGeom>
          <a:noFill/>
          <a:ln w="381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500" b="1" i="0" u="none" strike="noStrike" cap="none" normalizeH="0" baseline="0">
              <a:ln>
                <a:noFill/>
              </a:ln>
              <a:solidFill>
                <a:schemeClr val="tx1"/>
              </a:solidFill>
              <a:effectLst/>
              <a:latin typeface="Arial" pitchFamily="34" charset="0"/>
              <a:ea typeface="宋体" pitchFamily="2" charset="-122"/>
            </a:endParaRPr>
          </a:p>
        </p:txBody>
      </p:sp>
      <p:sp>
        <p:nvSpPr>
          <p:cNvPr id="17" name="矩形 16">
            <a:extLst>
              <a:ext uri="{FF2B5EF4-FFF2-40B4-BE49-F238E27FC236}">
                <a16:creationId xmlns:a16="http://schemas.microsoft.com/office/drawing/2014/main" id="{BDB1FE00-7CFF-48E4-B4EE-E6557BC83D83}"/>
              </a:ext>
            </a:extLst>
          </p:cNvPr>
          <p:cNvSpPr/>
          <p:nvPr/>
        </p:nvSpPr>
        <p:spPr>
          <a:xfrm>
            <a:off x="1017177" y="280660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3" name="矩形 22">
            <a:extLst>
              <a:ext uri="{FF2B5EF4-FFF2-40B4-BE49-F238E27FC236}">
                <a16:creationId xmlns:a16="http://schemas.microsoft.com/office/drawing/2014/main" id="{35B6B308-B454-41AD-8F1D-A0C3D5913643}"/>
              </a:ext>
            </a:extLst>
          </p:cNvPr>
          <p:cNvSpPr/>
          <p:nvPr/>
        </p:nvSpPr>
        <p:spPr>
          <a:xfrm>
            <a:off x="1017177" y="346178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5" name="矩形 24">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6" name="矩形 25">
            <a:extLst>
              <a:ext uri="{FF2B5EF4-FFF2-40B4-BE49-F238E27FC236}">
                <a16:creationId xmlns:a16="http://schemas.microsoft.com/office/drawing/2014/main" id="{4E7300F4-F522-48B7-ACF0-2958E6B34765}"/>
              </a:ext>
            </a:extLst>
          </p:cNvPr>
          <p:cNvSpPr/>
          <p:nvPr/>
        </p:nvSpPr>
        <p:spPr>
          <a:xfrm>
            <a:off x="1017177" y="542733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7" name="矩形 26">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8" name="矩形 27">
            <a:extLst>
              <a:ext uri="{FF2B5EF4-FFF2-40B4-BE49-F238E27FC236}">
                <a16:creationId xmlns:a16="http://schemas.microsoft.com/office/drawing/2014/main" id="{89B16E09-025F-4252-84C8-4650D95EA702}"/>
              </a:ext>
            </a:extLst>
          </p:cNvPr>
          <p:cNvSpPr/>
          <p:nvPr/>
        </p:nvSpPr>
        <p:spPr>
          <a:xfrm>
            <a:off x="1017177" y="215142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1" name="矩形 30">
            <a:extLst>
              <a:ext uri="{FF2B5EF4-FFF2-40B4-BE49-F238E27FC236}">
                <a16:creationId xmlns:a16="http://schemas.microsoft.com/office/drawing/2014/main" id="{D84F869D-CF7F-44B8-8E6B-9B6350A6EB23}"/>
              </a:ext>
            </a:extLst>
          </p:cNvPr>
          <p:cNvSpPr/>
          <p:nvPr/>
        </p:nvSpPr>
        <p:spPr>
          <a:xfrm>
            <a:off x="1017177" y="477215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项目调整</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5138964" y="2132856"/>
            <a:ext cx="6500858" cy="4553821"/>
          </a:xfrm>
          <a:prstGeom prst="rect">
            <a:avLst/>
          </a:prstGeom>
          <a:noFill/>
          <a:ln w="9525">
            <a:noFill/>
          </a:ln>
        </p:spPr>
        <p:txBody>
          <a:bodyPr wrap="square" lIns="360000" tIns="216000" rIns="288000" bIns="216000" rtlCol="0">
            <a:spAutoFit/>
          </a:bodyPr>
          <a:lstStyle/>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经实践证明，项目技术路线不合理、不可行，或项目无法实现任务书规定的进度且无改进办法；</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项目执行中出现严重的知识产权纠纷；</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完成项目任务所需的资金、原材料、人员、支撑条件等未落实或发生改变导致研究无法正常进行；</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组织管理不力或者发生重大问题导致项目无法进行；</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项目实施过程中出现严重违规违纪行为，严重科研不端行为，不按规定进行整改或拒绝整改；</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项目任务书规定其它可以撤销或终止的情况。</a:t>
            </a:r>
          </a:p>
        </p:txBody>
      </p:sp>
      <p:sp>
        <p:nvSpPr>
          <p:cNvPr id="3" name="矩形 2"/>
          <p:cNvSpPr/>
          <p:nvPr/>
        </p:nvSpPr>
        <p:spPr>
          <a:xfrm>
            <a:off x="3380562" y="1347038"/>
            <a:ext cx="8143932" cy="785818"/>
          </a:xfrm>
          <a:prstGeom prst="rect">
            <a:avLst/>
          </a:prstGeom>
          <a:noFill/>
          <a:ln>
            <a:solidFill>
              <a:srgbClr val="960000"/>
            </a:solidFill>
          </a:ln>
        </p:spPr>
        <p:txBody>
          <a:bodyPr wrap="square" lIns="216000" tIns="108000" rIns="216000" bIns="144000" anchor="ctr">
            <a:noAutofit/>
          </a:bodyPr>
          <a:lstStyle/>
          <a:p>
            <a:pPr lvl="0" algn="ctr">
              <a:lnSpc>
                <a:spcPct val="125000"/>
              </a:lnSpc>
              <a:spcBef>
                <a:spcPts val="600"/>
              </a:spcBef>
              <a:spcAft>
                <a:spcPts val="1200"/>
              </a:spcAft>
            </a:pPr>
            <a:r>
              <a:rPr lang="zh-CN" altLang="en-US" sz="2400" dirty="0">
                <a:solidFill>
                  <a:srgbClr val="960000"/>
                </a:solidFill>
                <a:latin typeface="微软雅黑" pitchFamily="34" charset="-122"/>
                <a:ea typeface="微软雅黑" pitchFamily="34" charset="-122"/>
              </a:rPr>
              <a:t>项目执行过程中，如遇下列情况之一的，应予撤销或终止</a:t>
            </a:r>
            <a:endParaRPr lang="en-US" altLang="zh-CN" sz="2400" dirty="0">
              <a:solidFill>
                <a:srgbClr val="960000"/>
              </a:solidFill>
              <a:latin typeface="微软雅黑" pitchFamily="34" charset="-122"/>
              <a:ea typeface="微软雅黑" pitchFamily="34" charset="-122"/>
            </a:endParaRPr>
          </a:p>
        </p:txBody>
      </p:sp>
      <p:sp>
        <p:nvSpPr>
          <p:cNvPr id="27" name="等腰三角形 26"/>
          <p:cNvSpPr/>
          <p:nvPr/>
        </p:nvSpPr>
        <p:spPr bwMode="auto">
          <a:xfrm rot="5400000">
            <a:off x="4935572" y="5422452"/>
            <a:ext cx="468025"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8" name="矩形 27"/>
          <p:cNvSpPr/>
          <p:nvPr/>
        </p:nvSpPr>
        <p:spPr>
          <a:xfrm>
            <a:off x="3311975" y="4275973"/>
            <a:ext cx="1656183" cy="468024"/>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调整</a:t>
            </a:r>
          </a:p>
        </p:txBody>
      </p:sp>
      <p:sp>
        <p:nvSpPr>
          <p:cNvPr id="30" name="矩形 29"/>
          <p:cNvSpPr/>
          <p:nvPr/>
        </p:nvSpPr>
        <p:spPr>
          <a:xfrm>
            <a:off x="3311974" y="5389866"/>
            <a:ext cx="1656183" cy="468024"/>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撤销或终止</a:t>
            </a:r>
          </a:p>
        </p:txBody>
      </p:sp>
      <p:sp>
        <p:nvSpPr>
          <p:cNvPr id="31" name="左大括号 30"/>
          <p:cNvSpPr/>
          <p:nvPr/>
        </p:nvSpPr>
        <p:spPr bwMode="auto">
          <a:xfrm>
            <a:off x="2951934" y="4469492"/>
            <a:ext cx="221875" cy="1154385"/>
          </a:xfrm>
          <a:prstGeom prst="leftBrace">
            <a:avLst/>
          </a:prstGeom>
          <a:noFill/>
          <a:ln w="381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500" b="1" i="0" u="none" strike="noStrike" cap="none" normalizeH="0" baseline="0">
              <a:ln>
                <a:noFill/>
              </a:ln>
              <a:solidFill>
                <a:schemeClr val="tx1"/>
              </a:solidFill>
              <a:effectLst/>
              <a:latin typeface="Arial" pitchFamily="34" charset="0"/>
              <a:ea typeface="宋体" pitchFamily="2" charset="-122"/>
            </a:endParaRPr>
          </a:p>
        </p:txBody>
      </p:sp>
      <p:sp>
        <p:nvSpPr>
          <p:cNvPr id="16" name="矩形 15">
            <a:extLst>
              <a:ext uri="{FF2B5EF4-FFF2-40B4-BE49-F238E27FC236}">
                <a16:creationId xmlns:a16="http://schemas.microsoft.com/office/drawing/2014/main" id="{BDB1FE00-7CFF-48E4-B4EE-E6557BC83D83}"/>
              </a:ext>
            </a:extLst>
          </p:cNvPr>
          <p:cNvSpPr/>
          <p:nvPr/>
        </p:nvSpPr>
        <p:spPr>
          <a:xfrm>
            <a:off x="1017177" y="280660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矩形 18">
            <a:extLst>
              <a:ext uri="{FF2B5EF4-FFF2-40B4-BE49-F238E27FC236}">
                <a16:creationId xmlns:a16="http://schemas.microsoft.com/office/drawing/2014/main" id="{35B6B308-B454-41AD-8F1D-A0C3D5913643}"/>
              </a:ext>
            </a:extLst>
          </p:cNvPr>
          <p:cNvSpPr/>
          <p:nvPr/>
        </p:nvSpPr>
        <p:spPr>
          <a:xfrm>
            <a:off x="1017177" y="346178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6" name="矩形 25">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9" name="矩形 28">
            <a:extLst>
              <a:ext uri="{FF2B5EF4-FFF2-40B4-BE49-F238E27FC236}">
                <a16:creationId xmlns:a16="http://schemas.microsoft.com/office/drawing/2014/main" id="{4E7300F4-F522-48B7-ACF0-2958E6B34765}"/>
              </a:ext>
            </a:extLst>
          </p:cNvPr>
          <p:cNvSpPr/>
          <p:nvPr/>
        </p:nvSpPr>
        <p:spPr>
          <a:xfrm>
            <a:off x="1017177" y="542733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32" name="矩形 31">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33" name="矩形 32">
            <a:extLst>
              <a:ext uri="{FF2B5EF4-FFF2-40B4-BE49-F238E27FC236}">
                <a16:creationId xmlns:a16="http://schemas.microsoft.com/office/drawing/2014/main" id="{89B16E09-025F-4252-84C8-4650D95EA702}"/>
              </a:ext>
            </a:extLst>
          </p:cNvPr>
          <p:cNvSpPr/>
          <p:nvPr/>
        </p:nvSpPr>
        <p:spPr>
          <a:xfrm>
            <a:off x="1017177" y="215142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4" name="矩形 33">
            <a:extLst>
              <a:ext uri="{FF2B5EF4-FFF2-40B4-BE49-F238E27FC236}">
                <a16:creationId xmlns:a16="http://schemas.microsoft.com/office/drawing/2014/main" id="{D84F869D-CF7F-44B8-8E6B-9B6350A6EB23}"/>
              </a:ext>
            </a:extLst>
          </p:cNvPr>
          <p:cNvSpPr/>
          <p:nvPr/>
        </p:nvSpPr>
        <p:spPr>
          <a:xfrm>
            <a:off x="1017177" y="477215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项目调整</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4237818" y="1282518"/>
            <a:ext cx="5929354" cy="626150"/>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专项办组织开展项目验收工作；</a:t>
            </a:r>
            <a:endParaRPr lang="en-US" altLang="zh-CN" sz="2000" b="0" dirty="0">
              <a:solidFill>
                <a:srgbClr val="000046"/>
              </a:solidFill>
              <a:latin typeface="微软雅黑" pitchFamily="34" charset="-122"/>
              <a:ea typeface="微软雅黑" pitchFamily="34" charset="-122"/>
            </a:endParaRPr>
          </a:p>
        </p:txBody>
      </p:sp>
      <p:sp>
        <p:nvSpPr>
          <p:cNvPr id="11" name="Rectangle 1"/>
          <p:cNvSpPr>
            <a:spLocks noChangeArrowheads="1"/>
          </p:cNvSpPr>
          <p:nvPr/>
        </p:nvSpPr>
        <p:spPr bwMode="auto">
          <a:xfrm>
            <a:off x="4237818" y="3537827"/>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项目日常管理、检查评估情况、年度报告等均纳入项目验收的考核范围；</a:t>
            </a:r>
            <a:endParaRPr lang="en-US" altLang="zh-CN" sz="2000" b="0" dirty="0">
              <a:solidFill>
                <a:srgbClr val="000046"/>
              </a:solidFill>
              <a:latin typeface="微软雅黑" pitchFamily="34" charset="-122"/>
              <a:ea typeface="微软雅黑" pitchFamily="34" charset="-122"/>
            </a:endParaRPr>
          </a:p>
        </p:txBody>
      </p:sp>
      <p:sp>
        <p:nvSpPr>
          <p:cNvPr id="12" name="Rectangle 1"/>
          <p:cNvSpPr>
            <a:spLocks noChangeArrowheads="1"/>
          </p:cNvSpPr>
          <p:nvPr/>
        </p:nvSpPr>
        <p:spPr bwMode="auto">
          <a:xfrm>
            <a:off x="4245763" y="5760770"/>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spcBef>
                <a:spcPts val="0"/>
              </a:spcBef>
              <a:spcAft>
                <a:spcPts val="1200"/>
              </a:spcAft>
            </a:pPr>
            <a:r>
              <a:rPr lang="zh-CN" altLang="en-US" sz="2000" b="0" dirty="0">
                <a:solidFill>
                  <a:srgbClr val="000046"/>
                </a:solidFill>
                <a:latin typeface="微软雅黑" pitchFamily="34" charset="-122"/>
                <a:ea typeface="微软雅黑" pitchFamily="34" charset="-122"/>
              </a:rPr>
              <a:t>项目验收包含业务验收和财务</a:t>
            </a:r>
            <a:r>
              <a:rPr lang="zh-CN" altLang="en-US" sz="2000" b="0" dirty="0" smtClean="0">
                <a:solidFill>
                  <a:srgbClr val="000046"/>
                </a:solidFill>
                <a:latin typeface="微软雅黑" pitchFamily="34" charset="-122"/>
                <a:ea typeface="微软雅黑" pitchFamily="34" charset="-122"/>
              </a:rPr>
              <a:t>验收（一起进行）；</a:t>
            </a:r>
            <a:endParaRPr lang="en-US" altLang="zh-CN" sz="2000" b="0" dirty="0">
              <a:solidFill>
                <a:srgbClr val="000046"/>
              </a:solidFill>
              <a:latin typeface="微软雅黑" pitchFamily="34" charset="-122"/>
              <a:ea typeface="微软雅黑" pitchFamily="34" charset="-122"/>
            </a:endParaRPr>
          </a:p>
          <a:p>
            <a:pPr algn="just">
              <a:spcBef>
                <a:spcPts val="0"/>
              </a:spcBef>
              <a:spcAft>
                <a:spcPts val="1200"/>
              </a:spcAft>
            </a:pPr>
            <a:r>
              <a:rPr lang="zh-CN" altLang="en-US" sz="2000" b="0" dirty="0">
                <a:solidFill>
                  <a:srgbClr val="000046"/>
                </a:solidFill>
                <a:latin typeface="微软雅黑" pitchFamily="34" charset="-122"/>
                <a:ea typeface="微软雅黑" pitchFamily="34" charset="-122"/>
              </a:rPr>
              <a:t>项目验收结论向社会公开。</a:t>
            </a:r>
          </a:p>
        </p:txBody>
      </p:sp>
      <p:sp>
        <p:nvSpPr>
          <p:cNvPr id="14" name="Rectangle 1">
            <a:extLst>
              <a:ext uri="{FF2B5EF4-FFF2-40B4-BE49-F238E27FC236}">
                <a16:creationId xmlns:a16="http://schemas.microsoft.com/office/drawing/2014/main" id="{FD4E6E01-0655-40B1-97EA-3A9DC4221707}"/>
              </a:ext>
            </a:extLst>
          </p:cNvPr>
          <p:cNvSpPr>
            <a:spLocks noChangeArrowheads="1"/>
          </p:cNvSpPr>
          <p:nvPr/>
        </p:nvSpPr>
        <p:spPr bwMode="auto">
          <a:xfrm>
            <a:off x="4237818" y="2026752"/>
            <a:ext cx="5929354" cy="1425357"/>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项目牵头单位在</a:t>
            </a:r>
            <a:r>
              <a:rPr lang="en-US" altLang="zh-CN" sz="2000" b="0" dirty="0">
                <a:solidFill>
                  <a:srgbClr val="FF0000"/>
                </a:solidFill>
                <a:latin typeface="微软雅黑" pitchFamily="34" charset="-122"/>
                <a:ea typeface="微软雅黑" pitchFamily="34" charset="-122"/>
              </a:rPr>
              <a:t>3</a:t>
            </a:r>
            <a:r>
              <a:rPr lang="zh-CN" altLang="en-US" sz="2000" b="0" dirty="0">
                <a:solidFill>
                  <a:srgbClr val="FF0000"/>
                </a:solidFill>
                <a:latin typeface="微软雅黑" pitchFamily="34" charset="-122"/>
                <a:ea typeface="微软雅黑" pitchFamily="34" charset="-122"/>
              </a:rPr>
              <a:t>个月</a:t>
            </a:r>
            <a:r>
              <a:rPr lang="zh-CN" altLang="en-US" sz="2000" b="0" dirty="0">
                <a:solidFill>
                  <a:srgbClr val="000046"/>
                </a:solidFill>
                <a:latin typeface="微软雅黑" pitchFamily="34" charset="-122"/>
                <a:ea typeface="微软雅黑" pitchFamily="34" charset="-122"/>
              </a:rPr>
              <a:t>内</a:t>
            </a:r>
            <a:r>
              <a:rPr lang="zh-CN" altLang="en-US" sz="2000" b="0" dirty="0" smtClean="0">
                <a:solidFill>
                  <a:srgbClr val="000046"/>
                </a:solidFill>
                <a:latin typeface="微软雅黑" pitchFamily="34" charset="-122"/>
                <a:ea typeface="微软雅黑" pitchFamily="34" charset="-122"/>
              </a:rPr>
              <a:t>完成课题验收及验收</a:t>
            </a:r>
            <a:r>
              <a:rPr lang="zh-CN" altLang="en-US" sz="2000" b="0" dirty="0">
                <a:solidFill>
                  <a:srgbClr val="000046"/>
                </a:solidFill>
                <a:latin typeface="微软雅黑" pitchFamily="34" charset="-122"/>
                <a:ea typeface="微软雅黑" pitchFamily="34" charset="-122"/>
              </a:rPr>
              <a:t>准备并通过信息系统提交验收材料，</a:t>
            </a:r>
            <a:r>
              <a:rPr lang="zh-CN" altLang="en-US" sz="2000" b="0" dirty="0" smtClean="0">
                <a:solidFill>
                  <a:srgbClr val="000046"/>
                </a:solidFill>
                <a:latin typeface="微软雅黑" pitchFamily="34" charset="-122"/>
                <a:ea typeface="微软雅黑" pitchFamily="34" charset="-122"/>
              </a:rPr>
              <a:t>专业机构在此</a:t>
            </a:r>
            <a:r>
              <a:rPr lang="zh-CN" altLang="en-US" sz="2000" b="0" dirty="0">
                <a:solidFill>
                  <a:srgbClr val="000046"/>
                </a:solidFill>
                <a:latin typeface="微软雅黑" pitchFamily="34" charset="-122"/>
                <a:ea typeface="微软雅黑" pitchFamily="34" charset="-122"/>
              </a:rPr>
              <a:t>基础上于</a:t>
            </a:r>
            <a:r>
              <a:rPr lang="en-US" altLang="zh-CN" sz="2000" b="0" dirty="0">
                <a:solidFill>
                  <a:srgbClr val="FF0000"/>
                </a:solidFill>
                <a:latin typeface="微软雅黑" pitchFamily="34" charset="-122"/>
                <a:ea typeface="微软雅黑" pitchFamily="34" charset="-122"/>
              </a:rPr>
              <a:t>6</a:t>
            </a:r>
            <a:r>
              <a:rPr lang="zh-CN" altLang="en-US" sz="2000" b="0" dirty="0">
                <a:solidFill>
                  <a:srgbClr val="FF0000"/>
                </a:solidFill>
                <a:latin typeface="微软雅黑" pitchFamily="34" charset="-122"/>
                <a:ea typeface="微软雅黑" pitchFamily="34" charset="-122"/>
              </a:rPr>
              <a:t>个月</a:t>
            </a:r>
            <a:r>
              <a:rPr lang="zh-CN" altLang="en-US" sz="2000" b="0" dirty="0">
                <a:solidFill>
                  <a:srgbClr val="000046"/>
                </a:solidFill>
                <a:latin typeface="微软雅黑" pitchFamily="34" charset="-122"/>
                <a:ea typeface="微软雅黑" pitchFamily="34" charset="-122"/>
              </a:rPr>
              <a:t>内完成项目</a:t>
            </a:r>
            <a:r>
              <a:rPr lang="zh-CN" altLang="en-US" sz="2000" b="0" dirty="0" smtClean="0">
                <a:solidFill>
                  <a:srgbClr val="000046"/>
                </a:solidFill>
                <a:latin typeface="微软雅黑" pitchFamily="34" charset="-122"/>
                <a:ea typeface="微软雅黑" pitchFamily="34" charset="-122"/>
              </a:rPr>
              <a:t>验收；</a:t>
            </a:r>
            <a:endParaRPr lang="en-US" altLang="zh-CN" sz="2000" b="0" dirty="0">
              <a:solidFill>
                <a:srgbClr val="000046"/>
              </a:solidFill>
              <a:latin typeface="微软雅黑" pitchFamily="34" charset="-122"/>
              <a:ea typeface="微软雅黑" pitchFamily="34" charset="-122"/>
            </a:endParaRPr>
          </a:p>
        </p:txBody>
      </p:sp>
      <p:sp>
        <p:nvSpPr>
          <p:cNvPr id="15" name="Rectangle 1">
            <a:extLst>
              <a:ext uri="{FF2B5EF4-FFF2-40B4-BE49-F238E27FC236}">
                <a16:creationId xmlns:a16="http://schemas.microsoft.com/office/drawing/2014/main" id="{BFFB320C-D3E9-4999-AC51-3CCEB44F5099}"/>
              </a:ext>
            </a:extLst>
          </p:cNvPr>
          <p:cNvSpPr>
            <a:spLocks noChangeArrowheads="1"/>
          </p:cNvSpPr>
          <p:nvPr/>
        </p:nvSpPr>
        <p:spPr bwMode="auto">
          <a:xfrm>
            <a:off x="4245763" y="4649299"/>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验收结论包括通过验收、不通过验收和结题三种情况；</a:t>
            </a:r>
            <a:endParaRPr lang="en-US" altLang="zh-CN" sz="2000" b="0" dirty="0">
              <a:solidFill>
                <a:srgbClr val="000046"/>
              </a:solidFill>
              <a:latin typeface="微软雅黑" pitchFamily="34" charset="-122"/>
              <a:ea typeface="微软雅黑" pitchFamily="34" charset="-122"/>
            </a:endParaRPr>
          </a:p>
        </p:txBody>
      </p:sp>
      <p:grpSp>
        <p:nvGrpSpPr>
          <p:cNvPr id="2" name="组合 18"/>
          <p:cNvGrpSpPr/>
          <p:nvPr/>
        </p:nvGrpSpPr>
        <p:grpSpPr>
          <a:xfrm>
            <a:off x="1017177" y="5436000"/>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30" name="矩形 29">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项目验收</a:t>
              </a:r>
            </a:p>
          </p:txBody>
        </p:sp>
      </p:grpSp>
      <p:sp>
        <p:nvSpPr>
          <p:cNvPr id="20" name="矩形 19">
            <a:extLst>
              <a:ext uri="{FF2B5EF4-FFF2-40B4-BE49-F238E27FC236}">
                <a16:creationId xmlns:a16="http://schemas.microsoft.com/office/drawing/2014/main" id="{BDB1FE00-7CFF-48E4-B4EE-E6557BC83D83}"/>
              </a:ext>
            </a:extLst>
          </p:cNvPr>
          <p:cNvSpPr/>
          <p:nvPr/>
        </p:nvSpPr>
        <p:spPr>
          <a:xfrm>
            <a:off x="1017177" y="27860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1" name="矩形 20">
            <a:extLst>
              <a:ext uri="{FF2B5EF4-FFF2-40B4-BE49-F238E27FC236}">
                <a16:creationId xmlns:a16="http://schemas.microsoft.com/office/drawing/2014/main" id="{35B6B308-B454-41AD-8F1D-A0C3D5913643}"/>
              </a:ext>
            </a:extLst>
          </p:cNvPr>
          <p:cNvSpPr/>
          <p:nvPr/>
        </p:nvSpPr>
        <p:spPr>
          <a:xfrm>
            <a:off x="1017177" y="345240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3" name="矩形 22">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4" name="矩形 23">
            <a:extLst>
              <a:ext uri="{FF2B5EF4-FFF2-40B4-BE49-F238E27FC236}">
                <a16:creationId xmlns:a16="http://schemas.microsoft.com/office/drawing/2014/main" id="{4E7300F4-F522-48B7-ACF0-2958E6B34765}"/>
              </a:ext>
            </a:extLst>
          </p:cNvPr>
          <p:cNvSpPr/>
          <p:nvPr/>
        </p:nvSpPr>
        <p:spPr>
          <a:xfrm>
            <a:off x="1017177" y="478080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6" name="矩形 25">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7" name="矩形 26">
            <a:extLst>
              <a:ext uri="{FF2B5EF4-FFF2-40B4-BE49-F238E27FC236}">
                <a16:creationId xmlns:a16="http://schemas.microsoft.com/office/drawing/2014/main" id="{89B16E09-025F-4252-84C8-4650D95EA702}"/>
              </a:ext>
            </a:extLst>
          </p:cNvPr>
          <p:cNvSpPr/>
          <p:nvPr/>
        </p:nvSpPr>
        <p:spPr>
          <a:xfrm>
            <a:off x="1017177" y="214311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18045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4094942" y="3377512"/>
            <a:ext cx="6264696" cy="989257"/>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a:solidFill>
                  <a:srgbClr val="000046"/>
                </a:solidFill>
                <a:latin typeface="微软雅黑" pitchFamily="34" charset="-122"/>
                <a:ea typeface="微软雅黑" pitchFamily="34" charset="-122"/>
              </a:rPr>
              <a:t>项目形成的知识产权的归属、使用和转移，按照国家有关法律、法规和政策执行。</a:t>
            </a:r>
            <a:endParaRPr lang="en-US" altLang="zh-CN" sz="2000" b="0" dirty="0">
              <a:solidFill>
                <a:srgbClr val="000046"/>
              </a:solidFill>
              <a:latin typeface="微软雅黑" pitchFamily="34" charset="-122"/>
              <a:ea typeface="微软雅黑" pitchFamily="34" charset="-122"/>
            </a:endParaRPr>
          </a:p>
        </p:txBody>
      </p:sp>
      <p:sp>
        <p:nvSpPr>
          <p:cNvPr id="19" name="Rectangle 1"/>
          <p:cNvSpPr>
            <a:spLocks noChangeArrowheads="1"/>
          </p:cNvSpPr>
          <p:nvPr/>
        </p:nvSpPr>
        <p:spPr bwMode="auto">
          <a:xfrm>
            <a:off x="4094942" y="4490584"/>
            <a:ext cx="6264696" cy="222456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a:solidFill>
                  <a:srgbClr val="000046"/>
                </a:solidFill>
                <a:latin typeface="微软雅黑" pitchFamily="34" charset="-122"/>
                <a:ea typeface="微软雅黑" pitchFamily="34" charset="-122"/>
              </a:rPr>
              <a:t>依法取得知识产权的单位应当积极应用和有序扩散项目成果，传播和普及科学知识，促进技术交易和成果转化，并落实支持成果转化的科研人员激励政策；对于项目执行中取得的重大进展及成果及时向社会公布。</a:t>
            </a:r>
            <a:endParaRPr lang="en-US" altLang="zh-CN" sz="2000" b="0" dirty="0">
              <a:solidFill>
                <a:srgbClr val="000046"/>
              </a:solidFill>
              <a:latin typeface="微软雅黑" pitchFamily="34" charset="-122"/>
              <a:ea typeface="微软雅黑" pitchFamily="34" charset="-122"/>
            </a:endParaRPr>
          </a:p>
        </p:txBody>
      </p:sp>
      <p:sp>
        <p:nvSpPr>
          <p:cNvPr id="20" name="Rectangle 1">
            <a:extLst>
              <a:ext uri="{FF2B5EF4-FFF2-40B4-BE49-F238E27FC236}">
                <a16:creationId xmlns:a16="http://schemas.microsoft.com/office/drawing/2014/main" id="{B252BD73-E15B-4E59-BA49-97C2187612C9}"/>
              </a:ext>
            </a:extLst>
          </p:cNvPr>
          <p:cNvSpPr>
            <a:spLocks noChangeArrowheads="1"/>
          </p:cNvSpPr>
          <p:nvPr/>
        </p:nvSpPr>
        <p:spPr bwMode="auto">
          <a:xfrm>
            <a:off x="4094942" y="1428736"/>
            <a:ext cx="6264696" cy="1824961"/>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smtClean="0">
                <a:solidFill>
                  <a:srgbClr val="19194D"/>
                </a:solidFill>
                <a:latin typeface="微软雅黑" pitchFamily="34" charset="-122"/>
                <a:ea typeface="微软雅黑" pitchFamily="34" charset="-122"/>
              </a:rPr>
              <a:t>研究成果应标注“国家重点研发计划资助”</a:t>
            </a:r>
            <a:r>
              <a:rPr lang="zh-CN" altLang="en-US" sz="2000" b="0" dirty="0" smtClean="0">
                <a:solidFill>
                  <a:srgbClr val="19194D"/>
                </a:solidFill>
                <a:latin typeface="微软雅黑" pitchFamily="34" charset="-122"/>
                <a:ea typeface="微软雅黑" pitchFamily="34" charset="-122"/>
              </a:rPr>
              <a:t>字样，</a:t>
            </a:r>
            <a:r>
              <a:rPr lang="zh-CN" altLang="en-US" sz="2000" b="0" dirty="0" smtClean="0">
                <a:solidFill>
                  <a:srgbClr val="19194D"/>
                </a:solidFill>
                <a:latin typeface="微软雅黑" pitchFamily="34" charset="-122"/>
                <a:ea typeface="微软雅黑" pitchFamily="34" charset="-122"/>
              </a:rPr>
              <a:t>英文标注“</a:t>
            </a:r>
            <a:r>
              <a:rPr lang="en-US" altLang="zh-CN" sz="2000" b="0" dirty="0" smtClean="0">
                <a:solidFill>
                  <a:srgbClr val="19194D"/>
                </a:solidFill>
                <a:latin typeface="微软雅黑" pitchFamily="34" charset="-122"/>
                <a:ea typeface="微软雅黑" pitchFamily="34" charset="-122"/>
              </a:rPr>
              <a:t>National Key R&amp;D Program of China</a:t>
            </a:r>
            <a:r>
              <a:rPr lang="zh-CN" altLang="en-US" sz="2000" b="0" dirty="0" smtClean="0">
                <a:solidFill>
                  <a:srgbClr val="19194D"/>
                </a:solidFill>
                <a:latin typeface="微软雅黑" pitchFamily="34" charset="-122"/>
                <a:ea typeface="微软雅黑" pitchFamily="34" charset="-122"/>
              </a:rPr>
              <a:t>”。</a:t>
            </a:r>
            <a:r>
              <a:rPr lang="zh-CN" altLang="en-US" sz="2000" b="0" dirty="0" smtClean="0">
                <a:solidFill>
                  <a:srgbClr val="960000"/>
                </a:solidFill>
                <a:latin typeface="微软雅黑" pitchFamily="34" charset="-122"/>
                <a:ea typeface="微软雅黑" pitchFamily="34" charset="-122"/>
              </a:rPr>
              <a:t>第一</a:t>
            </a:r>
            <a:r>
              <a:rPr lang="zh-CN" altLang="en-US" sz="2000" b="0" dirty="0">
                <a:solidFill>
                  <a:srgbClr val="960000"/>
                </a:solidFill>
                <a:latin typeface="微软雅黑" pitchFamily="34" charset="-122"/>
                <a:ea typeface="微软雅黑" pitchFamily="34" charset="-122"/>
              </a:rPr>
              <a:t>标注</a:t>
            </a:r>
            <a:r>
              <a:rPr lang="zh-CN" altLang="en-US" sz="2000" b="0" dirty="0">
                <a:solidFill>
                  <a:srgbClr val="000046"/>
                </a:solidFill>
                <a:latin typeface="微软雅黑" pitchFamily="34" charset="-122"/>
                <a:ea typeface="微软雅黑" pitchFamily="34" charset="-122"/>
              </a:rPr>
              <a:t>的成果作为验收或评估的确认依据。</a:t>
            </a:r>
            <a:endParaRPr lang="en-US" altLang="zh-CN" sz="2000" b="0" dirty="0">
              <a:solidFill>
                <a:srgbClr val="000046"/>
              </a:solidFill>
              <a:latin typeface="微软雅黑" pitchFamily="34" charset="-122"/>
              <a:ea typeface="微软雅黑" pitchFamily="34" charset="-122"/>
            </a:endParaRPr>
          </a:p>
        </p:txBody>
      </p:sp>
      <p:grpSp>
        <p:nvGrpSpPr>
          <p:cNvPr id="2" name="组合 14"/>
          <p:cNvGrpSpPr/>
          <p:nvPr/>
        </p:nvGrpSpPr>
        <p:grpSpPr>
          <a:xfrm>
            <a:off x="1017177" y="6072206"/>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成果管理</a:t>
              </a:r>
              <a:endParaRPr lang="zh-CN" altLang="en-US" sz="2000" dirty="0">
                <a:solidFill>
                  <a:srgbClr val="FFFFFF"/>
                </a:solidFill>
                <a:latin typeface="微软雅黑" panose="020B0503020204020204" pitchFamily="34" charset="-122"/>
                <a:ea typeface="微软雅黑" panose="020B0503020204020204" pitchFamily="34" charset="-122"/>
              </a:endParaRPr>
            </a:p>
          </p:txBody>
        </p:sp>
      </p:grpSp>
      <p:sp>
        <p:nvSpPr>
          <p:cNvPr id="18" name="矩形 17">
            <a:extLst>
              <a:ext uri="{FF2B5EF4-FFF2-40B4-BE49-F238E27FC236}">
                <a16:creationId xmlns:a16="http://schemas.microsoft.com/office/drawing/2014/main" id="{BDB1FE00-7CFF-48E4-B4EE-E6557BC83D83}"/>
              </a:ext>
            </a:extLst>
          </p:cNvPr>
          <p:cNvSpPr/>
          <p:nvPr/>
        </p:nvSpPr>
        <p:spPr>
          <a:xfrm>
            <a:off x="1017177" y="28036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1" name="矩形 20">
            <a:extLst>
              <a:ext uri="{FF2B5EF4-FFF2-40B4-BE49-F238E27FC236}">
                <a16:creationId xmlns:a16="http://schemas.microsoft.com/office/drawing/2014/main" id="{35B6B308-B454-41AD-8F1D-A0C3D5913643}"/>
              </a:ext>
            </a:extLst>
          </p:cNvPr>
          <p:cNvSpPr/>
          <p:nvPr/>
        </p:nvSpPr>
        <p:spPr>
          <a:xfrm>
            <a:off x="1017177" y="345736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1" name="矩形 3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2" name="矩形 31">
            <a:extLst>
              <a:ext uri="{FF2B5EF4-FFF2-40B4-BE49-F238E27FC236}">
                <a16:creationId xmlns:a16="http://schemas.microsoft.com/office/drawing/2014/main" id="{4E7300F4-F522-48B7-ACF0-2958E6B34765}"/>
              </a:ext>
            </a:extLst>
          </p:cNvPr>
          <p:cNvSpPr/>
          <p:nvPr/>
        </p:nvSpPr>
        <p:spPr>
          <a:xfrm>
            <a:off x="1017177" y="476478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项目调整</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3" name="矩形 32">
            <a:extLst>
              <a:ext uri="{FF2B5EF4-FFF2-40B4-BE49-F238E27FC236}">
                <a16:creationId xmlns:a16="http://schemas.microsoft.com/office/drawing/2014/main" id="{CB32A9DE-27D0-4364-8B85-E4514085F774}"/>
              </a:ext>
            </a:extLst>
          </p:cNvPr>
          <p:cNvSpPr/>
          <p:nvPr/>
        </p:nvSpPr>
        <p:spPr>
          <a:xfrm>
            <a:off x="1017177" y="541849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项目验收</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4" name="矩形 33">
            <a:extLst>
              <a:ext uri="{FF2B5EF4-FFF2-40B4-BE49-F238E27FC236}">
                <a16:creationId xmlns:a16="http://schemas.microsoft.com/office/drawing/2014/main" id="{89B16E09-025F-4252-84C8-4650D95EA702}"/>
              </a:ext>
            </a:extLst>
          </p:cNvPr>
          <p:cNvSpPr/>
          <p:nvPr/>
        </p:nvSpPr>
        <p:spPr>
          <a:xfrm>
            <a:off x="1017177" y="214994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0573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452207" y="594492"/>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
        <p:nvSpPr>
          <p:cNvPr id="7" name="矩形 6"/>
          <p:cNvSpPr/>
          <p:nvPr/>
        </p:nvSpPr>
        <p:spPr>
          <a:xfrm>
            <a:off x="451604" y="2071678"/>
            <a:ext cx="11358642" cy="4616648"/>
          </a:xfrm>
          <a:prstGeom prst="rect">
            <a:avLst/>
          </a:prstGeom>
        </p:spPr>
        <p:txBody>
          <a:bodyPr wrap="square">
            <a:spAutoFit/>
          </a:bodyPr>
          <a:lstStyle/>
          <a:p>
            <a:pPr>
              <a:lnSpc>
                <a:spcPct val="150000"/>
              </a:lnSpc>
            </a:pPr>
            <a:r>
              <a:rPr lang="zh-CN" altLang="zh-CN" sz="2800" dirty="0" smtClean="0">
                <a:latin typeface="微软雅黑" pitchFamily="34" charset="-122"/>
                <a:ea typeface="微软雅黑" pitchFamily="34" charset="-122"/>
              </a:rPr>
              <a:t>属于</a:t>
            </a:r>
            <a:r>
              <a:rPr lang="zh-CN" altLang="zh-CN" sz="2800" dirty="0">
                <a:latin typeface="微软雅黑" pitchFamily="34" charset="-122"/>
                <a:ea typeface="微软雅黑" pitchFamily="34" charset="-122"/>
              </a:rPr>
              <a:t>战略性前瞻性重大科学问题领域，旨在加强</a:t>
            </a:r>
            <a:r>
              <a:rPr lang="zh-CN" altLang="en-US" sz="2800" dirty="0">
                <a:solidFill>
                  <a:srgbClr val="990000"/>
                </a:solidFill>
                <a:latin typeface="微软雅黑" pitchFamily="34" charset="-122"/>
                <a:ea typeface="微软雅黑" pitchFamily="34" charset="-122"/>
              </a:rPr>
              <a:t>前瞻性、战略性、基础性</a:t>
            </a:r>
            <a:r>
              <a:rPr lang="zh-CN" altLang="zh-CN" sz="2800" dirty="0">
                <a:latin typeface="微软雅黑" pitchFamily="34" charset="-122"/>
                <a:ea typeface="微软雅黑" pitchFamily="34" charset="-122"/>
              </a:rPr>
              <a:t>部署</a:t>
            </a:r>
            <a:r>
              <a:rPr lang="zh-CN"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重点支持：一是基于专用型大科学装置开展的科学前沿探索研究</a:t>
            </a:r>
            <a:r>
              <a:rPr lang="zh-CN" altLang="en-US" sz="2800" dirty="0">
                <a:latin typeface="微软雅黑" pitchFamily="34" charset="-122"/>
                <a:ea typeface="微软雅黑" pitchFamily="34" charset="-122"/>
              </a:rPr>
              <a:t>；二是基于平台型</a:t>
            </a:r>
            <a:r>
              <a:rPr lang="zh-CN" altLang="en-US" sz="2800" dirty="0" smtClean="0">
                <a:latin typeface="微软雅黑" pitchFamily="34" charset="-122"/>
                <a:ea typeface="微软雅黑" pitchFamily="34" charset="-122"/>
              </a:rPr>
              <a:t>装置开展的</a:t>
            </a:r>
            <a:r>
              <a:rPr lang="zh-CN" altLang="en-US" sz="2800" dirty="0">
                <a:latin typeface="微软雅黑" pitchFamily="34" charset="-122"/>
                <a:ea typeface="微软雅黑" pitchFamily="34" charset="-122"/>
              </a:rPr>
              <a:t>多自由度多尺度复杂体系、高温高压高密度极端物理、复杂湍流机理等前沿</a:t>
            </a:r>
            <a:r>
              <a:rPr lang="zh-CN" altLang="en-US" sz="2800" dirty="0" smtClean="0">
                <a:latin typeface="微软雅黑" pitchFamily="34" charset="-122"/>
                <a:ea typeface="微软雅黑" pitchFamily="34" charset="-122"/>
              </a:rPr>
              <a:t>研究；三</a:t>
            </a:r>
            <a:r>
              <a:rPr lang="zh-CN" altLang="en-US" sz="2800" dirty="0">
                <a:latin typeface="微软雅黑" pitchFamily="34" charset="-122"/>
                <a:ea typeface="微软雅黑" pitchFamily="34" charset="-122"/>
              </a:rPr>
              <a:t>是</a:t>
            </a:r>
            <a:r>
              <a:rPr lang="zh-CN" altLang="en-US" sz="2800" dirty="0" smtClean="0">
                <a:latin typeface="微软雅黑" pitchFamily="34" charset="-122"/>
                <a:ea typeface="微软雅黑" pitchFamily="34" charset="-122"/>
              </a:rPr>
              <a:t>基于平台型大科学装置开展的支撑其他学科发展的先进关键技术、方法和平台研究；四是适度开展服务于大科学装置的技术升级和能力提升交易及新一代大科学装置的预研</a:t>
            </a:r>
            <a:r>
              <a:rPr lang="zh-CN" altLang="zh-CN"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
        <p:nvSpPr>
          <p:cNvPr id="10" name="单圆角矩形 9"/>
          <p:cNvSpPr/>
          <p:nvPr/>
        </p:nvSpPr>
        <p:spPr>
          <a:xfrm>
            <a:off x="451604" y="1214422"/>
            <a:ext cx="4464496" cy="571504"/>
          </a:xfrm>
          <a:prstGeom prst="round1Rect">
            <a:avLst>
              <a:gd name="adj" fmla="val 0"/>
            </a:avLst>
          </a:prstGeom>
          <a:solidFill>
            <a:schemeClr val="accent3">
              <a:lumMod val="85000"/>
            </a:schemeClr>
          </a:solidFill>
          <a:ln w="19050">
            <a:noFill/>
          </a:ln>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rtlCol="0" anchor="ctr"/>
          <a:lstStyle/>
          <a:p>
            <a:r>
              <a:rPr lang="en-US" altLang="zh-CN" sz="2400" dirty="0" smtClean="0">
                <a:solidFill>
                  <a:srgbClr val="002060"/>
                </a:solidFill>
                <a:latin typeface="微软雅黑" panose="020B0503020204020204" pitchFamily="34" charset="-122"/>
                <a:ea typeface="微软雅黑" panose="020B0503020204020204" pitchFamily="34" charset="-122"/>
              </a:rPr>
              <a:t>1</a:t>
            </a:r>
            <a:r>
              <a:rPr lang="zh-CN" altLang="en-US" sz="2400" dirty="0" smtClean="0">
                <a:solidFill>
                  <a:srgbClr val="002060"/>
                </a:solidFill>
                <a:latin typeface="微软雅黑" panose="020B0503020204020204" pitchFamily="34" charset="-122"/>
                <a:ea typeface="微软雅黑" panose="020B0503020204020204" pitchFamily="34" charset="-122"/>
              </a:rPr>
              <a:t>、专项定位</a:t>
            </a:r>
            <a:endParaRPr lang="zh-CN" altLang="en-US" sz="2400" dirty="0">
              <a:solidFill>
                <a:srgbClr val="00206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05510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grpSp>
        <p:nvGrpSpPr>
          <p:cNvPr id="2" name="组合 14"/>
          <p:cNvGrpSpPr/>
          <p:nvPr/>
        </p:nvGrpSpPr>
        <p:grpSpPr>
          <a:xfrm>
            <a:off x="1017177" y="6072206"/>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rgbClr val="FFFFFF"/>
                  </a:solidFill>
                  <a:latin typeface="微软雅黑" panose="020B0503020204020204" pitchFamily="34" charset="-122"/>
                  <a:ea typeface="微软雅黑" panose="020B0503020204020204" pitchFamily="34" charset="-122"/>
                </a:rPr>
                <a:t>成果管理</a:t>
              </a:r>
              <a:endParaRPr lang="zh-CN" altLang="en-US" sz="2000" dirty="0">
                <a:solidFill>
                  <a:srgbClr val="FFFFFF"/>
                </a:solidFill>
                <a:latin typeface="微软雅黑" panose="020B0503020204020204" pitchFamily="34" charset="-122"/>
                <a:ea typeface="微软雅黑" panose="020B0503020204020204" pitchFamily="34" charset="-122"/>
              </a:endParaRPr>
            </a:p>
          </p:txBody>
        </p:sp>
      </p:grpSp>
      <p:sp>
        <p:nvSpPr>
          <p:cNvPr id="18" name="矩形 17">
            <a:extLst>
              <a:ext uri="{FF2B5EF4-FFF2-40B4-BE49-F238E27FC236}">
                <a16:creationId xmlns:a16="http://schemas.microsoft.com/office/drawing/2014/main" id="{BDB1FE00-7CFF-48E4-B4EE-E6557BC83D83}"/>
              </a:ext>
            </a:extLst>
          </p:cNvPr>
          <p:cNvSpPr/>
          <p:nvPr/>
        </p:nvSpPr>
        <p:spPr>
          <a:xfrm>
            <a:off x="1017177" y="28036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年度预算执行</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1" name="矩形 20">
            <a:extLst>
              <a:ext uri="{FF2B5EF4-FFF2-40B4-BE49-F238E27FC236}">
                <a16:creationId xmlns:a16="http://schemas.microsoft.com/office/drawing/2014/main" id="{35B6B308-B454-41AD-8F1D-A0C3D5913643}"/>
              </a:ext>
            </a:extLst>
          </p:cNvPr>
          <p:cNvSpPr/>
          <p:nvPr/>
        </p:nvSpPr>
        <p:spPr>
          <a:xfrm>
            <a:off x="1017177" y="345736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项目检查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1" name="矩形 3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项目启动部署</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2" name="矩形 31">
            <a:extLst>
              <a:ext uri="{FF2B5EF4-FFF2-40B4-BE49-F238E27FC236}">
                <a16:creationId xmlns:a16="http://schemas.microsoft.com/office/drawing/2014/main" id="{4E7300F4-F522-48B7-ACF0-2958E6B34765}"/>
              </a:ext>
            </a:extLst>
          </p:cNvPr>
          <p:cNvSpPr/>
          <p:nvPr/>
        </p:nvSpPr>
        <p:spPr>
          <a:xfrm>
            <a:off x="1017177" y="476478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项目调整</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3" name="矩形 32">
            <a:extLst>
              <a:ext uri="{FF2B5EF4-FFF2-40B4-BE49-F238E27FC236}">
                <a16:creationId xmlns:a16="http://schemas.microsoft.com/office/drawing/2014/main" id="{CB32A9DE-27D0-4364-8B85-E4514085F774}"/>
              </a:ext>
            </a:extLst>
          </p:cNvPr>
          <p:cNvSpPr/>
          <p:nvPr/>
        </p:nvSpPr>
        <p:spPr>
          <a:xfrm>
            <a:off x="1017177" y="541849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项目验收</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4" name="矩形 33">
            <a:extLst>
              <a:ext uri="{FF2B5EF4-FFF2-40B4-BE49-F238E27FC236}">
                <a16:creationId xmlns:a16="http://schemas.microsoft.com/office/drawing/2014/main" id="{89B16E09-025F-4252-84C8-4650D95EA702}"/>
              </a:ext>
            </a:extLst>
          </p:cNvPr>
          <p:cNvSpPr/>
          <p:nvPr/>
        </p:nvSpPr>
        <p:spPr>
          <a:xfrm>
            <a:off x="1017177" y="214994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smtClean="0">
                <a:solidFill>
                  <a:schemeClr val="tx1">
                    <a:lumMod val="50000"/>
                    <a:lumOff val="50000"/>
                  </a:schemeClr>
                </a:solidFill>
                <a:latin typeface="微软雅黑" panose="020B0503020204020204" pitchFamily="34" charset="-122"/>
                <a:ea typeface="微软雅黑" panose="020B0503020204020204" pitchFamily="34" charset="-122"/>
              </a:rPr>
              <a:t>年度报告</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5" name="Rectangle 1"/>
          <p:cNvSpPr>
            <a:spLocks noChangeArrowheads="1"/>
          </p:cNvSpPr>
          <p:nvPr/>
        </p:nvSpPr>
        <p:spPr bwMode="auto">
          <a:xfrm>
            <a:off x="4094163" y="5935663"/>
            <a:ext cx="7113587" cy="588962"/>
          </a:xfrm>
          <a:prstGeom prst="roundRect">
            <a:avLst>
              <a:gd name="adj" fmla="val 6644"/>
            </a:avLst>
          </a:prstGeom>
          <a:solidFill>
            <a:srgbClr val="F2F2F2"/>
          </a:solidFill>
          <a:ln w="9525" cmpd="sng">
            <a:solidFill>
              <a:srgbClr val="71BEC4"/>
            </a:solidFill>
            <a:round/>
            <a:headEnd/>
            <a:tailEnd/>
          </a:ln>
        </p:spPr>
        <p:txBody>
          <a:bodyPr lIns="216000" tIns="108000" rIns="216000" bIns="108000">
            <a:spAutoFit/>
          </a:bodyPr>
          <a:lstStyle/>
          <a:p>
            <a:pPr algn="just">
              <a:lnSpc>
                <a:spcPct val="125000"/>
              </a:lnSpc>
              <a:spcAft>
                <a:spcPts val="1800"/>
              </a:spcAft>
            </a:pPr>
            <a:r>
              <a:rPr lang="zh-CN" altLang="en-US" sz="2000" b="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请大家将项目的重要进展及时告知专项办！！！</a:t>
            </a:r>
            <a:endParaRPr lang="en-US" altLang="zh-CN" sz="2500"/>
          </a:p>
        </p:txBody>
      </p:sp>
      <p:sp>
        <p:nvSpPr>
          <p:cNvPr id="22" name="Rectangle 1"/>
          <p:cNvSpPr>
            <a:spLocks noChangeArrowheads="1"/>
          </p:cNvSpPr>
          <p:nvPr/>
        </p:nvSpPr>
        <p:spPr bwMode="auto">
          <a:xfrm>
            <a:off x="4078288" y="2852738"/>
            <a:ext cx="7113587" cy="2944812"/>
          </a:xfrm>
          <a:prstGeom prst="roundRect">
            <a:avLst>
              <a:gd name="adj" fmla="val 6644"/>
            </a:avLst>
          </a:prstGeom>
          <a:solidFill>
            <a:srgbClr val="F2F2F2"/>
          </a:solidFill>
          <a:ln w="9525" cmpd="sng">
            <a:solidFill>
              <a:srgbClr val="71BEC4"/>
            </a:solidFill>
            <a:round/>
            <a:headEnd/>
            <a:tailEnd/>
          </a:ln>
        </p:spPr>
        <p:txBody>
          <a:bodyPr lIns="216000" tIns="108000" rIns="216000" bIns="108000">
            <a:spAutoFit/>
          </a:bodyPr>
          <a:lstStyle/>
          <a:p>
            <a:pPr algn="just"/>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成果宣传：</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科技部信息专报（重大成果，发表前）</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科技部网站科技动态、锐科技</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重点专项工作简报</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中国基础科学</a:t>
            </a:r>
            <a:r>
              <a:rPr lang="en-US" altLang="zh-CN"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科学前沿</a:t>
            </a:r>
            <a:r>
              <a:rPr lang="en-US" altLang="zh-CN"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smtClean="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杂志</a:t>
            </a:r>
            <a:endPar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媒体报道</a:t>
            </a:r>
            <a:endParaRPr lang="en-US" altLang="zh-CN" sz="2500" dirty="0"/>
          </a:p>
        </p:txBody>
      </p:sp>
    </p:spTree>
    <p:extLst>
      <p:ext uri="{BB962C8B-B14F-4D97-AF65-F5344CB8AC3E}">
        <p14:creationId xmlns:p14="http://schemas.microsoft.com/office/powerpoint/2010/main" val="7242596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2017</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五</a:t>
            </a:r>
            <a:r>
              <a:rPr lang="zh-CN" altLang="en-US" sz="2400" dirty="0" smtClean="0">
                <a:solidFill>
                  <a:srgbClr val="FF0000"/>
                </a:solidFill>
                <a:latin typeface="微软雅黑" pitchFamily="34" charset="-122"/>
                <a:ea typeface="微软雅黑" pitchFamily="34" charset="-122"/>
              </a:rPr>
              <a:t>、国家</a:t>
            </a:r>
            <a:r>
              <a:rPr lang="zh-CN" altLang="en-US" sz="2400" dirty="0">
                <a:solidFill>
                  <a:srgbClr val="FF0000"/>
                </a:solidFill>
                <a:latin typeface="微软雅黑" pitchFamily="34" charset="-122"/>
                <a:ea typeface="微软雅黑" pitchFamily="34" charset="-122"/>
              </a:rPr>
              <a:t>科技</a:t>
            </a:r>
            <a:r>
              <a:rPr lang="zh-CN" altLang="en-US" sz="2400" dirty="0" smtClean="0">
                <a:solidFill>
                  <a:srgbClr val="FF0000"/>
                </a:solidFill>
                <a:latin typeface="微软雅黑" pitchFamily="34" charset="-122"/>
                <a:ea typeface="微软雅黑" pitchFamily="34" charset="-122"/>
              </a:rPr>
              <a:t>计划项目执行</a:t>
            </a:r>
            <a:r>
              <a:rPr lang="zh-CN" altLang="en-US" sz="2400" dirty="0">
                <a:solidFill>
                  <a:srgbClr val="FF0000"/>
                </a:solidFill>
                <a:latin typeface="微软雅黑" pitchFamily="34" charset="-122"/>
                <a:ea typeface="微软雅黑" pitchFamily="34" charset="-122"/>
              </a:rPr>
              <a:t>过程</a:t>
            </a:r>
            <a:r>
              <a:rPr lang="zh-CN" altLang="en-US" sz="2400" dirty="0" smtClean="0">
                <a:solidFill>
                  <a:srgbClr val="FF0000"/>
                </a:solidFill>
                <a:latin typeface="微软雅黑" pitchFamily="34" charset="-122"/>
                <a:ea typeface="微软雅黑" pitchFamily="34" charset="-122"/>
              </a:rPr>
              <a:t>中常见的问题</a:t>
            </a:r>
            <a:endParaRPr lang="zh-CN" altLang="en-US" sz="2400" dirty="0">
              <a:solidFill>
                <a:srgbClr val="FF0000"/>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11325271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五、国家科技计划项目执行过程中常见的问题</a:t>
            </a:r>
          </a:p>
        </p:txBody>
      </p:sp>
      <p:sp>
        <p:nvSpPr>
          <p:cNvPr id="4" name="文本框 3"/>
          <p:cNvSpPr txBox="1"/>
          <p:nvPr/>
        </p:nvSpPr>
        <p:spPr>
          <a:xfrm>
            <a:off x="406574" y="1161952"/>
            <a:ext cx="11377264" cy="5593839"/>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dirty="0" smtClean="0"/>
              <a:t>目标（问题）导向型基础研究：不同于自由探索研究和工程化项目</a:t>
            </a:r>
            <a:endParaRPr lang="en-US" altLang="zh-CN" dirty="0" smtClean="0"/>
          </a:p>
          <a:p>
            <a:pPr marL="342900" indent="-342900">
              <a:lnSpc>
                <a:spcPct val="130000"/>
              </a:lnSpc>
              <a:buFont typeface="Wingdings" panose="05000000000000000000" pitchFamily="2" charset="2"/>
              <a:buChar char="ü"/>
            </a:pPr>
            <a:r>
              <a:rPr lang="zh-CN" altLang="en-US" dirty="0" smtClean="0"/>
              <a:t>工程管理理念纳入项目管理而不是工程化项目</a:t>
            </a:r>
            <a:endParaRPr lang="en-US" altLang="zh-CN" dirty="0" smtClean="0"/>
          </a:p>
          <a:p>
            <a:pPr marL="342900" indent="-342900">
              <a:lnSpc>
                <a:spcPct val="130000"/>
              </a:lnSpc>
              <a:buFont typeface="Wingdings" panose="05000000000000000000" pitchFamily="2" charset="2"/>
              <a:buChar char="ü"/>
            </a:pPr>
            <a:r>
              <a:rPr lang="zh-CN" altLang="en-US" dirty="0" smtClean="0"/>
              <a:t>项目是一个有机整体：项目</a:t>
            </a:r>
            <a:r>
              <a:rPr lang="en-US" altLang="zh-CN" dirty="0" smtClean="0"/>
              <a:t>-</a:t>
            </a:r>
            <a:r>
              <a:rPr lang="zh-CN" altLang="en-US" dirty="0" smtClean="0"/>
              <a:t>课题</a:t>
            </a:r>
            <a:r>
              <a:rPr lang="en-US" altLang="zh-CN" dirty="0" smtClean="0"/>
              <a:t>-</a:t>
            </a:r>
            <a:r>
              <a:rPr lang="zh-CN" altLang="en-US" dirty="0" smtClean="0"/>
              <a:t>团队而不是团队</a:t>
            </a:r>
            <a:r>
              <a:rPr lang="en-US" altLang="zh-CN" dirty="0" smtClean="0"/>
              <a:t>-</a:t>
            </a:r>
            <a:r>
              <a:rPr lang="zh-CN" altLang="en-US" dirty="0" smtClean="0"/>
              <a:t>课题</a:t>
            </a:r>
            <a:r>
              <a:rPr lang="en-US" altLang="zh-CN" dirty="0" smtClean="0"/>
              <a:t>-</a:t>
            </a:r>
            <a:r>
              <a:rPr lang="zh-CN" altLang="en-US" dirty="0" smtClean="0"/>
              <a:t>项目、珍珠与项链</a:t>
            </a:r>
            <a:endParaRPr lang="en-US" altLang="zh-CN" dirty="0" smtClean="0"/>
          </a:p>
          <a:p>
            <a:pPr marL="342900" indent="-342900">
              <a:lnSpc>
                <a:spcPct val="130000"/>
              </a:lnSpc>
              <a:buFont typeface="Wingdings" panose="05000000000000000000" pitchFamily="2" charset="2"/>
              <a:buChar char="ü"/>
            </a:pPr>
            <a:r>
              <a:rPr lang="zh-CN" altLang="en-US" dirty="0"/>
              <a:t>强化项目内和项目间的交流</a:t>
            </a:r>
            <a:endParaRPr lang="en-US" altLang="zh-CN" dirty="0"/>
          </a:p>
          <a:p>
            <a:pPr marL="342900" indent="-342900">
              <a:lnSpc>
                <a:spcPct val="130000"/>
              </a:lnSpc>
              <a:buFont typeface="Wingdings" panose="05000000000000000000" pitchFamily="2" charset="2"/>
              <a:buChar char="ü"/>
            </a:pPr>
            <a:r>
              <a:rPr lang="zh-CN" altLang="en-US" dirty="0" smtClean="0"/>
              <a:t>强化</a:t>
            </a:r>
            <a:r>
              <a:rPr lang="zh-CN" altLang="en-US" dirty="0"/>
              <a:t>项目牵头单位和项目负责人的主体责任</a:t>
            </a:r>
            <a:endParaRPr lang="en-US" altLang="zh-CN" dirty="0"/>
          </a:p>
          <a:p>
            <a:pPr marL="342900" indent="-342900">
              <a:lnSpc>
                <a:spcPct val="130000"/>
              </a:lnSpc>
              <a:buFont typeface="Wingdings" panose="05000000000000000000" pitchFamily="2" charset="2"/>
              <a:buChar char="ü"/>
            </a:pPr>
            <a:r>
              <a:rPr lang="zh-CN" altLang="en-US" dirty="0"/>
              <a:t>完善内控管理制度</a:t>
            </a:r>
          </a:p>
          <a:p>
            <a:pPr marL="342900" indent="-342900">
              <a:lnSpc>
                <a:spcPct val="130000"/>
              </a:lnSpc>
              <a:buFont typeface="Wingdings" panose="05000000000000000000" pitchFamily="2" charset="2"/>
              <a:buChar char="ü"/>
            </a:pPr>
            <a:r>
              <a:rPr lang="zh-CN" altLang="en-US" dirty="0" smtClean="0"/>
              <a:t>鼓励合作不等于任务外包（向预算外单位拨款问题）</a:t>
            </a:r>
            <a:endParaRPr lang="en-US" altLang="zh-CN" dirty="0" smtClean="0"/>
          </a:p>
          <a:p>
            <a:pPr marL="342900" indent="-342900">
              <a:lnSpc>
                <a:spcPct val="130000"/>
              </a:lnSpc>
              <a:buFont typeface="Wingdings" panose="05000000000000000000" pitchFamily="2" charset="2"/>
              <a:buChar char="ü"/>
            </a:pPr>
            <a:r>
              <a:rPr lang="zh-CN" altLang="en-US" dirty="0" smtClean="0"/>
              <a:t>及时拨款和科学合理执行经费</a:t>
            </a:r>
            <a:endParaRPr lang="en-US" altLang="zh-CN" dirty="0" smtClean="0"/>
          </a:p>
          <a:p>
            <a:pPr marL="342900" indent="-342900">
              <a:lnSpc>
                <a:spcPct val="130000"/>
              </a:lnSpc>
              <a:buFont typeface="Wingdings" panose="05000000000000000000" pitchFamily="2" charset="2"/>
              <a:buChar char="ü"/>
            </a:pPr>
            <a:r>
              <a:rPr lang="zh-CN" altLang="en-US" dirty="0" smtClean="0"/>
              <a:t>重大事项应及时报告并履行相应报批程序</a:t>
            </a:r>
            <a:endParaRPr lang="en-US" altLang="zh-CN" dirty="0" smtClean="0"/>
          </a:p>
          <a:p>
            <a:pPr marL="342900" indent="-342900">
              <a:lnSpc>
                <a:spcPct val="130000"/>
              </a:lnSpc>
              <a:buFont typeface="Wingdings" panose="05000000000000000000" pitchFamily="2" charset="2"/>
              <a:buChar char="ü"/>
            </a:pPr>
            <a:r>
              <a:rPr lang="zh-CN" altLang="en-US" dirty="0" smtClean="0"/>
              <a:t>按时提交年度决算报告、年度执行报告、年度科技报告</a:t>
            </a:r>
            <a:endParaRPr lang="en-US" altLang="zh-CN" dirty="0" smtClean="0"/>
          </a:p>
          <a:p>
            <a:pPr marL="342900" indent="-342900">
              <a:lnSpc>
                <a:spcPct val="130000"/>
              </a:lnSpc>
              <a:buFont typeface="Wingdings" panose="05000000000000000000" pitchFamily="2" charset="2"/>
              <a:buChar char="ü"/>
            </a:pPr>
            <a:r>
              <a:rPr lang="zh-CN" altLang="en-US" dirty="0" smtClean="0"/>
              <a:t>强化科普宣传、扩大专项和项目影响力</a:t>
            </a:r>
            <a:endParaRPr lang="en-US" altLang="zh-CN" dirty="0" smtClean="0"/>
          </a:p>
        </p:txBody>
      </p:sp>
    </p:spTree>
    <p:extLst>
      <p:ext uri="{BB962C8B-B14F-4D97-AF65-F5344CB8AC3E}">
        <p14:creationId xmlns:p14="http://schemas.microsoft.com/office/powerpoint/2010/main" val="22864312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2017</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FF0000"/>
                </a:solidFill>
                <a:latin typeface="微软雅黑" pitchFamily="34" charset="-122"/>
                <a:ea typeface="微软雅黑" pitchFamily="34" charset="-122"/>
              </a:rPr>
              <a:t>六、关于资助标注</a:t>
            </a:r>
            <a:endParaRPr lang="zh-CN" altLang="en-US" sz="2400" spc="-100" dirty="0">
              <a:solidFill>
                <a:srgbClr val="FF0000"/>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七、</a:t>
            </a:r>
            <a:r>
              <a:rPr lang="zh-CN" altLang="en-US" sz="2400" dirty="0">
                <a:solidFill>
                  <a:srgbClr val="19194D"/>
                </a:solidFill>
                <a:latin typeface="微软雅黑" pitchFamily="34" charset="-122"/>
                <a:ea typeface="微软雅黑" pitchFamily="34" charset="-122"/>
              </a:rPr>
              <a:t>实施方案编制</a:t>
            </a:r>
            <a:r>
              <a:rPr lang="zh-CN" altLang="en-US" sz="2400" dirty="0" smtClean="0">
                <a:solidFill>
                  <a:srgbClr val="19194D"/>
                </a:solidFill>
                <a:latin typeface="微软雅黑" pitchFamily="34" charset="-122"/>
                <a:ea typeface="微软雅黑" pitchFamily="34" charset="-122"/>
              </a:rPr>
              <a:t>要求</a:t>
            </a:r>
            <a:endParaRPr lang="zh-CN" altLang="en-US" sz="2400" dirty="0">
              <a:solidFill>
                <a:srgbClr val="19194D"/>
              </a:solidFill>
              <a:latin typeface="微软雅黑" pitchFamily="34" charset="-122"/>
              <a:ea typeface="微软雅黑" pitchFamily="34" charset="-122"/>
            </a:endParaRPr>
          </a:p>
        </p:txBody>
      </p:sp>
    </p:spTree>
    <p:extLst>
      <p:ext uri="{BB962C8B-B14F-4D97-AF65-F5344CB8AC3E}">
        <p14:creationId xmlns:p14="http://schemas.microsoft.com/office/powerpoint/2010/main" val="20333780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六</a:t>
            </a: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、关于资助标注</a:t>
            </a:r>
            <a:endPar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endParaRPr>
          </a:p>
        </p:txBody>
      </p:sp>
      <p:sp>
        <p:nvSpPr>
          <p:cNvPr id="2" name="矩形 1"/>
          <p:cNvSpPr/>
          <p:nvPr/>
        </p:nvSpPr>
        <p:spPr>
          <a:xfrm>
            <a:off x="2692141" y="1607793"/>
            <a:ext cx="8392838" cy="3785652"/>
          </a:xfrm>
          <a:prstGeom prst="rect">
            <a:avLst/>
          </a:prstGeom>
        </p:spPr>
        <p:txBody>
          <a:bodyPr wrap="square">
            <a:spAutoFit/>
          </a:bodyPr>
          <a:lstStyle/>
          <a:p>
            <a:pPr marL="457200" indent="-457200" eaLnBrk="1" hangingPunct="1">
              <a:lnSpc>
                <a:spcPct val="150000"/>
              </a:lnSpc>
              <a:buClr>
                <a:srgbClr val="FF0000"/>
              </a:buClr>
              <a:buFont typeface="+mj-lt"/>
              <a:buAutoNum type="arabicPeriod"/>
            </a:pPr>
            <a:r>
              <a:rPr lang="zh-CN" altLang="en-US" sz="2000" dirty="0" smtClean="0">
                <a:solidFill>
                  <a:srgbClr val="002060"/>
                </a:solidFill>
                <a:latin typeface="微软雅黑" panose="020B0503020204020204" pitchFamily="34" charset="-122"/>
                <a:ea typeface="微软雅黑" panose="020B0503020204020204" pitchFamily="34" charset="-122"/>
              </a:rPr>
              <a:t>国家</a:t>
            </a:r>
            <a:r>
              <a:rPr lang="zh-CN" altLang="en-US" sz="2000" dirty="0">
                <a:solidFill>
                  <a:srgbClr val="002060"/>
                </a:solidFill>
                <a:latin typeface="微软雅黑" panose="020B0503020204020204" pitchFamily="34" charset="-122"/>
                <a:ea typeface="微软雅黑" panose="020B0503020204020204" pitchFamily="34" charset="-122"/>
              </a:rPr>
              <a:t>重点研发</a:t>
            </a:r>
            <a:r>
              <a:rPr lang="zh-CN" altLang="en-US" sz="2000" dirty="0" smtClean="0">
                <a:solidFill>
                  <a:srgbClr val="002060"/>
                </a:solidFill>
                <a:latin typeface="微软雅黑" panose="020B0503020204020204" pitchFamily="34" charset="-122"/>
                <a:ea typeface="微软雅黑" panose="020B0503020204020204" pitchFamily="34" charset="-122"/>
              </a:rPr>
              <a:t>计划的英文表示“</a:t>
            </a:r>
            <a:r>
              <a:rPr lang="en-US" altLang="zh-CN" sz="2000" dirty="0">
                <a:solidFill>
                  <a:srgbClr val="002060"/>
                </a:solidFill>
                <a:latin typeface="微软雅黑" panose="020B0503020204020204" pitchFamily="34" charset="-122"/>
                <a:ea typeface="微软雅黑" panose="020B0503020204020204" pitchFamily="34" charset="-122"/>
              </a:rPr>
              <a:t>National Key R&amp;D Program of China</a:t>
            </a:r>
            <a:r>
              <a:rPr lang="en-US" altLang="zh-CN" sz="2000" dirty="0" smtClean="0">
                <a:solidFill>
                  <a:srgbClr val="002060"/>
                </a:solidFill>
                <a:latin typeface="微软雅黑" panose="020B0503020204020204" pitchFamily="34" charset="-122"/>
                <a:ea typeface="微软雅黑" panose="020B0503020204020204" pitchFamily="34" charset="-122"/>
              </a:rPr>
              <a:t>”</a:t>
            </a:r>
            <a:r>
              <a:rPr lang="zh-CN" altLang="en-US" sz="2000" dirty="0" smtClean="0">
                <a:solidFill>
                  <a:srgbClr val="002060"/>
                </a:solidFill>
                <a:latin typeface="微软雅黑" panose="020B0503020204020204" pitchFamily="34" charset="-122"/>
                <a:ea typeface="微软雅黑" panose="020B0503020204020204" pitchFamily="34" charset="-122"/>
              </a:rPr>
              <a:t>；</a:t>
            </a:r>
            <a:endParaRPr lang="en-US" altLang="zh-CN" sz="2000" dirty="0" smtClean="0">
              <a:solidFill>
                <a:srgbClr val="002060"/>
              </a:solidFill>
              <a:latin typeface="微软雅黑" panose="020B0503020204020204" pitchFamily="34" charset="-122"/>
              <a:ea typeface="微软雅黑" panose="020B0503020204020204" pitchFamily="34" charset="-122"/>
            </a:endParaRPr>
          </a:p>
          <a:p>
            <a:pPr marL="457200" indent="-457200">
              <a:lnSpc>
                <a:spcPct val="150000"/>
              </a:lnSpc>
              <a:buClr>
                <a:srgbClr val="FF0000"/>
              </a:buClr>
              <a:buFont typeface="+mj-lt"/>
              <a:buAutoNum type="arabicPeriod"/>
            </a:pPr>
            <a:r>
              <a:rPr lang="zh-CN" altLang="en-US" sz="2000" dirty="0" smtClean="0">
                <a:solidFill>
                  <a:srgbClr val="002060"/>
                </a:solidFill>
                <a:latin typeface="微软雅黑" panose="020B0503020204020204" pitchFamily="34" charset="-122"/>
                <a:ea typeface="微软雅黑" panose="020B0503020204020204" pitchFamily="34" charset="-122"/>
              </a:rPr>
              <a:t>第一</a:t>
            </a:r>
            <a:r>
              <a:rPr lang="zh-CN" altLang="en-US" sz="2000" dirty="0">
                <a:solidFill>
                  <a:srgbClr val="002060"/>
                </a:solidFill>
                <a:latin typeface="微软雅黑" panose="020B0503020204020204" pitchFamily="34" charset="-122"/>
                <a:ea typeface="微软雅黑" panose="020B0503020204020204" pitchFamily="34" charset="-122"/>
              </a:rPr>
              <a:t>标注的成果作为验收或评估的确认</a:t>
            </a:r>
            <a:r>
              <a:rPr lang="zh-CN" altLang="en-US" sz="2000" dirty="0" smtClean="0">
                <a:solidFill>
                  <a:srgbClr val="002060"/>
                </a:solidFill>
                <a:latin typeface="微软雅黑" panose="020B0503020204020204" pitchFamily="34" charset="-122"/>
                <a:ea typeface="微软雅黑" panose="020B0503020204020204" pitchFamily="34" charset="-122"/>
              </a:rPr>
              <a:t>依据；</a:t>
            </a:r>
            <a:endParaRPr lang="zh-CN" altLang="en-US" sz="2000" dirty="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mj-lt"/>
              <a:buAutoNum type="arabicPeriod"/>
            </a:pPr>
            <a:r>
              <a:rPr lang="zh-CN" altLang="en-US" sz="2000" dirty="0" smtClean="0">
                <a:solidFill>
                  <a:srgbClr val="002060"/>
                </a:solidFill>
                <a:latin typeface="微软雅黑" panose="020B0503020204020204" pitchFamily="34" charset="-122"/>
                <a:ea typeface="微软雅黑" panose="020B0503020204020204" pitchFamily="34" charset="-122"/>
              </a:rPr>
              <a:t>标注原则：</a:t>
            </a:r>
            <a:endParaRPr lang="en-US" altLang="zh-CN" sz="2000" dirty="0" smtClean="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smtClean="0">
                <a:solidFill>
                  <a:srgbClr val="002060"/>
                </a:solidFill>
                <a:latin typeface="微软雅黑" panose="020B0503020204020204" pitchFamily="34" charset="-122"/>
                <a:ea typeface="微软雅黑" panose="020B0503020204020204" pitchFamily="34" charset="-122"/>
              </a:rPr>
              <a:t>项目执行期内完成的</a:t>
            </a:r>
            <a:endParaRPr lang="en-US" altLang="zh-CN" sz="2000" dirty="0" smtClean="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smtClean="0">
                <a:solidFill>
                  <a:srgbClr val="002060"/>
                </a:solidFill>
                <a:latin typeface="微软雅黑" panose="020B0503020204020204" pitchFamily="34" charset="-122"/>
                <a:ea typeface="微软雅黑" panose="020B0503020204020204" pitchFamily="34" charset="-122"/>
              </a:rPr>
              <a:t>项目资助完成的：项目做出第一贡献的进行第一标注</a:t>
            </a:r>
            <a:endParaRPr lang="en-US" altLang="zh-CN" sz="2000" dirty="0" smtClean="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smtClean="0">
                <a:solidFill>
                  <a:srgbClr val="002060"/>
                </a:solidFill>
                <a:latin typeface="微软雅黑" panose="020B0503020204020204" pitchFamily="34" charset="-122"/>
                <a:ea typeface="微软雅黑" panose="020B0503020204020204" pitchFamily="34" charset="-122"/>
              </a:rPr>
              <a:t>项目研究团队完成的</a:t>
            </a:r>
            <a:endParaRPr lang="en-US" altLang="zh-CN" sz="2000" dirty="0" smtClean="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smtClean="0">
                <a:solidFill>
                  <a:srgbClr val="002060"/>
                </a:solidFill>
                <a:latin typeface="微软雅黑" panose="020B0503020204020204" pitchFamily="34" charset="-122"/>
                <a:ea typeface="微软雅黑" panose="020B0503020204020204" pitchFamily="34" charset="-122"/>
              </a:rPr>
              <a:t>与项目内容和目标相关的</a:t>
            </a:r>
            <a:endParaRPr lang="zh-CN" altLang="en-US" sz="2000" dirty="0">
              <a:solidFill>
                <a:srgbClr val="002060"/>
              </a:solidFill>
              <a:latin typeface="微软雅黑" panose="020B0503020204020204" pitchFamily="34" charset="-122"/>
              <a:ea typeface="微软雅黑" panose="020B0503020204020204" pitchFamily="34" charset="-122"/>
            </a:endParaRPr>
          </a:p>
        </p:txBody>
      </p:sp>
      <p:sp>
        <p:nvSpPr>
          <p:cNvPr id="8" name="矩形 7"/>
          <p:cNvSpPr/>
          <p:nvPr/>
        </p:nvSpPr>
        <p:spPr>
          <a:xfrm>
            <a:off x="666624" y="2996952"/>
            <a:ext cx="1759730" cy="1347297"/>
          </a:xfrm>
          <a:prstGeom prst="rect">
            <a:avLst/>
          </a:prstGeom>
          <a:solidFill>
            <a:schemeClr val="accent6">
              <a:lumMod val="50000"/>
            </a:schemeClr>
          </a:solidFill>
          <a:ln w="3175">
            <a:solidFill>
              <a:schemeClr val="accent6">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smtClean="0">
                <a:solidFill>
                  <a:srgbClr val="FFFFFF"/>
                </a:solidFill>
                <a:latin typeface="微软雅黑" panose="020B0503020204020204" pitchFamily="34" charset="-122"/>
                <a:ea typeface="微软雅黑" panose="020B0503020204020204" pitchFamily="34" charset="-122"/>
              </a:rPr>
              <a:t>几点说明</a:t>
            </a:r>
          </a:p>
        </p:txBody>
      </p:sp>
    </p:spTree>
    <p:extLst>
      <p:ext uri="{BB962C8B-B14F-4D97-AF65-F5344CB8AC3E}">
        <p14:creationId xmlns:p14="http://schemas.microsoft.com/office/powerpoint/2010/main" val="20705277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a:t>
            </a:r>
            <a:r>
              <a:rPr lang="zh-CN" altLang="en-US" sz="2400" dirty="0" smtClean="0">
                <a:solidFill>
                  <a:srgbClr val="19194D"/>
                </a:solidFill>
                <a:latin typeface="微软雅黑" pitchFamily="34" charset="-122"/>
                <a:ea typeface="微软雅黑" pitchFamily="34" charset="-122"/>
              </a:rPr>
              <a:t>、重点专项基本情况</a:t>
            </a:r>
            <a:endParaRPr lang="zh-CN" altLang="en-US" sz="2400" dirty="0">
              <a:solidFill>
                <a:srgbClr val="19194D"/>
              </a:solidFill>
              <a:latin typeface="微软雅黑" pitchFamily="34" charset="-122"/>
              <a:ea typeface="微软雅黑" pitchFamily="34" charset="-122"/>
            </a:endParaRP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smtClean="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zh-CN" altLang="en-US" sz="2400" dirty="0" smtClean="0">
                <a:solidFill>
                  <a:srgbClr val="19194D"/>
                </a:solidFill>
                <a:latin typeface="微软雅黑" pitchFamily="34" charset="-122"/>
                <a:ea typeface="微软雅黑" pitchFamily="34" charset="-122"/>
              </a:rPr>
              <a:t>、</a:t>
            </a:r>
            <a:r>
              <a:rPr lang="en-US" altLang="zh-CN" sz="2400" dirty="0" smtClean="0">
                <a:solidFill>
                  <a:srgbClr val="19194D"/>
                </a:solidFill>
                <a:latin typeface="微软雅黑" pitchFamily="34" charset="-122"/>
                <a:ea typeface="微软雅黑" pitchFamily="34" charset="-122"/>
              </a:rPr>
              <a:t>2017</a:t>
            </a:r>
            <a:r>
              <a:rPr lang="zh-CN" altLang="en-US" sz="2400" dirty="0" smtClean="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a:t>
            </a:r>
            <a:r>
              <a:rPr lang="zh-CN" altLang="en-US" sz="2400" dirty="0" smtClean="0">
                <a:solidFill>
                  <a:srgbClr val="19194D"/>
                </a:solidFill>
                <a:latin typeface="微软雅黑" pitchFamily="34" charset="-122"/>
                <a:ea typeface="微软雅黑" pitchFamily="34" charset="-122"/>
              </a:rPr>
              <a:t>、重点专项管理流程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a:t>
            </a:r>
            <a:r>
              <a:rPr lang="zh-CN" altLang="en-US" sz="2400" dirty="0" smtClean="0">
                <a:solidFill>
                  <a:srgbClr val="19194D"/>
                </a:solidFill>
                <a:latin typeface="微软雅黑" pitchFamily="34" charset="-122"/>
                <a:ea typeface="微软雅黑" pitchFamily="34" charset="-122"/>
              </a:rPr>
              <a:t>、国家</a:t>
            </a:r>
            <a:r>
              <a:rPr lang="zh-CN" altLang="en-US" sz="2400" dirty="0">
                <a:solidFill>
                  <a:srgbClr val="19194D"/>
                </a:solidFill>
                <a:latin typeface="微软雅黑" pitchFamily="34" charset="-122"/>
                <a:ea typeface="微软雅黑" pitchFamily="34" charset="-122"/>
              </a:rPr>
              <a:t>科技</a:t>
            </a:r>
            <a:r>
              <a:rPr lang="zh-CN" altLang="en-US" sz="2400" dirty="0" smtClean="0">
                <a:solidFill>
                  <a:srgbClr val="19194D"/>
                </a:solidFill>
                <a:latin typeface="微软雅黑" pitchFamily="34" charset="-122"/>
                <a:ea typeface="微软雅黑" pitchFamily="34" charset="-122"/>
              </a:rPr>
              <a:t>计划项目执行</a:t>
            </a:r>
            <a:r>
              <a:rPr lang="zh-CN" altLang="en-US" sz="2400" dirty="0">
                <a:solidFill>
                  <a:srgbClr val="19194D"/>
                </a:solidFill>
                <a:latin typeface="微软雅黑" pitchFamily="34" charset="-122"/>
                <a:ea typeface="微软雅黑" pitchFamily="34" charset="-122"/>
              </a:rPr>
              <a:t>过程</a:t>
            </a:r>
            <a:r>
              <a:rPr lang="zh-CN" altLang="en-US" sz="2400" dirty="0" smtClean="0">
                <a:solidFill>
                  <a:srgbClr val="19194D"/>
                </a:solidFill>
                <a:latin typeface="微软雅黑" pitchFamily="34" charset="-122"/>
                <a:ea typeface="微软雅黑" pitchFamily="34" charset="-122"/>
              </a:rPr>
              <a:t>中常见的问题</a:t>
            </a:r>
            <a:endParaRPr lang="zh-CN" altLang="en-US" sz="2400" dirty="0">
              <a:solidFill>
                <a:srgbClr val="19194D"/>
              </a:solidFill>
              <a:latin typeface="微软雅黑" pitchFamily="34" charset="-122"/>
              <a:ea typeface="微软雅黑" pitchFamily="34" charset="-122"/>
            </a:endParaRP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smtClean="0">
                <a:solidFill>
                  <a:srgbClr val="FF0000"/>
                </a:solidFill>
                <a:latin typeface="微软雅黑" pitchFamily="34" charset="-122"/>
                <a:ea typeface="微软雅黑" pitchFamily="34" charset="-122"/>
              </a:rPr>
              <a:t>七、</a:t>
            </a:r>
            <a:r>
              <a:rPr lang="zh-CN" altLang="en-US" sz="2400" dirty="0">
                <a:solidFill>
                  <a:srgbClr val="FF0000"/>
                </a:solidFill>
                <a:latin typeface="微软雅黑" pitchFamily="34" charset="-122"/>
                <a:ea typeface="微软雅黑" pitchFamily="34" charset="-122"/>
              </a:rPr>
              <a:t>实施方案编制</a:t>
            </a:r>
            <a:r>
              <a:rPr lang="zh-CN" altLang="en-US" sz="2400" dirty="0" smtClean="0">
                <a:solidFill>
                  <a:srgbClr val="FF0000"/>
                </a:solidFill>
                <a:latin typeface="微软雅黑" pitchFamily="34" charset="-122"/>
                <a:ea typeface="微软雅黑" pitchFamily="34" charset="-122"/>
              </a:rPr>
              <a:t>要求</a:t>
            </a:r>
            <a:endParaRPr lang="zh-CN" altLang="en-US" sz="2400"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16021119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4811" y="967638"/>
            <a:ext cx="10368199" cy="5016117"/>
          </a:xfrm>
          <a:prstGeom prst="rect">
            <a:avLst/>
          </a:prstGeom>
        </p:spPr>
        <p:txBody>
          <a:bodyPr>
            <a:spAutoFit/>
          </a:bodyPr>
          <a:lstStyle/>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建立完整技术指标体系，明确核心指标</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重大共性关键技术、应用示范类项目技术指标要细化到研究基本单元；基础前沿类项目需明确具体的项目科学目标，准确凝练需解决的所有关键技术问题或科学问题。</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确立明确、清晰的任务（课题）接口关系</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围绕总目标，合理进行任务分解，体现项目整体性和一体化组织实施的要求。</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拟定项目详细的技术路线，制定合理的进度计划，设置关键节点</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结合标志性成果，确定阶段考核的主要方式、方法。按照总体进度要求，各项目应对各课题研究进展提出明确要求。</a:t>
            </a:r>
          </a:p>
        </p:txBody>
      </p:sp>
      <p:sp>
        <p:nvSpPr>
          <p:cNvPr id="3" name="文本框 70"/>
          <p:cNvSpPr txBox="1"/>
          <p:nvPr/>
        </p:nvSpPr>
        <p:spPr>
          <a:xfrm>
            <a:off x="334390" y="68172"/>
            <a:ext cx="3384552" cy="454292"/>
          </a:xfrm>
          <a:prstGeom prst="rect">
            <a:avLst/>
          </a:prstGeom>
          <a:noFill/>
        </p:spPr>
        <p:txBody>
          <a:bodyPr wrap="square">
            <a:spAutoFit/>
          </a:bodyPr>
          <a:lstStyle/>
          <a:p>
            <a:pPr fontAlgn="auto">
              <a:spcBef>
                <a:spcPts val="0"/>
              </a:spcBef>
              <a:spcAft>
                <a:spcPts val="0"/>
              </a:spcAft>
              <a:defRPr/>
            </a:pPr>
            <a:r>
              <a:rPr lang="zh-CN" altLang="en-US" sz="2352" dirty="0" smtClean="0">
                <a:solidFill>
                  <a:srgbClr val="112F70"/>
                </a:solidFill>
                <a:latin typeface="微软雅黑" charset="0"/>
                <a:ea typeface="微软雅黑" charset="0"/>
                <a:sym typeface="+mn-ea"/>
              </a:rPr>
              <a:t>七、实施</a:t>
            </a:r>
            <a:r>
              <a:rPr lang="zh-CN" altLang="en-US" sz="2352" dirty="0">
                <a:solidFill>
                  <a:srgbClr val="112F70"/>
                </a:solidFill>
                <a:latin typeface="微软雅黑" charset="0"/>
                <a:ea typeface="微软雅黑" charset="0"/>
                <a:sym typeface="+mn-ea"/>
              </a:rPr>
              <a:t>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3448261527"/>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4523739"/>
          </a:xfrm>
          <a:prstGeom prst="rect">
            <a:avLst/>
          </a:prstGeom>
        </p:spPr>
        <p:txBody>
          <a:bodyPr>
            <a:spAutoFit/>
          </a:bodyPr>
          <a:lstStyle/>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明确项目成果形态</a:t>
            </a:r>
            <a:endParaRPr lang="en-US" altLang="zh-CN" sz="2133" dirty="0">
              <a:solidFill>
                <a:srgbClr val="FF000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提出包括成果形式、技术指标、技术成熟度、成果测试等在内的完整的成果状态表述，建立相应的检查或考核办法，确保项目阶段目标和总体目标的实现。基础研究类项目可参照上述要求执行，实现项目科学目标。</a:t>
            </a:r>
            <a:endParaRPr lang="en-US"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结合项目特点，建立有权威、执行力高、操作性强的项目实施组织管理机制</a:t>
            </a: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对实施过程中的政策、管理、技术和知识产权等风险进行充分的分析和预判，制定针对性的措施与办法；加强实施过程中的交流和检查，保证经费、人员的合理调度与使用。</a:t>
            </a: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smtClean="0">
                <a:solidFill>
                  <a:srgbClr val="112F70"/>
                </a:solidFill>
                <a:latin typeface="微软雅黑" charset="0"/>
                <a:ea typeface="微软雅黑" charset="0"/>
                <a:sym typeface="+mn-ea"/>
              </a:rPr>
              <a:t>七、实施</a:t>
            </a:r>
            <a:r>
              <a:rPr lang="zh-CN" altLang="en-US" sz="2352" dirty="0">
                <a:solidFill>
                  <a:srgbClr val="112F70"/>
                </a:solidFill>
                <a:latin typeface="微软雅黑" charset="0"/>
                <a:ea typeface="微软雅黑" charset="0"/>
                <a:sym typeface="+mn-ea"/>
              </a:rPr>
              <a:t>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2887553030"/>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4278031"/>
          </a:xfrm>
          <a:prstGeom prst="rect">
            <a:avLst/>
          </a:prstGeom>
        </p:spPr>
        <p:txBody>
          <a:bodyPr>
            <a:spAutoFit/>
          </a:bodyPr>
          <a:lstStyle/>
          <a:p>
            <a:pPr algn="ctr" fontAlgn="auto">
              <a:lnSpc>
                <a:spcPct val="150000"/>
              </a:lnSpc>
              <a:spcBef>
                <a:spcPts val="0"/>
              </a:spcBef>
              <a:spcAft>
                <a:spcPts val="0"/>
              </a:spcAft>
              <a:buClr>
                <a:srgbClr val="FF0000"/>
              </a:buClr>
              <a:defRPr/>
            </a:pPr>
            <a:r>
              <a:rPr lang="zh-CN" altLang="en-US" sz="2133" dirty="0" smtClean="0">
                <a:solidFill>
                  <a:srgbClr val="002060"/>
                </a:solidFill>
                <a:latin typeface="微软雅黑" pitchFamily="34" charset="-122"/>
                <a:ea typeface="微软雅黑" pitchFamily="34" charset="-122"/>
              </a:rPr>
              <a:t>项目实施方案（提纲）</a:t>
            </a:r>
            <a:endParaRPr lang="en-US" altLang="zh-CN" sz="2133"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一、项目概要</a:t>
            </a:r>
            <a:endParaRPr lang="en-US" altLang="zh-CN" sz="2000"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（同项目任务书）</a:t>
            </a:r>
            <a:endParaRPr lang="en-US" altLang="zh-CN" sz="2000"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二、项目任务（课题）分解及主要研究工作</a:t>
            </a:r>
            <a:endParaRPr lang="en-US" altLang="zh-CN" sz="2000"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（同项目任务书）</a:t>
            </a:r>
            <a:endParaRPr lang="en-US" altLang="zh-CN" sz="2000"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三、项目实施关键节点与具体实施计划</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以图表表述项目的总体实施技术路线和项目的各主要单元的分工借口。</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以文字表述项目阶段目标、考核方式、项目实现路径或步骤，以及对应时间节点。</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结合研究进度明确项目经费安排及自筹经费落实方案。</a:t>
            </a:r>
            <a:endParaRPr lang="en-US" altLang="zh-CN" sz="2000" dirty="0" smtClean="0">
              <a:solidFill>
                <a:srgbClr val="002060"/>
              </a:solidFill>
              <a:latin typeface="微软雅黑" pitchFamily="34" charset="-122"/>
              <a:ea typeface="微软雅黑" pitchFamily="34" charset="-122"/>
            </a:endParaRP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smtClean="0">
                <a:solidFill>
                  <a:srgbClr val="112F70"/>
                </a:solidFill>
                <a:latin typeface="微软雅黑" charset="0"/>
                <a:ea typeface="微软雅黑" charset="0"/>
                <a:sym typeface="+mn-ea"/>
              </a:rPr>
              <a:t>七、实施</a:t>
            </a:r>
            <a:r>
              <a:rPr lang="zh-CN" altLang="en-US" sz="2352" dirty="0">
                <a:solidFill>
                  <a:srgbClr val="112F70"/>
                </a:solidFill>
                <a:latin typeface="微软雅黑" charset="0"/>
                <a:ea typeface="微软雅黑" charset="0"/>
                <a:sym typeface="+mn-ea"/>
              </a:rPr>
              <a:t>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2040589055"/>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3354701"/>
          </a:xfrm>
          <a:prstGeom prst="rect">
            <a:avLst/>
          </a:prstGeom>
        </p:spPr>
        <p:txBody>
          <a:bodyPr>
            <a:spAutoFit/>
          </a:bodyPr>
          <a:lstStyle/>
          <a:p>
            <a:pPr algn="ctr" fontAlgn="auto">
              <a:lnSpc>
                <a:spcPct val="150000"/>
              </a:lnSpc>
              <a:spcBef>
                <a:spcPts val="0"/>
              </a:spcBef>
              <a:spcAft>
                <a:spcPts val="0"/>
              </a:spcAft>
              <a:buClr>
                <a:srgbClr val="FF0000"/>
              </a:buClr>
              <a:defRPr/>
            </a:pPr>
            <a:r>
              <a:rPr lang="zh-CN" altLang="en-US" sz="2133" dirty="0" smtClean="0">
                <a:solidFill>
                  <a:srgbClr val="002060"/>
                </a:solidFill>
                <a:latin typeface="微软雅黑" pitchFamily="34" charset="-122"/>
                <a:ea typeface="微软雅黑" pitchFamily="34" charset="-122"/>
              </a:rPr>
              <a:t>项目实施方案（提纲）</a:t>
            </a:r>
            <a:endParaRPr lang="en-US" altLang="zh-CN" sz="2133"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四、项目组织管理机制</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项目内部管理机构和管理制度</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项目</a:t>
            </a:r>
            <a:r>
              <a:rPr lang="en-US" altLang="zh-CN" sz="2000" dirty="0" smtClean="0">
                <a:solidFill>
                  <a:srgbClr val="002060"/>
                </a:solidFill>
                <a:latin typeface="微软雅黑" pitchFamily="34" charset="-122"/>
                <a:ea typeface="微软雅黑" pitchFamily="34" charset="-122"/>
              </a:rPr>
              <a:t>/</a:t>
            </a:r>
            <a:r>
              <a:rPr lang="zh-CN" altLang="en-US" sz="2000" dirty="0" smtClean="0">
                <a:solidFill>
                  <a:srgbClr val="002060"/>
                </a:solidFill>
                <a:latin typeface="微软雅黑" pitchFamily="34" charset="-122"/>
                <a:ea typeface="微软雅黑" pitchFamily="34" charset="-122"/>
              </a:rPr>
              <a:t>课题交流及检查机制</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风险应对及措施。</a:t>
            </a:r>
            <a:endParaRPr lang="en-US" altLang="zh-CN" sz="2000" dirty="0" smtClean="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smtClean="0">
                <a:solidFill>
                  <a:srgbClr val="002060"/>
                </a:solidFill>
                <a:latin typeface="微软雅黑" pitchFamily="34" charset="-122"/>
                <a:ea typeface="微软雅黑" pitchFamily="34" charset="-122"/>
              </a:rPr>
              <a:t>五、项目成果呈现形式及测试方法</a:t>
            </a:r>
            <a:endParaRPr lang="en-US" altLang="zh-CN" sz="2000" dirty="0" smtClean="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smtClean="0">
                <a:solidFill>
                  <a:srgbClr val="002060"/>
                </a:solidFill>
                <a:latin typeface="微软雅黑" pitchFamily="34" charset="-122"/>
                <a:ea typeface="微软雅黑" pitchFamily="34" charset="-122"/>
              </a:rPr>
              <a:t>项目成果最终交付形式、定量指标的测试与检验方法等。</a:t>
            </a:r>
            <a:endParaRPr lang="en-US" altLang="zh-CN" sz="2000" dirty="0" smtClean="0">
              <a:solidFill>
                <a:srgbClr val="002060"/>
              </a:solidFill>
              <a:latin typeface="微软雅黑" pitchFamily="34" charset="-122"/>
              <a:ea typeface="微软雅黑" pitchFamily="34" charset="-122"/>
            </a:endParaRP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smtClean="0">
                <a:solidFill>
                  <a:srgbClr val="112F70"/>
                </a:solidFill>
                <a:latin typeface="微软雅黑" charset="0"/>
                <a:ea typeface="微软雅黑" charset="0"/>
                <a:sym typeface="+mn-ea"/>
              </a:rPr>
              <a:t>七、实施</a:t>
            </a:r>
            <a:r>
              <a:rPr lang="zh-CN" altLang="en-US" sz="2352" dirty="0">
                <a:solidFill>
                  <a:srgbClr val="112F70"/>
                </a:solidFill>
                <a:latin typeface="微软雅黑" charset="0"/>
                <a:ea typeface="微软雅黑" charset="0"/>
                <a:sym typeface="+mn-ea"/>
              </a:rPr>
              <a:t>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18598060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4"/>
          <p:cNvGraphicFramePr>
            <a:graphicFrameLocks/>
          </p:cNvGraphicFramePr>
          <p:nvPr>
            <p:extLst/>
          </p:nvPr>
        </p:nvGraphicFramePr>
        <p:xfrm>
          <a:off x="451604" y="1500174"/>
          <a:ext cx="11430080" cy="5214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单圆角矩形 9"/>
          <p:cNvSpPr/>
          <p:nvPr/>
        </p:nvSpPr>
        <p:spPr>
          <a:xfrm>
            <a:off x="451604" y="1214422"/>
            <a:ext cx="4464496" cy="571504"/>
          </a:xfrm>
          <a:prstGeom prst="round1Rect">
            <a:avLst>
              <a:gd name="adj" fmla="val 0"/>
            </a:avLst>
          </a:prstGeom>
          <a:solidFill>
            <a:schemeClr val="accent3">
              <a:lumMod val="85000"/>
            </a:schemeClr>
          </a:solidFill>
          <a:ln w="19050">
            <a:noFill/>
          </a:ln>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rtlCol="0" anchor="ctr"/>
          <a:lstStyle/>
          <a:p>
            <a:r>
              <a:rPr lang="en-US" altLang="zh-CN" sz="2400" dirty="0" smtClean="0">
                <a:solidFill>
                  <a:srgbClr val="002060"/>
                </a:solidFill>
                <a:latin typeface="微软雅黑" pitchFamily="34" charset="-122"/>
                <a:ea typeface="微软雅黑" pitchFamily="34" charset="-122"/>
              </a:rPr>
              <a:t>2</a:t>
            </a:r>
            <a:r>
              <a:rPr lang="zh-CN" altLang="en-US" sz="2400" dirty="0" smtClean="0">
                <a:solidFill>
                  <a:srgbClr val="002060"/>
                </a:solidFill>
                <a:latin typeface="微软雅黑" pitchFamily="34" charset="-122"/>
                <a:ea typeface="微软雅黑" pitchFamily="34" charset="-122"/>
              </a:rPr>
              <a:t>、专项目标</a:t>
            </a:r>
            <a:endParaRPr lang="zh-CN" altLang="en-US" sz="2400" dirty="0">
              <a:solidFill>
                <a:srgbClr val="002060"/>
              </a:solidFill>
              <a:latin typeface="微软雅黑" pitchFamily="34" charset="-122"/>
              <a:ea typeface="微软雅黑" pitchFamily="34" charset="-122"/>
            </a:endParaRPr>
          </a:p>
        </p:txBody>
      </p:sp>
      <p:sp>
        <p:nvSpPr>
          <p:cNvPr id="5" name="TextBox 7"/>
          <p:cNvSpPr txBox="1"/>
          <p:nvPr/>
        </p:nvSpPr>
        <p:spPr>
          <a:xfrm>
            <a:off x="334566" y="476672"/>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itchFamily="34" charset="-122"/>
                <a:ea typeface="微软雅黑" pitchFamily="34" charset="-122"/>
                <a:cs typeface="Times New Roman" pitchFamily="18" charset="0"/>
              </a:rPr>
              <a:t>一、专项总体情况</a:t>
            </a:r>
          </a:p>
        </p:txBody>
      </p:sp>
    </p:spTree>
    <p:extLst>
      <p:ext uri="{BB962C8B-B14F-4D97-AF65-F5344CB8AC3E}">
        <p14:creationId xmlns:p14="http://schemas.microsoft.com/office/powerpoint/2010/main" val="33622960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几</a:t>
            </a: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个重要文件</a:t>
            </a:r>
          </a:p>
        </p:txBody>
      </p:sp>
      <p:sp>
        <p:nvSpPr>
          <p:cNvPr id="2049" name="Rectangle 1"/>
          <p:cNvSpPr>
            <a:spLocks noChangeArrowheads="1"/>
          </p:cNvSpPr>
          <p:nvPr/>
        </p:nvSpPr>
        <p:spPr bwMode="auto">
          <a:xfrm>
            <a:off x="838622" y="1217849"/>
            <a:ext cx="10584000" cy="51284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1</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中办发</a:t>
            </a:r>
            <a:r>
              <a:rPr lang="en-US" altLang="zh-CN" sz="2400" b="0" dirty="0">
                <a:solidFill>
                  <a:srgbClr val="FF0000"/>
                </a:solidFill>
                <a:latin typeface="微软雅黑" pitchFamily="34" charset="-122"/>
                <a:ea typeface="微软雅黑" pitchFamily="34" charset="-122"/>
                <a:cs typeface="Times New Roman" pitchFamily="18" charset="0"/>
              </a:rPr>
              <a:t>[2016]50</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关于进一步完善中央财政科研项目资金管理等政策的若干意见（中办、国办）</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2</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国发</a:t>
            </a:r>
            <a:r>
              <a:rPr lang="en-US" altLang="zh-CN" sz="2400" b="0" dirty="0">
                <a:solidFill>
                  <a:srgbClr val="FF0000"/>
                </a:solidFill>
                <a:latin typeface="微软雅黑" pitchFamily="34" charset="-122"/>
                <a:ea typeface="微软雅黑" pitchFamily="34" charset="-122"/>
                <a:cs typeface="Times New Roman" pitchFamily="18" charset="0"/>
              </a:rPr>
              <a:t>[2014]11</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关于改进加强中央财政科研项目和资金管理的若干意见（国务院）</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3</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国发</a:t>
            </a:r>
            <a:r>
              <a:rPr lang="en-US" altLang="zh-CN" sz="2400" b="0" dirty="0">
                <a:solidFill>
                  <a:srgbClr val="FF0000"/>
                </a:solidFill>
                <a:latin typeface="微软雅黑" pitchFamily="34" charset="-122"/>
                <a:ea typeface="微软雅黑" pitchFamily="34" charset="-122"/>
                <a:cs typeface="Times New Roman" pitchFamily="18" charset="0"/>
              </a:rPr>
              <a:t>[2014]64</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关于深化中央财政科技计划（专项、基金等）管理改革方案的通知（国务院）</a:t>
            </a: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4</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国科发资</a:t>
            </a:r>
            <a:r>
              <a:rPr lang="en-US" altLang="zh-CN" sz="2400" b="0" dirty="0">
                <a:solidFill>
                  <a:srgbClr val="FF0000"/>
                </a:solidFill>
                <a:latin typeface="微软雅黑" pitchFamily="34" charset="-122"/>
                <a:ea typeface="微软雅黑" pitchFamily="34" charset="-122"/>
                <a:cs typeface="Times New Roman" pitchFamily="18" charset="0"/>
              </a:rPr>
              <a:t>[2017]152</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关于印发</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国家重点研发计划管理暂行办法</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的通知（财政部 科技部）</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5</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财教科</a:t>
            </a:r>
            <a:r>
              <a:rPr lang="en-US" altLang="zh-CN" sz="2400" b="0" dirty="0">
                <a:solidFill>
                  <a:srgbClr val="FF0000"/>
                </a:solidFill>
                <a:latin typeface="微软雅黑" pitchFamily="34" charset="-122"/>
                <a:ea typeface="微软雅黑" pitchFamily="34" charset="-122"/>
                <a:cs typeface="Times New Roman" pitchFamily="18" charset="0"/>
              </a:rPr>
              <a:t>[2016]113</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关于印发</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国家重点研发计划资金管理办法</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的通知（财政部 科技部）</a:t>
            </a:r>
          </a:p>
          <a:p>
            <a:pPr indent="449263" algn="just" eaLnBrk="0" hangingPunct="0">
              <a:lnSpc>
                <a:spcPts val="3600"/>
              </a:lnSpc>
            </a:pPr>
            <a:endPar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endParaRPr>
          </a:p>
        </p:txBody>
      </p:sp>
    </p:spTree>
    <p:extLst>
      <p:ext uri="{BB962C8B-B14F-4D97-AF65-F5344CB8AC3E}">
        <p14:creationId xmlns:p14="http://schemas.microsoft.com/office/powerpoint/2010/main" val="3876563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几</a:t>
            </a: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个重要文件</a:t>
            </a:r>
          </a:p>
        </p:txBody>
      </p:sp>
      <p:sp>
        <p:nvSpPr>
          <p:cNvPr id="2049" name="Rectangle 1"/>
          <p:cNvSpPr>
            <a:spLocks noChangeArrowheads="1"/>
          </p:cNvSpPr>
          <p:nvPr/>
        </p:nvSpPr>
        <p:spPr bwMode="auto">
          <a:xfrm>
            <a:off x="688232" y="1484784"/>
            <a:ext cx="10584000" cy="32817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6</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、国发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〔2018〕25</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号  国务院关于优化科研管理提升科研绩效若干措施的通知</a:t>
            </a:r>
          </a:p>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7</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、中共中央办公厅、国务院办公厅印发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关于深化项目评审、人才评价、机构评估改革的意见</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p>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8</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、中共中央办公厅、国务院办公厅印发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关于进一步加强科研诚信建设的若干意见</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p>
          <a:p>
            <a:pPr indent="449263" algn="just" eaLnBrk="0" hangingPunct="0">
              <a:lnSpc>
                <a:spcPts val="3600"/>
              </a:lnSpc>
            </a:pPr>
            <a:endPar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endParaRPr>
          </a:p>
        </p:txBody>
      </p:sp>
    </p:spTree>
    <p:extLst>
      <p:ext uri="{BB962C8B-B14F-4D97-AF65-F5344CB8AC3E}">
        <p14:creationId xmlns:p14="http://schemas.microsoft.com/office/powerpoint/2010/main" val="14765901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502918" y="2060848"/>
            <a:ext cx="5184576" cy="2977738"/>
          </a:xfrm>
          <a:prstGeom prst="rect">
            <a:avLst/>
          </a:prstGeom>
          <a:noFill/>
        </p:spPr>
        <p:txBody>
          <a:bodyPr wrap="square" rtlCol="0">
            <a:spAutoFit/>
          </a:bodyPr>
          <a:lstStyle/>
          <a:p>
            <a:pPr>
              <a:lnSpc>
                <a:spcPct val="150000"/>
              </a:lnSpc>
            </a:pPr>
            <a:r>
              <a:rPr lang="zh-CN" altLang="en-US" dirty="0" smtClean="0"/>
              <a:t>专项工作人员：</a:t>
            </a:r>
            <a:endParaRPr lang="en-US" altLang="zh-CN" dirty="0" smtClean="0"/>
          </a:p>
          <a:p>
            <a:pPr>
              <a:lnSpc>
                <a:spcPct val="150000"/>
              </a:lnSpc>
            </a:pPr>
            <a:r>
              <a:rPr lang="en-US" altLang="zh-CN" dirty="0"/>
              <a:t> </a:t>
            </a:r>
            <a:r>
              <a:rPr lang="en-US" altLang="zh-CN" dirty="0" smtClean="0"/>
              <a:t>      </a:t>
            </a:r>
          </a:p>
          <a:p>
            <a:pPr>
              <a:lnSpc>
                <a:spcPct val="150000"/>
              </a:lnSpc>
            </a:pPr>
            <a:r>
              <a:rPr lang="en-US" altLang="zh-CN" dirty="0"/>
              <a:t> </a:t>
            </a:r>
            <a:r>
              <a:rPr lang="en-US" altLang="zh-CN" dirty="0" smtClean="0"/>
              <a:t>      </a:t>
            </a:r>
            <a:r>
              <a:rPr lang="zh-CN" altLang="en-US" dirty="0" smtClean="0"/>
              <a:t>墨宏山    </a:t>
            </a:r>
            <a:r>
              <a:rPr lang="en-US" altLang="zh-CN" dirty="0" smtClean="0"/>
              <a:t>13716280322</a:t>
            </a:r>
          </a:p>
          <a:p>
            <a:pPr>
              <a:lnSpc>
                <a:spcPct val="150000"/>
              </a:lnSpc>
            </a:pPr>
            <a:r>
              <a:rPr lang="en-US" altLang="zh-CN" dirty="0"/>
              <a:t> </a:t>
            </a:r>
            <a:r>
              <a:rPr lang="en-US" altLang="zh-CN" dirty="0" smtClean="0"/>
              <a:t>      </a:t>
            </a:r>
            <a:r>
              <a:rPr lang="zh-CN" altLang="en-US" dirty="0" smtClean="0"/>
              <a:t>张    月    </a:t>
            </a:r>
            <a:r>
              <a:rPr lang="en-US" altLang="zh-CN" dirty="0" smtClean="0"/>
              <a:t>18810988156</a:t>
            </a:r>
          </a:p>
          <a:p>
            <a:pPr>
              <a:lnSpc>
                <a:spcPct val="150000"/>
              </a:lnSpc>
            </a:pPr>
            <a:r>
              <a:rPr lang="en-US" altLang="zh-CN" dirty="0"/>
              <a:t> </a:t>
            </a:r>
            <a:r>
              <a:rPr lang="en-US" altLang="zh-CN" dirty="0" smtClean="0"/>
              <a:t>      </a:t>
            </a:r>
            <a:r>
              <a:rPr lang="zh-CN" altLang="en-US" dirty="0" smtClean="0"/>
              <a:t>谢锦园    </a:t>
            </a:r>
            <a:r>
              <a:rPr lang="en-US" altLang="zh-CN" dirty="0" smtClean="0"/>
              <a:t>15805197559</a:t>
            </a:r>
            <a:endParaRPr lang="zh-CN" altLang="en-US" dirty="0"/>
          </a:p>
        </p:txBody>
      </p:sp>
    </p:spTree>
    <p:extLst>
      <p:ext uri="{BB962C8B-B14F-4D97-AF65-F5344CB8AC3E}">
        <p14:creationId xmlns:p14="http://schemas.microsoft.com/office/powerpoint/2010/main" val="1578526308"/>
      </p:ext>
    </p:extLst>
  </p:cSld>
  <p:clrMapOvr>
    <a:masterClrMapping/>
  </p:clrMapOvr>
  <p:transition advTm="406"/>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86894" y="2780928"/>
            <a:ext cx="5904656" cy="1446550"/>
          </a:xfrm>
          <a:prstGeom prst="rect">
            <a:avLst/>
          </a:prstGeom>
        </p:spPr>
        <p:txBody>
          <a:bodyPr wrap="square">
            <a:spAutoFit/>
          </a:bodyPr>
          <a:lstStyle/>
          <a:p>
            <a:pPr algn="ctr">
              <a:spcAft>
                <a:spcPts val="1800"/>
              </a:spcAft>
            </a:pPr>
            <a:r>
              <a:rPr lang="zh-CN" altLang="en-US" sz="8800" dirty="0" smtClean="0">
                <a:solidFill>
                  <a:srgbClr val="760000"/>
                </a:solidFill>
                <a:latin typeface="华文中宋" panose="02010600040101010101" pitchFamily="2" charset="-122"/>
                <a:ea typeface="华文中宋" panose="02010600040101010101" pitchFamily="2" charset="-122"/>
              </a:rPr>
              <a:t>谢谢！</a:t>
            </a:r>
            <a:endParaRPr lang="zh-CN" altLang="en-US" sz="8800" dirty="0">
              <a:solidFill>
                <a:srgbClr val="760000"/>
              </a:solidFill>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498738062"/>
      </p:ext>
    </p:extLst>
  </p:cSld>
  <p:clrMapOvr>
    <a:masterClrMapping/>
  </p:clrMapOvr>
  <p:transition advTm="40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p:cNvSpPr/>
          <p:nvPr/>
        </p:nvSpPr>
        <p:spPr>
          <a:xfrm>
            <a:off x="165852" y="1840697"/>
            <a:ext cx="11906018" cy="4874451"/>
          </a:xfrm>
          <a:prstGeom prst="roundRect">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0"/>
              </a:spcBef>
              <a:spcAft>
                <a:spcPts val="600"/>
              </a:spcAft>
              <a:buFont typeface="Wingdings" pitchFamily="2" charset="2"/>
              <a:buChar char="Ø"/>
            </a:pPr>
            <a:r>
              <a:rPr lang="en-US" altLang="zh-CN" sz="2400" b="1" dirty="0" smtClean="0">
                <a:solidFill>
                  <a:srgbClr val="3120D0"/>
                </a:solidFill>
                <a:latin typeface="微软雅黑" pitchFamily="34" charset="-122"/>
                <a:ea typeface="微软雅黑" pitchFamily="34" charset="-122"/>
              </a:rPr>
              <a:t>1.</a:t>
            </a:r>
            <a:r>
              <a:rPr lang="zh-CN" altLang="en-US" sz="2400" dirty="0" smtClean="0">
                <a:solidFill>
                  <a:srgbClr val="3120D0"/>
                </a:solidFill>
                <a:latin typeface="微软雅黑" pitchFamily="34" charset="-122"/>
                <a:ea typeface="微软雅黑" pitchFamily="34" charset="-122"/>
              </a:rPr>
              <a:t>基于专用型大科学装置的重大科学前沿研究</a:t>
            </a:r>
            <a:endParaRPr lang="en-US" altLang="zh-CN" sz="2400" dirty="0" smtClean="0">
              <a:solidFill>
                <a:srgbClr val="3120D0"/>
              </a:solidFill>
              <a:latin typeface="微软雅黑" pitchFamily="34" charset="-122"/>
              <a:ea typeface="微软雅黑" pitchFamily="34" charset="-122"/>
            </a:endParaRPr>
          </a:p>
          <a:p>
            <a:pPr indent="558000" algn="just">
              <a:spcBef>
                <a:spcPts val="0"/>
              </a:spcBef>
              <a:spcAft>
                <a:spcPts val="600"/>
              </a:spcAft>
            </a:pPr>
            <a:r>
              <a:rPr lang="zh-CN" altLang="en-US" sz="2200" b="0" dirty="0" smtClean="0">
                <a:solidFill>
                  <a:schemeClr val="tx1"/>
                </a:solidFill>
                <a:latin typeface="微软雅黑" pitchFamily="34" charset="-122"/>
                <a:ea typeface="微软雅黑" pitchFamily="34" charset="-122"/>
              </a:rPr>
              <a:t>依托正负电子对撞机、</a:t>
            </a:r>
            <a:r>
              <a:rPr lang="en-US" altLang="zh-CN" sz="2200" b="0" dirty="0" smtClean="0">
                <a:solidFill>
                  <a:schemeClr val="tx1"/>
                </a:solidFill>
                <a:latin typeface="微软雅黑" pitchFamily="34" charset="-122"/>
                <a:ea typeface="微软雅黑" pitchFamily="34" charset="-122"/>
              </a:rPr>
              <a:t>LAMOST</a:t>
            </a:r>
            <a:r>
              <a:rPr lang="zh-CN" altLang="en-US" sz="2200" b="0" dirty="0" smtClean="0">
                <a:solidFill>
                  <a:schemeClr val="tx1"/>
                </a:solidFill>
                <a:latin typeface="微软雅黑" pitchFamily="34" charset="-122"/>
                <a:ea typeface="微软雅黑" pitchFamily="34" charset="-122"/>
              </a:rPr>
              <a:t>和</a:t>
            </a:r>
            <a:r>
              <a:rPr lang="en-US" altLang="zh-CN" sz="2200" b="0" dirty="0" smtClean="0">
                <a:solidFill>
                  <a:schemeClr val="tx1"/>
                </a:solidFill>
                <a:latin typeface="微软雅黑" pitchFamily="34" charset="-122"/>
                <a:ea typeface="微软雅黑" pitchFamily="34" charset="-122"/>
              </a:rPr>
              <a:t>FAST</a:t>
            </a:r>
            <a:r>
              <a:rPr lang="zh-CN" altLang="en-US" sz="2200" b="0" dirty="0" smtClean="0">
                <a:solidFill>
                  <a:schemeClr val="tx1"/>
                </a:solidFill>
                <a:latin typeface="微软雅黑" pitchFamily="34" charset="-122"/>
                <a:ea typeface="微软雅黑" pitchFamily="34" charset="-122"/>
              </a:rPr>
              <a:t>等专用型大科学装置，重点在粒子物理、核物理和天文学领域，布局重大科学前沿研究</a:t>
            </a:r>
            <a:r>
              <a:rPr lang="zh-CN" altLang="en-US" sz="2200" b="1" dirty="0" smtClean="0">
                <a:solidFill>
                  <a:schemeClr val="tx1"/>
                </a:solidFill>
                <a:latin typeface="微软雅黑" pitchFamily="34" charset="-122"/>
                <a:ea typeface="微软雅黑" pitchFamily="34" charset="-122"/>
              </a:rPr>
              <a:t>。</a:t>
            </a:r>
            <a:endParaRPr lang="en-US" altLang="zh-CN" sz="2200" b="1" dirty="0" smtClean="0">
              <a:solidFill>
                <a:schemeClr val="tx1"/>
              </a:solidFill>
              <a:latin typeface="微软雅黑" pitchFamily="34" charset="-122"/>
              <a:ea typeface="微软雅黑" pitchFamily="34" charset="-122"/>
            </a:endParaRPr>
          </a:p>
          <a:p>
            <a:pPr algn="just">
              <a:spcBef>
                <a:spcPts val="0"/>
              </a:spcBef>
              <a:spcAft>
                <a:spcPts val="600"/>
              </a:spcAft>
              <a:buFont typeface="Wingdings" pitchFamily="2" charset="2"/>
              <a:buChar char="Ø"/>
            </a:pPr>
            <a:r>
              <a:rPr lang="en-US" altLang="zh-CN" sz="2400" dirty="0" smtClean="0">
                <a:solidFill>
                  <a:srgbClr val="3120D0"/>
                </a:solidFill>
                <a:latin typeface="微软雅黑" pitchFamily="34" charset="-122"/>
                <a:ea typeface="微软雅黑" pitchFamily="34" charset="-122"/>
              </a:rPr>
              <a:t>2.</a:t>
            </a:r>
            <a:r>
              <a:rPr lang="zh-CN" altLang="en-US" sz="2400" dirty="0" smtClean="0">
                <a:solidFill>
                  <a:srgbClr val="3120D0"/>
                </a:solidFill>
                <a:latin typeface="微软雅黑" pitchFamily="34" charset="-122"/>
                <a:ea typeface="微软雅黑" pitchFamily="34" charset="-122"/>
              </a:rPr>
              <a:t>基于平台型装置的学科前沿研究</a:t>
            </a:r>
            <a:endParaRPr lang="en-US" altLang="zh-CN" sz="2400" dirty="0" smtClean="0">
              <a:solidFill>
                <a:srgbClr val="3120D0"/>
              </a:solidFill>
              <a:latin typeface="微软雅黑" pitchFamily="34" charset="-122"/>
              <a:ea typeface="微软雅黑" pitchFamily="34" charset="-122"/>
            </a:endParaRPr>
          </a:p>
          <a:p>
            <a:pPr algn="just">
              <a:spcBef>
                <a:spcPts val="0"/>
              </a:spcBef>
              <a:spcAft>
                <a:spcPts val="600"/>
              </a:spcAft>
            </a:pPr>
            <a:r>
              <a:rPr lang="zh-CN" altLang="en-US" sz="2400" b="0" dirty="0" smtClean="0">
                <a:solidFill>
                  <a:schemeClr val="tx1"/>
                </a:solidFill>
                <a:latin typeface="微软雅黑" pitchFamily="34" charset="-122"/>
                <a:ea typeface="微软雅黑" pitchFamily="34" charset="-122"/>
              </a:rPr>
              <a:t>       依托先进光源、中子源、强磁场</a:t>
            </a:r>
            <a:r>
              <a:rPr lang="zh-CN" altLang="en-US" sz="2400" b="0" dirty="0">
                <a:solidFill>
                  <a:schemeClr val="tx1"/>
                </a:solidFill>
                <a:latin typeface="微软雅黑" pitchFamily="34" charset="-122"/>
                <a:ea typeface="微软雅黑" pitchFamily="34" charset="-122"/>
              </a:rPr>
              <a:t>、强激光</a:t>
            </a:r>
            <a:r>
              <a:rPr lang="zh-CN" altLang="en-US" sz="2400" b="0" dirty="0" smtClean="0">
                <a:solidFill>
                  <a:schemeClr val="tx1"/>
                </a:solidFill>
                <a:latin typeface="微软雅黑" pitchFamily="34" charset="-122"/>
                <a:ea typeface="微软雅黑" pitchFamily="34" charset="-122"/>
              </a:rPr>
              <a:t>、先进风洞等平台型</a:t>
            </a:r>
            <a:r>
              <a:rPr lang="zh-CN" altLang="en-US" sz="2400" b="0" dirty="0">
                <a:solidFill>
                  <a:schemeClr val="tx1"/>
                </a:solidFill>
                <a:latin typeface="微软雅黑" pitchFamily="34" charset="-122"/>
                <a:ea typeface="微软雅黑" pitchFamily="34" charset="-122"/>
              </a:rPr>
              <a:t>大科学装置，开展多自由度多尺度复杂体系、高温高压高密度极端物理、复杂湍流机理等前沿研究</a:t>
            </a:r>
            <a:r>
              <a:rPr lang="zh-CN" altLang="en-US" sz="2400" dirty="0" smtClean="0">
                <a:solidFill>
                  <a:schemeClr val="tx1"/>
                </a:solidFill>
                <a:latin typeface="微软雅黑" pitchFamily="34" charset="-122"/>
                <a:ea typeface="微软雅黑" pitchFamily="34" charset="-122"/>
              </a:rPr>
              <a:t>。</a:t>
            </a:r>
            <a:endParaRPr lang="en-US" altLang="zh-CN" sz="2400" dirty="0">
              <a:solidFill>
                <a:schemeClr val="tx1"/>
              </a:solidFill>
              <a:latin typeface="微软雅黑" pitchFamily="34" charset="-122"/>
              <a:ea typeface="微软雅黑" pitchFamily="34" charset="-122"/>
            </a:endParaRPr>
          </a:p>
          <a:p>
            <a:pPr algn="just">
              <a:spcBef>
                <a:spcPts val="0"/>
              </a:spcBef>
              <a:spcAft>
                <a:spcPts val="600"/>
              </a:spcAft>
              <a:buFont typeface="Wingdings" pitchFamily="2" charset="2"/>
              <a:buChar char="Ø"/>
            </a:pPr>
            <a:r>
              <a:rPr lang="en-US" altLang="zh-CN" sz="2400" dirty="0" smtClean="0">
                <a:solidFill>
                  <a:srgbClr val="3120D0"/>
                </a:solidFill>
                <a:latin typeface="微软雅黑" pitchFamily="34" charset="-122"/>
                <a:ea typeface="微软雅黑" pitchFamily="34" charset="-122"/>
              </a:rPr>
              <a:t>3.</a:t>
            </a:r>
            <a:r>
              <a:rPr lang="zh-CN" altLang="en-US" sz="2400" dirty="0" smtClean="0">
                <a:solidFill>
                  <a:srgbClr val="3120D0"/>
                </a:solidFill>
                <a:latin typeface="微软雅黑" pitchFamily="34" charset="-122"/>
                <a:ea typeface="微软雅黑" pitchFamily="34" charset="-122"/>
              </a:rPr>
              <a:t>基于大科学装置的先进实验技术</a:t>
            </a:r>
            <a:r>
              <a:rPr lang="zh-CN" altLang="en-US" sz="2400" dirty="0">
                <a:solidFill>
                  <a:srgbClr val="3120D0"/>
                </a:solidFill>
                <a:latin typeface="微软雅黑" pitchFamily="34" charset="-122"/>
                <a:ea typeface="微软雅黑" pitchFamily="34" charset="-122"/>
              </a:rPr>
              <a:t>、</a:t>
            </a:r>
            <a:r>
              <a:rPr lang="zh-CN" altLang="en-US" sz="2400" dirty="0" smtClean="0">
                <a:solidFill>
                  <a:srgbClr val="3120D0"/>
                </a:solidFill>
                <a:latin typeface="微软雅黑" pitchFamily="34" charset="-122"/>
                <a:ea typeface="微软雅黑" pitchFamily="34" charset="-122"/>
              </a:rPr>
              <a:t>方法研究和平台研制</a:t>
            </a:r>
          </a:p>
          <a:p>
            <a:pPr indent="558000" algn="just">
              <a:spcBef>
                <a:spcPts val="0"/>
              </a:spcBef>
              <a:spcAft>
                <a:spcPts val="600"/>
              </a:spcAft>
            </a:pPr>
            <a:r>
              <a:rPr lang="zh-CN" altLang="en-US" sz="2200" b="0" dirty="0" smtClean="0">
                <a:solidFill>
                  <a:schemeClr val="tx1"/>
                </a:solidFill>
                <a:latin typeface="微软雅黑" pitchFamily="34" charset="-122"/>
                <a:ea typeface="微软雅黑" pitchFamily="34" charset="-122"/>
              </a:rPr>
              <a:t>依托先进光源、中子源、强磁场、强激光、先进风洞等平台型装置，以提升对相关领域的支撑能力为目标，重点对先进实验技术和方法的研究与实现进行布局。</a:t>
            </a:r>
            <a:endParaRPr lang="en-US" altLang="zh-CN" sz="2200" b="0" dirty="0" smtClean="0">
              <a:solidFill>
                <a:schemeClr val="tx1"/>
              </a:solidFill>
              <a:latin typeface="微软雅黑" pitchFamily="34" charset="-122"/>
              <a:ea typeface="微软雅黑" pitchFamily="34" charset="-122"/>
            </a:endParaRPr>
          </a:p>
          <a:p>
            <a:pPr algn="just">
              <a:spcBef>
                <a:spcPts val="0"/>
              </a:spcBef>
              <a:spcAft>
                <a:spcPts val="600"/>
              </a:spcAft>
              <a:buFont typeface="Wingdings" pitchFamily="2" charset="2"/>
              <a:buChar char="Ø"/>
            </a:pPr>
            <a:r>
              <a:rPr lang="en-US" altLang="zh-CN" sz="2400" dirty="0" smtClean="0">
                <a:solidFill>
                  <a:srgbClr val="3120D0"/>
                </a:solidFill>
                <a:latin typeface="微软雅黑" pitchFamily="34" charset="-122"/>
                <a:ea typeface="微软雅黑" pitchFamily="34" charset="-122"/>
              </a:rPr>
              <a:t>4.大科</a:t>
            </a:r>
            <a:r>
              <a:rPr lang="zh-CN" altLang="en-US" sz="2400" dirty="0" smtClean="0">
                <a:solidFill>
                  <a:srgbClr val="3120D0"/>
                </a:solidFill>
                <a:latin typeface="微软雅黑" pitchFamily="34" charset="-122"/>
                <a:ea typeface="微软雅黑" pitchFamily="34" charset="-122"/>
              </a:rPr>
              <a:t>学装置技术升级和能力提升以及新一代大科学装置预研</a:t>
            </a:r>
            <a:endParaRPr lang="en-US" altLang="zh-CN" sz="2400" dirty="0" smtClean="0">
              <a:solidFill>
                <a:srgbClr val="3120D0"/>
              </a:solidFill>
              <a:latin typeface="微软雅黑" pitchFamily="34" charset="-122"/>
              <a:ea typeface="微软雅黑" pitchFamily="34" charset="-122"/>
            </a:endParaRPr>
          </a:p>
          <a:p>
            <a:pPr indent="558000" algn="just">
              <a:spcBef>
                <a:spcPts val="0"/>
              </a:spcBef>
              <a:spcAft>
                <a:spcPts val="600"/>
              </a:spcAft>
            </a:pPr>
            <a:r>
              <a:rPr lang="zh-CN" altLang="en-US" sz="2200" b="0" dirty="0" smtClean="0">
                <a:solidFill>
                  <a:schemeClr val="tx1"/>
                </a:solidFill>
                <a:latin typeface="微软雅黑" pitchFamily="34" charset="-122"/>
                <a:ea typeface="微软雅黑" pitchFamily="34" charset="-122"/>
              </a:rPr>
              <a:t>围绕粒子物理、核聚变物理、天文学等学科领域对大科学装置的需求，重点围绕大型强子对撞机、核聚变装置EA</a:t>
            </a:r>
            <a:r>
              <a:rPr lang="en-US" altLang="zh-CN" sz="2200" b="0" dirty="0" err="1" smtClean="0">
                <a:solidFill>
                  <a:schemeClr val="tx1"/>
                </a:solidFill>
                <a:latin typeface="微软雅黑" pitchFamily="34" charset="-122"/>
                <a:ea typeface="微软雅黑" pitchFamily="34" charset="-122"/>
              </a:rPr>
              <a:t>ST的升</a:t>
            </a:r>
            <a:r>
              <a:rPr lang="zh-CN" altLang="en-US" sz="2200" b="0" dirty="0" smtClean="0">
                <a:solidFill>
                  <a:schemeClr val="tx1"/>
                </a:solidFill>
                <a:latin typeface="微软雅黑" pitchFamily="34" charset="-122"/>
                <a:ea typeface="微软雅黑" pitchFamily="34" charset="-122"/>
              </a:rPr>
              <a:t>级和能力</a:t>
            </a:r>
            <a:r>
              <a:rPr lang="zh-CN" altLang="en-US" sz="2200" b="0" dirty="0">
                <a:solidFill>
                  <a:schemeClr val="tx1"/>
                </a:solidFill>
                <a:latin typeface="微软雅黑" pitchFamily="34" charset="-122"/>
                <a:ea typeface="微软雅黑" pitchFamily="34" charset="-122"/>
              </a:rPr>
              <a:t>提升以及新一代加速器装置、天文探测装置和新一代</a:t>
            </a:r>
            <a:r>
              <a:rPr lang="zh-CN" altLang="en-US" sz="2200" b="0" dirty="0" smtClean="0">
                <a:solidFill>
                  <a:schemeClr val="tx1"/>
                </a:solidFill>
                <a:latin typeface="微软雅黑" pitchFamily="34" charset="-122"/>
                <a:ea typeface="微软雅黑" pitchFamily="34" charset="-122"/>
              </a:rPr>
              <a:t>光源预研等</a:t>
            </a:r>
            <a:r>
              <a:rPr lang="zh-CN" altLang="en-US" sz="2200" b="0" dirty="0">
                <a:solidFill>
                  <a:schemeClr val="tx1"/>
                </a:solidFill>
                <a:latin typeface="微软雅黑" pitchFamily="34" charset="-122"/>
                <a:ea typeface="微软雅黑" pitchFamily="34" charset="-122"/>
              </a:rPr>
              <a:t>进行</a:t>
            </a:r>
            <a:r>
              <a:rPr lang="zh-CN" altLang="en-US" sz="2200" b="0" dirty="0" smtClean="0">
                <a:solidFill>
                  <a:schemeClr val="tx1"/>
                </a:solidFill>
                <a:latin typeface="微软雅黑" pitchFamily="34" charset="-122"/>
                <a:ea typeface="微软雅黑" pitchFamily="34" charset="-122"/>
              </a:rPr>
              <a:t>布局。</a:t>
            </a:r>
            <a:endParaRPr lang="en-US" altLang="zh-CN" sz="2200" b="0" dirty="0" smtClean="0">
              <a:solidFill>
                <a:schemeClr val="tx1"/>
              </a:solidFill>
              <a:latin typeface="微软雅黑" pitchFamily="34" charset="-122"/>
              <a:ea typeface="微软雅黑" pitchFamily="34" charset="-122"/>
            </a:endParaRPr>
          </a:p>
        </p:txBody>
      </p:sp>
      <p:sp>
        <p:nvSpPr>
          <p:cNvPr id="9" name="TextBox 7"/>
          <p:cNvSpPr txBox="1"/>
          <p:nvPr/>
        </p:nvSpPr>
        <p:spPr>
          <a:xfrm>
            <a:off x="334566" y="332656"/>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
        <p:nvSpPr>
          <p:cNvPr id="12" name="单圆角矩形 11"/>
          <p:cNvSpPr/>
          <p:nvPr/>
        </p:nvSpPr>
        <p:spPr>
          <a:xfrm>
            <a:off x="451604" y="1112824"/>
            <a:ext cx="4464496" cy="571504"/>
          </a:xfrm>
          <a:prstGeom prst="round1Rect">
            <a:avLst>
              <a:gd name="adj" fmla="val 0"/>
            </a:avLst>
          </a:prstGeom>
          <a:solidFill>
            <a:schemeClr val="accent3">
              <a:lumMod val="85000"/>
            </a:schemeClr>
          </a:solidFill>
          <a:ln w="19050">
            <a:noFill/>
          </a:ln>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rtlCol="0" anchor="ctr"/>
          <a:lstStyle/>
          <a:p>
            <a:r>
              <a:rPr lang="en-US" altLang="zh-CN" sz="2400" dirty="0" smtClean="0">
                <a:solidFill>
                  <a:srgbClr val="002060"/>
                </a:solidFill>
                <a:latin typeface="微软雅黑" panose="020B0503020204020204" pitchFamily="34" charset="-122"/>
                <a:ea typeface="微软雅黑" panose="020B0503020204020204" pitchFamily="34" charset="-122"/>
              </a:rPr>
              <a:t>3</a:t>
            </a:r>
            <a:r>
              <a:rPr lang="zh-CN" altLang="en-US" sz="2400" dirty="0" smtClean="0">
                <a:solidFill>
                  <a:srgbClr val="002060"/>
                </a:solidFill>
                <a:latin typeface="微软雅黑" panose="020B0503020204020204" pitchFamily="34" charset="-122"/>
                <a:ea typeface="微软雅黑" panose="020B0503020204020204" pitchFamily="34" charset="-122"/>
              </a:rPr>
              <a:t>、专项任务布局</a:t>
            </a:r>
            <a:endParaRPr lang="zh-CN" altLang="en-US" sz="2400" dirty="0">
              <a:solidFill>
                <a:srgbClr val="00206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52920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单圆角矩形 6"/>
          <p:cNvSpPr/>
          <p:nvPr/>
        </p:nvSpPr>
        <p:spPr>
          <a:xfrm>
            <a:off x="451604" y="1141852"/>
            <a:ext cx="4464496" cy="571504"/>
          </a:xfrm>
          <a:prstGeom prst="round1Rect">
            <a:avLst>
              <a:gd name="adj" fmla="val 0"/>
            </a:avLst>
          </a:prstGeom>
          <a:solidFill>
            <a:schemeClr val="accent3">
              <a:lumMod val="85000"/>
            </a:schemeClr>
          </a:solidFill>
          <a:ln w="19050">
            <a:noFill/>
          </a:ln>
          <a:effectLst>
            <a:outerShdw blurRad="50800" dist="76200" dir="27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rtlCol="0" anchor="ctr"/>
          <a:lstStyle/>
          <a:p>
            <a:r>
              <a:rPr lang="en-US" altLang="zh-CN" sz="2400" dirty="0" smtClean="0">
                <a:solidFill>
                  <a:srgbClr val="002060"/>
                </a:solidFill>
                <a:latin typeface="微软雅黑" panose="020B0503020204020204" pitchFamily="34" charset="-122"/>
                <a:ea typeface="微软雅黑" panose="020B0503020204020204" pitchFamily="34" charset="-122"/>
              </a:rPr>
              <a:t>4</a:t>
            </a:r>
            <a:r>
              <a:rPr lang="zh-CN" altLang="en-US" sz="2400" dirty="0" smtClean="0">
                <a:solidFill>
                  <a:srgbClr val="002060"/>
                </a:solidFill>
                <a:latin typeface="微软雅黑" panose="020B0503020204020204" pitchFamily="34" charset="-122"/>
                <a:ea typeface="微软雅黑" panose="020B0503020204020204" pitchFamily="34" charset="-122"/>
              </a:rPr>
              <a:t>、专项总体部署</a:t>
            </a:r>
            <a:endParaRPr lang="zh-CN" altLang="en-US" sz="2400" dirty="0">
              <a:solidFill>
                <a:srgbClr val="002060"/>
              </a:solidFill>
              <a:latin typeface="微软雅黑" panose="020B0503020204020204" pitchFamily="34" charset="-122"/>
              <a:ea typeface="微软雅黑" panose="020B0503020204020204" pitchFamily="34" charset="-122"/>
            </a:endParaRPr>
          </a:p>
        </p:txBody>
      </p:sp>
      <p:sp>
        <p:nvSpPr>
          <p:cNvPr id="8" name="文本占位符 2"/>
          <p:cNvSpPr txBox="1">
            <a:spLocks/>
          </p:cNvSpPr>
          <p:nvPr/>
        </p:nvSpPr>
        <p:spPr>
          <a:xfrm>
            <a:off x="808794" y="1855100"/>
            <a:ext cx="9929882" cy="3929090"/>
          </a:xfrm>
          <a:prstGeom prst="rect">
            <a:avLst/>
          </a:prstGeom>
        </p:spPr>
        <p:txBody>
          <a:bodyPr>
            <a:noAutofit/>
          </a:bodyPr>
          <a:lstStyle/>
          <a:p>
            <a:pPr marL="342900" marR="0" lvl="0" indent="-342900" algn="l" defTabSz="914400" rtl="0" eaLnBrk="0" fontAlgn="base" latinLnBrk="0" hangingPunct="0">
              <a:lnSpc>
                <a:spcPct val="110000"/>
              </a:lnSpc>
              <a:spcBef>
                <a:spcPts val="0"/>
              </a:spcBef>
              <a:spcAft>
                <a:spcPts val="600"/>
              </a:spcAft>
              <a:buClrTx/>
              <a:buSzTx/>
              <a:buFont typeface="Wingdings" panose="05000000000000000000" pitchFamily="2" charset="2"/>
              <a:buChar char="p"/>
              <a:tabLst/>
              <a:defRPr/>
            </a:pPr>
            <a:r>
              <a:rPr kumimoji="0" lang="zh-CN" altLang="en-US"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rPr>
              <a:t>基于专用型</a:t>
            </a:r>
            <a:r>
              <a:rPr lang="zh-CN" altLang="en-US" sz="2400" kern="0" dirty="0" smtClean="0">
                <a:latin typeface="微软雅黑" pitchFamily="34" charset="-122"/>
                <a:ea typeface="微软雅黑" pitchFamily="34" charset="-122"/>
              </a:rPr>
              <a:t>大</a:t>
            </a:r>
            <a:r>
              <a:rPr lang="zh-CN" altLang="en-US" sz="2400" kern="0" dirty="0">
                <a:latin typeface="微软雅黑" pitchFamily="34" charset="-122"/>
                <a:ea typeface="微软雅黑" pitchFamily="34" charset="-122"/>
              </a:rPr>
              <a:t>科学</a:t>
            </a:r>
            <a:r>
              <a:rPr kumimoji="0" lang="zh-CN" altLang="en-US"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rPr>
              <a:t>装置的重大科学前沿研究</a:t>
            </a:r>
            <a:endParaRPr kumimoji="0" lang="en-US" altLang="zh-CN"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indent="-342900" eaLnBrk="0" hangingPunct="0">
              <a:lnSpc>
                <a:spcPct val="110000"/>
              </a:lnSpc>
              <a:spcBef>
                <a:spcPts val="0"/>
              </a:spcBef>
              <a:spcAft>
                <a:spcPts val="600"/>
              </a:spcAft>
              <a:buFontTx/>
              <a:buChar char="•"/>
              <a:defRPr/>
            </a:pP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      </a:t>
            </a:r>
            <a:r>
              <a:rPr kumimoji="0" lang="en-US" altLang="zh-CN"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共部署</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7</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任务</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（任务</a:t>
            </a:r>
            <a:r>
              <a:rPr lang="en-US" altLang="zh-CN" sz="2400" kern="0" dirty="0" smtClean="0">
                <a:solidFill>
                  <a:srgbClr val="3120D0"/>
                </a:solidFill>
                <a:latin typeface="微软雅黑" pitchFamily="34" charset="-122"/>
                <a:ea typeface="微软雅黑" pitchFamily="34" charset="-122"/>
              </a:rPr>
              <a:t>1—4</a:t>
            </a:r>
            <a:r>
              <a:rPr lang="zh-CN" altLang="en-US" sz="2400" kern="0" dirty="0" smtClean="0">
                <a:solidFill>
                  <a:srgbClr val="3120D0"/>
                </a:solidFill>
                <a:latin typeface="微软雅黑" pitchFamily="34" charset="-122"/>
                <a:ea typeface="微软雅黑" pitchFamily="34" charset="-122"/>
              </a:rPr>
              <a:t>和</a:t>
            </a:r>
            <a:r>
              <a:rPr lang="en-US" altLang="zh-CN" sz="2400" kern="0" dirty="0" smtClean="0">
                <a:solidFill>
                  <a:srgbClr val="3120D0"/>
                </a:solidFill>
                <a:latin typeface="微软雅黑" pitchFamily="34" charset="-122"/>
                <a:ea typeface="微软雅黑" pitchFamily="34" charset="-122"/>
              </a:rPr>
              <a:t>6</a:t>
            </a:r>
            <a:r>
              <a:rPr lang="zh-CN" altLang="en-US" sz="2400" kern="0" dirty="0" smtClean="0">
                <a:solidFill>
                  <a:srgbClr val="3120D0"/>
                </a:solidFill>
                <a:latin typeface="微软雅黑" pitchFamily="34" charset="-122"/>
                <a:ea typeface="微软雅黑" pitchFamily="34" charset="-122"/>
              </a:rPr>
              <a:t>、</a:t>
            </a:r>
            <a:r>
              <a:rPr lang="en-US" altLang="zh-CN" sz="2400" kern="0" dirty="0" smtClean="0">
                <a:solidFill>
                  <a:srgbClr val="3120D0"/>
                </a:solidFill>
                <a:latin typeface="微软雅黑" pitchFamily="34" charset="-122"/>
                <a:ea typeface="微软雅黑" pitchFamily="34" charset="-122"/>
              </a:rPr>
              <a:t>8</a:t>
            </a:r>
            <a:r>
              <a:rPr lang="zh-CN" altLang="en-US" sz="2400" kern="0" dirty="0" smtClean="0">
                <a:solidFill>
                  <a:srgbClr val="3120D0"/>
                </a:solidFill>
                <a:latin typeface="微软雅黑" pitchFamily="34" charset="-122"/>
                <a:ea typeface="微软雅黑" pitchFamily="34" charset="-122"/>
              </a:rPr>
              <a:t>、</a:t>
            </a:r>
            <a:r>
              <a:rPr lang="en-US" altLang="zh-CN" sz="2400" kern="0" dirty="0" smtClean="0">
                <a:solidFill>
                  <a:srgbClr val="3120D0"/>
                </a:solidFill>
                <a:latin typeface="微软雅黑" pitchFamily="34" charset="-122"/>
                <a:ea typeface="微软雅黑" pitchFamily="34" charset="-122"/>
              </a:rPr>
              <a:t>9</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16</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子任务</a:t>
            </a:r>
            <a:endPar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endParaRPr>
          </a:p>
          <a:p>
            <a:pPr marL="342900" marR="0" lvl="0" indent="-342900" algn="l" defTabSz="914400" rtl="0" eaLnBrk="0" fontAlgn="base" latinLnBrk="0" hangingPunct="0">
              <a:lnSpc>
                <a:spcPct val="110000"/>
              </a:lnSpc>
              <a:spcBef>
                <a:spcPts val="0"/>
              </a:spcBef>
              <a:spcAft>
                <a:spcPts val="600"/>
              </a:spcAft>
              <a:buClrTx/>
              <a:buSzTx/>
              <a:buFont typeface="Wingdings" panose="05000000000000000000" pitchFamily="2" charset="2"/>
              <a:buChar char="p"/>
              <a:tabLst/>
              <a:defRPr/>
            </a:pPr>
            <a:r>
              <a:rPr kumimoji="0" lang="zh-CN" altLang="en-US"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rPr>
              <a:t>基于平台型大科学装置的学科前沿研究</a:t>
            </a:r>
            <a:endParaRPr kumimoji="0" lang="en-US" altLang="zh-CN"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defTabSz="914400" eaLnBrk="0" latinLnBrk="0" hangingPunct="0">
              <a:lnSpc>
                <a:spcPct val="110000"/>
              </a:lnSpc>
              <a:spcBef>
                <a:spcPts val="0"/>
              </a:spcBef>
              <a:spcAft>
                <a:spcPts val="600"/>
              </a:spcAft>
              <a:buClrTx/>
              <a:buSzTx/>
              <a:buFontTx/>
              <a:buChar char="•"/>
              <a:tabLst/>
              <a:defRPr/>
            </a:pPr>
            <a:r>
              <a:rPr lang="zh-CN" altLang="en-US" sz="2400" kern="0" dirty="0" smtClean="0">
                <a:solidFill>
                  <a:srgbClr val="3120D0"/>
                </a:solidFill>
                <a:latin typeface="微软雅黑" pitchFamily="34" charset="-122"/>
                <a:ea typeface="微软雅黑" pitchFamily="34" charset="-122"/>
              </a:rPr>
              <a:t>        共部署</a:t>
            </a:r>
            <a:r>
              <a:rPr lang="en-US" altLang="zh-CN" sz="2400" kern="0" dirty="0" smtClean="0">
                <a:solidFill>
                  <a:srgbClr val="3120D0"/>
                </a:solidFill>
                <a:latin typeface="微软雅黑" pitchFamily="34" charset="-122"/>
                <a:ea typeface="微软雅黑" pitchFamily="34" charset="-122"/>
              </a:rPr>
              <a:t>3</a:t>
            </a:r>
            <a:r>
              <a:rPr lang="zh-CN" altLang="en-US" sz="2400" kern="0" dirty="0" smtClean="0">
                <a:solidFill>
                  <a:srgbClr val="3120D0"/>
                </a:solidFill>
                <a:latin typeface="微软雅黑" pitchFamily="34" charset="-122"/>
                <a:ea typeface="微软雅黑" pitchFamily="34" charset="-122"/>
              </a:rPr>
              <a:t>项任务（任务</a:t>
            </a:r>
            <a:r>
              <a:rPr lang="en-US" altLang="zh-CN" sz="2400" kern="0" dirty="0" smtClean="0">
                <a:solidFill>
                  <a:srgbClr val="3120D0"/>
                </a:solidFill>
                <a:latin typeface="微软雅黑" pitchFamily="34" charset="-122"/>
                <a:ea typeface="微软雅黑" pitchFamily="34" charset="-122"/>
              </a:rPr>
              <a:t>10—12</a:t>
            </a:r>
            <a:r>
              <a:rPr lang="zh-CN" altLang="en-US" sz="2400" kern="0" dirty="0" smtClean="0">
                <a:solidFill>
                  <a:srgbClr val="3120D0"/>
                </a:solidFill>
                <a:latin typeface="微软雅黑" pitchFamily="34" charset="-122"/>
                <a:ea typeface="微软雅黑" pitchFamily="34" charset="-122"/>
              </a:rPr>
              <a:t>），</a:t>
            </a:r>
            <a:r>
              <a:rPr lang="en-US" altLang="zh-CN" sz="2400" kern="0" dirty="0" smtClean="0">
                <a:solidFill>
                  <a:srgbClr val="3120D0"/>
                </a:solidFill>
                <a:latin typeface="微软雅黑" pitchFamily="34" charset="-122"/>
                <a:ea typeface="微软雅黑" pitchFamily="34" charset="-122"/>
              </a:rPr>
              <a:t>13</a:t>
            </a:r>
            <a:r>
              <a:rPr lang="zh-CN" altLang="en-US" sz="2400" kern="0" dirty="0" smtClean="0">
                <a:solidFill>
                  <a:srgbClr val="3120D0"/>
                </a:solidFill>
                <a:latin typeface="微软雅黑" pitchFamily="34" charset="-122"/>
                <a:ea typeface="微软雅黑" pitchFamily="34" charset="-122"/>
              </a:rPr>
              <a:t>项子任务</a:t>
            </a:r>
            <a:endParaRPr lang="en-US" altLang="zh-CN" sz="2400" kern="0" dirty="0">
              <a:solidFill>
                <a:srgbClr val="3120D0"/>
              </a:solidFill>
              <a:latin typeface="微软雅黑" pitchFamily="34" charset="-122"/>
              <a:ea typeface="微软雅黑" pitchFamily="34" charset="-122"/>
            </a:endParaRPr>
          </a:p>
          <a:p>
            <a:pPr marL="342900" marR="0" lvl="0" indent="-342900" algn="l" defTabSz="914400" rtl="0" eaLnBrk="0" fontAlgn="base" latinLnBrk="0" hangingPunct="0">
              <a:lnSpc>
                <a:spcPct val="110000"/>
              </a:lnSpc>
              <a:spcBef>
                <a:spcPts val="0"/>
              </a:spcBef>
              <a:spcAft>
                <a:spcPts val="600"/>
              </a:spcAft>
              <a:buClrTx/>
              <a:buSzTx/>
              <a:buFont typeface="Wingdings" panose="05000000000000000000" pitchFamily="2" charset="2"/>
              <a:buChar char="p"/>
              <a:tabLst/>
              <a:defRPr/>
            </a:pPr>
            <a:r>
              <a:rPr kumimoji="0" lang="zh-CN" altLang="en-US"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rPr>
              <a:t>基于平台型大科学装置的先进实验技术和方法研究</a:t>
            </a:r>
            <a:endParaRPr kumimoji="0" lang="en-US" altLang="zh-CN"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indent="-342900" eaLnBrk="0" hangingPunct="0">
              <a:lnSpc>
                <a:spcPct val="110000"/>
              </a:lnSpc>
              <a:spcBef>
                <a:spcPts val="0"/>
              </a:spcBef>
              <a:spcAft>
                <a:spcPts val="600"/>
              </a:spcAft>
              <a:buFontTx/>
              <a:buChar char="•"/>
              <a:defRPr/>
            </a:pP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        </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共部署</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1</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任务</a:t>
            </a:r>
            <a:r>
              <a:rPr lang="zh-CN" altLang="en-US" sz="2400" kern="0" dirty="0" smtClean="0">
                <a:solidFill>
                  <a:srgbClr val="3120D0"/>
                </a:solidFill>
                <a:latin typeface="微软雅黑" pitchFamily="34" charset="-122"/>
                <a:ea typeface="微软雅黑" pitchFamily="34" charset="-122"/>
              </a:rPr>
              <a:t>（任务</a:t>
            </a:r>
            <a:r>
              <a:rPr lang="en-US" altLang="zh-CN" sz="2400" kern="0" dirty="0" smtClean="0">
                <a:solidFill>
                  <a:srgbClr val="3120D0"/>
                </a:solidFill>
                <a:latin typeface="微软雅黑" pitchFamily="34" charset="-122"/>
                <a:ea typeface="微软雅黑" pitchFamily="34" charset="-122"/>
              </a:rPr>
              <a:t>13</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5</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子任务</a:t>
            </a:r>
            <a:endPar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endParaRPr>
          </a:p>
          <a:p>
            <a:pPr marL="342900" marR="0" lvl="0" indent="-342900" algn="l" defTabSz="914400" rtl="0" eaLnBrk="0" fontAlgn="base" latinLnBrk="0" hangingPunct="0">
              <a:lnSpc>
                <a:spcPct val="110000"/>
              </a:lnSpc>
              <a:spcBef>
                <a:spcPts val="0"/>
              </a:spcBef>
              <a:spcAft>
                <a:spcPts val="600"/>
              </a:spcAft>
              <a:buClrTx/>
              <a:buSzTx/>
              <a:buFont typeface="Wingdings" panose="05000000000000000000" pitchFamily="2" charset="2"/>
              <a:buChar char="p"/>
              <a:tabLst/>
              <a:defRPr/>
            </a:pPr>
            <a:r>
              <a:rPr lang="zh-CN" altLang="en-US" sz="2400" kern="0" dirty="0">
                <a:latin typeface="微软雅黑" pitchFamily="34" charset="-122"/>
                <a:ea typeface="微软雅黑" pitchFamily="34" charset="-122"/>
              </a:rPr>
              <a:t>大</a:t>
            </a:r>
            <a:r>
              <a:rPr lang="zh-CN" altLang="en-US" sz="2400" kern="0" dirty="0" smtClean="0">
                <a:latin typeface="微软雅黑" pitchFamily="34" charset="-122"/>
                <a:ea typeface="微软雅黑" pitchFamily="34" charset="-122"/>
              </a:rPr>
              <a:t>科学装置技术升级和能力提升和新一代大科学装置预研</a:t>
            </a:r>
            <a:endParaRPr kumimoji="0" lang="en-US" altLang="zh-CN" sz="2400" i="0" u="none" strike="noStrike" kern="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indent="-342900" eaLnBrk="0" hangingPunct="0">
              <a:lnSpc>
                <a:spcPct val="110000"/>
              </a:lnSpc>
              <a:spcBef>
                <a:spcPts val="0"/>
              </a:spcBef>
              <a:spcAft>
                <a:spcPts val="600"/>
              </a:spcAft>
              <a:buFontTx/>
              <a:buChar char="•"/>
              <a:defRPr/>
            </a:pP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        </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能力提升部署</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1</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项任务（任务</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7</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4</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项子任务</a:t>
            </a:r>
            <a:endPar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endParaRPr>
          </a:p>
          <a:p>
            <a:pPr marL="342900" indent="-342900" eaLnBrk="0" hangingPunct="0">
              <a:lnSpc>
                <a:spcPct val="110000"/>
              </a:lnSpc>
              <a:spcBef>
                <a:spcPts val="0"/>
              </a:spcBef>
              <a:spcAft>
                <a:spcPts val="600"/>
              </a:spcAft>
              <a:buFontTx/>
              <a:buChar char="•"/>
              <a:defRPr/>
            </a:pPr>
            <a:r>
              <a:rPr lang="en-US" altLang="zh-CN" sz="2400" kern="0" dirty="0">
                <a:solidFill>
                  <a:srgbClr val="3120D0"/>
                </a:solidFill>
                <a:latin typeface="微软雅黑" pitchFamily="34" charset="-122"/>
                <a:ea typeface="微软雅黑" pitchFamily="34" charset="-122"/>
              </a:rPr>
              <a:t> </a:t>
            </a:r>
            <a:r>
              <a:rPr lang="en-US" altLang="zh-CN" sz="2400" kern="0" dirty="0" smtClean="0">
                <a:solidFill>
                  <a:srgbClr val="3120D0"/>
                </a:solidFill>
                <a:latin typeface="微软雅黑" pitchFamily="34" charset="-122"/>
                <a:ea typeface="微软雅黑" pitchFamily="34" charset="-122"/>
              </a:rPr>
              <a:t>       </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预研</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共部署</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2</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任务</a:t>
            </a:r>
            <a:r>
              <a:rPr lang="zh-CN" altLang="en-US" sz="2400" kern="0" dirty="0" smtClean="0">
                <a:solidFill>
                  <a:srgbClr val="3120D0"/>
                </a:solidFill>
                <a:latin typeface="微软雅黑" pitchFamily="34" charset="-122"/>
                <a:ea typeface="微软雅黑" pitchFamily="34" charset="-122"/>
              </a:rPr>
              <a:t>（任务</a:t>
            </a:r>
            <a:r>
              <a:rPr lang="en-US" altLang="zh-CN" sz="2400" kern="0" dirty="0" smtClean="0">
                <a:solidFill>
                  <a:srgbClr val="3120D0"/>
                </a:solidFill>
                <a:latin typeface="微软雅黑" pitchFamily="34" charset="-122"/>
                <a:ea typeface="微软雅黑" pitchFamily="34" charset="-122"/>
              </a:rPr>
              <a:t>5</a:t>
            </a:r>
            <a:r>
              <a:rPr lang="zh-CN" altLang="en-US" sz="2400" kern="0" dirty="0" smtClean="0">
                <a:solidFill>
                  <a:srgbClr val="3120D0"/>
                </a:solidFill>
                <a:latin typeface="微软雅黑" pitchFamily="34" charset="-122"/>
                <a:ea typeface="微软雅黑" pitchFamily="34" charset="-122"/>
              </a:rPr>
              <a:t>、</a:t>
            </a:r>
            <a:r>
              <a:rPr lang="en-US" altLang="zh-CN" sz="2400" kern="0" dirty="0" smtClean="0">
                <a:solidFill>
                  <a:srgbClr val="3120D0"/>
                </a:solidFill>
                <a:latin typeface="微软雅黑" pitchFamily="34" charset="-122"/>
                <a:ea typeface="微软雅黑" pitchFamily="34" charset="-122"/>
              </a:rPr>
              <a:t>14</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a:t>
            </a:r>
            <a:r>
              <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8</a:t>
            </a:r>
            <a:r>
              <a:rPr kumimoji="0" lang="zh-CN" altLang="en-US"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项</a:t>
            </a:r>
            <a:r>
              <a:rPr kumimoji="0" lang="zh-CN"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rPr>
              <a:t>子任务</a:t>
            </a:r>
            <a:endParaRPr kumimoji="0" lang="en-US" altLang="zh-CN" sz="2400" i="0" u="none" strike="noStrike" kern="0" cap="none" spc="0" normalizeH="0" baseline="0" noProof="0" dirty="0" smtClean="0">
              <a:ln>
                <a:noFill/>
              </a:ln>
              <a:solidFill>
                <a:srgbClr val="3120D0"/>
              </a:solidFill>
              <a:effectLst/>
              <a:uLnTx/>
              <a:uFillTx/>
              <a:latin typeface="微软雅黑" pitchFamily="34" charset="-122"/>
              <a:ea typeface="微软雅黑" pitchFamily="34" charset="-122"/>
            </a:endParaRPr>
          </a:p>
        </p:txBody>
      </p:sp>
      <p:sp>
        <p:nvSpPr>
          <p:cNvPr id="6" name="矩形 5"/>
          <p:cNvSpPr/>
          <p:nvPr/>
        </p:nvSpPr>
        <p:spPr>
          <a:xfrm>
            <a:off x="1283545" y="6239546"/>
            <a:ext cx="9429816" cy="477054"/>
          </a:xfrm>
          <a:prstGeom prst="rect">
            <a:avLst/>
          </a:prstGeom>
        </p:spPr>
        <p:txBody>
          <a:bodyPr wrap="square">
            <a:spAutoFit/>
          </a:bodyPr>
          <a:lstStyle/>
          <a:p>
            <a:pPr algn="just"/>
            <a:r>
              <a:rPr lang="zh-CN" altLang="en-US" dirty="0" smtClean="0">
                <a:latin typeface="微软雅黑" pitchFamily="34" charset="-122"/>
                <a:ea typeface="微软雅黑" pitchFamily="34" charset="-122"/>
              </a:rPr>
              <a:t>按四个重点支持方向，共部署</a:t>
            </a:r>
            <a:r>
              <a:rPr lang="en-US" altLang="zh-CN" dirty="0" smtClean="0">
                <a:latin typeface="微软雅黑" pitchFamily="34" charset="-122"/>
                <a:ea typeface="微软雅黑" pitchFamily="34" charset="-122"/>
              </a:rPr>
              <a:t>14</a:t>
            </a:r>
            <a:r>
              <a:rPr lang="zh-CN" altLang="en-US" dirty="0" smtClean="0">
                <a:latin typeface="微软雅黑" pitchFamily="34" charset="-122"/>
                <a:ea typeface="微软雅黑" pitchFamily="34" charset="-122"/>
              </a:rPr>
              <a:t>项任务，</a:t>
            </a:r>
            <a:r>
              <a:rPr lang="en-US" dirty="0" smtClean="0">
                <a:latin typeface="微软雅黑" pitchFamily="34" charset="-122"/>
                <a:ea typeface="微软雅黑" pitchFamily="34" charset="-122"/>
              </a:rPr>
              <a:t>46</a:t>
            </a:r>
            <a:r>
              <a:rPr lang="zh-CN" altLang="en-US" dirty="0" smtClean="0">
                <a:latin typeface="微软雅黑" pitchFamily="34" charset="-122"/>
                <a:ea typeface="微软雅黑" pitchFamily="34" charset="-122"/>
              </a:rPr>
              <a:t>项子任务。</a:t>
            </a:r>
            <a:endParaRPr lang="zh-CN" altLang="en-US" dirty="0">
              <a:latin typeface="微软雅黑" pitchFamily="34" charset="-122"/>
              <a:ea typeface="微软雅黑" pitchFamily="34" charset="-122"/>
            </a:endParaRPr>
          </a:p>
        </p:txBody>
      </p:sp>
      <p:sp>
        <p:nvSpPr>
          <p:cNvPr id="9" name="TextBox 7"/>
          <p:cNvSpPr txBox="1"/>
          <p:nvPr/>
        </p:nvSpPr>
        <p:spPr>
          <a:xfrm>
            <a:off x="334566" y="391684"/>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Tree>
    <p:extLst>
      <p:ext uri="{BB962C8B-B14F-4D97-AF65-F5344CB8AC3E}">
        <p14:creationId xmlns:p14="http://schemas.microsoft.com/office/powerpoint/2010/main" val="2763274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格 13"/>
          <p:cNvGraphicFramePr>
            <a:graphicFrameLocks noGrp="1"/>
          </p:cNvGraphicFramePr>
          <p:nvPr>
            <p:extLst/>
          </p:nvPr>
        </p:nvGraphicFramePr>
        <p:xfrm>
          <a:off x="478582" y="1558138"/>
          <a:ext cx="11331663" cy="4942696"/>
        </p:xfrm>
        <a:graphic>
          <a:graphicData uri="http://schemas.openxmlformats.org/drawingml/2006/table">
            <a:tbl>
              <a:tblPr/>
              <a:tblGrid>
                <a:gridCol w="825601">
                  <a:extLst>
                    <a:ext uri="{9D8B030D-6E8A-4147-A177-3AD203B41FA5}">
                      <a16:colId xmlns:a16="http://schemas.microsoft.com/office/drawing/2014/main" val="20000"/>
                    </a:ext>
                  </a:extLst>
                </a:gridCol>
                <a:gridCol w="4543163">
                  <a:extLst>
                    <a:ext uri="{9D8B030D-6E8A-4147-A177-3AD203B41FA5}">
                      <a16:colId xmlns:a16="http://schemas.microsoft.com/office/drawing/2014/main" val="20001"/>
                    </a:ext>
                  </a:extLst>
                </a:gridCol>
                <a:gridCol w="5962899">
                  <a:extLst>
                    <a:ext uri="{9D8B030D-6E8A-4147-A177-3AD203B41FA5}">
                      <a16:colId xmlns:a16="http://schemas.microsoft.com/office/drawing/2014/main" val="20002"/>
                    </a:ext>
                  </a:extLst>
                </a:gridCol>
              </a:tblGrid>
              <a:tr h="142876">
                <a:tc>
                  <a:txBody>
                    <a:bodyPr/>
                    <a:lstStyle/>
                    <a:p>
                      <a:pPr marL="0" indent="0" algn="ctr" defTabSz="914400" rtl="0" eaLnBrk="1" latinLnBrk="0" hangingPunct="1">
                        <a:lnSpc>
                          <a:spcPct val="100000"/>
                        </a:lnSpc>
                        <a:spcAft>
                          <a:spcPts val="0"/>
                        </a:spcAft>
                      </a:pPr>
                      <a:r>
                        <a:rPr lang="zh-CN" altLang="en-US" sz="1600" b="1" kern="1200" dirty="0" smtClean="0">
                          <a:solidFill>
                            <a:schemeClr val="lt1"/>
                          </a:solidFill>
                          <a:latin typeface="微软雅黑" pitchFamily="34" charset="-122"/>
                          <a:ea typeface="微软雅黑" pitchFamily="34" charset="-122"/>
                          <a:cs typeface="+mn-cs"/>
                        </a:rPr>
                        <a:t>序号</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smtClean="0">
                          <a:solidFill>
                            <a:schemeClr val="lt1"/>
                          </a:solidFill>
                          <a:latin typeface="微软雅黑" pitchFamily="34" charset="-122"/>
                          <a:ea typeface="微软雅黑" pitchFamily="34" charset="-122"/>
                          <a:cs typeface="+mn-cs"/>
                        </a:rPr>
                        <a:t>任务名称</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smtClean="0">
                          <a:solidFill>
                            <a:schemeClr val="lt1"/>
                          </a:solidFill>
                          <a:latin typeface="微软雅黑" pitchFamily="34" charset="-122"/>
                          <a:ea typeface="微软雅黑" pitchFamily="34" charset="-122"/>
                          <a:cs typeface="+mn-cs"/>
                        </a:rPr>
                        <a:t>子任务名称</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225746">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1</a:t>
                      </a:r>
                      <a:endParaRPr lang="zh-CN" sz="1600" kern="100" dirty="0">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smtClean="0">
                          <a:latin typeface="微软雅黑" pitchFamily="34" charset="-122"/>
                          <a:ea typeface="微软雅黑" pitchFamily="34" charset="-122"/>
                          <a:cs typeface="Times New Roman"/>
                        </a:rPr>
                        <a:t>1 </a:t>
                      </a:r>
                      <a:r>
                        <a:rPr lang="zh-CN" sz="1600" b="1" kern="100" dirty="0" smtClean="0">
                          <a:latin typeface="微软雅黑" pitchFamily="34" charset="-122"/>
                          <a:ea typeface="微软雅黑" pitchFamily="34" charset="-122"/>
                          <a:cs typeface="Times New Roman"/>
                        </a:rPr>
                        <a:t>强相</a:t>
                      </a:r>
                      <a:r>
                        <a:rPr lang="zh-CN" sz="1600" b="1" kern="100" dirty="0">
                          <a:latin typeface="微软雅黑" pitchFamily="34" charset="-122"/>
                          <a:ea typeface="微软雅黑" pitchFamily="34" charset="-122"/>
                          <a:cs typeface="Times New Roman"/>
                        </a:rPr>
                        <a:t>互作用性质研究及奇异粒子的寻找</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1-1 </a:t>
                      </a:r>
                      <a:r>
                        <a:rPr lang="zh-CN" sz="1600" b="1" kern="100" dirty="0">
                          <a:latin typeface="微软雅黑" pitchFamily="34" charset="-122"/>
                          <a:ea typeface="微软雅黑" pitchFamily="34" charset="-122"/>
                          <a:cs typeface="Times New Roman"/>
                        </a:rPr>
                        <a:t>强相互作用性质研究及奇异粒子的寻找</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1"/>
                  </a:ext>
                </a:extLst>
              </a:tr>
              <a:tr h="28515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2">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 Higgs</a:t>
                      </a:r>
                      <a:r>
                        <a:rPr lang="zh-CN" sz="1600" b="1" kern="100" dirty="0">
                          <a:solidFill>
                            <a:srgbClr val="FF0000"/>
                          </a:solidFill>
                          <a:latin typeface="微软雅黑" pitchFamily="34" charset="-122"/>
                          <a:ea typeface="微软雅黑" pitchFamily="34" charset="-122"/>
                          <a:cs typeface="Times New Roman"/>
                        </a:rPr>
                        <a:t>粒子的特性研究和超出标准模型新物质寻找</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2-1 Higgs</a:t>
                      </a:r>
                      <a:r>
                        <a:rPr lang="zh-CN" sz="1600" b="1" kern="100" dirty="0">
                          <a:solidFill>
                            <a:srgbClr val="FF0000"/>
                          </a:solidFill>
                          <a:latin typeface="微软雅黑" pitchFamily="34" charset="-122"/>
                          <a:ea typeface="微软雅黑" pitchFamily="34" charset="-122"/>
                          <a:cs typeface="Times New Roman"/>
                        </a:rPr>
                        <a:t>物理研究和新物理寻找</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2"/>
                  </a:ext>
                </a:extLst>
              </a:tr>
              <a:tr h="20212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2-2 LHC</a:t>
                      </a:r>
                      <a:r>
                        <a:rPr lang="zh-CN" sz="1600" b="1" kern="100" dirty="0">
                          <a:solidFill>
                            <a:srgbClr val="FF0000"/>
                          </a:solidFill>
                          <a:latin typeface="微软雅黑" pitchFamily="34" charset="-122"/>
                          <a:ea typeface="微软雅黑" pitchFamily="34" charset="-122"/>
                          <a:cs typeface="Times New Roman"/>
                        </a:rPr>
                        <a:t>实验探测器升级</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3"/>
                  </a:ext>
                </a:extLst>
              </a:tr>
              <a:tr h="28515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3">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 </a:t>
                      </a:r>
                      <a:r>
                        <a:rPr lang="zh-CN" sz="1600" b="1" kern="100" dirty="0">
                          <a:solidFill>
                            <a:srgbClr val="FF0000"/>
                          </a:solidFill>
                          <a:latin typeface="微软雅黑" pitchFamily="34" charset="-122"/>
                          <a:ea typeface="微软雅黑" pitchFamily="34" charset="-122"/>
                          <a:cs typeface="Times New Roman"/>
                        </a:rPr>
                        <a:t>中微子属性和宇宙线本质的研究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3-1 </a:t>
                      </a:r>
                      <a:r>
                        <a:rPr lang="zh-CN" sz="1600" b="1" kern="100" dirty="0">
                          <a:solidFill>
                            <a:srgbClr val="FF0000"/>
                          </a:solidFill>
                          <a:latin typeface="微软雅黑" pitchFamily="34" charset="-122"/>
                          <a:ea typeface="微软雅黑" pitchFamily="34" charset="-122"/>
                          <a:cs typeface="Times New Roman"/>
                        </a:rPr>
                        <a:t>中微子特性研究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4"/>
                  </a:ext>
                </a:extLst>
              </a:tr>
              <a:tr h="178364">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5</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3-2 </a:t>
                      </a:r>
                      <a:r>
                        <a:rPr lang="zh-CN" sz="1600" b="1" kern="100" dirty="0">
                          <a:solidFill>
                            <a:srgbClr val="FF0000"/>
                          </a:solidFill>
                          <a:latin typeface="微软雅黑" pitchFamily="34" charset="-122"/>
                          <a:ea typeface="微软雅黑" pitchFamily="34" charset="-122"/>
                          <a:cs typeface="Times New Roman"/>
                        </a:rPr>
                        <a:t>大面积宇宙线观测及宇宙线本质研究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5"/>
                  </a:ext>
                </a:extLst>
              </a:tr>
              <a:tr h="189938">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6</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3-3 </a:t>
                      </a:r>
                      <a:r>
                        <a:rPr lang="zh-CN" sz="1600" b="1" kern="100" dirty="0">
                          <a:solidFill>
                            <a:srgbClr val="FF0000"/>
                          </a:solidFill>
                          <a:latin typeface="微软雅黑" pitchFamily="34" charset="-122"/>
                          <a:ea typeface="微软雅黑" pitchFamily="34" charset="-122"/>
                          <a:cs typeface="Times New Roman"/>
                        </a:rPr>
                        <a:t>空间间接探测暗物质粒子</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6"/>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7</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2">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 </a:t>
                      </a:r>
                      <a:r>
                        <a:rPr lang="zh-CN" sz="1600" b="1" kern="100" dirty="0">
                          <a:solidFill>
                            <a:srgbClr val="FF0000"/>
                          </a:solidFill>
                          <a:latin typeface="微软雅黑" pitchFamily="34" charset="-122"/>
                          <a:ea typeface="微软雅黑" pitchFamily="34" charset="-122"/>
                          <a:cs typeface="Times New Roman"/>
                        </a:rPr>
                        <a:t>暗物质直接探测</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4-1 </a:t>
                      </a:r>
                      <a:r>
                        <a:rPr lang="zh-CN" sz="1600" b="1" kern="100" dirty="0">
                          <a:solidFill>
                            <a:srgbClr val="FF0000"/>
                          </a:solidFill>
                          <a:latin typeface="微软雅黑" pitchFamily="34" charset="-122"/>
                          <a:ea typeface="微软雅黑" pitchFamily="34" charset="-122"/>
                          <a:cs typeface="Times New Roman"/>
                        </a:rPr>
                        <a:t>利用氙和氩在高质量区直接探测暗物质</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7"/>
                  </a:ext>
                </a:extLst>
              </a:tr>
              <a:tr h="35553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8</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4-2 </a:t>
                      </a:r>
                      <a:r>
                        <a:rPr lang="zh-CN" sz="1600" b="1" kern="100" dirty="0">
                          <a:solidFill>
                            <a:srgbClr val="FF0000"/>
                          </a:solidFill>
                          <a:latin typeface="微软雅黑" pitchFamily="34" charset="-122"/>
                          <a:ea typeface="微软雅黑" pitchFamily="34" charset="-122"/>
                          <a:cs typeface="Times New Roman"/>
                        </a:rPr>
                        <a:t>利用高纯锗在低质量区直接探测暗物质</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8"/>
                  </a:ext>
                </a:extLst>
              </a:tr>
              <a:tr h="285156">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3">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5 </a:t>
                      </a:r>
                      <a:r>
                        <a:rPr lang="zh-CN" sz="1600" b="1" kern="100" dirty="0">
                          <a:latin typeface="微软雅黑" pitchFamily="34" charset="-122"/>
                          <a:ea typeface="微软雅黑" pitchFamily="34" charset="-122"/>
                          <a:cs typeface="Times New Roman"/>
                        </a:rPr>
                        <a:t>新一代粒子加速器和探测器关键技术预研</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5-1 </a:t>
                      </a:r>
                      <a:r>
                        <a:rPr lang="zh-CN" sz="1600" b="1" kern="100" dirty="0">
                          <a:solidFill>
                            <a:srgbClr val="FF0000"/>
                          </a:solidFill>
                          <a:latin typeface="微软雅黑" pitchFamily="34" charset="-122"/>
                          <a:ea typeface="微软雅黑" pitchFamily="34" charset="-122"/>
                          <a:cs typeface="Times New Roman"/>
                        </a:rPr>
                        <a:t>高能环形正负电子对撞机预先研究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9"/>
                  </a:ext>
                </a:extLst>
              </a:tr>
              <a:tr h="286348">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a:t>
                      </a:r>
                      <a:endParaRPr lang="zh-CN" sz="1600"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5-2 </a:t>
                      </a:r>
                      <a:r>
                        <a:rPr lang="zh-CN" sz="1600" b="1" kern="100" dirty="0">
                          <a:solidFill>
                            <a:srgbClr val="FF0000"/>
                          </a:solidFill>
                          <a:latin typeface="微软雅黑" pitchFamily="34" charset="-122"/>
                          <a:ea typeface="微软雅黑" pitchFamily="34" charset="-122"/>
                          <a:cs typeface="Times New Roman"/>
                        </a:rPr>
                        <a:t>高能环形正负电子对撞机关键技术验证</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0"/>
                  </a:ext>
                </a:extLst>
              </a:tr>
              <a:tr h="35719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11</a:t>
                      </a:r>
                      <a:endParaRPr lang="zh-CN" sz="1600" kern="100" dirty="0">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smtClean="0">
                          <a:latin typeface="微软雅黑" pitchFamily="34" charset="-122"/>
                          <a:ea typeface="微软雅黑" pitchFamily="34" charset="-122"/>
                          <a:cs typeface="Times New Roman"/>
                        </a:rPr>
                        <a:t>5-3 </a:t>
                      </a:r>
                      <a:r>
                        <a:rPr lang="zh-CN" sz="1600" b="1" kern="100" dirty="0">
                          <a:latin typeface="微软雅黑" pitchFamily="34" charset="-122"/>
                          <a:ea typeface="微软雅黑" pitchFamily="34" charset="-122"/>
                          <a:cs typeface="Times New Roman"/>
                        </a:rPr>
                        <a:t>下一代强流重离子加速器关键核心技术</a:t>
                      </a:r>
                      <a:r>
                        <a:rPr lang="zh-CN" sz="1600" b="1" kern="100" dirty="0" smtClean="0">
                          <a:latin typeface="微软雅黑" pitchFamily="34" charset="-122"/>
                          <a:ea typeface="微软雅黑" pitchFamily="34" charset="-122"/>
                          <a:cs typeface="Times New Roman"/>
                        </a:rPr>
                        <a:t>和束流</a:t>
                      </a:r>
                      <a:r>
                        <a:rPr lang="zh-CN" sz="1600" b="1" kern="100" dirty="0">
                          <a:latin typeface="微软雅黑" pitchFamily="34" charset="-122"/>
                          <a:ea typeface="微软雅黑" pitchFamily="34" charset="-122"/>
                          <a:cs typeface="Times New Roman"/>
                        </a:rPr>
                        <a:t>物理预研</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1"/>
                  </a:ext>
                </a:extLst>
              </a:tr>
              <a:tr h="357190">
                <a:tc>
                  <a:txBody>
                    <a:bodyPr/>
                    <a:lstStyle/>
                    <a:p>
                      <a:pPr indent="0" algn="ctr">
                        <a:lnSpc>
                          <a:spcPct val="100000"/>
                        </a:lnSpc>
                        <a:spcAft>
                          <a:spcPts val="0"/>
                        </a:spcAft>
                      </a:pPr>
                      <a:r>
                        <a:rPr lang="en-US" altLang="zh-CN" sz="1600" b="1" kern="100" dirty="0" smtClean="0">
                          <a:solidFill>
                            <a:srgbClr val="FF0000"/>
                          </a:solidFill>
                          <a:latin typeface="微软雅黑" pitchFamily="34" charset="-122"/>
                          <a:ea typeface="微软雅黑" pitchFamily="34" charset="-122"/>
                          <a:cs typeface="Times New Roman"/>
                        </a:rPr>
                        <a:t>12</a:t>
                      </a:r>
                      <a:endParaRPr lang="zh-CN" sz="1600" b="1"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kern="100" dirty="0" smtClean="0">
                          <a:solidFill>
                            <a:srgbClr val="FF0000"/>
                          </a:solidFill>
                          <a:latin typeface="微软雅黑" pitchFamily="34" charset="-122"/>
                          <a:ea typeface="微软雅黑" pitchFamily="34" charset="-122"/>
                          <a:cs typeface="Times New Roman"/>
                        </a:rPr>
                        <a:t>6 </a:t>
                      </a:r>
                      <a:r>
                        <a:rPr lang="zh-CN" altLang="en-US" sz="1600" b="1" kern="100" dirty="0" smtClean="0">
                          <a:solidFill>
                            <a:srgbClr val="FF0000"/>
                          </a:solidFill>
                          <a:latin typeface="微软雅黑" pitchFamily="34" charset="-122"/>
                          <a:ea typeface="微软雅黑" pitchFamily="34" charset="-122"/>
                          <a:cs typeface="Times New Roman"/>
                        </a:rPr>
                        <a:t>原子核结构和性质以及高电荷态离子非平衡动力学研究</a:t>
                      </a:r>
                      <a:endParaRPr lang="zh-CN" altLang="en-US" sz="1600" kern="100" dirty="0" smtClean="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marL="0" indent="0" algn="just" defTabSz="914400" rtl="0" eaLnBrk="1" latinLnBrk="0" hangingPunct="1">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6-1 </a:t>
                      </a:r>
                      <a:r>
                        <a:rPr lang="zh-CN" sz="1600" b="1" kern="100" dirty="0">
                          <a:solidFill>
                            <a:srgbClr val="FF0000"/>
                          </a:solidFill>
                          <a:latin typeface="微软雅黑" pitchFamily="34" charset="-122"/>
                          <a:ea typeface="微软雅黑" pitchFamily="34" charset="-122"/>
                          <a:cs typeface="Times New Roman"/>
                        </a:rPr>
                        <a:t>高精度核物理实验研究</a:t>
                      </a: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2"/>
                  </a:ext>
                </a:extLst>
              </a:tr>
              <a:tr h="357190">
                <a:tc>
                  <a:txBody>
                    <a:bodyPr/>
                    <a:lstStyle/>
                    <a:p>
                      <a:pPr indent="0" algn="ctr">
                        <a:lnSpc>
                          <a:spcPct val="100000"/>
                        </a:lnSpc>
                        <a:spcAft>
                          <a:spcPts val="0"/>
                        </a:spcAft>
                      </a:pPr>
                      <a:r>
                        <a:rPr lang="en-US" altLang="zh-CN" sz="1600" b="1" kern="100" dirty="0" smtClean="0">
                          <a:solidFill>
                            <a:srgbClr val="FF0000"/>
                          </a:solidFill>
                          <a:latin typeface="微软雅黑" pitchFamily="34" charset="-122"/>
                          <a:ea typeface="微软雅黑" pitchFamily="34" charset="-122"/>
                          <a:cs typeface="Times New Roman"/>
                        </a:rPr>
                        <a:t>13</a:t>
                      </a:r>
                      <a:endParaRPr lang="zh-CN" sz="1600" b="1"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pPr indent="0" algn="just">
                        <a:lnSpc>
                          <a:spcPct val="100000"/>
                        </a:lnSpc>
                        <a:spcAft>
                          <a:spcPts val="0"/>
                        </a:spcAft>
                      </a:pPr>
                      <a:endParaRPr lang="zh-CN" sz="1600" kern="100" dirty="0">
                        <a:latin typeface="仿宋"/>
                        <a:cs typeface="Times New Roman"/>
                      </a:endParaRPr>
                    </a:p>
                  </a:txBody>
                  <a:tcPr marL="53467" marR="53467" marT="46800" marB="46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defTabSz="914400" rtl="0" eaLnBrk="1" latinLnBrk="0" hangingPunct="1">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6-2 </a:t>
                      </a:r>
                      <a:r>
                        <a:rPr lang="zh-CN" sz="1600" b="1" kern="100" dirty="0">
                          <a:solidFill>
                            <a:srgbClr val="FF0000"/>
                          </a:solidFill>
                          <a:latin typeface="微软雅黑" pitchFamily="34" charset="-122"/>
                          <a:ea typeface="微软雅黑" pitchFamily="34" charset="-122"/>
                          <a:cs typeface="Times New Roman"/>
                        </a:rPr>
                        <a:t>天体环境中关键核过程研究</a:t>
                      </a: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3"/>
                  </a:ext>
                </a:extLst>
              </a:tr>
              <a:tr h="357190">
                <a:tc>
                  <a:txBody>
                    <a:bodyPr/>
                    <a:lstStyle/>
                    <a:p>
                      <a:pPr indent="0" algn="ctr">
                        <a:lnSpc>
                          <a:spcPct val="100000"/>
                        </a:lnSpc>
                        <a:spcAft>
                          <a:spcPts val="0"/>
                        </a:spcAft>
                      </a:pPr>
                      <a:r>
                        <a:rPr lang="en-US" altLang="zh-CN" sz="1600" b="1" kern="100" dirty="0" smtClean="0">
                          <a:solidFill>
                            <a:srgbClr val="FF0000"/>
                          </a:solidFill>
                          <a:latin typeface="微软雅黑" pitchFamily="34" charset="-122"/>
                          <a:ea typeface="微软雅黑" pitchFamily="34" charset="-122"/>
                          <a:cs typeface="Times New Roman"/>
                        </a:rPr>
                        <a:t>14</a:t>
                      </a:r>
                      <a:endParaRPr lang="zh-CN" sz="1600" b="1" kern="100" dirty="0">
                        <a:solidFill>
                          <a:srgbClr val="FF0000"/>
                        </a:solidFill>
                        <a:latin typeface="微软雅黑" pitchFamily="34" charset="-122"/>
                        <a:ea typeface="微软雅黑" pitchFamily="34" charset="-122"/>
                        <a:cs typeface="Times New Roman"/>
                      </a:endParaRP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pPr indent="0" algn="just">
                        <a:lnSpc>
                          <a:spcPct val="100000"/>
                        </a:lnSpc>
                        <a:spcAft>
                          <a:spcPts val="0"/>
                        </a:spcAft>
                      </a:pPr>
                      <a:endParaRPr lang="zh-CN" sz="1600" kern="100" dirty="0">
                        <a:latin typeface="仿宋"/>
                        <a:cs typeface="Times New Roman"/>
                      </a:endParaRPr>
                    </a:p>
                  </a:txBody>
                  <a:tcPr marL="53467" marR="53467" marT="46800" marB="468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defTabSz="914400" rtl="0" eaLnBrk="1" latinLnBrk="0" hangingPunct="1">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6-3 </a:t>
                      </a:r>
                      <a:r>
                        <a:rPr lang="zh-CN" sz="1600" b="1" kern="100" dirty="0">
                          <a:solidFill>
                            <a:srgbClr val="FF0000"/>
                          </a:solidFill>
                          <a:latin typeface="微软雅黑" pitchFamily="34" charset="-122"/>
                          <a:ea typeface="微软雅黑" pitchFamily="34" charset="-122"/>
                          <a:cs typeface="Times New Roman"/>
                        </a:rPr>
                        <a:t>高电荷态离子非平衡动力学时空演化研究</a:t>
                      </a: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4"/>
                  </a:ext>
                </a:extLst>
              </a:tr>
            </a:tbl>
          </a:graphicData>
        </a:graphic>
      </p:graphicFrame>
      <p:sp>
        <p:nvSpPr>
          <p:cNvPr id="18" name="TextBox 17"/>
          <p:cNvSpPr txBox="1"/>
          <p:nvPr/>
        </p:nvSpPr>
        <p:spPr>
          <a:xfrm>
            <a:off x="360755" y="1096473"/>
            <a:ext cx="2357454" cy="461665"/>
          </a:xfrm>
          <a:prstGeom prst="rect">
            <a:avLst/>
          </a:prstGeom>
          <a:noFill/>
          <a:ln>
            <a:noFill/>
          </a:ln>
        </p:spPr>
        <p:txBody>
          <a:bodyPr wrap="square" rtlCol="0">
            <a:spAutoFit/>
          </a:bodyPr>
          <a:lstStyle/>
          <a:p>
            <a:r>
              <a:rPr lang="zh-CN" altLang="en-US" sz="2400" dirty="0" smtClean="0">
                <a:solidFill>
                  <a:srgbClr val="002060"/>
                </a:solidFill>
                <a:latin typeface="黑体" pitchFamily="49" charset="-122"/>
                <a:ea typeface="黑体" pitchFamily="49" charset="-122"/>
              </a:rPr>
              <a:t>专项任务分解</a:t>
            </a:r>
            <a:endParaRPr lang="zh-CN" altLang="en-US" sz="2400" dirty="0">
              <a:solidFill>
                <a:srgbClr val="002060"/>
              </a:solidFill>
              <a:latin typeface="黑体" pitchFamily="49" charset="-122"/>
              <a:ea typeface="黑体" pitchFamily="49" charset="-122"/>
            </a:endParaRPr>
          </a:p>
        </p:txBody>
      </p:sp>
      <p:sp>
        <p:nvSpPr>
          <p:cNvPr id="19" name="TextBox 7"/>
          <p:cNvSpPr txBox="1"/>
          <p:nvPr/>
        </p:nvSpPr>
        <p:spPr>
          <a:xfrm>
            <a:off x="380166" y="343502"/>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Tree>
    <p:extLst>
      <p:ext uri="{BB962C8B-B14F-4D97-AF65-F5344CB8AC3E}">
        <p14:creationId xmlns:p14="http://schemas.microsoft.com/office/powerpoint/2010/main" val="1280307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nvPr>
        </p:nvGraphicFramePr>
        <p:xfrm>
          <a:off x="380166" y="1142984"/>
          <a:ext cx="11430080" cy="5369280"/>
        </p:xfrm>
        <a:graphic>
          <a:graphicData uri="http://schemas.openxmlformats.org/drawingml/2006/table">
            <a:tbl>
              <a:tblPr/>
              <a:tblGrid>
                <a:gridCol w="846671">
                  <a:extLst>
                    <a:ext uri="{9D8B030D-6E8A-4147-A177-3AD203B41FA5}">
                      <a16:colId xmlns:a16="http://schemas.microsoft.com/office/drawing/2014/main" val="20000"/>
                    </a:ext>
                  </a:extLst>
                </a:gridCol>
                <a:gridCol w="4374475">
                  <a:extLst>
                    <a:ext uri="{9D8B030D-6E8A-4147-A177-3AD203B41FA5}">
                      <a16:colId xmlns:a16="http://schemas.microsoft.com/office/drawing/2014/main" val="20001"/>
                    </a:ext>
                  </a:extLst>
                </a:gridCol>
                <a:gridCol w="6208934">
                  <a:extLst>
                    <a:ext uri="{9D8B030D-6E8A-4147-A177-3AD203B41FA5}">
                      <a16:colId xmlns:a16="http://schemas.microsoft.com/office/drawing/2014/main" val="20002"/>
                    </a:ext>
                  </a:extLst>
                </a:gridCol>
              </a:tblGrid>
              <a:tr h="0">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序号</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任务名称</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marL="0" indent="0" algn="ctr" defTabSz="914400" rtl="0" eaLnBrk="1" latinLnBrk="0" hangingPunct="1">
                        <a:lnSpc>
                          <a:spcPct val="100000"/>
                        </a:lnSpc>
                        <a:spcAft>
                          <a:spcPts val="0"/>
                        </a:spcAft>
                      </a:pPr>
                      <a:r>
                        <a:rPr lang="zh-CN" altLang="en-US" sz="1600" b="1" kern="1200" dirty="0">
                          <a:solidFill>
                            <a:schemeClr val="lt1"/>
                          </a:solidFill>
                          <a:latin typeface="微软雅黑" pitchFamily="34" charset="-122"/>
                          <a:ea typeface="微软雅黑" pitchFamily="34" charset="-122"/>
                          <a:cs typeface="+mn-cs"/>
                        </a:rPr>
                        <a:t>子任务名称</a:t>
                      </a:r>
                    </a:p>
                  </a:txBody>
                  <a:tcPr marL="53467" marR="53467"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15</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3">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7 </a:t>
                      </a:r>
                      <a:r>
                        <a:rPr lang="zh-CN" sz="1600" b="1" kern="100" dirty="0">
                          <a:latin typeface="微软雅黑" pitchFamily="34" charset="-122"/>
                          <a:ea typeface="微软雅黑" pitchFamily="34" charset="-122"/>
                          <a:cs typeface="Times New Roman"/>
                        </a:rPr>
                        <a:t>受控磁约束核聚变稳态燃烧</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7-1 </a:t>
                      </a:r>
                      <a:r>
                        <a:rPr lang="zh-CN" sz="1600" b="1" kern="100" dirty="0">
                          <a:solidFill>
                            <a:srgbClr val="FF0000"/>
                          </a:solidFill>
                          <a:latin typeface="微软雅黑" pitchFamily="34" charset="-122"/>
                          <a:ea typeface="微软雅黑" pitchFamily="34" charset="-122"/>
                          <a:cs typeface="Times New Roman"/>
                        </a:rPr>
                        <a:t>高密度下加热及电流驱动效率和协同效应研究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1"/>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16</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7-2 </a:t>
                      </a:r>
                      <a:r>
                        <a:rPr lang="zh-CN" sz="1600" b="1" kern="100" dirty="0">
                          <a:solidFill>
                            <a:srgbClr val="FF0000"/>
                          </a:solidFill>
                          <a:latin typeface="微软雅黑" pitchFamily="34" charset="-122"/>
                          <a:ea typeface="微软雅黑" pitchFamily="34" charset="-122"/>
                          <a:cs typeface="Times New Roman"/>
                        </a:rPr>
                        <a:t>长脉冲、高功率运行模式下钨偏滤器基础物理研究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2"/>
                  </a:ext>
                </a:extLst>
              </a:tr>
              <a:tr h="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17</a:t>
                      </a:r>
                      <a:endParaRPr lang="zh-CN" sz="1600" kern="100" dirty="0">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7-3 </a:t>
                      </a:r>
                      <a:r>
                        <a:rPr lang="zh-CN" sz="1600" b="1" kern="100" dirty="0">
                          <a:latin typeface="微软雅黑" pitchFamily="34" charset="-122"/>
                          <a:ea typeface="微软雅黑" pitchFamily="34" charset="-122"/>
                          <a:cs typeface="Times New Roman"/>
                        </a:rPr>
                        <a:t>低杂波控制边界局域模的物理机制研究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3"/>
                  </a:ext>
                </a:extLst>
              </a:tr>
              <a:tr h="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18</a:t>
                      </a:r>
                      <a:endParaRPr lang="zh-CN" sz="1600" kern="100" dirty="0">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4">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8 </a:t>
                      </a:r>
                      <a:r>
                        <a:rPr lang="zh-CN" sz="1600" b="1" kern="100" dirty="0">
                          <a:latin typeface="微软雅黑" pitchFamily="34" charset="-122"/>
                          <a:ea typeface="微软雅黑" pitchFamily="34" charset="-122"/>
                          <a:cs typeface="Times New Roman"/>
                        </a:rPr>
                        <a:t>星系组分、结构和物质循环的光学</a:t>
                      </a:r>
                      <a:r>
                        <a:rPr lang="en-US" sz="1600" b="1" kern="100" dirty="0">
                          <a:latin typeface="微软雅黑" pitchFamily="34" charset="-122"/>
                          <a:ea typeface="微软雅黑" pitchFamily="34" charset="-122"/>
                          <a:cs typeface="Times New Roman"/>
                        </a:rPr>
                        <a:t>-</a:t>
                      </a:r>
                      <a:r>
                        <a:rPr lang="zh-CN" sz="1600" b="1" kern="100" dirty="0">
                          <a:latin typeface="微软雅黑" pitchFamily="34" charset="-122"/>
                          <a:ea typeface="微软雅黑" pitchFamily="34" charset="-122"/>
                          <a:cs typeface="Times New Roman"/>
                        </a:rPr>
                        <a:t>红外观预测研究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indent="0" algn="just">
                        <a:lnSpc>
                          <a:spcPct val="100000"/>
                        </a:lnSpc>
                        <a:spcAft>
                          <a:spcPts val="0"/>
                        </a:spcAft>
                      </a:pPr>
                      <a:r>
                        <a:rPr lang="en-US" sz="1600" b="1" kern="100" dirty="0">
                          <a:latin typeface="微软雅黑" pitchFamily="34" charset="-122"/>
                          <a:ea typeface="微软雅黑" pitchFamily="34" charset="-122"/>
                          <a:cs typeface="Times New Roman"/>
                        </a:rPr>
                        <a:t>8-1 </a:t>
                      </a:r>
                      <a:r>
                        <a:rPr lang="zh-CN" sz="1600" b="1" kern="100" dirty="0">
                          <a:latin typeface="微软雅黑" pitchFamily="34" charset="-122"/>
                          <a:ea typeface="微软雅黑" pitchFamily="34" charset="-122"/>
                          <a:cs typeface="Times New Roman"/>
                        </a:rPr>
                        <a:t>基于</a:t>
                      </a:r>
                      <a:r>
                        <a:rPr lang="en-US" sz="1600" b="1" kern="100" dirty="0">
                          <a:latin typeface="微软雅黑" pitchFamily="34" charset="-122"/>
                          <a:ea typeface="微软雅黑" pitchFamily="34" charset="-122"/>
                          <a:cs typeface="Times New Roman"/>
                        </a:rPr>
                        <a:t>LAMOST</a:t>
                      </a:r>
                      <a:r>
                        <a:rPr lang="zh-CN" sz="1600" b="1" kern="100" dirty="0">
                          <a:latin typeface="微软雅黑" pitchFamily="34" charset="-122"/>
                          <a:ea typeface="微软雅黑" pitchFamily="34" charset="-122"/>
                          <a:cs typeface="Times New Roman"/>
                        </a:rPr>
                        <a:t>海量光谱数据的银河系和恒星与太阳活动研究</a:t>
                      </a:r>
                      <a:endParaRPr lang="zh-CN" sz="1600" kern="100" dirty="0">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4"/>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19</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8-2 </a:t>
                      </a:r>
                      <a:r>
                        <a:rPr lang="zh-CN" sz="1600" b="1" kern="100" dirty="0">
                          <a:solidFill>
                            <a:srgbClr val="FF0000"/>
                          </a:solidFill>
                          <a:latin typeface="微软雅黑" pitchFamily="34" charset="-122"/>
                          <a:ea typeface="微软雅黑" pitchFamily="34" charset="-122"/>
                          <a:cs typeface="Times New Roman"/>
                        </a:rPr>
                        <a:t>黑洞与星系协同演化及其宇宙学效应研究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5"/>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20</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8-3 </a:t>
                      </a:r>
                      <a:r>
                        <a:rPr lang="zh-CN" sz="1600" b="1" kern="100" dirty="0">
                          <a:solidFill>
                            <a:srgbClr val="FF0000"/>
                          </a:solidFill>
                          <a:latin typeface="微软雅黑" pitchFamily="34" charset="-122"/>
                          <a:ea typeface="微软雅黑" pitchFamily="34" charset="-122"/>
                          <a:cs typeface="Times New Roman"/>
                        </a:rPr>
                        <a:t>星系结构与宇宙学研究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6"/>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21</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8-4 </a:t>
                      </a:r>
                      <a:r>
                        <a:rPr lang="zh-CN" sz="1600" b="1" kern="100" dirty="0">
                          <a:solidFill>
                            <a:srgbClr val="FF0000"/>
                          </a:solidFill>
                          <a:latin typeface="微软雅黑" pitchFamily="34" charset="-122"/>
                          <a:ea typeface="微软雅黑" pitchFamily="34" charset="-122"/>
                          <a:cs typeface="Times New Roman"/>
                        </a:rPr>
                        <a:t>致密天体观测研究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07"/>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22</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rowSpan="4">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 </a:t>
                      </a:r>
                      <a:r>
                        <a:rPr lang="zh-CN" sz="1600" b="1" kern="100" dirty="0">
                          <a:solidFill>
                            <a:srgbClr val="FF0000"/>
                          </a:solidFill>
                          <a:latin typeface="微软雅黑" pitchFamily="34" charset="-122"/>
                          <a:ea typeface="微软雅黑" pitchFamily="34" charset="-122"/>
                          <a:cs typeface="Times New Roman"/>
                        </a:rPr>
                        <a:t>脉冲星、中性氢和恒星形成研究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9-1 </a:t>
                      </a:r>
                      <a:r>
                        <a:rPr lang="zh-CN" sz="1600" b="1" kern="100" dirty="0">
                          <a:solidFill>
                            <a:srgbClr val="FF0000"/>
                          </a:solidFill>
                          <a:latin typeface="微软雅黑" pitchFamily="34" charset="-122"/>
                          <a:ea typeface="微软雅黑" pitchFamily="34" charset="-122"/>
                          <a:cs typeface="Times New Roman"/>
                        </a:rPr>
                        <a:t>基于</a:t>
                      </a:r>
                      <a:r>
                        <a:rPr lang="en-US" sz="1600" b="1" kern="100" dirty="0">
                          <a:solidFill>
                            <a:srgbClr val="FF0000"/>
                          </a:solidFill>
                          <a:latin typeface="微软雅黑" pitchFamily="34" charset="-122"/>
                          <a:ea typeface="微软雅黑" pitchFamily="34" charset="-122"/>
                          <a:cs typeface="Times New Roman"/>
                        </a:rPr>
                        <a:t>FAST</a:t>
                      </a:r>
                      <a:r>
                        <a:rPr lang="zh-CN" sz="1600" b="1" kern="100" dirty="0">
                          <a:solidFill>
                            <a:srgbClr val="FF0000"/>
                          </a:solidFill>
                          <a:latin typeface="微软雅黑" pitchFamily="34" charset="-122"/>
                          <a:ea typeface="微软雅黑" pitchFamily="34" charset="-122"/>
                          <a:cs typeface="Times New Roman"/>
                        </a:rPr>
                        <a:t>的脉冲星和中性氢研究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8"/>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23</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9-2 SKA</a:t>
                      </a:r>
                      <a:r>
                        <a:rPr lang="zh-CN" sz="1600" b="1" kern="100" dirty="0">
                          <a:solidFill>
                            <a:srgbClr val="FF0000"/>
                          </a:solidFill>
                          <a:latin typeface="微软雅黑" pitchFamily="34" charset="-122"/>
                          <a:ea typeface="微软雅黑" pitchFamily="34" charset="-122"/>
                          <a:cs typeface="Times New Roman"/>
                        </a:rPr>
                        <a:t>数据处理和相关科学</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09"/>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24</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9-3 </a:t>
                      </a:r>
                      <a:r>
                        <a:rPr lang="zh-CN" sz="1600" b="1" kern="100" dirty="0">
                          <a:solidFill>
                            <a:srgbClr val="FF0000"/>
                          </a:solidFill>
                          <a:latin typeface="微软雅黑" pitchFamily="34" charset="-122"/>
                          <a:ea typeface="微软雅黑" pitchFamily="34" charset="-122"/>
                          <a:cs typeface="Times New Roman"/>
                        </a:rPr>
                        <a:t>恒星形成与星际介质射电观测与研究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0"/>
                  </a:ext>
                </a:extLst>
              </a:tr>
              <a:tr h="0">
                <a:tc>
                  <a:txBody>
                    <a:bodyPr/>
                    <a:lstStyle/>
                    <a:p>
                      <a:pPr indent="0" algn="ctr">
                        <a:lnSpc>
                          <a:spcPct val="100000"/>
                        </a:lnSpc>
                        <a:spcAft>
                          <a:spcPts val="0"/>
                        </a:spcAft>
                      </a:pPr>
                      <a:r>
                        <a:rPr lang="en-US" sz="1600" b="1" kern="100" dirty="0">
                          <a:latin typeface="微软雅黑" pitchFamily="34" charset="-122"/>
                          <a:ea typeface="微软雅黑" pitchFamily="34" charset="-122"/>
                          <a:cs typeface="Times New Roman"/>
                        </a:rPr>
                        <a:t>25</a:t>
                      </a:r>
                      <a:endParaRPr lang="zh-CN" sz="1600" kern="100" dirty="0">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9-4 </a:t>
                      </a:r>
                      <a:r>
                        <a:rPr lang="zh-CN" sz="1600" b="1" kern="100" dirty="0">
                          <a:solidFill>
                            <a:srgbClr val="FF0000"/>
                          </a:solidFill>
                          <a:latin typeface="微软雅黑" pitchFamily="34" charset="-122"/>
                          <a:ea typeface="微软雅黑" pitchFamily="34" charset="-122"/>
                          <a:cs typeface="Times New Roman"/>
                        </a:rPr>
                        <a:t>大型先进射电望远镜（阵列）关键技术与方法研究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extLst>
                  <a:ext uri="{0D108BD9-81ED-4DB2-BD59-A6C34878D82A}">
                    <a16:rowId xmlns:a16="http://schemas.microsoft.com/office/drawing/2014/main" val="10011"/>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26</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rowSpan="5">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 </a:t>
                      </a:r>
                      <a:r>
                        <a:rPr lang="zh-CN" sz="1600" b="1" kern="100" dirty="0">
                          <a:solidFill>
                            <a:srgbClr val="FF0000"/>
                          </a:solidFill>
                          <a:latin typeface="微软雅黑" pitchFamily="34" charset="-122"/>
                          <a:ea typeface="微软雅黑" pitchFamily="34" charset="-122"/>
                          <a:cs typeface="Times New Roman"/>
                        </a:rPr>
                        <a:t>复杂体系的多自由度及多尺度综合研究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10-1 </a:t>
                      </a:r>
                      <a:r>
                        <a:rPr lang="zh-CN" sz="1600" b="1" kern="100" dirty="0">
                          <a:solidFill>
                            <a:srgbClr val="FF0000"/>
                          </a:solidFill>
                          <a:latin typeface="微软雅黑" pitchFamily="34" charset="-122"/>
                          <a:ea typeface="微软雅黑" pitchFamily="34" charset="-122"/>
                          <a:cs typeface="Times New Roman"/>
                        </a:rPr>
                        <a:t>量子功能材料及异质结构的多自由度调控与相关特性研究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2"/>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27</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10-2 </a:t>
                      </a:r>
                      <a:r>
                        <a:rPr lang="zh-CN" sz="1600" b="1" kern="100" dirty="0">
                          <a:solidFill>
                            <a:srgbClr val="FF0000"/>
                          </a:solidFill>
                          <a:latin typeface="微软雅黑" pitchFamily="34" charset="-122"/>
                          <a:ea typeface="微软雅黑" pitchFamily="34" charset="-122"/>
                          <a:cs typeface="Times New Roman"/>
                        </a:rPr>
                        <a:t>面向生物学和医学科学的多尺度成像方法及研究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3"/>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28</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10-3 </a:t>
                      </a:r>
                      <a:r>
                        <a:rPr lang="zh-CN" sz="1600" b="1" kern="100" dirty="0">
                          <a:solidFill>
                            <a:srgbClr val="FF0000"/>
                          </a:solidFill>
                          <a:latin typeface="微软雅黑" pitchFamily="34" charset="-122"/>
                          <a:ea typeface="微软雅黑" pitchFamily="34" charset="-122"/>
                          <a:cs typeface="Times New Roman"/>
                        </a:rPr>
                        <a:t>清洁能源材料的研究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4"/>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29</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10-4 </a:t>
                      </a:r>
                      <a:r>
                        <a:rPr lang="zh-CN" sz="1600" b="1" kern="100" dirty="0">
                          <a:solidFill>
                            <a:srgbClr val="FF0000"/>
                          </a:solidFill>
                          <a:latin typeface="微软雅黑" pitchFamily="34" charset="-122"/>
                          <a:ea typeface="微软雅黑" pitchFamily="34" charset="-122"/>
                          <a:cs typeface="Times New Roman"/>
                        </a:rPr>
                        <a:t>基于大科学装置联通的先进高通量材料表征技术研究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5"/>
                  </a:ext>
                </a:extLst>
              </a:tr>
              <a:tr h="0">
                <a:tc>
                  <a:txBody>
                    <a:bodyPr/>
                    <a:lstStyle/>
                    <a:p>
                      <a:pPr indent="0" algn="ctr">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30</a:t>
                      </a:r>
                      <a:endParaRPr lang="zh-CN" sz="1600" kern="100" dirty="0">
                        <a:solidFill>
                          <a:srgbClr val="FF0000"/>
                        </a:solidFill>
                        <a:latin typeface="微软雅黑" pitchFamily="34" charset="-122"/>
                        <a:ea typeface="微软雅黑" pitchFamily="34" charset="-122"/>
                        <a:cs typeface="Times New Roman"/>
                      </a:endParaRPr>
                    </a:p>
                  </a:txBody>
                  <a:tcPr marL="37625" marR="37625"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vMerge="1">
                  <a:txBody>
                    <a:bodyPr/>
                    <a:lstStyle/>
                    <a:p>
                      <a:endParaRPr lang="zh-CN" altLang="en-US"/>
                    </a:p>
                  </a:txBody>
                  <a:tcPr/>
                </a:tc>
                <a:tc>
                  <a:txBody>
                    <a:bodyPr/>
                    <a:lstStyle/>
                    <a:p>
                      <a:pPr indent="0" algn="just">
                        <a:lnSpc>
                          <a:spcPct val="100000"/>
                        </a:lnSpc>
                        <a:spcAft>
                          <a:spcPts val="0"/>
                        </a:spcAft>
                      </a:pPr>
                      <a:r>
                        <a:rPr lang="en-US" sz="1600" b="1" kern="100" dirty="0">
                          <a:solidFill>
                            <a:srgbClr val="FF0000"/>
                          </a:solidFill>
                          <a:latin typeface="微软雅黑" pitchFamily="34" charset="-122"/>
                          <a:ea typeface="微软雅黑" pitchFamily="34" charset="-122"/>
                          <a:cs typeface="Times New Roman"/>
                        </a:rPr>
                        <a:t>10-5 </a:t>
                      </a:r>
                      <a:r>
                        <a:rPr lang="zh-CN" sz="1600" b="1" kern="100" dirty="0">
                          <a:solidFill>
                            <a:srgbClr val="FF0000"/>
                          </a:solidFill>
                          <a:latin typeface="微软雅黑" pitchFamily="34" charset="-122"/>
                          <a:ea typeface="微软雅黑" pitchFamily="34" charset="-122"/>
                          <a:cs typeface="Times New Roman"/>
                        </a:rPr>
                        <a:t>复杂流体中新型材料的合成与催化反应过程的实时跟踪研究</a:t>
                      </a:r>
                      <a:endParaRPr lang="zh-CN" sz="1600" kern="100" dirty="0">
                        <a:solidFill>
                          <a:srgbClr val="FF0000"/>
                        </a:solidFill>
                        <a:latin typeface="微软雅黑" pitchFamily="34" charset="-122"/>
                        <a:ea typeface="微软雅黑" pitchFamily="34" charset="-122"/>
                        <a:cs typeface="Times New Roman"/>
                      </a:endParaRPr>
                    </a:p>
                  </a:txBody>
                  <a:tcPr marL="90000" marR="9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extLst>
                  <a:ext uri="{0D108BD9-81ED-4DB2-BD59-A6C34878D82A}">
                    <a16:rowId xmlns:a16="http://schemas.microsoft.com/office/drawing/2014/main" val="10016"/>
                  </a:ext>
                </a:extLst>
              </a:tr>
            </a:tbl>
          </a:graphicData>
        </a:graphic>
      </p:graphicFrame>
      <p:sp>
        <p:nvSpPr>
          <p:cNvPr id="8" name="TextBox 7"/>
          <p:cNvSpPr txBox="1"/>
          <p:nvPr/>
        </p:nvSpPr>
        <p:spPr>
          <a:xfrm>
            <a:off x="380166" y="476672"/>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smtClean="0">
                <a:solidFill>
                  <a:srgbClr val="960000"/>
                </a:solidFill>
                <a:latin typeface="微软雅黑" panose="020B0503020204020204" pitchFamily="34" charset="-122"/>
                <a:ea typeface="微软雅黑" panose="020B0503020204020204" pitchFamily="34" charset="-122"/>
                <a:cs typeface="Times New Roman" pitchFamily="18" charset="0"/>
              </a:rPr>
              <a:t>一、专项总体情况</a:t>
            </a:r>
          </a:p>
        </p:txBody>
      </p:sp>
    </p:spTree>
    <p:extLst>
      <p:ext uri="{BB962C8B-B14F-4D97-AF65-F5344CB8AC3E}">
        <p14:creationId xmlns:p14="http://schemas.microsoft.com/office/powerpoint/2010/main" val="220238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模板-高技术中心-交通处">
  <a:themeElements>
    <a:clrScheme name="1_模板-高技术中心-交通处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模板-高技术中心-交通处">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500" b="1"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500" b="1"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1_模板-高技术中心-交通处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模板-高技术中心-交通处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模板-高技术中心-交通处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模板-高技术中心-交通处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模板-高技术中心-交通处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模板-高技术中心-交通处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模板-高技术中心-交通处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模板-高技术中心-交通处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模板-高技术中心-交通处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模板-高技术中心-交通处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模板-高技术中心-交通处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模板-高技术中心-交通处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10235</TotalTime>
  <Pages>0</Pages>
  <Words>5781</Words>
  <Characters>0</Characters>
  <Application>Microsoft Office PowerPoint</Application>
  <DocSecurity>0</DocSecurity>
  <PresentationFormat>自定义</PresentationFormat>
  <Lines>0</Lines>
  <Paragraphs>935</Paragraphs>
  <Slides>53</Slides>
  <Notes>23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53</vt:i4>
      </vt:variant>
    </vt:vector>
  </HeadingPairs>
  <TitlesOfParts>
    <vt:vector size="67" baseType="lpstr">
      <vt:lpstr>仿宋</vt:lpstr>
      <vt:lpstr>仿宋_GB2312</vt:lpstr>
      <vt:lpstr>黑体</vt:lpstr>
      <vt:lpstr>华文仿宋</vt:lpstr>
      <vt:lpstr>华文行楷</vt:lpstr>
      <vt:lpstr>华文新魏</vt:lpstr>
      <vt:lpstr>华文中宋</vt:lpstr>
      <vt:lpstr>宋体</vt:lpstr>
      <vt:lpstr>微软雅黑</vt:lpstr>
      <vt:lpstr>Arial</vt:lpstr>
      <vt:lpstr>Calibri</vt:lpstr>
      <vt:lpstr>Times New Roman</vt:lpstr>
      <vt:lpstr>Wingdings</vt:lpstr>
      <vt:lpstr>1_模板-高技术中心-交通处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WwW.YlmF.CoM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雨林木风</dc:creator>
  <cp:lastModifiedBy>Xie Jinyuan</cp:lastModifiedBy>
  <cp:revision>1912</cp:revision>
  <cp:lastPrinted>2016-08-31T05:57:22Z</cp:lastPrinted>
  <dcterms:created xsi:type="dcterms:W3CDTF">2011-08-05T02:52:27Z</dcterms:created>
  <dcterms:modified xsi:type="dcterms:W3CDTF">2018-07-31T02:34:38Z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2052-6.6.0.2671</vt:lpwstr>
  </property>
</Properties>
</file>