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1878" r:id="rId3"/>
    <p:sldId id="1876" r:id="rId4"/>
    <p:sldId id="1877" r:id="rId5"/>
    <p:sldId id="1875" r:id="rId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7F7F7F"/>
    <a:srgbClr val="FDE798"/>
    <a:srgbClr val="DE75C5"/>
    <a:srgbClr val="DC89C2"/>
    <a:srgbClr val="484BAF"/>
    <a:srgbClr val="E48311"/>
    <a:srgbClr val="0F7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50000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13BA0-58D0-408E-87F5-B5D4485CB8AC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35300-01C4-4EC5-A4B4-F523C2562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2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35300-01C4-4EC5-A4B4-F523C25623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9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F2E2A70-BAC4-7F65-2A63-0B2CFA851B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677"/>
            <a:ext cx="1524144" cy="68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F25DC4-A2FB-941C-E8E0-5F4763E7ACF8}"/>
              </a:ext>
            </a:extLst>
          </p:cNvPr>
          <p:cNvSpPr txBox="1"/>
          <p:nvPr userDrawn="1"/>
        </p:nvSpPr>
        <p:spPr>
          <a:xfrm>
            <a:off x="4363453" y="6344561"/>
            <a:ext cx="1804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Yunyun</a:t>
            </a:r>
            <a:r>
              <a:rPr lang="zh-CN" alt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Fan</a:t>
            </a:r>
            <a:endParaRPr lang="en-CN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7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7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67119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869895-2E93-024E-B62F-58D014B200D9}"/>
              </a:ext>
            </a:extLst>
          </p:cNvPr>
          <p:cNvSpPr txBox="1"/>
          <p:nvPr userDrawn="1"/>
        </p:nvSpPr>
        <p:spPr>
          <a:xfrm>
            <a:off x="4528457" y="6458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43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1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270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4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buClr>
                <a:srgbClr val="0F75BD"/>
              </a:buClr>
              <a:defRPr sz="3200"/>
            </a:lvl1pPr>
            <a:lvl2pPr>
              <a:buClr>
                <a:srgbClr val="0F75BD"/>
              </a:buClr>
              <a:defRPr sz="2800"/>
            </a:lvl2pPr>
            <a:lvl3pPr>
              <a:buClr>
                <a:srgbClr val="0F75BD"/>
              </a:buClr>
              <a:defRPr sz="2400"/>
            </a:lvl3pPr>
            <a:lvl4pPr>
              <a:buClr>
                <a:srgbClr val="0F75BD"/>
              </a:buClr>
              <a:defRPr sz="2000"/>
            </a:lvl4pPr>
            <a:lvl5pPr>
              <a:buClr>
                <a:srgbClr val="0F75BD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3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172087"/>
            <a:ext cx="8543925" cy="600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168400"/>
            <a:ext cx="8543925" cy="500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D98D-72B3-3D49-9BC1-B5043B0D15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" y="6176963"/>
            <a:ext cx="9902952" cy="678299"/>
          </a:xfrm>
          <a:prstGeom prst="rect">
            <a:avLst/>
          </a:prstGeom>
          <a:gradFill flip="none" rotWithShape="1">
            <a:gsLst>
              <a:gs pos="94020">
                <a:schemeClr val="bg1"/>
              </a:gs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681038" y="937846"/>
            <a:ext cx="8543925" cy="2344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D2EB6D3-F519-2346-A983-ABBB74A22DC8}"/>
              </a:ext>
            </a:extLst>
          </p:cNvPr>
          <p:cNvSpPr txBox="1">
            <a:spLocks/>
          </p:cNvSpPr>
          <p:nvPr userDrawn="1"/>
        </p:nvSpPr>
        <p:spPr>
          <a:xfrm>
            <a:off x="7553325" y="631803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FD98D-72B3-3D49-9BC1-B5043B0D15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AB0782B-A677-839A-6575-290998B17F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677"/>
            <a:ext cx="1524144" cy="68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CCD8BA-0F4C-3B50-BF10-339FE8EF39D6}"/>
              </a:ext>
            </a:extLst>
          </p:cNvPr>
          <p:cNvSpPr txBox="1"/>
          <p:nvPr userDrawn="1"/>
        </p:nvSpPr>
        <p:spPr>
          <a:xfrm>
            <a:off x="4363453" y="6344561"/>
            <a:ext cx="1804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Yunyun</a:t>
            </a:r>
            <a:r>
              <a:rPr lang="zh-CN" alt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Fan, IHEP</a:t>
            </a:r>
            <a:endParaRPr lang="en-CN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79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448" y="1753311"/>
            <a:ext cx="8918303" cy="2454541"/>
          </a:xfrm>
        </p:spPr>
        <p:txBody>
          <a:bodyPr>
            <a:noAutofit/>
          </a:bodyPr>
          <a:lstStyle/>
          <a:p>
            <a:br>
              <a:rPr lang="en" altLang="zh-CN" sz="4800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</a:br>
            <a:r>
              <a:rPr lang="en-US" altLang="zh-CN" sz="4800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CEPC</a:t>
            </a:r>
            <a:r>
              <a:rPr lang="zh-CN" altLang="en-US" sz="4800" b="1" dirty="0">
                <a:solidFill>
                  <a:srgbClr val="1A63A0"/>
                </a:solidFill>
                <a:latin typeface="Roboto" panose="02000000000000000000" pitchFamily="2" charset="0"/>
              </a:rPr>
              <a:t> </a:t>
            </a:r>
            <a:r>
              <a:rPr lang="en-US" altLang="zh-CN" sz="4800" b="1" dirty="0">
                <a:solidFill>
                  <a:srgbClr val="1A63A0"/>
                </a:solidFill>
                <a:latin typeface="Roboto" panose="02000000000000000000" pitchFamily="2" charset="0"/>
              </a:rPr>
              <a:t>Time of flight and outer tracker with</a:t>
            </a:r>
            <a:r>
              <a:rPr lang="zh-CN" altLang="en-US" sz="4800" b="1" dirty="0">
                <a:solidFill>
                  <a:srgbClr val="1A63A0"/>
                </a:solidFill>
                <a:latin typeface="Roboto" panose="02000000000000000000" pitchFamily="2" charset="0"/>
              </a:rPr>
              <a:t> </a:t>
            </a:r>
            <a:r>
              <a:rPr lang="en-US" altLang="zh-CN" sz="4800" b="1" dirty="0">
                <a:solidFill>
                  <a:srgbClr val="1A63A0"/>
                </a:solidFill>
                <a:latin typeface="Roboto" panose="02000000000000000000" pitchFamily="2" charset="0"/>
              </a:rPr>
              <a:t>LGAD</a:t>
            </a:r>
            <a:br>
              <a:rPr lang="en-US" altLang="zh-CN" sz="4800" b="1" dirty="0">
                <a:solidFill>
                  <a:srgbClr val="1A63A0"/>
                </a:solidFill>
                <a:latin typeface="Roboto" panose="02000000000000000000" pitchFamily="2" charset="0"/>
              </a:rPr>
            </a:br>
            <a:endParaRPr lang="en-US" altLang="zh-CN" sz="4800" b="1" dirty="0">
              <a:solidFill>
                <a:srgbClr val="1A63A0"/>
              </a:solidFill>
              <a:latin typeface="Roboto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312" y="3694989"/>
            <a:ext cx="8831439" cy="2004811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r>
              <a:rPr lang="en-US" sz="2800" b="1" dirty="0"/>
              <a:t>Yunyun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Fan</a:t>
            </a:r>
            <a:endParaRPr lang="en-US" altLang="zh-CN" sz="2800" dirty="0"/>
          </a:p>
          <a:p>
            <a:r>
              <a:rPr lang="en-US" dirty="0">
                <a:solidFill>
                  <a:schemeClr val="tx2"/>
                </a:solidFill>
              </a:rPr>
              <a:t>Tuesday, June 1</a:t>
            </a:r>
            <a:r>
              <a:rPr lang="en-US" altLang="zh-CN" dirty="0">
                <a:solidFill>
                  <a:schemeClr val="tx2"/>
                </a:solidFill>
              </a:rPr>
              <a:t>8</a:t>
            </a:r>
            <a:r>
              <a:rPr lang="en-US" dirty="0">
                <a:solidFill>
                  <a:schemeClr val="tx2"/>
                </a:solidFill>
              </a:rPr>
              <a:t>, 2024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2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5FA0-1E80-7A91-061F-339BCBC86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CN" dirty="0"/>
              <a:t>ower</a:t>
            </a:r>
            <a:r>
              <a:rPr lang="zh-CN" altLang="en-US" dirty="0"/>
              <a:t> </a:t>
            </a:r>
            <a:r>
              <a:rPr lang="en-US" altLang="zh-CN" dirty="0"/>
              <a:t>distribution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barrel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8823F-2B88-51E3-F5FD-DB7CDA686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957" y="978058"/>
            <a:ext cx="8543925" cy="5008563"/>
          </a:xfrm>
        </p:spPr>
        <p:txBody>
          <a:bodyPr/>
          <a:lstStyle/>
          <a:p>
            <a:r>
              <a:rPr lang="en-US" altLang="zh-CN" dirty="0"/>
              <a:t>ASIC</a:t>
            </a:r>
            <a:r>
              <a:rPr lang="zh-CN" altLang="en-US" dirty="0"/>
              <a:t> </a:t>
            </a:r>
            <a:r>
              <a:rPr lang="en-US" altLang="zh-CN" dirty="0"/>
              <a:t>dimension</a:t>
            </a:r>
            <a:r>
              <a:rPr lang="zh-CN" altLang="en-US" dirty="0"/>
              <a:t>：</a:t>
            </a:r>
            <a:r>
              <a:rPr lang="en-US" altLang="zh-CN" dirty="0"/>
              <a:t>10</a:t>
            </a:r>
            <a:r>
              <a:rPr lang="zh-CN" altLang="en-US" dirty="0"/>
              <a:t> </a:t>
            </a:r>
            <a:r>
              <a:rPr lang="en-US" altLang="zh-CN" dirty="0"/>
              <a:t>mm</a:t>
            </a:r>
            <a:r>
              <a:rPr lang="zh-CN" altLang="en-US" dirty="0"/>
              <a:t> </a:t>
            </a:r>
            <a:r>
              <a:rPr lang="en-US" altLang="zh-CN" dirty="0"/>
              <a:t>x</a:t>
            </a:r>
            <a:r>
              <a:rPr lang="zh-CN" altLang="en-US" dirty="0"/>
              <a:t>  </a:t>
            </a:r>
            <a:r>
              <a:rPr lang="en-US" altLang="zh-CN" dirty="0"/>
              <a:t>15</a:t>
            </a:r>
            <a:r>
              <a:rPr lang="zh-CN" altLang="en-US" dirty="0"/>
              <a:t> </a:t>
            </a:r>
            <a:r>
              <a:rPr lang="en-US" altLang="zh-CN" dirty="0"/>
              <a:t>mm</a:t>
            </a:r>
            <a:r>
              <a:rPr lang="zh-CN" altLang="en-US" dirty="0"/>
              <a:t>， </a:t>
            </a:r>
            <a:r>
              <a:rPr lang="en-US" altLang="zh-CN" dirty="0"/>
              <a:t>Module</a:t>
            </a:r>
            <a:r>
              <a:rPr lang="zh-CN" altLang="en-US" dirty="0"/>
              <a:t>： </a:t>
            </a:r>
            <a:r>
              <a:rPr lang="en-US" altLang="zh-CN" dirty="0"/>
              <a:t>140</a:t>
            </a:r>
            <a:r>
              <a:rPr lang="zh-CN" altLang="en-US" dirty="0"/>
              <a:t> </a:t>
            </a:r>
            <a:r>
              <a:rPr lang="en-US" altLang="zh-CN" dirty="0"/>
              <a:t>mm</a:t>
            </a:r>
            <a:r>
              <a:rPr lang="zh-CN" altLang="en-US" dirty="0"/>
              <a:t> </a:t>
            </a:r>
            <a:r>
              <a:rPr lang="en-US" altLang="zh-CN" dirty="0"/>
              <a:t>x</a:t>
            </a:r>
            <a:r>
              <a:rPr lang="zh-CN" altLang="en-US" dirty="0"/>
              <a:t> </a:t>
            </a:r>
            <a:r>
              <a:rPr lang="en-US" altLang="zh-CN" dirty="0"/>
              <a:t>160</a:t>
            </a:r>
            <a:r>
              <a:rPr lang="zh-CN" altLang="en-US" dirty="0"/>
              <a:t> </a:t>
            </a:r>
            <a:r>
              <a:rPr lang="en-US" altLang="zh-CN" dirty="0"/>
              <a:t>mm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31BB7BA-2510-3A3A-BE06-6F794F530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090578"/>
              </p:ext>
            </p:extLst>
          </p:nvPr>
        </p:nvGraphicFramePr>
        <p:xfrm>
          <a:off x="793586" y="1474699"/>
          <a:ext cx="817086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628">
                  <a:extLst>
                    <a:ext uri="{9D8B030D-6E8A-4147-A177-3AD203B41FA5}">
                      <a16:colId xmlns:a16="http://schemas.microsoft.com/office/drawing/2014/main" val="1949291861"/>
                    </a:ext>
                  </a:extLst>
                </a:gridCol>
                <a:gridCol w="2118628">
                  <a:extLst>
                    <a:ext uri="{9D8B030D-6E8A-4147-A177-3AD203B41FA5}">
                      <a16:colId xmlns:a16="http://schemas.microsoft.com/office/drawing/2014/main" val="802401047"/>
                    </a:ext>
                  </a:extLst>
                </a:gridCol>
                <a:gridCol w="1707782">
                  <a:extLst>
                    <a:ext uri="{9D8B030D-6E8A-4147-A177-3AD203B41FA5}">
                      <a16:colId xmlns:a16="http://schemas.microsoft.com/office/drawing/2014/main" val="2627679761"/>
                    </a:ext>
                  </a:extLst>
                </a:gridCol>
                <a:gridCol w="2225826">
                  <a:extLst>
                    <a:ext uri="{9D8B030D-6E8A-4147-A177-3AD203B41FA5}">
                      <a16:colId xmlns:a16="http://schemas.microsoft.com/office/drawing/2014/main" val="2368734258"/>
                    </a:ext>
                  </a:extLst>
                </a:gridCol>
              </a:tblGrid>
              <a:tr h="471527">
                <a:tc>
                  <a:txBody>
                    <a:bodyPr/>
                    <a:lstStyle/>
                    <a:p>
                      <a:endParaRPr lang="en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r>
                        <a:rPr lang="en-CN" dirty="0"/>
                        <a:t>er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channel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Per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ASIC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Per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module</a:t>
                      </a:r>
                      <a:r>
                        <a:rPr lang="zh-CN" altLang="en-US" dirty="0"/>
                        <a:t> </a:t>
                      </a:r>
                      <a:endParaRPr lang="en-US" altLang="zh-CN" dirty="0"/>
                    </a:p>
                    <a:p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28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ASIC</a:t>
                      </a:r>
                      <a:r>
                        <a:rPr lang="zh-CN" altLang="en-US" dirty="0"/>
                        <a:t>）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8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N" dirty="0"/>
                        <a:t>Pwer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distribution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mW-30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 err="1"/>
                        <a:t>mW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2.56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W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–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3.84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w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71.68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W-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107.52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W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4599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5F4F589-B93D-1050-9054-000C25700F5A}"/>
              </a:ext>
            </a:extLst>
          </p:cNvPr>
          <p:cNvSpPr txBox="1"/>
          <p:nvPr/>
        </p:nvSpPr>
        <p:spPr>
          <a:xfrm>
            <a:off x="755019" y="2600832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b="1" dirty="0"/>
              <a:t>Power</a:t>
            </a:r>
            <a:r>
              <a:rPr lang="zh-CN" altLang="en-US" b="1" dirty="0"/>
              <a:t> </a:t>
            </a:r>
            <a:r>
              <a:rPr lang="en-US" altLang="zh-CN" b="1" dirty="0"/>
              <a:t>distribution</a:t>
            </a:r>
            <a:r>
              <a:rPr lang="zh-CN" altLang="en-US" b="1" dirty="0"/>
              <a:t> </a:t>
            </a:r>
            <a:r>
              <a:rPr lang="en-US" altLang="zh-CN" b="1" dirty="0"/>
              <a:t>per</a:t>
            </a:r>
            <a:r>
              <a:rPr lang="zh-CN" altLang="en-US" b="1" dirty="0"/>
              <a:t> </a:t>
            </a:r>
            <a:r>
              <a:rPr lang="en-US" altLang="zh-CN" b="1" dirty="0"/>
              <a:t>module</a:t>
            </a:r>
            <a:r>
              <a:rPr lang="zh-CN" altLang="en-US" b="1" dirty="0"/>
              <a:t> （</a:t>
            </a:r>
            <a:r>
              <a:rPr lang="en-US" altLang="zh-CN" b="1" dirty="0"/>
              <a:t>single</a:t>
            </a:r>
            <a:r>
              <a:rPr lang="zh-CN" altLang="en-US" b="1" dirty="0"/>
              <a:t> </a:t>
            </a:r>
            <a:r>
              <a:rPr lang="en-US" altLang="zh-CN" b="1" dirty="0"/>
              <a:t>readout</a:t>
            </a:r>
            <a:r>
              <a:rPr lang="zh-CN" altLang="en-US" b="1" dirty="0"/>
              <a:t>）：</a:t>
            </a:r>
            <a:r>
              <a:rPr lang="en-US" altLang="zh-CN" b="1" dirty="0"/>
              <a:t>5.12</a:t>
            </a:r>
            <a:r>
              <a:rPr lang="zh-CN" altLang="en-US" b="1" dirty="0"/>
              <a:t> </a:t>
            </a:r>
            <a:r>
              <a:rPr lang="en-US" altLang="zh-CN" b="1" dirty="0"/>
              <a:t>W/cm</a:t>
            </a:r>
            <a:r>
              <a:rPr lang="en-US" altLang="zh-CN" b="1" baseline="30000" dirty="0"/>
              <a:t>2</a:t>
            </a:r>
            <a:r>
              <a:rPr lang="zh-CN" altLang="en-US" b="1" dirty="0"/>
              <a:t> </a:t>
            </a:r>
            <a:r>
              <a:rPr lang="en-US" altLang="zh-CN" b="1" dirty="0"/>
              <a:t>–</a:t>
            </a:r>
            <a:r>
              <a:rPr lang="zh-CN" altLang="en-US" b="1" dirty="0"/>
              <a:t> </a:t>
            </a:r>
            <a:r>
              <a:rPr lang="en-US" altLang="zh-CN" b="1" dirty="0"/>
              <a:t>7.68</a:t>
            </a:r>
            <a:r>
              <a:rPr lang="zh-CN" altLang="en-US" b="1" dirty="0"/>
              <a:t> </a:t>
            </a:r>
            <a:r>
              <a:rPr lang="en-US" altLang="zh-CN" b="1" dirty="0"/>
              <a:t>W/cm</a:t>
            </a:r>
            <a:r>
              <a:rPr lang="en-US" altLang="zh-CN" b="1" baseline="30000" dirty="0"/>
              <a:t>2</a:t>
            </a:r>
          </a:p>
          <a:p>
            <a:r>
              <a:rPr lang="zh-CN" altLang="en-US" dirty="0"/>
              <a:t> </a:t>
            </a:r>
            <a:endParaRPr lang="en-CN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77538F1-4F5B-2601-D91F-4E8B8AA80D7A}"/>
              </a:ext>
            </a:extLst>
          </p:cNvPr>
          <p:cNvGrpSpPr/>
          <p:nvPr/>
        </p:nvGrpSpPr>
        <p:grpSpPr>
          <a:xfrm>
            <a:off x="287228" y="3167672"/>
            <a:ext cx="9572689" cy="3176370"/>
            <a:chOff x="287228" y="3167672"/>
            <a:chExt cx="9572689" cy="317637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E1E50BE-CCBC-EAF7-F54C-6B18718BF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7228" y="3167672"/>
              <a:ext cx="6544763" cy="3176370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40D3589-DE73-2DBE-D2A7-28BA77BAA002}"/>
                </a:ext>
              </a:extLst>
            </p:cNvPr>
            <p:cNvGrpSpPr/>
            <p:nvPr/>
          </p:nvGrpSpPr>
          <p:grpSpPr>
            <a:xfrm>
              <a:off x="6224555" y="3306243"/>
              <a:ext cx="3635362" cy="2182347"/>
              <a:chOff x="6224555" y="3306243"/>
              <a:chExt cx="3635362" cy="2182347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954046-AAB7-58BE-E0E7-AC42CE827053}"/>
                  </a:ext>
                </a:extLst>
              </p:cNvPr>
              <p:cNvSpPr txBox="1"/>
              <p:nvPr/>
            </p:nvSpPr>
            <p:spPr>
              <a:xfrm>
                <a:off x="7535216" y="3306243"/>
                <a:ext cx="23247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N" b="1" dirty="0">
                    <a:solidFill>
                      <a:schemeClr val="accent1"/>
                    </a:solidFill>
                  </a:rPr>
                  <a:t>Module</a:t>
                </a:r>
              </a:p>
              <a:p>
                <a:r>
                  <a:rPr lang="en-US" altLang="zh-CN" b="1" dirty="0">
                    <a:solidFill>
                      <a:schemeClr val="accent1"/>
                    </a:solidFill>
                  </a:rPr>
                  <a:t>140</a:t>
                </a:r>
                <a:r>
                  <a:rPr lang="en-CN" altLang="zh-CN" b="1" dirty="0">
                    <a:solidFill>
                      <a:schemeClr val="accent1"/>
                    </a:solidFill>
                  </a:rPr>
                  <a:t>mm</a:t>
                </a:r>
                <a:r>
                  <a:rPr lang="zh-CN" altLang="en-US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altLang="zh-CN" b="1" dirty="0">
                    <a:solidFill>
                      <a:schemeClr val="accent1"/>
                    </a:solidFill>
                  </a:rPr>
                  <a:t>x</a:t>
                </a:r>
                <a:r>
                  <a:rPr lang="zh-CN" altLang="en-US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altLang="zh-CN" b="1" dirty="0">
                    <a:solidFill>
                      <a:schemeClr val="accent1"/>
                    </a:solidFill>
                  </a:rPr>
                  <a:t>160mm</a:t>
                </a:r>
                <a:endParaRPr lang="en-CN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5FD6A62-B1BB-12BD-C736-1B0CBB9FE701}"/>
                  </a:ext>
                </a:extLst>
              </p:cNvPr>
              <p:cNvSpPr txBox="1"/>
              <p:nvPr/>
            </p:nvSpPr>
            <p:spPr>
              <a:xfrm>
                <a:off x="6350000" y="3875364"/>
                <a:ext cx="330200" cy="115282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CN" dirty="0"/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7A1F0329-3527-E5C7-CD75-1930AC650C7B}"/>
                  </a:ext>
                </a:extLst>
              </p:cNvPr>
              <p:cNvCxnSpPr>
                <a:cxnSpLocks/>
                <a:stCxn id="13" idx="2"/>
              </p:cNvCxnSpPr>
              <p:nvPr/>
            </p:nvCxnSpPr>
            <p:spPr>
              <a:xfrm>
                <a:off x="6515100" y="5028189"/>
                <a:ext cx="762000" cy="26056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9359FE5D-7127-1B58-2E41-E1847C0D3FAE}"/>
                  </a:ext>
                </a:extLst>
              </p:cNvPr>
              <p:cNvCxnSpPr/>
              <p:nvPr/>
            </p:nvCxnSpPr>
            <p:spPr>
              <a:xfrm>
                <a:off x="6350000" y="5028189"/>
                <a:ext cx="0" cy="2780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AEAA9BB-3E21-0B56-6FC6-8233DEAF75B4}"/>
                  </a:ext>
                </a:extLst>
              </p:cNvPr>
              <p:cNvCxnSpPr/>
              <p:nvPr/>
            </p:nvCxnSpPr>
            <p:spPr>
              <a:xfrm>
                <a:off x="6667500" y="5040889"/>
                <a:ext cx="0" cy="2780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37704F06-2D37-6027-296A-9252354CA521}"/>
                  </a:ext>
                </a:extLst>
              </p:cNvPr>
              <p:cNvCxnSpPr/>
              <p:nvPr/>
            </p:nvCxnSpPr>
            <p:spPr>
              <a:xfrm flipV="1">
                <a:off x="6350000" y="5183871"/>
                <a:ext cx="317500" cy="872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ADE4F2-6C22-9CA0-203A-2C857266AFD7}"/>
                  </a:ext>
                </a:extLst>
              </p:cNvPr>
              <p:cNvSpPr txBox="1"/>
              <p:nvPr/>
            </p:nvSpPr>
            <p:spPr>
              <a:xfrm>
                <a:off x="6224555" y="5211591"/>
                <a:ext cx="10264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15mm</a:t>
                </a:r>
                <a:endParaRPr lang="en-CN" sz="1200" dirty="0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B996C336-FA20-9EE0-199B-8B5A9FA6B5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28791" y="3938863"/>
                <a:ext cx="39542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F318DFC6-859D-1305-82EE-0E2C6CA182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92291" y="4916763"/>
                <a:ext cx="39542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CFAC6EFF-19F4-EA5F-4925-939FAA9DB0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44690" y="3944753"/>
                <a:ext cx="0" cy="983799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6D61EA-3252-D7F2-97A9-763DF5BB7B16}"/>
                  </a:ext>
                </a:extLst>
              </p:cNvPr>
              <p:cNvSpPr txBox="1"/>
              <p:nvPr/>
            </p:nvSpPr>
            <p:spPr>
              <a:xfrm rot="16200000">
                <a:off x="6464417" y="4153607"/>
                <a:ext cx="10264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140</a:t>
                </a:r>
                <a:r>
                  <a:rPr lang="zh-CN" altLang="en-US" sz="1200" dirty="0"/>
                  <a:t> </a:t>
                </a:r>
                <a:r>
                  <a:rPr lang="en-US" altLang="zh-CN" sz="1200" dirty="0"/>
                  <a:t>mm</a:t>
                </a:r>
                <a:endParaRPr lang="en-CN" sz="1200" dirty="0"/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DFAA385-EDE5-3ABB-11F9-A4E0F0DED6F8}"/>
              </a:ext>
            </a:extLst>
          </p:cNvPr>
          <p:cNvSpPr txBox="1"/>
          <p:nvPr/>
        </p:nvSpPr>
        <p:spPr>
          <a:xfrm>
            <a:off x="7289799" y="5028189"/>
            <a:ext cx="2616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b="1" dirty="0"/>
              <a:t>Power</a:t>
            </a:r>
            <a:r>
              <a:rPr lang="zh-CN" altLang="en-US" b="1" dirty="0"/>
              <a:t> </a:t>
            </a:r>
            <a:r>
              <a:rPr lang="en-US" altLang="zh-CN" b="1" dirty="0"/>
              <a:t>distribution</a:t>
            </a:r>
            <a:r>
              <a:rPr lang="zh-CN" altLang="en-US" b="1" dirty="0"/>
              <a:t>：</a:t>
            </a:r>
            <a:endParaRPr lang="en-US" altLang="zh-CN" b="1" dirty="0"/>
          </a:p>
          <a:p>
            <a:r>
              <a:rPr lang="en-US" altLang="zh-CN" dirty="0">
                <a:solidFill>
                  <a:srgbClr val="0070C0"/>
                </a:solidFill>
              </a:rPr>
              <a:t>5.12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W/cm</a:t>
            </a:r>
            <a:r>
              <a:rPr lang="en-US" altLang="zh-CN" baseline="30000" dirty="0">
                <a:solidFill>
                  <a:srgbClr val="0070C0"/>
                </a:solidFill>
              </a:rPr>
              <a:t>2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–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7.68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W/cm</a:t>
            </a:r>
            <a:r>
              <a:rPr lang="en-US" altLang="zh-CN" baseline="30000" dirty="0">
                <a:solidFill>
                  <a:srgbClr val="0070C0"/>
                </a:solidFill>
              </a:rPr>
              <a:t>2</a:t>
            </a:r>
          </a:p>
          <a:p>
            <a:r>
              <a:rPr lang="en-US" b="1" dirty="0"/>
              <a:t>Dimension of</a:t>
            </a:r>
            <a:r>
              <a:rPr lang="zh-CN" altLang="en-US" b="1" dirty="0"/>
              <a:t> </a:t>
            </a:r>
            <a:r>
              <a:rPr lang="en-US" b="1" dirty="0"/>
              <a:t>ASIC</a:t>
            </a:r>
            <a:r>
              <a:rPr lang="zh-CN" altLang="en-US" b="1" dirty="0"/>
              <a:t> </a:t>
            </a:r>
            <a:r>
              <a:rPr lang="en-US" altLang="zh-CN" b="1" dirty="0"/>
              <a:t>group</a:t>
            </a:r>
            <a:r>
              <a:rPr lang="zh-CN" altLang="en-US" b="1" dirty="0"/>
              <a:t> </a:t>
            </a:r>
            <a:r>
              <a:rPr lang="zh-CN" altLang="en-US" dirty="0"/>
              <a:t>：</a:t>
            </a:r>
            <a:r>
              <a:rPr lang="en-US" altLang="zh-CN" dirty="0">
                <a:solidFill>
                  <a:srgbClr val="0070C0"/>
                </a:solidFill>
              </a:rPr>
              <a:t>15mm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x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140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mm</a:t>
            </a:r>
            <a:endParaRPr lang="en-C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8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AFB74-BC0F-DB49-4327-8E19FE14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459B2-5243-F32D-F0F2-149B67FC3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N"/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3766966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5379-E940-13FA-97DB-24B96B8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Arrangement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 err="1"/>
              <a:t>ToF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strip</a:t>
            </a:r>
            <a:r>
              <a:rPr lang="zh-CN" altLang="en-US" dirty="0"/>
              <a:t> </a:t>
            </a:r>
            <a:r>
              <a:rPr lang="en-US" altLang="zh-CN" dirty="0"/>
              <a:t>LGAD</a:t>
            </a:r>
            <a:r>
              <a:rPr lang="zh-CN" altLang="en-US" dirty="0"/>
              <a:t>：</a:t>
            </a:r>
            <a:r>
              <a:rPr lang="en-US" altLang="zh-CN" dirty="0"/>
              <a:t>Barrel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3586A-EFE2-9D09-9D09-31D87BC3B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4" y="1180756"/>
            <a:ext cx="9478243" cy="5008563"/>
          </a:xfrm>
        </p:spPr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Helvetica Neue" panose="02000503000000020004" pitchFamily="2" charset="0"/>
              </a:rPr>
              <a:t>One layer: </a:t>
            </a:r>
            <a:r>
              <a:rPr lang="zh-CN" altLang="en-US" dirty="0">
                <a:solidFill>
                  <a:srgbClr val="000000"/>
                </a:solidFill>
                <a:latin typeface="Helvetica Neue" panose="02000503000000020004" pitchFamily="2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3780</a:t>
            </a:r>
            <a:r>
              <a:rPr lang="zh-CN" altLang="en-US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modules</a:t>
            </a:r>
            <a:endParaRPr lang="en-US" altLang="zh-CN" dirty="0">
              <a:solidFill>
                <a:srgbClr val="000000"/>
              </a:solidFill>
              <a:latin typeface="Helvetica Neue" panose="02000503000000020004" pitchFamily="2" charset="0"/>
            </a:endParaRPr>
          </a:p>
          <a:p>
            <a:pPr marL="457200" lvl="1" indent="0">
              <a:buNone/>
            </a:pPr>
            <a:r>
              <a:rPr lang="en-US" altLang="zh-CN" dirty="0">
                <a:solidFill>
                  <a:srgbClr val="000000"/>
                </a:solidFill>
                <a:latin typeface="Helvetica Neue" panose="02000503000000020004" pitchFamily="2" charset="0"/>
              </a:rPr>
              <a:t>90</a:t>
            </a:r>
            <a:r>
              <a:rPr lang="zh-CN" altLang="en-US" dirty="0">
                <a:solidFill>
                  <a:srgbClr val="000000"/>
                </a:solidFill>
                <a:latin typeface="Helvetica Neue" panose="02000503000000020004" pitchFamily="2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Helvetica Neue" panose="02000503000000020004" pitchFamily="2" charset="0"/>
              </a:rPr>
              <a:t>ladders</a:t>
            </a:r>
            <a:r>
              <a:rPr lang="zh-CN" altLang="en-US" dirty="0">
                <a:solidFill>
                  <a:srgbClr val="000000"/>
                </a:solidFill>
                <a:latin typeface="Helvetica Neue" panose="02000503000000020004" pitchFamily="2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Helvetica Neue" panose="02000503000000020004" pitchFamily="2" charset="0"/>
              </a:rPr>
              <a:t>45 ladders each</a:t>
            </a:r>
            <a:r>
              <a:rPr lang="zh-CN" altLang="en-US" dirty="0">
                <a:solidFill>
                  <a:srgbClr val="000000"/>
                </a:solidFill>
                <a:latin typeface="Helvetica Neue" panose="02000503000000020004" pitchFamily="2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Helvetica Neue" panose="02000503000000020004" pitchFamily="2" charset="0"/>
              </a:rPr>
              <a:t>side,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dirty="0">
                <a:solidFill>
                  <a:srgbClr val="000000"/>
                </a:solidFill>
                <a:latin typeface="Helvetica Neue" panose="02000503000000020004" pitchFamily="2" charset="0"/>
              </a:rPr>
              <a:t>42 modules/ladder</a:t>
            </a:r>
            <a:r>
              <a:rPr lang="zh-CN" altLang="en-US" dirty="0">
                <a:solidFill>
                  <a:srgbClr val="000000"/>
                </a:solidFill>
                <a:latin typeface="Helvetica Neue" panose="02000503000000020004" pitchFamily="2" charset="0"/>
              </a:rPr>
              <a:t>，</a:t>
            </a:r>
            <a:endParaRPr lang="en-US" altLang="zh-CN" dirty="0">
              <a:solidFill>
                <a:srgbClr val="000000"/>
              </a:solidFill>
              <a:latin typeface="Helvetica Neue" panose="02000503000000020004" pitchFamily="2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zh-CN" dirty="0">
                <a:solidFill>
                  <a:srgbClr val="000000"/>
                </a:solidFill>
                <a:latin typeface="Helvetica Neue" panose="02000503000000020004" pitchFamily="2" charset="0"/>
              </a:rPr>
              <a:t>28</a:t>
            </a:r>
            <a:r>
              <a:rPr lang="zh-CN" altLang="en-US" dirty="0">
                <a:solidFill>
                  <a:srgbClr val="000000"/>
                </a:solidFill>
                <a:latin typeface="Helvetica Neue" panose="02000503000000020004" pitchFamily="2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Helvetica Neue" panose="02000503000000020004" pitchFamily="2" charset="0"/>
              </a:rPr>
              <a:t>ASIC/module</a:t>
            </a:r>
            <a:r>
              <a:rPr lang="zh-CN" altLang="en-US" dirty="0">
                <a:solidFill>
                  <a:srgbClr val="000000"/>
                </a:solidFill>
                <a:latin typeface="Helvetica Neue" panose="02000503000000020004" pitchFamily="2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Helvetica Neue" panose="02000503000000020004" pitchFamily="2" charset="0"/>
              </a:rPr>
              <a:t>128</a:t>
            </a:r>
            <a:r>
              <a:rPr lang="zh-CN" altLang="en-US" dirty="0">
                <a:solidFill>
                  <a:srgbClr val="000000"/>
                </a:solidFill>
                <a:latin typeface="Helvetica Neue" panose="02000503000000020004" pitchFamily="2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Helvetica Neue" panose="02000503000000020004" pitchFamily="2" charset="0"/>
              </a:rPr>
              <a:t>Channel/ASIC</a:t>
            </a:r>
            <a:endParaRPr lang="en-US" altLang="zh-CN" dirty="0">
              <a:solidFill>
                <a:srgbClr val="000000"/>
              </a:solidFill>
              <a:effectLst/>
              <a:latin typeface="Helvetica Neue" panose="02000503000000020004" pitchFamily="2" charset="0"/>
            </a:endParaRPr>
          </a:p>
          <a:p>
            <a:endParaRPr lang="en-C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E11C3F-DA93-0102-27F3-1526AA78A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456" y="1569247"/>
            <a:ext cx="3131738" cy="22438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F0AE3B-69D1-C740-0B95-9DB234E6FEE5}"/>
              </a:ext>
            </a:extLst>
          </p:cNvPr>
          <p:cNvSpPr txBox="1"/>
          <p:nvPr/>
        </p:nvSpPr>
        <p:spPr>
          <a:xfrm>
            <a:off x="5803194" y="1029292"/>
            <a:ext cx="2324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b="1" dirty="0">
                <a:solidFill>
                  <a:schemeClr val="accent1"/>
                </a:solidFill>
              </a:rPr>
              <a:t>One</a:t>
            </a:r>
            <a:r>
              <a:rPr lang="zh-CN" altLang="en-US" b="1" dirty="0">
                <a:solidFill>
                  <a:schemeClr val="accent1"/>
                </a:solidFill>
              </a:rPr>
              <a:t> </a:t>
            </a:r>
            <a:r>
              <a:rPr lang="en-US" altLang="zh-CN" b="1" dirty="0">
                <a:solidFill>
                  <a:schemeClr val="accent1"/>
                </a:solidFill>
              </a:rPr>
              <a:t>layer</a:t>
            </a:r>
            <a:r>
              <a:rPr lang="zh-CN" altLang="en-US" b="1" dirty="0">
                <a:solidFill>
                  <a:schemeClr val="accent1"/>
                </a:solidFill>
              </a:rPr>
              <a:t> </a:t>
            </a:r>
            <a:r>
              <a:rPr lang="en-US" altLang="zh-CN" b="1" dirty="0" err="1">
                <a:solidFill>
                  <a:schemeClr val="accent1"/>
                </a:solidFill>
              </a:rPr>
              <a:t>ToF</a:t>
            </a:r>
            <a:endParaRPr lang="en-CN" b="1" dirty="0">
              <a:solidFill>
                <a:schemeClr val="accent1"/>
              </a:solidFill>
            </a:endParaRPr>
          </a:p>
          <a:p>
            <a:r>
              <a:rPr lang="en-US" altLang="zh-CN" b="1" dirty="0">
                <a:solidFill>
                  <a:schemeClr val="accent1"/>
                </a:solidFill>
              </a:rPr>
              <a:t>R=</a:t>
            </a:r>
            <a:r>
              <a:rPr lang="zh-CN" altLang="en-US" b="1" dirty="0">
                <a:solidFill>
                  <a:schemeClr val="accent1"/>
                </a:solidFill>
              </a:rPr>
              <a:t> </a:t>
            </a:r>
            <a:r>
              <a:rPr lang="en-US" altLang="zh-CN" b="1" dirty="0">
                <a:solidFill>
                  <a:schemeClr val="accent1"/>
                </a:solidFill>
              </a:rPr>
              <a:t>1800</a:t>
            </a:r>
            <a:r>
              <a:rPr lang="zh-CN" altLang="en-US" b="1" dirty="0">
                <a:solidFill>
                  <a:schemeClr val="accent1"/>
                </a:solidFill>
              </a:rPr>
              <a:t> </a:t>
            </a:r>
            <a:r>
              <a:rPr lang="en-US" altLang="zh-CN" b="1" dirty="0">
                <a:solidFill>
                  <a:schemeClr val="accent1"/>
                </a:solidFill>
              </a:rPr>
              <a:t>mm</a:t>
            </a:r>
            <a:r>
              <a:rPr lang="zh-CN" altLang="en-US" b="1" dirty="0">
                <a:solidFill>
                  <a:schemeClr val="accent1"/>
                </a:solidFill>
              </a:rPr>
              <a:t> </a:t>
            </a:r>
            <a:endParaRPr lang="en-US" altLang="zh-CN" b="1" dirty="0">
              <a:solidFill>
                <a:schemeClr val="accent1"/>
              </a:solidFill>
            </a:endParaRPr>
          </a:p>
          <a:p>
            <a:r>
              <a:rPr lang="en-US" altLang="zh-CN" b="1" dirty="0">
                <a:solidFill>
                  <a:schemeClr val="accent1"/>
                </a:solidFill>
              </a:rPr>
              <a:t>H</a:t>
            </a:r>
            <a:r>
              <a:rPr lang="zh-CN" altLang="en-US" b="1" dirty="0">
                <a:solidFill>
                  <a:schemeClr val="accent1"/>
                </a:solidFill>
              </a:rPr>
              <a:t>～</a:t>
            </a:r>
            <a:r>
              <a:rPr lang="en-US" altLang="zh-CN" b="1" dirty="0">
                <a:solidFill>
                  <a:schemeClr val="accent1"/>
                </a:solidFill>
              </a:rPr>
              <a:t>5800mm</a:t>
            </a:r>
            <a:endParaRPr lang="en-CN" b="1" dirty="0">
              <a:solidFill>
                <a:schemeClr val="accent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14842B-25D2-9F60-3C7A-42F46F700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1633" y="1180756"/>
            <a:ext cx="1306306" cy="678896"/>
          </a:xfrm>
          <a:prstGeom prst="rect">
            <a:avLst/>
          </a:prstGeom>
          <a:ln>
            <a:solidFill>
              <a:srgbClr val="C00000"/>
            </a:solidFill>
          </a:ln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F4F7344-1CFE-25F9-6595-8D6A74DAE67C}"/>
              </a:ext>
            </a:extLst>
          </p:cNvPr>
          <p:cNvCxnSpPr/>
          <p:nvPr/>
        </p:nvCxnSpPr>
        <p:spPr>
          <a:xfrm flipV="1">
            <a:off x="7799294" y="1490957"/>
            <a:ext cx="461243" cy="208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4B4B01E-0393-6206-F742-0EFFA8C19C3B}"/>
              </a:ext>
            </a:extLst>
          </p:cNvPr>
          <p:cNvSpPr txBox="1"/>
          <p:nvPr/>
        </p:nvSpPr>
        <p:spPr>
          <a:xfrm>
            <a:off x="7289799" y="5028189"/>
            <a:ext cx="2616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b="1" dirty="0"/>
              <a:t>Power</a:t>
            </a:r>
            <a:r>
              <a:rPr lang="zh-CN" altLang="en-US" b="1" dirty="0"/>
              <a:t> </a:t>
            </a:r>
            <a:r>
              <a:rPr lang="en-US" altLang="zh-CN" b="1" dirty="0"/>
              <a:t>distribution</a:t>
            </a:r>
            <a:r>
              <a:rPr lang="zh-CN" altLang="en-US" b="1" dirty="0"/>
              <a:t>：</a:t>
            </a:r>
            <a:endParaRPr lang="en-US" altLang="zh-CN" b="1" dirty="0"/>
          </a:p>
          <a:p>
            <a:r>
              <a:rPr lang="en-US" altLang="zh-CN" dirty="0">
                <a:solidFill>
                  <a:srgbClr val="0070C0"/>
                </a:solidFill>
              </a:rPr>
              <a:t>5.12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W/cm</a:t>
            </a:r>
            <a:r>
              <a:rPr lang="en-US" altLang="zh-CN" baseline="30000" dirty="0">
                <a:solidFill>
                  <a:srgbClr val="0070C0"/>
                </a:solidFill>
              </a:rPr>
              <a:t>2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–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7.68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W/cm</a:t>
            </a:r>
            <a:r>
              <a:rPr lang="en-US" altLang="zh-CN" baseline="30000" dirty="0">
                <a:solidFill>
                  <a:srgbClr val="0070C0"/>
                </a:solidFill>
              </a:rPr>
              <a:t>2</a:t>
            </a:r>
          </a:p>
          <a:p>
            <a:r>
              <a:rPr lang="en-US" b="1" dirty="0"/>
              <a:t>Dimension of</a:t>
            </a:r>
            <a:r>
              <a:rPr lang="zh-CN" altLang="en-US" b="1" dirty="0"/>
              <a:t> </a:t>
            </a:r>
            <a:r>
              <a:rPr lang="en-US" b="1" dirty="0"/>
              <a:t>ASIC</a:t>
            </a:r>
            <a:r>
              <a:rPr lang="zh-CN" altLang="en-US" b="1" dirty="0"/>
              <a:t> </a:t>
            </a:r>
            <a:r>
              <a:rPr lang="en-US" altLang="zh-CN" b="1" dirty="0"/>
              <a:t>group</a:t>
            </a:r>
            <a:r>
              <a:rPr lang="zh-CN" altLang="en-US" b="1" dirty="0"/>
              <a:t> </a:t>
            </a:r>
            <a:r>
              <a:rPr lang="zh-CN" altLang="en-US" dirty="0"/>
              <a:t>：</a:t>
            </a:r>
            <a:r>
              <a:rPr lang="en-US" altLang="zh-CN" dirty="0">
                <a:solidFill>
                  <a:srgbClr val="0070C0"/>
                </a:solidFill>
              </a:rPr>
              <a:t>15mm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x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140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mm</a:t>
            </a:r>
            <a:endParaRPr lang="en-CN" dirty="0">
              <a:solidFill>
                <a:srgbClr val="0070C0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BE22350-74C8-577D-7407-6F3976670554}"/>
              </a:ext>
            </a:extLst>
          </p:cNvPr>
          <p:cNvGrpSpPr/>
          <p:nvPr/>
        </p:nvGrpSpPr>
        <p:grpSpPr>
          <a:xfrm>
            <a:off x="287228" y="3167672"/>
            <a:ext cx="9572689" cy="3176370"/>
            <a:chOff x="287228" y="3167672"/>
            <a:chExt cx="9572689" cy="317637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52E6028-0593-BD75-812B-CC4B4C56F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7228" y="3167672"/>
              <a:ext cx="6544763" cy="3176370"/>
            </a:xfrm>
            <a:prstGeom prst="rect">
              <a:avLst/>
            </a:prstGeom>
          </p:spPr>
        </p:pic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7F8DB72B-BEB9-B025-DFCB-413D793BC551}"/>
                </a:ext>
              </a:extLst>
            </p:cNvPr>
            <p:cNvGrpSpPr/>
            <p:nvPr/>
          </p:nvGrpSpPr>
          <p:grpSpPr>
            <a:xfrm>
              <a:off x="6224555" y="3306243"/>
              <a:ext cx="3635362" cy="2182347"/>
              <a:chOff x="6224555" y="3306243"/>
              <a:chExt cx="3635362" cy="218234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E3BDA12-76E3-65C2-0738-D462D5C34665}"/>
                  </a:ext>
                </a:extLst>
              </p:cNvPr>
              <p:cNvSpPr txBox="1"/>
              <p:nvPr/>
            </p:nvSpPr>
            <p:spPr>
              <a:xfrm>
                <a:off x="7535216" y="3306243"/>
                <a:ext cx="23247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N" b="1" dirty="0">
                    <a:solidFill>
                      <a:schemeClr val="accent1"/>
                    </a:solidFill>
                  </a:rPr>
                  <a:t>Module</a:t>
                </a:r>
              </a:p>
              <a:p>
                <a:r>
                  <a:rPr lang="en-US" altLang="zh-CN" b="1" dirty="0">
                    <a:solidFill>
                      <a:schemeClr val="accent1"/>
                    </a:solidFill>
                  </a:rPr>
                  <a:t>140</a:t>
                </a:r>
                <a:r>
                  <a:rPr lang="en-CN" altLang="zh-CN" b="1" dirty="0">
                    <a:solidFill>
                      <a:schemeClr val="accent1"/>
                    </a:solidFill>
                  </a:rPr>
                  <a:t>mm</a:t>
                </a:r>
                <a:r>
                  <a:rPr lang="zh-CN" altLang="en-US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altLang="zh-CN" b="1" dirty="0">
                    <a:solidFill>
                      <a:schemeClr val="accent1"/>
                    </a:solidFill>
                  </a:rPr>
                  <a:t>x</a:t>
                </a:r>
                <a:r>
                  <a:rPr lang="zh-CN" altLang="en-US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altLang="zh-CN" b="1" dirty="0">
                    <a:solidFill>
                      <a:schemeClr val="accent1"/>
                    </a:solidFill>
                  </a:rPr>
                  <a:t>160mm</a:t>
                </a:r>
                <a:endParaRPr lang="en-CN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22E326C-D700-26FB-D630-60EE17E65744}"/>
                  </a:ext>
                </a:extLst>
              </p:cNvPr>
              <p:cNvSpPr txBox="1"/>
              <p:nvPr/>
            </p:nvSpPr>
            <p:spPr>
              <a:xfrm>
                <a:off x="6350000" y="3875364"/>
                <a:ext cx="330200" cy="115282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CN" dirty="0"/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94381A2F-9C15-79E2-153D-811DCD1763AB}"/>
                  </a:ext>
                </a:extLst>
              </p:cNvPr>
              <p:cNvCxnSpPr>
                <a:cxnSpLocks/>
                <a:stCxn id="4" idx="2"/>
              </p:cNvCxnSpPr>
              <p:nvPr/>
            </p:nvCxnSpPr>
            <p:spPr>
              <a:xfrm>
                <a:off x="6515100" y="5028189"/>
                <a:ext cx="762000" cy="26056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FBEDEB4-0D1F-DAB5-A63D-2FCAE5D4DD5F}"/>
                  </a:ext>
                </a:extLst>
              </p:cNvPr>
              <p:cNvCxnSpPr/>
              <p:nvPr/>
            </p:nvCxnSpPr>
            <p:spPr>
              <a:xfrm>
                <a:off x="6350000" y="5028189"/>
                <a:ext cx="0" cy="2780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B5C008B-4268-4A33-1710-06B0D12C465A}"/>
                  </a:ext>
                </a:extLst>
              </p:cNvPr>
              <p:cNvCxnSpPr/>
              <p:nvPr/>
            </p:nvCxnSpPr>
            <p:spPr>
              <a:xfrm>
                <a:off x="6667500" y="5040889"/>
                <a:ext cx="0" cy="2780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870BB1B2-564D-E507-724F-4CC271DC3C2F}"/>
                  </a:ext>
                </a:extLst>
              </p:cNvPr>
              <p:cNvCxnSpPr/>
              <p:nvPr/>
            </p:nvCxnSpPr>
            <p:spPr>
              <a:xfrm flipV="1">
                <a:off x="6350000" y="5183871"/>
                <a:ext cx="317500" cy="872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30AD5FB-748A-3F34-DFD7-BD383C3FCD5A}"/>
                  </a:ext>
                </a:extLst>
              </p:cNvPr>
              <p:cNvSpPr txBox="1"/>
              <p:nvPr/>
            </p:nvSpPr>
            <p:spPr>
              <a:xfrm>
                <a:off x="6224555" y="5211591"/>
                <a:ext cx="10264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15mm</a:t>
                </a:r>
                <a:endParaRPr lang="en-CN" sz="1200" dirty="0"/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F4CA792-2A35-CF8A-C33B-3E1BA731B7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28791" y="3938863"/>
                <a:ext cx="39542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6952AB1-427B-8437-4715-9FA60F6447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92291" y="4916763"/>
                <a:ext cx="39542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0E0164BB-4202-63E4-47DE-D87F23606D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44690" y="3944753"/>
                <a:ext cx="0" cy="983799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4B804F2-C2DF-BA41-3386-669819502726}"/>
                  </a:ext>
                </a:extLst>
              </p:cNvPr>
              <p:cNvSpPr txBox="1"/>
              <p:nvPr/>
            </p:nvSpPr>
            <p:spPr>
              <a:xfrm rot="16200000">
                <a:off x="6464417" y="4153607"/>
                <a:ext cx="10264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140</a:t>
                </a:r>
                <a:r>
                  <a:rPr lang="zh-CN" altLang="en-US" sz="1200" dirty="0"/>
                  <a:t> </a:t>
                </a:r>
                <a:r>
                  <a:rPr lang="en-US" altLang="zh-CN" sz="1200" dirty="0"/>
                  <a:t>mm</a:t>
                </a:r>
                <a:endParaRPr lang="en-CN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27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5FA0-1E80-7A91-061F-339BCBC86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CN" dirty="0"/>
              <a:t>ower</a:t>
            </a:r>
            <a:r>
              <a:rPr lang="zh-CN" altLang="en-US" dirty="0"/>
              <a:t> </a:t>
            </a:r>
            <a:r>
              <a:rPr lang="en-US" altLang="zh-CN" dirty="0"/>
              <a:t>distribution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8823F-2B88-51E3-F5FD-DB7CDA686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Power</a:t>
            </a:r>
            <a:r>
              <a:rPr lang="zh-CN" altLang="en-US" dirty="0"/>
              <a:t> </a:t>
            </a:r>
            <a:r>
              <a:rPr lang="en-US" altLang="zh-CN" dirty="0"/>
              <a:t>distribution</a:t>
            </a:r>
            <a:r>
              <a:rPr lang="zh-CN" altLang="en-US" dirty="0"/>
              <a:t> </a:t>
            </a:r>
            <a:r>
              <a:rPr lang="en-US" altLang="zh-CN" dirty="0"/>
              <a:t>per</a:t>
            </a:r>
            <a:r>
              <a:rPr lang="zh-CN" altLang="en-US" dirty="0"/>
              <a:t> </a:t>
            </a:r>
            <a:r>
              <a:rPr lang="en-US" altLang="zh-CN" dirty="0"/>
              <a:t>channel</a:t>
            </a:r>
            <a:r>
              <a:rPr lang="zh-CN" altLang="en-US" dirty="0"/>
              <a:t> </a:t>
            </a:r>
            <a:r>
              <a:rPr lang="en-US" altLang="zh-CN" dirty="0"/>
              <a:t>20</a:t>
            </a:r>
            <a:r>
              <a:rPr lang="zh-CN" altLang="en-US" dirty="0"/>
              <a:t> </a:t>
            </a:r>
            <a:r>
              <a:rPr lang="en-US" altLang="zh-CN" dirty="0" err="1"/>
              <a:t>mW</a:t>
            </a:r>
            <a:r>
              <a:rPr lang="zh-CN" altLang="en-US" dirty="0"/>
              <a:t> </a:t>
            </a:r>
            <a:r>
              <a:rPr lang="en-US" altLang="zh-CN" dirty="0"/>
              <a:t>/channel</a:t>
            </a:r>
            <a:r>
              <a:rPr lang="zh-CN" altLang="en-US" dirty="0"/>
              <a:t> </a:t>
            </a:r>
            <a:r>
              <a:rPr lang="en-US" altLang="zh-CN" dirty="0"/>
              <a:t>–to</a:t>
            </a:r>
            <a:r>
              <a:rPr lang="zh-CN" altLang="en-US" dirty="0"/>
              <a:t> </a:t>
            </a:r>
            <a:r>
              <a:rPr lang="en-US" altLang="zh-CN" dirty="0"/>
              <a:t>30mW/channel</a:t>
            </a:r>
          </a:p>
          <a:p>
            <a:r>
              <a:rPr lang="en-US" altLang="zh-CN" dirty="0"/>
              <a:t>128</a:t>
            </a:r>
            <a:r>
              <a:rPr lang="zh-CN" altLang="en-US" dirty="0"/>
              <a:t> </a:t>
            </a:r>
            <a:r>
              <a:rPr lang="en-US" altLang="zh-CN" dirty="0"/>
              <a:t>channel/ASIC</a:t>
            </a:r>
            <a:r>
              <a:rPr lang="zh-CN" altLang="en-US" dirty="0"/>
              <a:t>，</a:t>
            </a:r>
            <a:r>
              <a:rPr lang="en-US" altLang="zh-CN" dirty="0"/>
              <a:t>2.56kW/ASIC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</a:t>
            </a:r>
            <a:r>
              <a:rPr lang="en-US" altLang="zh-CN" dirty="0"/>
              <a:t>3.84</a:t>
            </a:r>
            <a:r>
              <a:rPr lang="zh-CN" altLang="en-US" dirty="0"/>
              <a:t> </a:t>
            </a:r>
            <a:r>
              <a:rPr lang="en-US" altLang="zh-CN" dirty="0"/>
              <a:t>kW/ASIC</a:t>
            </a:r>
          </a:p>
          <a:p>
            <a:r>
              <a:rPr lang="en-US" altLang="zh-CN" dirty="0"/>
              <a:t>ASIC</a:t>
            </a:r>
            <a:r>
              <a:rPr lang="zh-CN" altLang="en-US" dirty="0"/>
              <a:t> </a:t>
            </a:r>
            <a:r>
              <a:rPr lang="en-US" altLang="zh-CN" dirty="0"/>
              <a:t>dimension</a:t>
            </a:r>
            <a:r>
              <a:rPr lang="zh-CN" altLang="en-US" dirty="0"/>
              <a:t>：</a:t>
            </a:r>
            <a:r>
              <a:rPr lang="en-US" altLang="zh-CN" dirty="0"/>
              <a:t>10</a:t>
            </a:r>
            <a:r>
              <a:rPr lang="zh-CN" altLang="en-US" dirty="0"/>
              <a:t> </a:t>
            </a:r>
            <a:r>
              <a:rPr lang="en-US" altLang="zh-CN" dirty="0"/>
              <a:t>mm</a:t>
            </a:r>
            <a:r>
              <a:rPr lang="zh-CN" altLang="en-US" dirty="0"/>
              <a:t> </a:t>
            </a:r>
            <a:r>
              <a:rPr lang="en-US" altLang="zh-CN" dirty="0"/>
              <a:t>x</a:t>
            </a:r>
            <a:r>
              <a:rPr lang="zh-CN" altLang="en-US" dirty="0"/>
              <a:t> </a:t>
            </a:r>
            <a:r>
              <a:rPr lang="en-US" altLang="zh-CN" dirty="0"/>
              <a:t>15</a:t>
            </a:r>
            <a:r>
              <a:rPr lang="zh-CN" altLang="en-US" dirty="0"/>
              <a:t> </a:t>
            </a:r>
            <a:r>
              <a:rPr lang="en-US" altLang="zh-CN" dirty="0"/>
              <a:t>mm</a:t>
            </a:r>
          </a:p>
          <a:p>
            <a:r>
              <a:rPr lang="en-US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barrel</a:t>
            </a:r>
            <a:r>
              <a:rPr lang="zh-CN" altLang="en-US" dirty="0"/>
              <a:t> </a:t>
            </a:r>
            <a:r>
              <a:rPr lang="en-US" altLang="zh-CN" dirty="0"/>
              <a:t>module</a:t>
            </a:r>
            <a:r>
              <a:rPr lang="zh-CN" altLang="en-US" dirty="0"/>
              <a:t>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140mm</a:t>
            </a:r>
            <a:r>
              <a:rPr lang="zh-CN" altLang="en-US" dirty="0"/>
              <a:t> </a:t>
            </a:r>
            <a:r>
              <a:rPr lang="en-US" altLang="zh-CN" dirty="0"/>
              <a:t>14</a:t>
            </a:r>
            <a:r>
              <a:rPr lang="zh-CN" altLang="en-US" dirty="0"/>
              <a:t> </a:t>
            </a:r>
            <a:r>
              <a:rPr lang="en-US" altLang="zh-CN" dirty="0"/>
              <a:t>ASIC</a:t>
            </a:r>
            <a:r>
              <a:rPr lang="zh-CN" altLang="en-US" dirty="0"/>
              <a:t> </a:t>
            </a:r>
            <a:r>
              <a:rPr lang="en-US" altLang="zh-CN" dirty="0"/>
              <a:t>per</a:t>
            </a:r>
            <a:r>
              <a:rPr lang="zh-CN" altLang="en-US" dirty="0"/>
              <a:t> </a:t>
            </a:r>
            <a:r>
              <a:rPr lang="en-US" altLang="zh-CN" dirty="0"/>
              <a:t>module</a:t>
            </a:r>
            <a:endParaRPr lang="en-C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31BB7BA-2510-3A3A-BE06-6F794F530578}"/>
              </a:ext>
            </a:extLst>
          </p:cNvPr>
          <p:cNvGraphicFramePr>
            <a:graphicFrameLocks noGrp="1"/>
          </p:cNvGraphicFramePr>
          <p:nvPr/>
        </p:nvGraphicFramePr>
        <p:xfrm>
          <a:off x="1150937" y="3429000"/>
          <a:ext cx="817086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628">
                  <a:extLst>
                    <a:ext uri="{9D8B030D-6E8A-4147-A177-3AD203B41FA5}">
                      <a16:colId xmlns:a16="http://schemas.microsoft.com/office/drawing/2014/main" val="1949291861"/>
                    </a:ext>
                  </a:extLst>
                </a:gridCol>
                <a:gridCol w="2118628">
                  <a:extLst>
                    <a:ext uri="{9D8B030D-6E8A-4147-A177-3AD203B41FA5}">
                      <a16:colId xmlns:a16="http://schemas.microsoft.com/office/drawing/2014/main" val="802401047"/>
                    </a:ext>
                  </a:extLst>
                </a:gridCol>
                <a:gridCol w="1707782">
                  <a:extLst>
                    <a:ext uri="{9D8B030D-6E8A-4147-A177-3AD203B41FA5}">
                      <a16:colId xmlns:a16="http://schemas.microsoft.com/office/drawing/2014/main" val="2627679761"/>
                    </a:ext>
                  </a:extLst>
                </a:gridCol>
                <a:gridCol w="2225826">
                  <a:extLst>
                    <a:ext uri="{9D8B030D-6E8A-4147-A177-3AD203B41FA5}">
                      <a16:colId xmlns:a16="http://schemas.microsoft.com/office/drawing/2014/main" val="2368734258"/>
                    </a:ext>
                  </a:extLst>
                </a:gridCol>
              </a:tblGrid>
              <a:tr h="471527">
                <a:tc>
                  <a:txBody>
                    <a:bodyPr/>
                    <a:lstStyle/>
                    <a:p>
                      <a:endParaRPr lang="en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r>
                        <a:rPr lang="en-CN" dirty="0"/>
                        <a:t>er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channel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Per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ASIC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Per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module</a:t>
                      </a:r>
                      <a:r>
                        <a:rPr lang="zh-CN" altLang="en-US" dirty="0"/>
                        <a:t> </a:t>
                      </a:r>
                      <a:endParaRPr lang="en-US" altLang="zh-CN" dirty="0"/>
                    </a:p>
                    <a:p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28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ASIC</a:t>
                      </a:r>
                      <a:r>
                        <a:rPr lang="zh-CN" altLang="en-US" dirty="0"/>
                        <a:t>）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8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N" dirty="0"/>
                        <a:t>Pwer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distribution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mW-30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 err="1"/>
                        <a:t>mW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2.56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W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–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3.84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w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71.68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W-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107.52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W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45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9105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5F4F589-B93D-1050-9054-000C25700F5A}"/>
              </a:ext>
            </a:extLst>
          </p:cNvPr>
          <p:cNvSpPr txBox="1"/>
          <p:nvPr/>
        </p:nvSpPr>
        <p:spPr>
          <a:xfrm>
            <a:off x="584200" y="4957921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dirty="0"/>
              <a:t>Power</a:t>
            </a:r>
            <a:r>
              <a:rPr lang="zh-CN" altLang="en-US" dirty="0"/>
              <a:t> </a:t>
            </a:r>
            <a:r>
              <a:rPr lang="en-US" altLang="zh-CN" dirty="0"/>
              <a:t>distribution</a:t>
            </a:r>
            <a:r>
              <a:rPr lang="zh-CN" altLang="en-US" dirty="0"/>
              <a:t> </a:t>
            </a:r>
            <a:r>
              <a:rPr lang="en-US" altLang="zh-CN" dirty="0"/>
              <a:t>per</a:t>
            </a:r>
            <a:r>
              <a:rPr lang="zh-CN" altLang="en-US" dirty="0"/>
              <a:t> </a:t>
            </a:r>
            <a:r>
              <a:rPr lang="en-US" altLang="zh-CN" dirty="0"/>
              <a:t>module</a:t>
            </a:r>
            <a:r>
              <a:rPr lang="zh-CN" altLang="en-US" dirty="0"/>
              <a:t> （</a:t>
            </a:r>
            <a:r>
              <a:rPr lang="en-US" altLang="zh-CN" dirty="0"/>
              <a:t>single</a:t>
            </a:r>
            <a:r>
              <a:rPr lang="zh-CN" altLang="en-US" dirty="0"/>
              <a:t> </a:t>
            </a:r>
            <a:r>
              <a:rPr lang="en-US" altLang="zh-CN" dirty="0"/>
              <a:t>readout</a:t>
            </a:r>
            <a:r>
              <a:rPr lang="zh-CN" altLang="en-US" dirty="0"/>
              <a:t>）：</a:t>
            </a:r>
            <a:r>
              <a:rPr lang="en-US" altLang="zh-CN" dirty="0"/>
              <a:t>5.12</a:t>
            </a:r>
            <a:r>
              <a:rPr lang="zh-CN" altLang="en-US" dirty="0"/>
              <a:t> </a:t>
            </a:r>
            <a:r>
              <a:rPr lang="en-US" altLang="zh-CN" dirty="0"/>
              <a:t>W/cm</a:t>
            </a:r>
            <a:r>
              <a:rPr lang="en-US" altLang="zh-CN" baseline="30000" dirty="0"/>
              <a:t>2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</a:t>
            </a:r>
            <a:r>
              <a:rPr lang="en-US" altLang="zh-CN" dirty="0"/>
              <a:t>7.68</a:t>
            </a:r>
            <a:r>
              <a:rPr lang="zh-CN" altLang="en-US" dirty="0"/>
              <a:t> </a:t>
            </a:r>
            <a:r>
              <a:rPr lang="en-US" altLang="zh-CN" dirty="0"/>
              <a:t>W/cm</a:t>
            </a:r>
            <a:r>
              <a:rPr lang="en-US" altLang="zh-CN" baseline="30000" dirty="0"/>
              <a:t>2</a:t>
            </a:r>
          </a:p>
          <a:p>
            <a:r>
              <a:rPr lang="zh-CN" altLang="en-US" dirty="0"/>
              <a:t> 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36568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33382</TotalTime>
  <Words>283</Words>
  <Application>Microsoft Macintosh PowerPoint</Application>
  <PresentationFormat>A4 Paper (210x297 mm)</PresentationFormat>
  <Paragraphs>56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Roboto</vt:lpstr>
      <vt:lpstr>Wingdings</vt:lpstr>
      <vt:lpstr>Office Theme</vt:lpstr>
      <vt:lpstr> CEPC Time of flight and outer tracker with LGAD </vt:lpstr>
      <vt:lpstr>Power distribution for barrel</vt:lpstr>
      <vt:lpstr>PowerPoint Presentation</vt:lpstr>
      <vt:lpstr>Arrangement of the ToF with strip LGAD：Barrel</vt:lpstr>
      <vt:lpstr>Power distribution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HGTD</dc:title>
  <dc:creator>zenmojo</dc:creator>
  <cp:lastModifiedBy>yun f</cp:lastModifiedBy>
  <cp:revision>1128</cp:revision>
  <cp:lastPrinted>2019-10-18T06:24:01Z</cp:lastPrinted>
  <dcterms:created xsi:type="dcterms:W3CDTF">2015-10-29T10:59:50Z</dcterms:created>
  <dcterms:modified xsi:type="dcterms:W3CDTF">2024-06-18T06:36:47Z</dcterms:modified>
</cp:coreProperties>
</file>