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863" r:id="rId4"/>
    <p:sldId id="864" r:id="rId5"/>
    <p:sldId id="865" r:id="rId6"/>
    <p:sldId id="866" r:id="rId7"/>
    <p:sldId id="867" r:id="rId8"/>
    <p:sldId id="868" r:id="rId9"/>
    <p:sldId id="869" r:id="rId10"/>
    <p:sldId id="856" r:id="rId11"/>
    <p:sldId id="857" r:id="rId12"/>
    <p:sldId id="858" r:id="rId13"/>
    <p:sldId id="859" r:id="rId14"/>
    <p:sldId id="860" r:id="rId15"/>
    <p:sldId id="861" r:id="rId16"/>
    <p:sldId id="589" r:id="rId17"/>
  </p:sldIdLst>
  <p:sldSz cx="12192000" cy="6858000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CC"/>
    <a:srgbClr val="3333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3826" autoAdjust="0"/>
  </p:normalViewPr>
  <p:slideViewPr>
    <p:cSldViewPr snapToGrid="0" showGuides="1">
      <p:cViewPr varScale="1">
        <p:scale>
          <a:sx n="86" d="100"/>
          <a:sy n="86" d="100"/>
        </p:scale>
        <p:origin x="547" y="82"/>
      </p:cViewPr>
      <p:guideLst>
        <p:guide orient="horz" pos="21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EE167B4-1A2E-47A9-8B98-A2FD84217AD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6B7F0887-9A3B-411C-81AD-06BDF05961D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233" y="254131"/>
            <a:ext cx="4235777" cy="7765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4"/>
          <p:cNvCxnSpPr/>
          <p:nvPr/>
        </p:nvCxnSpPr>
        <p:spPr>
          <a:xfrm>
            <a:off x="0" y="715963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B83A-0B46-4BED-AA9F-0F5BF4662FB8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2015" y="68526"/>
            <a:ext cx="9967547" cy="604206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2884" y="887044"/>
            <a:ext cx="11418278" cy="52549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214100" y="6347746"/>
            <a:ext cx="717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715963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10353" y="5936111"/>
            <a:ext cx="4235777" cy="77655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8"/>
          <p:cNvCxnSpPr/>
          <p:nvPr/>
        </p:nvCxnSpPr>
        <p:spPr>
          <a:xfrm>
            <a:off x="0" y="692150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CD0F-3937-414C-AFCF-86DDE2EABEC9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45A9-6D9B-4D8C-8AFC-158E6DB11E1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FB5040-B9B3-4573-80E5-4AD2FBE1B90E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0BE2C8CC-40A9-4B82-A8C6-918306C776D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副标题 2"/>
          <p:cNvSpPr>
            <a:spLocks noGrp="1"/>
          </p:cNvSpPr>
          <p:nvPr>
            <p:ph type="subTitle" idx="1"/>
          </p:nvPr>
        </p:nvSpPr>
        <p:spPr>
          <a:xfrm>
            <a:off x="1461135" y="3876675"/>
            <a:ext cx="9441815" cy="550545"/>
          </a:xfrm>
        </p:spPr>
        <p:txBody>
          <a:bodyPr/>
          <a:lstStyle/>
          <a:p>
            <a:pPr eaLnBrk="1" hangingPunct="1"/>
            <a:r>
              <a:rPr lang="en-US" altLang="zh-CN" sz="3200" dirty="0"/>
              <a:t> </a:t>
            </a:r>
            <a:r>
              <a:rPr lang="en-US" altLang="zh-CN" sz="3200" dirty="0">
                <a:sym typeface="+mn-ea"/>
              </a:rPr>
              <a:t>Junsong zhang</a:t>
            </a:r>
            <a:endParaRPr lang="zh-CN" altLang="en-US" sz="3200" dirty="0"/>
          </a:p>
        </p:txBody>
      </p:sp>
      <p:sp>
        <p:nvSpPr>
          <p:cNvPr id="4" name="标题 1"/>
          <p:cNvSpPr txBox="1"/>
          <p:nvPr/>
        </p:nvSpPr>
        <p:spPr bwMode="auto">
          <a:xfrm>
            <a:off x="485775" y="1249680"/>
            <a:ext cx="1088898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r>
              <a:rPr lang="en-US" altLang="zh-CN" sz="4800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CEPC</a:t>
            </a:r>
            <a:r>
              <a:rPr lang="zh-CN" altLang="en-US" sz="4800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机械周</a:t>
            </a:r>
            <a:r>
              <a:rPr lang="zh-CN" altLang="en-US" sz="4800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汇报</a:t>
            </a:r>
            <a:endParaRPr lang="zh-CN" altLang="en-US" sz="4800" dirty="0"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副标题 2"/>
          <p:cNvSpPr txBox="1"/>
          <p:nvPr/>
        </p:nvSpPr>
        <p:spPr bwMode="auto">
          <a:xfrm>
            <a:off x="5149048" y="4551362"/>
            <a:ext cx="156200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5000"/>
              </a:lnSpc>
              <a:spcBef>
                <a:spcPts val="0"/>
              </a:spcBef>
            </a:pPr>
            <a:r>
              <a:rPr lang="en-US" altLang="zh-CN" dirty="0"/>
              <a:t>2024.6.23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安装</a:t>
            </a:r>
            <a:r>
              <a:rPr lang="zh-CN" altLang="en-US"/>
              <a:t>过程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325" y="901700"/>
            <a:ext cx="3958590" cy="24498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" y="3836035"/>
            <a:ext cx="4511040" cy="2468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50" y="1016635"/>
            <a:ext cx="6030595" cy="46564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吸收体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485" y="1223010"/>
            <a:ext cx="6610350" cy="4648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945" y="954405"/>
            <a:ext cx="3969385" cy="345567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7938135" y="3357245"/>
            <a:ext cx="1181735" cy="8566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493125" y="4698365"/>
            <a:ext cx="2747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每个吸收体板</a:t>
            </a:r>
            <a:r>
              <a:rPr lang="en-US" altLang="zh-CN"/>
              <a:t>1.2</a:t>
            </a:r>
            <a:r>
              <a:rPr lang="zh-CN" altLang="en-US"/>
              <a:t>吨</a:t>
            </a:r>
            <a:endParaRPr lang="zh-CN" altLang="en-US"/>
          </a:p>
          <a:p>
            <a:pPr algn="ctr"/>
            <a:r>
              <a:rPr lang="zh-CN" altLang="en-US"/>
              <a:t>共</a:t>
            </a:r>
            <a:r>
              <a:rPr lang="en-US" altLang="zh-CN"/>
              <a:t>48X4=192</a:t>
            </a:r>
            <a:r>
              <a:rPr lang="zh-CN" altLang="en-US"/>
              <a:t>个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敏感区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9315" y="210820"/>
            <a:ext cx="3340100" cy="16821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" y="1496695"/>
            <a:ext cx="6040755" cy="44977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510" y="1892935"/>
            <a:ext cx="3538855" cy="3510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13610" y="5986780"/>
            <a:ext cx="3806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敏感区可以变为</a:t>
            </a:r>
            <a:r>
              <a:rPr lang="en-US" altLang="zh-CN"/>
              <a:t> 1/16</a:t>
            </a:r>
            <a:r>
              <a:rPr lang="zh-CN" altLang="en-US"/>
              <a:t>，</a:t>
            </a:r>
            <a:r>
              <a:rPr lang="en-US" altLang="zh-CN"/>
              <a:t>1/8</a:t>
            </a:r>
            <a:r>
              <a:rPr lang="zh-CN" altLang="en-US"/>
              <a:t>，</a:t>
            </a:r>
            <a:r>
              <a:rPr lang="en-US" altLang="zh-CN"/>
              <a:t>1/4</a:t>
            </a:r>
            <a:endParaRPr lang="en-US" altLang="zh-CN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固定板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480" y="954405"/>
            <a:ext cx="5480050" cy="53384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20" y="739775"/>
            <a:ext cx="4133215" cy="41763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82790" y="5236845"/>
            <a:ext cx="3628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厚度</a:t>
            </a:r>
            <a:r>
              <a:rPr lang="en-US" altLang="zh-CN"/>
              <a:t>50</a:t>
            </a:r>
            <a:r>
              <a:rPr lang="en-US" altLang="zh-CN"/>
              <a:t>mm</a:t>
            </a:r>
            <a:endParaRPr lang="en-US" altLang="zh-CN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下一步</a:t>
            </a:r>
            <a:r>
              <a:rPr lang="zh-CN" altLang="en-US"/>
              <a:t>计划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进一步考虑闪烁体排布。</a:t>
            </a:r>
            <a:endParaRPr lang="zh-CN" altLang="en-US"/>
          </a:p>
          <a:p>
            <a:r>
              <a:rPr lang="zh-CN" altLang="en-US"/>
              <a:t>考虑安装</a:t>
            </a:r>
            <a:r>
              <a:rPr lang="zh-CN" altLang="en-US"/>
              <a:t>过程</a:t>
            </a:r>
            <a:endParaRPr lang="zh-CN" altLang="en-US"/>
          </a:p>
          <a:p>
            <a:r>
              <a:rPr lang="zh-CN" altLang="en-US"/>
              <a:t>进一步强度校核，吊装，</a:t>
            </a:r>
            <a:r>
              <a:rPr lang="zh-CN" altLang="en-US"/>
              <a:t>装配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200400" y="2949575"/>
            <a:ext cx="5636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Thank you  for your attention</a:t>
            </a:r>
            <a:endParaRPr lang="en-US" altLang="zh-CN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模型</a:t>
            </a:r>
            <a:r>
              <a:rPr lang="zh-CN" altLang="en-US"/>
              <a:t>建立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6135" y="2199640"/>
            <a:ext cx="256349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加载重力场：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端部重量</a:t>
            </a:r>
            <a:r>
              <a:rPr lang="en-US" altLang="zh-CN"/>
              <a:t>450Kg</a:t>
            </a:r>
            <a:r>
              <a:rPr lang="zh-CN" altLang="en-US"/>
              <a:t>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桶部加载重力</a:t>
            </a:r>
            <a:r>
              <a:rPr lang="en-US" altLang="zh-CN"/>
              <a:t>100Kg</a:t>
            </a:r>
            <a:r>
              <a:rPr lang="zh-CN" altLang="en-US"/>
              <a:t>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壁厚</a:t>
            </a:r>
            <a:r>
              <a:rPr lang="en-US" altLang="zh-CN"/>
              <a:t>0.3mm,0.1mm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7175" y="414020"/>
            <a:ext cx="7571105" cy="60299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碳纤维材料</a:t>
            </a:r>
            <a:r>
              <a:rPr lang="zh-CN" altLang="en-US"/>
              <a:t>物性参数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9760" y="1880235"/>
            <a:ext cx="7715250" cy="334645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617585" y="1939925"/>
            <a:ext cx="974725" cy="3213100"/>
          </a:xfrm>
          <a:prstGeom prst="roundRect">
            <a:avLst/>
          </a:prstGeom>
          <a:noFill/>
          <a:ln w="76200">
            <a:gradFill>
              <a:gsLst>
                <a:gs pos="50000">
                  <a:schemeClr val="accent2"/>
                </a:gs>
                <a:gs pos="0">
                  <a:schemeClr val="accent2">
                    <a:lumMod val="25000"/>
                    <a:lumOff val="75000"/>
                  </a:schemeClr>
                </a:gs>
                <a:gs pos="100000">
                  <a:schemeClr val="accent2">
                    <a:lumMod val="85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09520" y="5767705"/>
            <a:ext cx="6397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采用高强度碳纤维材料</a:t>
            </a:r>
            <a:r>
              <a:rPr lang="en-US" altLang="zh-CN"/>
              <a:t>  QM55</a:t>
            </a:r>
            <a:r>
              <a:rPr lang="zh-CN" altLang="en-US"/>
              <a:t>，剪切强度</a:t>
            </a:r>
            <a:r>
              <a:rPr lang="en-US" altLang="zh-CN"/>
              <a:t>43</a:t>
            </a:r>
            <a:r>
              <a:rPr lang="en-US" altLang="zh-CN"/>
              <a:t>Mpa</a:t>
            </a:r>
            <a:endParaRPr lang="en-US" altLang="zh-CN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结论：当壁厚是</a:t>
            </a:r>
            <a:r>
              <a:rPr lang="en-US" altLang="zh-CN"/>
              <a:t>0.3mm</a:t>
            </a:r>
            <a:r>
              <a:rPr lang="zh-CN" altLang="en-US"/>
              <a:t>时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46045" y="5100955"/>
            <a:ext cx="6416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均布荷载时最大应力</a:t>
            </a:r>
            <a:r>
              <a:rPr lang="en-US" altLang="zh-CN"/>
              <a:t>0.6</a:t>
            </a:r>
            <a:r>
              <a:rPr lang="en-US" altLang="zh-CN"/>
              <a:t>Mpa</a:t>
            </a:r>
            <a:r>
              <a:rPr lang="zh-CN" altLang="en-US"/>
              <a:t>，中心集中荷载最大应力</a:t>
            </a:r>
            <a:r>
              <a:rPr lang="en-US" altLang="zh-CN"/>
              <a:t>11.9</a:t>
            </a:r>
            <a:r>
              <a:rPr lang="en-US" altLang="zh-CN"/>
              <a:t>Mpa</a:t>
            </a:r>
            <a:endParaRPr lang="en-US" altLang="zh-CN"/>
          </a:p>
        </p:txBody>
      </p:sp>
      <p:pic>
        <p:nvPicPr>
          <p:cNvPr id="7" name="图片 6" descr="桶部应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91005"/>
            <a:ext cx="6777355" cy="3176905"/>
          </a:xfrm>
          <a:prstGeom prst="rect">
            <a:avLst/>
          </a:prstGeom>
        </p:spPr>
      </p:pic>
      <p:pic>
        <p:nvPicPr>
          <p:cNvPr id="5" name="图片 4" descr="最大应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790" y="1684020"/>
            <a:ext cx="6887845" cy="32289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当壁厚为</a:t>
            </a:r>
            <a:r>
              <a:rPr lang="en-US" altLang="zh-CN"/>
              <a:t>0.1mm</a:t>
            </a:r>
            <a:r>
              <a:rPr lang="zh-CN" altLang="en-US"/>
              <a:t>时</a:t>
            </a:r>
            <a:endParaRPr lang="zh-CN" altLang="en-US"/>
          </a:p>
        </p:txBody>
      </p:sp>
      <p:pic>
        <p:nvPicPr>
          <p:cNvPr id="4" name="图片 3" descr="均布应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" y="1691005"/>
            <a:ext cx="6902450" cy="3235960"/>
          </a:xfrm>
          <a:prstGeom prst="rect">
            <a:avLst/>
          </a:prstGeom>
        </p:spPr>
      </p:pic>
      <p:pic>
        <p:nvPicPr>
          <p:cNvPr id="5" name="图片 4" descr="中心点应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340" y="1691005"/>
            <a:ext cx="7330440" cy="3436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03070" y="5178425"/>
            <a:ext cx="79743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均布荷载时最大应力</a:t>
            </a:r>
            <a:r>
              <a:rPr lang="en-US" altLang="zh-CN"/>
              <a:t>2Mpa</a:t>
            </a:r>
            <a:r>
              <a:rPr lang="zh-CN" altLang="en-US"/>
              <a:t>，中心集中荷载最大应力</a:t>
            </a:r>
            <a:r>
              <a:rPr lang="en-US" altLang="zh-CN" b="1">
                <a:solidFill>
                  <a:srgbClr val="FF0000"/>
                </a:solidFill>
              </a:rPr>
              <a:t>46Mpa</a:t>
            </a:r>
            <a:r>
              <a:rPr lang="zh-CN" altLang="en-US" b="1">
                <a:solidFill>
                  <a:srgbClr val="FF0000"/>
                </a:solidFill>
              </a:rPr>
              <a:t>，超过</a:t>
            </a:r>
            <a:r>
              <a:rPr lang="zh-CN" altLang="en-US" b="1">
                <a:solidFill>
                  <a:srgbClr val="FF0000"/>
                </a:solidFill>
              </a:rPr>
              <a:t>许用</a:t>
            </a:r>
            <a:r>
              <a:rPr lang="zh-CN" altLang="en-US" b="1">
                <a:solidFill>
                  <a:srgbClr val="FF0000"/>
                </a:solidFill>
              </a:rPr>
              <a:t>剪应力。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pPr algn="l">
              <a:buClrTx/>
              <a:buSzTx/>
              <a:buFontTx/>
            </a:pPr>
            <a:r>
              <a:rPr lang="zh-CN" altLang="en-US" b="1"/>
              <a:t>因此当壁厚为0.1mm时，有可能会发生断裂。</a:t>
            </a:r>
            <a:endParaRPr lang="zh-CN" altLang="en-US" b="1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存在的问题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结论</a:t>
            </a:r>
            <a:r>
              <a:rPr lang="en-US" altLang="zh-CN"/>
              <a:t>1</a:t>
            </a:r>
            <a:r>
              <a:rPr lang="zh-CN" altLang="en-US"/>
              <a:t>：薄壁碳纤维方案可以采用，</a:t>
            </a:r>
            <a:r>
              <a:rPr lang="zh-CN" altLang="en-US" b="1">
                <a:solidFill>
                  <a:srgbClr val="FF0000"/>
                </a:solidFill>
              </a:rPr>
              <a:t>壁厚</a:t>
            </a:r>
            <a:r>
              <a:rPr lang="en-US" altLang="zh-CN" b="1">
                <a:solidFill>
                  <a:srgbClr val="FF0000"/>
                </a:solidFill>
              </a:rPr>
              <a:t>0.3mm</a:t>
            </a:r>
            <a:r>
              <a:rPr lang="zh-CN" altLang="en-US" b="1">
                <a:solidFill>
                  <a:srgbClr val="FF0000"/>
                </a:solidFill>
              </a:rPr>
              <a:t>是可行的</a:t>
            </a:r>
            <a:r>
              <a:rPr lang="zh-CN" altLang="en-US"/>
              <a:t>，</a:t>
            </a:r>
            <a:r>
              <a:rPr lang="en-US" altLang="zh-CN"/>
              <a:t>0.1mm</a:t>
            </a:r>
            <a:r>
              <a:rPr lang="zh-CN" altLang="en-US"/>
              <a:t>是不可行</a:t>
            </a:r>
            <a:r>
              <a:rPr lang="zh-CN" altLang="en-US"/>
              <a:t>的；</a:t>
            </a:r>
            <a:endParaRPr lang="zh-CN" altLang="en-US"/>
          </a:p>
          <a:p>
            <a:r>
              <a:rPr lang="zh-CN" altLang="en-US"/>
              <a:t>结论</a:t>
            </a:r>
            <a:r>
              <a:rPr lang="en-US" altLang="zh-CN"/>
              <a:t>2</a:t>
            </a:r>
            <a:r>
              <a:rPr lang="zh-CN" altLang="en-US"/>
              <a:t>：桶部变形较小，但</a:t>
            </a:r>
            <a:r>
              <a:rPr lang="zh-CN" altLang="en-US" b="1">
                <a:solidFill>
                  <a:srgbClr val="FF0000"/>
                </a:solidFill>
              </a:rPr>
              <a:t>较小的变形会产生很大的应力</a:t>
            </a:r>
            <a:r>
              <a:rPr lang="zh-CN" altLang="en-US"/>
              <a:t>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薄壁桶端部结构需要进一步详细设计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新的设计</a:t>
            </a:r>
            <a:r>
              <a:rPr lang="en-US" altLang="zh-CN"/>
              <a:t> 6-23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170" y="941705"/>
            <a:ext cx="9962515" cy="48723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57600" y="116205"/>
            <a:ext cx="3192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密封问题？桶部安装问题？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79550" y="1954530"/>
            <a:ext cx="829310" cy="847090"/>
          </a:xfrm>
          <a:prstGeom prst="ellips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stCxn id="5" idx="2"/>
          </p:cNvCxnSpPr>
          <p:nvPr/>
        </p:nvCxnSpPr>
        <p:spPr>
          <a:xfrm flipH="1">
            <a:off x="2136140" y="484505"/>
            <a:ext cx="3117850" cy="1445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新的设计</a:t>
            </a:r>
            <a:r>
              <a:rPr lang="en-US" altLang="zh-CN">
                <a:sym typeface="+mn-ea"/>
              </a:rPr>
              <a:t> 6-23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186815"/>
            <a:ext cx="4158615" cy="4404995"/>
          </a:xfrm>
          <a:prstGeom prst="rect">
            <a:avLst/>
          </a:prstGeom>
        </p:spPr>
      </p:pic>
      <p:cxnSp>
        <p:nvCxnSpPr>
          <p:cNvPr id="6" name="直接箭头连接符 5"/>
          <p:cNvCxnSpPr>
            <a:stCxn id="7" idx="3"/>
          </p:cNvCxnSpPr>
          <p:nvPr/>
        </p:nvCxnSpPr>
        <p:spPr>
          <a:xfrm>
            <a:off x="1979930" y="2842260"/>
            <a:ext cx="1434465" cy="1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8110" y="2519680"/>
            <a:ext cx="1861820" cy="645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采用耐辐射胶实现</a:t>
            </a:r>
            <a:r>
              <a:rPr lang="zh-CN" altLang="en-US"/>
              <a:t>密封</a:t>
            </a:r>
            <a:endParaRPr lang="zh-CN" altLang="en-US"/>
          </a:p>
        </p:txBody>
      </p:sp>
      <p:cxnSp>
        <p:nvCxnSpPr>
          <p:cNvPr id="8" name="直接箭头连接符 7"/>
          <p:cNvCxnSpPr>
            <a:stCxn id="10" idx="3"/>
          </p:cNvCxnSpPr>
          <p:nvPr/>
        </p:nvCxnSpPr>
        <p:spPr>
          <a:xfrm flipV="1">
            <a:off x="2169795" y="2806065"/>
            <a:ext cx="2296160" cy="1794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10" idx="3"/>
          </p:cNvCxnSpPr>
          <p:nvPr/>
        </p:nvCxnSpPr>
        <p:spPr>
          <a:xfrm flipV="1">
            <a:off x="2169795" y="3583940"/>
            <a:ext cx="2518410" cy="1016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66700" y="4277995"/>
            <a:ext cx="1903095" cy="645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上下夹块实现桶部的</a:t>
            </a:r>
            <a:r>
              <a:rPr lang="zh-CN" altLang="en-US"/>
              <a:t>固定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810" y="584835"/>
            <a:ext cx="4614545" cy="45307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303135" y="5191125"/>
            <a:ext cx="4244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采用八组夹块固定桶部，避免碳纤维桶的圆度误差带来的装配问题。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总体</a:t>
            </a:r>
            <a:r>
              <a:rPr lang="zh-CN" altLang="en-US"/>
              <a:t>结构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895985"/>
            <a:ext cx="4878705" cy="5066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015" y="1259205"/>
            <a:ext cx="5789295" cy="46151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MDliMmMxY2QzZGU4ZWZlNWRiMGE3Y2E3NWUyMWMxMWIifQ=="/>
  <p:tag name="KSO_WPP_MARK_KEY" val="8f08eb6b-030e-472b-b0d4-419d2e1d9a45"/>
  <p:tag name="commondata" val="eyJoZGlkIjoiN2U2NWFlNTkxMGZjODc5ZjAyNDA4OWM2N2FjMzg3MWQifQ=="/>
</p:tagLst>
</file>

<file path=ppt/theme/theme1.xml><?xml version="1.0" encoding="utf-8"?>
<a:theme xmlns:a="http://schemas.openxmlformats.org/drawingml/2006/main" name="主题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发光边缘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522</Words>
  <Application>WPS 演示</Application>
  <PresentationFormat>宽屏</PresentationFormat>
  <Paragraphs>75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Times New Roman</vt:lpstr>
      <vt:lpstr>楷体</vt:lpstr>
      <vt:lpstr>等线</vt:lpstr>
      <vt:lpstr>华文行楷</vt:lpstr>
      <vt:lpstr>微软雅黑</vt:lpstr>
      <vt:lpstr>Arial Unicode MS</vt:lpstr>
      <vt:lpstr>主题1</vt:lpstr>
      <vt:lpstr>PowerPoint 演示文稿</vt:lpstr>
      <vt:lpstr>模型建立</vt:lpstr>
      <vt:lpstr>碳纤维材料物性参数</vt:lpstr>
      <vt:lpstr>结论：当壁厚是0.3mm时</vt:lpstr>
      <vt:lpstr>当壁厚为0.1mm时</vt:lpstr>
      <vt:lpstr>存在的问题</vt:lpstr>
      <vt:lpstr>PowerPoint 演示文稿</vt:lpstr>
      <vt:lpstr>PowerPoint 演示文稿</vt:lpstr>
      <vt:lpstr>总体结构</vt:lpstr>
      <vt:lpstr>安装过程</vt:lpstr>
      <vt:lpstr>吸收体</vt:lpstr>
      <vt:lpstr>敏感区</vt:lpstr>
      <vt:lpstr>固定板</vt:lpstr>
      <vt:lpstr>下一步计划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keV He to Ni-W-Ni-W</dc:title>
  <dc:creator>Can Chen</dc:creator>
  <cp:lastModifiedBy>Lucifer</cp:lastModifiedBy>
  <cp:revision>2549</cp:revision>
  <dcterms:created xsi:type="dcterms:W3CDTF">2018-03-16T02:05:00Z</dcterms:created>
  <dcterms:modified xsi:type="dcterms:W3CDTF">2024-06-23T15:10:00Z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1CC4CB8178184948A8829A6F8460D3E5</vt:lpwstr>
  </property>
  <property fmtid="{D5CDD505-2E9C-101B-9397-08002B2CF9AE}" pid="3" name="KSOProductBuildVer">
    <vt:lpwstr>2052-12.1.0.17133</vt:lpwstr>
  </property>
</Properties>
</file>