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53" r:id="rId2"/>
    <p:sldId id="989" r:id="rId3"/>
    <p:sldId id="990" r:id="rId4"/>
    <p:sldId id="991" r:id="rId5"/>
    <p:sldId id="955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3" autoAdjust="0"/>
    <p:restoredTop sz="91732" autoAdjust="0"/>
  </p:normalViewPr>
  <p:slideViewPr>
    <p:cSldViewPr>
      <p:cViewPr varScale="1">
        <p:scale>
          <a:sx n="84" d="100"/>
          <a:sy n="84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53" d="100"/>
          <a:sy n="53" d="100"/>
        </p:scale>
        <p:origin x="331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2024-6-20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22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52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933-F127-482E-A217-45C0C723D2A9}" type="datetime1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smtClean="0"/>
              <a:t>CEPC Accelerator TDR International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B10F-DCD6-4D51-A8CE-C069BB58DD70}" type="datetime1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 smtClean="0"/>
              <a:t>CEPC Accelerator TDR International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49AC-2188-4988-BFA6-48709998488D}" type="datetime1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 smtClean="0"/>
              <a:t>CEPC Accelerator TDR International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557F-13DF-4D66-A141-9C57F752668A}" type="datetime1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Accelerator TDR International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2620-97A9-43E1-A5D6-67819CEFFC3E}" type="datetime1">
              <a:rPr lang="zh-CN" altLang="en-US" smtClean="0"/>
              <a:t>2024-6-20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CEPC Accelerator TDR International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480570"/>
            <a:ext cx="9371832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solidFill>
                  <a:srgbClr val="C00000"/>
                </a:solidFill>
              </a:rPr>
              <a:t>Progress </a:t>
            </a:r>
            <a:r>
              <a:rPr lang="en-US" altLang="zh-CN" sz="3200" dirty="0">
                <a:solidFill>
                  <a:srgbClr val="C00000"/>
                </a:solidFill>
              </a:rPr>
              <a:t>of CEPC </a:t>
            </a:r>
            <a:r>
              <a:rPr lang="en-US" altLang="zh-CN" sz="3200" dirty="0" smtClean="0">
                <a:solidFill>
                  <a:srgbClr val="C00000"/>
                </a:solidFill>
              </a:rPr>
              <a:t>EDR</a:t>
            </a:r>
            <a:r>
              <a:rPr lang="zh-CN" alt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zh-CN" sz="3200" dirty="0" smtClean="0">
                <a:solidFill>
                  <a:srgbClr val="C00000"/>
                </a:solidFill>
              </a:rPr>
              <a:t>superconducting </a:t>
            </a:r>
            <a:r>
              <a:rPr lang="en-US" altLang="zh-CN" sz="3200" dirty="0">
                <a:solidFill>
                  <a:srgbClr val="C00000"/>
                </a:solidFill>
              </a:rPr>
              <a:t>anti-solenoid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=""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2621737" y="4242209"/>
            <a:ext cx="6769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Yingshun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Zhu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On behalf of CEPC MDI 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SC magnet system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 June.20 2023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9600" y="1086874"/>
            <a:ext cx="8640763" cy="568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The design requirements of the anti-solenoids in the CEPC Interaction Region are summarized below: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1)   The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total integral solenoid field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generated by the detector solenoid and anti-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 solenoid coils is zero.</a:t>
            </a:r>
          </a:p>
          <a:p>
            <a:pPr marL="457200" indent="-4572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solenoid field inside Q1a, Q1b and Q2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should be smaller than a few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hundred Gauss at each longitudinal position.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AutoNum type="arabicParenR" startAt="3"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distribution of the solenoid field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along longitudinal direction should meet 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the requirement of the beam optics for </a:t>
            </a:r>
            <a:r>
              <a:rPr lang="en-US" altLang="zh-CN" sz="20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emittance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"/>
              </a:spcBef>
              <a:buFont typeface="Wingdings" panose="05000000000000000000" pitchFamily="2" charset="2"/>
              <a:buChar char="v"/>
              <a:defRPr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en-US" altLang="zh-CN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115889"/>
            <a:ext cx="8437563" cy="581025"/>
          </a:xfrm>
        </p:spPr>
        <p:txBody>
          <a:bodyPr/>
          <a:lstStyle/>
          <a:p>
            <a:pPr algn="ctr" eaLnBrk="1" hangingPunct="1"/>
            <a:r>
              <a:rPr lang="en-US" altLang="zh-CN" sz="24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Requirement of </a:t>
            </a:r>
            <a:r>
              <a:rPr lang="en-US" altLang="zh-CN" sz="2400" dirty="0">
                <a:solidFill>
                  <a:srgbClr val="CC0066"/>
                </a:solidFill>
                <a:latin typeface="Times New Roman" panose="02020603050405020304" pitchFamily="18" charset="0"/>
              </a:rPr>
              <a:t>superconducting anti-solenoid </a:t>
            </a:r>
          </a:p>
        </p:txBody>
      </p:sp>
      <p:pic>
        <p:nvPicPr>
          <p:cNvPr id="25605" name="Picture 10" descr="积分为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490" y="2060848"/>
            <a:ext cx="18002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4173263" y="642667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Field of detector solenoid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7952273" y="4520617"/>
            <a:ext cx="3400311" cy="924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The field of the Detector solenoid is not constant; it decreases slowly.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3868698"/>
            <a:ext cx="3544332" cy="250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3353" y="920079"/>
            <a:ext cx="8640763" cy="5689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In order to reduce the magnet size, energy and cost,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the anti-solenoid is divided into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more than 100 sections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with different inner coil diameters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coil radius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anti-solenoid in quadrupole region 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 than that in TDR</a:t>
            </a:r>
            <a:r>
              <a:rPr lang="en-US" altLang="zh-CN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. ( radius reduction about 10 to 15mm)    </a:t>
            </a: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Magnetic field calculation and optimization is performed using </a:t>
            </a:r>
            <a:r>
              <a:rPr lang="en-US" altLang="zh-CN" sz="20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axi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-symmetric model in OPERA-2D.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The central field of the first section of the anti-solenoid is the strongest, with a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peak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field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of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8.7T @ r=0, and 10.7T in coil.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altLang="zh-CN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altLang="zh-CN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4223545" y="6397816"/>
            <a:ext cx="1944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2D flux lines</a:t>
            </a: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8081492" y="6335051"/>
            <a:ext cx="3529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flux density distribution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3814512"/>
            <a:ext cx="4158564" cy="23444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3807793"/>
            <a:ext cx="4672756" cy="25272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2261266"/>
            <a:ext cx="2041974" cy="4284904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115889"/>
            <a:ext cx="8437563" cy="581025"/>
          </a:xfrm>
        </p:spPr>
        <p:txBody>
          <a:bodyPr/>
          <a:lstStyle/>
          <a:p>
            <a:pPr algn="ctr" eaLnBrk="1" hangingPunct="1"/>
            <a:r>
              <a:rPr lang="en-US" altLang="zh-CN" sz="24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Design progress </a:t>
            </a:r>
            <a:r>
              <a:rPr lang="en-US" altLang="zh-CN" sz="2400" dirty="0">
                <a:solidFill>
                  <a:srgbClr val="CC0066"/>
                </a:solidFill>
                <a:latin typeface="Times New Roman" panose="02020603050405020304" pitchFamily="18" charset="0"/>
              </a:rPr>
              <a:t>of superconducting anti-solenoid </a:t>
            </a:r>
          </a:p>
        </p:txBody>
      </p:sp>
    </p:spTree>
    <p:extLst>
      <p:ext uri="{BB962C8B-B14F-4D97-AF65-F5344CB8AC3E}">
        <p14:creationId xmlns:p14="http://schemas.microsoft.com/office/powerpoint/2010/main" val="38958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980728"/>
            <a:ext cx="9145016" cy="56886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Combined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field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of Anti-solenoid and Detector 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solenoid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is fine 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tuned. </a:t>
            </a: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400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integral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solenoid 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is almost zero.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net solenoid field inside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quadrupole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magnet at each longitudinal position is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 than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zh-CN" sz="1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1728484"/>
            <a:ext cx="3720786" cy="294454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1988838"/>
            <a:ext cx="4477813" cy="218336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70" y="1710616"/>
            <a:ext cx="3461985" cy="273980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55440" y="47251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Combined field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03066" y="4737047"/>
            <a:ext cx="3089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Combined </a:t>
            </a:r>
            <a:r>
              <a:rPr lang="en-US" altLang="zh-CN" dirty="0" smtClean="0"/>
              <a:t>field </a:t>
            </a:r>
            <a:r>
              <a:rPr lang="en-US" altLang="zh-CN" dirty="0" smtClean="0"/>
              <a:t>@z &lt;1.9m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755809" y="4701994"/>
            <a:ext cx="263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Combined field </a:t>
            </a:r>
            <a:r>
              <a:rPr lang="en-US" altLang="zh-CN" dirty="0" smtClean="0"/>
              <a:t>@z &gt;1.9m</a:t>
            </a:r>
            <a:endParaRPr lang="zh-CN" alt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115889"/>
            <a:ext cx="8437563" cy="581025"/>
          </a:xfrm>
        </p:spPr>
        <p:txBody>
          <a:bodyPr/>
          <a:lstStyle/>
          <a:p>
            <a:pPr algn="ctr" eaLnBrk="1" hangingPunct="1"/>
            <a:r>
              <a:rPr lang="en-US" altLang="zh-CN" sz="2400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Design progress </a:t>
            </a:r>
            <a:r>
              <a:rPr lang="en-US" altLang="zh-CN" sz="2400" dirty="0">
                <a:solidFill>
                  <a:srgbClr val="CC0066"/>
                </a:solidFill>
                <a:latin typeface="Times New Roman" panose="02020603050405020304" pitchFamily="18" charset="0"/>
              </a:rPr>
              <a:t>of superconducting anti-solenoid </a:t>
            </a:r>
          </a:p>
        </p:txBody>
      </p:sp>
    </p:spTree>
    <p:extLst>
      <p:ext uri="{BB962C8B-B14F-4D97-AF65-F5344CB8AC3E}">
        <p14:creationId xmlns:p14="http://schemas.microsoft.com/office/powerpoint/2010/main" val="39781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87714" y="2781301"/>
            <a:ext cx="6192837" cy="9366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Thanks for your attention!</a:t>
            </a:r>
            <a:endParaRPr lang="en-US" altLang="zh-CN" sz="3600" b="1" dirty="0">
              <a:solidFill>
                <a:srgbClr val="CC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1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47"/>
    </mc:Choice>
    <mc:Fallback xmlns="">
      <p:transition spd="slow" advTm="4114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29329</TotalTime>
  <Words>291</Words>
  <Application>Microsoft Office PowerPoint</Application>
  <PresentationFormat>宽屏</PresentationFormat>
  <Paragraphs>47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等线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演示文稿</vt:lpstr>
      <vt:lpstr>Requirement of superconducting anti-solenoid </vt:lpstr>
      <vt:lpstr>Design progress of superconducting anti-solenoid </vt:lpstr>
      <vt:lpstr>Design progress of superconducting anti-solenoid 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unknown</cp:lastModifiedBy>
  <cp:revision>2133</cp:revision>
  <cp:lastPrinted>2022-11-06T05:19:21Z</cp:lastPrinted>
  <dcterms:created xsi:type="dcterms:W3CDTF">2012-09-04T11:33:36Z</dcterms:created>
  <dcterms:modified xsi:type="dcterms:W3CDTF">2024-06-20T00:48:59Z</dcterms:modified>
</cp:coreProperties>
</file>