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0.jpg" ContentType="image/png"/>
  <Override PartName="/ppt/tags/tag1.xml" ContentType="application/vnd.openxmlformats-officedocument.presentationml.tags+xml"/>
  <Override PartName="/ppt/media/image8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68" r:id="rId3"/>
    <p:sldId id="370" r:id="rId4"/>
    <p:sldId id="1229" r:id="rId5"/>
    <p:sldId id="1230" r:id="rId6"/>
    <p:sldId id="1242" r:id="rId7"/>
    <p:sldId id="1233" r:id="rId8"/>
    <p:sldId id="1232" r:id="rId9"/>
    <p:sldId id="1234" r:id="rId10"/>
    <p:sldId id="1243" r:id="rId11"/>
    <p:sldId id="378" r:id="rId12"/>
    <p:sldId id="355" r:id="rId13"/>
    <p:sldId id="1257" r:id="rId14"/>
    <p:sldId id="1244" r:id="rId15"/>
    <p:sldId id="360" r:id="rId16"/>
    <p:sldId id="1227" r:id="rId17"/>
    <p:sldId id="1235" r:id="rId18"/>
    <p:sldId id="1259" r:id="rId19"/>
    <p:sldId id="1260" r:id="rId20"/>
    <p:sldId id="1261" r:id="rId21"/>
    <p:sldId id="1262" r:id="rId22"/>
    <p:sldId id="1172" r:id="rId23"/>
    <p:sldId id="369" r:id="rId24"/>
    <p:sldId id="388" r:id="rId25"/>
    <p:sldId id="1236" r:id="rId26"/>
    <p:sldId id="1228" r:id="rId27"/>
    <p:sldId id="1237" r:id="rId28"/>
    <p:sldId id="1258" r:id="rId29"/>
    <p:sldId id="395" r:id="rId30"/>
    <p:sldId id="398" r:id="rId31"/>
    <p:sldId id="356" r:id="rId32"/>
    <p:sldId id="1238" r:id="rId33"/>
    <p:sldId id="1239" r:id="rId34"/>
    <p:sldId id="1240" r:id="rId35"/>
    <p:sldId id="1231" r:id="rId36"/>
    <p:sldId id="1241" r:id="rId37"/>
    <p:sldId id="1263" r:id="rId38"/>
    <p:sldId id="402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2F0278"/>
    <a:srgbClr val="080575"/>
    <a:srgbClr val="2F5597"/>
    <a:srgbClr val="81D8D0"/>
    <a:srgbClr val="F3B919"/>
    <a:srgbClr val="1D81BF"/>
    <a:srgbClr val="244499"/>
    <a:srgbClr val="64BC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92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BA375-CEC6-4C89-BA8D-D6BFA387DF64}" type="datetimeFigureOut">
              <a:rPr lang="zh-CN" altLang="en-US" smtClean="0"/>
              <a:t>2024/10/14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E4A11-1FB2-4F1A-AAC9-B7FDE25B69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5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7BBA8-4DA3-1827-C325-7182BEBB0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919FE4-AB79-94B5-E251-104668918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29AC67-2133-8E0A-B54B-6EDFB3FA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F25649-479C-69C1-3759-FDB879A6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0EA0AF-7C47-F99D-225A-AACB5046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44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FC6F80-111E-0D7F-F9B5-02E2BCCA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4EC1679-6153-AE9B-7964-D7A6867F13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1E71F4-8DFB-1FE5-9157-EA82C5FE3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66D9EB-AE07-90EC-732F-BC01FEA1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CACE780-5D1F-5CF0-EFA3-9A5837F4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BF77E-19E0-04A9-E545-BA5E7C060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00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72AA3-B91C-29C9-B232-197E4043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ED390A-AE78-0B06-72F1-A5856F42B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A42F93-CBDE-D34A-C247-26C48DD2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D4036-29C1-1C65-3B48-6C18FB56B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B8DDC-6160-B052-93BC-EA78F525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512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8A4A363-EF4D-0DBC-7A36-2B6BD4050A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6BBF2D-C0FF-CCC1-19C6-EC95E07F0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82B79-1822-8B1E-B5D8-657CC1D6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E1765-C59F-C31D-18E8-4CAD2C59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C646A8-F294-12D8-2214-099BD5B6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5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AB39B3-A5BD-E2AA-F617-3EE8BC8F5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647D8-AE5A-0D05-A0B7-8A073726A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407C-F9E3-6CD1-AC0E-0916DB64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E4CB7-79DC-145B-88B3-7A1529D2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3A0A34-96AC-29EB-004B-6FB91CAA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30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FBE8D-D102-A4B1-A7EE-DAD6F524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59E696-AE56-087E-E832-DD1634C92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B2E1F-58F5-5E4A-DF26-3851381D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A19BD9-0F68-F579-6931-4083D352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6922B6-3A2E-AE98-6BBB-CD62E05A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11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31DDF5-D4BD-E0F7-3A3B-28D42EC3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134907-6113-C1D4-2140-63FB37467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E306C1-78DE-C6C6-672F-9AD5A9C5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D14E90-3C28-69E8-050B-49473BA1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ADF366-D8EB-4BAE-D476-4BC69EDD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B6C8B2-D6B5-22EA-DF6A-D4F039C5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7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ACCA08-8B7D-2A01-12DA-B0048C4C6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E86F85-E96F-17FB-0DE6-3840620E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CC6E6-9059-D056-A7EA-D680773CC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4F5908A-9053-A5FC-ED83-85AF75299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AF1D15-9DD2-D7D7-EFC5-DFB75C65F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07EC57A-93A7-FE32-FB13-051340FBF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17A0BE-8CB1-823B-903A-DC786AC5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999B4F-F4B6-E7A4-E6AE-7CD120E5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0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D5B872-959F-C2AE-9766-7CE109A9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0D5F797-5DCF-3A10-672E-3AC36619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5467BD-06C1-215D-34CA-21DF9332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E47CD3-F83C-D859-3622-22F041D3C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64CC7E5-E0AB-4D18-CFF0-38CA3967D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8B52C64-6817-EE80-5657-135CB72C04C6}"/>
              </a:ext>
            </a:extLst>
          </p:cNvPr>
          <p:cNvSpPr txBox="1"/>
          <p:nvPr userDrawn="1"/>
        </p:nvSpPr>
        <p:spPr>
          <a:xfrm>
            <a:off x="7469969" y="261723"/>
            <a:ext cx="3574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核科学与技术系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DE4056-83C3-4B9D-D01D-E48AE69987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70" y="96878"/>
            <a:ext cx="715592" cy="7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3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E00D7-D92D-F58D-0C98-6DD3797D2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4D66A8-6B9B-9AD9-E094-069F6DA9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62E079-89B9-5933-6680-608124802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F79F49-F0FF-638E-51C9-92BC623E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615045-8711-554D-E0BC-8F7E90D8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5BF3D3-A152-7CF5-A2DA-28CF32FBC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41B287-5A61-D371-8E49-F26C2FAF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66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73492C-0CC4-6ACA-F6E8-FF51BAF6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027E24-BDB1-F95E-934A-5C8169D41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A9796A-A1FB-17F7-C5AD-AE04D0D92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1953B1-D73F-4C56-5000-A7613FBA0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0D106-B90A-DDA1-7E07-2FCA62CF7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471F5-559B-411B-A262-EFFC942A1B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26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NULL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NUL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NUL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41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5.wmf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63.png"/><Relationship Id="rId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50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150.png"/><Relationship Id="rId7" Type="http://schemas.openxmlformats.org/officeDocument/2006/relationships/image" Target="../media/image1190.png"/><Relationship Id="rId2" Type="http://schemas.openxmlformats.org/officeDocument/2006/relationships/image" Target="../media/image4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0.png"/><Relationship Id="rId5" Type="http://schemas.openxmlformats.org/officeDocument/2006/relationships/image" Target="../media/image76.png"/><Relationship Id="rId4" Type="http://schemas.openxmlformats.org/officeDocument/2006/relationships/image" Target="../media/image11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79.png"/><Relationship Id="rId4" Type="http://schemas.openxmlformats.org/officeDocument/2006/relationships/image" Target="../media/image2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270.png"/><Relationship Id="rId7" Type="http://schemas.openxmlformats.org/officeDocument/2006/relationships/image" Target="../media/image570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11" Type="http://schemas.openxmlformats.org/officeDocument/2006/relationships/image" Target="../media/image39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540.pn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83.png"/><Relationship Id="rId7" Type="http://schemas.openxmlformats.org/officeDocument/2006/relationships/image" Target="../media/image8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85.jpeg"/><Relationship Id="rId11" Type="http://schemas.openxmlformats.org/officeDocument/2006/relationships/image" Target="../media/image87.png"/><Relationship Id="rId5" Type="http://schemas.openxmlformats.org/officeDocument/2006/relationships/image" Target="../media/image340.png"/><Relationship Id="rId10" Type="http://schemas.openxmlformats.org/officeDocument/2006/relationships/hyperlink" Target="https://arxiv.org/abs/2407.05117" TargetMode="External"/><Relationship Id="rId4" Type="http://schemas.openxmlformats.org/officeDocument/2006/relationships/image" Target="../media/image84.png"/><Relationship Id="rId9" Type="http://schemas.openxmlformats.org/officeDocument/2006/relationships/hyperlink" Target="https://arxiv.org/abs/2305.04759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:a16="http://schemas.microsoft.com/office/drawing/2014/main" id="{A7DC3D7D-37BD-CFAB-0DB9-93B3F1FCD599}"/>
              </a:ext>
            </a:extLst>
          </p:cNvPr>
          <p:cNvSpPr txBox="1"/>
          <p:nvPr/>
        </p:nvSpPr>
        <p:spPr>
          <a:xfrm>
            <a:off x="1400777" y="2023092"/>
            <a:ext cx="9390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</a:t>
            </a:r>
            <a:r>
              <a:rPr lang="zh-CN" altLang="en-US" sz="4000" b="1" dirty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和</a:t>
            </a:r>
            <a:r>
              <a:rPr lang="en-US" altLang="zh-CN" sz="4000" b="1" dirty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 II</a:t>
            </a:r>
            <a:r>
              <a:rPr lang="zh-CN" altLang="en-US" sz="4000" b="1" dirty="0">
                <a:solidFill>
                  <a:srgbClr val="FF0000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中国组历史，发展</a:t>
            </a:r>
            <a:endParaRPr lang="en-US" altLang="zh-CN" sz="4000" b="1" i="0" dirty="0">
              <a:solidFill>
                <a:srgbClr val="FF0000"/>
              </a:solidFill>
              <a:effectLst/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  <a:p>
            <a:pPr algn="ctr"/>
            <a:endParaRPr lang="en-CN" altLang="zh-CN" sz="4000" spc="200" dirty="0">
              <a:solidFill>
                <a:srgbClr val="2444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8A629B2-24D2-AB5C-8462-E86E042464D9}"/>
              </a:ext>
            </a:extLst>
          </p:cNvPr>
          <p:cNvSpPr txBox="1"/>
          <p:nvPr/>
        </p:nvSpPr>
        <p:spPr>
          <a:xfrm>
            <a:off x="3002665" y="3157381"/>
            <a:ext cx="618666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500" b="1" spc="200" dirty="0" err="1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Chengping</a:t>
            </a:r>
            <a:r>
              <a:rPr lang="en-US" altLang="zh-CN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Shen</a:t>
            </a:r>
          </a:p>
          <a:p>
            <a:pPr algn="ctr"/>
            <a:r>
              <a:rPr lang="en-US" altLang="zh-CN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Fudan University</a:t>
            </a:r>
          </a:p>
          <a:p>
            <a:pPr algn="ctr"/>
            <a:r>
              <a:rPr lang="zh-CN" altLang="en-US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</a:t>
            </a:r>
            <a:r>
              <a:rPr lang="en-US" altLang="zh-CN" sz="3500" b="1" spc="200" dirty="0">
                <a:solidFill>
                  <a:srgbClr val="244499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shencp@fudan.edu.cn</a:t>
            </a:r>
            <a:endParaRPr lang="en-CN" altLang="zh-CN" sz="3500" b="1" spc="200" dirty="0">
              <a:solidFill>
                <a:srgbClr val="244499"/>
              </a:solidFill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D8DC626-B46A-4F42-BEA5-434DF1B7A591}"/>
              </a:ext>
            </a:extLst>
          </p:cNvPr>
          <p:cNvSpPr txBox="1"/>
          <p:nvPr/>
        </p:nvSpPr>
        <p:spPr>
          <a:xfrm>
            <a:off x="2768155" y="5427374"/>
            <a:ext cx="7377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400" b="1" i="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Belle II</a:t>
            </a:r>
            <a:r>
              <a:rPr lang="zh-CN" altLang="en-US" sz="2400" b="1" i="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实验冬季学校，南开大学， </a:t>
            </a:r>
            <a:r>
              <a:rPr lang="en-US" altLang="zh-CN" sz="2400" b="1" i="0" dirty="0">
                <a:effectLst/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Nov 24 – 30, 2024</a:t>
            </a:r>
            <a:endParaRPr lang="zh-CN" altLang="en-US" sz="2400" b="1" dirty="0">
              <a:latin typeface="Times" panose="02020603050405020304" pitchFamily="18" charset="0"/>
              <a:ea typeface="宋体" panose="02010600030101010101" pitchFamily="2" charset="-122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96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4EAC5D-8D0A-479A-9936-BF5A5D9B8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741" y="1293020"/>
            <a:ext cx="5849257" cy="1292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AE117E9-F343-42D4-8392-7B2C7B81CAE6}"/>
                  </a:ext>
                </a:extLst>
              </p:cNvPr>
              <p:cNvSpPr txBox="1"/>
              <p:nvPr/>
            </p:nvSpPr>
            <p:spPr>
              <a:xfrm>
                <a:off x="248035" y="2959685"/>
                <a:ext cx="1135563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231F20"/>
                    </a:solidFill>
                    <a:latin typeface="AdvOT483a8203"/>
                  </a:rPr>
                  <a:t>T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hrough a time-dependent amplitude analysis of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d0b5fdba.I"/>
                  </a:rPr>
                  <a:t>D</a:t>
                </a:r>
                <a:r>
                  <a:rPr lang="en-US" altLang="zh-CN" sz="1800" b="0" i="0" u="none" strike="noStrike" baseline="30000" dirty="0">
                    <a:solidFill>
                      <a:srgbClr val="231F20"/>
                    </a:solidFill>
                    <a:latin typeface="AdvTTbdb21c9e"/>
                  </a:rPr>
                  <a:t>0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bdb21c9e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d877c31c+21"/>
                  </a:rPr>
                  <a:t>→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d0b5fdba.I"/>
                  </a:rPr>
                  <a:t>Ks</a:t>
                </a:r>
                <a:r>
                  <a:rPr lang="en-US" altLang="zh-CN" sz="1800" b="0" i="0" u="none" strike="noStrike" baseline="30000" dirty="0">
                    <a:solidFill>
                      <a:srgbClr val="231F20"/>
                    </a:solidFill>
                    <a:latin typeface="AdvTTbdb21c9e"/>
                  </a:rPr>
                  <a:t>0</a:t>
                </a:r>
                <a:r>
                  <a:rPr lang="el-GR" altLang="zh-CN" sz="1800" b="0" i="0" u="none" strike="noStrike" baseline="0" dirty="0">
                    <a:solidFill>
                      <a:srgbClr val="231F20"/>
                    </a:solidFill>
                    <a:latin typeface="AdvOTdd3b7348.I+03"/>
                  </a:rPr>
                  <a:t>π</a:t>
                </a:r>
                <a:r>
                  <a:rPr lang="en-US" altLang="zh-CN" baseline="30000" dirty="0">
                    <a:solidFill>
                      <a:srgbClr val="231F20"/>
                    </a:solidFill>
                    <a:latin typeface="AdvP4C4E74"/>
                  </a:rPr>
                  <a:t>+</a:t>
                </a:r>
                <a:r>
                  <a:rPr lang="el-GR" altLang="zh-CN" sz="1800" b="0" i="0" u="none" strike="noStrike" baseline="0" dirty="0">
                    <a:solidFill>
                      <a:srgbClr val="231F20"/>
                    </a:solidFill>
                    <a:latin typeface="AdvOTdd3b7348.I+03"/>
                  </a:rPr>
                  <a:t>π</a:t>
                </a:r>
                <a:r>
                  <a:rPr lang="el-GR" altLang="zh-CN" sz="1800" b="0" i="0" u="none" strike="noStrike" baseline="30000" dirty="0">
                    <a:solidFill>
                      <a:srgbClr val="231F20"/>
                    </a:solidFill>
                    <a:latin typeface="AdvTTd877c31c+22"/>
                  </a:rPr>
                  <a:t>−</a:t>
                </a:r>
                <a:r>
                  <a:rPr lang="el-GR" altLang="zh-CN" sz="1800" b="0" i="0" u="none" strike="noStrike" baseline="0" dirty="0">
                    <a:solidFill>
                      <a:srgbClr val="231F20"/>
                    </a:solidFill>
                    <a:latin typeface="AdvTTd877c31c+22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decays, measure 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d0b5fdba.I"/>
                  </a:rPr>
                  <a:t>D</a:t>
                </a:r>
                <a:r>
                  <a:rPr lang="en-US" altLang="zh-CN" sz="1800" b="0" i="0" u="none" strike="noStrike" baseline="30000" dirty="0">
                    <a:solidFill>
                      <a:srgbClr val="231F20"/>
                    </a:solidFill>
                    <a:latin typeface="AdvTTbdb21c9e"/>
                  </a:rPr>
                  <a:t>0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800" b="0" i="1" u="none" strike="noStrike" baseline="0" smtClean="0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800" b="0" i="0" u="none" strike="noStrike" baseline="0" smtClean="0">
                                <a:solidFill>
                                  <a:srgbClr val="231F2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</m:acc>
                      </m:e>
                      <m:sup>
                        <m:r>
                          <a:rPr lang="en-US" altLang="zh-CN" sz="1800" b="0" i="1" u="none" strike="noStrike" baseline="0" smtClean="0">
                            <a:solidFill>
                              <a:srgbClr val="231F2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bdb21c9e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mixing parameters and </a:t>
                </a:r>
                <a:r>
                  <a:rPr lang="en-US" altLang="zh-CN" sz="1800" b="0" i="0" u="none" strike="noStrike" dirty="0">
                    <a:solidFill>
                      <a:srgbClr val="231F20"/>
                    </a:solidFill>
                    <a:latin typeface="AdvOT483a8203"/>
                  </a:rPr>
                  <a:t>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indirect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TTd0b5fdba.I"/>
                  </a:rPr>
                  <a:t>CP </a:t>
                </a:r>
                <a:r>
                  <a:rPr lang="en-US" altLang="zh-CN" sz="1800" b="0" i="0" u="none" strike="noStrike" baseline="0" dirty="0">
                    <a:solidFill>
                      <a:srgbClr val="231F20"/>
                    </a:solidFill>
                    <a:latin typeface="AdvOT483a8203"/>
                  </a:rPr>
                  <a:t>violation</a:t>
                </a:r>
                <a:endParaRPr lang="en-US" altLang="zh-CN" sz="2000" i="0" u="none" strike="noStrike" baseline="0" dirty="0">
                  <a:solidFill>
                    <a:srgbClr val="231F2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6AE117E9-F343-42D4-8392-7B2C7B81CA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35" y="2959685"/>
                <a:ext cx="11355630" cy="646331"/>
              </a:xfrm>
              <a:prstGeom prst="rect">
                <a:avLst/>
              </a:prstGeom>
              <a:blipFill>
                <a:blip r:embed="rId3"/>
                <a:stretch>
                  <a:fillRect l="-376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E38FBF55-BCBD-4DFC-AADE-7530AC3528BB}"/>
              </a:ext>
            </a:extLst>
          </p:cNvPr>
          <p:cNvSpPr txBox="1"/>
          <p:nvPr/>
        </p:nvSpPr>
        <p:spPr>
          <a:xfrm>
            <a:off x="10764190" y="1818305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82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838B60-0858-447A-B5FD-49AE77E76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511" y="3373203"/>
            <a:ext cx="2877879" cy="288707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F7254B-826E-4B05-917E-16C0524C9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738" y="3606016"/>
            <a:ext cx="2877879" cy="2654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0328AB3-E55A-4D7A-B26C-FDA15CBB1D6C}"/>
                  </a:ext>
                </a:extLst>
              </p:cNvPr>
              <p:cNvSpPr txBox="1"/>
              <p:nvPr/>
            </p:nvSpPr>
            <p:spPr>
              <a:xfrm>
                <a:off x="3802771" y="4933146"/>
                <a:ext cx="3771014" cy="1269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i="1" kern="100" spc="10" smtClean="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zh-CN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和</m:t>
                    </m:r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描述质量本征态</a:t>
                </a:r>
                <a14:m>
                  <m:oMath xmlns:m="http://schemas.openxmlformats.org/officeDocument/2006/math"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800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1,2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与弱相互作用本征态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kern="100" spc="1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800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altLang="zh-CN" sz="1800" i="1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zh-CN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和</m:t>
                    </m:r>
                    <m:d>
                      <m:dPr>
                        <m:begChr m:val=""/>
                        <m:endChr m:val="⟩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1800" kern="100" spc="1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800" i="1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的关系</a:t>
                </a:r>
                <a:r>
                  <a:rPr lang="en-US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 kern="100" spc="1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zh-CN" sz="1800" kern="100" spc="1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1,2</m:t>
                                </m:r>
                              </m:sub>
                            </m:sSub>
                          </m:e>
                        </m:d>
                        <m:r>
                          <a:rPr lang="en-US" altLang="zh-CN" sz="1800" kern="100" spc="1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altLang="zh-CN" sz="1800" i="1" kern="100" spc="10">
                            <a:effectLst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altLang="zh-CN" sz="1800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𝑞</m:t>
                    </m:r>
                    <m:d>
                      <m:dPr>
                        <m:begChr m:val=""/>
                        <m:endChr m:val="⟩"/>
                        <m:ctrlPr>
                          <a:rPr lang="zh-CN" altLang="zh-CN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|</m:t>
                            </m:r>
                            <m:acc>
                              <m:accPr>
                                <m:chr m:val="̅"/>
                                <m:ctrlPr>
                                  <a:rPr lang="zh-CN" altLang="zh-CN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800" i="1" kern="100" spc="10">
                                    <a:effectLst/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1800" kern="100" spc="10">
                                <a:effectLst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d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。</a:t>
                </a:r>
                <a14:m>
                  <m:oMath xmlns:m="http://schemas.openxmlformats.org/officeDocument/2006/math"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𝑞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≠1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预示着直接</a:t>
                </a:r>
                <a:r>
                  <a:rPr lang="en-US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CP</a:t>
                </a:r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破坏现象。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0328AB3-E55A-4D7A-B26C-FDA15CBB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771" y="4933146"/>
                <a:ext cx="3771014" cy="1269002"/>
              </a:xfrm>
              <a:prstGeom prst="rect">
                <a:avLst/>
              </a:prstGeom>
              <a:blipFill>
                <a:blip r:embed="rId6"/>
                <a:stretch>
                  <a:fillRect l="-1456" t="-49519" r="-971" b="-51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7EC4725-42D2-4E32-B1D9-956763CED7B2}"/>
                  </a:ext>
                </a:extLst>
              </p:cNvPr>
              <p:cNvSpPr txBox="1"/>
              <p:nvPr/>
            </p:nvSpPr>
            <p:spPr>
              <a:xfrm>
                <a:off x="3863894" y="3455818"/>
                <a:ext cx="3648768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混合强度由两个参数</a:t>
                </a:r>
                <a14:m>
                  <m:oMath xmlns:m="http://schemas.openxmlformats.org/officeDocument/2006/math"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≡</m:t>
                    </m:r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Δm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̅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≡</m:t>
                    </m:r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ΔΓ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/(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̅</m:t>
                    </m:r>
                    <m: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，其中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Δm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ΔΓ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是中性</a:t>
                </a:r>
                <a14:m>
                  <m:oMath xmlns:m="http://schemas.openxmlformats.org/officeDocument/2006/math">
                    <m:r>
                      <a:rPr lang="en-US" altLang="zh-CN" sz="1800" i="1" kern="100" spc="10">
                        <a:effectLst/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zh-CN" altLang="zh-CN" sz="1800" kern="100" spc="10" dirty="0">
                    <a:effectLst/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介子本征态的质量和宽度的差值</a:t>
                </a:r>
                <a:r>
                  <a:rPr lang="zh-CN" altLang="en-US" kern="100" spc="10" dirty="0">
                    <a:latin typeface="Times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。</a:t>
                </a:r>
                <a:r>
                  <a:rPr lang="zh-CN" altLang="zh-CN" dirty="0"/>
                  <a:t>标准模型中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|≲|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|~</m:t>
                    </m:r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。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7EC4725-42D2-4E32-B1D9-956763CED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894" y="3455818"/>
                <a:ext cx="3648768" cy="1477328"/>
              </a:xfrm>
              <a:prstGeom prst="rect">
                <a:avLst/>
              </a:prstGeom>
              <a:blipFill>
                <a:blip r:embed="rId7"/>
                <a:stretch>
                  <a:fillRect l="-1505" t="-3306" r="-1338" b="-57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9133FEB-765F-4C2A-BD53-FBC10BEF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294323"/>
            <a:ext cx="6821714" cy="14172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B551C1-69AB-4DD0-AF78-732818B5C132}"/>
              </a:ext>
            </a:extLst>
          </p:cNvPr>
          <p:cNvSpPr txBox="1"/>
          <p:nvPr/>
        </p:nvSpPr>
        <p:spPr>
          <a:xfrm>
            <a:off x="5022974" y="2630122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151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322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C52EEE8-1F19-4DDF-A811-A4A1A88B5528}"/>
              </a:ext>
            </a:extLst>
          </p:cNvPr>
          <p:cNvSpPr/>
          <p:nvPr/>
        </p:nvSpPr>
        <p:spPr>
          <a:xfrm>
            <a:off x="155609" y="1552091"/>
            <a:ext cx="5458113" cy="45677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3A5DD7B-8985-4EB5-A28B-C9504D8BE947}"/>
              </a:ext>
            </a:extLst>
          </p:cNvPr>
          <p:cNvSpPr/>
          <p:nvPr/>
        </p:nvSpPr>
        <p:spPr>
          <a:xfrm>
            <a:off x="6373039" y="1552091"/>
            <a:ext cx="5458113" cy="45677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2B5D99C-AF12-4268-B63B-CECEF9311CE3}"/>
                  </a:ext>
                </a:extLst>
              </p:cNvPr>
              <p:cNvSpPr txBox="1"/>
              <p:nvPr/>
            </p:nvSpPr>
            <p:spPr>
              <a:xfrm>
                <a:off x="580557" y="1043837"/>
                <a:ext cx="484851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发现</a:t>
                </a:r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新</a:t>
                </a:r>
                <a:r>
                  <a:rPr lang="zh-CN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粲重子激发态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Pr>
                      <m:e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𝐜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(</m:t>
                    </m:r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𝟐𝟗𝟑𝟎</m:t>
                    </m:r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)</m:t>
                    </m:r>
                  </m:oMath>
                </a14:m>
                <a:endParaRPr lang="zh-CN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2B5D99C-AF12-4268-B63B-CECEF9311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57" y="1043837"/>
                <a:ext cx="4848513" cy="461665"/>
              </a:xfrm>
              <a:prstGeom prst="rect">
                <a:avLst/>
              </a:prstGeom>
              <a:blipFill>
                <a:blip r:embed="rId2"/>
                <a:stretch>
                  <a:fillRect l="-1884" t="-1447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7">
                <a:extLst>
                  <a:ext uri="{FF2B5EF4-FFF2-40B4-BE49-F238E27FC236}">
                    <a16:creationId xmlns:a16="http://schemas.microsoft.com/office/drawing/2014/main" id="{957A058F-CFE1-49D8-AA6B-9DB8DB8AD4EA}"/>
                  </a:ext>
                </a:extLst>
              </p:cNvPr>
              <p:cNvSpPr/>
              <p:nvPr/>
            </p:nvSpPr>
            <p:spPr>
              <a:xfrm>
                <a:off x="267994" y="1620564"/>
                <a:ext cx="4868120" cy="1067349"/>
              </a:xfrm>
              <a:prstGeom prst="roundRect">
                <a:avLst>
                  <a:gd name="adj" fmla="val 7716"/>
                </a:avLst>
              </a:prstGeom>
              <a:noFill/>
              <a:ln>
                <a:noFill/>
              </a:ln>
              <a:effectLst/>
              <a:scene3d>
                <a:camera prst="orthographicFront"/>
                <a:lightRig rig="contrasting" dir="t"/>
              </a:scene3d>
              <a:sp3d prstMaterial="metal"/>
            </p:spPr>
            <p:style>
              <a:lnRef idx="3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30000"/>
                  </a:lnSpc>
                </a:pP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相继发现中性和带电的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(2930) </m:t>
                    </m:r>
                  </m:oMath>
                </a14:m>
                <a:r>
                  <a:rPr lang="en-US" altLang="zh-CN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: 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唯一在</a:t>
                </a:r>
                <a:r>
                  <a:rPr lang="en-US" altLang="zh-CN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B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介子衰变中发现，被选为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EPJC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的封面文章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(2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篇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)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。</a:t>
                </a:r>
                <a:r>
                  <a:rPr lang="en-US" altLang="zh-CN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《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科技导报</a:t>
                </a:r>
                <a:r>
                  <a:rPr lang="en-US" altLang="zh-CN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》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的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《2018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粒子物理学热点回眸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》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报道本成果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altLang="zh-CN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                      </a:t>
                </a:r>
              </a:p>
              <a:p>
                <a:pPr marL="447675" indent="-90488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1600" dirty="0">
                  <a:latin typeface="Times" panose="02020603050405020304" pitchFamily="18" charset="0"/>
                  <a:ea typeface="微软雅黑" panose="020B0503020204020204" pitchFamily="34" charset="-122"/>
                  <a:cs typeface="Times" panose="02020603050405020304" pitchFamily="18" charset="0"/>
                </a:endParaRPr>
              </a:p>
              <a:p>
                <a:pPr marL="447675" indent="-90488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1600" b="1" dirty="0"/>
              </a:p>
              <a:p>
                <a:pPr marL="447675" indent="-90488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sz="1600" b="1" dirty="0"/>
              </a:p>
              <a:p>
                <a:pPr marL="447675" indent="-90488">
                  <a:lnSpc>
                    <a:spcPct val="130000"/>
                  </a:lnSpc>
                  <a:buFont typeface="Wingdings" panose="05000000000000000000" pitchFamily="2" charset="2"/>
                  <a:buChar char="Ø"/>
                </a:pPr>
                <a:endParaRPr lang="en-US" altLang="zh-CN" sz="1600" b="1" dirty="0"/>
              </a:p>
            </p:txBody>
          </p:sp>
        </mc:Choice>
        <mc:Fallback xmlns="">
          <p:sp>
            <p:nvSpPr>
              <p:cNvPr id="5" name="矩形 7">
                <a:extLst>
                  <a:ext uri="{FF2B5EF4-FFF2-40B4-BE49-F238E27FC236}">
                    <a16:creationId xmlns:a16="http://schemas.microsoft.com/office/drawing/2014/main" id="{957A058F-CFE1-49D8-AA6B-9DB8DB8AD4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94" y="1620564"/>
                <a:ext cx="4868120" cy="1067349"/>
              </a:xfrm>
              <a:prstGeom prst="roundRect">
                <a:avLst>
                  <a:gd name="adj" fmla="val 7716"/>
                </a:avLst>
              </a:prstGeom>
              <a:blipFill>
                <a:blip r:embed="rId3"/>
                <a:stretch>
                  <a:fillRect l="-249" r="-4726" b="-4777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322126A7-2058-4729-896F-785F1CFB6102}"/>
              </a:ext>
            </a:extLst>
          </p:cNvPr>
          <p:cNvSpPr txBox="1"/>
          <p:nvPr/>
        </p:nvSpPr>
        <p:spPr>
          <a:xfrm>
            <a:off x="155609" y="3092272"/>
            <a:ext cx="5330168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>
              <a:lnSpc>
                <a:spcPct val="120000"/>
              </a:lnSpc>
            </a:pP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Y. B. Li, *</a:t>
            </a:r>
            <a:r>
              <a:rPr lang="en-US" altLang="zh-CN" sz="1600" dirty="0" err="1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C.P.Shen</a:t>
            </a: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,</a:t>
            </a:r>
            <a:r>
              <a:rPr lang="zh-CN" altLang="en-US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altLang="zh-CN" sz="1600" i="1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et al</a:t>
            </a: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 (Belle) EPJC 78, 928 (2018); </a:t>
            </a:r>
          </a:p>
          <a:p>
            <a:pPr marL="266700">
              <a:lnSpc>
                <a:spcPct val="120000"/>
              </a:lnSpc>
            </a:pP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EPJC 78, 252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9B4D10F-FC78-4BDC-A173-AE1E81FCA34B}"/>
                  </a:ext>
                </a:extLst>
              </p:cNvPr>
              <p:cNvSpPr txBox="1"/>
              <p:nvPr/>
            </p:nvSpPr>
            <p:spPr>
              <a:xfrm>
                <a:off x="6817749" y="1700376"/>
                <a:ext cx="5035977" cy="1137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c</m:t>
                        </m:r>
                      </m:sub>
                      <m:sup>
                        <m:r>
                          <a:rPr lang="en-US" altLang="zh-CN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bSup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2455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质量谱上，观测到一个</a:t>
                </a:r>
                <a:r>
                  <a:rPr lang="zh-CN" alt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新粒子</a:t>
                </a:r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536575" indent="-268288">
                  <a:lnSpc>
                    <a:spcPct val="130000"/>
                  </a:lnSpc>
                  <a:buSzPct val="80000"/>
                  <a:buFont typeface="Wingdings" panose="05000000000000000000" pitchFamily="2" charset="2"/>
                  <a:buChar char="l"/>
                </a:pPr>
                <a:r>
                  <a:rPr lang="zh-CN" altLang="en-US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不符合任何现有理论的预言</a:t>
                </a:r>
                <a:endPara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536575" indent="-268288">
                  <a:lnSpc>
                    <a:spcPct val="130000"/>
                  </a:lnSpc>
                  <a:buSzPct val="80000"/>
                  <a:buFont typeface="Wingdings" panose="05000000000000000000" pitchFamily="2" charset="2"/>
                  <a:buChar char="l"/>
                </a:pPr>
                <a:r>
                  <a:rPr lang="zh-CN" altLang="en-US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获复旦大学首届十大科技进展之一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(2022)</a:t>
                </a:r>
                <a:r>
                  <a:rPr lang="zh-CN" altLang="en-US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。</a:t>
                </a:r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9B4D10F-FC78-4BDC-A173-AE1E81FCA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749" y="1700376"/>
                <a:ext cx="5035977" cy="1137363"/>
              </a:xfrm>
              <a:prstGeom prst="rect">
                <a:avLst/>
              </a:prstGeom>
              <a:blipFill>
                <a:blip r:embed="rId4"/>
                <a:stretch>
                  <a:fillRect l="-967" r="-1451" b="-74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C7732EE-94C9-4E2E-B53E-98FB88C89092}"/>
                  </a:ext>
                </a:extLst>
              </p:cNvPr>
              <p:cNvSpPr txBox="1"/>
              <p:nvPr/>
            </p:nvSpPr>
            <p:spPr>
              <a:xfrm>
                <a:off x="6855849" y="1009725"/>
                <a:ext cx="488507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发现新</a:t>
                </a:r>
                <a:r>
                  <a:rPr lang="zh-CN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粲重子激发态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Pr>
                      <m:e>
                        <m:r>
                          <a:rPr lang="en-US" altLang="zh-CN" sz="24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(</m:t>
                    </m:r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𝟐𝟗𝟏𝟎</m:t>
                    </m:r>
                    <m:r>
                      <a:rPr lang="en-US" altLang="zh-CN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)</m:t>
                    </m:r>
                  </m:oMath>
                </a14:m>
                <a:endParaRPr lang="zh-CN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C7732EE-94C9-4E2E-B53E-98FB88C89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49" y="1009725"/>
                <a:ext cx="4885073" cy="461665"/>
              </a:xfrm>
              <a:prstGeom prst="rect">
                <a:avLst/>
              </a:prstGeom>
              <a:blipFill>
                <a:blip r:embed="rId5"/>
                <a:stretch>
                  <a:fillRect l="-1998" t="-14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5F4AE2FF-9EB4-491E-BF55-9EF68F742CDC}"/>
              </a:ext>
            </a:extLst>
          </p:cNvPr>
          <p:cNvSpPr txBox="1"/>
          <p:nvPr/>
        </p:nvSpPr>
        <p:spPr>
          <a:xfrm>
            <a:off x="6940722" y="3120613"/>
            <a:ext cx="4322749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>
              <a:lnSpc>
                <a:spcPct val="120000"/>
              </a:lnSpc>
            </a:pP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Y. B. Li, *</a:t>
            </a:r>
            <a:r>
              <a:rPr lang="en-US" altLang="zh-CN" sz="1600" dirty="0" err="1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C.P.Shen</a:t>
            </a: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,</a:t>
            </a:r>
            <a:r>
              <a:rPr lang="zh-CN" altLang="en-US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 </a:t>
            </a:r>
            <a:r>
              <a:rPr lang="en-US" altLang="zh-CN" sz="1600" i="1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et al</a:t>
            </a: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 (Belle Collaboration) </a:t>
            </a:r>
          </a:p>
          <a:p>
            <a:pPr marL="266700">
              <a:lnSpc>
                <a:spcPct val="120000"/>
              </a:lnSpc>
            </a:pPr>
            <a:r>
              <a:rPr lang="en-US" altLang="zh-CN" sz="1600" dirty="0">
                <a:latin typeface="Times" panose="02020603050405020304" pitchFamily="18" charset="0"/>
                <a:ea typeface="宋体" panose="02010600030101010101" pitchFamily="2" charset="-122"/>
                <a:cs typeface="Times" panose="02020603050405020304" pitchFamily="18" charset="0"/>
              </a:rPr>
              <a:t>Phys. Rev. Lett. 130, 031901 (2023)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2BBC6C-EBDA-46F9-92D9-394E700A4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6" y="3799095"/>
            <a:ext cx="1399556" cy="19240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9290AA1-C565-47B6-AD5C-0C728C4BF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" t="1271" r="6403" b="3180"/>
          <a:stretch/>
        </p:blipFill>
        <p:spPr>
          <a:xfrm>
            <a:off x="1875764" y="3778101"/>
            <a:ext cx="1384404" cy="19240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9826858-C06F-4A06-824B-ECE9E8044811}"/>
              </a:ext>
            </a:extLst>
          </p:cNvPr>
          <p:cNvGrpSpPr/>
          <p:nvPr/>
        </p:nvGrpSpPr>
        <p:grpSpPr>
          <a:xfrm>
            <a:off x="3374450" y="3806676"/>
            <a:ext cx="2054620" cy="2007487"/>
            <a:chOff x="3154120" y="3369503"/>
            <a:chExt cx="2835760" cy="283392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42FD78-6BF9-44C2-BF6D-1511A2659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54120" y="3369503"/>
              <a:ext cx="2835760" cy="123919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DA008EF-C010-4377-9278-26F28C9C4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06496" y="4559297"/>
              <a:ext cx="2661920" cy="1644127"/>
            </a:xfrm>
            <a:prstGeom prst="rect">
              <a:avLst/>
            </a:prstGeom>
          </p:spPr>
        </p:pic>
        <p:sp>
          <p:nvSpPr>
            <p:cNvPr id="15" name="L 形 14">
              <a:extLst>
                <a:ext uri="{FF2B5EF4-FFF2-40B4-BE49-F238E27FC236}">
                  <a16:creationId xmlns:a16="http://schemas.microsoft.com/office/drawing/2014/main" id="{F38A2DC6-0E65-43C4-8A48-13F2FD0E9887}"/>
                </a:ext>
              </a:extLst>
            </p:cNvPr>
            <p:cNvSpPr/>
            <p:nvPr/>
          </p:nvSpPr>
          <p:spPr>
            <a:xfrm rot="16200000">
              <a:off x="3840075" y="4055467"/>
              <a:ext cx="1439466" cy="2706624"/>
            </a:xfrm>
            <a:prstGeom prst="corner">
              <a:avLst>
                <a:gd name="adj1" fmla="val 62917"/>
                <a:gd name="adj2" fmla="val 74686"/>
              </a:avLst>
            </a:prstGeom>
            <a:noFill/>
            <a:ln w="2857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A12F76C9-0716-4E3A-84ED-ACAB92828B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9749" y="3978995"/>
            <a:ext cx="2556398" cy="1643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D2557DB-5555-4371-9D77-77F21D8FB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7525" y="3964099"/>
            <a:ext cx="2391323" cy="165881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F39D046-A7DF-4681-950A-132F282B098B}"/>
              </a:ext>
            </a:extLst>
          </p:cNvPr>
          <p:cNvSpPr txBox="1"/>
          <p:nvPr/>
        </p:nvSpPr>
        <p:spPr>
          <a:xfrm>
            <a:off x="11753855" y="6396035"/>
            <a:ext cx="476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85F6ED-65C1-428E-9E06-0BBEAD8DB298}"/>
              </a:ext>
            </a:extLst>
          </p:cNvPr>
          <p:cNvSpPr txBox="1"/>
          <p:nvPr/>
        </p:nvSpPr>
        <p:spPr>
          <a:xfrm>
            <a:off x="1096178" y="5749148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88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520D849-1177-46BD-A60B-67E82F09C4AC}"/>
              </a:ext>
            </a:extLst>
          </p:cNvPr>
          <p:cNvSpPr txBox="1"/>
          <p:nvPr/>
        </p:nvSpPr>
        <p:spPr>
          <a:xfrm>
            <a:off x="8597853" y="5686695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16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058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9AB7156-B696-458C-8D09-E34098744AAE}"/>
                  </a:ext>
                </a:extLst>
              </p:cNvPr>
              <p:cNvSpPr txBox="1"/>
              <p:nvPr/>
            </p:nvSpPr>
            <p:spPr>
              <a:xfrm>
                <a:off x="3932939" y="909772"/>
                <a:ext cx="5906819" cy="503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基态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SupPr>
                      <m:e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+,</m:t>
                        </m:r>
                        <m:r>
                          <a:rPr lang="en-US" altLang="zh-CN" sz="2400" b="1" i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绝对衰变率的首次测量</a:t>
                </a:r>
                <a:endParaRPr lang="zh-CN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9AB7156-B696-458C-8D09-E34098744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939" y="909772"/>
                <a:ext cx="5906819" cy="503921"/>
              </a:xfrm>
              <a:prstGeom prst="rect">
                <a:avLst/>
              </a:prstGeom>
              <a:blipFill>
                <a:blip r:embed="rId2"/>
                <a:stretch>
                  <a:fillRect l="-1548" t="-6024" b="-216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7623E8E-EE96-482B-9622-8C9335498DBD}"/>
                  </a:ext>
                </a:extLst>
              </p:cNvPr>
              <p:cNvSpPr txBox="1"/>
              <p:nvPr/>
            </p:nvSpPr>
            <p:spPr>
              <a:xfrm>
                <a:off x="245107" y="1512343"/>
                <a:ext cx="11508748" cy="1563377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30000"/>
                  </a:lnSpc>
                  <a:buSzPct val="80000"/>
                  <a:buFont typeface="Wingdings" panose="05000000000000000000" pitchFamily="2" charset="2"/>
                  <a:buChar char="l"/>
                </a:pPr>
                <a:r>
                  <a:rPr lang="zh-CN" altLang="en-US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在发现基态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+,</m:t>
                        </m:r>
                        <m:r>
                          <a:rPr lang="en-US" altLang="zh-CN" sz="18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的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30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多年里，人们一直没有办法测量其绝对衰变率，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导致和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+,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  <a:cs typeface="Segoe UI Semibold" panose="020B0702040204020203" pitchFamily="34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相关的物理量如粲重子散射截面等一直无法测量。我们通过测量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B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介子单举和遍举衰变到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Ξ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+,</m:t>
                        </m:r>
                        <m:r>
                          <a:rPr lang="en-US" altLang="zh-CN">
                            <a:latin typeface="Cambria Math" panose="02040503050406030204" pitchFamily="18" charset="0"/>
                            <a:cs typeface="Segoe UI Semibold" panose="020B0702040204020203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" panose="02020603050405020304" pitchFamily="18" charset="0"/>
                  </a:rPr>
                  <a:t>的过程，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首次</a:t>
                </a: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测量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,+</m:t>
                        </m:r>
                      </m:sup>
                    </m:sSubSup>
                  </m:oMath>
                </a14:m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 的绝对衰变率。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解决粲重子领域</a:t>
                </a:r>
                <a:r>
                  <a:rPr lang="en-US" altLang="zh-CN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30</a:t>
                </a:r>
                <a:r>
                  <a:rPr lang="zh-CN" altLang="en-US" dirty="0">
                    <a:solidFill>
                      <a:srgbClr val="FF0000"/>
                    </a:solidFill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多年难题。</a:t>
                </a:r>
                <a:endParaRPr lang="en-US" altLang="zh-CN" dirty="0">
                  <a:solidFill>
                    <a:srgbClr val="FF0000"/>
                  </a:solidFill>
                  <a:latin typeface="Times" panose="02020603050405020304" pitchFamily="18" charset="0"/>
                  <a:ea typeface="微软雅黑" panose="020B0503020204020204" pitchFamily="34" charset="-122"/>
                  <a:cs typeface="Times" panose="02020603050405020304" pitchFamily="18" charset="0"/>
                </a:endParaRPr>
              </a:p>
              <a:p>
                <a:pPr marL="285750" indent="-285750">
                  <a:lnSpc>
                    <a:spcPct val="130000"/>
                  </a:lnSpc>
                  <a:buSzPct val="80000"/>
                  <a:buFont typeface="Wingdings" panose="05000000000000000000" pitchFamily="2" charset="2"/>
                  <a:buChar char="l"/>
                </a:pPr>
                <a:r>
                  <a:rPr lang="zh-CN" altLang="en-US" dirty="0">
                    <a:latin typeface="Times" panose="02020603050405020304" pitchFamily="18" charset="0"/>
                    <a:ea typeface="微软雅黑" panose="020B0503020204020204" pitchFamily="34" charset="-122"/>
                    <a:cs typeface="Times" panose="02020603050405020304" pitchFamily="18" charset="0"/>
                  </a:rPr>
                  <a:t>极大促进了底夸克重子、双粲重子、重味重子谱学等的研究。</a:t>
                </a:r>
                <a:endParaRPr lang="en-US" altLang="zh-CN" dirty="0">
                  <a:latin typeface="Times" panose="02020603050405020304" pitchFamily="18" charset="0"/>
                  <a:ea typeface="微软雅黑" panose="020B0503020204020204" pitchFamily="34" charset="-122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7623E8E-EE96-482B-9622-8C9335498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07" y="1512343"/>
                <a:ext cx="11508748" cy="1563377"/>
              </a:xfrm>
              <a:prstGeom prst="rect">
                <a:avLst/>
              </a:prstGeom>
              <a:blipFill>
                <a:blip r:embed="rId3"/>
                <a:stretch>
                  <a:fillRect l="-53" b="-4633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A163D42E-BAEE-4A64-933C-22679E5313C9}"/>
              </a:ext>
            </a:extLst>
          </p:cNvPr>
          <p:cNvSpPr/>
          <p:nvPr/>
        </p:nvSpPr>
        <p:spPr>
          <a:xfrm>
            <a:off x="1124916" y="5428621"/>
            <a:ext cx="5110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Y. B. Li, *</a:t>
            </a:r>
            <a:r>
              <a:rPr lang="en-US" altLang="zh-CN" sz="16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C.P.Shen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600" b="1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(Belle Collaboration) </a:t>
            </a:r>
            <a:r>
              <a:rPr lang="nl-NL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PRL 122, 082001 (2019)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PRD-RC 100, 031101 (2019)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F835EA6-00B4-4CCC-9A27-19DCBA855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26" y="3276600"/>
            <a:ext cx="3001822" cy="2167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8823E7-787B-4EC0-A857-0212C16FDE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50" b="3179"/>
          <a:stretch/>
        </p:blipFill>
        <p:spPr>
          <a:xfrm>
            <a:off x="3750643" y="3352422"/>
            <a:ext cx="2747962" cy="2091885"/>
          </a:xfrm>
          <a:prstGeom prst="rect">
            <a:avLst/>
          </a:prstGeom>
        </p:spPr>
      </p:pic>
      <p:sp>
        <p:nvSpPr>
          <p:cNvPr id="13" name="AutoShape 2" descr="pi_image">
            <a:extLst>
              <a:ext uri="{FF2B5EF4-FFF2-40B4-BE49-F238E27FC236}">
                <a16:creationId xmlns:a16="http://schemas.microsoft.com/office/drawing/2014/main" id="{685E1FB6-ADEC-4073-8055-CA53E33F5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800660F-4A32-45CD-ACBC-21CB9D6FFFA4}"/>
                  </a:ext>
                </a:extLst>
              </p:cNvPr>
              <p:cNvSpPr txBox="1"/>
              <p:nvPr/>
            </p:nvSpPr>
            <p:spPr>
              <a:xfrm>
                <a:off x="2311664" y="3429000"/>
                <a:ext cx="975122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𝐜</m:t>
                          </m:r>
                        </m:sub>
                        <m:sup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𝟎</m:t>
                          </m:r>
                        </m:sup>
                      </m:sSubSup>
                      <m:r>
                        <a:rPr lang="zh-CN" alt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Segoe UI Semibold" panose="020B0702040204020203" pitchFamily="34" charset="0"/>
                        </a:rPr>
                        <m:t>信号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800660F-4A32-45CD-ACBC-21CB9D6FF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64" y="3429000"/>
                <a:ext cx="975122" cy="375552"/>
              </a:xfrm>
              <a:prstGeom prst="rect">
                <a:avLst/>
              </a:prstGeom>
              <a:blipFill>
                <a:blip r:embed="rId6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BB6F12D-FAA3-4ABC-B87F-6DEE976B456A}"/>
                  </a:ext>
                </a:extLst>
              </p:cNvPr>
              <p:cNvSpPr txBox="1"/>
              <p:nvPr/>
            </p:nvSpPr>
            <p:spPr>
              <a:xfrm>
                <a:off x="4384625" y="3442673"/>
                <a:ext cx="9751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𝚵</m:t>
                          </m:r>
                        </m:e>
                        <m:sub>
                          <m:r>
                            <a:rPr lang="en-US" altLang="zh-CN" sz="1800" b="1" i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𝐜</m:t>
                          </m:r>
                        </m:sub>
                        <m:sup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Segoe UI Semibold" panose="020B0702040204020203" pitchFamily="34" charset="0"/>
                            </a:rPr>
                            <m:t>+</m:t>
                          </m:r>
                        </m:sup>
                      </m:sSubSup>
                      <m:r>
                        <a:rPr lang="zh-CN" alt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Segoe UI Semibold" panose="020B0702040204020203" pitchFamily="34" charset="0"/>
                        </a:rPr>
                        <m:t>信号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BB6F12D-FAA3-4ABC-B87F-6DEE976B4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625" y="3442673"/>
                <a:ext cx="975122" cy="369332"/>
              </a:xfrm>
              <a:prstGeom prst="rect">
                <a:avLst/>
              </a:prstGeom>
              <a:blipFill>
                <a:blip r:embed="rId7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A804CB21-9831-42B5-A735-A56898E56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7377" y="3190627"/>
            <a:ext cx="4646645" cy="313975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1C8A0D8-98D1-4FD0-8C25-D7C7D54BDCE9}"/>
              </a:ext>
            </a:extLst>
          </p:cNvPr>
          <p:cNvSpPr txBox="1"/>
          <p:nvPr/>
        </p:nvSpPr>
        <p:spPr>
          <a:xfrm>
            <a:off x="5278296" y="5828730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106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8097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39DD733-11B1-48F3-BDBF-5FB3B6B10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2251" y="966722"/>
                <a:ext cx="9144000" cy="9850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zh-CN" sz="2900" dirty="0">
                    <a:solidFill>
                      <a:srgbClr val="3C7684"/>
                    </a:solidFill>
                    <a:latin typeface="Cambria Math" panose="02040503050406030204" pitchFamily="18" charset="0"/>
                  </a:rPr>
                  <a:t>Measurement of </a:t>
                </a:r>
                <a14:m>
                  <m:oMath xmlns:m="http://schemas.openxmlformats.org/officeDocument/2006/math">
                    <m:r>
                      <a:rPr lang="en-US" altLang="zh-CN" sz="2900" i="1">
                        <a:solidFill>
                          <a:srgbClr val="3C7684"/>
                        </a:solidFill>
                        <a:latin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2900" i="1">
                            <a:solidFill>
                              <a:srgbClr val="3C768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2900">
                            <a:solidFill>
                              <a:srgbClr val="3C768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𝛯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900" i="1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2900">
                                <a:solidFill>
                                  <a:srgbClr val="3C7684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2900" b="1" dirty="0">
                  <a:solidFill>
                    <a:srgbClr val="3C7684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439DD733-11B1-48F3-BDBF-5FB3B6B10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51" y="966722"/>
                <a:ext cx="9144000" cy="985071"/>
              </a:xfrm>
              <a:prstGeom prst="rect">
                <a:avLst/>
              </a:prstGeom>
              <a:blipFill>
                <a:blip r:embed="rId2"/>
                <a:stretch>
                  <a:fillRect t="-111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21ECF120-352A-4169-B7DF-0CFB3C039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2" t="3850" r="67319" b="66854"/>
          <a:stretch/>
        </p:blipFill>
        <p:spPr>
          <a:xfrm>
            <a:off x="443165" y="1580205"/>
            <a:ext cx="3250478" cy="280126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7303E2-C09C-491A-9FAC-A83FB273C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6" t="33960" r="67550" b="36154"/>
          <a:stretch/>
        </p:blipFill>
        <p:spPr>
          <a:xfrm>
            <a:off x="3945651" y="1563778"/>
            <a:ext cx="3252480" cy="280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409CC6-EFD8-40DC-9EAE-205D669F4411}"/>
                  </a:ext>
                </a:extLst>
              </p:cNvPr>
              <p:cNvSpPr txBox="1"/>
              <p:nvPr/>
            </p:nvSpPr>
            <p:spPr>
              <a:xfrm>
                <a:off x="2398941" y="4579823"/>
                <a:ext cx="393409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lit/>
                                </m:r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e>
                      </m:d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E2409CC6-EFD8-40DC-9EAE-205D669F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941" y="4579823"/>
                <a:ext cx="3934098" cy="4049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7103625-F563-4722-8F87-51B9BD12CCD6}"/>
                  </a:ext>
                </a:extLst>
              </p:cNvPr>
              <p:cNvSpPr txBox="1"/>
              <p:nvPr/>
            </p:nvSpPr>
            <p:spPr>
              <a:xfrm>
                <a:off x="2238377" y="5277795"/>
                <a:ext cx="4255225" cy="4115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𝓑</m:t>
                      </m:r>
                      <m:d>
                        <m:dPr>
                          <m:ctrlP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𝜩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lit/>
                                </m:r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</m:e>
                      </m:d>
                      <m:r>
                        <a:rPr lang="en-US" altLang="zh-CN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zh-CN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e>
                      </m:d>
                      <m:r>
                        <a:rPr lang="en-US" altLang="zh-CN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B7103625-F563-4722-8F87-51B9BD12C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377" y="5277795"/>
                <a:ext cx="4255225" cy="411588"/>
              </a:xfrm>
              <a:prstGeom prst="rect">
                <a:avLst/>
              </a:prstGeom>
              <a:blipFill>
                <a:blip r:embed="rId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EC4EF62-A1E2-4CB9-9345-3BC54DC67EA2}"/>
                  </a:ext>
                </a:extLst>
              </p:cNvPr>
              <p:cNvSpPr txBox="1"/>
              <p:nvPr/>
            </p:nvSpPr>
            <p:spPr>
              <a:xfrm>
                <a:off x="6421341" y="4978962"/>
                <a:ext cx="30482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Previous: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2.34</m:t>
                        </m:r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1.59</m:t>
                        </m:r>
                      </m:e>
                    </m:d>
                    <m:r>
                      <a:rPr lang="en-US" altLang="zh-CN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7EC4EF62-A1E2-4CB9-9345-3BC54DC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341" y="4978962"/>
                <a:ext cx="3048201" cy="369332"/>
              </a:xfrm>
              <a:prstGeom prst="rect">
                <a:avLst/>
              </a:prstGeom>
              <a:blipFill>
                <a:blip r:embed="rId6"/>
                <a:stretch>
                  <a:fillRect l="-1600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B3F0CE64-A025-44A5-90DB-D96047BBECED}"/>
              </a:ext>
            </a:extLst>
          </p:cNvPr>
          <p:cNvSpPr txBox="1"/>
          <p:nvPr/>
        </p:nvSpPr>
        <p:spPr>
          <a:xfrm>
            <a:off x="6493602" y="5641283"/>
            <a:ext cx="252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Consistent with LFU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172A52B-8977-44E9-9C2E-6C0456222E05}"/>
                  </a:ext>
                </a:extLst>
              </p:cNvPr>
              <p:cNvSpPr/>
              <p:nvPr/>
            </p:nvSpPr>
            <p:spPr>
              <a:xfrm>
                <a:off x="7475965" y="1841107"/>
                <a:ext cx="4201345" cy="2031325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/>
                  <a:t>Fit component: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Signal : True signal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29473"/>
                    </a:solidFill>
                  </a:rPr>
                  <a:t>BKG1: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p>
                        <m:r>
                          <a:rPr lang="en-US" altLang="zh-CN">
                            <a:solidFill>
                              <a:srgbClr val="52947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529473"/>
                    </a:solidFill>
                  </a:rPr>
                  <a:t> sideband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7AFF"/>
                    </a:solidFill>
                  </a:rPr>
                  <a:t>BKG2: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7AFF"/>
                    </a:solidFill>
                  </a:rPr>
                  <a:t>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𝛯</m:t>
                        </m:r>
                      </m:e>
                      <m:sup>
                        <m:r>
                          <a:rPr lang="en-US" altLang="zh-CN">
                            <a:solidFill>
                              <a:srgbClr val="FF7A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7AFF"/>
                    </a:solidFill>
                  </a:rPr>
                  <a:t> sideband </a:t>
                </a:r>
                <a:endParaRPr lang="en-US" altLang="zh-CN" b="1" dirty="0">
                  <a:solidFill>
                    <a:srgbClr val="FF7AFF"/>
                  </a:solidFill>
                </a:endParaRP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9D454"/>
                    </a:solidFill>
                  </a:rPr>
                  <a:t>BKG3: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dirty="0">
                                <a:solidFill>
                                  <a:srgbClr val="59D454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59D45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59D454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altLang="zh-CN" b="0" i="1" dirty="0" smtClean="0">
                        <a:solidFill>
                          <a:srgbClr val="59D454"/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zh-CN" dirty="0">
                    <a:solidFill>
                      <a:srgbClr val="59D454"/>
                    </a:solidFill>
                  </a:rPr>
                  <a:t>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C00000"/>
                    </a:solidFill>
                  </a:rPr>
                  <a:t>BKG5: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US" altLang="zh-CN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altLang="zh-CN" dirty="0">
                    <a:solidFill>
                      <a:srgbClr val="C00000"/>
                    </a:solidFill>
                  </a:rPr>
                  <a:t> histogram</a:t>
                </a:r>
              </a:p>
              <a:p>
                <a:pPr marL="446088" indent="-176213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5954D9"/>
                    </a:solidFill>
                  </a:rPr>
                  <a:t>BKG4: </a:t>
                </a:r>
                <a:r>
                  <a:rPr lang="en-US" altLang="zh-CN" dirty="0" err="1">
                    <a:solidFill>
                      <a:srgbClr val="5954D9"/>
                    </a:solidFill>
                  </a:rPr>
                  <a:t>Bkg</a:t>
                </a:r>
                <a:r>
                  <a:rPr lang="en-US" altLang="zh-CN" dirty="0">
                    <a:solidFill>
                      <a:srgbClr val="5954D9"/>
                    </a:solidFill>
                  </a:rPr>
                  <a:t> histogram from B decay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8172A52B-8977-44E9-9C2E-6C0456222E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965" y="1841107"/>
                <a:ext cx="4201345" cy="2031325"/>
              </a:xfrm>
              <a:prstGeom prst="rect">
                <a:avLst/>
              </a:prstGeom>
              <a:blipFill>
                <a:blip r:embed="rId7"/>
                <a:stretch>
                  <a:fillRect l="-1012" t="-1194" b="-3582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C1E8E630-480E-4498-9DE0-1C788C9496B7}"/>
              </a:ext>
            </a:extLst>
          </p:cNvPr>
          <p:cNvSpPr txBox="1"/>
          <p:nvPr/>
        </p:nvSpPr>
        <p:spPr>
          <a:xfrm>
            <a:off x="9013914" y="917447"/>
            <a:ext cx="2880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Y. </a:t>
            </a:r>
            <a:r>
              <a:rPr lang="en-US" altLang="zh-CN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B. Li. *</a:t>
            </a:r>
            <a:r>
              <a:rPr lang="en-US" altLang="zh-CN" dirty="0" err="1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C.P.Shen</a:t>
            </a:r>
            <a:r>
              <a:rPr lang="en-US" altLang="zh-CN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et al., </a:t>
            </a:r>
            <a:r>
              <a:rPr lang="en-US" altLang="zh-CN" sz="1800" b="0" i="0" u="none" strike="noStrike" baseline="0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PRL 127, 121803 (2021)</a:t>
            </a:r>
            <a:endParaRPr lang="zh-CN" altLang="en-US" dirty="0">
              <a:solidFill>
                <a:srgbClr val="0070C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ECD3AA-7A4F-401A-9AFB-C6EC44B1EA32}"/>
              </a:ext>
            </a:extLst>
          </p:cNvPr>
          <p:cNvSpPr txBox="1"/>
          <p:nvPr/>
        </p:nvSpPr>
        <p:spPr>
          <a:xfrm>
            <a:off x="7157939" y="3812718"/>
            <a:ext cx="5616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/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data-driven method for </a:t>
            </a:r>
            <a:r>
              <a:rPr lang="en-US" altLang="zh-CN" sz="2000" dirty="0" err="1">
                <a:latin typeface="Times" panose="02020603050405020304" pitchFamily="18" charset="0"/>
                <a:cs typeface="Times" panose="02020603050405020304" pitchFamily="18" charset="0"/>
              </a:rPr>
              <a:t>bkg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extraction   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BC5145C5-B8BA-41D6-83CE-0E6696B8483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13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1EF3FD-7DD0-42B3-8F20-DCE1D68AF157}"/>
              </a:ext>
            </a:extLst>
          </p:cNvPr>
          <p:cNvSpPr txBox="1"/>
          <p:nvPr/>
        </p:nvSpPr>
        <p:spPr>
          <a:xfrm>
            <a:off x="10572884" y="1471775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51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157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206DD69-1F3E-4CB9-B688-1380CF1DE4F8}"/>
              </a:ext>
            </a:extLst>
          </p:cNvPr>
          <p:cNvSpPr txBox="1">
            <a:spLocks noChangeArrowheads="1"/>
          </p:cNvSpPr>
          <p:nvPr/>
        </p:nvSpPr>
        <p:spPr>
          <a:xfrm>
            <a:off x="5214256" y="1229916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重子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BA58CC4-EB07-4974-A56C-916FD0E03EDA}"/>
              </a:ext>
            </a:extLst>
          </p:cNvPr>
          <p:cNvSpPr txBox="1">
            <a:spLocks noChangeArrowheads="1"/>
          </p:cNvSpPr>
          <p:nvPr/>
        </p:nvSpPr>
        <p:spPr>
          <a:xfrm>
            <a:off x="203198" y="2221117"/>
            <a:ext cx="8229600" cy="2695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00FF"/>
                </a:solidFill>
              </a:rPr>
              <a:t>重子衰变：分支比，到不同末态的耦合常数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2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B9686-9A2C-E24B-AE34-3132DA6233C3}"/>
                  </a:ext>
                </a:extLst>
              </p:cNvPr>
              <p:cNvSpPr txBox="1"/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Revisit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𝟐𝟎𝟏𝟐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is-I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endParaRPr lang="en-US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B9686-9A2C-E24B-AE34-3132DA623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blipFill>
                <a:blip r:embed="rId2"/>
                <a:stretch>
                  <a:fillRect l="-1577" t="-11538" r="-158" b="-3461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5D0067B-D97C-EA41-800B-C0024D5E2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2096766"/>
            <a:ext cx="11480800" cy="142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735C1-4919-394D-9114-269D994AB54E}"/>
              </a:ext>
            </a:extLst>
          </p:cNvPr>
          <p:cNvSpPr txBox="1"/>
          <p:nvPr/>
        </p:nvSpPr>
        <p:spPr>
          <a:xfrm>
            <a:off x="355600" y="1702305"/>
            <a:ext cx="10338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" pitchFamily="2" charset="0"/>
              </a:rPr>
              <a:t>The comparisons between the previous analysis [</a:t>
            </a:r>
            <a:r>
              <a:rPr lang="en-US" sz="2000" dirty="0">
                <a:latin typeface="Times" pitchFamily="2" charset="0"/>
              </a:rPr>
              <a:t>PRD</a:t>
            </a:r>
            <a:r>
              <a:rPr lang="zh-CN" altLang="en-US" sz="2000" dirty="0">
                <a:latin typeface="Times" pitchFamily="2" charset="0"/>
              </a:rPr>
              <a:t> </a:t>
            </a:r>
            <a:r>
              <a:rPr lang="en-US" altLang="zh-CN" sz="2000" dirty="0">
                <a:latin typeface="Times" pitchFamily="2" charset="0"/>
              </a:rPr>
              <a:t>100, 032006 (2019)</a:t>
            </a:r>
            <a:r>
              <a:rPr lang="en-US" sz="2000" dirty="0">
                <a:effectLst/>
                <a:latin typeface="Times" pitchFamily="2" charset="0"/>
              </a:rPr>
              <a:t>] and this work. </a:t>
            </a:r>
            <a:endParaRPr lang="en-US" sz="2000" dirty="0">
              <a:latin typeface="Time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880F80-A81D-3C46-8F19-605A24A69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3617125"/>
            <a:ext cx="3810944" cy="2472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CD9B77-BF01-7349-84B7-315250CFD8FD}"/>
              </a:ext>
            </a:extLst>
          </p:cNvPr>
          <p:cNvSpPr txBox="1"/>
          <p:nvPr/>
        </p:nvSpPr>
        <p:spPr>
          <a:xfrm>
            <a:off x="0" y="6077350"/>
            <a:ext cx="6645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/>
                <a:latin typeface="Times" pitchFamily="2" charset="0"/>
              </a:rPr>
              <a:t>The red arrow </a:t>
            </a:r>
            <a:r>
              <a:rPr lang="en-US" sz="1600" dirty="0">
                <a:solidFill>
                  <a:srgbClr val="C00000"/>
                </a:solidFill>
                <a:latin typeface="Times" pitchFamily="2" charset="0"/>
              </a:rPr>
              <a:t>for this updated work; </a:t>
            </a:r>
            <a:r>
              <a:rPr lang="en-US" sz="1600" dirty="0">
                <a:solidFill>
                  <a:srgbClr val="0432FF"/>
                </a:solidFill>
                <a:effectLst/>
                <a:latin typeface="Times" pitchFamily="2" charset="0"/>
              </a:rPr>
              <a:t>The blue arrow for the previous analysis. </a:t>
            </a:r>
            <a:endParaRPr lang="en-US" sz="1600" dirty="0">
              <a:solidFill>
                <a:srgbClr val="0432FF"/>
              </a:solidFill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AC5726-33CC-7C4C-97EA-335CE49994B8}"/>
                  </a:ext>
                </a:extLst>
              </p:cNvPr>
              <p:cNvSpPr txBox="1"/>
              <p:nvPr/>
            </p:nvSpPr>
            <p:spPr>
              <a:xfrm>
                <a:off x="4270860" y="3709435"/>
                <a:ext cx="7178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sz="2000" dirty="0">
                    <a:solidFill>
                      <a:schemeClr val="tx1"/>
                    </a:solidFill>
                    <a:latin typeface="Times" pitchFamily="2" charset="0"/>
                  </a:rPr>
                  <a:t>The </a:t>
                </a:r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Flatt</a:t>
                </a:r>
                <a14:m>
                  <m:oMath xmlns:m="http://schemas.openxmlformats.org/officeDocument/2006/math">
                    <m:acc>
                      <m:accPr>
                        <m:chr m:val="́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Times" pitchFamily="2" charset="0"/>
                  </a:rPr>
                  <a:t>-like function [PRD 81, 094028 (2010)]</a:t>
                </a:r>
                <a:r>
                  <a:rPr lang="en-CN" sz="2000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AC5726-33CC-7C4C-97EA-335CE4999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860" y="3709435"/>
                <a:ext cx="7178458" cy="400110"/>
              </a:xfrm>
              <a:prstGeom prst="rect">
                <a:avLst/>
              </a:prstGeom>
              <a:blipFill>
                <a:blip r:embed="rId5"/>
                <a:stretch>
                  <a:fillRect l="-883" t="-9375" b="-2812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548EF83-1989-B942-8D24-E9CDDDA40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866" y="4109545"/>
            <a:ext cx="5347184" cy="85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6B9D4-EE0D-1E4D-A3D7-64AC60AE0A9D}"/>
                  </a:ext>
                </a:extLst>
              </p:cNvPr>
              <p:cNvSpPr txBox="1"/>
              <p:nvPr/>
            </p:nvSpPr>
            <p:spPr>
              <a:xfrm>
                <a:off x="4646241" y="5024735"/>
                <a:ext cx="764020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is the effective coupling of to the </a:t>
                </a:r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n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–body final state.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CN" sz="1600" i="1" dirty="0">
                    <a:solidFill>
                      <a:schemeClr val="tx1"/>
                    </a:solidFill>
                    <a:latin typeface="Times" pitchFamily="2" charset="0"/>
                  </a:rPr>
                  <a:t> </a:t>
                </a:r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parameterize the real and imaginary parts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2012</m:t>
                        </m:r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16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sz="1600" dirty="0">
                    <a:solidFill>
                      <a:schemeClr val="tx1"/>
                    </a:solidFill>
                    <a:latin typeface="Times" pitchFamily="2" charset="0"/>
                  </a:rPr>
                  <a:t>self-energy.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sz="1600" dirty="0">
                  <a:latin typeface="Times" pitchFamily="2" charset="0"/>
                </a:endParaRPr>
              </a:p>
              <a:p>
                <a:r>
                  <a:rPr lang="en-CN" sz="1600" dirty="0">
                    <a:solidFill>
                      <a:srgbClr val="0B00FA"/>
                    </a:solidFill>
                    <a:latin typeface="Times" pitchFamily="2" charset="0"/>
                  </a:rPr>
                  <a:t>Above 2.02 GeV, the phase space </a:t>
                </a:r>
                <a:r>
                  <a:rPr lang="en-US" sz="1600" i="1" dirty="0">
                    <a:solidFill>
                      <a:srgbClr val="0B00FA"/>
                    </a:solidFill>
                    <a:latin typeface="Times" pitchFamily="2" charset="0"/>
                  </a:rPr>
                  <a:t>k</a:t>
                </a:r>
                <a:r>
                  <a:rPr lang="en-US" sz="1600" i="1" baseline="-25000" dirty="0">
                    <a:solidFill>
                      <a:srgbClr val="0B00FA"/>
                    </a:solidFill>
                    <a:latin typeface="Times" pitchFamily="2" charset="0"/>
                  </a:rPr>
                  <a:t>3</a:t>
                </a:r>
                <a:r>
                  <a:rPr lang="en-US" sz="1600" dirty="0">
                    <a:solidFill>
                      <a:srgbClr val="0B00FA"/>
                    </a:solidFill>
                    <a:latin typeface="Times" pitchFamily="2" charset="0"/>
                  </a:rPr>
                  <a:t> increases sharply to cover more signal candidates.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86B9D4-EE0D-1E4D-A3D7-64AC60AE0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6241" y="5024735"/>
                <a:ext cx="7640203" cy="1077218"/>
              </a:xfrm>
              <a:prstGeom prst="rect">
                <a:avLst/>
              </a:prstGeom>
              <a:blipFill>
                <a:blip r:embed="rId7"/>
                <a:stretch>
                  <a:fillRect l="-332" b="-581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8734411-5892-2E4F-8C44-DE577FF5DB51}"/>
              </a:ext>
            </a:extLst>
          </p:cNvPr>
          <p:cNvSpPr txBox="1"/>
          <p:nvPr/>
        </p:nvSpPr>
        <p:spPr>
          <a:xfrm>
            <a:off x="9576873" y="1070034"/>
            <a:ext cx="294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solidFill>
                  <a:srgbClr val="00B050"/>
                </a:solidFill>
                <a:latin typeface="Times" pitchFamily="2" charset="0"/>
              </a:rPr>
              <a:t>arXiv: 2207.03090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0176D5F-74DB-4245-ACBF-F4E6B440B1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6497" y="1550424"/>
            <a:ext cx="485641" cy="451208"/>
          </a:xfrm>
          <a:prstGeom prst="rect">
            <a:avLst/>
          </a:prstGeom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3137007-DAC9-4101-9074-C189AF7D589F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15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0CA5E9-3133-4786-B340-090E99E688AA}"/>
              </a:ext>
            </a:extLst>
          </p:cNvPr>
          <p:cNvSpPr txBox="1"/>
          <p:nvPr/>
        </p:nvSpPr>
        <p:spPr>
          <a:xfrm>
            <a:off x="9934650" y="1470034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16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13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2A6D03-2599-D046-962F-88309ADE050A}"/>
                  </a:ext>
                </a:extLst>
              </p:cNvPr>
              <p:cNvSpPr txBox="1"/>
              <p:nvPr/>
            </p:nvSpPr>
            <p:spPr>
              <a:xfrm>
                <a:off x="103030" y="1566901"/>
                <a:ext cx="12088969" cy="741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effectLst/>
                    <a:latin typeface="Times" pitchFamily="2" charset="0"/>
                  </a:rPr>
                  <a:t>We fit simultaneously to the binned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sz="20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Sup>
                      <m:sSubSup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K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  <m:sup>
                        <m: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 mass distributions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000" dirty="0">
                    <a:effectLst/>
                    <a:latin typeface="Times" pitchFamily="2" charset="0"/>
                  </a:rPr>
                  <a:t>(1S,2S,3S) data sa</a:t>
                </a:r>
                <a:r>
                  <a:rPr lang="en-US" sz="2000" dirty="0">
                    <a:latin typeface="Times" pitchFamily="2" charset="0"/>
                  </a:rPr>
                  <a:t>mples</a:t>
                </a:r>
                <a:r>
                  <a:rPr lang="en-US" sz="2000" dirty="0">
                    <a:effectLst/>
                    <a:latin typeface="Times" pitchFamily="2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2A6D03-2599-D046-962F-88309ADE05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0" y="1566901"/>
                <a:ext cx="12088969" cy="741613"/>
              </a:xfrm>
              <a:prstGeom prst="rect">
                <a:avLst/>
              </a:prstGeom>
              <a:blipFill>
                <a:blip r:embed="rId2"/>
                <a:stretch>
                  <a:fillRect l="-630" t="-3390" b="-1355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608BFE7-6E29-8243-9F1D-A955C2B9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9" y="2394527"/>
            <a:ext cx="7419848" cy="32000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DCB572-4476-2C44-AA52-888028894555}"/>
              </a:ext>
            </a:extLst>
          </p:cNvPr>
          <p:cNvSpPr txBox="1"/>
          <p:nvPr/>
        </p:nvSpPr>
        <p:spPr>
          <a:xfrm>
            <a:off x="7522878" y="2123848"/>
            <a:ext cx="365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B00FA"/>
                </a:solidFill>
                <a:latin typeface="Times" pitchFamily="2" charset="0"/>
              </a:rPr>
              <a:t>The mass and effective </a:t>
            </a:r>
            <a:r>
              <a:rPr lang="en-US" dirty="0">
                <a:solidFill>
                  <a:srgbClr val="0B00FA"/>
                </a:solidFill>
                <a:latin typeface="Times" pitchFamily="2" charset="0"/>
              </a:rPr>
              <a:t>couplings :</a:t>
            </a:r>
            <a:r>
              <a:rPr lang="en-CN" dirty="0">
                <a:solidFill>
                  <a:srgbClr val="0B00FA"/>
                </a:solidFill>
                <a:latin typeface="Times" pitchFamily="2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10">
                <a:extLst>
                  <a:ext uri="{FF2B5EF4-FFF2-40B4-BE49-F238E27FC236}">
                    <a16:creationId xmlns:a16="http://schemas.microsoft.com/office/drawing/2014/main" id="{5B915B55-F9B9-1F4F-84FC-EFF15176E4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704785" y="2597550"/>
              <a:ext cx="4384186" cy="132080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048815">
                      <a:extLst>
                        <a:ext uri="{9D8B030D-6E8A-4147-A177-3AD203B41FA5}">
                          <a16:colId xmlns:a16="http://schemas.microsoft.com/office/drawing/2014/main" val="2497330760"/>
                        </a:ext>
                      </a:extLst>
                    </a:gridCol>
                    <a:gridCol w="2335371">
                      <a:extLst>
                        <a:ext uri="{9D8B030D-6E8A-4147-A177-3AD203B41FA5}">
                          <a16:colId xmlns:a16="http://schemas.microsoft.com/office/drawing/2014/main" val="14051052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(2012)</m:t>
                                  </m:r>
                                </m:e>
                                <m:sup>
                                  <m: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mass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2012.5</m:t>
                                  </m:r>
                                </m:e>
                                <m:sub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−0.7</m:t>
                                  </m:r>
                                </m:sub>
                                <m:sup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+0.8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±0.5) MeV </a:t>
                          </a:r>
                          <a:endParaRPr lang="en-US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75610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The coupling to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endParaRPr lang="en-CN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1.7</m:t>
                                  </m:r>
                                </m:e>
                                <m:sub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−0.3</m:t>
                                  </m:r>
                                </m:sub>
                                <m:sup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+0.3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±0.3)×10</a:t>
                          </a:r>
                          <a:r>
                            <a:rPr lang="en-CN" sz="1600" b="0" i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-2</a:t>
                          </a:r>
                          <a:endParaRPr lang="en-CN" sz="1600" b="0" i="0" baseline="30000" dirty="0">
                            <a:solidFill>
                              <a:schemeClr val="tx1"/>
                            </a:solidFill>
                            <a:effectLst/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48697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The coupling to</a:t>
                          </a:r>
                          <a:r>
                            <a:rPr lang="en-CN" sz="1600" b="0" i="0" baseline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Ξ</m:t>
                              </m:r>
                              <m:r>
                                <a:rPr lang="en-U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(1530)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600" b="0" i="0" dirty="0">
                              <a:solidFill>
                                <a:schemeClr val="tx1"/>
                              </a:solidFill>
                              <a:latin typeface="Times" pitchFamily="2" charset="0"/>
                            </a:rPr>
                            <a:t> </a:t>
                          </a:r>
                          <a:endParaRPr lang="en-CN" sz="1600" b="0" i="0" dirty="0">
                            <a:solidFill>
                              <a:schemeClr val="tx1"/>
                            </a:solidFill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38.9</m:t>
                                  </m:r>
                                </m:e>
                                <m:sub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−38.9</m:t>
                                  </m:r>
                                </m:sub>
                                <m:sup>
                                  <m:r>
                                    <a:rPr lang="en-US" sz="16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+31.1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±6.0)×10</a:t>
                          </a:r>
                          <a:r>
                            <a:rPr lang="en-CN" sz="1600" b="0" i="0" kern="1200" baseline="300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-2</a:t>
                          </a:r>
                          <a:r>
                            <a:rPr lang="en-CN" sz="1600" b="0" i="0" kern="1200" dirty="0">
                              <a:solidFill>
                                <a:schemeClr val="tx1"/>
                              </a:solidFill>
                              <a:effectLst/>
                              <a:latin typeface="Times" pitchFamily="2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en-CN" sz="1600" b="0" i="0" dirty="0">
                            <a:solidFill>
                              <a:schemeClr val="tx1"/>
                            </a:solidFill>
                            <a:effectLst/>
                            <a:latin typeface="Times" pitchFamily="2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881292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10">
                <a:extLst>
                  <a:ext uri="{FF2B5EF4-FFF2-40B4-BE49-F238E27FC236}">
                    <a16:creationId xmlns:a16="http://schemas.microsoft.com/office/drawing/2014/main" id="{5B915B55-F9B9-1F4F-84FC-EFF15176E4F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1289537"/>
                  </p:ext>
                </p:extLst>
              </p:nvPr>
            </p:nvGraphicFramePr>
            <p:xfrm>
              <a:off x="7704785" y="2597550"/>
              <a:ext cx="4384186" cy="1320800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2048815">
                      <a:extLst>
                        <a:ext uri="{9D8B030D-6E8A-4147-A177-3AD203B41FA5}">
                          <a16:colId xmlns:a16="http://schemas.microsoft.com/office/drawing/2014/main" val="2497330760"/>
                        </a:ext>
                      </a:extLst>
                    </a:gridCol>
                    <a:gridCol w="2335371">
                      <a:extLst>
                        <a:ext uri="{9D8B030D-6E8A-4147-A177-3AD203B41FA5}">
                          <a16:colId xmlns:a16="http://schemas.microsoft.com/office/drawing/2014/main" val="140510529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17" r="-114815" b="-279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8587" r="-1087" b="-27931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56101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17" t="-96667" r="-114815" b="-1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8587" t="-96667" r="-1087" b="-17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486976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17" t="-128261" r="-114815" b="-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8587" t="-128261" r="-1087" b="-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81292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DFB9E1F0-8F28-444E-9FEE-448774F3A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266" y="4048250"/>
            <a:ext cx="3917224" cy="548411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50F424DA-ACF2-8A4D-AE9A-1DF06B607B7F}"/>
              </a:ext>
            </a:extLst>
          </p:cNvPr>
          <p:cNvSpPr/>
          <p:nvPr/>
        </p:nvSpPr>
        <p:spPr>
          <a:xfrm>
            <a:off x="9776470" y="4669674"/>
            <a:ext cx="240814" cy="548411"/>
          </a:xfrm>
          <a:prstGeom prst="downArrow">
            <a:avLst/>
          </a:prstGeom>
          <a:solidFill>
            <a:srgbClr val="FF0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1148F8-1B36-5849-9ADC-E55301138863}"/>
              </a:ext>
            </a:extLst>
          </p:cNvPr>
          <p:cNvSpPr txBox="1"/>
          <p:nvPr/>
        </p:nvSpPr>
        <p:spPr>
          <a:xfrm>
            <a:off x="8477823" y="5301093"/>
            <a:ext cx="2838107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N" b="1" dirty="0">
                <a:solidFill>
                  <a:srgbClr val="C00000"/>
                </a:solidFill>
                <a:latin typeface="Times" pitchFamily="2" charset="0"/>
              </a:rPr>
              <a:t>0.99±0.26(stat.)±0.06(syst.) </a:t>
            </a:r>
            <a:endParaRPr lang="en-CN" b="1" dirty="0">
              <a:solidFill>
                <a:srgbClr val="C00000"/>
              </a:solidFill>
              <a:effectLst/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F6EB0C-7465-D143-B86D-5D7315964C46}"/>
                  </a:ext>
                </a:extLst>
              </p:cNvPr>
              <p:cNvSpPr txBox="1"/>
              <p:nvPr/>
            </p:nvSpPr>
            <p:spPr>
              <a:xfrm>
                <a:off x="260889" y="5653501"/>
                <a:ext cx="118280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C00000"/>
                    </a:solidFill>
                    <a:latin typeface="Times" pitchFamily="2" charset="0"/>
                  </a:rPr>
                  <a:t>Our result is </a:t>
                </a:r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consistent with the molecular model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, which predicts comparable rates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Ω</m:t>
                        </m:r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(2012)</m:t>
                        </m:r>
                      </m:e>
                      <m:sup>
                        <m: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decay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(1530)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Ξ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" pitchFamily="2" charset="0"/>
                  </a:rPr>
                  <a:t> .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0F6EB0C-7465-D143-B86D-5D7315964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9" y="5653501"/>
                <a:ext cx="11828081" cy="646331"/>
              </a:xfrm>
              <a:prstGeom prst="rect">
                <a:avLst/>
              </a:prstGeom>
              <a:blipFill>
                <a:blip r:embed="rId6"/>
                <a:stretch>
                  <a:fillRect l="-429" t="-1923" b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3">
            <a:extLst>
              <a:ext uri="{FF2B5EF4-FFF2-40B4-BE49-F238E27FC236}">
                <a16:creationId xmlns:a16="http://schemas.microsoft.com/office/drawing/2014/main" id="{A3416792-A056-D041-9A03-ACCD82B5C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887" y="2698078"/>
            <a:ext cx="499742" cy="4643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54DFBA25-4C3D-4B33-98F7-7CC3D60C2E0B}"/>
                  </a:ext>
                </a:extLst>
              </p:cNvPr>
              <p:cNvSpPr txBox="1"/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C00000"/>
                    </a:solidFill>
                    <a:latin typeface="Times" pitchFamily="2" charset="0"/>
                    <a:ea typeface="Futura Medium" charset="0"/>
                    <a:cs typeface="Futura Medium" charset="0"/>
                  </a:rPr>
                  <a:t>Revisit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</m:ctrlPr>
                      </m:sSup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𝛀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(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𝟐𝟎𝟏𝟐</m:t>
                        </m:r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)</m:t>
                        </m:r>
                      </m:e>
                      <m:sup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Futura Medium" charset="0"/>
                            <a:cs typeface="Futura Medium" charset="0"/>
                          </a:rPr>
                          <m:t>−</m:t>
                        </m:r>
                      </m:sup>
                    </m:sSup>
                    <m:r>
                      <a:rPr lang="is-IS" sz="3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𝟏𝟓𝟑𝟎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  <m:r>
                      <a:rPr lang="is-I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→</m:t>
                    </m:r>
                    <m:r>
                      <a:rPr lang="el-GR" sz="3600" b="1" i="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Futura Medium" charset="0"/>
                        <a:cs typeface="Futura Medium" charset="0"/>
                      </a:rPr>
                      <m:t>𝚵</m:t>
                    </m:r>
                    <m:r>
                      <a:rPr lang="en-US" sz="3600" b="1" i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𝛑</m:t>
                    </m:r>
                    <m:acc>
                      <m:accPr>
                        <m:chr m:val="̅"/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𝐊</m:t>
                        </m:r>
                      </m:e>
                    </m:acc>
                  </m:oMath>
                </a14:m>
                <a:endParaRPr lang="en-US" sz="3600" b="1" dirty="0">
                  <a:solidFill>
                    <a:srgbClr val="C00000"/>
                  </a:solidFill>
                  <a:latin typeface="Times" pitchFamily="2" charset="0"/>
                  <a:ea typeface="Futura Medium" charset="0"/>
                  <a:cs typeface="Futura Medium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54DFBA25-4C3D-4B33-98F7-7CC3D60C2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1" y="960764"/>
                <a:ext cx="8049296" cy="646331"/>
              </a:xfrm>
              <a:prstGeom prst="rect">
                <a:avLst/>
              </a:prstGeom>
              <a:blipFill>
                <a:blip r:embed="rId8"/>
                <a:stretch>
                  <a:fillRect l="-1667" t="-15094" b="-349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81678D5C-088B-4B9C-8A77-F9F3D408316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16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E68A848-F300-44A5-A58A-B7F2F52DD88F}"/>
              </a:ext>
            </a:extLst>
          </p:cNvPr>
          <p:cNvSpPr txBox="1"/>
          <p:nvPr/>
        </p:nvSpPr>
        <p:spPr>
          <a:xfrm>
            <a:off x="9137211" y="1000866"/>
            <a:ext cx="294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="1" dirty="0">
                <a:solidFill>
                  <a:srgbClr val="00B050"/>
                </a:solidFill>
                <a:latin typeface="Times" pitchFamily="2" charset="0"/>
              </a:rPr>
              <a:t>arXiv: 2207.03090</a:t>
            </a:r>
          </a:p>
        </p:txBody>
      </p:sp>
    </p:spTree>
    <p:extLst>
      <p:ext uri="{BB962C8B-B14F-4D97-AF65-F5344CB8AC3E}">
        <p14:creationId xmlns:p14="http://schemas.microsoft.com/office/powerpoint/2010/main" val="114922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5B7740B-D33D-4ECE-BD8E-D3AEA601502B}"/>
              </a:ext>
            </a:extLst>
          </p:cNvPr>
          <p:cNvSpPr txBox="1">
            <a:spLocks noChangeArrowheads="1"/>
          </p:cNvSpPr>
          <p:nvPr/>
        </p:nvSpPr>
        <p:spPr>
          <a:xfrm>
            <a:off x="5464628" y="1009163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新物理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912E11F-DD01-43DA-9C31-C35A42979542}"/>
              </a:ext>
            </a:extLst>
          </p:cNvPr>
          <p:cNvSpPr txBox="1">
            <a:spLocks noChangeArrowheads="1"/>
          </p:cNvSpPr>
          <p:nvPr/>
        </p:nvSpPr>
        <p:spPr>
          <a:xfrm>
            <a:off x="203198" y="2221117"/>
            <a:ext cx="8229600" cy="26950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00FF"/>
                </a:solidFill>
              </a:rPr>
              <a:t>在</a:t>
            </a:r>
            <a:r>
              <a:rPr lang="el-GR" altLang="zh-CN" b="0" i="0" u="none" strike="noStrike" baseline="0" dirty="0">
                <a:solidFill>
                  <a:srgbClr val="0000FF"/>
                </a:solidFill>
                <a:latin typeface="AdvTTd877c31c+03"/>
              </a:rPr>
              <a:t>ϒ</a:t>
            </a:r>
            <a:r>
              <a:rPr lang="en-US" altLang="zh-CN" dirty="0">
                <a:solidFill>
                  <a:srgbClr val="0000FF"/>
                </a:solidFill>
                <a:latin typeface="AdvP4C4E74"/>
              </a:rPr>
              <a:t>(1S)</a:t>
            </a:r>
            <a:r>
              <a:rPr lang="zh-CN" altLang="en-US" dirty="0">
                <a:solidFill>
                  <a:srgbClr val="0000FF"/>
                </a:solidFill>
                <a:latin typeface="AdvP4C4E74"/>
              </a:rPr>
              <a:t>的辐射衰变中</a:t>
            </a:r>
            <a:r>
              <a:rPr lang="zh-CN" altLang="en-US" dirty="0">
                <a:solidFill>
                  <a:srgbClr val="0000FF"/>
                </a:solidFill>
              </a:rPr>
              <a:t>寻找轻</a:t>
            </a:r>
            <a:r>
              <a:rPr lang="en-US" altLang="zh-CN" dirty="0">
                <a:solidFill>
                  <a:srgbClr val="0000FF"/>
                </a:solidFill>
              </a:rPr>
              <a:t>Higgs</a:t>
            </a:r>
          </a:p>
          <a:p>
            <a:endParaRPr lang="en-US" altLang="zh-CN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2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9967EFF5-9021-4CAA-BA76-E8B03E1DC3C6}"/>
              </a:ext>
            </a:extLst>
          </p:cNvPr>
          <p:cNvSpPr txBox="1"/>
          <p:nvPr/>
        </p:nvSpPr>
        <p:spPr>
          <a:xfrm>
            <a:off x="3200603" y="1153276"/>
            <a:ext cx="502602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ctr"/>
            <a:r>
              <a:rPr lang="en-US" altLang="zh-CN" sz="2400" b="1">
                <a:latin typeface="Cambria" panose="02040503050406030204" charset="0"/>
                <a:ea typeface="宋体" panose="02010600030101010101" pitchFamily="2" charset="-122"/>
              </a:rPr>
              <a:t>           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E28C1007-558D-4E64-BABC-2B0AA51A8C18}"/>
              </a:ext>
            </a:extLst>
          </p:cNvPr>
          <p:cNvSpPr txBox="1">
            <a:spLocks/>
          </p:cNvSpPr>
          <p:nvPr/>
        </p:nvSpPr>
        <p:spPr>
          <a:xfrm>
            <a:off x="8447315" y="7403042"/>
            <a:ext cx="2133600" cy="476250"/>
          </a:xfrm>
          <a:prstGeom prst="rect">
            <a:avLst/>
          </a:prstGeom>
        </p:spPr>
        <p:txBody>
          <a:bodyPr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>
                <a:solidFill>
                  <a:srgbClr val="0B00FA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fld id="{9A0DB2DC-4C9A-4742-B13C-FB6460FD3503}" type="slidenum">
              <a:rPr lang="zh-CN" altLang="en-US" sz="2000" b="1" smtClean="0">
                <a:solidFill>
                  <a:srgbClr val="0B00FA"/>
                </a:solidFill>
                <a:latin typeface="微软雅黑" panose="020B0503020204020204" charset="-122"/>
                <a:ea typeface="微软雅黑" panose="020B0503020204020204" charset="-122"/>
              </a:rPr>
              <a:pPr/>
              <a:t>18</a:t>
            </a:fld>
            <a:r>
              <a:rPr lang="en-US" altLang="zh-CN" sz="2000" b="1">
                <a:solidFill>
                  <a:srgbClr val="0B00FA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2000" b="1" dirty="0">
              <a:solidFill>
                <a:srgbClr val="0B00FA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9C10EC4-7D21-46BF-9F8C-2BD953BA4CFC}"/>
                  </a:ext>
                </a:extLst>
              </p:cNvPr>
              <p:cNvSpPr txBox="1"/>
              <p:nvPr/>
            </p:nvSpPr>
            <p:spPr>
              <a:xfrm>
                <a:off x="1519071" y="891358"/>
                <a:ext cx="897968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800" b="0" i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altLang="zh-CN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(1S)</a:t>
                </a:r>
                <a:r>
                  <a:rPr lang="zh-CN" altLang="en-US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辐射衰变过程中对</a:t>
                </a:r>
                <a:r>
                  <a:rPr lang="en-US" altLang="zh-CN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CP-odd</a:t>
                </a:r>
                <a:r>
                  <a:rPr lang="zh-CN" altLang="en-US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希格斯玻色子</a:t>
                </a:r>
                <a:r>
                  <a:rPr lang="en-US" altLang="zh-CN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altLang="zh-CN" sz="2800" baseline="300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0</a:t>
                </a:r>
                <a:r>
                  <a:rPr lang="zh-CN" altLang="en-US" sz="2800" dirty="0">
                    <a:solidFill>
                      <a:srgbClr val="0070C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的寻找</a:t>
                </a:r>
                <a:endParaRPr lang="en-US" altLang="zh-CN" sz="2800" dirty="0">
                  <a:solidFill>
                    <a:srgbClr val="0070C0"/>
                  </a:solidFill>
                  <a:latin typeface="Seravek" panose="020B05030400000200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10">
                <a:extLst>
                  <a:ext uri="{FF2B5EF4-FFF2-40B4-BE49-F238E27FC236}">
                    <a16:creationId xmlns:a16="http://schemas.microsoft.com/office/drawing/2014/main" id="{59C10EC4-7D21-46BF-9F8C-2BD953BA4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071" y="891358"/>
                <a:ext cx="8979688" cy="523220"/>
              </a:xfrm>
              <a:prstGeom prst="rect">
                <a:avLst/>
              </a:prstGeom>
              <a:blipFill>
                <a:blip r:embed="rId2"/>
                <a:stretch>
                  <a:fillRect l="-1358" t="-11628" b="-325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9">
            <a:extLst>
              <a:ext uri="{FF2B5EF4-FFF2-40B4-BE49-F238E27FC236}">
                <a16:creationId xmlns:a16="http://schemas.microsoft.com/office/drawing/2014/main" id="{9121F26E-9D40-4F6E-AA5A-88BDBACD4813}"/>
              </a:ext>
            </a:extLst>
          </p:cNvPr>
          <p:cNvSpPr txBox="1"/>
          <p:nvPr/>
        </p:nvSpPr>
        <p:spPr>
          <a:xfrm>
            <a:off x="2364015" y="8284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F4A0B2D-7AFD-4B68-A5A1-979DAED6B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2" y="3388728"/>
            <a:ext cx="7908343" cy="289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B4DB974A-6EEB-4344-B87D-21BE81ACFA14}"/>
                  </a:ext>
                </a:extLst>
              </p:cNvPr>
              <p:cNvSpPr txBox="1"/>
              <p:nvPr/>
            </p:nvSpPr>
            <p:spPr>
              <a:xfrm>
                <a:off x="130629" y="1648438"/>
                <a:ext cx="1185817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Seravek" panose="020B0503040000020004" pitchFamily="34" charset="0"/>
                  </a:rPr>
                  <a:t>Belle </a:t>
                </a:r>
                <a:r>
                  <a:rPr lang="zh-CN" altLang="en-US" dirty="0">
                    <a:latin typeface="Seravek" panose="020B0503040000020004" pitchFamily="34" charset="0"/>
                  </a:rPr>
                  <a:t>实验上 </a:t>
                </a:r>
                <a:r>
                  <a:rPr lang="en-US" altLang="zh-CN" dirty="0">
                    <a:latin typeface="Seravek" panose="020B0503040000020004" pitchFamily="34" charset="0"/>
                  </a:rPr>
                  <a:t>1.58</a:t>
                </a:r>
                <a:r>
                  <a:rPr lang="zh-CN" altLang="en-US" dirty="0">
                    <a:latin typeface="Seravek" panose="020B0503040000020004" pitchFamily="34" charset="0"/>
                  </a:rPr>
                  <a:t>亿的</a:t>
                </a:r>
                <a:r>
                  <a:rPr lang="el-GR" dirty="0">
                    <a:latin typeface="Seravek" panose="020B0503040000020004" pitchFamily="34" charset="0"/>
                  </a:rPr>
                  <a:t>Υ(2</a:t>
                </a:r>
                <a:r>
                  <a:rPr lang="en-US" dirty="0">
                    <a:latin typeface="Seravek" panose="020B0503040000020004" pitchFamily="34" charset="0"/>
                  </a:rPr>
                  <a:t>S)</a:t>
                </a:r>
                <a:r>
                  <a:rPr lang="zh-CN" altLang="en-US" dirty="0">
                    <a:latin typeface="Seravek" panose="020B0503040000020004" pitchFamily="34" charset="0"/>
                  </a:rPr>
                  <a:t>的数据样本。</a:t>
                </a:r>
                <a:endParaRPr lang="en-CN" dirty="0">
                  <a:latin typeface="Seravek" panose="020B050304000002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N" dirty="0">
                    <a:latin typeface="Seravek" panose="020B0503040000020004" pitchFamily="34" charset="0"/>
                  </a:rPr>
                  <a:t>利用</a:t>
                </a:r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Y(2S)</a:t>
                </a:r>
                <a14:m>
                  <m:oMath xmlns:m="http://schemas.openxmlformats.org/officeDocument/2006/math">
                    <m:r>
                      <a:rPr lang="en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Y</a:t>
                </a:r>
                <a:r>
                  <a:rPr 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(1S)</a:t>
                </a:r>
                <a:r>
                  <a:rPr lang="en-US" dirty="0" err="1">
                    <a:solidFill>
                      <a:srgbClr val="FF0000"/>
                    </a:solidFill>
                    <a:latin typeface="Seravek" panose="020B0503040000020004" pitchFamily="34" charset="0"/>
                  </a:rPr>
                  <a:t>标记的方法对Y</a:t>
                </a:r>
                <a:r>
                  <a:rPr 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(1S)</a:t>
                </a:r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sSup>
                      <m:sSupPr>
                        <m:ctrlPr>
                          <a:rPr lang="en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进行测量</a:t>
                </a:r>
                <a:r>
                  <a:rPr lang="zh-CN" altLang="en-US" dirty="0">
                    <a:latin typeface="Seravek" panose="020B0503040000020004" pitchFamily="34" charset="0"/>
                  </a:rPr>
                  <a:t>，可以极大的压制</a:t>
                </a:r>
                <a:r>
                  <a:rPr lang="zh-CN" altLang="en-CN" dirty="0">
                    <a:latin typeface="Seravek" panose="020B0503040000020004" pitchFamily="34" charset="0"/>
                  </a:rPr>
                  <a:t>连续区</a:t>
                </a:r>
                <a:r>
                  <a:rPr lang="zh-CN" altLang="en-US" dirty="0">
                    <a:latin typeface="Seravek" panose="020B0503040000020004" pitchFamily="34" charset="0"/>
                  </a:rPr>
                  <a:t>的</a:t>
                </a:r>
                <a:r>
                  <a:rPr lang="zh-CN" altLang="en-CN" dirty="0">
                    <a:latin typeface="Seravek" panose="020B0503040000020004" pitchFamily="34" charset="0"/>
                  </a:rPr>
                  <a:t>本底</a:t>
                </a:r>
                <a:r>
                  <a:rPr lang="zh-CN" altLang="en-US" dirty="0">
                    <a:latin typeface="Seravek" panose="020B0503040000020004" pitchFamily="34" charset="0"/>
                  </a:rPr>
                  <a:t>和</a:t>
                </a:r>
                <a:r>
                  <a:rPr lang="zh-CN" altLang="en-CN" dirty="0">
                    <a:latin typeface="Seravek" panose="020B0503040000020004" pitchFamily="34" charset="0"/>
                  </a:rPr>
                  <a:t>初态</a:t>
                </a:r>
                <a:r>
                  <a:rPr lang="zh-CN" altLang="en-US" dirty="0">
                    <a:latin typeface="Seravek" panose="020B0503040000020004" pitchFamily="34" charset="0"/>
                  </a:rPr>
                  <a:t>辐射产生的本底。</a:t>
                </a:r>
                <a:endParaRPr lang="en-US" altLang="zh-CN" dirty="0">
                  <a:latin typeface="Seravek" panose="020B05030400000200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Seravek" panose="020B0503040000020004" pitchFamily="34" charset="0"/>
                  </a:rPr>
                  <a:t>除了寻找</a:t>
                </a:r>
                <a:r>
                  <a:rPr lang="en-US" altLang="zh-CN" dirty="0">
                    <a:latin typeface="Seravek" panose="020B0503040000020004" pitchFamily="34" charset="0"/>
                  </a:rPr>
                  <a:t>A</a:t>
                </a:r>
                <a:r>
                  <a:rPr lang="en-US" altLang="zh-CN" baseline="30000" dirty="0">
                    <a:latin typeface="Seravek" panose="020B0503040000020004" pitchFamily="34" charset="0"/>
                  </a:rPr>
                  <a:t>0</a:t>
                </a:r>
                <a:r>
                  <a:rPr lang="zh-CN" altLang="en-US" dirty="0">
                    <a:latin typeface="Seravek" panose="020B0503040000020004" pitchFamily="34" charset="0"/>
                  </a:rPr>
                  <a:t>的信号，给出相应的分支比，</a:t>
                </a:r>
                <a:r>
                  <a:rPr lang="zh-CN" alt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给出</a:t>
                </a:r>
                <a:r>
                  <a:rPr lang="en-US" altLang="zh-CN" dirty="0">
                    <a:solidFill>
                      <a:srgbClr val="FF000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0</a:t>
                </a:r>
                <a:r>
                  <a:rPr lang="zh-CN" alt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与</a:t>
                </a:r>
                <a:r>
                  <a:rPr lang="en-US" altLang="zh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b</a:t>
                </a:r>
                <a:r>
                  <a:rPr lang="zh-CN" alt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夸克之间汤川耦合的结果</a:t>
                </a:r>
                <a:r>
                  <a:rPr lang="zh-CN" altLang="en-US" dirty="0">
                    <a:latin typeface="Seravek" panose="020B0503040000020004" pitchFamily="34" charset="0"/>
                  </a:rPr>
                  <a:t>，与 </a:t>
                </a:r>
                <a:r>
                  <a:rPr lang="en-US" altLang="zh-CN" dirty="0">
                    <a:latin typeface="Seravek" panose="020B0503040000020004" pitchFamily="34" charset="0"/>
                  </a:rPr>
                  <a:t>LHC </a:t>
                </a:r>
                <a:r>
                  <a:rPr lang="zh-CN" altLang="en-US" dirty="0">
                    <a:latin typeface="Seravek" panose="020B0503040000020004" pitchFamily="34" charset="0"/>
                  </a:rPr>
                  <a:t>实验测得的𝐻𝑡𝑡，</a:t>
                </a:r>
                <a:r>
                  <a:rPr lang="en-US" altLang="zh-CN" dirty="0">
                    <a:latin typeface="Seravek" panose="020B0503040000020004" pitchFamily="34" charset="0"/>
                  </a:rPr>
                  <a:t>H𝜏𝜏</a:t>
                </a:r>
                <a:r>
                  <a:rPr lang="zh-CN" altLang="en-US" dirty="0">
                    <a:latin typeface="Seravek" panose="020B0503040000020004" pitchFamily="34" charset="0"/>
                  </a:rPr>
                  <a:t>等汤川耦合作比较，为理论学家对希格斯玻色子的动力学研究提供帮助。</a:t>
                </a:r>
                <a:endParaRPr lang="en-CN" dirty="0">
                  <a:latin typeface="Seravek" panose="020B0503040000020004" pitchFamily="34" charset="0"/>
                </a:endParaRPr>
              </a:p>
            </p:txBody>
          </p:sp>
        </mc:Choice>
        <mc:Fallback xmlns="">
          <p:sp>
            <p:nvSpPr>
              <p:cNvPr id="7" name="TextBox 4">
                <a:extLst>
                  <a:ext uri="{FF2B5EF4-FFF2-40B4-BE49-F238E27FC236}">
                    <a16:creationId xmlns:a16="http://schemas.microsoft.com/office/drawing/2014/main" id="{B4DB974A-6EEB-4344-B87D-21BE81ACF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1648438"/>
                <a:ext cx="11858171" cy="1200329"/>
              </a:xfrm>
              <a:prstGeom prst="rect">
                <a:avLst/>
              </a:prstGeom>
              <a:blipFill>
                <a:blip r:embed="rId4"/>
                <a:stretch>
                  <a:fillRect l="-308" t="-2538" r="-51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5">
            <a:extLst>
              <a:ext uri="{FF2B5EF4-FFF2-40B4-BE49-F238E27FC236}">
                <a16:creationId xmlns:a16="http://schemas.microsoft.com/office/drawing/2014/main" id="{440DD5E0-B18A-452A-AD45-50BD6BC99EC5}"/>
              </a:ext>
            </a:extLst>
          </p:cNvPr>
          <p:cNvSpPr txBox="1"/>
          <p:nvPr/>
        </p:nvSpPr>
        <p:spPr>
          <a:xfrm>
            <a:off x="897270" y="2926385"/>
            <a:ext cx="389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B00FA"/>
                </a:solidFill>
              </a:rPr>
              <a:t>显著性</a:t>
            </a:r>
            <a:r>
              <a:rPr lang="zh-CN" altLang="en-US" dirty="0">
                <a:solidFill>
                  <a:srgbClr val="0B00FA"/>
                </a:solidFill>
              </a:rPr>
              <a:t>、分支比、</a:t>
            </a:r>
            <a:r>
              <a:rPr lang="zh-CN" altLang="en-CN" dirty="0">
                <a:solidFill>
                  <a:srgbClr val="0B00FA"/>
                </a:solidFill>
              </a:rPr>
              <a:t>汤川</a:t>
            </a:r>
            <a:r>
              <a:rPr lang="zh-CN" altLang="en-US" dirty="0">
                <a:solidFill>
                  <a:srgbClr val="0B00FA"/>
                </a:solidFill>
              </a:rPr>
              <a:t>耦合的结果：</a:t>
            </a:r>
            <a:endParaRPr lang="en-CN" dirty="0">
              <a:solidFill>
                <a:srgbClr val="0B00FA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C14177E-5218-4A2B-A4D1-8915247B7561}"/>
              </a:ext>
            </a:extLst>
          </p:cNvPr>
          <p:cNvSpPr txBox="1"/>
          <p:nvPr/>
        </p:nvSpPr>
        <p:spPr>
          <a:xfrm>
            <a:off x="5967109" y="2828839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N" sz="1400" dirty="0">
                <a:solidFill>
                  <a:srgbClr val="0B00FA"/>
                </a:solidFill>
              </a:rPr>
              <a:t>蓝色的线是我们的结果</a:t>
            </a:r>
            <a:r>
              <a:rPr lang="zh-CN" altLang="en-US" sz="1400" dirty="0">
                <a:solidFill>
                  <a:srgbClr val="0B00FA"/>
                </a:solidFill>
              </a:rPr>
              <a:t>。</a:t>
            </a:r>
            <a:endParaRPr lang="en-US" altLang="zh-CN" sz="1400" dirty="0">
              <a:solidFill>
                <a:srgbClr val="0B00F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rgbClr val="FF0000"/>
                </a:solidFill>
              </a:rPr>
              <a:t>红色的线是目前世界上最好的来自</a:t>
            </a:r>
            <a:r>
              <a:rPr lang="en-US" altLang="zh-CN" sz="1400" dirty="0" err="1">
                <a:solidFill>
                  <a:srgbClr val="FF0000"/>
                </a:solidFill>
              </a:rPr>
              <a:t>BaBar</a:t>
            </a:r>
            <a:r>
              <a:rPr lang="zh-CN" altLang="en-US" sz="1400" dirty="0">
                <a:solidFill>
                  <a:srgbClr val="FF0000"/>
                </a:solidFill>
              </a:rPr>
              <a:t>实验的结果。</a:t>
            </a:r>
            <a:endParaRPr lang="en-CN" sz="1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C7CA1E21-6069-4A40-8F42-ACF99AA48CBF}"/>
                  </a:ext>
                </a:extLst>
              </p:cNvPr>
              <p:cNvSpPr txBox="1"/>
              <p:nvPr/>
            </p:nvSpPr>
            <p:spPr>
              <a:xfrm>
                <a:off x="8447315" y="3505942"/>
                <a:ext cx="36247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没有观测到明显的新物理</a:t>
                </a:r>
                <a:r>
                  <a:rPr lang="en-US" altLang="zh-CN" dirty="0">
                    <a:solidFill>
                      <a:srgbClr val="FF000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A</a:t>
                </a:r>
                <a:r>
                  <a:rPr lang="en-US" altLang="zh-CN" baseline="30000" dirty="0">
                    <a:solidFill>
                      <a:srgbClr val="FF000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0</a:t>
                </a:r>
                <a:r>
                  <a:rPr lang="zh-CN" altLang="en-US" dirty="0">
                    <a:solidFill>
                      <a:srgbClr val="FF0000"/>
                    </a:solidFill>
                    <a:latin typeface="Seravek" panose="020B0503040000020004" pitchFamily="34" charset="0"/>
                    <a:cs typeface="Calibri" panose="020F0502020204030204" pitchFamily="34" charset="0"/>
                  </a:rPr>
                  <a:t>的信号，给出目前世界上最为严格的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A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τ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τ</m:t>
                        </m:r>
                      </m:e>
                      <m:sup>
                        <m:r>
                          <a:rPr lang="en-US" altLang="zh-CN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的产生率的限制</a:t>
                </a:r>
                <a:r>
                  <a:rPr lang="zh-CN" altLang="en-US" dirty="0">
                    <a:solidFill>
                      <a:srgbClr val="FF0000"/>
                    </a:solidFill>
                    <a:latin typeface="Seravek" panose="020B0503040000020004" pitchFamily="34" charset="0"/>
                  </a:rPr>
                  <a:t>。</a:t>
                </a:r>
                <a:endParaRPr lang="en-CN" dirty="0">
                  <a:solidFill>
                    <a:srgbClr val="FF0000"/>
                  </a:solidFill>
                  <a:latin typeface="Seravek" panose="020B0503040000020004" pitchFamily="34" charset="0"/>
                </a:endParaRPr>
              </a:p>
            </p:txBody>
          </p:sp>
        </mc:Choice>
        <mc:Fallback xmlns="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C7CA1E21-6069-4A40-8F42-ACF99AA48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315" y="3505942"/>
                <a:ext cx="3624716" cy="923330"/>
              </a:xfrm>
              <a:prstGeom prst="rect">
                <a:avLst/>
              </a:prstGeom>
              <a:blipFill>
                <a:blip r:embed="rId5"/>
                <a:stretch>
                  <a:fillRect l="-1515" t="-3947" r="-6902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4">
            <a:extLst>
              <a:ext uri="{FF2B5EF4-FFF2-40B4-BE49-F238E27FC236}">
                <a16:creationId xmlns:a16="http://schemas.microsoft.com/office/drawing/2014/main" id="{957DACB9-DB9C-469E-96F2-2BDD681A73C0}"/>
              </a:ext>
            </a:extLst>
          </p:cNvPr>
          <p:cNvSpPr txBox="1"/>
          <p:nvPr/>
        </p:nvSpPr>
        <p:spPr>
          <a:xfrm>
            <a:off x="6316890" y="1341817"/>
            <a:ext cx="4075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>
                <a:solidFill>
                  <a:srgbClr val="00B050"/>
                </a:solidFill>
                <a:latin typeface="Calibri" panose="020F0502020204030204" pitchFamily="34" charset="0"/>
                <a:ea typeface="STSong" panose="02010600040101010101" pitchFamily="2" charset="-122"/>
                <a:cs typeface="Calibri" panose="020F0502020204030204" pitchFamily="34" charset="0"/>
              </a:rPr>
              <a:t>PRL 128, 081804 (2022)</a:t>
            </a:r>
            <a:endParaRPr lang="en-C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40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75B7EE8-00BE-4B38-A5E8-0BFDF6E722F6}"/>
              </a:ext>
            </a:extLst>
          </p:cNvPr>
          <p:cNvSpPr txBox="1">
            <a:spLocks noChangeArrowheads="1"/>
          </p:cNvSpPr>
          <p:nvPr/>
        </p:nvSpPr>
        <p:spPr>
          <a:xfrm>
            <a:off x="5214256" y="1229916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奇特态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DEE6C1-4EB3-4562-9D2B-62909AF73BDE}"/>
              </a:ext>
            </a:extLst>
          </p:cNvPr>
          <p:cNvSpPr txBox="1">
            <a:spLocks noChangeArrowheads="1"/>
          </p:cNvSpPr>
          <p:nvPr/>
        </p:nvSpPr>
        <p:spPr>
          <a:xfrm>
            <a:off x="1306284" y="2090489"/>
            <a:ext cx="5363031" cy="3308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00FF"/>
                </a:solidFill>
              </a:rPr>
              <a:t>初态辐射过程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>
                <a:solidFill>
                  <a:srgbClr val="0000FF"/>
                </a:solidFill>
              </a:rPr>
              <a:t>双光子过程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>
                <a:solidFill>
                  <a:srgbClr val="0000FF"/>
                </a:solidFill>
              </a:rPr>
              <a:t>底偶素辐射衰变、强衰变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>
                <a:solidFill>
                  <a:srgbClr val="0000FF"/>
                </a:solidFill>
              </a:rPr>
              <a:t>双粲偶素末态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>
                <a:solidFill>
                  <a:srgbClr val="0000FF"/>
                </a:solidFill>
              </a:rPr>
              <a:t>B</a:t>
            </a:r>
            <a:r>
              <a:rPr lang="zh-CN" altLang="en-US" dirty="0">
                <a:solidFill>
                  <a:srgbClr val="0000FF"/>
                </a:solidFill>
              </a:rPr>
              <a:t>介子衰变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>
                <a:solidFill>
                  <a:srgbClr val="0000FF"/>
                </a:solidFill>
              </a:rPr>
              <a:t>Continuum</a:t>
            </a:r>
            <a:r>
              <a:rPr lang="zh-CN" altLang="en-US" dirty="0">
                <a:solidFill>
                  <a:srgbClr val="0000FF"/>
                </a:solidFill>
              </a:rPr>
              <a:t>过程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>
              <a:solidFill>
                <a:srgbClr val="0000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08D0EC-7C0F-448D-BC0D-4DD7F7A67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021" y="1006410"/>
            <a:ext cx="5027304" cy="512445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489C5DA7-237C-4C58-AB0C-F718030DEFDB}"/>
              </a:ext>
            </a:extLst>
          </p:cNvPr>
          <p:cNvSpPr/>
          <p:nvPr/>
        </p:nvSpPr>
        <p:spPr>
          <a:xfrm>
            <a:off x="7820197" y="5991183"/>
            <a:ext cx="332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 charset="0"/>
                <a:ea typeface="Calibri" charset="0"/>
                <a:cs typeface="Calibri" charset="0"/>
              </a:rPr>
              <a:t>Nature Reviews Physics 1, 480 (2019)</a:t>
            </a:r>
            <a:endParaRPr lang="is-IS" sz="1600" b="1" dirty="0"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495F04-4ED7-78E9-90A9-B9A6B9F78372}"/>
              </a:ext>
            </a:extLst>
          </p:cNvPr>
          <p:cNvSpPr txBox="1"/>
          <p:nvPr/>
        </p:nvSpPr>
        <p:spPr>
          <a:xfrm>
            <a:off x="-159918" y="1047308"/>
            <a:ext cx="634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Times" pitchFamily="2" charset="0"/>
                <a:ea typeface="Microsoft YaHei" panose="020B0503020204020204" pitchFamily="34" charset="-122"/>
              </a:rPr>
              <a:t>KEKB and Belle</a:t>
            </a:r>
            <a:endParaRPr lang="zh-CN" altLang="en-US" sz="5400" b="1" dirty="0">
              <a:latin typeface="Times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4" name="Picture 13" descr="age4image1720">
            <a:extLst>
              <a:ext uri="{FF2B5EF4-FFF2-40B4-BE49-F238E27FC236}">
                <a16:creationId xmlns:a16="http://schemas.microsoft.com/office/drawing/2014/main" id="{14F15BAE-EF60-E84A-B3D8-4DD7A34FD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0" y="2317451"/>
            <a:ext cx="3270537" cy="388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78FBFA-3E0B-7A43-9396-C9F4B826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2" y="2128189"/>
            <a:ext cx="4025900" cy="3200400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4FB82DF6-D5F9-2945-B37E-B8EDEEA72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063" y="2518356"/>
            <a:ext cx="3999026" cy="3684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9459BF6E-AC64-AA45-9653-47F76C34C533}"/>
                  </a:ext>
                </a:extLst>
              </p:cNvPr>
              <p:cNvSpPr txBox="1"/>
              <p:nvPr/>
            </p:nvSpPr>
            <p:spPr>
              <a:xfrm>
                <a:off x="267734" y="5505659"/>
                <a:ext cx="5724388" cy="468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C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zh-CN" sz="2400" b="1" dirty="0">
                    <a:latin typeface="Times" pitchFamily="2" charset="0"/>
                  </a:rPr>
                  <a:t> GeV</a:t>
                </a:r>
              </a:p>
            </p:txBody>
          </p:sp>
        </mc:Choice>
        <mc:Fallback xmlns="">
          <p:sp>
            <p:nvSpPr>
              <p:cNvPr id="20" name="文本框 6">
                <a:extLst>
                  <a:ext uri="{FF2B5EF4-FFF2-40B4-BE49-F238E27FC236}">
                    <a16:creationId xmlns:a16="http://schemas.microsoft.com/office/drawing/2014/main" id="{9459BF6E-AC64-AA45-9653-47F76C34C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34" y="5505659"/>
                <a:ext cx="5724388" cy="468462"/>
              </a:xfrm>
              <a:prstGeom prst="rect">
                <a:avLst/>
              </a:prstGeom>
              <a:blipFill>
                <a:blip r:embed="rId5"/>
                <a:stretch>
                  <a:fillRect t="-7895" b="-2894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A0CF0C-C75D-3945-9A2B-5B43DB19E923}"/>
                  </a:ext>
                </a:extLst>
              </p:cNvPr>
              <p:cNvSpPr txBox="1"/>
              <p:nvPr/>
            </p:nvSpPr>
            <p:spPr>
              <a:xfrm>
                <a:off x="6318504" y="983834"/>
                <a:ext cx="617524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Peak luminosity: </a:t>
                </a:r>
                <a14:m>
                  <m:oMath xmlns:m="http://schemas.openxmlformats.org/officeDocument/2006/math">
                    <m:r>
                      <a:rPr lang="en-US" altLang="zh-CN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.11</m:t>
                    </m:r>
                    <m: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CN" sz="2000" dirty="0">
                  <a:solidFill>
                    <a:srgbClr val="FF0000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Integrated luminosity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(~980 fb</a:t>
                </a:r>
                <a:r>
                  <a:rPr lang="en-US" altLang="zh-CN" sz="2000" baseline="30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-1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in total):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(5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121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711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3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25</a:t>
                </a:r>
                <a:r>
                  <a:rPr lang="zh-CN" altLang="en-US" sz="2000" dirty="0"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: 6</a:t>
                </a:r>
                <a:r>
                  <a:rPr lang="zh-CN" altLang="en-US" sz="2000" dirty="0">
                    <a:latin typeface="Times" pitchFamily="2" charset="0"/>
                    <a:ea typeface="Microsoft YaHei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  <a:r>
                  <a:rPr lang="en-US" altLang="zh-CN" sz="2000" dirty="0">
                    <a:latin typeface="Times" pitchFamily="2" charset="0"/>
                    <a:ea typeface="Microsoft YaHei" panose="020B0503020204020204" pitchFamily="34" charset="-122"/>
                  </a:rPr>
                  <a:t>, continuum: 90 fb</a:t>
                </a:r>
                <a:r>
                  <a:rPr lang="en-US" altLang="zh-CN" sz="2000" baseline="30000" dirty="0">
                    <a:latin typeface="Times" pitchFamily="2" charset="0"/>
                    <a:ea typeface="Microsoft YaHei" panose="020B0503020204020204" pitchFamily="34" charset="-122"/>
                  </a:rPr>
                  <a:t>-1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4A0CF0C-C75D-3945-9A2B-5B43DB19E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8504" y="983834"/>
                <a:ext cx="6175248" cy="1323439"/>
              </a:xfrm>
              <a:prstGeom prst="rect">
                <a:avLst/>
              </a:prstGeom>
              <a:blipFill>
                <a:blip r:embed="rId6"/>
                <a:stretch>
                  <a:fillRect l="-1025" t="-2857" b="-76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D0618E8-7E12-4AA2-B528-638A9FDCCFE8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6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C804EA3-23EF-4419-8B5F-823D86C6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14" y="1209092"/>
            <a:ext cx="3083830" cy="220824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E00D2E-CE60-4B25-A07B-A96DF946B33C}"/>
              </a:ext>
            </a:extLst>
          </p:cNvPr>
          <p:cNvSpPr txBox="1"/>
          <p:nvPr/>
        </p:nvSpPr>
        <p:spPr>
          <a:xfrm>
            <a:off x="2125965" y="1805188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145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5D6B45-3323-4B9C-863B-3A84FF5DB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682" y="1278814"/>
            <a:ext cx="2507861" cy="1998452"/>
          </a:xfrm>
          <a:prstGeom prst="rect">
            <a:avLst/>
          </a:prstGeom>
        </p:spPr>
      </p:pic>
      <p:sp>
        <p:nvSpPr>
          <p:cNvPr id="8" name="TextBox 14">
            <a:extLst>
              <a:ext uri="{FF2B5EF4-FFF2-40B4-BE49-F238E27FC236}">
                <a16:creationId xmlns:a16="http://schemas.microsoft.com/office/drawing/2014/main" id="{BFDB418D-ECB6-4895-A4DC-820AD0938BDA}"/>
              </a:ext>
            </a:extLst>
          </p:cNvPr>
          <p:cNvSpPr txBox="1"/>
          <p:nvPr/>
        </p:nvSpPr>
        <p:spPr>
          <a:xfrm>
            <a:off x="1353004" y="1001097"/>
            <a:ext cx="1041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0000FF"/>
                </a:solidFill>
              </a:rPr>
              <a:t>Y(2175)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B6909390-CB2A-4641-9FB3-14D4162E393A}"/>
              </a:ext>
            </a:extLst>
          </p:cNvPr>
          <p:cNvSpPr txBox="1"/>
          <p:nvPr/>
        </p:nvSpPr>
        <p:spPr>
          <a:xfrm>
            <a:off x="3700752" y="960282"/>
            <a:ext cx="269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0000FF"/>
                </a:solidFill>
              </a:rPr>
              <a:t>Updated Y(4360</a:t>
            </a:r>
            <a:r>
              <a:rPr lang="zh-CN" altLang="en-US" b="1" dirty="0">
                <a:solidFill>
                  <a:srgbClr val="0000FF"/>
                </a:solidFill>
              </a:rPr>
              <a:t>、</a:t>
            </a:r>
            <a:r>
              <a:rPr lang="en-US" altLang="zh-CN" b="1" dirty="0">
                <a:solidFill>
                  <a:srgbClr val="0000FF"/>
                </a:solidFill>
              </a:rPr>
              <a:t>4660)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E2A48FF-C6A7-40CA-9200-1F7CC9529139}"/>
              </a:ext>
            </a:extLst>
          </p:cNvPr>
          <p:cNvSpPr txBox="1"/>
          <p:nvPr/>
        </p:nvSpPr>
        <p:spPr>
          <a:xfrm>
            <a:off x="4916994" y="1620522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180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910F22B-5E4A-484D-866B-6E176F36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3681" y="1278814"/>
            <a:ext cx="3047999" cy="1998452"/>
          </a:xfrm>
          <a:prstGeom prst="rect">
            <a:avLst/>
          </a:prstGeom>
        </p:spPr>
      </p:pic>
      <p:sp>
        <p:nvSpPr>
          <p:cNvPr id="13" name="TextBox 14">
            <a:extLst>
              <a:ext uri="{FF2B5EF4-FFF2-40B4-BE49-F238E27FC236}">
                <a16:creationId xmlns:a16="http://schemas.microsoft.com/office/drawing/2014/main" id="{C6E0AE48-19B5-4A24-A4A6-D0760970487E}"/>
              </a:ext>
            </a:extLst>
          </p:cNvPr>
          <p:cNvSpPr txBox="1"/>
          <p:nvPr/>
        </p:nvSpPr>
        <p:spPr>
          <a:xfrm>
            <a:off x="6843080" y="938512"/>
            <a:ext cx="269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0000FF"/>
                </a:solidFill>
              </a:rPr>
              <a:t>Y(4360</a:t>
            </a:r>
            <a:r>
              <a:rPr lang="zh-CN" altLang="en-US" b="1" dirty="0">
                <a:solidFill>
                  <a:srgbClr val="0000FF"/>
                </a:solidFill>
              </a:rPr>
              <a:t>、</a:t>
            </a:r>
            <a:r>
              <a:rPr lang="en-US" altLang="zh-CN" b="1" dirty="0">
                <a:solidFill>
                  <a:srgbClr val="0000FF"/>
                </a:solidFill>
              </a:rPr>
              <a:t>4660)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F7A0C73-96F7-4380-A668-10E00EBCB7DA}"/>
              </a:ext>
            </a:extLst>
          </p:cNvPr>
          <p:cNvSpPr txBox="1"/>
          <p:nvPr/>
        </p:nvSpPr>
        <p:spPr>
          <a:xfrm>
            <a:off x="8342349" y="1619743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533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9F1E24C-0C83-4D19-8026-5E1EB4F3E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36" y="3799501"/>
            <a:ext cx="2918037" cy="2434384"/>
          </a:xfrm>
          <a:prstGeom prst="rect">
            <a:avLst/>
          </a:prstGeom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9F8DCA04-4265-46DD-B1B4-3A386306A14B}"/>
              </a:ext>
            </a:extLst>
          </p:cNvPr>
          <p:cNvSpPr txBox="1"/>
          <p:nvPr/>
        </p:nvSpPr>
        <p:spPr>
          <a:xfrm>
            <a:off x="763782" y="3502854"/>
            <a:ext cx="269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0000FF"/>
                </a:solidFill>
              </a:rPr>
              <a:t>Y(4008</a:t>
            </a:r>
            <a:r>
              <a:rPr lang="zh-CN" altLang="en-US" b="1" dirty="0">
                <a:solidFill>
                  <a:srgbClr val="0000FF"/>
                </a:solidFill>
              </a:rPr>
              <a:t>、</a:t>
            </a:r>
            <a:r>
              <a:rPr lang="en-US" altLang="zh-CN" b="1" dirty="0">
                <a:solidFill>
                  <a:srgbClr val="0000FF"/>
                </a:solidFill>
              </a:rPr>
              <a:t>4260)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A056D2-71F9-42F0-9161-C545DD0B92AA}"/>
              </a:ext>
            </a:extLst>
          </p:cNvPr>
          <p:cNvSpPr txBox="1"/>
          <p:nvPr/>
        </p:nvSpPr>
        <p:spPr>
          <a:xfrm>
            <a:off x="1873930" y="4929000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535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16E05A3-4828-4B0A-A0BF-62902782A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682" y="3872186"/>
            <a:ext cx="3341396" cy="2119542"/>
          </a:xfrm>
          <a:prstGeom prst="rect">
            <a:avLst/>
          </a:prstGeom>
        </p:spPr>
      </p:pic>
      <p:sp>
        <p:nvSpPr>
          <p:cNvPr id="21" name="TextBox 14">
            <a:extLst>
              <a:ext uri="{FF2B5EF4-FFF2-40B4-BE49-F238E27FC236}">
                <a16:creationId xmlns:a16="http://schemas.microsoft.com/office/drawing/2014/main" id="{A9F1362E-AC3C-4AB5-852B-6F62CBA192C7}"/>
              </a:ext>
            </a:extLst>
          </p:cNvPr>
          <p:cNvSpPr txBox="1"/>
          <p:nvPr/>
        </p:nvSpPr>
        <p:spPr>
          <a:xfrm>
            <a:off x="3576859" y="3477841"/>
            <a:ext cx="269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0000FF"/>
                </a:solidFill>
              </a:rPr>
              <a:t>X(4350)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04E135B-FFF6-4736-9F8D-C01CED36E559}"/>
              </a:ext>
            </a:extLst>
          </p:cNvPr>
          <p:cNvSpPr txBox="1"/>
          <p:nvPr/>
        </p:nvSpPr>
        <p:spPr>
          <a:xfrm>
            <a:off x="5430696" y="4257427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203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C5F1F8F-C2D6-494B-B0A4-B36CC8D6A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771" y="3841983"/>
            <a:ext cx="3097763" cy="2174033"/>
          </a:xfrm>
          <a:prstGeom prst="rect">
            <a:avLst/>
          </a:prstGeom>
        </p:spPr>
      </p:pic>
      <p:sp>
        <p:nvSpPr>
          <p:cNvPr id="25" name="TextBox 14">
            <a:extLst>
              <a:ext uri="{FF2B5EF4-FFF2-40B4-BE49-F238E27FC236}">
                <a16:creationId xmlns:a16="http://schemas.microsoft.com/office/drawing/2014/main" id="{BC77A767-B106-4650-9CD8-F02A48C31198}"/>
              </a:ext>
            </a:extLst>
          </p:cNvPr>
          <p:cNvSpPr txBox="1"/>
          <p:nvPr/>
        </p:nvSpPr>
        <p:spPr>
          <a:xfrm>
            <a:off x="6995953" y="3459111"/>
            <a:ext cx="2692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b="1" dirty="0" err="1">
                <a:solidFill>
                  <a:srgbClr val="0000FF"/>
                </a:solidFill>
              </a:rPr>
              <a:t>Zc</a:t>
            </a:r>
            <a:r>
              <a:rPr lang="en-US" altLang="zh-CN" b="1" dirty="0">
                <a:solidFill>
                  <a:srgbClr val="0000FF"/>
                </a:solidFill>
              </a:rPr>
              <a:t>(3900)</a:t>
            </a:r>
            <a:endParaRPr lang="en-CN" b="1" dirty="0">
              <a:solidFill>
                <a:srgbClr val="0000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504A83D-58D5-4A18-9757-DB0B2196E606}"/>
              </a:ext>
            </a:extLst>
          </p:cNvPr>
          <p:cNvSpPr txBox="1"/>
          <p:nvPr/>
        </p:nvSpPr>
        <p:spPr>
          <a:xfrm>
            <a:off x="10322856" y="4442093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917</a:t>
            </a:r>
            <a:r>
              <a:rPr lang="zh-CN" altLang="en-US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9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DC0896D-95CA-4AAB-B826-325A0C9652C8}"/>
              </a:ext>
            </a:extLst>
          </p:cNvPr>
          <p:cNvSpPr txBox="1">
            <a:spLocks noChangeArrowheads="1"/>
          </p:cNvSpPr>
          <p:nvPr/>
        </p:nvSpPr>
        <p:spPr>
          <a:xfrm>
            <a:off x="5214256" y="1229916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底偶素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90007B04-AAEB-4AE3-9845-195DF3D92EDD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1306284" y="2090489"/>
                <a:ext cx="6887030" cy="330882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rgbClr val="0000FF"/>
                    </a:solidFill>
                  </a:rPr>
                  <a:t>底偶素辐射衰变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zh-CN" altLang="en-US" dirty="0">
                    <a:solidFill>
                      <a:srgbClr val="0000FF"/>
                    </a:solidFill>
                  </a:rPr>
                  <a:t>底偶素衰变到双粲偶素末态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zh-CN" altLang="en-US" dirty="0">
                    <a:solidFill>
                      <a:srgbClr val="0000FF"/>
                    </a:solidFill>
                  </a:rPr>
                  <a:t>底偶素衰变到轻强子末态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zh-CN" altLang="en-US" dirty="0">
                    <a:solidFill>
                      <a:srgbClr val="0000FF"/>
                    </a:solidFill>
                  </a:rPr>
                  <a:t>底偶素衰变到含奇异夸克介子队过程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0000FF"/>
                    </a:solidFill>
                  </a:rPr>
                  <a:t>能量点新的反应过程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endParaRPr lang="en-US" altLang="zh-CN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90007B04-AAEB-4AE3-9845-195DF3D92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84" y="2090489"/>
                <a:ext cx="6887030" cy="3308826"/>
              </a:xfrm>
              <a:prstGeom prst="rect">
                <a:avLst/>
              </a:prstGeom>
              <a:blipFill>
                <a:blip r:embed="rId2"/>
                <a:stretch>
                  <a:fillRect l="-1593" t="-34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9055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7F6FD44D-59C9-4C68-93D1-9EC8CC030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99" y="890473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Search for 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X</a:t>
            </a:r>
            <a:r>
              <a:rPr lang="en-US" altLang="zh-CN" sz="2600" b="1" baseline="-25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in 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altLang="zh-CN" sz="2600" b="1" baseline="30000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600" b="1" dirty="0" err="1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→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ɣ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+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-</a:t>
            </a:r>
            <a:r>
              <a:rPr lang="el-GR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π</a:t>
            </a:r>
            <a:r>
              <a:rPr lang="en-US" altLang="zh-CN" sz="2600" b="1" baseline="30000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0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ea typeface="Batang" pitchFamily="18" charset="-127"/>
                <a:cs typeface="Times" panose="02020603050405020304" pitchFamily="18" charset="0"/>
              </a:rPr>
              <a:t>Y(1S)</a:t>
            </a:r>
            <a:r>
              <a:rPr lang="en-US" altLang="zh-CN" sz="2600" b="1" baseline="-25000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at 10.867 GeV</a:t>
            </a:r>
            <a:endParaRPr lang="en-US" altLang="zh-CN" sz="2600" b="1" baseline="-250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DB723F0-045A-481B-9F12-8BF60E830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888" y="337229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78001061-A2B2-4E4C-9EFE-BA916DE13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4260" y="2698898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F0A56B6-2C86-4549-822C-F4DE7BB08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7" y="2948431"/>
            <a:ext cx="3276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20">
            <a:extLst>
              <a:ext uri="{FF2B5EF4-FFF2-40B4-BE49-F238E27FC236}">
                <a16:creationId xmlns:a16="http://schemas.microsoft.com/office/drawing/2014/main" id="{59902E10-EBEC-4C39-8E9E-ADFFCF719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78" y="3022391"/>
            <a:ext cx="79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Calibri" pitchFamily="34" charset="0"/>
              </a:rPr>
              <a:t>12</a:t>
            </a:r>
            <a:r>
              <a:rPr lang="el-GR" altLang="zh-CN" sz="24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558EFE9E-536C-4156-9A88-6FB2F331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500" y="3884817"/>
            <a:ext cx="87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2400" dirty="0">
                <a:solidFill>
                  <a:srgbClr val="FF0000"/>
                </a:solidFill>
                <a:latin typeface="Calibri" pitchFamily="34" charset="0"/>
              </a:rPr>
              <a:t>5.9</a:t>
            </a:r>
            <a:r>
              <a:rPr lang="el-GR" altLang="zh-CN" sz="24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2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68C0F62E-44AF-403F-B4CE-2281AE4A7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19" y="3416265"/>
            <a:ext cx="979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tx1"/>
                </a:solidFill>
                <a:latin typeface="Arial" pitchFamily="34" charset="0"/>
              </a:rPr>
              <a:t>118 fb</a:t>
            </a:r>
            <a:r>
              <a:rPr lang="en-US" altLang="zh-CN" sz="1800" b="1" baseline="30000" dirty="0">
                <a:solidFill>
                  <a:schemeClr val="tx1"/>
                </a:solidFill>
                <a:latin typeface="Arial" pitchFamily="34" charset="0"/>
              </a:rPr>
              <a:t>-1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E6192413-28C9-42B3-BC0C-93150701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888" y="2884397"/>
            <a:ext cx="3200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010FC2A-8E4F-4543-8734-7F6DCB574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994" y="5231756"/>
            <a:ext cx="5024516" cy="9679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</a:rPr>
              <a:t>Assuming </a:t>
            </a:r>
            <a:r>
              <a:rPr lang="en-US" altLang="zh-CN" sz="2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altLang="zh-CN" sz="2000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altLang="zh-CN" sz="20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 narrow, the upper limit on the product branching fraction was given.</a:t>
            </a:r>
            <a:endParaRPr lang="en-US" altLang="zh-CN" sz="2000" baseline="30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FACC737-EF50-41FC-98E2-86EB891C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90" y="4810569"/>
            <a:ext cx="4750021" cy="152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Large </a:t>
            </a:r>
            <a:r>
              <a:rPr lang="en-US" altLang="zh-CN" sz="1600" b="1" dirty="0" err="1">
                <a:solidFill>
                  <a:srgbClr val="000000"/>
                </a:solidFill>
                <a:latin typeface="Arial" pitchFamily="34" charset="0"/>
              </a:rPr>
              <a:t>Brs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 of Y(5S) to 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+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-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π</a:t>
            </a:r>
            <a:r>
              <a:rPr lang="en-US" altLang="zh-CN" sz="1600" b="1" baseline="30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0</a:t>
            </a:r>
            <a:r>
              <a:rPr lang="el-GR" altLang="zh-CN" sz="1600" b="1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χ</a:t>
            </a:r>
            <a:r>
              <a:rPr lang="en-US" altLang="zh-CN" sz="1600" b="1" baseline="-25000" dirty="0">
                <a:solidFill>
                  <a:srgbClr val="000000"/>
                </a:solidFill>
                <a:latin typeface="Batang" pitchFamily="18" charset="-127"/>
                <a:ea typeface="Batang" pitchFamily="18" charset="-127"/>
              </a:rPr>
              <a:t>b1/b2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, </a:t>
            </a:r>
            <a:r>
              <a:rPr lang="el-GR" altLang="zh-CN" sz="1600" b="1" dirty="0">
                <a:solidFill>
                  <a:srgbClr val="000000"/>
                </a:solidFill>
                <a:latin typeface="Arial" pitchFamily="34" charset="0"/>
              </a:rPr>
              <a:t>ωχ</a:t>
            </a:r>
            <a:r>
              <a:rPr lang="en-US" altLang="zh-CN" sz="1600" b="1" baseline="-25000" dirty="0">
                <a:solidFill>
                  <a:srgbClr val="000000"/>
                </a:solidFill>
                <a:latin typeface="Arial" pitchFamily="34" charset="0"/>
              </a:rPr>
              <a:t>b1/b2</a:t>
            </a: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are observed for the first time and their ratios are measured: hadronic loop effect ? </a:t>
            </a:r>
          </a:p>
          <a:p>
            <a:pPr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1600" b="1" dirty="0">
                <a:solidFill>
                  <a:srgbClr val="000000"/>
                </a:solidFill>
                <a:latin typeface="Arial" pitchFamily="34" charset="0"/>
              </a:rPr>
              <a:t>arXiv:1406.6763</a:t>
            </a: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A806CD24-5D75-415A-BEE6-C498D07AEC38}"/>
              </a:ext>
            </a:extLst>
          </p:cNvPr>
          <p:cNvSpPr txBox="1">
            <a:spLocks/>
          </p:cNvSpPr>
          <p:nvPr/>
        </p:nvSpPr>
        <p:spPr>
          <a:xfrm>
            <a:off x="375369" y="1339307"/>
            <a:ext cx="8343328" cy="1276277"/>
          </a:xfrm>
          <a:prstGeom prst="rect">
            <a:avLst/>
          </a:prstGeom>
          <a:ln w="28575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84163" indent="-284163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  <a:lvl2pPr marL="742950" indent="-28575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2pPr>
            <a:lvl3pPr marL="11430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3pPr>
            <a:lvl4pPr marL="16002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4pPr>
            <a:lvl5pPr marL="2057400" indent="-228600" algn="l" defTabSz="914400" rtl="0" eaLnBrk="0" latinLnBrk="0" hangingPunct="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000000"/>
                </a:solidFill>
              </a:rPr>
              <a:t>The X(3872) counterpart in the bottomonium sector </a:t>
            </a:r>
            <a:r>
              <a:rPr lang="en-US" altLang="zh-CN" sz="2000" b="1" dirty="0" err="1">
                <a:solidFill>
                  <a:srgbClr val="FF0000"/>
                </a:solidFill>
              </a:rPr>
              <a:t>X</a:t>
            </a:r>
            <a:r>
              <a:rPr lang="en-US" altLang="zh-CN" sz="2000" b="1" baseline="-25000" dirty="0" err="1">
                <a:solidFill>
                  <a:srgbClr val="FF0000"/>
                </a:solidFill>
              </a:rPr>
              <a:t>b</a:t>
            </a:r>
            <a:r>
              <a:rPr lang="en-US" altLang="zh-CN" sz="2000" b="1" dirty="0"/>
              <a:t>,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</a:rPr>
              <a:t>NOT observed </a:t>
            </a:r>
            <a:r>
              <a:rPr lang="en-US" altLang="zh-CN" sz="2000" b="1" dirty="0">
                <a:solidFill>
                  <a:srgbClr val="000000"/>
                </a:solidFill>
              </a:rPr>
              <a:t>decay channel 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>
                <a:solidFill>
                  <a:srgbClr val="FF0000"/>
                </a:solidFill>
                <a:cs typeface="Calibri" pitchFamily="34" charset="0"/>
              </a:rPr>
              <a:t>+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π</a:t>
            </a:r>
            <a:r>
              <a:rPr lang="en-US" altLang="zh-CN" sz="2000" b="1" baseline="30000" dirty="0">
                <a:solidFill>
                  <a:srgbClr val="FF0000"/>
                </a:solidFill>
                <a:cs typeface="Calibri" pitchFamily="34" charset="0"/>
              </a:rPr>
              <a:t>-</a:t>
            </a:r>
            <a:r>
              <a:rPr lang="el-GR" altLang="zh-CN" sz="2000" b="1" dirty="0">
                <a:solidFill>
                  <a:srgbClr val="FF0000"/>
                </a:solidFill>
              </a:rPr>
              <a:t>ϒ</a:t>
            </a:r>
            <a:r>
              <a:rPr lang="en-US" altLang="zh-CN" sz="2000" b="1" dirty="0">
                <a:solidFill>
                  <a:srgbClr val="FF0000"/>
                </a:solidFill>
              </a:rPr>
              <a:t>(1S)</a:t>
            </a:r>
            <a:r>
              <a:rPr lang="en-US" altLang="zh-CN" sz="2000" b="1" dirty="0"/>
              <a:t>.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000" b="1" dirty="0"/>
              <a:t>As </a:t>
            </a:r>
            <a:r>
              <a:rPr lang="en-US" altLang="zh-CN" sz="2000" b="1" dirty="0" err="1"/>
              <a:t>X</a:t>
            </a:r>
            <a:r>
              <a:rPr lang="en-US" altLang="zh-CN" sz="2000" b="1" baseline="-25000" dirty="0" err="1"/>
              <a:t>b</a:t>
            </a:r>
            <a:r>
              <a:rPr lang="en-US" altLang="zh-CN" sz="2000" b="1" dirty="0"/>
              <a:t> is above </a:t>
            </a:r>
            <a:r>
              <a:rPr lang="el-GR" altLang="zh-CN" sz="2000" b="1" dirty="0">
                <a:solidFill>
                  <a:srgbClr val="FF0000"/>
                </a:solidFill>
                <a:cs typeface="Calibri" pitchFamily="34" charset="0"/>
              </a:rPr>
              <a:t>ω</a:t>
            </a:r>
            <a:r>
              <a:rPr lang="en-US" altLang="zh-CN" sz="2000" b="1" dirty="0">
                <a:solidFill>
                  <a:srgbClr val="FF0000"/>
                </a:solidFill>
                <a:cs typeface="Calibri" pitchFamily="34" charset="0"/>
              </a:rPr>
              <a:t>Y(1S)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/>
              <a:t>threshold, this Isospin-conserving process should be </a:t>
            </a:r>
            <a:r>
              <a:rPr lang="en-US" altLang="zh-CN" sz="2000" b="1" dirty="0">
                <a:solidFill>
                  <a:srgbClr val="FF0000"/>
                </a:solidFill>
              </a:rPr>
              <a:t>a more     promising decay mode</a:t>
            </a:r>
            <a:r>
              <a:rPr lang="en-US" altLang="zh-CN" sz="2000" b="1" dirty="0"/>
              <a:t>. </a:t>
            </a:r>
            <a:r>
              <a:rPr lang="en-US" altLang="zh-CN" sz="2000" dirty="0"/>
              <a:t>[</a:t>
            </a:r>
            <a:r>
              <a:rPr lang="en-US" altLang="zh-CN" sz="2000" dirty="0">
                <a:solidFill>
                  <a:srgbClr val="4472C4"/>
                </a:solidFill>
              </a:rPr>
              <a:t>PRD88, 054007</a:t>
            </a:r>
            <a:r>
              <a:rPr lang="en-US" altLang="zh-CN" sz="2000" dirty="0"/>
              <a:t>].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7C8AAF34-C6F2-444A-B321-27E7DEB7F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013" y="4983000"/>
            <a:ext cx="39998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zh-CN" sz="1800" b="1" dirty="0">
                <a:solidFill>
                  <a:srgbClr val="003399"/>
                </a:solidFill>
                <a:latin typeface="Arial" pitchFamily="34" charset="0"/>
              </a:rPr>
              <a:t>PRL 113, 142001 (2014)</a:t>
            </a:r>
            <a:r>
              <a:rPr lang="zh-CN" altLang="en-US" sz="1800" b="1" dirty="0">
                <a:solidFill>
                  <a:srgbClr val="003399"/>
                </a:solidFill>
                <a:latin typeface="Arial" pitchFamily="34" charset="0"/>
              </a:rPr>
              <a:t>， 引用</a:t>
            </a:r>
            <a:r>
              <a:rPr lang="en-US" altLang="zh-CN" sz="1800" b="1" dirty="0">
                <a:solidFill>
                  <a:srgbClr val="003399"/>
                </a:solidFill>
                <a:latin typeface="Arial" pitchFamily="34" charset="0"/>
              </a:rPr>
              <a:t>64</a:t>
            </a:r>
            <a:r>
              <a:rPr lang="zh-CN" altLang="en-US" sz="1800" b="1" dirty="0">
                <a:solidFill>
                  <a:srgbClr val="003399"/>
                </a:solidFill>
                <a:latin typeface="Arial" pitchFamily="34" charset="0"/>
              </a:rPr>
              <a:t>次</a:t>
            </a:r>
            <a:r>
              <a:rPr lang="en-US" altLang="zh-CN" sz="18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1876A76D-9A37-4FBE-854A-13D0EF5F6005}"/>
              </a:ext>
            </a:extLst>
          </p:cNvPr>
          <p:cNvGrpSpPr>
            <a:grpSpLocks/>
          </p:cNvGrpSpPr>
          <p:nvPr/>
        </p:nvGrpSpPr>
        <p:grpSpPr bwMode="auto">
          <a:xfrm>
            <a:off x="8770089" y="1064655"/>
            <a:ext cx="2164576" cy="1714399"/>
            <a:chOff x="7818353" y="1096014"/>
            <a:chExt cx="3879436" cy="2685167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FC7D2874-21EA-41DF-9729-12123DCD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2" r="4442"/>
            <a:stretch>
              <a:fillRect/>
            </a:stretch>
          </p:blipFill>
          <p:spPr bwMode="auto">
            <a:xfrm>
              <a:off x="7818353" y="1096014"/>
              <a:ext cx="3433082" cy="2163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B201F5D-0965-4631-B579-5E2FE1F79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6673" y="3202717"/>
              <a:ext cx="3471116" cy="57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1pPr>
              <a:lvl2pPr marL="742950" indent="-28575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2pPr>
              <a:lvl3pPr marL="11430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3pPr>
              <a:lvl4pPr marL="16002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4pPr>
              <a:lvl5pPr marL="2057400" indent="-228600" algn="ctr">
                <a:spcBef>
                  <a:spcPct val="20000"/>
                </a:spcBef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5pPr>
              <a:lvl6pPr marL="25146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6pPr>
              <a:lvl7pPr marL="29718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7pPr>
              <a:lvl8pPr marL="34290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8pPr>
              <a:lvl9pPr marL="3886200" indent="-228600" algn="ctr" fontAlgn="base">
                <a:spcBef>
                  <a:spcPct val="20000"/>
                </a:spcBef>
                <a:spcAft>
                  <a:spcPct val="0"/>
                </a:spcAft>
                <a:defRPr sz="2800">
                  <a:solidFill>
                    <a:srgbClr val="0000FF"/>
                  </a:solidFill>
                  <a:latin typeface="Comic Sans MS" pitchFamily="66" charset="0"/>
                  <a:ea typeface="宋体" pitchFamily="2" charset="-122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zh-CN" sz="1800" dirty="0">
                  <a:solidFill>
                    <a:srgbClr val="0070C0"/>
                  </a:solidFill>
                  <a:latin typeface="Calibri" pitchFamily="34" charset="0"/>
                </a:rPr>
                <a:t>PLB 727, 57 (2013)</a:t>
              </a:r>
            </a:p>
          </p:txBody>
        </p:sp>
      </p:grpSp>
      <p:pic>
        <p:nvPicPr>
          <p:cNvPr id="18" name="Picture 21">
            <a:extLst>
              <a:ext uri="{FF2B5EF4-FFF2-40B4-BE49-F238E27FC236}">
                <a16:creationId xmlns:a16="http://schemas.microsoft.com/office/drawing/2014/main" id="{6111DC08-3D80-4012-A98F-A0AF33E6F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620" y="1075985"/>
            <a:ext cx="7905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A651051-C84C-4674-92F3-E2AF753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91" y="2777744"/>
            <a:ext cx="1736315" cy="164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C5495AB7-F686-4D9E-9776-0A10E4848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38" y="4435645"/>
            <a:ext cx="1711437" cy="164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19">
            <a:extLst>
              <a:ext uri="{FF2B5EF4-FFF2-40B4-BE49-F238E27FC236}">
                <a16:creationId xmlns:a16="http://schemas.microsoft.com/office/drawing/2014/main" id="{1F00581C-953B-4437-8536-C8100921D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177" y="4710816"/>
            <a:ext cx="70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4.9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文本框 19">
            <a:extLst>
              <a:ext uri="{FF2B5EF4-FFF2-40B4-BE49-F238E27FC236}">
                <a16:creationId xmlns:a16="http://schemas.microsoft.com/office/drawing/2014/main" id="{F575CA9C-C8FF-478A-916F-F1A6E1EC5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719" y="5169343"/>
            <a:ext cx="70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2pPr>
            <a:lvl3pPr marL="11430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3pPr>
            <a:lvl4pPr marL="16002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4pPr>
            <a:lvl5pPr marL="2057400" indent="-228600" algn="ctr">
              <a:spcBef>
                <a:spcPct val="20000"/>
              </a:spcBef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Comic Sans MS" pitchFamily="66" charset="0"/>
                <a:ea typeface="宋体" pitchFamily="2" charset="-122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</a:rPr>
              <a:t>3.1</a:t>
            </a:r>
            <a:r>
              <a:rPr lang="el-GR" altLang="zh-CN" sz="1800" dirty="0">
                <a:solidFill>
                  <a:srgbClr val="FF0000"/>
                </a:solidFill>
                <a:latin typeface="Calibri" pitchFamily="34" charset="0"/>
              </a:rPr>
              <a:t>σ</a:t>
            </a:r>
            <a:endParaRPr lang="en-US" altLang="zh-CN" sz="1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FDAE3566-481A-4CAC-BE00-482EA851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01" y="3288949"/>
            <a:ext cx="603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C4C54DDD-683A-4517-899B-C6E063C2DA47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22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26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A495F04-4ED7-78E9-90A9-B9A6B9F78372}"/>
              </a:ext>
            </a:extLst>
          </p:cNvPr>
          <p:cNvSpPr txBox="1"/>
          <p:nvPr/>
        </p:nvSpPr>
        <p:spPr>
          <a:xfrm>
            <a:off x="3566920" y="892684"/>
            <a:ext cx="711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atin typeface="Times" pitchFamily="2" charset="0"/>
                <a:ea typeface="Microsoft YaHei" panose="020B0503020204020204" pitchFamily="34" charset="-122"/>
              </a:rPr>
              <a:t>SuperKEKB</a:t>
            </a:r>
            <a:r>
              <a:rPr lang="en-US" altLang="zh-CN" sz="4000" b="1" dirty="0">
                <a:latin typeface="Times" pitchFamily="2" charset="0"/>
                <a:ea typeface="Microsoft YaHei" panose="020B0503020204020204" pitchFamily="34" charset="-122"/>
              </a:rPr>
              <a:t> and Belle II</a:t>
            </a:r>
            <a:endParaRPr lang="zh-CN" altLang="en-US" sz="4000" b="1" dirty="0">
              <a:latin typeface="Times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1" name="Picture 2" descr="age4image1904">
            <a:extLst>
              <a:ext uri="{FF2B5EF4-FFF2-40B4-BE49-F238E27FC236}">
                <a16:creationId xmlns:a16="http://schemas.microsoft.com/office/drawing/2014/main" id="{EB947151-6EF7-9E45-934E-F9AD5F2B2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7" y="966255"/>
            <a:ext cx="3510038" cy="37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2FE476-BAF6-1D46-8CD2-72791155C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17" y="5100510"/>
            <a:ext cx="4267708" cy="1282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AD01-DD7B-684D-B4E1-18E486461997}"/>
                  </a:ext>
                </a:extLst>
              </p:cNvPr>
              <p:cNvSpPr txBox="1"/>
              <p:nvPr/>
            </p:nvSpPr>
            <p:spPr>
              <a:xfrm>
                <a:off x="3313475" y="4181255"/>
                <a:ext cx="30757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  <a:cs typeface="Calibri" panose="020F0502020204030204" pitchFamily="34" charset="0"/>
                  </a:rPr>
                  <a:t>Nano-beam design:</a:t>
                </a:r>
              </a:p>
              <a:p>
                <a:r>
                  <a:rPr lang="en-CN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Beam squeezing: 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20 smaller</a:t>
                </a:r>
                <a:endParaRPr lang="en-CN" dirty="0">
                  <a:solidFill>
                    <a:srgbClr val="0432FF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  <a:p>
                <a:r>
                  <a:rPr lang="en-CN" dirty="0">
                    <a:solidFill>
                      <a:srgbClr val="0432FF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Target luminosity: </a:t>
                </a:r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KEKB</a:t>
                </a:r>
                <a14:m>
                  <m:oMath xmlns:m="http://schemas.openxmlformats.org/officeDocument/2006/math">
                    <m:r>
                      <a:rPr lang="en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CN" dirty="0">
                    <a:solidFill>
                      <a:srgbClr val="FF0000"/>
                    </a:solidFill>
                    <a:latin typeface="Times" pitchFamily="2" charset="0"/>
                    <a:ea typeface="Microsoft YaHei" panose="020B0503020204020204" pitchFamily="34" charset="-122"/>
                  </a:rPr>
                  <a:t>40 </a:t>
                </a:r>
                <a:endParaRPr lang="en-CN" sz="1600" dirty="0">
                  <a:solidFill>
                    <a:srgbClr val="0432FF"/>
                  </a:solidFill>
                  <a:latin typeface="Times" pitchFamily="2" charset="0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5CDAD01-DD7B-684D-B4E1-18E486461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475" y="4181255"/>
                <a:ext cx="3075710" cy="923330"/>
              </a:xfrm>
              <a:prstGeom prst="rect">
                <a:avLst/>
              </a:prstGeom>
              <a:blipFill>
                <a:blip r:embed="rId4"/>
                <a:stretch>
                  <a:fillRect l="-2058" t="-4110" b="-958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8E3960F0-74C8-9449-A920-B93C2A6B78DB}"/>
              </a:ext>
            </a:extLst>
          </p:cNvPr>
          <p:cNvSpPr txBox="1"/>
          <p:nvPr/>
        </p:nvSpPr>
        <p:spPr>
          <a:xfrm>
            <a:off x="6650736" y="1448425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Achieved peak luminosity: 4.7×10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34</a:t>
            </a: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 cm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-2</a:t>
            </a: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−1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Times" pitchFamily="2" charset="0"/>
                <a:ea typeface="Microsoft YaHei" panose="020B0503020204020204" pitchFamily="34" charset="-122"/>
                <a:cs typeface="Calibri" panose="020F0502020204030204" pitchFamily="34" charset="0"/>
              </a:rPr>
              <a:t>Integrated luminosity: 427/fb [arXiv:2407.00965]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0" i="0" u="none" strike="noStrike" baseline="0" dirty="0">
                <a:solidFill>
                  <a:srgbClr val="2F0278"/>
                </a:solidFill>
                <a:latin typeface="Latin Modern Math"/>
              </a:rPr>
              <a:t>Currently ~ 530/fb</a:t>
            </a:r>
            <a:r>
              <a:rPr lang="en-US" altLang="zh-CN" sz="1050" b="0" i="0" u="none" strike="noStrike" baseline="0" dirty="0">
                <a:solidFill>
                  <a:srgbClr val="2F0278"/>
                </a:solidFill>
                <a:latin typeface="Latin Modern Math"/>
              </a:rPr>
              <a:t> </a:t>
            </a:r>
            <a:r>
              <a:rPr lang="en-US" altLang="zh-CN" sz="2000" b="0" i="0" u="none" strike="noStrike" baseline="0" dirty="0">
                <a:solidFill>
                  <a:srgbClr val="2F0278"/>
                </a:solidFill>
                <a:latin typeface="Latin Modern Math"/>
              </a:rPr>
              <a:t>recorded</a:t>
            </a:r>
            <a:endParaRPr lang="en-US" sz="2000" dirty="0">
              <a:solidFill>
                <a:srgbClr val="0432FF"/>
              </a:solidFill>
              <a:latin typeface="Times" pitchFamily="2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8E5EECB-E597-884A-8E28-6E6546B50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0736" y="2492133"/>
            <a:ext cx="5059970" cy="3803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C4BC6-2C1D-AE49-9137-011730DA3425}"/>
                  </a:ext>
                </a:extLst>
              </p:cNvPr>
              <p:cNvSpPr txBox="1"/>
              <p:nvPr/>
            </p:nvSpPr>
            <p:spPr>
              <a:xfrm>
                <a:off x="3949122" y="2435437"/>
                <a:ext cx="2537022" cy="4684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400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</m:rad>
                  </m:oMath>
                </a14:m>
                <a:r>
                  <a:rPr lang="en-US" altLang="zh-CN" sz="2400" b="1" dirty="0">
                    <a:latin typeface="Times" pitchFamily="2" charset="0"/>
                    <a:ea typeface="Microsoft YaHei" panose="020B0503020204020204" pitchFamily="34" charset="-122"/>
                  </a:rPr>
                  <a:t> ~ 10.58 GeV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4DC4BC6-2C1D-AE49-9137-011730DA3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9122" y="2435437"/>
                <a:ext cx="2537022" cy="468462"/>
              </a:xfrm>
              <a:prstGeom prst="rect">
                <a:avLst/>
              </a:prstGeom>
              <a:blipFill>
                <a:blip r:embed="rId6"/>
                <a:stretch>
                  <a:fillRect t="-10811" b="-3243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89AD809-8025-4D3E-8DD2-DBA1B1C31330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0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2C6CBD7E-8C21-490C-B55E-923D776B3086}"/>
              </a:ext>
            </a:extLst>
          </p:cNvPr>
          <p:cNvSpPr txBox="1"/>
          <p:nvPr/>
        </p:nvSpPr>
        <p:spPr>
          <a:xfrm>
            <a:off x="953496" y="5216712"/>
            <a:ext cx="61312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Belle II now has grown to ~1100 researchers (~600 authors) from 28 countries/regions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B2C77B-71D9-4E94-A42A-BF23532D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37" y="1651744"/>
            <a:ext cx="4170886" cy="396324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1DA6E88-8263-46F8-BD61-01AC2A0324DB}"/>
              </a:ext>
            </a:extLst>
          </p:cNvPr>
          <p:cNvSpPr txBox="1"/>
          <p:nvPr/>
        </p:nvSpPr>
        <p:spPr>
          <a:xfrm>
            <a:off x="2857500" y="950624"/>
            <a:ext cx="6925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International Belle II collaboration</a:t>
            </a:r>
            <a:endParaRPr lang="zh-CN" altLang="en-US" sz="3200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F74170-219D-4D45-A0A7-FCC1F318A70D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24</a:t>
            </a:fld>
            <a:endParaRPr lang="en-US" sz="1400" dirty="0">
              <a:latin typeface="Arial Black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D0FA2B-D105-4A33-B6A2-7EE490A6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1" y="1961975"/>
            <a:ext cx="7257912" cy="29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1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614AE6-CB5F-4C12-8123-B2EE88CAE64F}"/>
              </a:ext>
            </a:extLst>
          </p:cNvPr>
          <p:cNvSpPr txBox="1">
            <a:spLocks noChangeArrowheads="1"/>
          </p:cNvSpPr>
          <p:nvPr/>
        </p:nvSpPr>
        <p:spPr>
          <a:xfrm>
            <a:off x="2576286" y="1001906"/>
            <a:ext cx="7772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 II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发表论文情况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中国大陆组主要贡献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EE5FAAF-E9E0-4F4B-8D44-D17B624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6" y="5106131"/>
            <a:ext cx="11850914" cy="108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b="1" i="0" u="none" strike="noStrike" baseline="0" dirty="0">
                <a:solidFill>
                  <a:srgbClr val="0000FF"/>
                </a:solidFill>
                <a:latin typeface="华文"/>
                <a:ea typeface="华文中宋" panose="02010600040101010101" pitchFamily="2" charset="-122"/>
                <a:cs typeface="Times" panose="02020603050405020304" pitchFamily="18" charset="0"/>
              </a:rPr>
              <a:t>τ</a:t>
            </a:r>
            <a:r>
              <a:rPr kumimoji="1" lang="zh-CN" altLang="en-US" sz="2800" b="1" i="0" u="none" strike="noStrike" baseline="0" dirty="0">
                <a:solidFill>
                  <a:srgbClr val="0000FF"/>
                </a:solidFill>
                <a:latin typeface="华文"/>
                <a:ea typeface="楷体_GB2312" pitchFamily="49" charset="-122"/>
                <a:cs typeface="Times" panose="02020603050405020304" pitchFamily="18" charset="0"/>
              </a:rPr>
              <a:t>衰变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：</a:t>
            </a:r>
            <a:r>
              <a:rPr kumimoji="1" lang="en-US" altLang="zh-CN" sz="2800" b="1" dirty="0" err="1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. Rev. D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粲强子：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 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495DA9B-5139-44B6-9B07-CC3487F346F4}"/>
              </a:ext>
            </a:extLst>
          </p:cNvPr>
          <p:cNvSpPr txBox="1">
            <a:spLocks noChangeArrowheads="1"/>
          </p:cNvSpPr>
          <p:nvPr/>
        </p:nvSpPr>
        <p:spPr>
          <a:xfrm>
            <a:off x="1844707" y="4698152"/>
            <a:ext cx="9337158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 II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" panose="02020603050405020304" pitchFamily="18" charset="0"/>
              </a:rPr>
              <a:t>已经提交的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论文情况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中国大陆组主要贡献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874F927-97A3-4C29-9268-C396CD9AD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86" y="1635544"/>
            <a:ext cx="11850914" cy="26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积分亮度：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Chin. Phys. C 2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物理：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2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底偶素：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kumimoji="1" lang="en-US" altLang="zh-CN" sz="2800" b="1" dirty="0" err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. Rev. Lett. 1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粲重子：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 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CKM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矩阵元：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JHEP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 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717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47A65AA-7388-4B69-908D-7757A698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143"/>
            <a:ext cx="12192000" cy="37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59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FC2C13-979F-4ECF-A107-D0A04808D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890361"/>
            <a:ext cx="9950446" cy="29196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9B9E4F-5F6C-40A8-9CFB-13A3F99AD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" y="3810000"/>
            <a:ext cx="12025086" cy="23065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D848DF-601D-43CD-9011-83648344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47" y="5911352"/>
            <a:ext cx="2507796" cy="4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69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86C5C1-C1F4-4AA7-AEF5-79154B950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80" y="928762"/>
            <a:ext cx="5280837" cy="233085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C01CC88-34CA-4695-BF56-BF5FF8405C95}"/>
              </a:ext>
            </a:extLst>
          </p:cNvPr>
          <p:cNvSpPr/>
          <p:nvPr/>
        </p:nvSpPr>
        <p:spPr>
          <a:xfrm>
            <a:off x="638030" y="1817980"/>
            <a:ext cx="2067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JHEP 05 (2024) 212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B7FDC58-DC09-406E-9136-693577565C7C}"/>
                  </a:ext>
                </a:extLst>
              </p:cNvPr>
              <p:cNvSpPr txBox="1"/>
              <p:nvPr/>
            </p:nvSpPr>
            <p:spPr>
              <a:xfrm>
                <a:off x="5720316" y="1564085"/>
                <a:ext cx="635556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Report results from a study of B</a:t>
                </a:r>
                <a:r>
                  <a:rPr lang="en-US" altLang="zh-CN" sz="2000" baseline="30000" dirty="0">
                    <a:latin typeface="Times" panose="02020603050405020304" pitchFamily="18" charset="0"/>
                    <a:cs typeface="Times" panose="02020603050405020304" pitchFamily="18" charset="0"/>
                  </a:rPr>
                  <a:t>±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→ DK</a:t>
                </a:r>
                <a:r>
                  <a:rPr lang="en-US" altLang="zh-CN" sz="2000" baseline="30000" dirty="0">
                    <a:latin typeface="Times" panose="02020603050405020304" pitchFamily="18" charset="0"/>
                    <a:cs typeface="Times" panose="02020603050405020304" pitchFamily="18" charset="0"/>
                  </a:rPr>
                  <a:t>±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decays followed by D decaying to 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the CP-even final state K</a:t>
                </a:r>
                <a:r>
                  <a:rPr lang="en-US" altLang="zh-CN" sz="2000" baseline="30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+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K</a:t>
                </a:r>
                <a:r>
                  <a:rPr lang="en-US" altLang="zh-CN" sz="2000" baseline="30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−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and CP-odd final state Ks</a:t>
                </a:r>
                <a:r>
                  <a:rPr lang="en-US" altLang="zh-CN" sz="2000" baseline="30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0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π</a:t>
                </a:r>
                <a:r>
                  <a:rPr lang="en-US" altLang="zh-CN" sz="2000" baseline="30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0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, 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where D is an admixture of D</a:t>
                </a:r>
                <a:r>
                  <a:rPr lang="en-US" altLang="zh-CN" sz="2000" baseline="30000" dirty="0">
                    <a:latin typeface="Times" panose="02020603050405020304" pitchFamily="18" charset="0"/>
                    <a:cs typeface="Times" panose="02020603050405020304" pitchFamily="18" charset="0"/>
                  </a:rPr>
                  <a:t>0</a:t>
                </a:r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and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" panose="02020603050405020304" pitchFamily="18" charset="0"/>
                    <a:cs typeface="Times" panose="02020603050405020304" pitchFamily="18" charset="0"/>
                  </a:rPr>
                  <a:t> states</a:t>
                </a:r>
                <a:endParaRPr lang="zh-CN" altLang="en-US" sz="2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B7FDC58-DC09-406E-9136-693577565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0316" y="1564085"/>
                <a:ext cx="6355569" cy="1323439"/>
              </a:xfrm>
              <a:prstGeom prst="rect">
                <a:avLst/>
              </a:prstGeom>
              <a:blipFill>
                <a:blip r:embed="rId3"/>
                <a:stretch>
                  <a:fillRect l="-959" t="-2765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D520C80-D083-42DB-9F18-BF434D02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43" y="3856458"/>
            <a:ext cx="5401340" cy="87928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1B657E-50EC-45C9-B73B-16D739993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30" y="3192855"/>
            <a:ext cx="4547967" cy="8110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DDB09FE-B5A5-4845-97E4-ACE111F3E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430" y="4649937"/>
            <a:ext cx="3608533" cy="90213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65BD21C-48CC-4357-AD77-9B1D1295C44C}"/>
              </a:ext>
            </a:extLst>
          </p:cNvPr>
          <p:cNvSpPr txBox="1"/>
          <p:nvPr/>
        </p:nvSpPr>
        <p:spPr>
          <a:xfrm>
            <a:off x="318976" y="5467573"/>
            <a:ext cx="54013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the ratio </a:t>
            </a:r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r>
              <a:rPr lang="en-US" altLang="zh-CN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of the magnitudes of the suppressed to favored B</a:t>
            </a:r>
            <a:r>
              <a:rPr lang="en-US" altLang="zh-CN" baseline="30000" dirty="0">
                <a:latin typeface="Times" panose="02020603050405020304" pitchFamily="18" charset="0"/>
                <a:cs typeface="Times" panose="02020603050405020304" pitchFamily="18" charset="0"/>
              </a:rPr>
              <a:t>± 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→ DK</a:t>
            </a:r>
            <a:r>
              <a:rPr lang="en-US" altLang="zh-CN" baseline="30000" dirty="0">
                <a:latin typeface="Times" panose="02020603050405020304" pitchFamily="18" charset="0"/>
                <a:cs typeface="Times" panose="02020603050405020304" pitchFamily="18" charset="0"/>
              </a:rPr>
              <a:t>±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amplitudes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the relative CP-conserving phase </a:t>
            </a:r>
            <a:r>
              <a:rPr lang="en-US" altLang="zh-CN" dirty="0" err="1">
                <a:latin typeface="Times" panose="02020603050405020304" pitchFamily="18" charset="0"/>
                <a:cs typeface="Times" panose="02020603050405020304" pitchFamily="18" charset="0"/>
              </a:rPr>
              <a:t>δ</a:t>
            </a:r>
            <a:r>
              <a:rPr lang="en-US" altLang="zh-CN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 between them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02B706-979A-4665-9CED-727D8945F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1743" y="3241124"/>
            <a:ext cx="2981882" cy="140881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2FFE95B-63B8-4035-A2B4-35CD2A73B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7128" y="3192328"/>
            <a:ext cx="3089272" cy="1581165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459365A-9B32-423C-A54F-28FC9FB2F9ED}"/>
              </a:ext>
            </a:extLst>
          </p:cNvPr>
          <p:cNvSpPr txBox="1"/>
          <p:nvPr/>
        </p:nvSpPr>
        <p:spPr>
          <a:xfrm>
            <a:off x="5720316" y="4951391"/>
            <a:ext cx="6464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The results are consistent with those of the BABAR and </a:t>
            </a:r>
            <a:r>
              <a:rPr lang="en-US" altLang="zh-CN" sz="2000" dirty="0" err="1">
                <a:latin typeface="Times" panose="02020603050405020304" pitchFamily="18" charset="0"/>
                <a:cs typeface="Times" panose="02020603050405020304" pitchFamily="18" charset="0"/>
              </a:rPr>
              <a:t>LHCb</a:t>
            </a:r>
            <a:r>
              <a:rPr lang="en-US" altLang="zh-CN" sz="2000" dirty="0">
                <a:latin typeface="Times" panose="02020603050405020304" pitchFamily="18" charset="0"/>
                <a:cs typeface="Times" panose="02020603050405020304" pitchFamily="18" charset="0"/>
              </a:rPr>
              <a:t> experiments </a:t>
            </a:r>
            <a:endParaRPr lang="zh-CN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2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8533DB03-CBE5-4D97-91DF-89733B270583}"/>
              </a:ext>
            </a:extLst>
          </p:cNvPr>
          <p:cNvSpPr txBox="1"/>
          <p:nvPr/>
        </p:nvSpPr>
        <p:spPr>
          <a:xfrm>
            <a:off x="3299223" y="1704975"/>
            <a:ext cx="3769519" cy="4154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b="1">
                <a:latin typeface="Cambria" panose="02040503050406030204" charset="0"/>
              </a:rPr>
              <a:t>           </a:t>
            </a:r>
            <a:endParaRPr lang="zh-CN" altLang="en-US" sz="21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2BE25DC8-EF66-4960-822C-B9EDCE0CB393}"/>
                  </a:ext>
                </a:extLst>
              </p:cNvPr>
              <p:cNvSpPr/>
              <p:nvPr/>
            </p:nvSpPr>
            <p:spPr>
              <a:xfrm>
                <a:off x="1823484" y="843162"/>
                <a:ext cx="9144000" cy="590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0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Observation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altLang="zh-CN" sz="3000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(10753) </a:t>
                </a:r>
                <a14:m>
                  <m:oMath xmlns:m="http://schemas.openxmlformats.org/officeDocument/2006/math">
                    <m:r>
                      <a:rPr lang="en-CN" sz="3000" b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 sz="3000" b="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sz="3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 sz="3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0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endParaRPr lang="en-US" sz="3000" dirty="0">
                  <a:solidFill>
                    <a:srgbClr val="0070C0"/>
                  </a:solidFill>
                  <a:latin typeface="Calibri" panose="020F0502020204030204" pitchFamily="34" charset="0"/>
                  <a:ea typeface="Book Antiqua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2BE25DC8-EF66-4960-822C-B9EDCE0CB3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484" y="843162"/>
                <a:ext cx="9144000" cy="590226"/>
              </a:xfrm>
              <a:prstGeom prst="rect">
                <a:avLst/>
              </a:prstGeom>
              <a:blipFill>
                <a:blip r:embed="rId2"/>
                <a:stretch>
                  <a:fillRect t="-12371" b="-257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8A17F458-5D3C-4432-86F8-E494101E9123}"/>
                  </a:ext>
                </a:extLst>
              </p:cNvPr>
              <p:cNvSpPr txBox="1"/>
              <p:nvPr/>
            </p:nvSpPr>
            <p:spPr>
              <a:xfrm>
                <a:off x="6001942" y="2095788"/>
                <a:ext cx="6190058" cy="2305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525"/>
                <a:r>
                  <a:rPr lang="en-US" dirty="0"/>
                  <a:t>Fit cross section with function:</a:t>
                </a:r>
                <a:endParaRPr lang="en-CN" i="1" dirty="0">
                  <a:solidFill>
                    <a:srgbClr val="0B00FA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N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σ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</m:t>
                              </m:r>
                            </m:e>
                          </m:rad>
                        </m:e>
                      </m:d>
                      <m:r>
                        <a:rPr lang="en-US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=|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𝑃𝑆</m:t>
                          </m:r>
                          <m:r>
                            <a:rPr lang="en-US" i="1" baseline="-25000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s</m:t>
                                  </m:r>
                                </m:e>
                              </m:rad>
                            </m:e>
                          </m:d>
                        </m:e>
                      </m:rad>
                      <m:r>
                        <a:rPr lang="en-US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BW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</m:t>
                              </m:r>
                            </m:e>
                          </m:rad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e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i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ϕ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|</m:t>
                          </m:r>
                        </m:e>
                        <m:sup>
                          <m:r>
                            <a:rPr lang="en-US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CN" i="1" dirty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BW</m:t>
                      </m:r>
                      <m:d>
                        <m:dPr>
                          <m:ctrlP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</m:e>
                          </m:rad>
                        </m:e>
                      </m:d>
                      <m:r>
                        <a:rPr lang="en-US" i="1" dirty="0">
                          <a:solidFill>
                            <a:srgbClr val="0B00FA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12</m:t>
                              </m:r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ℬ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l-GR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Γ</m:t>
                              </m:r>
                            </m:e>
                          </m:rad>
                        </m:num>
                        <m:den>
                          <m: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𝑖𝑀</m:t>
                          </m:r>
                          <m:r>
                            <m:rPr>
                              <m:sty m:val="p"/>
                            </m:rPr>
                            <a:rPr lang="el-GR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Γ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i="1" dirty="0">
                              <a:solidFill>
                                <a:srgbClr val="0B00FA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𝑃𝑆</m:t>
                              </m:r>
                              <m:r>
                                <a:rPr lang="en-US" i="1" baseline="-25000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 dirty="0">
                                      <a:solidFill>
                                        <a:srgbClr val="0B00FA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𝑃𝑆</m:t>
                              </m:r>
                              <m:r>
                                <a:rPr lang="en-US" i="1" baseline="-25000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𝑀</m:t>
                              </m:r>
                              <m:r>
                                <a:rPr lang="en-US" i="1" dirty="0">
                                  <a:solidFill>
                                    <a:srgbClr val="0B00FA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CN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M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Γ</m:t>
                    </m:r>
                  </m:oMath>
                </a14:m>
                <a:r>
                  <a:rPr lang="en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10753) are fixed according to Ref. [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JHEP 10, 220(2019)</a:t>
                </a:r>
                <a:r>
                  <a:rPr lang="en-CN" dirty="0">
                    <a:latin typeface="Calibri" panose="020F0502020204030204" pitchFamily="34" charset="0"/>
                    <a:cs typeface="Calibri" panose="020F0502020204030204" pitchFamily="34" charset="0"/>
                  </a:rPr>
                  <a:t>].</a:t>
                </a:r>
              </a:p>
            </p:txBody>
          </p:sp>
        </mc:Choice>
        <mc:Fallback xmlns=""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8A17F458-5D3C-4432-86F8-E494101E9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1942" y="2095788"/>
                <a:ext cx="6190058" cy="2305375"/>
              </a:xfrm>
              <a:prstGeom prst="rect">
                <a:avLst/>
              </a:prstGeom>
              <a:blipFill>
                <a:blip r:embed="rId3"/>
                <a:stretch>
                  <a:fillRect l="-887" t="-1587" b="-3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7">
                <a:extLst>
                  <a:ext uri="{FF2B5EF4-FFF2-40B4-BE49-F238E27FC236}">
                    <a16:creationId xmlns:a16="http://schemas.microsoft.com/office/drawing/2014/main" id="{A4C5212F-91F8-4D8E-84EE-82D87CFC4EF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27148" y="4158496"/>
              <a:ext cx="5654551" cy="1831561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002426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1813859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838266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</a:tblGrid>
                  <a:tr h="64728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𝛤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𝑒𝑒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ℬ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CN" sz="140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Solution I</a:t>
                          </a:r>
                        </a:p>
                        <a:p>
                          <a:pPr algn="ctr"/>
                          <a:r>
                            <a:rPr lang="en-CN" sz="11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:r>
                            <a:rPr lang="en-US" sz="1100" b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constructive interference</a:t>
                          </a:r>
                          <a:r>
                            <a:rPr lang="en-CN" sz="11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Solution II</a:t>
                          </a:r>
                        </a:p>
                        <a:p>
                          <a:pPr algn="ctr"/>
                          <a:r>
                            <a:rPr lang="en-CN" sz="12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destructive interference</a:t>
                          </a:r>
                          <a:r>
                            <a:rPr lang="en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5940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𝑒𝑒</m:t>
                                  </m:r>
                                </m:sub>
                              </m:sSub>
                              <m:r>
                                <a:rPr lang="en-US" sz="1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ℬ</m:t>
                              </m:r>
                            </m:oMath>
                          </a14:m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Υ</m:t>
                              </m:r>
                              <m: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(10753)→</m:t>
                              </m:r>
                              <m:r>
                                <m:rPr>
                                  <m:sty m:val="p"/>
                                </m:rPr>
                                <a:rPr lang="en-CN" sz="14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  <m:sSub>
                                <m:sSubPr>
                                  <m:ctrlPr>
                                    <a:rPr lang="en-CN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N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b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(0.63±0.39±0.20)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(2.01±0.38±0.76)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59023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1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𝑒𝑒</m:t>
                                    </m:r>
                                  </m:sub>
                                </m:sSub>
                                <m:r>
                                  <a:rPr lang="en-US" sz="1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ℬ</m:t>
                                </m:r>
                                <m:r>
                                  <m:rPr>
                                    <m:nor/>
                                  </m:rPr>
                                  <a:rPr lang="en-CN" sz="1400" dirty="0">
                                    <a:solidFill>
                                      <a:schemeClr val="tx1"/>
                                    </a:solidFill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Υ</m:t>
                                </m:r>
                                <m:r>
                                  <a:rPr lang="en-US" sz="14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(10753)→</m:t>
                                </m:r>
                                <m:r>
                                  <m:rPr>
                                    <m:sty m:val="p"/>
                                  </m:rPr>
                                  <a:rPr lang="en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ω</m:t>
                                </m:r>
                                <m:sSub>
                                  <m:sSubPr>
                                    <m:ctrlPr>
                                      <a:rPr lang="en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b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CN" sz="1400" dirty="0">
                                    <a:solidFill>
                                      <a:schemeClr val="tx1"/>
                                    </a:solidFill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CN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(0.53±0.46±0.15)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(1.32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0.44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±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0.55) </m:t>
                                </m:r>
                                <m:r>
                                  <m:rPr>
                                    <m:nor/>
                                  </m:rPr>
                                  <a:rPr lang="en-US" sz="1400" b="0" kern="1200" dirty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+mn-lt"/>
                                    <a:ea typeface="+mn-ea"/>
                                    <a:cs typeface="+mn-cs"/>
                                  </a:rPr>
                                  <m:t>eV</m:t>
                                </m:r>
                              </m:oMath>
                            </m:oMathPara>
                          </a14:m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7">
                <a:extLst>
                  <a:ext uri="{FF2B5EF4-FFF2-40B4-BE49-F238E27FC236}">
                    <a16:creationId xmlns:a16="http://schemas.microsoft.com/office/drawing/2014/main" id="{A4C5212F-91F8-4D8E-84EE-82D87CFC4E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04399749"/>
                  </p:ext>
                </p:extLst>
              </p:nvPr>
            </p:nvGraphicFramePr>
            <p:xfrm>
              <a:off x="327148" y="4158496"/>
              <a:ext cx="5654551" cy="1831561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2002426">
                      <a:extLst>
                        <a:ext uri="{9D8B030D-6E8A-4147-A177-3AD203B41FA5}">
                          <a16:colId xmlns:a16="http://schemas.microsoft.com/office/drawing/2014/main" val="4283308334"/>
                        </a:ext>
                      </a:extLst>
                    </a:gridCol>
                    <a:gridCol w="1813859">
                      <a:extLst>
                        <a:ext uri="{9D8B030D-6E8A-4147-A177-3AD203B41FA5}">
                          <a16:colId xmlns:a16="http://schemas.microsoft.com/office/drawing/2014/main" val="1497232792"/>
                        </a:ext>
                      </a:extLst>
                    </a:gridCol>
                    <a:gridCol w="1838266">
                      <a:extLst>
                        <a:ext uri="{9D8B030D-6E8A-4147-A177-3AD203B41FA5}">
                          <a16:colId xmlns:a16="http://schemas.microsoft.com/office/drawing/2014/main" val="3450707775"/>
                        </a:ext>
                      </a:extLst>
                    </a:gridCol>
                  </a:tblGrid>
                  <a:tr h="64728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4" t="-943" r="-182979" b="-1858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Solution I</a:t>
                          </a:r>
                        </a:p>
                        <a:p>
                          <a:pPr algn="ctr"/>
                          <a:r>
                            <a:rPr lang="en-CN" sz="11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:r>
                            <a:rPr lang="en-US" sz="1100" b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constructive interference</a:t>
                          </a:r>
                          <a:r>
                            <a:rPr lang="en-CN" sz="11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N" sz="1400" dirty="0">
                              <a:solidFill>
                                <a:schemeClr val="tx1"/>
                              </a:solidFill>
                            </a:rPr>
                            <a:t>Solution II</a:t>
                          </a:r>
                        </a:p>
                        <a:p>
                          <a:pPr algn="ctr"/>
                          <a:r>
                            <a:rPr lang="en-CN" sz="12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:r>
                            <a:rPr lang="en-US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destructive interference</a:t>
                          </a:r>
                          <a:r>
                            <a:rPr lang="en-CN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62567382"/>
                      </a:ext>
                    </a:extLst>
                  </a:tr>
                  <a:tr h="5940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4" t="-109184" r="-182979" b="-101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(0.63±0.39±0.20)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(2.01±0.38±0.76)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39365973"/>
                      </a:ext>
                    </a:extLst>
                  </a:tr>
                  <a:tr h="59023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4" t="-211340" r="-182979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0" kern="1200" dirty="0">
                              <a:solidFill>
                                <a:srgbClr val="FF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(0.53±0.46±0.15) eV</a:t>
                          </a:r>
                          <a:endParaRPr lang="en-CN" sz="14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7947" t="-211340" r="-662" b="-2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60779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9">
            <a:extLst>
              <a:ext uri="{FF2B5EF4-FFF2-40B4-BE49-F238E27FC236}">
                <a16:creationId xmlns:a16="http://schemas.microsoft.com/office/drawing/2014/main" id="{F758C89C-F8D9-462B-BD64-DE7DA7EB4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471" y="2235208"/>
            <a:ext cx="409575" cy="314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985A8753-F2D9-4D53-A2B5-B14D59B755B0}"/>
                  </a:ext>
                </a:extLst>
              </p:cNvPr>
              <p:cNvSpPr txBox="1"/>
              <p:nvPr/>
            </p:nvSpPr>
            <p:spPr>
              <a:xfrm>
                <a:off x="5737891" y="1691593"/>
                <a:ext cx="6018608" cy="390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N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N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CN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sSub>
                      <m:sSubPr>
                        <m:ctrlPr>
                          <a:rPr lang="en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N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bJ</m:t>
                        </m:r>
                      </m:sub>
                    </m:sSub>
                  </m:oMath>
                </a14:m>
                <a:r>
                  <a:rPr lang="en-CN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(J = 1, 2) cross sections peak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l-GR" altLang="zh-CN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(10753)</a:t>
                </a:r>
                <a:r>
                  <a:rPr lang="en-US" altLang="zh-CN" dirty="0">
                    <a:solidFill>
                      <a:srgbClr val="C00000"/>
                    </a:solidFill>
                    <a:latin typeface="Calibri" panose="020F0502020204030204" pitchFamily="34" charset="0"/>
                    <a:ea typeface="Book Antiqua" charset="0"/>
                    <a:cs typeface="Calibri" panose="020F0502020204030204" pitchFamily="34" charset="0"/>
                  </a:rPr>
                  <a:t>.</a:t>
                </a:r>
                <a:endParaRPr lang="en-CN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985A8753-F2D9-4D53-A2B5-B14D59B7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7891" y="1691593"/>
                <a:ext cx="6018608" cy="390813"/>
              </a:xfrm>
              <a:prstGeom prst="rect">
                <a:avLst/>
              </a:prstGeom>
              <a:blipFill>
                <a:blip r:embed="rId6"/>
                <a:stretch>
                  <a:fillRect l="-810" t="-6154" b="-18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7FCAA5E-57D6-4637-81F0-B29297A3354A}"/>
                  </a:ext>
                </a:extLst>
              </p:cNvPr>
              <p:cNvSpPr/>
              <p:nvPr/>
            </p:nvSpPr>
            <p:spPr>
              <a:xfrm>
                <a:off x="6078142" y="4512729"/>
                <a:ext cx="6018608" cy="147732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accent1"/>
                    </a:solidFill>
                    <a:latin typeface="Times" panose="02020603050405020304" pitchFamily="18" charset="0"/>
                    <a:ea typeface="Cambria Math" panose="02040503050406030204" pitchFamily="18" charset="0"/>
                    <a:cs typeface="Times" panose="02020603050405020304" pitchFamily="18" charset="0"/>
                  </a:rPr>
                  <a:t>1. </a:t>
                </a:r>
                <a14:m>
                  <m:oMath xmlns:m="http://schemas.openxmlformats.org/officeDocument/2006/math">
                    <m:r>
                      <a:rPr lang="el-GR" altLang="zh-CN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zh-CN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N" altLang="zh-CN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CN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altLang="zh-CN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el-GR" altLang="zh-CN" b="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altLang="zh-CN" b="0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N" altLang="zh-CN" b="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CN" altLang="zh-CN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N" altLang="zh-CN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altLang="zh-CN" b="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=1.3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±0.6</m:t>
                    </m:r>
                  </m:oMath>
                </a14:m>
                <a:r>
                  <a:rPr lang="en-US" altLang="zh-CN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at 10.745 GeV, contradicts the expectation for a pure D-wave </a:t>
                </a:r>
                <a:r>
                  <a:rPr lang="en-US" altLang="zh-CN" dirty="0" err="1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bottomonium</a:t>
                </a:r>
                <a:r>
                  <a:rPr lang="en-US" altLang="zh-CN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state of 15 [PLB 738, 172 (2014)]</a:t>
                </a:r>
              </a:p>
              <a:p>
                <a:r>
                  <a:rPr lang="en-US" altLang="zh-CN" dirty="0">
                    <a:solidFill>
                      <a:schemeClr val="accent1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2. There is also a 1.8σ difference with the prediction for a S-D-mixed state of 0.2 [PRD 104, 034036 (2021)]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47FCAA5E-57D6-4637-81F0-B29297A33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8142" y="4512729"/>
                <a:ext cx="6018608" cy="1477328"/>
              </a:xfrm>
              <a:prstGeom prst="rect">
                <a:avLst/>
              </a:prstGeom>
              <a:blipFill>
                <a:blip r:embed="rId7"/>
                <a:stretch>
                  <a:fillRect l="-811" t="-2058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1FC4C3E1-B008-4616-8D5F-25F5C1F1A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01" y="1501914"/>
            <a:ext cx="5505490" cy="259558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A8B795E-D498-4EF5-80E1-D8F82B49AAA0}"/>
              </a:ext>
            </a:extLst>
          </p:cNvPr>
          <p:cNvSpPr/>
          <p:nvPr/>
        </p:nvSpPr>
        <p:spPr>
          <a:xfrm>
            <a:off x="942788" y="1267117"/>
            <a:ext cx="2484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" panose="02020603050405020304" pitchFamily="18" charset="0"/>
                <a:cs typeface="Times" panose="02020603050405020304" pitchFamily="18" charset="0"/>
              </a:rPr>
              <a:t>PRL 130, 091902 (2023)</a:t>
            </a:r>
            <a:endParaRPr lang="zh-CN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AC05122-CEBC-46A8-9F4F-35A7D2267216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29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60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C17990B-93B4-40A5-91A7-C969AB0A4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497"/>
            <a:ext cx="6768887" cy="44778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356E56-6F19-4C7F-A536-9372DF58C727}"/>
                  </a:ext>
                </a:extLst>
              </p:cNvPr>
              <p:cNvSpPr txBox="1"/>
              <p:nvPr/>
            </p:nvSpPr>
            <p:spPr>
              <a:xfrm>
                <a:off x="5657159" y="4459616"/>
                <a:ext cx="6263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3356E56-6F19-4C7F-A536-9372DF58C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159" y="4459616"/>
                <a:ext cx="626373" cy="369332"/>
              </a:xfrm>
              <a:prstGeom prst="rect">
                <a:avLst/>
              </a:prstGeom>
              <a:blipFill>
                <a:blip r:embed="rId3"/>
                <a:stretch>
                  <a:fillRect r="-26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标题 1">
            <a:extLst>
              <a:ext uri="{FF2B5EF4-FFF2-40B4-BE49-F238E27FC236}">
                <a16:creationId xmlns:a16="http://schemas.microsoft.com/office/drawing/2014/main" id="{0EA5627F-B89B-46FA-804D-A28563DE6A48}"/>
              </a:ext>
            </a:extLst>
          </p:cNvPr>
          <p:cNvSpPr txBox="1">
            <a:spLocks/>
          </p:cNvSpPr>
          <p:nvPr/>
        </p:nvSpPr>
        <p:spPr>
          <a:xfrm>
            <a:off x="993794" y="1095875"/>
            <a:ext cx="4238605" cy="45628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Productions in Belle/Belle II</a:t>
            </a:r>
            <a:endParaRPr lang="zh-CN" altLang="en-US" sz="2800" b="1" dirty="0">
              <a:solidFill>
                <a:srgbClr val="C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07F4B47-837C-4AB3-BACE-8BB2810D2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842" y="1543925"/>
            <a:ext cx="5657157" cy="371057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0A2377D-F6C5-407D-94A3-A408EBD8B464}"/>
              </a:ext>
            </a:extLst>
          </p:cNvPr>
          <p:cNvSpPr txBox="1"/>
          <p:nvPr/>
        </p:nvSpPr>
        <p:spPr>
          <a:xfrm>
            <a:off x="7685314" y="1029615"/>
            <a:ext cx="308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Belle/Belle II Physics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CEF4FA7E-8ADD-44E0-9962-758894FEFADC}"/>
              </a:ext>
            </a:extLst>
          </p:cNvPr>
          <p:cNvSpPr txBox="1"/>
          <p:nvPr/>
        </p:nvSpPr>
        <p:spPr>
          <a:xfrm>
            <a:off x="6789631" y="5307148"/>
            <a:ext cx="538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Wealth of new physics possibilities in different domains of HEP (weak, strong, electroweak interactions). Many opportunities for 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initiatives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 by </a:t>
            </a:r>
            <a:r>
              <a:rPr lang="en-US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young scientists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A0C2F77-F545-4DE7-91D4-29DF56CD6E41}"/>
              </a:ext>
            </a:extLst>
          </p:cNvPr>
          <p:cNvCxnSpPr/>
          <p:nvPr/>
        </p:nvCxnSpPr>
        <p:spPr>
          <a:xfrm>
            <a:off x="6577704" y="1603497"/>
            <a:ext cx="0" cy="468000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8DF9906-7150-4330-914A-9F08F7C09C2C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501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9C31D5BC-41CF-45B2-B822-1DCACD344A09}"/>
              </a:ext>
            </a:extLst>
          </p:cNvPr>
          <p:cNvSpPr txBox="1">
            <a:spLocks/>
          </p:cNvSpPr>
          <p:nvPr/>
        </p:nvSpPr>
        <p:spPr>
          <a:xfrm>
            <a:off x="12001499" y="1308099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zh-CN" smtClean="0"/>
              <a:pPr/>
              <a:t>30</a:t>
            </a:fld>
            <a:endParaRPr lang="en-US" altLang="zh-CN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955B1606-D544-45C6-B693-D5CCC178A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820" y="882227"/>
            <a:ext cx="4476043" cy="540712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Fit with three coherent BW, convoluting a Gaussian modeling energy spread:">
            <a:extLst>
              <a:ext uri="{FF2B5EF4-FFF2-40B4-BE49-F238E27FC236}">
                <a16:creationId xmlns:a16="http://schemas.microsoft.com/office/drawing/2014/main" id="{C05D5446-3145-401B-B170-0C4CCAF6D126}"/>
              </a:ext>
            </a:extLst>
          </p:cNvPr>
          <p:cNvSpPr txBox="1"/>
          <p:nvPr/>
        </p:nvSpPr>
        <p:spPr>
          <a:xfrm>
            <a:off x="179566" y="1509225"/>
            <a:ext cx="738322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2400"/>
              </a:spcBef>
              <a:defRPr sz="440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</a:lstStyle>
          <a:p>
            <a:r>
              <a:rPr sz="2400" dirty="0"/>
              <a:t>Fit with three coherent BW, convoluting a Gaussian modeling energy spread: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quation">
                <a:extLst>
                  <a:ext uri="{FF2B5EF4-FFF2-40B4-BE49-F238E27FC236}">
                    <a16:creationId xmlns:a16="http://schemas.microsoft.com/office/drawing/2014/main" id="{FF8AB5BB-B34C-49BB-A0C9-F33059495BEC}"/>
                  </a:ext>
                </a:extLst>
              </p:cNvPr>
              <p:cNvSpPr txBox="1"/>
              <p:nvPr/>
            </p:nvSpPr>
            <p:spPr>
              <a:xfrm>
                <a:off x="264102" y="2057181"/>
                <a:ext cx="6544676" cy="109119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∝|</m:t>
                      </m:r>
                      <m:limUpp>
                        <m:limUp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lim>
                          </m:limLow>
                        </m:e>
                        <m:lim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lim>
                      </m:limUpp>
                      <m:f>
                        <m:f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ℬ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ad>
                        <m:radPr>
                          <m:degHide m:val="on"/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ad>
                                <m:radPr>
                                  <m:degHide m:val="on"/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rad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(0,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2400" dirty="0"/>
              </a:p>
            </p:txBody>
          </p:sp>
        </mc:Choice>
        <mc:Fallback xmlns="">
          <p:sp>
            <p:nvSpPr>
              <p:cNvPr id="6" name="Equation">
                <a:extLst>
                  <a:ext uri="{FF2B5EF4-FFF2-40B4-BE49-F238E27FC236}">
                    <a16:creationId xmlns:a16="http://schemas.microsoft.com/office/drawing/2014/main" id="{FF8AB5BB-B34C-49BB-A0C9-F33059495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02" y="2057181"/>
                <a:ext cx="6544676" cy="10911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arameters of  :">
                <a:extLst>
                  <a:ext uri="{FF2B5EF4-FFF2-40B4-BE49-F238E27FC236}">
                    <a16:creationId xmlns:a16="http://schemas.microsoft.com/office/drawing/2014/main" id="{8F9E9F31-0C5D-4400-BAF7-44B7D6CE7878}"/>
                  </a:ext>
                </a:extLst>
              </p:cNvPr>
              <p:cNvSpPr txBox="1"/>
              <p:nvPr/>
            </p:nvSpPr>
            <p:spPr>
              <a:xfrm>
                <a:off x="264102" y="3141952"/>
                <a:ext cx="6906718" cy="13484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2400"/>
                  </a:spcBef>
                  <a:defRPr sz="40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  <a:r>
                  <a:rPr sz="2800" dirty="0"/>
                  <a:t>Parameters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(10753)</m:t>
                    </m:r>
                  </m:oMath>
                </a14:m>
                <a:r>
                  <a:rPr sz="2800" dirty="0"/>
                  <a:t>:</a:t>
                </a:r>
              </a:p>
              <a:p>
                <a:pPr algn="l">
                  <a:lnSpc>
                    <a:spcPct val="90000"/>
                  </a:lnSpc>
                  <a:spcBef>
                    <a:spcPts val="2400"/>
                  </a:spcBef>
                  <a:defRPr sz="40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=10756.3±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2.7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.)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0.6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𝑠𝑦𝑠𝑡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.)</m:t>
                          </m:r>
                        </m:sub>
                      </m:sSub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2800" dirty="0"/>
              </a:p>
              <a:p>
                <a:pPr algn="l">
                  <a:lnSpc>
                    <a:spcPct val="90000"/>
                  </a:lnSpc>
                  <a:spcBef>
                    <a:spcPts val="2400"/>
                  </a:spcBef>
                  <a:defRPr sz="4000">
                    <a:solidFill>
                      <a:srgbClr val="000000"/>
                    </a:solidFill>
                    <a:latin typeface="Canela Text Regular"/>
                    <a:ea typeface="Canela Text Regular"/>
                    <a:cs typeface="Canela Text Regular"/>
                    <a:sym typeface="Canela Text Regular"/>
                  </a:defRP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=29.7±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8.5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.)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1.1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𝑠𝑦𝑠𝑡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.)</m:t>
                          </m:r>
                        </m:sub>
                      </m:sSub>
                      <m:r>
                        <m:rPr>
                          <m:sty m:val="p"/>
                        </m:rP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8" name="Parameters of  :">
                <a:extLst>
                  <a:ext uri="{FF2B5EF4-FFF2-40B4-BE49-F238E27FC236}">
                    <a16:creationId xmlns:a16="http://schemas.microsoft.com/office/drawing/2014/main" id="{8F9E9F31-0C5D-4400-BAF7-44B7D6CE7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02" y="3141952"/>
                <a:ext cx="6906718" cy="1348446"/>
              </a:xfrm>
              <a:prstGeom prst="rect">
                <a:avLst/>
              </a:prstGeom>
              <a:blipFill>
                <a:blip r:embed="rId4"/>
                <a:stretch>
                  <a:fillRect l="-2383" t="-6306" b="-5405"/>
                </a:stretch>
              </a:blipFill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8F6EB7C9-02AA-4AAC-B065-2CA9DB07A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21" y="5097519"/>
            <a:ext cx="4948608" cy="124486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gree with previous Belle measurement.…">
            <a:extLst>
              <a:ext uri="{FF2B5EF4-FFF2-40B4-BE49-F238E27FC236}">
                <a16:creationId xmlns:a16="http://schemas.microsoft.com/office/drawing/2014/main" id="{C9C6B64A-E50E-4F66-884B-3A12E400E307}"/>
              </a:ext>
            </a:extLst>
          </p:cNvPr>
          <p:cNvSpPr txBox="1"/>
          <p:nvPr/>
        </p:nvSpPr>
        <p:spPr>
          <a:xfrm>
            <a:off x="771492" y="4490398"/>
            <a:ext cx="57566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ts val="2400"/>
              </a:lnSpc>
              <a:defRPr sz="350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400" dirty="0">
                <a:latin typeface="Times" panose="02020603050405020304" pitchFamily="18" charset="0"/>
                <a:cs typeface="Times" panose="02020603050405020304" pitchFamily="18" charset="0"/>
              </a:rPr>
              <a:t>Agree with previous Belle measurement.</a:t>
            </a:r>
          </a:p>
          <a:p>
            <a:pPr algn="l">
              <a:lnSpc>
                <a:spcPts val="2400"/>
              </a:lnSpc>
              <a:defRPr sz="3500" i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400" dirty="0">
                <a:latin typeface="Times" panose="02020603050405020304" pitchFamily="18" charset="0"/>
                <a:cs typeface="Times" panose="02020603050405020304" pitchFamily="18" charset="0"/>
              </a:rPr>
              <a:t>Improve uncertainties ~2 times smaller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F2D0732-2690-44F7-896C-E91510D4EFFE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30</a:t>
            </a:fld>
            <a:endParaRPr lang="en-US" sz="1400" dirty="0">
              <a:latin typeface="Arial Black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BF89B8EB-944E-4355-874C-56CDDD5A1EAE}"/>
                  </a:ext>
                </a:extLst>
              </p:cNvPr>
              <p:cNvSpPr txBox="1"/>
              <p:nvPr/>
            </p:nvSpPr>
            <p:spPr>
              <a:xfrm>
                <a:off x="96868" y="882227"/>
                <a:ext cx="116718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Updated </a:t>
                </a:r>
                <a:r>
                  <a:rPr lang="en-US" altLang="zh-CN" sz="24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</a:t>
                </a:r>
                <a:r>
                  <a:rPr lang="en-US" sz="24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easurement of the energy dependence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N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4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400" b="0" i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N" sz="2400">
                        <a:solidFill>
                          <a:srgbClr val="0070C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CN" altLang="zh-CN" sz="24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altLang="zh-CN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N" altLang="zh-CN" sz="24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CN" altLang="zh-CN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altLang="zh-CN" sz="2400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4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Υ</m:t>
                    </m:r>
                    <m:r>
                      <a:rPr lang="en-US" altLang="zh-CN" sz="24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4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nS</m:t>
                    </m:r>
                    <m:r>
                      <a:rPr lang="en-US" altLang="zh-CN" sz="24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cross sections</a:t>
                </a:r>
              </a:p>
            </p:txBody>
          </p:sp>
        </mc:Choice>
        <mc:Fallback xmlns=""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BF89B8EB-944E-4355-874C-56CDDD5A1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68" y="882227"/>
                <a:ext cx="11671852" cy="830997"/>
              </a:xfrm>
              <a:prstGeom prst="rect">
                <a:avLst/>
              </a:prstGeom>
              <a:blipFill>
                <a:blip r:embed="rId6"/>
                <a:stretch>
                  <a:fillRect t="-6618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5053D513-E666-4BC6-B14E-6158FCC002B9}"/>
              </a:ext>
            </a:extLst>
          </p:cNvPr>
          <p:cNvSpPr/>
          <p:nvPr/>
        </p:nvSpPr>
        <p:spPr>
          <a:xfrm>
            <a:off x="4805994" y="1961226"/>
            <a:ext cx="24368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JHEP 07 (2024) 116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467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/>
              <p:nvPr/>
            </p:nvSpPr>
            <p:spPr>
              <a:xfrm>
                <a:off x="7335407" y="1168962"/>
                <a:ext cx="4688953" cy="509602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90000"/>
                  </a:lnSpc>
                </a:pPr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Invariant mass spectra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candidates</a:t>
                </a: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>
                  <a:lnSpc>
                    <a:spcPct val="90000"/>
                  </a:lnSpc>
                </a:pPr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42D43E1-2404-6048-5532-646667CB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5407" y="1168962"/>
                <a:ext cx="4688953" cy="5096021"/>
              </a:xfrm>
              <a:prstGeom prst="rect">
                <a:avLst/>
              </a:prstGeom>
              <a:blipFill>
                <a:blip r:embed="rId2"/>
                <a:stretch>
                  <a:fillRect l="-388" t="-358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/>
              <p:nvPr/>
            </p:nvSpPr>
            <p:spPr>
              <a:xfrm>
                <a:off x="0" y="904620"/>
                <a:ext cx="6711193" cy="785471"/>
              </a:xfrm>
              <a:prstGeom prst="rect">
                <a:avLst/>
              </a:prstGeom>
              <a:noFill/>
            </p:spPr>
            <p:txBody>
              <a:bodyPr wrap="square" rIns="1980000" rtlCol="0">
                <a:spAutoFit/>
              </a:bodyPr>
              <a:lstStyle/>
              <a:p>
                <a:pPr marL="7200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CN" sz="2400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First Study of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m:rPr>
                        <m:lit/>
                      </m:rP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en-US" altLang="zh-CN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altLang="zh-CN" sz="2400" b="1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  <a:p>
                <a:pPr marL="180000"/>
                <a:r>
                  <a:rPr lang="en-US" altLang="zh-CN" sz="1800" b="1" i="0" u="none" strike="noStrike" baseline="0" dirty="0">
                    <a:latin typeface="Book Antiqua" panose="02040602050305030304" pitchFamily="18" charset="0"/>
                  </a:rPr>
                  <a:t>Belle + Belle II ~1.4/ab:</a:t>
                </a:r>
                <a:endParaRPr lang="zh-CN" altLang="en-US" sz="1700" b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A63517C-13AA-EA5F-5FFE-6C74385C0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04620"/>
                <a:ext cx="6711193" cy="785471"/>
              </a:xfrm>
              <a:prstGeom prst="rect">
                <a:avLst/>
              </a:prstGeom>
              <a:blipFill>
                <a:blip r:embed="rId3"/>
                <a:stretch>
                  <a:fillRect l="-272" t="-4651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/>
              <p:nvPr/>
            </p:nvSpPr>
            <p:spPr>
              <a:xfrm>
                <a:off x="267990" y="1728076"/>
                <a:ext cx="6961981" cy="452752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 measurements of the branching fractions using combined data: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6.9±0.3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±0.5(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.)±1.5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1.6±0.2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±0.2(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.)±0.4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ℬ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𝜂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=</m:t>
                      </m:r>
                      <m:d>
                        <m:d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1.2±0.3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stat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±0.1(</m:t>
                          </m:r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.)±0.3</m:t>
                          </m:r>
                          <m:d>
                            <m:dPr>
                              <m:ctrlP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norm</m:t>
                              </m:r>
                              <m:r>
                                <a:rPr lang="en-US" altLang="zh-CN" sz="14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.</m:t>
                              </m:r>
                            </m:e>
                          </m:d>
                        </m:e>
                      </m:d>
                      <m:r>
                        <a:rPr lang="en-US" altLang="zh-CN" sz="14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CN" sz="1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taking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as reference mode (BR error dominate the uncertainties), favoriting predictions in SU(3) flavor symmetry 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[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JHEP 02, 235 (2023)</a:t>
                </a:r>
                <a:r>
                  <a:rPr lang="en-US" altLang="zh-CN" sz="1200" dirty="0">
                    <a:solidFill>
                      <a:srgbClr val="C00000"/>
                    </a:solidFill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]</a:t>
                </a:r>
              </a:p>
              <a:p>
                <a:pPr algn="just"/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First asymmetry parameter </a:t>
                </a:r>
                <a14:m>
                  <m:oMath xmlns:m="http://schemas.openxmlformats.org/officeDocument/2006/math"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𝛼</m:t>
                    </m:r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bSup>
                    <m:r>
                      <a:rPr lang="en-US" altLang="zh-CN" sz="1500" i="1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50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Ξ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0</m:t>
                        </m:r>
                      </m:sup>
                    </m:sSup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measurement depending on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𝑑𝑁</m:t>
                          </m:r>
                        </m:num>
                        <m:den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𝑑𝑐𝑜𝑠</m:t>
                          </m:r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𝜃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Ξ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0</m:t>
                                  </m:r>
                                </m:sup>
                              </m:sSup>
                            </m:sub>
                          </m:sSub>
                        </m:den>
                      </m:f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∝1+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altLang="zh-CN" sz="1200" i="1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r>
                            <m:rPr>
                              <m:sty m:val="p"/>
                            </m:rPr>
                            <a:rPr lang="en-US" altLang="zh-CN" sz="120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𝑐𝑜𝑠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𝜃</m:t>
                          </m:r>
                        </m:e>
                        <m:sub>
                          <m:sSup>
                            <m:sSup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altLang="zh-CN" sz="1500" dirty="0">
                  <a:latin typeface="Book Antiqua" panose="020406020503050303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Book Antiqua" panose="020406020503050303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through a simultaneous fit to Belle and Belle II data samples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500" b="0" i="0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Ξ</m:t>
                              </m:r>
                            </m:e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sz="1500" b="0" i="1" smtClean="0">
                                  <a:solidFill>
                                    <a:srgbClr val="2F5597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=−0.90±0.15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5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stat</m:t>
                          </m:r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</m:t>
                          </m:r>
                        </m:e>
                      </m:d>
                      <m:r>
                        <a:rPr lang="en-US" altLang="zh-CN" sz="1500" b="0" i="1" smtClean="0">
                          <a:solidFill>
                            <a:srgbClr val="2F5597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±0.23</m:t>
                      </m:r>
                      <m:d>
                        <m:dPr>
                          <m:ctrlP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500" b="0" i="0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syst</m:t>
                          </m:r>
                          <m:r>
                            <a:rPr lang="en-US" altLang="zh-CN" sz="1500" b="0" i="1" smtClean="0">
                              <a:solidFill>
                                <a:srgbClr val="2F5597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en-US" altLang="zh-CN" sz="1500" dirty="0">
                  <a:solidFill>
                    <a:srgbClr val="2F5597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en-US" altLang="zh-CN" sz="1500" dirty="0">
                    <a:latin typeface="Times" panose="02020603050405020304" pitchFamily="18" charset="0"/>
                    <a:ea typeface="Tahoma" panose="020B0604030504040204" pitchFamily="34" charset="0"/>
                    <a:cs typeface="Times" panose="02020603050405020304" pitchFamily="18" charset="0"/>
                  </a:rPr>
                  <a:t>taking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charset="0"/>
                      </a:rPr>
                      <m:t>α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Ξ</m:t>
                        </m:r>
                      </m:e>
                      <m:sup>
                        <m:r>
                          <a:rPr kumimoji="1" lang="en-US" altLang="zh-CN" sz="1600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6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l-GR" altLang="zh-CN" sz="16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Λ</m:t>
                    </m:r>
                    <m:sSup>
                      <m:sSupPr>
                        <m:ctrlPr>
                          <a:rPr kumimoji="1" lang="el-GR" altLang="zh-CN" sz="1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l-GR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π</m:t>
                        </m:r>
                      </m:e>
                      <m:sup>
                        <m:r>
                          <a:rPr kumimoji="1" lang="en-US" altLang="zh-CN" sz="16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a:rPr kumimoji="1" lang="en-US" altLang="zh-CN" sz="1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0.349</a:t>
                </a:r>
                <a14:m>
                  <m:oMath xmlns:m="http://schemas.openxmlformats.org/officeDocument/2006/math">
                    <m:r>
                      <a:rPr kumimoji="1"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±</m:t>
                    </m:r>
                  </m:oMath>
                </a14:m>
                <a:r>
                  <a:rPr kumimoji="1" lang="en-US" altLang="zh-CN" sz="1600" dirty="0">
                    <a:latin typeface="Times" panose="02020603050405020304" pitchFamily="18" charset="0"/>
                    <a:cs typeface="Times" panose="02020603050405020304" pitchFamily="18" charset="0"/>
                  </a:rPr>
                  <a:t>0.009(PDG)</a:t>
                </a: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kumimoji="1" lang="en-US" altLang="zh-CN" sz="16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  <a:p>
                <a:pPr algn="just"/>
                <a:endParaRPr lang="en-US" altLang="zh-CN" sz="1500" dirty="0">
                  <a:latin typeface="Times" panose="02020603050405020304" pitchFamily="18" charset="0"/>
                  <a:ea typeface="Tahoma" panose="020B0604030504040204" pitchFamily="34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A6DCDD5-5A54-EA83-5E45-A53D052B9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90" y="1728076"/>
                <a:ext cx="6961981" cy="4527521"/>
              </a:xfrm>
              <a:prstGeom prst="rect">
                <a:avLst/>
              </a:prstGeom>
              <a:blipFill>
                <a:blip r:embed="rId4"/>
                <a:stretch>
                  <a:fillRect l="-262" r="-175"/>
                </a:stretch>
              </a:blipFill>
              <a:ln w="19050"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72C8DE25-5D08-F3AE-2008-723306EB05D1}"/>
              </a:ext>
            </a:extLst>
          </p:cNvPr>
          <p:cNvSpPr/>
          <p:nvPr/>
        </p:nvSpPr>
        <p:spPr>
          <a:xfrm>
            <a:off x="8100018" y="2234405"/>
            <a:ext cx="506813" cy="5258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C3AED99-006A-EFDF-7C51-BC55527CFF32}"/>
              </a:ext>
            </a:extLst>
          </p:cNvPr>
          <p:cNvGrpSpPr/>
          <p:nvPr/>
        </p:nvGrpSpPr>
        <p:grpSpPr>
          <a:xfrm>
            <a:off x="7446232" y="1602445"/>
            <a:ext cx="4477778" cy="4653152"/>
            <a:chOff x="7373769" y="1662922"/>
            <a:chExt cx="4477778" cy="4653152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822C313-7D49-18F7-85D8-8ABF8AA2F21B}"/>
                </a:ext>
              </a:extLst>
            </p:cNvPr>
            <p:cNvGrpSpPr/>
            <p:nvPr/>
          </p:nvGrpSpPr>
          <p:grpSpPr>
            <a:xfrm>
              <a:off x="7373769" y="1672225"/>
              <a:ext cx="4477778" cy="4643849"/>
              <a:chOff x="7373769" y="1672225"/>
              <a:chExt cx="4477778" cy="4643849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9136629F-29E8-667A-5809-435BD1F1A3A3}"/>
                  </a:ext>
                </a:extLst>
              </p:cNvPr>
              <p:cNvGrpSpPr/>
              <p:nvPr/>
            </p:nvGrpSpPr>
            <p:grpSpPr>
              <a:xfrm>
                <a:off x="7373769" y="1672225"/>
                <a:ext cx="4477778" cy="4643849"/>
                <a:chOff x="7315200" y="1628575"/>
                <a:chExt cx="4477778" cy="4643849"/>
              </a:xfrm>
            </p:grpSpPr>
            <p:grpSp>
              <p:nvGrpSpPr>
                <p:cNvPr id="10" name="组合 9">
                  <a:extLst>
                    <a:ext uri="{FF2B5EF4-FFF2-40B4-BE49-F238E27FC236}">
                      <a16:creationId xmlns:a16="http://schemas.microsoft.com/office/drawing/2014/main" id="{9EE00483-0E9C-3297-B646-2CE24BB9752A}"/>
                    </a:ext>
                  </a:extLst>
                </p:cNvPr>
                <p:cNvGrpSpPr/>
                <p:nvPr/>
              </p:nvGrpSpPr>
              <p:grpSpPr>
                <a:xfrm>
                  <a:off x="7315200" y="1628575"/>
                  <a:ext cx="4477778" cy="4643849"/>
                  <a:chOff x="7315200" y="1628575"/>
                  <a:chExt cx="4477778" cy="4643849"/>
                </a:xfrm>
              </p:grpSpPr>
              <p:pic>
                <p:nvPicPr>
                  <p:cNvPr id="3" name="图片 2">
                    <a:extLst>
                      <a:ext uri="{FF2B5EF4-FFF2-40B4-BE49-F238E27FC236}">
                        <a16:creationId xmlns:a16="http://schemas.microsoft.com/office/drawing/2014/main" id="{09501645-8D37-8B82-0105-4F5652D22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7315200" y="1628575"/>
                    <a:ext cx="4477778" cy="4643849"/>
                  </a:xfrm>
                  <a:prstGeom prst="rect">
                    <a:avLst/>
                  </a:prstGeom>
                </p:spPr>
              </p:pic>
              <p:sp>
                <p:nvSpPr>
                  <p:cNvPr id="5" name="矩形 4">
                    <a:extLst>
                      <a:ext uri="{FF2B5EF4-FFF2-40B4-BE49-F238E27FC236}">
                        <a16:creationId xmlns:a16="http://schemas.microsoft.com/office/drawing/2014/main" id="{BC624773-BB56-CF60-2721-08B4E00C847B}"/>
                      </a:ext>
                    </a:extLst>
                  </p:cNvPr>
                  <p:cNvSpPr/>
                  <p:nvPr/>
                </p:nvSpPr>
                <p:spPr>
                  <a:xfrm>
                    <a:off x="8787606" y="3231355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77E8690B-53A0-029E-A243-240F5059873C}"/>
                      </a:ext>
                    </a:extLst>
                  </p:cNvPr>
                  <p:cNvSpPr/>
                  <p:nvPr/>
                </p:nvSpPr>
                <p:spPr>
                  <a:xfrm>
                    <a:off x="11137106" y="3231355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B94CE07F-E470-9890-7A1F-341311698E16}"/>
                      </a:ext>
                    </a:extLst>
                  </p:cNvPr>
                  <p:cNvSpPr/>
                  <p:nvPr/>
                </p:nvSpPr>
                <p:spPr>
                  <a:xfrm>
                    <a:off x="8787606" y="4792654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" name="矩形 8">
                    <a:extLst>
                      <a:ext uri="{FF2B5EF4-FFF2-40B4-BE49-F238E27FC236}">
                        <a16:creationId xmlns:a16="http://schemas.microsoft.com/office/drawing/2014/main" id="{B2601062-5B85-077C-379B-23B897CC7C98}"/>
                      </a:ext>
                    </a:extLst>
                  </p:cNvPr>
                  <p:cNvSpPr/>
                  <p:nvPr/>
                </p:nvSpPr>
                <p:spPr>
                  <a:xfrm>
                    <a:off x="11122425" y="4792654"/>
                    <a:ext cx="521494" cy="50244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CA436022-7900-C2E5-A116-B02586743F6C}"/>
                    </a:ext>
                  </a:extLst>
                </p:cNvPr>
                <p:cNvSpPr/>
                <p:nvPr/>
              </p:nvSpPr>
              <p:spPr>
                <a:xfrm>
                  <a:off x="11110317" y="1673627"/>
                  <a:ext cx="521493" cy="4988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E4149FD-C9E9-A0F9-B6B7-320B2D597633}"/>
                  </a:ext>
                </a:extLst>
              </p:cNvPr>
              <p:cNvSpPr/>
              <p:nvPr/>
            </p:nvSpPr>
            <p:spPr>
              <a:xfrm>
                <a:off x="7843379" y="1867892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3617F7DD-F639-B522-758C-6968F55D5B97}"/>
                  </a:ext>
                </a:extLst>
              </p:cNvPr>
              <p:cNvSpPr/>
              <p:nvPr/>
            </p:nvSpPr>
            <p:spPr>
              <a:xfrm>
                <a:off x="7903405" y="3429000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7F52E33-7A83-6FDE-4CBE-C7B9063D0A87}"/>
                  </a:ext>
                </a:extLst>
              </p:cNvPr>
              <p:cNvSpPr/>
              <p:nvPr/>
            </p:nvSpPr>
            <p:spPr>
              <a:xfrm>
                <a:off x="7903405" y="4995280"/>
                <a:ext cx="280194" cy="197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11720EA-1FA3-D136-41A8-D661F2AE4DC6}"/>
                    </a:ext>
                  </a:extLst>
                </p:cNvPr>
                <p:cNvSpPr txBox="1"/>
                <p:nvPr/>
              </p:nvSpPr>
              <p:spPr>
                <a:xfrm>
                  <a:off x="7794113" y="1905073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111720EA-1FA3-D136-41A8-D661F2AE4D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4113" y="1905073"/>
                  <a:ext cx="930110" cy="2616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B01DAC1-46BA-F16D-2B88-F89E6E8B5D66}"/>
                    </a:ext>
                  </a:extLst>
                </p:cNvPr>
                <p:cNvSpPr txBox="1"/>
                <p:nvPr/>
              </p:nvSpPr>
              <p:spPr>
                <a:xfrm>
                  <a:off x="7732864" y="3342550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EB01DAC1-46BA-F16D-2B88-F89E6E8B5D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2864" y="3342550"/>
                  <a:ext cx="930110" cy="2616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85F420-E1A4-B36C-FFF9-13C3AC99664F}"/>
                    </a:ext>
                  </a:extLst>
                </p:cNvPr>
                <p:cNvSpPr txBox="1"/>
                <p:nvPr/>
              </p:nvSpPr>
              <p:spPr>
                <a:xfrm>
                  <a:off x="7718543" y="4962233"/>
                  <a:ext cx="93011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1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  <m:sup>
                            <m:r>
                              <a:rPr lang="en-US" altLang="zh-CN" sz="11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altLang="zh-CN" sz="11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zh-CN" altLang="en-US" sz="11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9185F420-E1A4-B36C-FFF9-13C3AC9966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8543" y="4962233"/>
                  <a:ext cx="930110" cy="261610"/>
                </a:xfrm>
                <a:prstGeom prst="rect">
                  <a:avLst/>
                </a:prstGeom>
                <a:blipFill>
                  <a:blip r:embed="rId8"/>
                  <a:stretch>
                    <a:fillRect b="-930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F088CE2-43D9-4412-AC1A-4A2516D168E7}"/>
                </a:ext>
              </a:extLst>
            </p:cNvPr>
            <p:cNvSpPr txBox="1"/>
            <p:nvPr/>
          </p:nvSpPr>
          <p:spPr>
            <a:xfrm>
              <a:off x="7671279" y="1770492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79399A6-1010-B5AC-9FBD-81B59F17CC58}"/>
                </a:ext>
              </a:extLst>
            </p:cNvPr>
            <p:cNvSpPr txBox="1"/>
            <p:nvPr/>
          </p:nvSpPr>
          <p:spPr>
            <a:xfrm>
              <a:off x="8524446" y="3254215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D5A6B35B-2651-ECC4-174D-EB1CD49D83F1}"/>
                </a:ext>
              </a:extLst>
            </p:cNvPr>
            <p:cNvSpPr txBox="1"/>
            <p:nvPr/>
          </p:nvSpPr>
          <p:spPr>
            <a:xfrm>
              <a:off x="8486828" y="4820636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DAA8EBCF-8426-B23A-FCE7-F955349958CC}"/>
                </a:ext>
              </a:extLst>
            </p:cNvPr>
            <p:cNvSpPr txBox="1"/>
            <p:nvPr/>
          </p:nvSpPr>
          <p:spPr>
            <a:xfrm>
              <a:off x="10817644" y="1662922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FEBFE8F3-9347-B231-3CE2-F0869C5E2BBE}"/>
                </a:ext>
              </a:extLst>
            </p:cNvPr>
            <p:cNvSpPr txBox="1"/>
            <p:nvPr/>
          </p:nvSpPr>
          <p:spPr>
            <a:xfrm>
              <a:off x="10817643" y="3213685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8E79033B-0A91-BC82-BFDD-87CC65FE5396}"/>
                </a:ext>
              </a:extLst>
            </p:cNvPr>
            <p:cNvSpPr txBox="1"/>
            <p:nvPr/>
          </p:nvSpPr>
          <p:spPr>
            <a:xfrm>
              <a:off x="10811353" y="4815930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7F422E0-C030-6509-6470-E033233ED2A0}"/>
              </a:ext>
            </a:extLst>
          </p:cNvPr>
          <p:cNvGrpSpPr>
            <a:grpSpLocks noChangeAspect="1"/>
          </p:cNvGrpSpPr>
          <p:nvPr/>
        </p:nvGrpSpPr>
        <p:grpSpPr>
          <a:xfrm>
            <a:off x="501172" y="4714239"/>
            <a:ext cx="4683908" cy="1464386"/>
            <a:chOff x="769313" y="4708671"/>
            <a:chExt cx="5127478" cy="160306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D6B35AA-6461-A8E4-2C19-B74FE5FC152A}"/>
                </a:ext>
              </a:extLst>
            </p:cNvPr>
            <p:cNvSpPr/>
            <p:nvPr/>
          </p:nvSpPr>
          <p:spPr>
            <a:xfrm>
              <a:off x="4734121" y="5510204"/>
              <a:ext cx="280194" cy="1976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CF54BE9-A541-DBE1-82C2-B01F1AE03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9313" y="4708671"/>
              <a:ext cx="5127478" cy="1603065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2E32E8D-5150-F5D0-B398-303131A2C624}"/>
                </a:ext>
              </a:extLst>
            </p:cNvPr>
            <p:cNvSpPr/>
            <p:nvPr/>
          </p:nvSpPr>
          <p:spPr>
            <a:xfrm>
              <a:off x="1317072" y="4958515"/>
              <a:ext cx="394282" cy="1839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3E8786FD-65EC-5FA4-BB92-7DD09ED2FDE9}"/>
                </a:ext>
              </a:extLst>
            </p:cNvPr>
            <p:cNvSpPr/>
            <p:nvPr/>
          </p:nvSpPr>
          <p:spPr>
            <a:xfrm>
              <a:off x="3814097" y="4958515"/>
              <a:ext cx="394282" cy="18393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9A33B61D-1219-9EDF-5212-A15112C28331}"/>
                </a:ext>
              </a:extLst>
            </p:cNvPr>
            <p:cNvSpPr txBox="1"/>
            <p:nvPr/>
          </p:nvSpPr>
          <p:spPr>
            <a:xfrm>
              <a:off x="1317072" y="4911619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3300F3C5-910E-3468-5983-07E1DA1BA25B}"/>
                </a:ext>
              </a:extLst>
            </p:cNvPr>
            <p:cNvSpPr txBox="1"/>
            <p:nvPr/>
          </p:nvSpPr>
          <p:spPr>
            <a:xfrm>
              <a:off x="3748980" y="4911619"/>
              <a:ext cx="10246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latin typeface="Times" panose="02020603050405020304" pitchFamily="18" charset="0"/>
                  <a:cs typeface="Times" panose="02020603050405020304" pitchFamily="18" charset="0"/>
                </a:rPr>
                <a:t>PRELIMINARY</a:t>
              </a:r>
              <a:endParaRPr lang="zh-CN" altLang="en-US" sz="9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pic>
        <p:nvPicPr>
          <p:cNvPr id="37" name="Picture 11">
            <a:extLst>
              <a:ext uri="{FF2B5EF4-FFF2-40B4-BE49-F238E27FC236}">
                <a16:creationId xmlns:a16="http://schemas.microsoft.com/office/drawing/2014/main" id="{DE64A30F-1390-47BE-AD04-9190CC9BD0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287" y="964770"/>
            <a:ext cx="769786" cy="625287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3669E2D8-B375-442D-A3FA-EC4B569FA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1669" y="964770"/>
            <a:ext cx="673004" cy="62528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FA985377-66D7-4D42-915D-E1CA4AF9CB08}"/>
              </a:ext>
            </a:extLst>
          </p:cNvPr>
          <p:cNvSpPr/>
          <p:nvPr/>
        </p:nvSpPr>
        <p:spPr>
          <a:xfrm>
            <a:off x="4907594" y="4915738"/>
            <a:ext cx="24368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JHEP 10 (2024) 045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3063774B-F0A5-4DB7-950E-89BDF124AE9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31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72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E70FB89-C43A-4EA8-B2B8-3A1616748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9" y="4021140"/>
            <a:ext cx="2852617" cy="22820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8DB7BA9-36C8-4AD9-B667-F7BAF082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95" y="4063648"/>
            <a:ext cx="2852617" cy="2282094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1F6A3A1C-8915-45D4-976E-B843A716DCC0}"/>
              </a:ext>
            </a:extLst>
          </p:cNvPr>
          <p:cNvSpPr>
            <a:spLocks/>
          </p:cNvSpPr>
          <p:nvPr/>
        </p:nvSpPr>
        <p:spPr>
          <a:xfrm>
            <a:off x="2737585" y="1558809"/>
            <a:ext cx="7992000" cy="36000"/>
          </a:xfrm>
          <a:custGeom>
            <a:avLst/>
            <a:gdLst>
              <a:gd name="T0" fmla="*/ 6124 w 6124"/>
              <a:gd name="T1" fmla="*/ 536 h 1072"/>
              <a:gd name="T2" fmla="*/ 5588 w 6124"/>
              <a:gd name="T3" fmla="*/ 1072 h 1072"/>
              <a:gd name="T4" fmla="*/ 536 w 6124"/>
              <a:gd name="T5" fmla="*/ 1072 h 1072"/>
              <a:gd name="T6" fmla="*/ 157 w 6124"/>
              <a:gd name="T7" fmla="*/ 915 h 1072"/>
              <a:gd name="T8" fmla="*/ 0 w 6124"/>
              <a:gd name="T9" fmla="*/ 536 h 1072"/>
              <a:gd name="T10" fmla="*/ 536 w 6124"/>
              <a:gd name="T11" fmla="*/ 0 h 1072"/>
              <a:gd name="T12" fmla="*/ 5589 w 6124"/>
              <a:gd name="T13" fmla="*/ 0 h 1072"/>
              <a:gd name="T14" fmla="*/ 6124 w 6124"/>
              <a:gd name="T15" fmla="*/ 536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124" h="1072">
                <a:moveTo>
                  <a:pt x="6124" y="536"/>
                </a:moveTo>
                <a:cubicBezTo>
                  <a:pt x="6124" y="832"/>
                  <a:pt x="5884" y="1072"/>
                  <a:pt x="5588" y="1072"/>
                </a:cubicBezTo>
                <a:lnTo>
                  <a:pt x="536" y="1072"/>
                </a:lnTo>
                <a:cubicBezTo>
                  <a:pt x="388" y="1072"/>
                  <a:pt x="254" y="1012"/>
                  <a:pt x="157" y="915"/>
                </a:cubicBezTo>
                <a:cubicBezTo>
                  <a:pt x="60" y="818"/>
                  <a:pt x="0" y="684"/>
                  <a:pt x="0" y="536"/>
                </a:cubicBezTo>
                <a:cubicBezTo>
                  <a:pt x="0" y="240"/>
                  <a:pt x="240" y="0"/>
                  <a:pt x="536" y="0"/>
                </a:cubicBezTo>
                <a:lnTo>
                  <a:pt x="5589" y="0"/>
                </a:lnTo>
                <a:cubicBezTo>
                  <a:pt x="5884" y="0"/>
                  <a:pt x="6124" y="240"/>
                  <a:pt x="6124" y="5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869FDAB-8FFF-46BB-9B78-6BB7B862B0CF}"/>
                  </a:ext>
                </a:extLst>
              </p:cNvPr>
              <p:cNvSpPr txBox="1"/>
              <p:nvPr/>
            </p:nvSpPr>
            <p:spPr>
              <a:xfrm>
                <a:off x="2653287" y="990885"/>
                <a:ext cx="851172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Search for BNV decay </a:t>
                </a:r>
                <a14:m>
                  <m:oMath xmlns:m="http://schemas.openxmlformats.org/officeDocument/2006/math"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𝝉</m:t>
                    </m:r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  <m:d>
                      <m:dPr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2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𝚲</m:t>
                            </m:r>
                          </m:e>
                        </m:acc>
                      </m:e>
                    </m:d>
                    <m:r>
                      <a:rPr lang="zh-CN" alt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</m:t>
                    </m:r>
                  </m:oMath>
                </a14:m>
                <a:r>
                  <a:rPr lang="zh-CN" altLang="en-US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  <a:r>
                  <a:rPr lang="en-US" altLang="zh-CN" sz="2800" b="1" dirty="0">
                    <a:latin typeface="Times" panose="02020603050405020304" pitchFamily="18" charset="0"/>
                    <a:cs typeface="Times" panose="02020603050405020304" pitchFamily="18" charset="0"/>
                  </a:rPr>
                  <a:t>at Belle II</a:t>
                </a:r>
                <a:endParaRPr lang="zh-CN" altLang="en-US" sz="2800" b="1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7869FDAB-8FFF-46BB-9B78-6BB7B862B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287" y="990885"/>
                <a:ext cx="8511726" cy="523220"/>
              </a:xfrm>
              <a:prstGeom prst="rect">
                <a:avLst/>
              </a:prstGeom>
              <a:blipFill>
                <a:blip r:embed="rId5"/>
                <a:stretch>
                  <a:fillRect l="-1432" t="-12941" b="-3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 descr="belle2-logo">
            <a:extLst>
              <a:ext uri="{FF2B5EF4-FFF2-40B4-BE49-F238E27FC236}">
                <a16:creationId xmlns:a16="http://schemas.microsoft.com/office/drawing/2014/main" id="{CD4816CF-D1B2-4EAE-9D71-D6672DD9EC7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9628" y="986048"/>
            <a:ext cx="1016127" cy="8263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877D90C-E23B-4D66-8319-219C8895CD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7" y="977237"/>
            <a:ext cx="1022063" cy="82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F464723-6473-4382-8E7D-A1D73047B2C5}"/>
                  </a:ext>
                </a:extLst>
              </p:cNvPr>
              <p:cNvSpPr txBox="1"/>
              <p:nvPr/>
            </p:nvSpPr>
            <p:spPr>
              <a:xfrm>
                <a:off x="434588" y="1833607"/>
                <a:ext cx="11467768" cy="2166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efficiencies are 9.5% and 9.9% for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𝛬𝜋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Poisson counting experiment technique in signal region in the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𝛬𝜋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r>
                              <a:rPr lang="zh-CN" alt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Λ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altLang="zh-CN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𝐶𝑀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</m:ra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plane;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Expected events are 1 and 0.5 for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n-US" b="0" i="1" u="none" strike="noStrike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𝛬𝜋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𝜏</m:t>
                    </m:r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zh-CN" alt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</m:t>
                        </m:r>
                      </m:e>
                    </m:acc>
                    <m:r>
                      <a:rPr lang="zh-CN" altLang="en-US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observed events;</a:t>
                </a:r>
              </a:p>
              <a:p>
                <a:pPr marL="285750" indent="-285750">
                  <a:lnSpc>
                    <a:spcPct val="14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World's best upper limits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90% C.L. of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altLang="zh-CN" b="0" i="1" u="none" strike="noStrike" baseline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b="0" i="1" u="none" strike="noStrike" baseline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i="0" u="none" strike="noStrike" baseline="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</a:t>
                </a:r>
                <a:r>
                  <a:rPr lang="en-US" altLang="zh-CN" i="0" u="none" strike="noStrike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b="0" i="1" u="none" strike="noStrike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r>
                          <a:rPr lang="zh-CN" altLang="en-US" b="0" i="1" u="none" strike="noStrike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𝛬𝜋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altLang="zh-CN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CN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</m:acc>
                        <m:r>
                          <a:rPr lang="zh-CN" alt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F464723-6473-4382-8E7D-A1D73047B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88" y="1833607"/>
                <a:ext cx="11467768" cy="2166362"/>
              </a:xfrm>
              <a:prstGeom prst="rect">
                <a:avLst/>
              </a:prstGeom>
              <a:blipFill>
                <a:blip r:embed="rId8"/>
                <a:stretch>
                  <a:fillRect l="-319" b="-36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>
            <a:extLst>
              <a:ext uri="{FF2B5EF4-FFF2-40B4-BE49-F238E27FC236}">
                <a16:creationId xmlns:a16="http://schemas.microsoft.com/office/drawing/2014/main" id="{4679D82B-2629-4D64-95F8-4A4B4D0E03B4}"/>
              </a:ext>
            </a:extLst>
          </p:cNvPr>
          <p:cNvSpPr/>
          <p:nvPr/>
        </p:nvSpPr>
        <p:spPr>
          <a:xfrm>
            <a:off x="9062198" y="1657596"/>
            <a:ext cx="2912730" cy="479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0" i="0" u="none" strike="noStrike" baseline="0" dirty="0">
                <a:solidFill>
                  <a:srgbClr val="C44113"/>
                </a:solidFill>
                <a:latin typeface="LiberationSans"/>
                <a:hlinkClick r:id="rId9"/>
              </a:rPr>
              <a:t> </a:t>
            </a:r>
            <a:r>
              <a:rPr lang="en-US" altLang="zh-CN" sz="2800" b="0" i="0" u="none" strike="noStrike" baseline="0" dirty="0">
                <a:solidFill>
                  <a:srgbClr val="C44113"/>
                </a:solidFill>
                <a:latin typeface="LiberationSans"/>
                <a:hlinkClick r:id="rId10"/>
              </a:rPr>
              <a:t>arXiv:</a:t>
            </a:r>
            <a:r>
              <a:rPr lang="en-US" altLang="zh-CN" sz="2800" b="0" i="0" dirty="0">
                <a:solidFill>
                  <a:srgbClr val="FFFFFF"/>
                </a:solidFill>
                <a:effectLst/>
                <a:latin typeface="Lucida Grande"/>
                <a:hlinkClick r:id="rId10"/>
              </a:rPr>
              <a:t>2407.05117</a:t>
            </a:r>
            <a:endParaRPr lang="zh-CN" altLang="en-US" sz="2800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48ED9E3-976B-4518-A537-54E05D5F9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4016" y="4238767"/>
            <a:ext cx="4478320" cy="19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952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904B7D-41D0-4AC4-AEFC-38D3EFA70466}"/>
              </a:ext>
            </a:extLst>
          </p:cNvPr>
          <p:cNvSpPr txBox="1">
            <a:spLocks/>
          </p:cNvSpPr>
          <p:nvPr/>
        </p:nvSpPr>
        <p:spPr>
          <a:xfrm>
            <a:off x="1371599" y="1082434"/>
            <a:ext cx="10065657" cy="1210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 err="1">
                <a:solidFill>
                  <a:srgbClr val="0066FF"/>
                </a:solidFill>
              </a:rPr>
              <a:t>TopoAna</a:t>
            </a:r>
            <a:r>
              <a:rPr lang="en-US" altLang="zh-CN" sz="2800" b="1" dirty="0">
                <a:solidFill>
                  <a:srgbClr val="0066FF"/>
                </a:solidFill>
              </a:rPr>
              <a:t>: A generic tool for the event type analysis of inclusive Monte-Carlo samples </a:t>
            </a:r>
            <a:endParaRPr lang="zh-CN" altLang="en-US" sz="2800" b="1" dirty="0">
              <a:solidFill>
                <a:srgbClr val="0066FF"/>
              </a:solidFill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56A7EFB5-02E7-49DA-BAB6-1AC65C88186A}"/>
              </a:ext>
            </a:extLst>
          </p:cNvPr>
          <p:cNvSpPr txBox="1">
            <a:spLocks/>
          </p:cNvSpPr>
          <p:nvPr/>
        </p:nvSpPr>
        <p:spPr>
          <a:xfrm>
            <a:off x="341087" y="2117149"/>
            <a:ext cx="11517084" cy="24482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zh-CN" sz="8000" dirty="0"/>
              <a:t>To help analysts obtain the physics process information from the truth information of the samples, we develop a physics process analysis program, </a:t>
            </a:r>
            <a:r>
              <a:rPr lang="en-US" altLang="zh-CN" sz="8000" dirty="0" err="1">
                <a:solidFill>
                  <a:srgbClr val="00B0F0"/>
                </a:solidFill>
              </a:rPr>
              <a:t>TopoAna</a:t>
            </a:r>
            <a:r>
              <a:rPr lang="en-US" altLang="zh-CN" sz="8000" dirty="0"/>
              <a:t>, with </a:t>
            </a:r>
            <a:r>
              <a:rPr lang="en-US" altLang="zh-CN" sz="8000" dirty="0">
                <a:solidFill>
                  <a:srgbClr val="00B0F0"/>
                </a:solidFill>
              </a:rPr>
              <a:t>C++</a:t>
            </a:r>
            <a:r>
              <a:rPr lang="en-US" altLang="zh-CN" sz="8000" dirty="0"/>
              <a:t>, </a:t>
            </a:r>
            <a:r>
              <a:rPr lang="en-US" altLang="zh-CN" sz="8000" dirty="0">
                <a:solidFill>
                  <a:srgbClr val="00B0F0"/>
                </a:solidFill>
              </a:rPr>
              <a:t>ROOT</a:t>
            </a:r>
            <a:r>
              <a:rPr lang="en-US" altLang="zh-CN" sz="8000" dirty="0"/>
              <a:t>, and </a:t>
            </a:r>
            <a:r>
              <a:rPr lang="en-US" altLang="zh-CN" sz="8000" dirty="0">
                <a:solidFill>
                  <a:srgbClr val="00B0F0"/>
                </a:solidFill>
              </a:rPr>
              <a:t>LaTeX</a:t>
            </a:r>
            <a:r>
              <a:rPr lang="en-US" altLang="zh-CN" sz="8000" dirty="0"/>
              <a:t>. 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CN" sz="8000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8000" dirty="0" err="1"/>
              <a:t>TopoAna</a:t>
            </a:r>
            <a:r>
              <a:rPr lang="en-US" altLang="zh-CN" sz="8000" dirty="0"/>
              <a:t> is now </a:t>
            </a:r>
            <a:r>
              <a:rPr lang="en-US" altLang="zh-CN" sz="8000" dirty="0">
                <a:solidFill>
                  <a:srgbClr val="FF0000"/>
                </a:solidFill>
              </a:rPr>
              <a:t>a very mature system:  </a:t>
            </a:r>
            <a:r>
              <a:rPr lang="en-US" altLang="zh-CN" sz="8000" dirty="0">
                <a:solidFill>
                  <a:prstClr val="black"/>
                </a:solidFill>
              </a:rPr>
              <a:t>~</a:t>
            </a:r>
            <a:r>
              <a:rPr lang="en-US" altLang="zh-CN" sz="8000" dirty="0">
                <a:solidFill>
                  <a:srgbClr val="00B0F0"/>
                </a:solidFill>
              </a:rPr>
              <a:t>14, 000 lines of code</a:t>
            </a:r>
            <a:r>
              <a:rPr lang="en-US" altLang="zh-CN" sz="8000" dirty="0">
                <a:solidFill>
                  <a:prstClr val="black"/>
                </a:solidFill>
              </a:rPr>
              <a:t>, ~</a:t>
            </a:r>
            <a:r>
              <a:rPr lang="en-US" altLang="zh-CN" sz="8000" dirty="0">
                <a:solidFill>
                  <a:srgbClr val="00B0F0"/>
                </a:solidFill>
              </a:rPr>
              <a:t>50 setting items</a:t>
            </a:r>
            <a:r>
              <a:rPr lang="en-US" altLang="zh-CN" sz="8000" dirty="0">
                <a:solidFill>
                  <a:prstClr val="black"/>
                </a:solidFill>
              </a:rPr>
              <a:t>, </a:t>
            </a:r>
            <a:r>
              <a:rPr lang="en-US" altLang="zh-CN" sz="8000" dirty="0">
                <a:solidFill>
                  <a:srgbClr val="00B0F0"/>
                </a:solidFill>
              </a:rPr>
              <a:t>a 41-page-long user guide</a:t>
            </a:r>
            <a:r>
              <a:rPr lang="en-US" altLang="zh-CN" sz="8000" dirty="0">
                <a:solidFill>
                  <a:prstClr val="black"/>
                </a:solidFill>
              </a:rPr>
              <a:t>, and </a:t>
            </a:r>
            <a:r>
              <a:rPr lang="en-US" altLang="zh-CN" sz="8000" dirty="0">
                <a:solidFill>
                  <a:srgbClr val="00B0F0"/>
                </a:solidFill>
              </a:rPr>
              <a:t>many examples in the package</a:t>
            </a:r>
            <a:r>
              <a:rPr lang="en-US" altLang="zh-CN" sz="8000" dirty="0"/>
              <a:t>.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CN" sz="8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8000" dirty="0">
                <a:solidFill>
                  <a:prstClr val="black"/>
                </a:solidFill>
              </a:rPr>
              <a:t> Independent of specific software frameworks, the program is </a:t>
            </a:r>
            <a:r>
              <a:rPr lang="en-US" altLang="zh-CN" sz="8000" dirty="0">
                <a:solidFill>
                  <a:srgbClr val="FF0000"/>
                </a:solidFill>
              </a:rPr>
              <a:t>applicable to many experiments</a:t>
            </a:r>
            <a:r>
              <a:rPr lang="en-US" altLang="zh-CN" sz="8000" dirty="0">
                <a:solidFill>
                  <a:prstClr val="black"/>
                </a:solidFill>
              </a:rPr>
              <a:t>: </a:t>
            </a:r>
            <a:r>
              <a:rPr lang="en-US" altLang="zh-CN" sz="8000" dirty="0">
                <a:solidFill>
                  <a:srgbClr val="00B0F0"/>
                </a:solidFill>
              </a:rPr>
              <a:t>BESIII</a:t>
            </a:r>
            <a:r>
              <a:rPr lang="en-US" altLang="zh-CN" sz="8000" dirty="0">
                <a:solidFill>
                  <a:prstClr val="black"/>
                </a:solidFill>
              </a:rPr>
              <a:t>, </a:t>
            </a:r>
            <a:r>
              <a:rPr lang="en-US" altLang="zh-CN" sz="8000" dirty="0">
                <a:solidFill>
                  <a:srgbClr val="00B0F0"/>
                </a:solidFill>
              </a:rPr>
              <a:t>Belle</a:t>
            </a:r>
            <a:r>
              <a:rPr lang="en-US" altLang="zh-CN" sz="8000" dirty="0">
                <a:solidFill>
                  <a:prstClr val="black"/>
                </a:solidFill>
              </a:rPr>
              <a:t>, </a:t>
            </a:r>
            <a:r>
              <a:rPr lang="en-US" altLang="zh-CN" sz="8000" dirty="0">
                <a:solidFill>
                  <a:srgbClr val="00B0F0"/>
                </a:solidFill>
              </a:rPr>
              <a:t>Belle II</a:t>
            </a:r>
            <a:r>
              <a:rPr lang="en-US" altLang="zh-CN" sz="8000" dirty="0">
                <a:solidFill>
                  <a:prstClr val="black"/>
                </a:solidFill>
              </a:rPr>
              <a:t>, and so on.</a:t>
            </a:r>
          </a:p>
          <a:p>
            <a:pPr>
              <a:buFont typeface="Wingdings" panose="05000000000000000000" pitchFamily="2" charset="2"/>
              <a:buChar char="u"/>
            </a:pPr>
            <a:endParaRPr lang="en-US" altLang="zh-CN" sz="8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8000" dirty="0"/>
              <a:t>The paper has been published: </a:t>
            </a:r>
            <a:r>
              <a:rPr lang="en-US" altLang="zh-CN" sz="8000" b="1" u="sng" dirty="0" err="1">
                <a:solidFill>
                  <a:srgbClr val="C00000"/>
                </a:solidFill>
              </a:rPr>
              <a:t>Comput</a:t>
            </a:r>
            <a:r>
              <a:rPr lang="en-US" altLang="zh-CN" sz="8000" b="1" u="sng" dirty="0">
                <a:solidFill>
                  <a:srgbClr val="C00000"/>
                </a:solidFill>
              </a:rPr>
              <a:t>. Phys. Commun.258 (2021) 107540, </a:t>
            </a:r>
            <a:r>
              <a:rPr lang="zh-CN" altLang="en-US" sz="8000" b="1" u="sng" dirty="0">
                <a:solidFill>
                  <a:srgbClr val="C00000"/>
                </a:solidFill>
              </a:rPr>
              <a:t>引用</a:t>
            </a:r>
            <a:r>
              <a:rPr lang="en-US" altLang="zh-CN" sz="8000" b="1" u="sng" dirty="0">
                <a:solidFill>
                  <a:srgbClr val="C00000"/>
                </a:solidFill>
              </a:rPr>
              <a:t>110</a:t>
            </a:r>
            <a:r>
              <a:rPr lang="zh-CN" altLang="en-US" sz="8000" b="1" u="sng" dirty="0">
                <a:solidFill>
                  <a:srgbClr val="C00000"/>
                </a:solidFill>
              </a:rPr>
              <a:t>次</a:t>
            </a:r>
            <a:endParaRPr lang="en-US" altLang="zh-CN" sz="8000" b="1" u="sng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altLang="zh-CN" sz="5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8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242E54-913D-44AA-A9CB-0DF2B920D02B}"/>
              </a:ext>
            </a:extLst>
          </p:cNvPr>
          <p:cNvSpPr txBox="1">
            <a:spLocks noChangeArrowheads="1"/>
          </p:cNvSpPr>
          <p:nvPr/>
        </p:nvSpPr>
        <p:spPr>
          <a:xfrm>
            <a:off x="3980095" y="897750"/>
            <a:ext cx="5309048" cy="850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66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Now &amp; future at Belle II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8E32136-C3B7-4692-B8F5-80CABC024AC9}"/>
              </a:ext>
            </a:extLst>
          </p:cNvPr>
          <p:cNvSpPr txBox="1">
            <a:spLocks noChangeArrowheads="1"/>
          </p:cNvSpPr>
          <p:nvPr/>
        </p:nvSpPr>
        <p:spPr>
          <a:xfrm>
            <a:off x="755868" y="1452494"/>
            <a:ext cx="8932417" cy="44230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b="1" dirty="0">
                <a:solidFill>
                  <a:srgbClr val="0000FF"/>
                </a:solidFill>
              </a:rPr>
              <a:t>We have made great contributions to Belle II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Belle2link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PXD DAQ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Belle II software</a:t>
            </a:r>
          </a:p>
          <a:p>
            <a:r>
              <a:rPr lang="en-US" altLang="zh-CN" sz="1800" b="1" dirty="0">
                <a:solidFill>
                  <a:srgbClr val="0000FF"/>
                </a:solidFill>
              </a:rPr>
              <a:t>We are willing to contribute more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Simulation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Computing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Detector upgrade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…..</a:t>
            </a:r>
          </a:p>
          <a:p>
            <a:r>
              <a:rPr lang="en-US" altLang="zh-CN" sz="1800" b="1" dirty="0">
                <a:solidFill>
                  <a:srgbClr val="0000FF"/>
                </a:solidFill>
              </a:rPr>
              <a:t>More physics studies 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XYZ states</a:t>
            </a:r>
            <a:r>
              <a:rPr lang="zh-CN" altLang="en-US" sz="1800" b="1" dirty="0">
                <a:solidFill>
                  <a:srgbClr val="CC0000"/>
                </a:solidFill>
              </a:rPr>
              <a:t>，</a:t>
            </a:r>
            <a:r>
              <a:rPr lang="en-US" altLang="zh-CN" sz="1800" b="1" dirty="0">
                <a:solidFill>
                  <a:srgbClr val="CC0000"/>
                </a:solidFill>
              </a:rPr>
              <a:t>light hadron spectrum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Charm meson/baryon, D </a:t>
            </a:r>
            <a:r>
              <a:rPr lang="en-US" altLang="zh-CN" sz="1800" b="1" dirty="0" err="1">
                <a:solidFill>
                  <a:srgbClr val="CC0000"/>
                </a:solidFill>
              </a:rPr>
              <a:t>Dbar</a:t>
            </a:r>
            <a:r>
              <a:rPr lang="en-US" altLang="zh-CN" sz="1800" b="1" dirty="0">
                <a:solidFill>
                  <a:srgbClr val="CC0000"/>
                </a:solidFill>
              </a:rPr>
              <a:t> mixing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B decays,  new physics 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Tau decays [this workshop]</a:t>
            </a:r>
          </a:p>
          <a:p>
            <a:pPr lvl="1"/>
            <a:r>
              <a:rPr lang="en-US" altLang="zh-CN" sz="1800" b="1" dirty="0">
                <a:solidFill>
                  <a:srgbClr val="CC0000"/>
                </a:solidFill>
              </a:rPr>
              <a:t>…….</a:t>
            </a:r>
          </a:p>
          <a:p>
            <a:pPr marL="0" indent="0">
              <a:buNone/>
            </a:pPr>
            <a:endParaRPr lang="en-US" altLang="zh-CN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5B29AF9-2CA3-4FF3-84E5-D927E7631DE5}"/>
              </a:ext>
            </a:extLst>
          </p:cNvPr>
          <p:cNvSpPr/>
          <p:nvPr/>
        </p:nvSpPr>
        <p:spPr>
          <a:xfrm>
            <a:off x="6078142" y="4512729"/>
            <a:ext cx="424252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Do not forget your service work </a:t>
            </a:r>
          </a:p>
          <a:p>
            <a:r>
              <a:rPr lang="en-US" altLang="zh-CN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 obtain the author’s signature !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0213332-562F-4B1D-90B8-88A1A9A7F66E}"/>
              </a:ext>
            </a:extLst>
          </p:cNvPr>
          <p:cNvSpPr txBox="1"/>
          <p:nvPr/>
        </p:nvSpPr>
        <p:spPr>
          <a:xfrm>
            <a:off x="5450114" y="2046349"/>
            <a:ext cx="6096000" cy="217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0000FF"/>
                </a:solidFill>
              </a:rPr>
              <a:t>仍然缺乏</a:t>
            </a:r>
            <a:r>
              <a:rPr lang="en-US" altLang="zh-CN" sz="2800" b="1" dirty="0">
                <a:solidFill>
                  <a:srgbClr val="0000FF"/>
                </a:solidFill>
              </a:rPr>
              <a:t> crazy ideas</a:t>
            </a:r>
          </a:p>
          <a:p>
            <a:pPr lvl="1" eaLnBrk="1" hangingPunct="1">
              <a:lnSpc>
                <a:spcPct val="110000"/>
              </a:lnSpc>
            </a:pPr>
            <a:r>
              <a:rPr lang="zh-CN" altLang="en-US" sz="2400" b="1" dirty="0">
                <a:solidFill>
                  <a:srgbClr val="CC0000"/>
                </a:solidFill>
              </a:rPr>
              <a:t>是否有新的探测新物理的途径？是否有对新物理敏感的道没有人发现？如何解决奇特态内部结构问题？如果用新的技术进一步提高效率？</a:t>
            </a:r>
            <a:endParaRPr lang="en-US" altLang="zh-CN" sz="24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59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9D3705F-B0C4-4F63-A6D1-314F89C35BDD}"/>
              </a:ext>
            </a:extLst>
          </p:cNvPr>
          <p:cNvSpPr txBox="1">
            <a:spLocks noChangeArrowheads="1"/>
          </p:cNvSpPr>
          <p:nvPr/>
        </p:nvSpPr>
        <p:spPr>
          <a:xfrm>
            <a:off x="5175101" y="875089"/>
            <a:ext cx="2827671" cy="647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科研经费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72182A8-6FF7-40E1-87A9-728D67BA4424}"/>
              </a:ext>
            </a:extLst>
          </p:cNvPr>
          <p:cNvSpPr txBox="1">
            <a:spLocks noChangeArrowheads="1"/>
          </p:cNvSpPr>
          <p:nvPr/>
        </p:nvSpPr>
        <p:spPr>
          <a:xfrm>
            <a:off x="1482648" y="1463784"/>
            <a:ext cx="9036496" cy="58052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 </a:t>
            </a:r>
            <a:r>
              <a:rPr lang="zh-CN" altLang="en-US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基金委</a:t>
            </a:r>
            <a:endParaRPr lang="en-US" altLang="zh-CN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重点项目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国际交流合作项目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面上项目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青年项目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人才项目</a:t>
            </a:r>
            <a:endParaRPr lang="en-US" altLang="zh-CN" b="1" dirty="0">
              <a:solidFill>
                <a:srgbClr val="0000FF"/>
              </a:solidFill>
            </a:endParaRPr>
          </a:p>
          <a:p>
            <a:r>
              <a:rPr lang="zh-CN" altLang="en-US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科技部</a:t>
            </a:r>
            <a:endParaRPr lang="en-US" altLang="zh-CN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国家重点研发计划子课题</a:t>
            </a:r>
            <a:r>
              <a:rPr lang="en-US" altLang="zh-CN" b="1" dirty="0">
                <a:solidFill>
                  <a:srgbClr val="0000FF"/>
                </a:solidFill>
              </a:rPr>
              <a:t> </a:t>
            </a:r>
          </a:p>
          <a:p>
            <a:r>
              <a:rPr lang="zh-CN" altLang="en-US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省部级</a:t>
            </a:r>
            <a:endParaRPr lang="en-US" altLang="zh-CN" dirty="0">
              <a:solidFill>
                <a:srgbClr val="CC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上海市人才项目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上海市面上</a:t>
            </a:r>
            <a:endParaRPr lang="en-US" altLang="zh-CN" b="1" dirty="0">
              <a:solidFill>
                <a:srgbClr val="0000FF"/>
              </a:solidFill>
            </a:endParaRPr>
          </a:p>
          <a:p>
            <a:pPr lvl="1"/>
            <a:r>
              <a:rPr lang="zh-CN" altLang="en-US" b="1" dirty="0">
                <a:solidFill>
                  <a:srgbClr val="0000FF"/>
                </a:solidFill>
              </a:rPr>
              <a:t>。。。。。</a:t>
            </a:r>
            <a:endParaRPr lang="en-US" altLang="zh-CN" b="1" dirty="0">
              <a:solidFill>
                <a:srgbClr val="0000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FBD50D0-64E2-41D9-9005-5313E3B0D63F}"/>
              </a:ext>
            </a:extLst>
          </p:cNvPr>
          <p:cNvSpPr/>
          <p:nvPr/>
        </p:nvSpPr>
        <p:spPr>
          <a:xfrm>
            <a:off x="6466824" y="4512729"/>
            <a:ext cx="4242528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不像</a:t>
            </a:r>
            <a:r>
              <a:rPr lang="en-US" altLang="zh-CN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LHC</a:t>
            </a:r>
            <a:r>
              <a:rPr lang="zh-CN" altLang="en-US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上的大科学装置实验，</a:t>
            </a:r>
            <a:r>
              <a:rPr lang="en-US" altLang="zh-CN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Belle II</a:t>
            </a:r>
            <a:r>
              <a:rPr lang="zh-CN" altLang="en-US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没有</a:t>
            </a:r>
            <a:r>
              <a:rPr lang="zh-CN" altLang="en-US" sz="24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稳定的长期的</a:t>
            </a:r>
            <a:r>
              <a:rPr lang="zh-CN" altLang="en-US" sz="2400" dirty="0">
                <a:solidFill>
                  <a:schemeClr val="accent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经费支持。</a:t>
            </a:r>
            <a:endParaRPr lang="en-US" altLang="zh-CN" sz="2400" dirty="0">
              <a:solidFill>
                <a:schemeClr val="accent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89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8E496FC-FD70-4D10-9668-6B9C725954E5}"/>
              </a:ext>
            </a:extLst>
          </p:cNvPr>
          <p:cNvSpPr txBox="1">
            <a:spLocks noChangeArrowheads="1"/>
          </p:cNvSpPr>
          <p:nvPr/>
        </p:nvSpPr>
        <p:spPr>
          <a:xfrm>
            <a:off x="4183066" y="885889"/>
            <a:ext cx="4540020" cy="647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经费的问题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6717586-25AB-4BCB-8948-F95A260A2C87}"/>
              </a:ext>
            </a:extLst>
          </p:cNvPr>
          <p:cNvSpPr txBox="1">
            <a:spLocks noChangeArrowheads="1"/>
          </p:cNvSpPr>
          <p:nvPr/>
        </p:nvSpPr>
        <p:spPr>
          <a:xfrm>
            <a:off x="281674" y="1613517"/>
            <a:ext cx="11743411" cy="4801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多途径争取更多经费支持，重点解决</a:t>
            </a:r>
            <a:r>
              <a:rPr lang="en-US" altLang="zh-CN" b="1" dirty="0">
                <a:solidFill>
                  <a:srgbClr val="0000FF"/>
                </a:solidFill>
              </a:rPr>
              <a:t>M&amp;O</a:t>
            </a:r>
            <a:r>
              <a:rPr lang="zh-CN" altLang="en-US" b="1" dirty="0">
                <a:solidFill>
                  <a:srgbClr val="0000FF"/>
                </a:solidFill>
              </a:rPr>
              <a:t>经费来源和今后探测器升级贡献相关经费来源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在各种场合宣传我们在</a:t>
            </a:r>
            <a:r>
              <a:rPr lang="en-US" altLang="zh-CN" b="1" dirty="0">
                <a:solidFill>
                  <a:srgbClr val="0000FF"/>
                </a:solidFill>
              </a:rPr>
              <a:t>Belle II</a:t>
            </a:r>
            <a:r>
              <a:rPr lang="zh-CN" altLang="en-US" b="1" dirty="0">
                <a:solidFill>
                  <a:srgbClr val="0000FF"/>
                </a:solidFill>
              </a:rPr>
              <a:t>的贡献和</a:t>
            </a:r>
            <a:r>
              <a:rPr lang="en-US" altLang="zh-CN" b="1" dirty="0">
                <a:solidFill>
                  <a:srgbClr val="0000FF"/>
                </a:solidFill>
              </a:rPr>
              <a:t>Belle II</a:t>
            </a:r>
            <a:r>
              <a:rPr lang="zh-CN" altLang="en-US" b="1" dirty="0">
                <a:solidFill>
                  <a:srgbClr val="0000FF"/>
                </a:solidFill>
              </a:rPr>
              <a:t>的重要性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进一步推动</a:t>
            </a:r>
            <a:r>
              <a:rPr lang="en-US" altLang="zh-CN" b="1" dirty="0">
                <a:solidFill>
                  <a:srgbClr val="0000FF"/>
                </a:solidFill>
              </a:rPr>
              <a:t>Belle II</a:t>
            </a:r>
            <a:r>
              <a:rPr lang="zh-CN" altLang="en-US" b="1" dirty="0">
                <a:solidFill>
                  <a:srgbClr val="0000FF"/>
                </a:solidFill>
              </a:rPr>
              <a:t>项目在科技部重点研发计划中立项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积极申请基金委仪器设备相关项目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联合申请基金委重点项目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</a:rPr>
              <a:t>积极申请国际交流、面上、青年、人才项目</a:t>
            </a:r>
            <a:endParaRPr lang="en-US" altLang="zh-CN" b="1" dirty="0">
              <a:solidFill>
                <a:srgbClr val="0000FF"/>
              </a:solidFill>
            </a:endParaRPr>
          </a:p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 </a:t>
            </a:r>
            <a:r>
              <a:rPr lang="zh-CN" altLang="en-US" dirty="0">
                <a:solidFill>
                  <a:srgbClr val="CC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Wingdings" panose="05000000000000000000" pitchFamily="2" charset="2"/>
              </a:rPr>
              <a:t>好的物理想法是申请的关键，多交流、多探讨</a:t>
            </a:r>
            <a:endParaRPr lang="en-US" altLang="zh-CN" dirty="0">
              <a:solidFill>
                <a:srgbClr val="CC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609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5BAF75B-70B8-44CB-9331-F6CF9C1CAE4D}"/>
              </a:ext>
            </a:extLst>
          </p:cNvPr>
          <p:cNvSpPr txBox="1">
            <a:spLocks noChangeArrowheads="1"/>
          </p:cNvSpPr>
          <p:nvPr/>
        </p:nvSpPr>
        <p:spPr>
          <a:xfrm>
            <a:off x="2853304" y="950459"/>
            <a:ext cx="8229600" cy="9223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6633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Problems! Solutions?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EDD289B-3839-431D-9BA3-E554BD625436}"/>
              </a:ext>
            </a:extLst>
          </p:cNvPr>
          <p:cNvSpPr txBox="1">
            <a:spLocks noChangeArrowheads="1"/>
          </p:cNvSpPr>
          <p:nvPr/>
        </p:nvSpPr>
        <p:spPr>
          <a:xfrm>
            <a:off x="947396" y="1721077"/>
            <a:ext cx="10526147" cy="42588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Some important topics have been occupied by foreign institutes, like B semi-leptonic decays, B pure-leptonic decays, CKM matrix, …  </a:t>
            </a:r>
          </a:p>
          <a:p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Less productive in a few universities</a:t>
            </a:r>
          </a:p>
          <a:p>
            <a:pPr lvl="1"/>
            <a:r>
              <a:rPr lang="en-US" altLang="zh-CN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Very slow progress for some important analyses</a:t>
            </a:r>
          </a:p>
          <a:p>
            <a:pPr lvl="1"/>
            <a:r>
              <a:rPr lang="en-US" altLang="zh-CN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Tried too many topics without finishing any one of them</a:t>
            </a:r>
          </a:p>
          <a:p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 estimation: </a:t>
            </a:r>
          </a:p>
          <a:p>
            <a:pPr lvl="1"/>
            <a:r>
              <a:rPr lang="en-US" altLang="zh-CN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 paper/1.5 years/student should be reasonable</a:t>
            </a:r>
          </a:p>
          <a:p>
            <a:r>
              <a:rPr lang="en-US" altLang="zh-CN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Question to students</a:t>
            </a:r>
          </a:p>
          <a:p>
            <a:pPr lvl="1"/>
            <a:r>
              <a:rPr lang="en-US" altLang="zh-CN" dirty="0">
                <a:solidFill>
                  <a:srgbClr val="CC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how much time do you work on an analysis per day?   &lt;8h (except playing games)?</a:t>
            </a:r>
          </a:p>
        </p:txBody>
      </p:sp>
    </p:spTree>
    <p:extLst>
      <p:ext uri="{BB962C8B-B14F-4D97-AF65-F5344CB8AC3E}">
        <p14:creationId xmlns:p14="http://schemas.microsoft.com/office/powerpoint/2010/main" val="2092373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059A5-FE30-4CC6-95B6-D51E0608636B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38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4DA57038-4F31-47FE-BFD2-3ACED8FAC3F6}"/>
              </a:ext>
            </a:extLst>
          </p:cNvPr>
          <p:cNvSpPr txBox="1">
            <a:spLocks/>
          </p:cNvSpPr>
          <p:nvPr/>
        </p:nvSpPr>
        <p:spPr>
          <a:xfrm>
            <a:off x="1426613" y="2900558"/>
            <a:ext cx="9821958" cy="8949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感谢南开大学和殷俊昊组织这次冬季学校！</a:t>
            </a:r>
            <a:br>
              <a:rPr lang="en-US" altLang="zh-CN" sz="4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28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037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D3BD7F-DCFD-44F2-80A0-0C95B465EDE9}"/>
              </a:ext>
            </a:extLst>
          </p:cNvPr>
          <p:cNvSpPr txBox="1">
            <a:spLocks/>
          </p:cNvSpPr>
          <p:nvPr/>
        </p:nvSpPr>
        <p:spPr>
          <a:xfrm>
            <a:off x="3889828" y="835479"/>
            <a:ext cx="4114800" cy="10949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第一届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Belle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合作中国组会议</a:t>
            </a:r>
            <a:b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11-12</a:t>
            </a:r>
            <a:r>
              <a:rPr lang="zh-CN" altLang="en-US" sz="2400" dirty="0">
                <a:solidFill>
                  <a:srgbClr val="66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日，怀柔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5B3B513-384D-4EBA-86C1-4F199E53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10101"/>
          <a:stretch>
            <a:fillRect/>
          </a:stretch>
        </p:blipFill>
        <p:spPr bwMode="auto">
          <a:xfrm>
            <a:off x="274020" y="1996849"/>
            <a:ext cx="91440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灯片编号占位符 1">
            <a:extLst>
              <a:ext uri="{FF2B5EF4-FFF2-40B4-BE49-F238E27FC236}">
                <a16:creationId xmlns:a16="http://schemas.microsoft.com/office/drawing/2014/main" id="{6CFBA872-625C-4E92-8D73-3260DC06682A}"/>
              </a:ext>
            </a:extLst>
          </p:cNvPr>
          <p:cNvSpPr txBox="1">
            <a:spLocks/>
          </p:cNvSpPr>
          <p:nvPr/>
        </p:nvSpPr>
        <p:spPr>
          <a:xfrm>
            <a:off x="8004628" y="6078311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F0DAEF-62BD-4951-92BD-07BC613E0E6B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DA69905-B889-401E-BB16-9D1988CFA7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709890"/>
              </p:ext>
            </p:extLst>
          </p:nvPr>
        </p:nvGraphicFramePr>
        <p:xfrm>
          <a:off x="9517257" y="1676769"/>
          <a:ext cx="2592288" cy="454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944933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2010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年（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Belle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263132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高能所（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7+8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977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北京大学（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1+2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130534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中国科技大学（</a:t>
                      </a:r>
                      <a:r>
                        <a:rPr lang="en-US" altLang="zh-CN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2+3</a:t>
                      </a:r>
                      <a:r>
                        <a:rPr lang="zh-CN" altLang="en-US" sz="18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380076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28409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403710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973669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364321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244644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共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23</a:t>
                      </a:r>
                      <a:r>
                        <a:rPr lang="zh-CN" altLang="en-US" sz="180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人</a:t>
                      </a:r>
                    </a:p>
                  </a:txBody>
                  <a:tcPr marL="91449" marR="91449"/>
                </a:tc>
                <a:extLst>
                  <a:ext uri="{0D108BD9-81ED-4DB2-BD59-A6C34878D82A}">
                    <a16:rowId xmlns:a16="http://schemas.microsoft.com/office/drawing/2014/main" val="1367588565"/>
                  </a:ext>
                </a:extLst>
              </a:tr>
            </a:tbl>
          </a:graphicData>
        </a:graphic>
      </p:graphicFrame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618AE0-9C66-46B0-A79E-BC963AA06194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4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31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D614AE6-CB5F-4C12-8123-B2EE88CAE64F}"/>
              </a:ext>
            </a:extLst>
          </p:cNvPr>
          <p:cNvSpPr txBox="1">
            <a:spLocks noChangeArrowheads="1"/>
          </p:cNvSpPr>
          <p:nvPr/>
        </p:nvSpPr>
        <p:spPr>
          <a:xfrm>
            <a:off x="2576286" y="1001906"/>
            <a:ext cx="7772400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Belle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发表论文情况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中国大陆组主要贡献</a:t>
            </a:r>
            <a:r>
              <a:rPr lang="en-US" altLang="zh-CN" sz="3200" dirty="0">
                <a:solidFill>
                  <a:srgbClr val="00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EE5FAAF-E9E0-4F4B-8D44-D17B62445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43" y="1591210"/>
            <a:ext cx="11850914" cy="418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B 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物理：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6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粲偶素：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Phys. Rev. D 3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粲介子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+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粲重子：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Sci. Bull. 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JHEP 3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12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6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， 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EPJC 2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底偶素能谱及底偶素衰变：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9 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 Phys. Rev. Lett. 1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奇特态：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JHEP 3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篇，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Phys. Rev. D 21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, 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5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新物理：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Phys. Rev. Lett. 1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重子：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 Phys. Rev. D 2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篇</a:t>
            </a:r>
            <a:endParaRPr kumimoji="1" lang="en-US" altLang="zh-CN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6" name="灯片编号占位符 1">
            <a:extLst>
              <a:ext uri="{FF2B5EF4-FFF2-40B4-BE49-F238E27FC236}">
                <a16:creationId xmlns:a16="http://schemas.microsoft.com/office/drawing/2014/main" id="{13BA9901-48BD-442F-9ABE-2FC4315C3167}"/>
              </a:ext>
            </a:extLst>
          </p:cNvPr>
          <p:cNvSpPr txBox="1">
            <a:spLocks/>
          </p:cNvSpPr>
          <p:nvPr/>
        </p:nvSpPr>
        <p:spPr>
          <a:xfrm>
            <a:off x="7866743" y="7152368"/>
            <a:ext cx="2133600" cy="47625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DF0DAEF-62BD-4951-92BD-07BC613E0E6B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EEF81C9-D667-4B5B-B2B8-C948693499A4}"/>
              </a:ext>
            </a:extLst>
          </p:cNvPr>
          <p:cNvSpPr txBox="1">
            <a:spLocks noChangeArrowheads="1"/>
          </p:cNvSpPr>
          <p:nvPr/>
        </p:nvSpPr>
        <p:spPr>
          <a:xfrm>
            <a:off x="170543" y="5776266"/>
            <a:ext cx="11674127" cy="5098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合计：</a:t>
            </a:r>
            <a:r>
              <a:rPr lang="en-US" altLang="zh-CN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75</a:t>
            </a:r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篇，包括</a:t>
            </a:r>
            <a:r>
              <a:rPr lang="en-US" altLang="zh-CN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PRL13</a:t>
            </a:r>
            <a:r>
              <a:rPr lang="zh-CN" altLang="en-US" sz="320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篇。缺</a:t>
            </a:r>
            <a:r>
              <a:rPr lang="en-US" altLang="zh-CN" sz="3200" i="0" u="none" strike="noStrike" baseline="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τ</a:t>
            </a:r>
            <a:r>
              <a:rPr lang="zh-CN" altLang="en-US" sz="3200" i="0" u="none" strike="noStrike" baseline="0" dirty="0">
                <a:solidFill>
                  <a:srgbClr val="0000FF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" panose="02020603050405020304" pitchFamily="18" charset="0"/>
              </a:rPr>
              <a:t>衰变的研究，这次会议的目的！</a:t>
            </a:r>
            <a:endParaRPr lang="zh-CN" altLang="en-US" sz="3200" dirty="0">
              <a:solidFill>
                <a:srgbClr val="0000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6FE42AE-89DA-4F5C-9AB0-B6710CFB8529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5</a:t>
            </a:fld>
            <a:endParaRPr lang="en-US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8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D1B65F8-8F79-48E8-81CC-2AB00DCD9BD7}"/>
              </a:ext>
            </a:extLst>
          </p:cNvPr>
          <p:cNvSpPr txBox="1">
            <a:spLocks noChangeArrowheads="1"/>
          </p:cNvSpPr>
          <p:nvPr/>
        </p:nvSpPr>
        <p:spPr>
          <a:xfrm>
            <a:off x="3951430" y="987729"/>
            <a:ext cx="4079695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引用百次以上的论文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9DCEC5AB-D4BA-4977-A587-18E262514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04" y="1574322"/>
            <a:ext cx="7565996" cy="290303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&amp;Dbar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mixing【PRL96, 151801(2006)】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  151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</a:t>
            </a: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Y(2175)【PRD80, 031101(R) (2009)】             145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次</a:t>
            </a:r>
            <a:r>
              <a:rPr kumimoji="1" lang="zh-CN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Y(4360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、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4660)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【PRD91, 112007 (2015)】       180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次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 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Y(4660)【PRL99, 142002(2007)】                    533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Y(4008)【PRL99, 182004(2007)】                    535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X(4350)【PRL104, 112004(2010)】                  203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110000"/>
              </a:lnSpc>
              <a:buFontTx/>
              <a:buAutoNum type="arabicPeriod"/>
            </a:pPr>
            <a:r>
              <a:rPr kumimoji="1"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Zc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(3900)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【PRL110, 252002(2013)】                 917</a:t>
            </a:r>
            <a:r>
              <a:rPr kumimoji="1"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次                  </a:t>
            </a:r>
            <a:endParaRPr kumimoji="1" lang="zh-CN" altLang="en-US" sz="2400" b="1" dirty="0">
              <a:solidFill>
                <a:srgbClr val="CC0000"/>
              </a:solidFill>
              <a:latin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76D2BA42-5D1C-4EAC-8317-BE6B07FF5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29" y="4842051"/>
            <a:ext cx="11611428" cy="152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关于</a:t>
            </a:r>
            <a:r>
              <a:rPr kumimoji="1" lang="en-US" altLang="zh-CN" sz="2800" b="1" dirty="0" err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Zc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(3900)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Y(4008)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Y(4660)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的工作几乎在高能物理所有的国际、国内会议上被报告和引用，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“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XYZ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”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粒子研究，依然是一个前沿和热门研究领域。</a:t>
            </a:r>
            <a:endParaRPr kumimoji="1" lang="zh-CN" altLang="en-US" sz="2800" b="1" dirty="0">
              <a:solidFill>
                <a:srgbClr val="0000FF"/>
              </a:solidFill>
              <a:latin typeface="楷体_GB2312" pitchFamily="49" charset="-122"/>
              <a:ea typeface="楷体_GB2312" pitchFamily="49" charset="-122"/>
              <a:sym typeface="Symbol" panose="05050102010706020507" pitchFamily="18" charset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1298F-1B39-48F8-8ABD-428BCC46B181}"/>
              </a:ext>
            </a:extLst>
          </p:cNvPr>
          <p:cNvSpPr txBox="1">
            <a:spLocks/>
          </p:cNvSpPr>
          <p:nvPr/>
        </p:nvSpPr>
        <p:spPr>
          <a:xfrm>
            <a:off x="9945003" y="6047709"/>
            <a:ext cx="2133600" cy="294679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832F7C-AB3F-4DA5-8576-0C471211979B}" type="slidenum">
              <a:rPr lang="en-US" sz="1400" smtClean="0">
                <a:latin typeface="Arial Black" pitchFamily="34" charset="0"/>
              </a:rPr>
              <a:pPr algn="r"/>
              <a:t>6</a:t>
            </a:fld>
            <a:endParaRPr lang="en-US" sz="1400" dirty="0">
              <a:latin typeface="Arial Black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43D013A-FDA6-439B-A7F8-046282A61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25" y="1616559"/>
            <a:ext cx="411159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关于</a:t>
            </a:r>
            <a:r>
              <a:rPr kumimoji="1" lang="en-US" altLang="zh-CN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kumimoji="1" lang="zh-CN" altLang="en-US" sz="2800" b="1" dirty="0">
                <a:solidFill>
                  <a:srgbClr val="0000FF"/>
                </a:solidFill>
                <a:latin typeface="楷体_GB2312" pitchFamily="49" charset="-122"/>
                <a:ea typeface="楷体_GB2312" pitchFamily="49" charset="-122"/>
              </a:rPr>
              <a:t>介子混合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的工作也是一个近年前沿和热门的研究领域，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工厂升级的重要物理目标之一即高精度进行</a:t>
            </a:r>
            <a:r>
              <a:rPr kumimoji="1" lang="en-US" altLang="zh-CN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kumimoji="1" lang="zh-CN" altLang="en-US" sz="2800" b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介子混合研究。</a:t>
            </a:r>
          </a:p>
        </p:txBody>
      </p:sp>
    </p:spTree>
    <p:extLst>
      <p:ext uri="{BB962C8B-B14F-4D97-AF65-F5344CB8AC3E}">
        <p14:creationId xmlns:p14="http://schemas.microsoft.com/office/powerpoint/2010/main" val="14136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B8C22DA-F6B8-4D5E-8C04-ABEB39AF1615}"/>
              </a:ext>
            </a:extLst>
          </p:cNvPr>
          <p:cNvSpPr txBox="1">
            <a:spLocks noChangeArrowheads="1"/>
          </p:cNvSpPr>
          <p:nvPr/>
        </p:nvSpPr>
        <p:spPr>
          <a:xfrm>
            <a:off x="686028" y="1567963"/>
            <a:ext cx="8229600" cy="1530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B</a:t>
            </a:r>
            <a:r>
              <a:rPr lang="zh-CN" altLang="en-US" dirty="0">
                <a:solidFill>
                  <a:srgbClr val="0000FF"/>
                </a:solidFill>
              </a:rPr>
              <a:t>介子稀有衰变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zh-CN" altLang="en-US" dirty="0">
                <a:solidFill>
                  <a:srgbClr val="0000FF"/>
                </a:solidFill>
              </a:rPr>
              <a:t>含重子对末态的</a:t>
            </a:r>
            <a:r>
              <a:rPr lang="en-US" altLang="zh-CN" dirty="0">
                <a:solidFill>
                  <a:srgbClr val="0000FF"/>
                </a:solidFill>
              </a:rPr>
              <a:t>B</a:t>
            </a:r>
            <a:r>
              <a:rPr lang="zh-CN" altLang="en-US" dirty="0">
                <a:solidFill>
                  <a:srgbClr val="0000FF"/>
                </a:solidFill>
              </a:rPr>
              <a:t>衰变； </a:t>
            </a:r>
            <a:r>
              <a:rPr lang="en-US" altLang="zh-CN" dirty="0">
                <a:solidFill>
                  <a:srgbClr val="0000FF"/>
                </a:solidFill>
              </a:rPr>
              <a:t>B</a:t>
            </a:r>
            <a:r>
              <a:rPr lang="zh-CN" altLang="en-US" dirty="0">
                <a:solidFill>
                  <a:srgbClr val="0000FF"/>
                </a:solidFill>
              </a:rPr>
              <a:t>到粲重子对过程</a:t>
            </a:r>
            <a:endParaRPr lang="en-US" altLang="zh-CN" dirty="0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6AD341-DCBD-4B9D-8E85-F52B2A4F964B}"/>
              </a:ext>
            </a:extLst>
          </p:cNvPr>
          <p:cNvSpPr txBox="1">
            <a:spLocks noChangeArrowheads="1"/>
          </p:cNvSpPr>
          <p:nvPr/>
        </p:nvSpPr>
        <p:spPr>
          <a:xfrm>
            <a:off x="5464629" y="1009163"/>
            <a:ext cx="1502228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B </a:t>
            </a:r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物理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0D8423-88A6-465D-A130-6867895C5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670" y="2716511"/>
            <a:ext cx="3432629" cy="337726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24779D2-0E5F-4CEE-8F45-2ED0EADDEEB2}"/>
              </a:ext>
            </a:extLst>
          </p:cNvPr>
          <p:cNvSpPr txBox="1"/>
          <p:nvPr/>
        </p:nvSpPr>
        <p:spPr>
          <a:xfrm>
            <a:off x="442064" y="4246405"/>
            <a:ext cx="6732700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No evidence for a signal is found.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We report an upper limit on the branching fraction B</a:t>
            </a:r>
            <a:r>
              <a:rPr lang="en-US" altLang="zh-CN" sz="2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 K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*0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τ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&lt; 3.1 × 10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-3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at 90% confidence level.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This is the first direct limit on B</a:t>
            </a:r>
            <a:r>
              <a:rPr lang="en-US" altLang="zh-CN" sz="2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0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→ K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*0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+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τ</a:t>
            </a:r>
            <a:r>
              <a:rPr lang="en-US" altLang="zh-CN" sz="2000" i="0" u="none" strike="noStrike" baseline="30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−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r>
              <a:rPr lang="en-US" altLang="zh-CN" sz="2000" i="0" u="none" strike="noStrike" baseline="0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zh-CN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07E28E-CDB9-4DC8-8186-0FEDA5BA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53" y="2611595"/>
            <a:ext cx="6085633" cy="130855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CCA27993-D28D-416C-A9E1-1D3971344CF9}"/>
              </a:ext>
            </a:extLst>
          </p:cNvPr>
          <p:cNvSpPr txBox="1"/>
          <p:nvPr/>
        </p:nvSpPr>
        <p:spPr>
          <a:xfrm>
            <a:off x="5464629" y="4000814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28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4106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234073B-7272-42B7-95DF-2128B2E95767}"/>
              </a:ext>
            </a:extLst>
          </p:cNvPr>
          <p:cNvSpPr txBox="1">
            <a:spLocks noChangeArrowheads="1"/>
          </p:cNvSpPr>
          <p:nvPr/>
        </p:nvSpPr>
        <p:spPr>
          <a:xfrm>
            <a:off x="5464628" y="1009163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粲偶素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9F58E8A-DE9F-476F-8CDA-AC1C005C0FA3}"/>
              </a:ext>
            </a:extLst>
          </p:cNvPr>
          <p:cNvSpPr txBox="1">
            <a:spLocks noChangeArrowheads="1"/>
          </p:cNvSpPr>
          <p:nvPr/>
        </p:nvSpPr>
        <p:spPr>
          <a:xfrm>
            <a:off x="686028" y="1567963"/>
            <a:ext cx="8229600" cy="15308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0000FF"/>
                </a:solidFill>
              </a:rPr>
              <a:t>初态辐射过程</a:t>
            </a:r>
            <a:endParaRPr lang="en-US" altLang="zh-CN" dirty="0">
              <a:solidFill>
                <a:srgbClr val="0000FF"/>
              </a:solidFill>
            </a:endParaRPr>
          </a:p>
          <a:p>
            <a:r>
              <a:rPr lang="en-US" altLang="zh-CN" dirty="0">
                <a:solidFill>
                  <a:srgbClr val="0000FF"/>
                </a:solidFill>
              </a:rPr>
              <a:t>Continuum </a:t>
            </a:r>
            <a:r>
              <a:rPr lang="zh-CN" altLang="en-US" dirty="0">
                <a:solidFill>
                  <a:srgbClr val="0000FF"/>
                </a:solidFill>
              </a:rPr>
              <a:t>过程寻找丢失的粲偶素</a:t>
            </a:r>
            <a:endParaRPr lang="en-US" altLang="zh-CN" dirty="0">
              <a:solidFill>
                <a:srgbClr val="0000FF"/>
              </a:solidFill>
            </a:endParaRPr>
          </a:p>
          <a:p>
            <a:endParaRPr lang="en-US" altLang="zh-CN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2EFDBF-6557-4265-B874-336EFF46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4" y="2493737"/>
            <a:ext cx="6944512" cy="11638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5BA5E4-7BC4-459C-965B-B529E1D80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06" y="2339942"/>
            <a:ext cx="3876351" cy="304822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41FF5D-4CD8-4E9A-A718-D3E571DF24EF}"/>
              </a:ext>
            </a:extLst>
          </p:cNvPr>
          <p:cNvSpPr txBox="1"/>
          <p:nvPr/>
        </p:nvSpPr>
        <p:spPr>
          <a:xfrm>
            <a:off x="5878286" y="3839908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84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EF7AFF-7E0F-4848-8637-D3B1DF98C1E3}"/>
                  </a:ext>
                </a:extLst>
              </p:cNvPr>
              <p:cNvSpPr txBox="1"/>
              <p:nvPr/>
            </p:nvSpPr>
            <p:spPr>
              <a:xfrm>
                <a:off x="340184" y="4391548"/>
                <a:ext cx="7710939" cy="16466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l"/>
                </a:pPr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The cross section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b="0" i="1" u="none" strike="noStrike" baseline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 between 3.8 GeV and 5.3 GeV is measured</a:t>
                </a:r>
                <a:r>
                  <a:rPr lang="en-US" altLang="zh-CN" sz="2000" i="0" u="none" strike="noStrike" baseline="0" dirty="0">
                    <a:solidFill>
                      <a:srgbClr val="231F20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Two resonant structures at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4040</a:t>
                </a:r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(4160</a:t>
                </a:r>
                <a:r>
                  <a:rPr lang="en-US" altLang="zh-CN" dirty="0">
                    <a:latin typeface="Times" panose="02020603050405020304" pitchFamily="18" charset="0"/>
                    <a:cs typeface="Times" panose="02020603050405020304" pitchFamily="18" charset="0"/>
                  </a:rPr>
                  <a:t>)</a:t>
                </a:r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 are observed</a:t>
                </a:r>
                <a:endParaRPr lang="en-US" altLang="zh-CN" sz="2000" i="0" u="none" strike="noStrike" baseline="0" dirty="0">
                  <a:solidFill>
                    <a:srgbClr val="231F20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l"/>
                </a:pPr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This is the first measurement of this hadronic transition mode of these two states, and the partial widths to </a:t>
                </a:r>
                <a14:m>
                  <m:oMath xmlns:m="http://schemas.openxmlformats.org/officeDocument/2006/math">
                    <m:r>
                      <a:rPr lang="zh-CN" altLang="en-US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1800" b="0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altLang="zh-CN" sz="1800" b="0" i="0" u="none" strike="noStrike" baseline="0" dirty="0">
                    <a:latin typeface="Times" panose="02020603050405020304" pitchFamily="18" charset="0"/>
                    <a:cs typeface="Times" panose="02020603050405020304" pitchFamily="18" charset="0"/>
                  </a:rPr>
                  <a:t> are found to be about 1 MeV.</a:t>
                </a:r>
                <a:endParaRPr lang="zh-CN" altLang="en-US" sz="2000" dirty="0"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EF7AFF-7E0F-4848-8637-D3B1DF98C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84" y="4391548"/>
                <a:ext cx="7710939" cy="1646605"/>
              </a:xfrm>
              <a:prstGeom prst="rect">
                <a:avLst/>
              </a:prstGeom>
              <a:blipFill>
                <a:blip r:embed="rId4"/>
                <a:stretch>
                  <a:fillRect l="-553" t="-1845" b="-47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043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18C02-0CF1-48E9-A193-A20CF07A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628" y="2380639"/>
            <a:ext cx="5747658" cy="209672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39DC2D7-06AF-4860-B25E-F6DF9D526F03}"/>
              </a:ext>
            </a:extLst>
          </p:cNvPr>
          <p:cNvSpPr txBox="1">
            <a:spLocks noChangeArrowheads="1"/>
          </p:cNvSpPr>
          <p:nvPr/>
        </p:nvSpPr>
        <p:spPr>
          <a:xfrm>
            <a:off x="5214256" y="1229916"/>
            <a:ext cx="2460171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200" dirty="0">
                <a:solidFill>
                  <a:srgbClr val="000066"/>
                </a:solidFill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粲强子</a:t>
            </a:r>
            <a:endParaRPr lang="zh-CN" altLang="en-US" sz="3200" dirty="0">
              <a:solidFill>
                <a:srgbClr val="00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E0E5B917-540D-4248-8896-06A609B53D4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203198" y="2221117"/>
                <a:ext cx="8229600" cy="2695036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>
                    <a:solidFill>
                      <a:srgbClr val="0000FF"/>
                    </a:solidFill>
                  </a:rPr>
                  <a:t>粲重子衰变：分支比、不对称参数、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CP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破缺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zh-CN" altLang="en-US" dirty="0">
                    <a:solidFill>
                      <a:srgbClr val="0000FF"/>
                    </a:solidFill>
                  </a:rPr>
                  <a:t>寻找高激发态的粲重子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D</m:t>
                    </m:r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 mixing, D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介子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CP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破坏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en-US" altLang="zh-CN" dirty="0">
                    <a:solidFill>
                      <a:srgbClr val="0000FF"/>
                    </a:solidFill>
                  </a:rPr>
                  <a:t>D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介子的</a:t>
                </a:r>
                <a:r>
                  <a:rPr lang="en-US" altLang="zh-CN" dirty="0" err="1">
                    <a:solidFill>
                      <a:srgbClr val="0000FF"/>
                    </a:solidFill>
                  </a:rPr>
                  <a:t>Dalitz</a:t>
                </a:r>
                <a:r>
                  <a:rPr lang="zh-CN" altLang="en-US" dirty="0">
                    <a:solidFill>
                      <a:srgbClr val="0000FF"/>
                    </a:solidFill>
                  </a:rPr>
                  <a:t>图分析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r>
                  <a:rPr lang="zh-CN" altLang="en-US" dirty="0">
                    <a:solidFill>
                      <a:srgbClr val="0000FF"/>
                    </a:solidFill>
                  </a:rPr>
                  <a:t>粲重子半轻衰变，检验轻子味守恒</a:t>
                </a:r>
                <a:endParaRPr lang="en-US" altLang="zh-CN" dirty="0">
                  <a:solidFill>
                    <a:srgbClr val="0000FF"/>
                  </a:solidFill>
                </a:endParaRPr>
              </a:p>
              <a:p>
                <a:endParaRPr lang="en-US" altLang="zh-CN" dirty="0">
                  <a:solidFill>
                    <a:srgbClr val="0000FF"/>
                  </a:solidFill>
                </a:endParaRPr>
              </a:p>
              <a:p>
                <a:endParaRPr lang="en-US" altLang="zh-CN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Rectangle 3">
                <a:extLst>
                  <a:ext uri="{FF2B5EF4-FFF2-40B4-BE49-F238E27FC236}">
                    <a16:creationId xmlns:a16="http://schemas.microsoft.com/office/drawing/2014/main" id="{E0E5B917-540D-4248-8896-06A609B53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98" y="2221117"/>
                <a:ext cx="8229600" cy="2695036"/>
              </a:xfrm>
              <a:prstGeom prst="rect">
                <a:avLst/>
              </a:prstGeom>
              <a:blipFill>
                <a:blip r:embed="rId3"/>
                <a:stretch>
                  <a:fillRect l="-1333" t="-40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257EECD8-846C-4FA0-B6EA-B7FB9548D197}"/>
              </a:ext>
            </a:extLst>
          </p:cNvPr>
          <p:cNvSpPr txBox="1"/>
          <p:nvPr/>
        </p:nvSpPr>
        <p:spPr>
          <a:xfrm>
            <a:off x="10462251" y="4394420"/>
            <a:ext cx="1330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引用</a:t>
            </a:r>
            <a:r>
              <a:rPr lang="en-US" altLang="zh-CN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30</a:t>
            </a:r>
            <a:r>
              <a:rPr lang="zh-CN" altLang="en-US" dirty="0">
                <a:solidFill>
                  <a:srgbClr val="231F2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6403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6017</TotalTime>
  <Words>3307</Words>
  <Application>Microsoft Office PowerPoint</Application>
  <PresentationFormat>宽屏</PresentationFormat>
  <Paragraphs>369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71" baseType="lpstr">
      <vt:lpstr>AdvOT483a8203</vt:lpstr>
      <vt:lpstr>AdvOTd877c31c+21</vt:lpstr>
      <vt:lpstr>AdvOTdd3b7348.I+03</vt:lpstr>
      <vt:lpstr>AdvP4C4E74</vt:lpstr>
      <vt:lpstr>AdvTTbdb21c9e</vt:lpstr>
      <vt:lpstr>AdvTTd0b5fdba.I</vt:lpstr>
      <vt:lpstr>AdvTTd877c31c+03</vt:lpstr>
      <vt:lpstr>AdvTTd877c31c+22</vt:lpstr>
      <vt:lpstr>Batang</vt:lpstr>
      <vt:lpstr>Canela Text Regular</vt:lpstr>
      <vt:lpstr>Latin Modern Math</vt:lpstr>
      <vt:lpstr>LiberationSans</vt:lpstr>
      <vt:lpstr>Lucida Grande</vt:lpstr>
      <vt:lpstr>Seravek</vt:lpstr>
      <vt:lpstr>等线</vt:lpstr>
      <vt:lpstr>等线 Light</vt:lpstr>
      <vt:lpstr>黑体</vt:lpstr>
      <vt:lpstr>华文</vt:lpstr>
      <vt:lpstr>华文中宋</vt:lpstr>
      <vt:lpstr>楷体_GB2312</vt:lpstr>
      <vt:lpstr>微软雅黑</vt:lpstr>
      <vt:lpstr>微软雅黑</vt:lpstr>
      <vt:lpstr>Arial</vt:lpstr>
      <vt:lpstr>Arial Black</vt:lpstr>
      <vt:lpstr>Book Antiqua</vt:lpstr>
      <vt:lpstr>Calibri</vt:lpstr>
      <vt:lpstr>Cambria</vt:lpstr>
      <vt:lpstr>Cambria Math</vt:lpstr>
      <vt:lpstr>Times</vt:lpstr>
      <vt:lpstr>Times New Roman</vt:lpstr>
      <vt:lpstr>Verdana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FDHEP</cp:lastModifiedBy>
  <cp:revision>507</cp:revision>
  <dcterms:created xsi:type="dcterms:W3CDTF">2023-02-19T13:21:45Z</dcterms:created>
  <dcterms:modified xsi:type="dcterms:W3CDTF">2024-10-14T08:24:37Z</dcterms:modified>
</cp:coreProperties>
</file>