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97" r:id="rId3"/>
    <p:sldId id="257" r:id="rId4"/>
    <p:sldId id="260" r:id="rId5"/>
    <p:sldId id="259" r:id="rId6"/>
    <p:sldId id="263" r:id="rId7"/>
    <p:sldId id="298" r:id="rId8"/>
    <p:sldId id="299" r:id="rId9"/>
    <p:sldId id="300" r:id="rId10"/>
    <p:sldId id="293" r:id="rId11"/>
    <p:sldId id="268" r:id="rId12"/>
    <p:sldId id="269" r:id="rId13"/>
    <p:sldId id="292" r:id="rId14"/>
    <p:sldId id="301" r:id="rId15"/>
    <p:sldId id="295" r:id="rId16"/>
    <p:sldId id="302" r:id="rId17"/>
    <p:sldId id="304" r:id="rId18"/>
    <p:sldId id="306" r:id="rId19"/>
    <p:sldId id="305" r:id="rId20"/>
    <p:sldId id="290" r:id="rId21"/>
    <p:sldId id="291" r:id="rId22"/>
    <p:sldId id="307" r:id="rId23"/>
    <p:sldId id="271" r:id="rId24"/>
    <p:sldId id="270" r:id="rId25"/>
    <p:sldId id="272" r:id="rId26"/>
    <p:sldId id="275" r:id="rId27"/>
    <p:sldId id="276" r:id="rId28"/>
    <p:sldId id="274" r:id="rId29"/>
    <p:sldId id="279" r:id="rId30"/>
    <p:sldId id="264" r:id="rId31"/>
    <p:sldId id="296" r:id="rId32"/>
    <p:sldId id="283" r:id="rId33"/>
    <p:sldId id="286" r:id="rId34"/>
    <p:sldId id="285" r:id="rId35"/>
    <p:sldId id="258" r:id="rId36"/>
    <p:sldId id="308" r:id="rId37"/>
    <p:sldId id="316" r:id="rId38"/>
    <p:sldId id="315" r:id="rId39"/>
    <p:sldId id="317" r:id="rId40"/>
    <p:sldId id="311" r:id="rId41"/>
    <p:sldId id="313" r:id="rId42"/>
    <p:sldId id="312" r:id="rId43"/>
    <p:sldId id="314" r:id="rId44"/>
    <p:sldId id="310" r:id="rId45"/>
    <p:sldId id="309" r:id="rId46"/>
    <p:sldId id="318" r:id="rId47"/>
    <p:sldId id="282" r:id="rId48"/>
    <p:sldId id="267" r:id="rId49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8"/>
    <p:restoredTop sz="93721"/>
  </p:normalViewPr>
  <p:slideViewPr>
    <p:cSldViewPr snapToGrid="0">
      <p:cViewPr varScale="1">
        <p:scale>
          <a:sx n="67" d="100"/>
          <a:sy n="67" d="100"/>
        </p:scale>
        <p:origin x="9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15:41:18.9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3291 996 24575,'-75'21'0,"12"0"0,-3 2 0,14-7 0,-2 1 0,-23 6 0,4-3 0,-2-10 0,2-6 0,25-12 0,15-4 0,11-3 0,7 2 0,3 3 0,-4 5 0,-12 2 0,-15 4 0,-20 6 0,-9 4 0,3 4 0,11-2 0,16-2 0,12-5 0,9-7 0,3-5 0,3-3 0,0-3 0,-3 3 0,-11 2 0,-14 0 0,-16 3 0,-8 1 0,11 2 0,12-1 0,16-2 0,11 1 0,6-1 0,2 1 0,-4 0 0,-6 0 0,-10 3 0,-5 0 0,-7 2 0,-6 1 0,-4 4 0,0 2 0,1-1 0,3 1 0,0-3 0,4 1 0,1 2 0,-1-2 0,3 2 0,-3-1 0,-1 0 0,0 1 0,-3 1 0,-3 1 0,2-2 0,-2-1 0,0-1 0,1 1 0,-5 1 0,5-1 0,4-1 0,0-4 0,5-2 0,-3-1 0,-2 0 0,-2 0 0,-4 0 0,-3-3 0,8-4 0,8-4 0,8-8 0,9-5 0,5-7 0,5-9 0,2-5 0,2-3 0,1 1 0,3 1 0,3 4 0,3 2 0,4 4 0,5 9 0,1 7 0,2 6 0,2 2 0,3-5 0,9-10 0,12-12 0,10-6 0,3 1 0,-5 9 0,-12 10 0,-13 8 0,-9 7 0,-3 6 0,1 2 0,5 2 0,4-3 0,3-3 0,2-3 0,8-6 0,2-1 0,2 2 0,-5 2 0,-10 4 0,-4 2 0,-4 1 0,0 2 0,6 0 0,12-6 0,18-3 0,11-7 0,4 1 0,-6 4 0,-8 3 0,-5 6 0,-2-1 0,9 2 0,9-3 0,12-6 0,13-2 0,7-3 0,-47 9 0,1 1 0,49-7 0,-12 1 0,-9 0 0,-6 0 0,-1 0 0,9 0 0,11 0 0,-40 5 0,0 1 0,1 0 0,0 1 0,-1-1 0,-1 1 0,47-7 0,-9 5 0,-3-2 0,-4 4 0,-12 0 0,-9 0 0,-10 4 0,-6 3 0,4 6 0,3 2 0,-3 2 0,1 1 0,-6 0 0,-1 3 0,0 2 0,0 1 0,-1 1 0,-5 1 0,-7-3 0,-4-1 0,0 2 0,-1-1 0,1 2 0,-1 0 0,-2-3 0,-3 0 0,-4 0 0,-3 1 0,-1 3 0,0 2 0,-2 1 0,0 0 0,-4-4 0,1 0 0,-1 4 0,1 6 0,0 4 0,-2 0 0,-2-4 0,-2-3 0,0-1 0,0 7 0,0 9 0,0 4 0,0 2 0,-2-7 0,-2-9 0,-6-5 0,-11-4 0,-12 3 0,-12 7 0,-7 3 0,2-3 0,6-6 0,11-11 0,8-4 0,2-3 0,12-4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15:41:23.8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3057 0 24575,'-35'30'0,"0"0"0,0 0 0,-13 8 0,-4 2 0,-3 2 0,12-11 0,-1 2 0,-2 0 0,-1 1 0,1-1-656,0 0 1,0 0-1,-1 0 1,0 0 0,0-1 428,0 1 0,-2-1 1,1 0-1,-1 1 1,1-1 226,0 0 0,0 1 0,1-1 0,-1 1 0,0-1-350,-1 2 0,1-1 0,-1 1 1,0 0-1,0 0 350,-3 3 0,-1-1 0,1 1 0,0 0 0,1-1 0,5-2 0,2-1 0,0 0 0,1 0 0,0-1 51,-5 6 0,1-1 0,2 0 0,1-1-51,6-3 0,1-2 0,1 0 0,2 0-160,-7 6 1,2 0 0,1-1 159,3-2 0,2-1 0,1 0 0,3-3 0,2 1 0,1-2 905,-8 11 1,2-1-906,4-4 0,2-1 1256,3-6 0,1-1-1256,-12 13 1436,10-13-1436,10-9 674,7-10-674,5-6 0,1-10 0,-1-5 0,-1-5 0,-3-5 0,0 0 0,1 1 0,0 8 0,0 5 0,0 2 0,-1 0 0,0 0 0,0 1 0,3 5 0,0 14 0,3 7 0,-3 17 0,-2-11 0,-3 2 0,-4 3 0,-4 2 0,-4 3 0,-2 0 0,0-4 0,0-3 0,3-5 0,2-3 0,-4 8 0,12-13 0,11-9 0,7-6 0,4-4 0,2-1 0,0-4 0,9-6 0,19-12 0,-12 7 0,2-2 0,7-3 0,3-2 0,0 1 0,0 1 0,-5 2 0,-2 1 0,22-9 0,-20 12 0,-17 8 0,-7 5 0,-10 3 0,-19-1 0,1 0 0,-22-2 0,4-1 0,0 2 0,4-1 0,16 3 0,5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97200-9434-ED40-82EB-AEC055CFAEF5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22DA4-E9CE-1E49-8251-7A1813887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9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2DA4-E9CE-1E49-8251-7A18138870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2DA4-E9CE-1E49-8251-7A18138870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0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2DA4-E9CE-1E49-8251-7A181388703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2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2DA4-E9CE-1E49-8251-7A181388703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2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2DA4-E9CE-1E49-8251-7A181388703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3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EE99-56E4-2823-671E-13476E57D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33442-7AFB-FAA8-D753-35C3710E0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5580-E911-B713-2819-50BF0ED6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F7C1-5497-6D61-26D8-1D74CDD8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D0C-5C69-5F0D-2489-4504C154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0E790-78DC-881D-2903-D3B675FF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57DE4-2A6C-0A85-57CF-0A0410F89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ED3EB-AE72-DD26-A82E-DDDEB065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FBA4C-3BCF-02A6-AECC-F4D36936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03D8F-6BDE-6EE3-A701-F11B14EA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9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43705-E6AE-0A2C-7C60-7739E782A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03401-FFB3-C6AE-8C97-56847451F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7EC6C-32E3-E5FE-BC74-71F7E782D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BF9CE-800A-AE81-2BC0-A59C200A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1F9AC-9B2F-9E69-98E4-B8323290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2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94F6A-B18F-0809-C283-6C2E3D0A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C17A0-1489-7E6F-E5F2-8E75C594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F7DF7-E1C4-39E6-EA78-1425BA41D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9266-E219-989E-DE62-19386F65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5D9F8-C5FF-6B19-0A3F-3D455F9E8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E6DD-6DFE-B3D6-D9BA-FD855C6B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38EC7-30C7-8786-9777-6F3E59B55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FB388-3D07-1E31-9566-618DD8F2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C0F7A-E3A3-279B-3A2C-FAFDB96A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50EFD-7560-CB8E-F8C0-78EC494A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2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2911F-6D77-00A5-72EC-6DDFA77C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2B8F0-226C-8010-4A2E-EBC75775F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52250-43B9-8356-5AFC-360A1425A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BDA04-A8A0-6724-A2D5-4EB98B77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9F4F1-E05D-FD6E-41D8-8C2E9B59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AA7A0-58AA-3261-7AA8-E65856C4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4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DBD24-CB1D-9C78-4707-AADFC5BE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E9938-6DA0-7321-C2ED-5425A14E6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1BF84-F5CB-E27C-38E8-416D250C9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4BB945-BA47-712C-72B6-39EECA4BE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C1EF0-0033-6D83-C5C4-7539A58FC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68ECE3-4DB1-7643-EB8A-26D0EBC7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3295-1FC6-A233-B63A-A18B4BB1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C3FD29-16C2-973A-828D-6A08D76C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2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6F04-395D-9D99-8A7C-62E11058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D2A59-1600-7802-DAA2-6C94791A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11EEF-6C42-70BA-04A7-F714B7E9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1B092-89F6-B4B7-8322-94046D3B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FD576-0C31-C6EB-431B-7516E09D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DAFB4-38FD-46BF-D36F-58E0B710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30D4D-892A-CF7B-21F5-213CB4C4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0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BD63-9333-6A5F-8FC1-F93F54CE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3A5D2-266B-FAD9-3C45-A6817E79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81A6B-BAA4-40A4-075E-07B6E196D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D15F2-8101-153A-3D99-4CB0C890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A54F8-953E-4B98-3DD4-42E57967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87CD4-7508-FF5D-0C45-C9785D40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0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14A3-3E22-CE55-16B3-15C75DA4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5B436-ECB3-C5FE-5CDB-EDF1730E5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BC091-A81D-3E03-4F77-0B2A2EA3E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98D9D-9102-717B-20C2-7E940D86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Longke Li (HUNNU)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B057-03F5-D1CF-6A17-2A8A88D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D330F-DAEC-5411-A066-66E46017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F3B040-D767-27B9-936F-769087D1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00C49-A678-DF4D-8B95-0D88E52D5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E8C20-7E9C-CB82-0EC3-476C00276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Longke Li (HUNNU)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ABE6-A206-7982-FB54-DC4CFA2A5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699B3-864A-CA73-835E-6F95EDC2E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1329-062A-D940-A856-D3C8C6088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7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oot.cern/doc/master/classTHistPainter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root.cern.ch/doc/master/classTGraphPainter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arxiv.org/abs/2107.0227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oot.cern.ch/doc/master/classTH1.html#a63eb028df86bc86c8e20c989eb23fb2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oot.cern.ch/doc/master/classTFormula.html#FormulaFunc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oot.cern.ch/doc/v614/classROOT_1_1Math_1_1Minimizer.html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ndico.ihep.ac.cn/event/2388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49.png"/><Relationship Id="rId7" Type="http://schemas.openxmlformats.org/officeDocument/2006/relationships/customXml" Target="../ink/ink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10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70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oot.cern/manual/roofit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root.cern/doc/master/group__tutorial__roofit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root.cern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oot.cer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oot.cern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6AD9-7E1C-CF92-A5D0-684C94843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791" y="754686"/>
            <a:ext cx="6454589" cy="1655762"/>
          </a:xfrm>
        </p:spPr>
        <p:txBody>
          <a:bodyPr>
            <a:normAutofit/>
          </a:bodyPr>
          <a:lstStyle/>
          <a:p>
            <a:r>
              <a:rPr lang="en-US" sz="6600" dirty="0"/>
              <a:t>ROOT &amp; </a:t>
            </a:r>
            <a:r>
              <a:rPr lang="en-US" sz="6600" dirty="0" err="1"/>
              <a:t>RooFit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00389-6F7A-3F41-8D5E-6E7B81F3A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815" y="3096200"/>
            <a:ext cx="6257365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李龙科</a:t>
            </a:r>
            <a:endParaRPr lang="en-US" sz="28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湖南师范大学</a:t>
            </a:r>
            <a:endParaRPr lang="en-US" sz="28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2800" dirty="0">
                <a:latin typeface="Heiti SC Medium" pitchFamily="2" charset="-128"/>
                <a:ea typeface="Heiti SC Medium" pitchFamily="2" charset="-128"/>
              </a:rPr>
              <a:t>2024年</a:t>
            </a:r>
            <a:r>
              <a:rPr lang="en-US" altLang="zh-CN" sz="2800" dirty="0">
                <a:latin typeface="Heiti SC Medium" pitchFamily="2" charset="-128"/>
                <a:ea typeface="Heiti SC Medium" pitchFamily="2" charset="-128"/>
              </a:rPr>
              <a:t>11</a:t>
            </a:r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月</a:t>
            </a:r>
            <a:r>
              <a:rPr lang="en-US" altLang="zh-CN" sz="2800" dirty="0">
                <a:latin typeface="Heiti SC Medium" pitchFamily="2" charset="-128"/>
                <a:ea typeface="Heiti SC Medium" pitchFamily="2" charset="-128"/>
              </a:rPr>
              <a:t>26</a:t>
            </a:r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日</a:t>
            </a:r>
            <a:endParaRPr lang="en-US" sz="2800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7E9A2-6835-320D-0D5F-7E5FDA3E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180" y="1940669"/>
            <a:ext cx="4205568" cy="1726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BFD09-5035-1555-6D2F-F790F103C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93" y="5137725"/>
            <a:ext cx="2174213" cy="1726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255EE-419C-3A44-DF45-7A77B8C6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34569"/>
            <a:ext cx="2679700" cy="177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F6336-D448-B568-1D76-0B9B57ED2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5137725"/>
            <a:ext cx="2018653" cy="1705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11798-2660-DD73-C15B-8640A2D90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106" y="5034569"/>
            <a:ext cx="2329194" cy="170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0B631C-1094-1140-4266-0902500C4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7859" y="5137725"/>
            <a:ext cx="2329195" cy="15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6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3604-1384-E3D3-ACB9-BEF1ED04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直方图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9D6E-CE86-0145-482D-8441F3D9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D9813-4EC1-1280-A837-BA86D486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696371-492F-9398-3E9B-68F7B3BD8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4160" y="1724366"/>
            <a:ext cx="5768819" cy="435133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3DBD9-C36A-78A5-BD55-A720A002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8" y="1812797"/>
            <a:ext cx="5981700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0452ED-6F15-68B7-FC61-C15D51A1F40F}"/>
              </a:ext>
            </a:extLst>
          </p:cNvPr>
          <p:cNvSpPr txBox="1"/>
          <p:nvPr/>
        </p:nvSpPr>
        <p:spPr>
          <a:xfrm>
            <a:off x="1483092" y="1355034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SimpleHistogram.C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9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5157A0-C4BC-2E74-A9EA-7357A75FA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00" y="1321594"/>
            <a:ext cx="5222610" cy="152397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395B4-AED6-F4E5-F37D-B4D4C78C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46DC2-A3D1-15FC-7535-67914127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05671E-0762-07D3-95B3-C82A9C0D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50800"/>
            <a:ext cx="7816516" cy="105394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可视化画图的设置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6CE28-6C74-C085-246A-152DC13F1750}"/>
              </a:ext>
            </a:extLst>
          </p:cNvPr>
          <p:cNvSpPr txBox="1"/>
          <p:nvPr/>
        </p:nvSpPr>
        <p:spPr>
          <a:xfrm>
            <a:off x="6333565" y="659173"/>
            <a:ext cx="557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https://root.cern/doc/master/classTHistPainter.html</a:t>
            </a:r>
            <a:r>
              <a:rPr lang="zh-CN" altLang="en-US" dirty="0">
                <a:hlinkClick r:id="rId3"/>
              </a:rPr>
              <a:t> </a:t>
            </a:r>
            <a:endParaRPr lang="en-US" altLang="zh-CN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root.cern.ch</a:t>
            </a:r>
            <a:r>
              <a:rPr lang="en-US" dirty="0">
                <a:hlinkClick r:id="rId4"/>
              </a:rPr>
              <a:t>/doc/master/</a:t>
            </a:r>
            <a:r>
              <a:rPr lang="en-US" dirty="0" err="1">
                <a:hlinkClick r:id="rId4"/>
              </a:rPr>
              <a:t>classTGraphPainter.html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664908-5F40-C284-6494-D65B5EDAE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185359"/>
            <a:ext cx="9877612" cy="3196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EA691C-FEDE-03BC-F291-C4C75BEA3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298" y="1436259"/>
            <a:ext cx="4599863" cy="18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5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94ECD9-CFEA-9850-CA1A-E20F7F551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360" y="50800"/>
            <a:ext cx="4795640" cy="6356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13300-89C6-DD80-2429-A3755F19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50800"/>
            <a:ext cx="7816516" cy="105394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图的基本设置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E1C3-1CDD-C0B7-12E0-A976E6F94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22" y="1139178"/>
            <a:ext cx="8366578" cy="4861510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Heiti SC Medium" pitchFamily="2" charset="-128"/>
                <a:ea typeface="Heiti SC Medium" pitchFamily="2" charset="-128"/>
              </a:rPr>
              <a:t>不同颜色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（</a:t>
            </a:r>
            <a:r>
              <a:rPr lang="en-US" sz="1800" dirty="0" err="1">
                <a:latin typeface="Heiti SC Medium" pitchFamily="2" charset="-128"/>
                <a:ea typeface="Heiti SC Medium" pitchFamily="2" charset="-128"/>
              </a:rPr>
              <a:t>和线条或填充的各种Style搭配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）</a:t>
            </a:r>
            <a:r>
              <a:rPr lang="en-US" sz="1800" dirty="0" err="1">
                <a:latin typeface="Heiti SC Medium" pitchFamily="2" charset="-128"/>
                <a:ea typeface="Heiti SC Medium" pitchFamily="2" charset="-128"/>
              </a:rPr>
              <a:t>使用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，效果更佳。</a:t>
            </a:r>
            <a:endParaRPr lang="en-US" sz="18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1800" dirty="0" err="1">
                <a:latin typeface="Heiti SC Medium" pitchFamily="2" charset="-128"/>
                <a:ea typeface="Heiti SC Medium" pitchFamily="2" charset="-128"/>
              </a:rPr>
              <a:t>不要使用浅绿色和黄色这类</a:t>
            </a:r>
            <a:endParaRPr lang="en-US" sz="18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1800" dirty="0" err="1">
                <a:latin typeface="Heiti SC Medium" pitchFamily="2" charset="-128"/>
                <a:ea typeface="Heiti SC Medium" pitchFamily="2" charset="-128"/>
              </a:rPr>
              <a:t>新的配色方案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（色盲和出版物使用灰度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  <a:hlinkClick r:id="rId4"/>
              </a:rPr>
              <a:t>arXiv:2107.02270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）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1800" dirty="0" err="1">
                <a:latin typeface="Heiti SC Medium" pitchFamily="2" charset="-128"/>
                <a:ea typeface="Heiti SC Medium" pitchFamily="2" charset="-128"/>
              </a:rPr>
              <a:t>例如下面的多个直方图的堆积图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：</a:t>
            </a:r>
            <a:endParaRPr lang="en-US" sz="18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9B4CD-06CC-09F3-0963-D0A35F8F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31A3F-06D3-C23C-AD99-090EF7F7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8D076D-140C-3B4D-4063-A39A9C24D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26" y="2724056"/>
            <a:ext cx="3257707" cy="2212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12C05-6BBF-60C3-DF08-EB86594C6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486" y="2617438"/>
            <a:ext cx="3257707" cy="2212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25AC86-E804-A0DB-FCA5-455B5B5A5849}"/>
              </a:ext>
            </a:extLst>
          </p:cNvPr>
          <p:cNvSpPr txBox="1"/>
          <p:nvPr/>
        </p:nvSpPr>
        <p:spPr>
          <a:xfrm>
            <a:off x="551512" y="4970741"/>
            <a:ext cx="3183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从上往下依次为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/>
              <a:t>kP6Violet,</a:t>
            </a:r>
            <a:r>
              <a:rPr lang="zh-CN" altLang="en-US" dirty="0"/>
              <a:t> </a:t>
            </a:r>
            <a:r>
              <a:rPr lang="en-US" altLang="zh-CN" dirty="0"/>
              <a:t>kP6Gray,</a:t>
            </a:r>
            <a:r>
              <a:rPr lang="zh-CN" altLang="en-US" dirty="0"/>
              <a:t> </a:t>
            </a:r>
            <a:r>
              <a:rPr lang="en-US" altLang="zh-CN" dirty="0"/>
              <a:t>kP6Grape,</a:t>
            </a:r>
          </a:p>
          <a:p>
            <a:r>
              <a:rPr lang="en-US" altLang="zh-CN" dirty="0"/>
              <a:t>kP6Red,</a:t>
            </a:r>
            <a:r>
              <a:rPr lang="zh-CN" altLang="en-US" dirty="0"/>
              <a:t> </a:t>
            </a:r>
            <a:r>
              <a:rPr lang="en-US" altLang="zh-CN" dirty="0"/>
              <a:t>kP6Yellow,</a:t>
            </a:r>
            <a:r>
              <a:rPr lang="zh-CN" altLang="en-US" dirty="0"/>
              <a:t> </a:t>
            </a:r>
            <a:r>
              <a:rPr lang="en-US" altLang="zh-CN" dirty="0"/>
              <a:t>kP6Blue,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B6E75-9510-A524-7863-CAB183631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704" y="5015998"/>
            <a:ext cx="2667000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3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3604-1384-E3D3-ACB9-BEF1ED04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曲线图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（比如效率</a:t>
            </a:r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分辨率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等）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A5FDB8-A2F3-E085-58AF-D976A4BD1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0798" y="1622306"/>
            <a:ext cx="5768819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9D6E-CE86-0145-482D-8441F3D9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D9813-4EC1-1280-A837-BA86D486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E9A59-F70A-C8AA-F9B6-7531DD5F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83" y="1622306"/>
            <a:ext cx="5971415" cy="4802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D92DF3-F7D8-A8D6-2A74-CD5C2B67326D}"/>
              </a:ext>
            </a:extLst>
          </p:cNvPr>
          <p:cNvSpPr txBox="1"/>
          <p:nvPr/>
        </p:nvSpPr>
        <p:spPr>
          <a:xfrm>
            <a:off x="2276258" y="1246287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SimpleGraph.C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03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3604-1384-E3D3-ACB9-BEF1ED04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JP" dirty="0">
                <a:latin typeface="Heiti SC Medium" pitchFamily="2" charset="-128"/>
                <a:ea typeface="Heiti SC Medium" pitchFamily="2" charset="-128"/>
              </a:rPr>
              <a:t>函数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9D6E-CE86-0145-482D-8441F3D9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D9813-4EC1-1280-A837-BA86D486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1C926-F0E4-A6C6-7AC7-2710636BB792}"/>
              </a:ext>
            </a:extLst>
          </p:cNvPr>
          <p:cNvSpPr txBox="1"/>
          <p:nvPr/>
        </p:nvSpPr>
        <p:spPr>
          <a:xfrm>
            <a:off x="632011" y="1546412"/>
            <a:ext cx="5346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eiti SC Medium" pitchFamily="2" charset="-128"/>
                <a:ea typeface="Heiti SC Medium" pitchFamily="2" charset="-128"/>
              </a:rPr>
              <a:t>数学函数由</a:t>
            </a:r>
            <a:r>
              <a:rPr lang="en-US" sz="2000" dirty="0">
                <a:latin typeface="Heiti SC Medium" pitchFamily="2" charset="-128"/>
                <a:ea typeface="Heiti SC Medium" pitchFamily="2" charset="-128"/>
              </a:rPr>
              <a:t>TF1</a:t>
            </a:r>
            <a:r>
              <a:rPr lang="ja-JP" altLang="en-US" sz="2000">
                <a:latin typeface="Heiti SC Medium" pitchFamily="2" charset="-128"/>
                <a:ea typeface="Heiti SC Medium" pitchFamily="2" charset="-128"/>
              </a:rPr>
              <a:t>类表示</a:t>
            </a: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。</a:t>
            </a:r>
            <a:endParaRPr lang="en-US" altLang="zh-CN" sz="2000" dirty="0">
              <a:latin typeface="Heiti SC Medium" pitchFamily="2" charset="-128"/>
              <a:ea typeface="Heiti SC Medium" pitchFamily="2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eiti SC Medium" pitchFamily="2" charset="-128"/>
                <a:ea typeface="Heiti SC Medium" pitchFamily="2" charset="-128"/>
              </a:rPr>
              <a:t>函数有名称、公式和行属性。</a:t>
            </a:r>
            <a:endParaRPr lang="en-US" sz="2000" dirty="0">
              <a:latin typeface="Heiti SC Medium" pitchFamily="2" charset="-128"/>
              <a:ea typeface="Heiti SC Medium" pitchFamily="2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iti SC Medium" pitchFamily="2" charset="-128"/>
                <a:ea typeface="Heiti SC Medium" pitchFamily="2" charset="-128"/>
              </a:rPr>
              <a:t>函数可以是带参数或不带参数的</a:t>
            </a: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。</a:t>
            </a:r>
            <a:endParaRPr lang="en-US" altLang="zh-CN" sz="2000" dirty="0">
              <a:latin typeface="Heiti SC Medium" pitchFamily="2" charset="-128"/>
              <a:ea typeface="Heiti SC Medium" pitchFamily="2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函数（包括其积分或微分）是可以计算的。</a:t>
            </a:r>
            <a:endParaRPr lang="en-US" sz="2000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115D6-9FAF-C0A8-1600-0646CC48B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719" y="3354812"/>
            <a:ext cx="3734916" cy="251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CF7FC-9173-BA7A-8D06-08BD89BB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67" y="3122448"/>
            <a:ext cx="7772400" cy="29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2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3604-1384-E3D3-ACB9-BEF1ED04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JP" dirty="0">
                <a:latin typeface="Heiti SC Medium" pitchFamily="2" charset="-128"/>
                <a:ea typeface="Heiti SC Medium" pitchFamily="2" charset="-128"/>
              </a:rPr>
              <a:t>函数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9D6E-CE86-0145-482D-8441F3D9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D9813-4EC1-1280-A837-BA86D486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92DF3-F7D8-A8D6-2A74-CD5C2B67326D}"/>
              </a:ext>
            </a:extLst>
          </p:cNvPr>
          <p:cNvSpPr txBox="1"/>
          <p:nvPr/>
        </p:nvSpPr>
        <p:spPr>
          <a:xfrm>
            <a:off x="2276258" y="1246287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SimpleFunction.C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E03BF-C44F-B712-AECF-F8DE8337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981" y="1853996"/>
            <a:ext cx="4752589" cy="3584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0A2E42-D74B-C0D9-A8B3-05FDAB80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996"/>
            <a:ext cx="71628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4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9199AB-68EF-C728-9CCE-C6B5AC971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131" y="1665168"/>
            <a:ext cx="10187738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2E010-E2C7-7341-683E-3D2BF7C2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44B8-C9F2-3DAE-5977-2BD7B0BA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4EE6A-C9B7-A0C3-B9B3-7E4EBB2A598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60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直方图和</a:t>
            </a:r>
            <a:r>
              <a:rPr lang="en-JP" dirty="0">
                <a:latin typeface="Heiti SC Medium" pitchFamily="2" charset="-128"/>
                <a:ea typeface="Heiti SC Medium" pitchFamily="2" charset="-128"/>
              </a:rPr>
              <a:t>函数同时显示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E8DA4-3857-04D6-3465-0333767EEBF3}"/>
              </a:ext>
            </a:extLst>
          </p:cNvPr>
          <p:cNvSpPr txBox="1"/>
          <p:nvPr/>
        </p:nvSpPr>
        <p:spPr>
          <a:xfrm>
            <a:off x="1002130" y="5192832"/>
            <a:ext cx="411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  <a:hlinkClick r:id="rId3"/>
              </a:rPr>
              <a:t>函数名单</a:t>
            </a:r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和其</a:t>
            </a:r>
            <a:r>
              <a:rPr lang="en-US" dirty="0" err="1">
                <a:latin typeface="Heiti SC Medium" pitchFamily="2" charset="-128"/>
                <a:ea typeface="Heiti SC Medium" pitchFamily="2" charset="-128"/>
                <a:hlinkClick r:id="rId4"/>
              </a:rPr>
              <a:t>详细表达式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：</a:t>
            </a:r>
            <a:endParaRPr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gaus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gausn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landau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landau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iti SC Medium" pitchFamily="2" charset="-128"/>
                <a:ea typeface="Heiti SC Medium" pitchFamily="2" charset="-128"/>
              </a:rPr>
              <a:t>/expo/pol1,…9/chebyshev1,…9.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245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57227-C956-34B3-FB3A-82F1A9AF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1DCD7-EA7B-94D7-9E4E-CABE758D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17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3D1D93A-0742-ADF8-529B-7714418F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JP" dirty="0">
                <a:latin typeface="Heiti SC Medium" pitchFamily="2" charset="-128"/>
                <a:ea typeface="Heiti SC Medium" pitchFamily="2" charset="-128"/>
              </a:rPr>
              <a:t>ROOT拟合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D5C4A-1B6D-2023-2D18-0EFDD6DB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4" y="1271536"/>
            <a:ext cx="8691772" cy="352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623B9-358D-4AAB-EC5F-7C59D6541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82" y="4862534"/>
            <a:ext cx="6224379" cy="1480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60870B-EAB8-E70D-9BCB-1B04BAFE9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661" y="5001671"/>
            <a:ext cx="5219327" cy="1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5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5C49E-74D5-9DF0-6DB3-959C31C3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A2A3A-4E78-7112-94DE-34D2B22A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4A85FF-D5CB-97D0-308B-2B0F5684E10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60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JP">
                <a:latin typeface="Heiti SC Medium" pitchFamily="2" charset="-128"/>
                <a:ea typeface="Heiti SC Medium" pitchFamily="2" charset="-128"/>
              </a:rPr>
              <a:t>ROOT拟合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CE7BB7B-CB47-CB88-51E9-E4EB5762C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1890"/>
            <a:ext cx="10515600" cy="412509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B123C-A228-BEB8-14C2-6725B5961E2B}"/>
              </a:ext>
            </a:extLst>
          </p:cNvPr>
          <p:cNvSpPr txBox="1"/>
          <p:nvPr/>
        </p:nvSpPr>
        <p:spPr>
          <a:xfrm>
            <a:off x="1922929" y="5646980"/>
            <a:ext cx="213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hlinkClick r:id="rId3"/>
              </a:rPr>
              <a:t>Minimizer</a:t>
            </a:r>
            <a:r>
              <a:rPr lang="zh-CN" altLang="en-US" sz="2400" dirty="0">
                <a:hlinkClick r:id="rId3"/>
              </a:rPr>
              <a:t> </a:t>
            </a:r>
            <a:r>
              <a:rPr lang="en-US" altLang="zh-CN" sz="2400" dirty="0">
                <a:hlinkClick r:id="rId3"/>
              </a:rPr>
              <a:t>Class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567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57227-C956-34B3-FB3A-82F1A9AF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1DCD7-EA7B-94D7-9E4E-CABE758D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19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3D1D93A-0742-ADF8-529B-7714418F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JP" dirty="0">
                <a:latin typeface="Heiti SC Medium" pitchFamily="2" charset="-128"/>
                <a:ea typeface="Heiti SC Medium" pitchFamily="2" charset="-128"/>
              </a:rPr>
              <a:t>ROOT拟合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56645-A7DB-EAB4-09BA-BB09CD45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2" y="1325323"/>
            <a:ext cx="11201401" cy="482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0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C528-DFC5-374E-A701-B513240D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打个广告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2C08F-4747-016E-EBE0-D56491318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48" y="1825625"/>
            <a:ext cx="50292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 err="1">
                <a:latin typeface="Heiti SC Medium" pitchFamily="2" charset="-128"/>
                <a:ea typeface="Heiti SC Medium" pitchFamily="2" charset="-128"/>
              </a:rPr>
              <a:t>第三届BESIII</a:t>
            </a:r>
            <a:r>
              <a:rPr lang="en-US" sz="2000" dirty="0">
                <a:latin typeface="Heiti SC Medium" pitchFamily="2" charset="-128"/>
                <a:ea typeface="Heiti SC Medium" pitchFamily="2" charset="-128"/>
              </a:rPr>
              <a:t>-Belle</a:t>
            </a: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2000" dirty="0">
                <a:latin typeface="Heiti SC Medium" pitchFamily="2" charset="-128"/>
                <a:ea typeface="Heiti SC Medium" pitchFamily="2" charset="-128"/>
              </a:rPr>
              <a:t>II-</a:t>
            </a:r>
            <a:r>
              <a:rPr lang="en-US" altLang="zh-CN" sz="2000" dirty="0" err="1">
                <a:latin typeface="Heiti SC Medium" pitchFamily="2" charset="-128"/>
                <a:ea typeface="Heiti SC Medium" pitchFamily="2" charset="-128"/>
              </a:rPr>
              <a:t>LHCb</a:t>
            </a: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粲强子物理联合研讨会</a:t>
            </a:r>
            <a:r>
              <a:rPr lang="en-US" altLang="zh-CN" sz="2000" dirty="0">
                <a:latin typeface="Heiti SC Medium" pitchFamily="2" charset="-128"/>
                <a:ea typeface="Heiti SC Medium" pitchFamily="2" charset="-128"/>
              </a:rPr>
              <a:t>@</a:t>
            </a: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长沙</a:t>
            </a:r>
            <a:endParaRPr lang="en-US" altLang="zh-CN" sz="2000" dirty="0">
              <a:latin typeface="Heiti SC Medium" pitchFamily="2" charset="-128"/>
              <a:ea typeface="Heiti SC Medium" pitchFamily="2" charset="-128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时间待定（明年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7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月初或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10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月中旬）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联系人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：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(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长沙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F5) 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李龙科、卢宇、单葳、俞洁晟、张书磊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首届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2017@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南开大学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第二届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2019@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山西师大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>
              <a:lnSpc>
                <a:spcPct val="100000"/>
              </a:lnSpc>
            </a:pPr>
            <a:endParaRPr lang="en-US" sz="1800" dirty="0">
              <a:latin typeface="Heiti SC Medium" pitchFamily="2" charset="-128"/>
              <a:ea typeface="Heiti SC Medium" pitchFamily="2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000">
                <a:latin typeface="Heiti SC Medium" pitchFamily="2" charset="-128"/>
                <a:ea typeface="Heiti SC Medium" pitchFamily="2" charset="-128"/>
                <a:hlinkClick r:id="rId2"/>
              </a:rPr>
              <a:t>第十届</a:t>
            </a:r>
            <a:r>
              <a:rPr lang="en-US" altLang="zh-CN" sz="2000" dirty="0">
                <a:latin typeface="Heiti SC Medium" pitchFamily="2" charset="-128"/>
                <a:ea typeface="Heiti SC Medium" pitchFamily="2" charset="-128"/>
                <a:hlinkClick r:id="rId2"/>
              </a:rPr>
              <a:t>XYZ</a:t>
            </a:r>
            <a:r>
              <a:rPr lang="ja-JP" altLang="en-US" sz="2000">
                <a:latin typeface="Heiti SC Medium" pitchFamily="2" charset="-128"/>
                <a:ea typeface="Heiti SC Medium" pitchFamily="2" charset="-128"/>
                <a:hlinkClick r:id="rId2"/>
              </a:rPr>
              <a:t>研讨会</a:t>
            </a:r>
            <a:endParaRPr lang="en-US" altLang="zh-CN" sz="2000" dirty="0">
              <a:latin typeface="Heiti SC Medium" pitchFamily="2" charset="-128"/>
              <a:ea typeface="Heiti SC Medium" pitchFamily="2" charset="-128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时间：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2025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年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4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月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11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日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--15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日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联系人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：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(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湖南师大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)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 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陈锐、单葳、钟显辉</a:t>
            </a:r>
            <a:endParaRPr lang="en-US" sz="18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CCBF1-3CA5-6E73-023E-34BC8F02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C1B04D-7945-4561-716A-F66B08F3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7E585-003F-61A1-99BB-5DCBCDF9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047" y="1690688"/>
            <a:ext cx="6831106" cy="382155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6BB671E-7B53-DB8C-79C0-2164C2DABF81}"/>
              </a:ext>
            </a:extLst>
          </p:cNvPr>
          <p:cNvSpPr/>
          <p:nvPr/>
        </p:nvSpPr>
        <p:spPr>
          <a:xfrm>
            <a:off x="7987553" y="3429000"/>
            <a:ext cx="708212" cy="4168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81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57227-C956-34B3-FB3A-82F1A9AF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1DCD7-EA7B-94D7-9E4E-CABE758D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6764A6-B4D7-457E-C192-5D2D27573E26}"/>
                  </a:ext>
                </a:extLst>
              </p:cNvPr>
              <p:cNvSpPr txBox="1"/>
              <p:nvPr/>
            </p:nvSpPr>
            <p:spPr>
              <a:xfrm>
                <a:off x="7924800" y="1135365"/>
                <a:ext cx="4114800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iti SC Medium" pitchFamily="2" charset="-128"/>
                    <a:ea typeface="Heiti SC Medium" pitchFamily="2" charset="-128"/>
                  </a:rPr>
                  <a:t>建立一个空的直方图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，有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50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个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bin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，范围为</a:t>
                </a:r>
                <a14:m>
                  <m:oMath xmlns:m="http://schemas.openxmlformats.org/officeDocument/2006/math">
                    <m:r>
                      <a:rPr lang="en-US" altLang="zh-CN" sz="16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−10,</m:t>
                    </m:r>
                    <m:r>
                      <a:rPr lang="zh-CN" alt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10]</m:t>
                    </m:r>
                  </m:oMath>
                </a14:m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iti SC Medium" pitchFamily="2" charset="-128"/>
                    <a:ea typeface="Heiti SC Medium" pitchFamily="2" charset="-128"/>
                  </a:rPr>
                  <a:t>填充直方图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1000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个高斯随机数，高斯中心值为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1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，宽度为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2.</a:t>
                </a:r>
              </a:p>
              <a:p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err="1">
                    <a:latin typeface="Heiti SC Medium" pitchFamily="2" charset="-128"/>
                    <a:ea typeface="Heiti SC Medium" pitchFamily="2" charset="-128"/>
                  </a:rPr>
                  <a:t>建立一个拟合函数gaus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，设置待拟合的参数的初始。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改变缺省的最小化引擎为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Minuit2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使用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ROOT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拟合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（</a:t>
                </a:r>
                <a:r>
                  <a:rPr lang="en-US" sz="1600" dirty="0" err="1">
                    <a:latin typeface="Heiti SC Medium" pitchFamily="2" charset="-128"/>
                    <a:ea typeface="Heiti SC Medium" pitchFamily="2" charset="-128"/>
                  </a:rPr>
                  <a:t>缺省是使用最小卡方法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）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“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L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”为似然值拟合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“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S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”建立</a:t>
                </a:r>
                <a:r>
                  <a:rPr lang="en-US" altLang="zh-CN" sz="1600" dirty="0" err="1">
                    <a:latin typeface="Heiti SC Medium" pitchFamily="2" charset="-128"/>
                    <a:ea typeface="Heiti SC Medium" pitchFamily="2" charset="-128"/>
                  </a:rPr>
                  <a:t>TFitResult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对象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“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E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”使用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MINOS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计算误差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从</a:t>
                </a:r>
                <a:r>
                  <a:rPr lang="en-US" sz="1600" dirty="0" err="1">
                    <a:latin typeface="Heiti SC Medium" pitchFamily="2" charset="-128"/>
                    <a:ea typeface="Heiti SC Medium" pitchFamily="2" charset="-128"/>
                  </a:rPr>
                  <a:t>TFitResult获取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关联矩阵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显示拟合参数（高斯的宽度）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6764A6-B4D7-457E-C192-5D2D2757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1135365"/>
                <a:ext cx="4114800" cy="4893647"/>
              </a:xfrm>
              <a:prstGeom prst="rect">
                <a:avLst/>
              </a:prstGeom>
              <a:blipFill>
                <a:blip r:embed="rId2"/>
                <a:stretch>
                  <a:fillRect l="-615" t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E7DD2FA3-C68A-EFB4-0911-FF8DA963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77455"/>
            <a:ext cx="7772400" cy="460946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3D1D93A-0742-ADF8-529B-7714418F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JP" dirty="0">
                <a:latin typeface="Heiti SC Medium" pitchFamily="2" charset="-128"/>
                <a:ea typeface="Heiti SC Medium" pitchFamily="2" charset="-128"/>
              </a:rPr>
              <a:t>ROOT拟合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3424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57227-C956-34B3-FB3A-82F1A9AF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1DCD7-EA7B-94D7-9E4E-CABE758D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B908D5-819F-F238-CD99-5B7600AD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4107940"/>
            <a:ext cx="4552951" cy="1711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9932A3-86B5-94E7-209C-FF3126EF6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" y="1973260"/>
            <a:ext cx="7607301" cy="159744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F92407-E9FB-1590-B307-F6E604953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19599" y="737682"/>
            <a:ext cx="2875845" cy="1983501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54D5F-0902-6B32-7BD3-1BE8EFCCB3F6}"/>
                  </a:ext>
                </a:extLst>
              </p:cNvPr>
              <p:cNvSpPr txBox="1"/>
              <p:nvPr/>
            </p:nvSpPr>
            <p:spPr>
              <a:xfrm>
                <a:off x="7924800" y="1135365"/>
                <a:ext cx="4114800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iti SC Medium" pitchFamily="2" charset="-128"/>
                    <a:ea typeface="Heiti SC Medium" pitchFamily="2" charset="-128"/>
                  </a:rPr>
                  <a:t>建立一个空的直方图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，有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50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个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bin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，范围为</a:t>
                </a:r>
                <a14:m>
                  <m:oMath xmlns:m="http://schemas.openxmlformats.org/officeDocument/2006/math">
                    <m:r>
                      <a:rPr lang="en-US" altLang="zh-CN" sz="160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−10,</m:t>
                    </m:r>
                    <m:r>
                      <a:rPr lang="zh-CN" alt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10]</m:t>
                    </m:r>
                  </m:oMath>
                </a14:m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iti SC Medium" pitchFamily="2" charset="-128"/>
                    <a:ea typeface="Heiti SC Medium" pitchFamily="2" charset="-128"/>
                  </a:rPr>
                  <a:t>填充直方图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1000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个高斯随机数，高斯中心值为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1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，宽度为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2.</a:t>
                </a:r>
              </a:p>
              <a:p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err="1">
                    <a:latin typeface="Heiti SC Medium" pitchFamily="2" charset="-128"/>
                    <a:ea typeface="Heiti SC Medium" pitchFamily="2" charset="-128"/>
                  </a:rPr>
                  <a:t>建立一个拟合函数gaus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，设置待拟合的参数的初始。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endParaRPr lang="en-US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改变缺省的最小化引擎为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Minuit2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使用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ROOT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拟合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（</a:t>
                </a:r>
                <a:r>
                  <a:rPr lang="en-US" sz="1600" dirty="0" err="1">
                    <a:latin typeface="Heiti SC Medium" pitchFamily="2" charset="-128"/>
                    <a:ea typeface="Heiti SC Medium" pitchFamily="2" charset="-128"/>
                  </a:rPr>
                  <a:t>缺省是使用最小卡方法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）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“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L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”为似然值拟合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“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S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”建立</a:t>
                </a:r>
                <a:r>
                  <a:rPr lang="en-US" altLang="zh-CN" sz="1600" dirty="0" err="1">
                    <a:latin typeface="Heiti SC Medium" pitchFamily="2" charset="-128"/>
                    <a:ea typeface="Heiti SC Medium" pitchFamily="2" charset="-128"/>
                  </a:rPr>
                  <a:t>TFitResult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对象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“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E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”使用</a:t>
                </a:r>
                <a:r>
                  <a:rPr lang="en-US" altLang="zh-CN" sz="1600" dirty="0">
                    <a:latin typeface="Heiti SC Medium" pitchFamily="2" charset="-128"/>
                    <a:ea typeface="Heiti SC Medium" pitchFamily="2" charset="-128"/>
                  </a:rPr>
                  <a:t>MINOS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计算误差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从</a:t>
                </a:r>
                <a:r>
                  <a:rPr lang="en-US" sz="1600" dirty="0" err="1">
                    <a:latin typeface="Heiti SC Medium" pitchFamily="2" charset="-128"/>
                    <a:ea typeface="Heiti SC Medium" pitchFamily="2" charset="-128"/>
                  </a:rPr>
                  <a:t>TFitResult获取</a:t>
                </a: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关联矩阵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Heiti SC Medium" pitchFamily="2" charset="-128"/>
                    <a:ea typeface="Heiti SC Medium" pitchFamily="2" charset="-128"/>
                  </a:rPr>
                  <a:t>显示拟合参数（高斯的宽度）</a:t>
                </a:r>
                <a:endParaRPr lang="en-US" altLang="zh-CN" sz="1600" dirty="0">
                  <a:latin typeface="Heiti SC Medium" pitchFamily="2" charset="-128"/>
                  <a:ea typeface="Heiti SC Medium" pitchFamily="2" charset="-128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54D5F-0902-6B32-7BD3-1BE8EFCCB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1135365"/>
                <a:ext cx="4114800" cy="4893647"/>
              </a:xfrm>
              <a:prstGeom prst="rect">
                <a:avLst/>
              </a:prstGeom>
              <a:blipFill>
                <a:blip r:embed="rId5"/>
                <a:stretch>
                  <a:fillRect l="-615" t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2C48C9D1-0386-2286-B118-8C6B1588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JP" dirty="0">
                <a:latin typeface="Heiti SC Medium" pitchFamily="2" charset="-128"/>
                <a:ea typeface="Heiti SC Medium" pitchFamily="2" charset="-128"/>
              </a:rPr>
              <a:t>ROOT拟合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410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4072-1849-95DD-6C47-571D84B9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读写数据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8362B1-6C1B-A5D0-FF48-2CB4E50D5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40219"/>
            <a:ext cx="10515600" cy="317814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973F3-4FF5-7933-31AE-1B9BACB4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227E1-5434-A831-BFB1-E50138A7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3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7041FC-E4A0-0953-EA61-66C6598D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03" y="1864631"/>
            <a:ext cx="5954931" cy="4491719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4E502-69F3-E1A1-1B6F-58B1DB6D2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4" y="1253331"/>
            <a:ext cx="7058892" cy="741724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highlight>
                  <a:srgbClr val="FFFF00"/>
                </a:highlight>
                <a:latin typeface="Heiti SC Medium" pitchFamily="2" charset="-128"/>
                <a:ea typeface="Heiti SC Medium" pitchFamily="2" charset="-128"/>
              </a:rPr>
              <a:t>root -l  $ROOTSYS/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00"/>
                </a:highlight>
                <a:latin typeface="Heiti SC Medium" pitchFamily="2" charset="-128"/>
                <a:ea typeface="Heiti SC Medium" pitchFamily="2" charset="-128"/>
              </a:rPr>
              <a:t>share/doc/root/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iti SC Medium" pitchFamily="2" charset="-128"/>
                <a:ea typeface="Heiti SC Medium" pitchFamily="2" charset="-128"/>
              </a:rPr>
              <a:t>tutorials</a:t>
            </a:r>
            <a:r>
              <a:rPr lang="en-US" altLang="zh-CN" sz="1800" dirty="0">
                <a:solidFill>
                  <a:srgbClr val="000000"/>
                </a:solidFill>
                <a:highlight>
                  <a:srgbClr val="FFFF00"/>
                </a:highlight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en-US" altLang="zh-CN" sz="1800" dirty="0" err="1">
                <a:solidFill>
                  <a:srgbClr val="000000"/>
                </a:solidFill>
                <a:highlight>
                  <a:srgbClr val="FFFF00"/>
                </a:highlight>
                <a:latin typeface="Heiti SC Medium" pitchFamily="2" charset="-128"/>
                <a:ea typeface="Heiti SC Medium" pitchFamily="2" charset="-128"/>
              </a:rPr>
              <a:t>demos.C</a:t>
            </a:r>
            <a:endParaRPr lang="en-US" sz="1800" dirty="0">
              <a:solidFill>
                <a:srgbClr val="000000"/>
              </a:solidFill>
              <a:effectLst/>
              <a:latin typeface="Heiti SC Medium" pitchFamily="2" charset="-128"/>
              <a:ea typeface="Heiti SC Medium" pitchFamily="2" charset="-128"/>
            </a:endParaRPr>
          </a:p>
          <a:p>
            <a:endParaRPr lang="en-US" sz="20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9B4E-3B1E-BEBE-5B77-11521401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8AAC-37DF-1F80-10F0-F5DB123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AEDC-229F-563B-2A26-1D4440D5F8F5}"/>
              </a:ext>
            </a:extLst>
          </p:cNvPr>
          <p:cNvSpPr txBox="1">
            <a:spLocks/>
          </p:cNvSpPr>
          <p:nvPr/>
        </p:nvSpPr>
        <p:spPr>
          <a:xfrm>
            <a:off x="605444" y="76368"/>
            <a:ext cx="10515600" cy="108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3AF21-B1AB-5EA9-C46D-377283FC6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070" y="39255"/>
            <a:ext cx="1290538" cy="6501390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D1B039-7FBA-8A34-36B4-F92DFB648D0C}"/>
                  </a:ext>
                </a:extLst>
              </p14:cNvPr>
              <p14:cNvContentPartPr/>
              <p14:nvPr/>
            </p14:nvContentPartPr>
            <p14:xfrm>
              <a:off x="7568046" y="572597"/>
              <a:ext cx="1384560" cy="450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D1B039-7FBA-8A34-36B4-F92DFB648D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32046" y="536957"/>
                <a:ext cx="1456200" cy="5216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A31FEC0-D030-65FE-6512-41BF7956B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425" y="139124"/>
            <a:ext cx="2444709" cy="64540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072C8C2-FF47-45BE-3ABD-BCAD2021A327}"/>
                  </a:ext>
                </a:extLst>
              </p14:cNvPr>
              <p14:cNvContentPartPr/>
              <p14:nvPr/>
            </p14:nvContentPartPr>
            <p14:xfrm>
              <a:off x="6588634" y="987836"/>
              <a:ext cx="1100560" cy="90446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072C8C2-FF47-45BE-3ABD-BCAD2021A3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52993" y="951845"/>
                <a:ext cx="1172203" cy="97608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C960D861-2C9B-927A-18F0-815E9D1688B5}"/>
              </a:ext>
            </a:extLst>
          </p:cNvPr>
          <p:cNvSpPr/>
          <p:nvPr/>
        </p:nvSpPr>
        <p:spPr>
          <a:xfrm>
            <a:off x="6691765" y="1181933"/>
            <a:ext cx="787307" cy="478896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9D958E3-8F9D-EDBE-2F50-F4E9F6EBA5D8}"/>
              </a:ext>
            </a:extLst>
          </p:cNvPr>
          <p:cNvSpPr/>
          <p:nvPr/>
        </p:nvSpPr>
        <p:spPr>
          <a:xfrm>
            <a:off x="7651062" y="6243472"/>
            <a:ext cx="1199573" cy="3496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D1398006-B955-4284-E636-D5CB24050288}"/>
              </a:ext>
            </a:extLst>
          </p:cNvPr>
          <p:cNvSpPr/>
          <p:nvPr/>
        </p:nvSpPr>
        <p:spPr>
          <a:xfrm>
            <a:off x="8961371" y="6219413"/>
            <a:ext cx="389336" cy="273873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06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16417F6-1BBF-012A-90E2-D0BE13796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090" y="1034143"/>
            <a:ext cx="3896853" cy="29393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4E502-69F3-E1A1-1B6F-58B1DB6D2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514" y="1034144"/>
            <a:ext cx="6007385" cy="117576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ea typeface="Heiti SC Medium" pitchFamily="2" charset="-128"/>
              </a:rPr>
              <a:t>显示左图，并生成</a:t>
            </a:r>
            <a:r>
              <a:rPr lang="en-US" altLang="zh-CN" sz="1600" dirty="0" err="1">
                <a:solidFill>
                  <a:srgbClr val="000000"/>
                </a:solidFill>
                <a:ea typeface="Heiti SC Medium" pitchFamily="2" charset="-128"/>
              </a:rPr>
              <a:t>hsimple.root</a:t>
            </a:r>
            <a:r>
              <a:rPr lang="zh-CN" altLang="en-US" sz="1600" dirty="0">
                <a:solidFill>
                  <a:srgbClr val="000000"/>
                </a:solidFill>
                <a:ea typeface="Heiti SC Medium" pitchFamily="2" charset="-128"/>
              </a:rPr>
              <a:t>，再打开它：</a:t>
            </a:r>
            <a:r>
              <a:rPr lang="en-US" altLang="zh-CN" sz="1600" dirty="0">
                <a:solidFill>
                  <a:srgbClr val="FF0000"/>
                </a:solidFill>
                <a:ea typeface="Heiti SC Medium" pitchFamily="2" charset="-128"/>
              </a:rPr>
              <a:t>root</a:t>
            </a:r>
            <a:r>
              <a:rPr lang="zh-CN" altLang="en-US" sz="1600" dirty="0">
                <a:solidFill>
                  <a:srgbClr val="FF0000"/>
                </a:solidFill>
                <a:ea typeface="Heiti SC Medium" pitchFamily="2" charset="-128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ea typeface="Heiti SC Medium" pitchFamily="2" charset="-128"/>
              </a:rPr>
              <a:t>-l</a:t>
            </a:r>
            <a:r>
              <a:rPr lang="zh-CN" altLang="en-US" sz="1600" dirty="0">
                <a:solidFill>
                  <a:srgbClr val="FF0000"/>
                </a:solidFill>
                <a:ea typeface="Heiti SC Medium" pitchFamily="2" charset="-128"/>
              </a:rPr>
              <a:t> </a:t>
            </a:r>
            <a:r>
              <a:rPr lang="en-US" altLang="zh-CN" sz="1600" dirty="0" err="1">
                <a:solidFill>
                  <a:schemeClr val="bg1">
                    <a:lumMod val="65000"/>
                  </a:schemeClr>
                </a:solidFill>
                <a:ea typeface="Heiti SC Medium" pitchFamily="2" charset="-128"/>
              </a:rPr>
              <a:t>hsimple.root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a typeface="Heiti SC Medium" pitchFamily="2" charset="-128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  <a:effectLst/>
              </a:rPr>
              <a:t>root [0] </a:t>
            </a:r>
            <a:r>
              <a:rPr lang="en-US" sz="1600" b="1" dirty="0" err="1">
                <a:solidFill>
                  <a:schemeClr val="bg1">
                    <a:lumMod val="65000"/>
                  </a:schemeClr>
                </a:solidFill>
                <a:effectLst/>
              </a:rPr>
              <a:t>TFile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effectLst/>
              </a:rPr>
              <a:t> *_file0 = </a:t>
            </a:r>
            <a:r>
              <a:rPr lang="en-US" sz="1600" b="1" dirty="0" err="1">
                <a:solidFill>
                  <a:schemeClr val="bg1">
                    <a:lumMod val="65000"/>
                  </a:schemeClr>
                </a:solidFill>
                <a:effectLst/>
              </a:rPr>
              <a:t>TFile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effectLst/>
              </a:rPr>
              <a:t>::Open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/>
              </a:rPr>
              <a:t>(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effectLst/>
              </a:rPr>
              <a:t>"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effectLst/>
              </a:rPr>
              <a:t>hsimple.root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effectLst/>
              </a:rPr>
              <a:t>"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/>
              </a:rPr>
              <a:t>)</a:t>
            </a:r>
            <a:endParaRPr lang="en-US" sz="160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  <a:effectLst/>
              </a:rPr>
              <a:t>root [1] </a:t>
            </a:r>
            <a:r>
              <a:rPr lang="en-US" sz="1600" b="1" dirty="0" err="1">
                <a:solidFill>
                  <a:srgbClr val="4A00FF"/>
                </a:solidFill>
                <a:effectLst/>
              </a:rPr>
              <a:t>TBrowser</a:t>
            </a:r>
            <a:r>
              <a:rPr lang="en-US" sz="1600" dirty="0">
                <a:solidFill>
                  <a:srgbClr val="000000"/>
                </a:solidFill>
                <a:effectLst/>
              </a:rPr>
              <a:t> 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9B4E-3B1E-BEBE-5B77-11521401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8AAC-37DF-1F80-10F0-F5DB123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AEDC-229F-563B-2A26-1D4440D5F8F5}"/>
              </a:ext>
            </a:extLst>
          </p:cNvPr>
          <p:cNvSpPr txBox="1">
            <a:spLocks/>
          </p:cNvSpPr>
          <p:nvPr/>
        </p:nvSpPr>
        <p:spPr>
          <a:xfrm>
            <a:off x="1862050" y="76368"/>
            <a:ext cx="9258993" cy="108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3AF21-B1AB-5EA9-C46D-377283FC6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" y="-168"/>
            <a:ext cx="1346200" cy="6781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15C3E1-BBF5-186C-78D8-285ECE70C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515" y="2282677"/>
            <a:ext cx="6316553" cy="41689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EA03EE-7758-FE5C-CAFA-F2E8AA85B3B1}"/>
              </a:ext>
            </a:extLst>
          </p:cNvPr>
          <p:cNvSpPr txBox="1"/>
          <p:nvPr/>
        </p:nvSpPr>
        <p:spPr>
          <a:xfrm>
            <a:off x="1609388" y="4408592"/>
            <a:ext cx="3896853" cy="147732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这个tree下面有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一维直方图histogram</a:t>
            </a:r>
            <a:r>
              <a:rPr lang="zh-CN" altLang="en-US" dirty="0"/>
              <a:t>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二维直方图（</a:t>
            </a:r>
            <a:r>
              <a:rPr lang="en-US" altLang="zh-CN" dirty="0"/>
              <a:t>COLZ</a:t>
            </a:r>
            <a:r>
              <a:rPr lang="zh-CN" altLang="en-US" dirty="0"/>
              <a:t>）；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Profile</a:t>
            </a:r>
            <a:r>
              <a:rPr lang="zh-CN" altLang="en-US" dirty="0"/>
              <a:t>图；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Ntuple</a:t>
            </a:r>
            <a:r>
              <a:rPr lang="zh-CN" altLang="en-US" dirty="0"/>
              <a:t>，其包含五片叶子（变量）。</a:t>
            </a:r>
            <a:endParaRPr lang="en-US" altLang="zh-CN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C3798E4-D4B3-7B51-E6F3-10DF87B1A1AD}"/>
              </a:ext>
            </a:extLst>
          </p:cNvPr>
          <p:cNvSpPr/>
          <p:nvPr/>
        </p:nvSpPr>
        <p:spPr>
          <a:xfrm>
            <a:off x="5892515" y="3545375"/>
            <a:ext cx="1189929" cy="1475509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9CD27D44-6EEB-96BD-1A18-7F7CE5841157}"/>
              </a:ext>
            </a:extLst>
          </p:cNvPr>
          <p:cNvSpPr/>
          <p:nvPr/>
        </p:nvSpPr>
        <p:spPr>
          <a:xfrm>
            <a:off x="5489852" y="4198740"/>
            <a:ext cx="415182" cy="5141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4B6172A-F098-E5CA-AA45-28DF65A07A80}"/>
              </a:ext>
            </a:extLst>
          </p:cNvPr>
          <p:cNvSpPr/>
          <p:nvPr/>
        </p:nvSpPr>
        <p:spPr>
          <a:xfrm>
            <a:off x="126130" y="1491817"/>
            <a:ext cx="1199573" cy="3496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C1CF52C-4FBC-99B7-27EE-73B458B06254}"/>
              </a:ext>
            </a:extLst>
          </p:cNvPr>
          <p:cNvSpPr/>
          <p:nvPr/>
        </p:nvSpPr>
        <p:spPr>
          <a:xfrm>
            <a:off x="1344754" y="1549400"/>
            <a:ext cx="389336" cy="273873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71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9B4E-3B1E-BEBE-5B77-11521401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8AAC-37DF-1F80-10F0-F5DB123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AEDC-229F-563B-2A26-1D4440D5F8F5}"/>
              </a:ext>
            </a:extLst>
          </p:cNvPr>
          <p:cNvSpPr txBox="1">
            <a:spLocks/>
          </p:cNvSpPr>
          <p:nvPr/>
        </p:nvSpPr>
        <p:spPr>
          <a:xfrm>
            <a:off x="605444" y="76368"/>
            <a:ext cx="10515600" cy="108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3287E-9C70-F826-0E92-22222C02602E}"/>
              </a:ext>
            </a:extLst>
          </p:cNvPr>
          <p:cNvSpPr txBox="1"/>
          <p:nvPr/>
        </p:nvSpPr>
        <p:spPr>
          <a:xfrm>
            <a:off x="178561" y="1158059"/>
            <a:ext cx="5305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ea typeface="Heiti SC Medium" pitchFamily="2" charset="-128"/>
              </a:rPr>
              <a:t>root [3] </a:t>
            </a:r>
            <a:r>
              <a:rPr lang="en-US" sz="2400" dirty="0" err="1">
                <a:solidFill>
                  <a:srgbClr val="000000"/>
                </a:solidFill>
                <a:effectLst/>
                <a:ea typeface="Heiti SC Medium" pitchFamily="2" charset="-128"/>
              </a:rPr>
              <a:t>ntuple</a:t>
            </a:r>
            <a:r>
              <a:rPr lang="en-US" sz="2400" dirty="0">
                <a:solidFill>
                  <a:srgbClr val="000000"/>
                </a:solidFill>
                <a:effectLst/>
                <a:ea typeface="Heiti SC Medium" pitchFamily="2" charset="-128"/>
              </a:rPr>
              <a:t>-&gt;Draw</a:t>
            </a:r>
            <a:r>
              <a:rPr lang="en-US" sz="2400" b="1" dirty="0">
                <a:solidFill>
                  <a:srgbClr val="5BFF53"/>
                </a:solidFill>
                <a:effectLst/>
                <a:ea typeface="HEITI SC MEDIUM" pitchFamily="2" charset="-128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ea typeface="Heiti SC Medium" pitchFamily="2" charset="-128"/>
              </a:rPr>
              <a:t>"</a:t>
            </a:r>
            <a:r>
              <a:rPr lang="en-US" sz="2400" dirty="0" err="1">
                <a:solidFill>
                  <a:srgbClr val="FF0000"/>
                </a:solidFill>
                <a:effectLst/>
                <a:ea typeface="Heiti SC Medium" pitchFamily="2" charset="-128"/>
              </a:rPr>
              <a:t>py:px</a:t>
            </a:r>
            <a:r>
              <a:rPr lang="en-US" sz="2400" dirty="0">
                <a:solidFill>
                  <a:srgbClr val="000000"/>
                </a:solidFill>
                <a:effectLst/>
                <a:ea typeface="Heiti SC Medium" pitchFamily="2" charset="-128"/>
              </a:rPr>
              <a:t>","","COLZ"</a:t>
            </a:r>
            <a:r>
              <a:rPr lang="en-US" sz="2400" b="1" dirty="0">
                <a:solidFill>
                  <a:srgbClr val="5BFF53"/>
                </a:solidFill>
                <a:effectLst/>
                <a:ea typeface="HEITI SC MEDIUM" pitchFamily="2" charset="-128"/>
              </a:rPr>
              <a:t>)</a:t>
            </a:r>
            <a:endParaRPr lang="en-US" sz="2400" dirty="0">
              <a:solidFill>
                <a:srgbClr val="000000"/>
              </a:solidFill>
              <a:effectLst/>
              <a:ea typeface="Heiti SC Medium" pitchFamily="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2681FE-F92E-6640-0B56-D088C5CB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1" y="1740820"/>
            <a:ext cx="6446581" cy="4254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93A38B-D007-9296-8C00-9A49B7D4FC75}"/>
              </a:ext>
            </a:extLst>
          </p:cNvPr>
          <p:cNvSpPr txBox="1"/>
          <p:nvPr/>
        </p:nvSpPr>
        <p:spPr>
          <a:xfrm>
            <a:off x="6146679" y="466741"/>
            <a:ext cx="2023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注意是Y:X</a:t>
            </a:r>
            <a:endParaRPr lang="en-US" sz="3200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85AB6-3B9B-6141-48AD-023C7A841628}"/>
              </a:ext>
            </a:extLst>
          </p:cNvPr>
          <p:cNvSpPr txBox="1"/>
          <p:nvPr/>
        </p:nvSpPr>
        <p:spPr>
          <a:xfrm>
            <a:off x="6996786" y="1157500"/>
            <a:ext cx="51952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highlight>
                  <a:srgbClr val="FFFF00"/>
                </a:highlight>
                <a:latin typeface="Heiti SC Medium" pitchFamily="2" charset="-128"/>
                <a:ea typeface="Heiti SC Medium" pitchFamily="2" charset="-128"/>
              </a:rPr>
              <a:t>另一种途径</a:t>
            </a:r>
            <a:r>
              <a:rPr lang="zh-CN" altLang="en-US" sz="2000" dirty="0">
                <a:solidFill>
                  <a:srgbClr val="000000"/>
                </a:solidFill>
                <a:highlight>
                  <a:srgbClr val="FFFF00"/>
                </a:highlight>
                <a:latin typeface="Heiti SC Medium" pitchFamily="2" charset="-128"/>
                <a:ea typeface="Heiti SC Medium" pitchFamily="2" charset="-128"/>
              </a:rPr>
              <a:t>：</a:t>
            </a:r>
            <a:endParaRPr lang="en-US" sz="2000" dirty="0">
              <a:solidFill>
                <a:srgbClr val="000000"/>
              </a:solidFill>
              <a:effectLst/>
              <a:highlight>
                <a:srgbClr val="FFFF00"/>
              </a:highlight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[Longke:~/B2School] %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rl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hsimple.root</a:t>
            </a:r>
            <a:endParaRPr lang="en-US" sz="16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root [1] </a:t>
            </a:r>
            <a:r>
              <a:rPr lang="en-US" sz="1600" b="1" dirty="0">
                <a:solidFill>
                  <a:srgbClr val="4A00FF"/>
                </a:solidFill>
                <a:effectLst/>
                <a:latin typeface="Menlo" panose="020B0609030804020204" pitchFamily="49" charset="0"/>
              </a:rPr>
              <a:t>TH2D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*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hh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new </a:t>
            </a:r>
            <a:r>
              <a:rPr lang="en-US" sz="1600" b="1" dirty="0">
                <a:solidFill>
                  <a:srgbClr val="4A00FF"/>
                </a:solidFill>
                <a:effectLst/>
                <a:latin typeface="Menlo" panose="020B0609030804020204" pitchFamily="49" charset="0"/>
              </a:rPr>
              <a:t>TH2D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("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hh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 "", 50, -4, 4, 50, -4, 4);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root [2]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ntuple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-&gt;Project("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hh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 "</a:t>
            </a:r>
            <a:r>
              <a:rPr lang="en-US" sz="16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py:px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","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px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&gt;0");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root [3]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hh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-&gt;Draw("COLZ");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6FD994-3B48-E217-5E55-4F21E347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335" y="3428999"/>
            <a:ext cx="3962709" cy="298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70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B25D31-AA66-AF65-4A8C-F46BE67B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560" y="194046"/>
            <a:ext cx="5175927" cy="64699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9B4E-3B1E-BEBE-5B77-11521401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8AAC-37DF-1F80-10F0-F5DB123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AEDC-229F-563B-2A26-1D4440D5F8F5}"/>
              </a:ext>
            </a:extLst>
          </p:cNvPr>
          <p:cNvSpPr txBox="1">
            <a:spLocks/>
          </p:cNvSpPr>
          <p:nvPr/>
        </p:nvSpPr>
        <p:spPr>
          <a:xfrm>
            <a:off x="1364672" y="9869"/>
            <a:ext cx="9756371" cy="76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sz="4000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3AF21-B1AB-5EA9-C46D-377283FC6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64673" cy="6874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88EBA-D91E-40A9-BBFF-560F57043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637" y="1465890"/>
            <a:ext cx="5175926" cy="3904127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E436733-ED2E-156E-EE8F-6FF845253F09}"/>
              </a:ext>
            </a:extLst>
          </p:cNvPr>
          <p:cNvSpPr/>
          <p:nvPr/>
        </p:nvSpPr>
        <p:spPr>
          <a:xfrm>
            <a:off x="126849" y="935376"/>
            <a:ext cx="1199573" cy="5873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9000A89-40B3-A1F7-422D-17357D5D6CB7}"/>
              </a:ext>
            </a:extLst>
          </p:cNvPr>
          <p:cNvSpPr/>
          <p:nvPr/>
        </p:nvSpPr>
        <p:spPr>
          <a:xfrm>
            <a:off x="1332773" y="980259"/>
            <a:ext cx="389336" cy="273873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1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9B4E-3B1E-BEBE-5B77-11521401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8AAC-37DF-1F80-10F0-F5DB123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AEDC-229F-563B-2A26-1D4440D5F8F5}"/>
              </a:ext>
            </a:extLst>
          </p:cNvPr>
          <p:cNvSpPr txBox="1">
            <a:spLocks/>
          </p:cNvSpPr>
          <p:nvPr/>
        </p:nvSpPr>
        <p:spPr>
          <a:xfrm>
            <a:off x="1364673" y="9869"/>
            <a:ext cx="4731328" cy="76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sz="4000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3AF21-B1AB-5EA9-C46D-377283FC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4673" cy="6874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E9F602-9242-4B95-1F75-C4D961CC6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009" y="1004738"/>
            <a:ext cx="4100853" cy="5126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C2E215-F354-3EF7-DA27-6579C9022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904" y="1530356"/>
            <a:ext cx="6512445" cy="1060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C011F4-FE97-11C3-62B0-D60D739FFA9D}"/>
                  </a:ext>
                </a:extLst>
              </p:cNvPr>
              <p:cNvSpPr txBox="1"/>
              <p:nvPr/>
            </p:nvSpPr>
            <p:spPr>
              <a:xfrm>
                <a:off x="5685904" y="2698317"/>
                <a:ext cx="4610493" cy="73911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box>
                        <m:box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box>
                                <m:box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box>
                            </m:sup>
                          </m:sSup>
                        </m:e>
                      </m:box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C011F4-FE97-11C3-62B0-D60D739FF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904" y="2698317"/>
                <a:ext cx="4610493" cy="739113"/>
              </a:xfrm>
              <a:prstGeom prst="rect">
                <a:avLst/>
              </a:prstGeom>
              <a:blipFill>
                <a:blip r:embed="rId5"/>
                <a:stretch>
                  <a:fillRect t="-23333" b="-6500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6BA5E2-24FA-D300-A063-B367C4012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925" y="2334000"/>
            <a:ext cx="1622691" cy="1103430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B30432-958B-3C61-17FE-E10D31823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728" y="4495834"/>
            <a:ext cx="6219744" cy="926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D3C9A4-C047-180B-6D21-D9478FC0C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5904" y="3550680"/>
            <a:ext cx="6096000" cy="5532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A1B968-DAA1-A97D-9CEA-3B35EB611F36}"/>
              </a:ext>
            </a:extLst>
          </p:cNvPr>
          <p:cNvSpPr txBox="1"/>
          <p:nvPr/>
        </p:nvSpPr>
        <p:spPr>
          <a:xfrm>
            <a:off x="7297271" y="28920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err="1">
                <a:latin typeface="HEITI SC MEDIUM" pitchFamily="2" charset="-128"/>
                <a:ea typeface="HEITI SC MEDIUM" pitchFamily="2" charset="-128"/>
              </a:rPr>
              <a:t>抽了个样</a:t>
            </a:r>
            <a:endParaRPr lang="en-US" sz="4000" i="1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52B10C4-F963-95EA-65E0-4034E67CA5F2}"/>
              </a:ext>
            </a:extLst>
          </p:cNvPr>
          <p:cNvSpPr/>
          <p:nvPr/>
        </p:nvSpPr>
        <p:spPr>
          <a:xfrm>
            <a:off x="82549" y="2698317"/>
            <a:ext cx="1199573" cy="3496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879273C-1379-81C7-4595-0C9904598AEB}"/>
              </a:ext>
            </a:extLst>
          </p:cNvPr>
          <p:cNvSpPr/>
          <p:nvPr/>
        </p:nvSpPr>
        <p:spPr>
          <a:xfrm>
            <a:off x="1301173" y="2755900"/>
            <a:ext cx="389336" cy="273873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08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9B4E-3B1E-BEBE-5B77-11521401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8AAC-37DF-1F80-10F0-F5DB123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AEDC-229F-563B-2A26-1D4440D5F8F5}"/>
              </a:ext>
            </a:extLst>
          </p:cNvPr>
          <p:cNvSpPr txBox="1">
            <a:spLocks/>
          </p:cNvSpPr>
          <p:nvPr/>
        </p:nvSpPr>
        <p:spPr>
          <a:xfrm>
            <a:off x="1364672" y="9869"/>
            <a:ext cx="9756371" cy="76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sz="4000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3AF21-B1AB-5EA9-C46D-377283FC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4673" cy="687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E319CB-41E0-617E-FCAC-3200D29FC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09" y="1256862"/>
            <a:ext cx="5175990" cy="3904175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A2ADB4-37E8-F309-A00D-9471229B04A6}"/>
              </a:ext>
            </a:extLst>
          </p:cNvPr>
          <p:cNvSpPr/>
          <p:nvPr/>
        </p:nvSpPr>
        <p:spPr>
          <a:xfrm>
            <a:off x="82549" y="2990417"/>
            <a:ext cx="1199573" cy="5981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9FC6EB0-EAAC-ED1B-F53F-971596680EE5}"/>
              </a:ext>
            </a:extLst>
          </p:cNvPr>
          <p:cNvSpPr/>
          <p:nvPr/>
        </p:nvSpPr>
        <p:spPr>
          <a:xfrm>
            <a:off x="1301173" y="3048000"/>
            <a:ext cx="389336" cy="273873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A7A7D-A973-F598-FA3C-518E0BF0E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050" y="1243328"/>
            <a:ext cx="5193934" cy="39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6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9B4E-3B1E-BEBE-5B77-11521401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8AAC-37DF-1F80-10F0-F5DB123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29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9DAEDC-229F-563B-2A26-1D4440D5F8F5}"/>
              </a:ext>
            </a:extLst>
          </p:cNvPr>
          <p:cNvSpPr txBox="1">
            <a:spLocks/>
          </p:cNvSpPr>
          <p:nvPr/>
        </p:nvSpPr>
        <p:spPr>
          <a:xfrm>
            <a:off x="1364672" y="9869"/>
            <a:ext cx="9756371" cy="76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sz="4000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3AF21-B1AB-5EA9-C46D-377283FC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4673" cy="6874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1353D-114A-D660-0EF8-DDAF628DE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332082"/>
            <a:ext cx="5168900" cy="389882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147D7B8-C972-9174-DB9B-F4DE581E62AC}"/>
              </a:ext>
            </a:extLst>
          </p:cNvPr>
          <p:cNvSpPr/>
          <p:nvPr/>
        </p:nvSpPr>
        <p:spPr>
          <a:xfrm>
            <a:off x="78670" y="3957774"/>
            <a:ext cx="1199573" cy="5624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5DCFB96-A827-6BAA-C449-A9F5526B828D}"/>
              </a:ext>
            </a:extLst>
          </p:cNvPr>
          <p:cNvSpPr/>
          <p:nvPr/>
        </p:nvSpPr>
        <p:spPr>
          <a:xfrm>
            <a:off x="1297294" y="4015357"/>
            <a:ext cx="389336" cy="273873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AE495-1466-B638-DDA7-07FCCBF92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430" y="1332082"/>
            <a:ext cx="5168900" cy="38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B14E-2255-30CB-C34F-297E717C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934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Heiti SC Medium" pitchFamily="2" charset="-128"/>
                <a:ea typeface="Heiti SC Medium" pitchFamily="2" charset="-128"/>
              </a:rPr>
              <a:t>目录</a:t>
            </a:r>
            <a:endParaRPr lang="en-US" sz="40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C0185-C577-2EDC-D142-D1D166BAD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424"/>
            <a:ext cx="10515600" cy="4760539"/>
          </a:xfrm>
        </p:spPr>
        <p:txBody>
          <a:bodyPr numCol="2">
            <a:normAutofit/>
          </a:bodyPr>
          <a:lstStyle/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ROOT基本介绍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ROOT安装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ROOT基本使用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直方图Histogram</a:t>
            </a:r>
            <a:endParaRPr lang="en-US" sz="2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曲线图</a:t>
            </a:r>
            <a:r>
              <a:rPr lang="en-US" altLang="zh-CN" sz="2800" dirty="0">
                <a:latin typeface="Heiti SC Medium" pitchFamily="2" charset="-128"/>
                <a:ea typeface="Heiti SC Medium" pitchFamily="2" charset="-128"/>
              </a:rPr>
              <a:t>Graph</a:t>
            </a:r>
          </a:p>
          <a:p>
            <a:pPr lvl="1"/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函数</a:t>
            </a:r>
            <a:r>
              <a:rPr lang="en-US" altLang="zh-CN" sz="2800" dirty="0">
                <a:latin typeface="Heiti SC Medium" pitchFamily="2" charset="-128"/>
                <a:ea typeface="Heiti SC Medium" pitchFamily="2" charset="-128"/>
              </a:rPr>
              <a:t>Function</a:t>
            </a:r>
          </a:p>
          <a:p>
            <a:pPr lvl="1"/>
            <a:r>
              <a:rPr lang="zh-CN" altLang="en-US" sz="3200" dirty="0">
                <a:latin typeface="Heiti SC Medium" pitchFamily="2" charset="-128"/>
                <a:ea typeface="Heiti SC Medium" pitchFamily="2" charset="-128"/>
              </a:rPr>
              <a:t>拟合</a:t>
            </a:r>
            <a:endParaRPr lang="en-US" altLang="zh-CN" sz="32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读写数据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RooFit的基本概念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RooFit使用实例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一维简单拟合</a:t>
            </a:r>
            <a:endParaRPr lang="en-US" sz="2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二维拟合</a:t>
            </a:r>
            <a:endParaRPr lang="en-US" sz="2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Blind拟合</a:t>
            </a:r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（</a:t>
            </a:r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多区间</a:t>
            </a:r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）</a:t>
            </a:r>
            <a:endParaRPr lang="en-US" altLang="zh-CN" sz="2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latin typeface="Heiti SC Medium" pitchFamily="2" charset="-128"/>
                <a:ea typeface="Heiti SC Medium" pitchFamily="2" charset="-128"/>
              </a:rPr>
              <a:t>同时拟合</a:t>
            </a:r>
            <a:endParaRPr lang="en-US" altLang="zh-CN" sz="2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solidFill>
                  <a:schemeClr val="bg1">
                    <a:lumMod val="6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MC</a:t>
            </a:r>
            <a:r>
              <a:rPr lang="en-US" altLang="zh-CN" sz="2800" dirty="0" err="1">
                <a:solidFill>
                  <a:schemeClr val="bg1">
                    <a:lumMod val="6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Study</a:t>
            </a:r>
            <a:endParaRPr lang="en-US" altLang="zh-CN" sz="2800" dirty="0">
              <a:solidFill>
                <a:schemeClr val="bg1">
                  <a:lumMod val="6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Linearity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test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E97E8-9FBE-DE30-58E0-31FA567A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8A5D3-81E8-9B77-DAEF-35367DF4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49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C2F11-40A2-15ED-E310-980FB66D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233" y="1574286"/>
            <a:ext cx="10515600" cy="58679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% </a:t>
            </a:r>
            <a:r>
              <a:rPr lang="en-US" sz="20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root -l </a:t>
            </a:r>
            <a:r>
              <a:rPr lang="en-US" sz="20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DalitzPlotBoundary.cxx</a:t>
            </a:r>
            <a:endParaRPr lang="en-US" sz="20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endParaRPr lang="en-JP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73180-A198-0F1D-B2FB-7F114191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6" y="2102428"/>
            <a:ext cx="4343127" cy="3669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0A957E-B20A-F520-EB4A-67B9B31B05A4}"/>
              </a:ext>
            </a:extLst>
          </p:cNvPr>
          <p:cNvSpPr txBox="1"/>
          <p:nvPr/>
        </p:nvSpPr>
        <p:spPr>
          <a:xfrm>
            <a:off x="4802208" y="2146951"/>
            <a:ext cx="2403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dirty="0">
                <a:latin typeface="Heiti SC Medium" pitchFamily="2" charset="-128"/>
                <a:ea typeface="Heiti SC Medium" pitchFamily="2" charset="-128"/>
              </a:rPr>
              <a:t>恭喜你</a:t>
            </a: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，你得到了你的第一个达利兹图的轮廓线。</a:t>
            </a:r>
            <a:endParaRPr lang="en-US" altLang="zh-CN" sz="2000" dirty="0">
              <a:latin typeface="Heiti SC Medium" pitchFamily="2" charset="-128"/>
              <a:ea typeface="Heiti SC Medium" pitchFamily="2" charset="-128"/>
            </a:endParaRPr>
          </a:p>
          <a:p>
            <a:endParaRPr lang="en-US" altLang="zh-CN" sz="20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可以自己尝试画一下其他衰变过程。</a:t>
            </a:r>
            <a:endParaRPr lang="en-US" altLang="zh-CN" sz="2000" dirty="0">
              <a:latin typeface="Heiti SC Medium" pitchFamily="2" charset="-128"/>
              <a:ea typeface="Heiti SC Medium" pitchFamily="2" charset="-128"/>
            </a:endParaRPr>
          </a:p>
          <a:p>
            <a:endParaRPr lang="en-US" sz="2000" dirty="0">
              <a:latin typeface="Heiti SC Medium" pitchFamily="2" charset="-128"/>
              <a:ea typeface="Heiti SC Medium" pitchFamily="2" charset="-128"/>
            </a:endParaRPr>
          </a:p>
          <a:p>
            <a:endParaRPr lang="en-US" sz="2000" dirty="0">
              <a:latin typeface="Heiti SC Medium" pitchFamily="2" charset="-128"/>
              <a:ea typeface="Heiti SC Medium" pitchFamily="2" charset="-128"/>
            </a:endParaRPr>
          </a:p>
          <a:p>
            <a:endParaRPr lang="en-JP" sz="2000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A5599-8584-1CD6-45F9-4ABA93634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58"/>
          <a:stretch/>
        </p:blipFill>
        <p:spPr>
          <a:xfrm>
            <a:off x="4941129" y="4131051"/>
            <a:ext cx="1925498" cy="206056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1305AA-4079-2ED0-6A2E-51DF02A8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47C40D-4384-DB66-C5F6-F3B1CEF6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30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740E8C-10A3-02C6-6C21-E3E53B5DC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JP" dirty="0">
                <a:latin typeface="Heiti SC Medium" pitchFamily="2" charset="-128"/>
                <a:ea typeface="Heiti SC Medium" pitchFamily="2" charset="-128"/>
              </a:rPr>
              <a:t>函数图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（自定义）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3BA9CC-613B-D963-0EDA-3EC745F18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474" y="68545"/>
            <a:ext cx="39243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9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8447F0-DF98-9033-3DBC-C0491EFC0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42" r="49608" b="46623"/>
          <a:stretch/>
        </p:blipFill>
        <p:spPr>
          <a:xfrm>
            <a:off x="121297" y="910359"/>
            <a:ext cx="5367494" cy="50372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2F0DE-7E65-1B36-5A13-B63C32E0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5D327-FD4E-7159-4CFB-7E409742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31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349DACF-2ADD-38C9-1C24-19198678A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2" t="54158" r="49608"/>
          <a:stretch/>
        </p:blipFill>
        <p:spPr>
          <a:xfrm>
            <a:off x="5594319" y="997894"/>
            <a:ext cx="6032561" cy="4862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8ECEE2-DDCD-8F34-5124-6A5609433000}"/>
              </a:ext>
            </a:extLst>
          </p:cNvPr>
          <p:cNvSpPr txBox="1"/>
          <p:nvPr/>
        </p:nvSpPr>
        <p:spPr>
          <a:xfrm>
            <a:off x="660867" y="325584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给高年级研究生的福利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0086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B14E-2255-30CB-C34F-297E717C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934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Heiti SC Medium" pitchFamily="2" charset="-128"/>
                <a:ea typeface="Heiti SC Medium" pitchFamily="2" charset="-128"/>
              </a:rPr>
              <a:t>目录</a:t>
            </a:r>
            <a:endParaRPr lang="en-US" sz="40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C0185-C577-2EDC-D142-D1D166BAD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424"/>
            <a:ext cx="10515600" cy="4760539"/>
          </a:xfrm>
        </p:spPr>
        <p:txBody>
          <a:bodyPr numCol="2">
            <a:normAutofit lnSpcReduction="10000"/>
          </a:bodyPr>
          <a:lstStyle/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ROOT基本介绍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ROOT安装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ROOT基本使用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>
                <a:latin typeface="Heiti SC Medium" pitchFamily="2" charset="-128"/>
                <a:ea typeface="Heiti SC Medium" pitchFamily="2" charset="-128"/>
              </a:rPr>
              <a:t>Histogram</a:t>
            </a:r>
          </a:p>
          <a:p>
            <a:pPr lvl="1"/>
            <a:r>
              <a:rPr lang="en-US" altLang="zh-CN" sz="2800" dirty="0">
                <a:latin typeface="Heiti SC Medium" pitchFamily="2" charset="-128"/>
                <a:ea typeface="Heiti SC Medium" pitchFamily="2" charset="-128"/>
              </a:rPr>
              <a:t>Graph</a:t>
            </a:r>
          </a:p>
          <a:p>
            <a:pPr lvl="1"/>
            <a:r>
              <a:rPr lang="en-US" altLang="zh-CN" sz="2800" dirty="0">
                <a:latin typeface="Heiti SC Medium" pitchFamily="2" charset="-128"/>
                <a:ea typeface="Heiti SC Medium" pitchFamily="2" charset="-128"/>
              </a:rPr>
              <a:t>Function</a:t>
            </a:r>
          </a:p>
          <a:p>
            <a:pPr lvl="1"/>
            <a:r>
              <a:rPr lang="zh-CN" altLang="en-US" sz="2800" dirty="0">
                <a:latin typeface="Heiti SC Medium" pitchFamily="2" charset="-128"/>
                <a:ea typeface="Heiti SC Medium" pitchFamily="2" charset="-128"/>
              </a:rPr>
              <a:t>拟合</a:t>
            </a:r>
            <a:endParaRPr lang="en-US" altLang="zh-CN" sz="2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读写数据</a:t>
            </a:r>
            <a:endParaRPr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pPr marL="457200" lvl="1" indent="0">
              <a:buNone/>
            </a:pP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pPr marL="0" indent="0">
              <a:buNone/>
            </a:pPr>
            <a:endParaRPr lang="en-US" sz="32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RooFit的基本概念</a:t>
            </a:r>
            <a:endParaRPr lang="en-US" sz="3200" dirty="0">
              <a:solidFill>
                <a:srgbClr val="1309FF"/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32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RooFit使用实例</a:t>
            </a:r>
            <a:endParaRPr lang="en-US" sz="3200" dirty="0">
              <a:solidFill>
                <a:srgbClr val="1309FF"/>
              </a:solidFill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一维简单拟合</a:t>
            </a:r>
            <a:endParaRPr lang="en-US" sz="2800" dirty="0">
              <a:solidFill>
                <a:srgbClr val="1309FF"/>
              </a:solidFill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多区间拟合</a:t>
            </a:r>
            <a:r>
              <a:rPr lang="zh-CN" altLang="en-US" sz="28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（</a:t>
            </a:r>
            <a:r>
              <a:rPr lang="en-US" altLang="zh-CN" sz="28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blind</a:t>
            </a:r>
            <a:r>
              <a:rPr lang="zh-CN" altLang="en-US" sz="28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）</a:t>
            </a:r>
            <a:endParaRPr lang="en-US" altLang="zh-CN" sz="2800" dirty="0">
              <a:solidFill>
                <a:srgbClr val="1309FF"/>
              </a:solidFill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二维拟合</a:t>
            </a:r>
            <a:endParaRPr lang="en-US" sz="2800" dirty="0">
              <a:solidFill>
                <a:srgbClr val="1309FF"/>
              </a:solidFill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两样本同时拟合</a:t>
            </a:r>
            <a:endParaRPr lang="en-US" sz="2800" dirty="0">
              <a:solidFill>
                <a:srgbClr val="1309FF"/>
              </a:solidFill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MCStudy</a:t>
            </a:r>
            <a:endParaRPr lang="en-US" sz="2800" dirty="0">
              <a:solidFill>
                <a:srgbClr val="1309FF"/>
              </a:solidFill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28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Linearity test</a:t>
            </a:r>
          </a:p>
          <a:p>
            <a:pPr lvl="1"/>
            <a:endParaRPr lang="en-US" altLang="zh-CN" sz="2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endParaRPr lang="en-US" sz="28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E97E8-9FBE-DE30-58E0-31FA567A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8A5D3-81E8-9B77-DAEF-35367DF4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83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B1FC-E87D-D8DB-58C3-267397473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562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关于RooFit</a:t>
            </a:r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: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ROOT toolkit for complex fitting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D5A90-7975-30BB-4375-60172F81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C9D22-5007-93BD-4BB7-DEF883AF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33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BACECC-172D-366B-9C87-06B2562F0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182" y="1510748"/>
            <a:ext cx="6546036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063123-6388-E180-6532-829DB93A5EAC}"/>
              </a:ext>
            </a:extLst>
          </p:cNvPr>
          <p:cNvSpPr txBox="1"/>
          <p:nvPr/>
        </p:nvSpPr>
        <p:spPr>
          <a:xfrm>
            <a:off x="7696200" y="3102551"/>
            <a:ext cx="216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See</a:t>
            </a:r>
            <a:r>
              <a:rPr lang="zh-CN" altLang="en-US" sz="2400" dirty="0"/>
              <a:t> </a:t>
            </a:r>
            <a:r>
              <a:rPr lang="en-US" altLang="zh-CN" sz="2400" dirty="0">
                <a:hlinkClick r:id="rId3"/>
              </a:rPr>
              <a:t>Manual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>
                <a:hlinkClick r:id="rId4"/>
              </a:rPr>
              <a:t>Tutorials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AA30BE-CFB1-FB61-2CBC-EF84ED92D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956" y="1254710"/>
            <a:ext cx="2165114" cy="52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B1FC-E87D-D8DB-58C3-267397473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RooFit基本使用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D5494E-54FC-3A75-D3D8-959328793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05" y="1589088"/>
            <a:ext cx="2253521" cy="29252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D5A90-7975-30BB-4375-60172F81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C9D22-5007-93BD-4BB7-DEF883AF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F5DE7C-79CB-DCD9-5F44-F01D7A164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26" y="1639888"/>
            <a:ext cx="3803374" cy="2828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EE7FA-D25F-AD01-EB07-CEC06AFF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916" y="736477"/>
            <a:ext cx="1949860" cy="3777854"/>
          </a:xfrm>
          <a:prstGeom prst="rect">
            <a:avLst/>
          </a:prstGeom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856CE082-8659-BD0C-4109-E1DAB073E77A}"/>
              </a:ext>
            </a:extLst>
          </p:cNvPr>
          <p:cNvSpPr/>
          <p:nvPr/>
        </p:nvSpPr>
        <p:spPr>
          <a:xfrm>
            <a:off x="6578600" y="838200"/>
            <a:ext cx="330200" cy="3630216"/>
          </a:xfrm>
          <a:prstGeom prst="leftBrace">
            <a:avLst>
              <a:gd name="adj1" fmla="val 8333"/>
              <a:gd name="adj2" fmla="val 4230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5D57A7-FC26-A491-492B-02A8CBA1B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776" y="770334"/>
            <a:ext cx="2509634" cy="383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3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BD37-3B86-BCD9-05BD-A99A2704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/>
          <a:lstStyle/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：多项式描述本底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1BC39-32F9-0CAE-8FD9-7E1036C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4D0EB-3859-A4D3-B8D1-A93C5B7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35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0DBFC4D-F6BE-DCD0-A288-D274C8A1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896" y="1564637"/>
            <a:ext cx="5248034" cy="43513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737419-F477-BEE0-51D2-643E366F7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4" y="1253029"/>
            <a:ext cx="5987406" cy="5468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B49F9-6836-74F1-94C3-2459DCAD5B76}"/>
              </a:ext>
            </a:extLst>
          </p:cNvPr>
          <p:cNvSpPr txBox="1"/>
          <p:nvPr/>
        </p:nvSpPr>
        <p:spPr>
          <a:xfrm>
            <a:off x="8167890" y="106836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fitM_bkg_Ref.cxx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50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BD37-3B86-BCD9-05BD-A99A2704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/>
          <a:lstStyle/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：多项式描述本底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1BC39-32F9-0CAE-8FD9-7E1036C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4D0EB-3859-A4D3-B8D1-A93C5B7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36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0DBFC4D-F6BE-DCD0-A288-D274C8A1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896" y="1564637"/>
            <a:ext cx="5248034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B49F9-6836-74F1-94C3-2459DCAD5B76}"/>
              </a:ext>
            </a:extLst>
          </p:cNvPr>
          <p:cNvSpPr txBox="1"/>
          <p:nvPr/>
        </p:nvSpPr>
        <p:spPr>
          <a:xfrm>
            <a:off x="8167890" y="106836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fitM_bkg_Ref.cxx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3B6119-C48E-3260-8926-AF137A943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85" y="1259168"/>
            <a:ext cx="6378111" cy="51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51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BD37-3B86-BCD9-05BD-A99A2704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Pull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的重要性（对高精度测量）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1BC39-32F9-0CAE-8FD9-7E1036C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4D0EB-3859-A4D3-B8D1-A93C5B7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77B45-C989-2FE1-F12A-830B702ED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28" y="1567794"/>
            <a:ext cx="10382568" cy="32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29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FF0C4B-A4B2-E611-24BC-ACE341134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20" y="1761035"/>
            <a:ext cx="8317180" cy="333592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49383-F0B8-D209-990C-AD1AB7FD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B998D-50AE-FA9F-F946-223ECA91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4DBA8A-A606-A666-8E75-913D16BE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Pull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的重要性（对高精度测量）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C3F39F-95CC-0F16-5B31-7CE5C39ED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89" y="1986431"/>
            <a:ext cx="3586957" cy="27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72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6E350-48E9-F03A-B9B5-D4A0CB8D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EA154-7A81-5146-1521-0442F472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F8789F-0A54-CC71-8E53-11C24F752D7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5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CN">
                <a:latin typeface="STKaiti" panose="02010600040101010101" pitchFamily="2" charset="-122"/>
                <a:ea typeface="STKaiti" panose="02010600040101010101" pitchFamily="2" charset="-122"/>
              </a:rPr>
              <a:t>Pull</a:t>
            </a:r>
            <a:r>
              <a:rPr lang="zh-CN" altLang="en-US">
                <a:latin typeface="STKaiti" panose="02010600040101010101" pitchFamily="2" charset="-122"/>
                <a:ea typeface="STKaiti" panose="02010600040101010101" pitchFamily="2" charset="-122"/>
              </a:rPr>
              <a:t>的重要性（对高精度测量）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EF57E-9F75-7623-D555-1F47D0A4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84" y="1923036"/>
            <a:ext cx="9964632" cy="396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960EF1-A9CC-E05A-CEB2-E7317852D222}"/>
              </a:ext>
            </a:extLst>
          </p:cNvPr>
          <p:cNvSpPr txBox="1"/>
          <p:nvPr/>
        </p:nvSpPr>
        <p:spPr>
          <a:xfrm>
            <a:off x="838200" y="1405510"/>
            <a:ext cx="495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在允许D+和D-的信号分辨率差异下的拟合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：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3464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2B74-B349-F0A8-C8EF-4074B6A1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67"/>
            <a:ext cx="10515600" cy="115146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关于ROOT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8D25B-68F9-973C-C3A4-077BE289D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5070475"/>
          </a:xfrm>
        </p:spPr>
        <p:txBody>
          <a:bodyPr>
            <a:normAutofit/>
          </a:bodyPr>
          <a:lstStyle/>
          <a:p>
            <a:r>
              <a:rPr lang="en-US" sz="2000" b="0" i="0" u="none" strike="noStrike" dirty="0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ROOT</a:t>
            </a:r>
            <a:r>
              <a:rPr lang="ja-JP" altLang="en-US" sz="2000" b="0" i="0" u="none" strike="noStrike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是欧洲核子研究中心诞生的软件框架</a:t>
            </a:r>
            <a:r>
              <a:rPr lang="zh-CN" altLang="en-US" sz="2000" b="0" i="0" u="none" strike="noStrike" dirty="0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（</a:t>
            </a:r>
            <a:r>
              <a:rPr lang="zh-CN" altLang="en-US" sz="20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开源的软件</a:t>
            </a:r>
            <a:r>
              <a:rPr lang="zh-CN" altLang="en-US" sz="2000" dirty="0">
                <a:solidFill>
                  <a:srgbClr val="343434"/>
                </a:solidFill>
                <a:latin typeface="Heiti SC Medium" pitchFamily="2" charset="-128"/>
                <a:ea typeface="Heiti SC Medium" pitchFamily="2" charset="-128"/>
              </a:rPr>
              <a:t>）</a:t>
            </a:r>
            <a:r>
              <a:rPr lang="zh-CN" altLang="en-US" sz="2000" b="0" i="0" u="none" strike="noStrike" dirty="0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。</a:t>
            </a:r>
            <a:r>
              <a:rPr lang="ja-JP" altLang="en-US" sz="2000" b="0" i="0" u="none" strike="noStrike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每天，成千上万的物理学家使用</a:t>
            </a:r>
            <a:r>
              <a:rPr lang="en-US" sz="2000" b="0" i="0" u="none" strike="noStrike" dirty="0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ROOT</a:t>
            </a:r>
            <a:r>
              <a:rPr lang="ja-JP" altLang="en-US" sz="2000" b="0" i="0" u="none" strike="noStrike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应用程序来进行</a:t>
            </a:r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Heiti SC Medium" pitchFamily="2" charset="-128"/>
                <a:ea typeface="Heiti SC Medium" pitchFamily="2" charset="-128"/>
              </a:rPr>
              <a:t>数据分析</a:t>
            </a:r>
            <a:r>
              <a:rPr lang="ja-JP" altLang="en-US" sz="2000" b="0" i="0" u="none" strike="noStrike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或</a:t>
            </a:r>
            <a:r>
              <a:rPr lang="ja-JP" altLang="en-US" sz="2000" b="0" i="0" u="none" strike="noStrike">
                <a:solidFill>
                  <a:srgbClr val="FF0000"/>
                </a:solidFill>
                <a:effectLst/>
                <a:latin typeface="Heiti SC Medium" pitchFamily="2" charset="-128"/>
                <a:ea typeface="Heiti SC Medium" pitchFamily="2" charset="-128"/>
              </a:rPr>
              <a:t>模拟</a:t>
            </a:r>
            <a:r>
              <a:rPr lang="ja-JP" altLang="en-US" sz="2000" b="0" i="0" u="none" strike="noStrike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。</a:t>
            </a:r>
            <a:endParaRPr lang="en-US" altLang="ja-JP" sz="2000" b="0" i="0" u="none" strike="noStrike" dirty="0">
              <a:solidFill>
                <a:srgbClr val="343434"/>
              </a:solidFill>
              <a:effectLst/>
              <a:latin typeface="Heiti SC Medium" pitchFamily="2" charset="-128"/>
              <a:ea typeface="Heiti SC Medium" pitchFamily="2" charset="-128"/>
            </a:endParaRPr>
          </a:p>
          <a:p>
            <a:endParaRPr lang="en-US" sz="20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ja-JP" altLang="en-US" sz="2000" b="1" i="0" u="none" strike="noStrike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战略目标是</a:t>
            </a:r>
            <a:r>
              <a:rPr lang="ja-JP" altLang="en-US" sz="2000" b="0" i="0" u="none" strike="noStrike">
                <a:solidFill>
                  <a:srgbClr val="343434"/>
                </a:solidFill>
                <a:effectLst/>
                <a:latin typeface="Heiti SC Medium" pitchFamily="2" charset="-128"/>
                <a:ea typeface="Heiti SC Medium" pitchFamily="2" charset="-128"/>
              </a:rPr>
              <a:t>为科学数据的存储、处理、可视化和分析提供一个统一的软件包，该软件包可靠、高性能和受支持，易于使用和获取，并最大限度地减少实现科学成果所需的计算资源。</a:t>
            </a:r>
            <a:endParaRPr lang="en-US" sz="2000" dirty="0">
              <a:latin typeface="Heiti SC Medium" pitchFamily="2" charset="-128"/>
              <a:ea typeface="Heiti SC Medium" pitchFamily="2" charset="-128"/>
            </a:endParaRPr>
          </a:p>
          <a:p>
            <a:endParaRPr lang="en-US" sz="2000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sz="2000" dirty="0" err="1">
                <a:latin typeface="Heiti SC Medium" pitchFamily="2" charset="-128"/>
                <a:ea typeface="Heiti SC Medium" pitchFamily="2" charset="-128"/>
              </a:rPr>
              <a:t>使用ROOT可实现</a:t>
            </a:r>
            <a:r>
              <a:rPr lang="zh-CN" altLang="en-US" sz="2000" dirty="0">
                <a:latin typeface="Heiti SC Medium" pitchFamily="2" charset="-128"/>
                <a:ea typeface="Heiti SC Medium" pitchFamily="2" charset="-128"/>
              </a:rPr>
              <a:t>：</a:t>
            </a:r>
            <a:endParaRPr lang="en-US" sz="20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1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存储数据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ROOT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提供一个数据结构（即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Tree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），对于快速访问大了数据来说非常强大，比访问普通文件快很多。</a:t>
            </a:r>
            <a:endParaRPr lang="en-US" sz="1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1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调用数据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：从电脑、网站、网格等调用一个或多个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ROOT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文件。</a:t>
            </a:r>
            <a:endParaRPr lang="en-US" sz="1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1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数据分析</a:t>
            </a:r>
            <a:r>
              <a:rPr lang="zh-CN" altLang="en-US" sz="18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（</a:t>
            </a:r>
            <a:r>
              <a:rPr lang="en-US" sz="1800" dirty="0" err="1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挖掘</a:t>
            </a:r>
            <a:r>
              <a:rPr lang="zh-CN" altLang="en-US" sz="18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）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：提供强大的数学和统计工具，进行数据处理，数据产生和数据模型化。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zh-CN" altLang="en-US" sz="1800" dirty="0">
                <a:solidFill>
                  <a:srgbClr val="1309FF"/>
                </a:solidFill>
                <a:latin typeface="Heiti SC Medium" pitchFamily="2" charset="-128"/>
                <a:ea typeface="Heiti SC Medium" pitchFamily="2" charset="-128"/>
              </a:rPr>
              <a:t>发表结果（可视化）：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直方图、散点图、拟合函数等。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交互式运行或构建自己的应用程序</a:t>
            </a:r>
            <a:endParaRPr lang="en-US" altLang="zh-CN" sz="1800" dirty="0">
              <a:latin typeface="Heiti SC Medium" pitchFamily="2" charset="-128"/>
              <a:ea typeface="Heiti SC Medium" pitchFamily="2" charset="-128"/>
            </a:endParaRPr>
          </a:p>
          <a:p>
            <a:pPr lvl="1"/>
            <a:r>
              <a:rPr lang="en-US" sz="1800" dirty="0" err="1">
                <a:latin typeface="Heiti SC Medium" pitchFamily="2" charset="-128"/>
                <a:ea typeface="Heiti SC Medium" pitchFamily="2" charset="-128"/>
              </a:rPr>
              <a:t>在其他语言中使用ROOT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（如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Python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、</a:t>
            </a:r>
            <a:r>
              <a:rPr lang="en-US" altLang="zh-CN" sz="1800" dirty="0">
                <a:latin typeface="Heiti SC Medium" pitchFamily="2" charset="-128"/>
                <a:ea typeface="Heiti SC Medium" pitchFamily="2" charset="-128"/>
              </a:rPr>
              <a:t>R</a:t>
            </a:r>
            <a:r>
              <a:rPr lang="zh-CN" altLang="en-US" sz="1800" dirty="0">
                <a:latin typeface="Heiti SC Medium" pitchFamily="2" charset="-128"/>
                <a:ea typeface="Heiti SC Medium" pitchFamily="2" charset="-128"/>
              </a:rPr>
              <a:t>等）</a:t>
            </a:r>
            <a:endParaRPr lang="en-US" sz="18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A93C6-1941-933F-3472-19307A2F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B8B4-60A2-4086-9828-3918EF1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0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BD37-3B86-BCD9-05BD-A99A2704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/>
          <a:lstStyle/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：非参数化的拟合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1BC39-32F9-0CAE-8FD9-7E1036C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4D0EB-3859-A4D3-B8D1-A93C5B7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34889-909E-8FBF-4BA6-4097E1AF7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317" y="1850559"/>
            <a:ext cx="3844047" cy="3156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CAD6C-6578-85C5-7FAE-7C10675FA7AA}"/>
              </a:ext>
            </a:extLst>
          </p:cNvPr>
          <p:cNvSpPr txBox="1"/>
          <p:nvPr/>
        </p:nvSpPr>
        <p:spPr>
          <a:xfrm>
            <a:off x="8153400" y="365125"/>
            <a:ext cx="2348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RooKeysPdf</a:t>
            </a:r>
            <a:endParaRPr lang="en-US" sz="28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RooHistPdf</a:t>
            </a:r>
            <a:endParaRPr lang="en-US" sz="28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F54CD898-7897-FD01-325A-CEDB88CDAD01}"/>
              </a:ext>
            </a:extLst>
          </p:cNvPr>
          <p:cNvSpPr/>
          <p:nvPr/>
        </p:nvSpPr>
        <p:spPr>
          <a:xfrm>
            <a:off x="7762672" y="501649"/>
            <a:ext cx="390728" cy="622613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FD2BA-E4AF-4D0A-D6E9-07D46635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36" y="2225785"/>
            <a:ext cx="7772400" cy="2112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57490C-02D5-E7B1-1024-761CB84B1232}"/>
              </a:ext>
            </a:extLst>
          </p:cNvPr>
          <p:cNvSpPr txBox="1"/>
          <p:nvPr/>
        </p:nvSpPr>
        <p:spPr>
          <a:xfrm>
            <a:off x="739302" y="5350213"/>
            <a:ext cx="644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优点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简单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，避免了关联很复杂的拟合。</a:t>
            </a:r>
            <a:endParaRPr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缺点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：不够光滑化，也不太可控（比如</a:t>
            </a:r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data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和</a:t>
            </a:r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MC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的差异）。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4993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E1CCE9-2D0B-27CE-AF74-BDE6FE02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0757" y="1731958"/>
            <a:ext cx="7091152" cy="340424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40E67-909B-5F87-669D-C902FC771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AF28F-8C3A-A572-3B5E-C56F70EC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41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C01F61-9016-7603-55CF-65E3DC749DC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5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二维拟合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：非参数化的拟合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E3B5F-8202-AB4A-78E4-EE522B82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57" y="1731959"/>
            <a:ext cx="4660900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E279F-C19E-209E-0788-9014CDEBCB55}"/>
              </a:ext>
            </a:extLst>
          </p:cNvPr>
          <p:cNvSpPr txBox="1"/>
          <p:nvPr/>
        </p:nvSpPr>
        <p:spPr>
          <a:xfrm>
            <a:off x="6624776" y="531335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Heiti SC Medium" pitchFamily="2" charset="-128"/>
                <a:ea typeface="Heiti SC Medium" pitchFamily="2" charset="-128"/>
              </a:rPr>
              <a:t>这个拟合好吗</a:t>
            </a:r>
            <a:r>
              <a:rPr lang="zh-CN" altLang="en-US" sz="3200" dirty="0">
                <a:latin typeface="Heiti SC Medium" pitchFamily="2" charset="-128"/>
                <a:ea typeface="Heiti SC Medium" pitchFamily="2" charset="-128"/>
              </a:rPr>
              <a:t>？</a:t>
            </a:r>
            <a:endParaRPr lang="en-US" sz="3200" dirty="0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4696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E1CCE9-2D0B-27CE-AF74-BDE6FE02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51" y="1461388"/>
            <a:ext cx="4862174" cy="23341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40E67-909B-5F87-669D-C902FC771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AF28F-8C3A-A572-3B5E-C56F70EC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7CADE-3C3C-F13F-E62D-1F98C2552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2" y="3892724"/>
            <a:ext cx="4605911" cy="2463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BF5693-6101-71BB-888A-14EF28792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951" y="1410398"/>
            <a:ext cx="4905849" cy="2359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513385-2D3D-16C0-A0D3-1FB50DF6E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951" y="3866780"/>
            <a:ext cx="4905849" cy="2404656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012C5A91-0526-1D3F-0D9A-3B9142457C53}"/>
              </a:ext>
            </a:extLst>
          </p:cNvPr>
          <p:cNvSpPr/>
          <p:nvPr/>
        </p:nvSpPr>
        <p:spPr>
          <a:xfrm>
            <a:off x="5233666" y="2984694"/>
            <a:ext cx="1342417" cy="15705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C01F61-9016-7603-55CF-65E3DC749DC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5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二维拟合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：非参数化的拟合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23F78-3510-BB99-4F7B-BCF660A45BBD}"/>
              </a:ext>
            </a:extLst>
          </p:cNvPr>
          <p:cNvSpPr txBox="1"/>
          <p:nvPr/>
        </p:nvSpPr>
        <p:spPr>
          <a:xfrm>
            <a:off x="7431822" y="1082664"/>
            <a:ext cx="255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bi-linear</a:t>
            </a:r>
            <a:r>
              <a:rPr lang="zh-CN" altLang="en-US" dirty="0"/>
              <a:t> </a:t>
            </a:r>
            <a:r>
              <a:rPr lang="en-US" altLang="zh-CN" dirty="0"/>
              <a:t>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36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BD37-3B86-BCD9-05BD-A99A2704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/>
          <a:lstStyle/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：盲分析拟合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1BC39-32F9-0CAE-8FD9-7E1036C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4D0EB-3859-A4D3-B8D1-A93C5B7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B49F9-6836-74F1-94C3-2459DCAD5B76}"/>
              </a:ext>
            </a:extLst>
          </p:cNvPr>
          <p:cNvSpPr txBox="1"/>
          <p:nvPr/>
        </p:nvSpPr>
        <p:spPr>
          <a:xfrm>
            <a:off x="8167890" y="1068363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fitM_LcSCS_blind.cxx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A5E1E-D59B-901D-C266-B1CBD768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08" y="1827500"/>
            <a:ext cx="4440691" cy="3527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791F72-1FFC-3201-397C-AF2CB8D61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261"/>
            <a:ext cx="6984460" cy="2130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0A8CC0-F19A-DE85-0ACD-C9F3395FE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" y="3626788"/>
            <a:ext cx="7174825" cy="10816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EBCFB2-6957-0CB9-79DC-C672A8C90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5" y="5091289"/>
            <a:ext cx="7259041" cy="12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83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BD37-3B86-BCD9-05BD-A99A2704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/>
          <a:lstStyle/>
          <a:p>
            <a:r>
              <a:rPr lang="en-US" dirty="0" err="1">
                <a:latin typeface="STKaiti" panose="02010600040101010101" pitchFamily="2" charset="-122"/>
                <a:ea typeface="STKaiti" panose="02010600040101010101" pitchFamily="2" charset="-122"/>
              </a:rPr>
              <a:t>一维拟合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：盲分析拟合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1BC39-32F9-0CAE-8FD9-7E1036C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4D0EB-3859-A4D3-B8D1-A93C5B7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B49F9-6836-74F1-94C3-2459DCAD5B76}"/>
              </a:ext>
            </a:extLst>
          </p:cNvPr>
          <p:cNvSpPr txBox="1"/>
          <p:nvPr/>
        </p:nvSpPr>
        <p:spPr>
          <a:xfrm>
            <a:off x="8167890" y="1068363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fitM_LcSCS_blind.cxx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A5E1E-D59B-901D-C266-B1CBD768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08" y="1827500"/>
            <a:ext cx="4440691" cy="3527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791F72-1FFC-3201-397C-AF2CB8D61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261"/>
            <a:ext cx="6984460" cy="2130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0A8CC0-F19A-DE85-0ACD-C9F3395FE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" y="3626788"/>
            <a:ext cx="7174825" cy="10816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EBCFB2-6957-0CB9-79DC-C672A8C90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5" y="5091289"/>
            <a:ext cx="7259041" cy="12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33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B73C7-528D-BEF7-6131-20BA4310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Heiti SC Medium" pitchFamily="2" charset="-128"/>
                <a:ea typeface="Heiti SC Medium" pitchFamily="2" charset="-128"/>
              </a:rPr>
              <a:t>同时拟合</a:t>
            </a:r>
            <a:r>
              <a:rPr lang="en-US" sz="4400" dirty="0">
                <a:latin typeface="Heiti SC Medium" pitchFamily="2" charset="-128"/>
                <a:ea typeface="Heiti SC Medium" pitchFamily="2" charset="-128"/>
              </a:rPr>
              <a:t> Simultaneous fit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056BC-2471-82F2-C8BD-43AD1F5B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DFAED-C96B-C28A-BFB7-85189EF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45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C13885E-07DA-44F8-D7B1-4AA78E9B7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" y="1785938"/>
            <a:ext cx="9464473" cy="3879056"/>
          </a:xfrm>
        </p:spPr>
      </p:pic>
    </p:spTree>
    <p:extLst>
      <p:ext uri="{BB962C8B-B14F-4D97-AF65-F5344CB8AC3E}">
        <p14:creationId xmlns:p14="http://schemas.microsoft.com/office/powerpoint/2010/main" val="2266811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E360D-E25C-08F7-9804-C5920C00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结束语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2952-C464-253C-7CE1-ED69C9B63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就这样吧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。。。</a:t>
            </a:r>
            <a:endParaRPr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endParaRPr lang="en-US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有事</a:t>
            </a:r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QQ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群里问老油条们</a:t>
            </a:r>
            <a:endParaRPr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dirty="0">
                <a:hlinkClick r:id="rId2"/>
              </a:rPr>
              <a:t>https://root.cern</a:t>
            </a:r>
            <a:r>
              <a:rPr lang="zh-CN" altLang="en-US" dirty="0">
                <a:hlinkClick r:id="rId2"/>
              </a:rPr>
              <a:t>  </a:t>
            </a:r>
            <a:endParaRPr lang="en-US" altLang="zh-CN" dirty="0"/>
          </a:p>
          <a:p>
            <a:r>
              <a:rPr lang="en-US" dirty="0">
                <a:solidFill>
                  <a:srgbClr val="000000"/>
                </a:solidFill>
                <a:effectLst/>
              </a:rPr>
              <a:t>[~] % git clone https://</a:t>
            </a:r>
            <a:r>
              <a:rPr lang="en-US" dirty="0" err="1">
                <a:solidFill>
                  <a:srgbClr val="000000"/>
                </a:solidFill>
                <a:effectLst/>
              </a:rPr>
              <a:t>github.com</a:t>
            </a:r>
            <a:r>
              <a:rPr lang="en-US" dirty="0">
                <a:solidFill>
                  <a:srgbClr val="000000"/>
                </a:solidFill>
                <a:effectLst/>
              </a:rPr>
              <a:t>/root-project/student-</a:t>
            </a:r>
            <a:r>
              <a:rPr lang="en-US" dirty="0" err="1">
                <a:solidFill>
                  <a:srgbClr val="000000"/>
                </a:solidFill>
                <a:effectLst/>
              </a:rPr>
              <a:t>course.git</a:t>
            </a:r>
            <a:endParaRPr lang="en-US" dirty="0"/>
          </a:p>
          <a:p>
            <a:endParaRPr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AI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时代，问</a:t>
            </a:r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AI.</a:t>
            </a:r>
          </a:p>
          <a:p>
            <a:endParaRPr lang="en-US" dirty="0">
              <a:latin typeface="Heiti SC Medium" pitchFamily="2" charset="-128"/>
              <a:ea typeface="Heiti SC Medium" pitchFamily="2" charset="-128"/>
            </a:endParaRPr>
          </a:p>
          <a:p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01356-8959-CD66-4A2E-530A406D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A1C93-EAD2-7388-572A-22941942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5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C45F1-A9CF-166D-30A6-CD434C96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2333625"/>
            <a:ext cx="10515600" cy="1325563"/>
          </a:xfrm>
        </p:spPr>
        <p:txBody>
          <a:bodyPr/>
          <a:lstStyle/>
          <a:p>
            <a:r>
              <a:rPr lang="en-US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395B4-AED6-F4E5-F37D-B4D4C78C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46DC2-A3D1-15FC-7535-67914127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E03D4-3C1A-8120-1975-9A76D4BF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763"/>
          </a:xfrm>
        </p:spPr>
        <p:txBody>
          <a:bodyPr>
            <a:normAutofit/>
          </a:bodyPr>
          <a:lstStyle/>
          <a:p>
            <a:r>
              <a:rPr lang="en-JP" sz="4000" dirty="0">
                <a:latin typeface="STSong" panose="02010600040101010101" pitchFamily="2" charset="-122"/>
                <a:ea typeface="STSong" panose="02010600040101010101" pitchFamily="2" charset="-122"/>
              </a:rPr>
              <a:t>三体衰变的达利兹图呈现的运动学信息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D43C16-85B1-CFCB-4704-2FBF4CF0C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50" y="1688017"/>
            <a:ext cx="5059074" cy="466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D5414-5E46-6F28-DA98-0686DAC5F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88" y="2277130"/>
            <a:ext cx="3965576" cy="944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1D0035-D19E-4BB4-1ADC-6747BD17A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97683"/>
            <a:ext cx="5521325" cy="1274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3DB45-2529-FCE0-93A5-D7F8F576B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287" y="5020080"/>
            <a:ext cx="5380037" cy="665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C229CB-46F5-5168-6E3D-3929388E4CA2}"/>
                  </a:ext>
                </a:extLst>
              </p:cNvPr>
              <p:cNvSpPr txBox="1"/>
              <p:nvPr/>
            </p:nvSpPr>
            <p:spPr>
              <a:xfrm>
                <a:off x="7033989" y="1569899"/>
                <a:ext cx="2416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JP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C229CB-46F5-5168-6E3D-3929388E4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989" y="1569899"/>
                <a:ext cx="2416624" cy="523220"/>
              </a:xfrm>
              <a:prstGeom prst="rect">
                <a:avLst/>
              </a:prstGeom>
              <a:blipFill>
                <a:blip r:embed="rId6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3DCCA-36AE-DBBF-93C6-5FA8A98E8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A2C22-C1E4-79DB-5578-F3B1B3A4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0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6FEC7E-64BA-81A5-A374-6C0BEF7A7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30" y="657659"/>
            <a:ext cx="10034140" cy="6200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42ADA7-7F04-5FF0-A085-465CBEA88183}"/>
              </a:ext>
            </a:extLst>
          </p:cNvPr>
          <p:cNvSpPr txBox="1"/>
          <p:nvPr/>
        </p:nvSpPr>
        <p:spPr>
          <a:xfrm>
            <a:off x="4212792" y="179883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root.cern</a:t>
            </a:r>
            <a:r>
              <a:rPr lang="zh-CN" altLang="en-US" dirty="0">
                <a:hlinkClick r:id="rId3"/>
              </a:rPr>
              <a:t>  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B1B6AFE-4DFC-0EC9-753F-9E3C9704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9802EAC-DBB9-B5CD-3B75-EE014C18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6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CA14-0654-425D-2F39-9085EBE5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6"/>
            <a:ext cx="10515600" cy="917137"/>
          </a:xfrm>
        </p:spPr>
        <p:txBody>
          <a:bodyPr/>
          <a:lstStyle/>
          <a:p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ROOT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安装</a:t>
            </a:r>
            <a:endParaRPr lang="en-JP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704DB-786C-D9E3-E7FC-F65FECD0AF6A}"/>
              </a:ext>
            </a:extLst>
          </p:cNvPr>
          <p:cNvSpPr txBox="1"/>
          <p:nvPr/>
        </p:nvSpPr>
        <p:spPr>
          <a:xfrm>
            <a:off x="723120" y="1902096"/>
            <a:ext cx="8174812" cy="210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solidFill>
                  <a:srgbClr val="0000FF"/>
                </a:solidFill>
                <a:latin typeface="Heiti SC Medium" pitchFamily="2" charset="-128"/>
                <a:ea typeface="Heiti SC Medium" pitchFamily="2" charset="-128"/>
              </a:rPr>
              <a:t>打开</a:t>
            </a:r>
            <a:r>
              <a:rPr lang="en-US" altLang="zh-CN" dirty="0">
                <a:solidFill>
                  <a:srgbClr val="0000FF"/>
                </a:solidFill>
                <a:latin typeface="Heiti SC Medium" pitchFamily="2" charset="-128"/>
                <a:ea typeface="Heiti SC Medium" pitchFamily="2" charset="-128"/>
              </a:rPr>
              <a:t>Mac</a:t>
            </a:r>
            <a:r>
              <a:rPr lang="zh-CN" altLang="en-US" dirty="0">
                <a:solidFill>
                  <a:srgbClr val="0000FF"/>
                </a:solidFill>
                <a:latin typeface="Heiti SC Medium" pitchFamily="2" charset="-128"/>
                <a:ea typeface="Heiti SC Medium" pitchFamily="2" charset="-128"/>
              </a:rPr>
              <a:t>终端</a:t>
            </a:r>
            <a:r>
              <a:rPr lang="en-US" altLang="zh-CN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terminal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00FF"/>
                </a:solidFill>
                <a:latin typeface="Heiti SC Medium" pitchFamily="2" charset="-128"/>
                <a:ea typeface="Heiti SC Medium" pitchFamily="2" charset="-128"/>
              </a:rPr>
              <a:t>安装ROOT</a:t>
            </a:r>
            <a:r>
              <a:rPr lang="zh-CN" altLang="en-US" dirty="0">
                <a:solidFill>
                  <a:srgbClr val="0000FF"/>
                </a:solidFill>
                <a:latin typeface="Heiti SC Medium" pitchFamily="2" charset="-128"/>
                <a:ea typeface="Heiti SC Medium" pitchFamily="2" charset="-128"/>
              </a:rPr>
              <a:t>：</a:t>
            </a:r>
            <a:r>
              <a:rPr lang="en-US" dirty="0" err="1">
                <a:solidFill>
                  <a:srgbClr val="0000FF"/>
                </a:solidFill>
                <a:latin typeface="Heiti SC Medium" pitchFamily="2" charset="-128"/>
                <a:ea typeface="Heiti SC Medium" pitchFamily="2" charset="-128"/>
              </a:rPr>
              <a:t>输入</a:t>
            </a:r>
            <a:r>
              <a:rPr lang="en-US" dirty="0" err="1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brew</a:t>
            </a:r>
            <a:r>
              <a:rPr lang="zh-CN" altLang="en-US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install</a:t>
            </a:r>
            <a:r>
              <a:rPr lang="zh-CN" altLang="en-US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root</a:t>
            </a:r>
            <a:r>
              <a:rPr lang="zh-CN" altLang="en-US" dirty="0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CN" altLang="en-US" dirty="0">
                <a:solidFill>
                  <a:srgbClr val="0000FF"/>
                </a:solidFill>
                <a:latin typeface="Heiti SC Medium" pitchFamily="2" charset="-128"/>
                <a:ea typeface="Heiti SC Medium" pitchFamily="2" charset="-128"/>
              </a:rPr>
              <a:t>（所需时间较长，请耐心等待）</a:t>
            </a:r>
            <a:endParaRPr lang="en-US" altLang="zh-CN" dirty="0">
              <a:solidFill>
                <a:srgbClr val="0000FF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</a:rPr>
              <a:t>按照</a:t>
            </a:r>
            <a:r>
              <a:rPr lang="en-US" dirty="0" err="1">
                <a:solidFill>
                  <a:srgbClr val="FF0000"/>
                </a:solidFill>
                <a:latin typeface="Heiti SC Medium" pitchFamily="2" charset="-128"/>
                <a:ea typeface="Heiti SC Medium" pitchFamily="2" charset="-128"/>
              </a:rPr>
              <a:t>提示</a:t>
            </a:r>
            <a:r>
              <a:rPr lang="zh-CN" altLang="en-US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</a:rPr>
              <a:t>，配置</a:t>
            </a:r>
            <a:r>
              <a:rPr lang="en-US" altLang="zh-CN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</a:rPr>
              <a:t>root</a:t>
            </a:r>
            <a:r>
              <a:rPr lang="zh-CN" altLang="en-US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</a:rPr>
              <a:t>环境</a:t>
            </a:r>
            <a:r>
              <a:rPr lang="zh-CN" altLang="en-US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：</a:t>
            </a:r>
            <a:br>
              <a:rPr lang="en-US" altLang="zh-CN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</a:br>
            <a:r>
              <a:rPr lang="en-US" altLang="zh-CN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e.g.</a:t>
            </a:r>
            <a:r>
              <a:rPr lang="zh-CN" altLang="en-US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 </a:t>
            </a:r>
            <a:r>
              <a:rPr lang="en-US" altLang="zh-CN" dirty="0" err="1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csh</a:t>
            </a:r>
            <a:r>
              <a:rPr lang="en-US" altLang="zh-CN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:</a:t>
            </a:r>
            <a:r>
              <a:rPr lang="zh-CN" altLang="en-US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source</a:t>
            </a:r>
            <a:r>
              <a:rPr lang="zh-CN" altLang="en-US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/</a:t>
            </a:r>
            <a:r>
              <a:rPr lang="en-US" altLang="zh-CN" dirty="0" err="1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usr</a:t>
            </a:r>
            <a:r>
              <a:rPr lang="en-US" altLang="zh-CN" dirty="0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/local/bin/</a:t>
            </a:r>
            <a:r>
              <a:rPr lang="en-US" altLang="zh-CN" dirty="0" err="1">
                <a:solidFill>
                  <a:srgbClr val="2A15FF"/>
                </a:solidFill>
                <a:latin typeface="Heiti SC Medium" pitchFamily="2" charset="-128"/>
                <a:ea typeface="Heiti SC Medium" pitchFamily="2" charset="-128"/>
                <a:sym typeface="Wingdings" pitchFamily="2" charset="2"/>
              </a:rPr>
              <a:t>thisroot.csh</a:t>
            </a:r>
            <a:endParaRPr lang="en-US" dirty="0">
              <a:solidFill>
                <a:srgbClr val="2A15FF"/>
              </a:solidFill>
              <a:effectLst/>
              <a:latin typeface="Heiti SC Medium" pitchFamily="2" charset="-128"/>
              <a:ea typeface="Heiti SC Medium" pitchFamily="2" charset="-128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2A15FF"/>
                </a:solidFill>
                <a:effectLst/>
                <a:latin typeface="Heiti SC Medium" pitchFamily="2" charset="-128"/>
                <a:ea typeface="Heiti SC Medium" pitchFamily="2" charset="-128"/>
              </a:rPr>
              <a:t>检查安装</a:t>
            </a:r>
            <a:r>
              <a:rPr lang="zh-CN" altLang="en-US" dirty="0">
                <a:solidFill>
                  <a:srgbClr val="2A15FF"/>
                </a:solidFill>
                <a:effectLst/>
                <a:latin typeface="Heiti SC Medium" pitchFamily="2" charset="-128"/>
                <a:ea typeface="Heiti SC Medium" pitchFamily="2" charset="-128"/>
              </a:rPr>
              <a:t>：输入</a:t>
            </a:r>
            <a:r>
              <a:rPr lang="en-US" altLang="zh-CN" dirty="0">
                <a:solidFill>
                  <a:srgbClr val="2A15FF"/>
                </a:solidFill>
                <a:effectLst/>
                <a:latin typeface="Heiti SC Medium" pitchFamily="2" charset="-128"/>
                <a:ea typeface="Heiti SC Medium" pitchFamily="2" charset="-128"/>
              </a:rPr>
              <a:t>root</a:t>
            </a:r>
            <a:r>
              <a:rPr lang="zh-CN" altLang="en-US" dirty="0">
                <a:solidFill>
                  <a:srgbClr val="2A15FF"/>
                </a:solidFill>
                <a:effectLst/>
                <a:latin typeface="Heiti SC Medium" pitchFamily="2" charset="-128"/>
                <a:ea typeface="Heiti SC Medium" pitchFamily="2" charset="-128"/>
              </a:rPr>
              <a:t>回车，会显示版本等信息。</a:t>
            </a:r>
            <a:endParaRPr lang="en-US" dirty="0">
              <a:solidFill>
                <a:srgbClr val="2A15FF"/>
              </a:solidFill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687F5-F0F2-6CEC-5EBC-5E398F6F6D7D}"/>
              </a:ext>
            </a:extLst>
          </p:cNvPr>
          <p:cNvSpPr txBox="1"/>
          <p:nvPr/>
        </p:nvSpPr>
        <p:spPr>
          <a:xfrm>
            <a:off x="798612" y="1142889"/>
            <a:ext cx="386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参考</a:t>
            </a:r>
            <a:r>
              <a:rPr lang="ja-JP" altLang="en-US">
                <a:latin typeface="Heiti SC Medium" pitchFamily="2" charset="-128"/>
                <a:ea typeface="Heiti SC Medium" pitchFamily="2" charset="-128"/>
              </a:rPr>
              <a:t>官网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dirty="0">
                <a:latin typeface="Heiti SC Medium" pitchFamily="2" charset="-128"/>
                <a:ea typeface="Heiti SC Medium" pitchFamily="2" charset="-128"/>
                <a:hlinkClick r:id="rId2"/>
              </a:rPr>
              <a:t>https://root.cern.ch/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 </a:t>
            </a:r>
            <a:endParaRPr lang="en-US" altLang="zh-CN" dirty="0">
              <a:latin typeface="Heiti SC Medium" pitchFamily="2" charset="-128"/>
              <a:ea typeface="Heiti SC Medium" pitchFamily="2" charset="-128"/>
            </a:endParaRPr>
          </a:p>
          <a:p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若是</a:t>
            </a:r>
            <a:r>
              <a:rPr lang="en-JP" altLang="zh-CN" dirty="0">
                <a:latin typeface="Heiti SC Medium" pitchFamily="2" charset="-128"/>
                <a:ea typeface="Heiti SC Medium" pitchFamily="2" charset="-128"/>
              </a:rPr>
              <a:t>Mac</a:t>
            </a:r>
            <a:r>
              <a:rPr lang="zh-CN" altLang="en-JP" dirty="0">
                <a:latin typeface="Heiti SC Medium" pitchFamily="2" charset="-128"/>
                <a:ea typeface="Heiti SC Medium" pitchFamily="2" charset="-128"/>
              </a:rPr>
              <a:t>用户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，参考下面步骤：</a:t>
            </a:r>
            <a:endParaRPr lang="en-JP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8C8C2-09AF-2D61-5367-DA66A9A2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974" y="0"/>
            <a:ext cx="2978944" cy="6858000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F9AC3-C92F-C7E9-F42F-5789DD896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26" y="4134401"/>
            <a:ext cx="7772400" cy="2516777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2C585-905C-F389-13A0-CEB4E10D1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0576A-6F07-3BDF-969F-C11505D1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01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3604-1384-E3D3-ACB9-BEF1ED04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1" y="313541"/>
            <a:ext cx="10515600" cy="960199"/>
          </a:xfrm>
        </p:spPr>
        <p:txBody>
          <a:bodyPr/>
          <a:lstStyle/>
          <a:p>
            <a:r>
              <a:rPr lang="en-US" sz="4400" dirty="0" err="1">
                <a:latin typeface="Heiti SC Medium" pitchFamily="2" charset="-128"/>
                <a:ea typeface="Heiti SC Medium" pitchFamily="2" charset="-128"/>
              </a:rPr>
              <a:t>ROOT的基本使用</a:t>
            </a:r>
            <a:endParaRPr lang="en-US" sz="44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9D6E-CE86-0145-482D-8441F3D9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D9813-4EC1-1280-A837-BA86D486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E0FE44-AC47-C3CC-2EB0-8BBDB271D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6970" y="461641"/>
            <a:ext cx="6918315" cy="23875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64E51-001B-EDB1-E71C-C468D91C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46" y="3384012"/>
            <a:ext cx="6338047" cy="2629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E43A03-B731-5D8E-4A27-8020DF0FC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07" y="4463973"/>
            <a:ext cx="3092824" cy="581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803B2B-DBA1-24DE-79E6-142BE03E8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07" y="5098034"/>
            <a:ext cx="4510465" cy="9150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42FF4C-C5D1-E285-518A-4E338E182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77" y="1369404"/>
            <a:ext cx="3125970" cy="16268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966020-9B07-3239-4269-74B5E2F26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77" y="2916930"/>
            <a:ext cx="4926105" cy="8593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BD38EC-B8A2-FABA-6920-735503C7A6E5}"/>
              </a:ext>
            </a:extLst>
          </p:cNvPr>
          <p:cNvSpPr txBox="1"/>
          <p:nvPr/>
        </p:nvSpPr>
        <p:spPr>
          <a:xfrm>
            <a:off x="7378147" y="688965"/>
            <a:ext cx="2464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ROOT</a:t>
            </a:r>
            <a:r>
              <a:rPr lang="zh-CN" altLang="en-US" sz="3200" dirty="0"/>
              <a:t> </a:t>
            </a:r>
            <a:r>
              <a:rPr lang="en-US" altLang="zh-CN" sz="3200" dirty="0"/>
              <a:t>Macros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414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B884-368C-21AE-DF4C-BA3112CA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</p:spPr>
        <p:txBody>
          <a:bodyPr/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代码编译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ADD837-5059-0F32-D4B6-62A768AA8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982" y="1253331"/>
            <a:ext cx="10712818" cy="48191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3FC6C-880B-2A57-9956-1F2E8604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4C37E-524D-232E-65DC-29524ECF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5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3604-1384-E3D3-ACB9-BEF1ED04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199"/>
          </a:xfrm>
        </p:spPr>
        <p:txBody>
          <a:bodyPr/>
          <a:lstStyle/>
          <a:p>
            <a:r>
              <a:rPr lang="en-US" dirty="0" err="1">
                <a:latin typeface="Heiti SC Medium" pitchFamily="2" charset="-128"/>
                <a:ea typeface="Heiti SC Medium" pitchFamily="2" charset="-128"/>
              </a:rPr>
              <a:t>直方图</a:t>
            </a:r>
            <a:endParaRPr 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9D6E-CE86-0145-482D-8441F3D9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"ROOT &amp; RooFit" at the Belle II Winter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D9813-4EC1-1280-A837-BA86D486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1329-062A-D940-A856-D3C8C6088B07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18B61-D9BA-71A9-803A-DCD5EEDFA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78" y="2711961"/>
            <a:ext cx="8193740" cy="355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4F01F-F0CE-77E8-4EF2-0BA706A4D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248" y="1591369"/>
            <a:ext cx="7772400" cy="866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D3B604-A1C6-0D4A-27EC-FA218AF4D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580964"/>
            <a:ext cx="2854512" cy="19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00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11652</TotalTime>
  <Words>1765</Words>
  <Application>Microsoft Macintosh PowerPoint</Application>
  <PresentationFormat>Widescreen</PresentationFormat>
  <Paragraphs>306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Heiti SC Medium</vt:lpstr>
      <vt:lpstr>Heiti SC Medium</vt:lpstr>
      <vt:lpstr>STKaiti</vt:lpstr>
      <vt:lpstr>STSong</vt:lpstr>
      <vt:lpstr>Arial</vt:lpstr>
      <vt:lpstr>Calibri</vt:lpstr>
      <vt:lpstr>Calibri Light</vt:lpstr>
      <vt:lpstr>Cambria Math</vt:lpstr>
      <vt:lpstr>Helvetica</vt:lpstr>
      <vt:lpstr>Menlo</vt:lpstr>
      <vt:lpstr>Office Theme</vt:lpstr>
      <vt:lpstr>ROOT &amp; RooFit</vt:lpstr>
      <vt:lpstr>打个广告</vt:lpstr>
      <vt:lpstr>目录</vt:lpstr>
      <vt:lpstr>关于ROOT</vt:lpstr>
      <vt:lpstr>PowerPoint Presentation</vt:lpstr>
      <vt:lpstr>ROOT安装</vt:lpstr>
      <vt:lpstr>ROOT的基本使用</vt:lpstr>
      <vt:lpstr>代码编译</vt:lpstr>
      <vt:lpstr>直方图</vt:lpstr>
      <vt:lpstr>直方图</vt:lpstr>
      <vt:lpstr>可视化画图的设置</vt:lpstr>
      <vt:lpstr>图的基本设置</vt:lpstr>
      <vt:lpstr>曲线图（比如效率/分辨率等）</vt:lpstr>
      <vt:lpstr>函数</vt:lpstr>
      <vt:lpstr>函数</vt:lpstr>
      <vt:lpstr>PowerPoint Presentation</vt:lpstr>
      <vt:lpstr>ROOT拟合</vt:lpstr>
      <vt:lpstr>PowerPoint Presentation</vt:lpstr>
      <vt:lpstr>ROOT拟合</vt:lpstr>
      <vt:lpstr>ROOT拟合</vt:lpstr>
      <vt:lpstr>ROOT拟合</vt:lpstr>
      <vt:lpstr>读写数据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函数图（自定义）</vt:lpstr>
      <vt:lpstr>PowerPoint Presentation</vt:lpstr>
      <vt:lpstr>目录</vt:lpstr>
      <vt:lpstr>关于RooFit: ROOT toolkit for complex fitting</vt:lpstr>
      <vt:lpstr>RooFit基本使用</vt:lpstr>
      <vt:lpstr>一维拟合：多项式描述本底</vt:lpstr>
      <vt:lpstr>一维拟合：多项式描述本底</vt:lpstr>
      <vt:lpstr>一维拟合：Pull的重要性（对高精度测量）</vt:lpstr>
      <vt:lpstr>一维拟合：Pull的重要性（对高精度测量）</vt:lpstr>
      <vt:lpstr>PowerPoint Presentation</vt:lpstr>
      <vt:lpstr>一维拟合：非参数化的拟合</vt:lpstr>
      <vt:lpstr>PowerPoint Presentation</vt:lpstr>
      <vt:lpstr>PowerPoint Presentation</vt:lpstr>
      <vt:lpstr>一维拟合：盲分析拟合</vt:lpstr>
      <vt:lpstr>一维拟合：盲分析拟合</vt:lpstr>
      <vt:lpstr>同时拟合 Simultaneous fit</vt:lpstr>
      <vt:lpstr>结束语</vt:lpstr>
      <vt:lpstr>back up</vt:lpstr>
      <vt:lpstr>三体衰变的达利兹图呈现的运动学信息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 Longke</dc:creator>
  <cp:lastModifiedBy>Li Longke</cp:lastModifiedBy>
  <cp:revision>90</cp:revision>
  <dcterms:created xsi:type="dcterms:W3CDTF">2024-11-11T01:09:53Z</dcterms:created>
  <dcterms:modified xsi:type="dcterms:W3CDTF">2024-11-26T05:52:55Z</dcterms:modified>
</cp:coreProperties>
</file>