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398" r:id="rId4"/>
    <p:sldId id="269" r:id="rId5"/>
    <p:sldId id="266" r:id="rId6"/>
    <p:sldId id="391" r:id="rId7"/>
    <p:sldId id="397" r:id="rId8"/>
    <p:sldId id="392" r:id="rId9"/>
    <p:sldId id="384" r:id="rId10"/>
    <p:sldId id="393" r:id="rId11"/>
    <p:sldId id="389" r:id="rId12"/>
    <p:sldId id="395" r:id="rId13"/>
    <p:sldId id="371" r:id="rId14"/>
    <p:sldId id="387" r:id="rId15"/>
    <p:sldId id="39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CAE9"/>
    <a:srgbClr val="AAC6E7"/>
    <a:srgbClr val="C3EFA9"/>
    <a:srgbClr val="FFC59A"/>
    <a:srgbClr val="CC62FC"/>
    <a:srgbClr val="0000CC"/>
    <a:srgbClr val="FF5050"/>
    <a:srgbClr val="9A9AFF"/>
    <a:srgbClr val="F4A7AF"/>
    <a:srgbClr val="FD6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2" autoAdjust="0"/>
    <p:restoredTop sz="93635" autoAdjust="0"/>
  </p:normalViewPr>
  <p:slideViewPr>
    <p:cSldViewPr snapToGrid="0">
      <p:cViewPr varScale="1">
        <p:scale>
          <a:sx n="95" d="100"/>
          <a:sy n="95" d="100"/>
        </p:scale>
        <p:origin x="19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72D15-3A64-4F08-89B8-7E06C18933D3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DE323-02CC-42CF-A7D4-FE71782145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376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895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D5CE5-959B-D5A3-84F4-F51EEE73E2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CCC5531-0F79-3EA4-3028-539ABA2F78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F9F328A-6064-2BF6-FF51-6E0BDED9FD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FE9C8A3-668B-2611-928A-5924D2B552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2465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3549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69DDE-7CFC-A581-5DF6-EE9669B91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25D9599-E510-8522-C306-88483BEF40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4CE3E08-1638-F7C8-B89A-EA09CD55D4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C91DF6-C1B4-6789-8805-D300EF60EA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DE323-02CC-42CF-A7D4-FE717821456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012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EE8F9-381B-2914-E44C-87D5F123C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58C2155-A1FE-B73B-EF1D-A3E880BD7E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4CCFEF0-E4C2-742D-6206-16850217B6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180FD99-1C1F-4FBD-9DF9-8DBB5E3922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DE323-02CC-42CF-A7D4-FE717821456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621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06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1904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546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034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7136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5635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D5CE5-959B-D5A3-84F4-F51EEE73E2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CCC5531-0F79-3EA4-3028-539ABA2F78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F9F328A-6064-2BF6-FF51-6E0BDED9FD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FE9C8A3-668B-2611-928A-5924D2B552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975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1180C-1557-47AE-B26A-DF8BEB6DEC6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469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84D010-0D9E-4008-A35D-D84F9C51F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58D4C9E-C9DC-41E9-B70B-90AE7B9BC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F14BA4-BFA6-4F2A-A12E-7121FA40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76A4C5-E6EA-45BC-B97B-3191D01D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2FC7F9-2C00-4751-A8D9-8A3C9BBA7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459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BB486D-DBAA-4578-901E-9865C2748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A156C14-DCB6-43EF-966D-3CB5AF3BC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218380-1F07-432D-9517-4505DE63E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07FAA-E63D-43CE-A615-086F01A6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9130FA-6F6C-477E-8247-7ED32EC3A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898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E4B1097-89DF-4F42-B257-34536C6F4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340F0C4-48DF-420A-890B-8962DC72B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5B38D1-762E-457B-9CDB-65F3C08A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5376E6-3BBD-41F9-9BC5-8B56D77BF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563D54-A802-4AD7-B45E-DFF58D27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49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FE7763-7BCC-42BD-9855-6E10E0D72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C474C0-D969-4CA0-B817-6EDF0998E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F96368-5098-461C-97CA-4D98DD96C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404496-311E-4E5E-88C2-2B22CFCB6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3AF64B-5679-44DF-9A3C-CB23F9FF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93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A4ABD9-1665-4E8B-9C5B-F0A8EC47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2E12BC6-FDF1-4660-95CD-0B2B20408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17384F-4B6F-4E16-8A32-31492FCE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828306-0E15-426C-90FD-B2EA63A5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EBFDB8-C474-477A-A2A4-41DCD8D2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352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6387C7-B23F-4242-8627-08FB1181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AC1168-6C2D-41D7-9A25-6F0C6D007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BF5A180-2462-40C9-BE30-356ED01E1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803B82-5A80-45E8-AA3C-4B44C0FB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D55429B-172E-4935-AD49-59569EC9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B24A500-7E01-45FC-8398-006D23E4F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4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5C00A4-DB9A-4EC3-9B47-8038FF63F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A24EF66-706C-4F36-8E2A-84BBBC066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963DC06-F4FC-4D04-A85F-A0B272186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CDD57D8-3C68-4B76-9F65-DB8FD2A3B5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6239E95-05FF-4AC8-AADA-C30ABCE4CC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3CA7CEC-77D7-4F5E-A34A-AEE509D41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D943B8B-5AA2-45A8-AF04-ADACE631F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6CE7453-EC75-40AA-A041-1DB58BAF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73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9BD532-C47D-4CE1-B635-B493372F5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70694E8-0D6B-4ABB-961A-06745FAF7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8CE3DB4-0015-4BD4-852A-2A70FD22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8504BF5-69DE-4E0B-8478-A81FD123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052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2CC73E2-7FAB-4BCA-B82D-36072116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98EF2EF-2C81-40EB-A991-7CCDE8A5D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47BCEBC-335E-4D7E-B5A0-8BBF094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04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60E3AA-C730-46D5-812C-62DEF3705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F3997B-DF30-475A-BB65-7871E08A6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F7232EC-7E6B-41FD-A40C-470B3DBE5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D4E9C9B-DC01-4874-9731-551799E8F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66ABFF-9661-4E59-810B-6C64D721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960BC5E-DCEF-43C1-8E62-1096AD58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758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E596C8-644B-43EC-B1CA-71761B57F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9A5AAE8-F545-4A97-B388-9C19A5A53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D8BD628-3A18-4FD2-8FBE-F5E9B926A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CB5F34-C15F-4551-BC9D-2192C199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0780107-FC01-46B8-9331-271FDB2A2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60448E5-4BA3-4F0B-BDD0-090CA11F5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72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C3293D3-744E-420F-977C-67671A5ED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E805C05-6DA4-41B1-B21A-9DC917AF3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8A7B4F-105F-4745-8FE8-9CADCC4CD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6377E-64B9-4ED8-B2B0-EA43330E464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AAD402-4073-4D49-9003-B7A05AE8A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10380B-6937-44ED-82AF-FF7FD26F6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FEB63-3EA4-425A-A923-B1F1E2C61A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71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40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0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97581F7-A526-4348-B755-715DF1EE7530}"/>
                  </a:ext>
                </a:extLst>
              </p:cNvPr>
              <p:cNvSpPr txBox="1"/>
              <p:nvPr/>
            </p:nvSpPr>
            <p:spPr>
              <a:xfrm>
                <a:off x="1074272" y="1090736"/>
                <a:ext cx="10043448" cy="7914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440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44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altLang="zh-CN" sz="44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altLang="zh-CN" sz="440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sSubSup>
                        <m:sSubSupPr>
                          <m:ctrlPr>
                            <a:rPr lang="en-US" altLang="zh-CN" sz="440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altLang="zh-CN" sz="44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altLang="zh-CN" sz="44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altLang="zh-CN" sz="44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bSup>
                      <m:r>
                        <a:rPr lang="zh-CN" altLang="en-US" sz="440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𝜓</m:t>
                      </m:r>
                      <m:d>
                        <m:dPr>
                          <m:ctrlPr>
                            <a:rPr lang="en-US" altLang="zh-CN" sz="440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4400" b="0" i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altLang="zh-CN" sz="4400" b="0" i="0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</m:e>
                      </m:d>
                      <m:r>
                        <a:rPr lang="en-US" altLang="zh-CN" sz="4400" b="0" i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4400" b="0" i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with</m:t>
                      </m:r>
                      <m:r>
                        <a:rPr lang="en-US" altLang="zh-CN" sz="4400" b="0" i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zh-CN" altLang="en-US" sz="440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𝜓</m:t>
                      </m:r>
                      <m:d>
                        <m:dPr>
                          <m:ctrlPr>
                            <a:rPr lang="en-US" altLang="zh-CN" sz="440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440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altLang="zh-CN" sz="440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</m:e>
                      </m:d>
                      <m:r>
                        <a:rPr lang="en-US" altLang="zh-CN" sz="440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440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zh-CN" altLang="en-US" sz="440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altLang="zh-CN" sz="44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en-US" altLang="zh-CN" sz="440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zh-CN" altLang="en-US" sz="440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altLang="zh-CN" sz="44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4400" b="0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en-US" altLang="zh-CN" sz="4400" b="0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zh-CN" altLang="en-US" sz="440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𝜓</m:t>
                      </m:r>
                    </m:oMath>
                  </m:oMathPara>
                </a14:m>
                <a:endParaRPr lang="zh-CN" altLang="en-US" sz="4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97581F7-A526-4348-B755-715DF1EE7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272" y="1090736"/>
                <a:ext cx="10043448" cy="7914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>
            <a:extLst>
              <a:ext uri="{FF2B5EF4-FFF2-40B4-BE49-F238E27FC236}">
                <a16:creationId xmlns:a16="http://schemas.microsoft.com/office/drawing/2014/main" id="{1124F78C-E388-463C-8C5D-7F415E609613}"/>
              </a:ext>
            </a:extLst>
          </p:cNvPr>
          <p:cNvSpPr txBox="1"/>
          <p:nvPr/>
        </p:nvSpPr>
        <p:spPr>
          <a:xfrm>
            <a:off x="2053996" y="3213556"/>
            <a:ext cx="808398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Wanyi</a:t>
            </a:r>
            <a:r>
              <a:rPr lang="en-US" altLang="zh-CN" sz="22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2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Zhuang</a:t>
            </a:r>
            <a:r>
              <a:rPr lang="en-US" altLang="zh-CN" sz="2200" baseline="30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a</a:t>
            </a:r>
            <a:r>
              <a:rPr lang="en-US" altLang="zh-CN" sz="22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, </a:t>
            </a:r>
            <a:r>
              <a:rPr lang="en-US" altLang="zh-CN" sz="22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Shuangshuang</a:t>
            </a:r>
            <a:r>
              <a:rPr lang="en-US" altLang="zh-CN" sz="22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2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Zhang</a:t>
            </a:r>
            <a:r>
              <a:rPr lang="en-US" altLang="zh-CN" sz="2200" baseline="30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, </a:t>
            </a:r>
            <a:r>
              <a:rPr lang="en-US" altLang="zh-CN" sz="22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Yahui</a:t>
            </a:r>
            <a:r>
              <a:rPr lang="en-US" altLang="zh-CN" sz="22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2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Zhao</a:t>
            </a:r>
            <a:r>
              <a:rPr lang="en-US" altLang="zh-CN" sz="2200" baseline="30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, </a:t>
            </a:r>
            <a:r>
              <a:rPr lang="en-US" altLang="zh-CN" sz="22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Xueqiang</a:t>
            </a:r>
            <a:r>
              <a:rPr lang="en-US" altLang="zh-CN" sz="22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2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Yan</a:t>
            </a:r>
            <a:r>
              <a:rPr lang="en-US" altLang="zh-CN" sz="2200" baseline="30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d</a:t>
            </a:r>
            <a:endParaRPr lang="en-US" altLang="zh-CN" sz="2800" dirty="0">
              <a:solidFill>
                <a:srgbClr val="C00000"/>
              </a:solidFill>
              <a:latin typeface="Arial" panose="020B0604020202020204" pitchFamily="34" charset="0"/>
              <a:ea typeface="Arial Unicode MS" pitchFamily="34" charset="-122"/>
              <a:cs typeface="Arial" panose="020B0604020202020204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7BA3A94-8F7B-4E30-B207-8C7390C35A69}"/>
              </a:ext>
            </a:extLst>
          </p:cNvPr>
          <p:cNvSpPr txBox="1"/>
          <p:nvPr/>
        </p:nvSpPr>
        <p:spPr>
          <a:xfrm>
            <a:off x="5273979" y="6208282"/>
            <a:ext cx="16440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Nov. 29 2024</a:t>
            </a:r>
          </a:p>
        </p:txBody>
      </p:sp>
      <p:sp>
        <p:nvSpPr>
          <p:cNvPr id="2" name="矩形 1"/>
          <p:cNvSpPr/>
          <p:nvPr/>
        </p:nvSpPr>
        <p:spPr>
          <a:xfrm>
            <a:off x="5635767" y="3992366"/>
            <a:ext cx="9204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baseline="30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a</a:t>
            </a:r>
            <a:r>
              <a:rPr lang="en-US" altLang="zh-CN" i="1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FDU</a:t>
            </a:r>
            <a:endParaRPr lang="en-US" altLang="zh-CN" i="1" dirty="0">
              <a:latin typeface="Times New Roman" panose="02020603050405020304" pitchFamily="18" charset="0"/>
              <a:ea typeface="Arial Unicode MS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i="1" baseline="30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b</a:t>
            </a:r>
            <a:r>
              <a:rPr lang="en-US" altLang="zh-CN" i="1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SDU</a:t>
            </a:r>
            <a:endParaRPr lang="en-US" altLang="zh-CN" i="1" dirty="0">
              <a:latin typeface="Times New Roman" panose="02020603050405020304" pitchFamily="18" charset="0"/>
              <a:ea typeface="Arial Unicode MS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i="1" baseline="30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c</a:t>
            </a:r>
            <a:r>
              <a:rPr lang="en-US" altLang="zh-CN" i="1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HNNU</a:t>
            </a:r>
            <a:endParaRPr lang="en-US" altLang="zh-CN" i="1" dirty="0">
              <a:latin typeface="Times New Roman" panose="02020603050405020304" pitchFamily="18" charset="0"/>
              <a:ea typeface="Arial Unicode MS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i="1" baseline="30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d</a:t>
            </a:r>
            <a:r>
              <a:rPr lang="en-US" altLang="zh-CN" i="1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IHEP</a:t>
            </a:r>
            <a:endParaRPr lang="en-US" altLang="zh-CN" i="1" dirty="0">
              <a:latin typeface="Times New Roman" panose="02020603050405020304" pitchFamily="18" charset="0"/>
              <a:ea typeface="Arial Unicode MS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E9817B4-3465-8828-74E6-4FC233C1651C}"/>
              </a:ext>
            </a:extLst>
          </p:cNvPr>
          <p:cNvSpPr/>
          <p:nvPr/>
        </p:nvSpPr>
        <p:spPr>
          <a:xfrm>
            <a:off x="4144187" y="5725156"/>
            <a:ext cx="39036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Belle II China Winter School  2024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11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文本框 67">
            <a:extLst>
              <a:ext uri="{FF2B5EF4-FFF2-40B4-BE49-F238E27FC236}">
                <a16:creationId xmlns:a16="http://schemas.microsoft.com/office/drawing/2014/main" id="{5D914B2F-B125-8AD4-A0B7-A13D2BCE664E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4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A0965547-FEF2-E5AA-7A60-3737AA51E43C}"/>
                  </a:ext>
                </a:extLst>
              </p:cNvPr>
              <p:cNvSpPr/>
              <p:nvPr/>
            </p:nvSpPr>
            <p:spPr>
              <a:xfrm>
                <a:off x="272834" y="0"/>
                <a:ext cx="7880684" cy="7914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4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CN" sz="4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CN" sz="4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altLang="zh-CN" sz="4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zh-CN" sz="4400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4400" dirty="0">
                    <a:latin typeface="MV Boli" panose="02000500030200090000" pitchFamily="2" charset="0"/>
                    <a:cs typeface="MV Boli" panose="02000500030200090000" pitchFamily="2" charset="0"/>
                  </a:rPr>
                  <a:t>and</a:t>
                </a:r>
                <a:r>
                  <a:rPr lang="en-US" altLang="zh-CN" sz="4400" i="1" dirty="0">
                    <a:latin typeface="MV Boli" panose="02000500030200090000" pitchFamily="2" charset="0"/>
                    <a:cs typeface="MV Boli" panose="02000500030200090000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4400" b="0" i="1" smtClean="0">
                        <a:latin typeface="Cambria Math" panose="02040503050406030204" pitchFamily="18" charset="0"/>
                        <a:cs typeface="MV Boli" panose="02000500030200090000" pitchFamily="2" charset="0"/>
                      </a:rPr>
                      <m:t>𝐽</m:t>
                    </m:r>
                    <m:r>
                      <a:rPr lang="en-US" altLang="zh-CN" sz="4400" b="0" i="1" smtClean="0">
                        <a:latin typeface="Cambria Math" panose="02040503050406030204" pitchFamily="18" charset="0"/>
                        <a:cs typeface="MV Boli" panose="02000500030200090000" pitchFamily="2" charset="0"/>
                      </a:rPr>
                      <m:t>/</m:t>
                    </m:r>
                    <m:r>
                      <a:rPr lang="en-US" altLang="zh-CN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V Boli" panose="02000500030200090000" pitchFamily="2" charset="0"/>
                      </a:rPr>
                      <m:t>𝜓</m:t>
                    </m:r>
                  </m:oMath>
                </a14:m>
                <a:r>
                  <a:rPr lang="en-US" altLang="zh-CN" sz="4400" i="1" dirty="0">
                    <a:latin typeface="MV Boli" panose="02000500030200090000" pitchFamily="2" charset="0"/>
                    <a:cs typeface="MV Boli" panose="02000500030200090000" pitchFamily="2" charset="0"/>
                  </a:rPr>
                  <a:t> </a:t>
                </a:r>
                <a:r>
                  <a:rPr lang="en-US" altLang="zh-CN" sz="4400" dirty="0">
                    <a:latin typeface="MV Boli" panose="02000500030200090000" pitchFamily="2" charset="0"/>
                    <a:cs typeface="MV Boli" panose="02000500030200090000" pitchFamily="2" charset="0"/>
                  </a:rPr>
                  <a:t>mass distribution</a:t>
                </a:r>
                <a:endParaRPr lang="zh-CN" altLang="en-US" sz="4400" dirty="0">
                  <a:latin typeface="MV Boli" panose="02000500030200090000" pitchFamily="2" charset="0"/>
                  <a:cs typeface="MV Boli" panose="02000500030200090000" pitchFamily="2" charset="0"/>
                </a:endParaRPr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A0965547-FEF2-E5AA-7A60-3737AA51E4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34" y="0"/>
                <a:ext cx="7880684" cy="791435"/>
              </a:xfrm>
              <a:prstGeom prst="rect">
                <a:avLst/>
              </a:prstGeom>
              <a:blipFill>
                <a:blip r:embed="rId3"/>
                <a:stretch>
                  <a:fillRect l="-1447" t="-11111" r="-2090" b="-365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6721621-3D2B-9872-D393-9A5307E1B636}"/>
              </a:ext>
            </a:extLst>
          </p:cNvPr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170C1CA2-ACFF-598F-2A27-E2ED4FC19E36}"/>
                  </a:ext>
                </a:extLst>
              </p:cNvPr>
              <p:cNvSpPr txBox="1"/>
              <p:nvPr/>
            </p:nvSpPr>
            <p:spPr>
              <a:xfrm>
                <a:off x="918410" y="5870340"/>
                <a:ext cx="3923179" cy="4372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800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490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MeV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/</m:t>
                      </m:r>
                      <m:sSup>
                        <m:sSup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  <m:t>𝑐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  <m:t>2</m:t>
                          </m:r>
                        </m:sup>
                      </m:sSup>
                      <m:r>
                        <a:rPr lang="en-US" altLang="zh-CN" sz="1800" b="0" i="0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&lt;</m:t>
                      </m:r>
                      <m:sSub>
                        <m:sSubPr>
                          <m:ctrlPr>
                            <a:rPr lang="en-US" altLang="zh-CN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</m:ctrlPr>
                        </m:sSubPr>
                        <m:e>
                          <m:r>
                            <a:rPr lang="en-US" altLang="zh-CN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  <m:t>𝑀</m:t>
                          </m:r>
                        </m:e>
                        <m:sub>
                          <m:sSubSup>
                            <m:sSubSup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  <m:sup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</m:sub>
                      </m:sSub>
                      <m:r>
                        <a:rPr lang="en-US" altLang="zh-CN" sz="1800" i="1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&lt;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506 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M</m:t>
                      </m:r>
                      <m:r>
                        <m:rPr>
                          <m:sty m:val="p"/>
                        </m:rPr>
                        <a:rPr lang="en-US" altLang="zh-CN" sz="1800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eV</m:t>
                      </m:r>
                      <m:r>
                        <a:rPr lang="en-US" altLang="zh-CN" sz="1800">
                          <a:latin typeface="Cambria Math" panose="02040503050406030204" pitchFamily="18" charset="0"/>
                          <a:ea typeface="微软雅黑" panose="020B0503020204020204" pitchFamily="34" charset="-122"/>
                        </a:rPr>
                        <m:t>/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  <m:t>𝑐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170C1CA2-ACFF-598F-2A27-E2ED4FC19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10" y="5870340"/>
                <a:ext cx="3923179" cy="437236"/>
              </a:xfrm>
              <a:prstGeom prst="rect">
                <a:avLst/>
              </a:prstGeom>
              <a:blipFill>
                <a:blip r:embed="rId6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5B9C2E10-C7C2-C211-4CCB-677ED6CC7263}"/>
                  </a:ext>
                </a:extLst>
              </p:cNvPr>
              <p:cNvSpPr txBox="1"/>
              <p:nvPr/>
            </p:nvSpPr>
            <p:spPr>
              <a:xfrm>
                <a:off x="7506822" y="5870340"/>
                <a:ext cx="6111688" cy="376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18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3.03 </m:t>
                    </m:r>
                    <m:r>
                      <m:rPr>
                        <m:sty m:val="p"/>
                      </m:rPr>
                      <a:rPr lang="en-US" altLang="zh-CN" sz="18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GeV</m:t>
                    </m:r>
                    <m:r>
                      <a:rPr lang="en-US" altLang="zh-CN" sz="18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/</m:t>
                    </m:r>
                    <m:sSup>
                      <m:sSupPr>
                        <m:ctrlPr>
                          <a:rPr lang="en-US" altLang="zh-CN" sz="180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2</m:t>
                        </m:r>
                      </m:sup>
                    </m:sSup>
                    <m:r>
                      <a:rPr lang="en-US" altLang="zh-CN" sz="18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&lt;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𝑀</m:t>
                        </m:r>
                      </m:e>
                      <m:sub>
                        <m:sSup>
                          <m:s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</m:sup>
                        </m:sSup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 &lt;</m:t>
                    </m:r>
                    <m:r>
                      <a:rPr lang="en-US" altLang="zh-CN" sz="18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3.13</m:t>
                    </m:r>
                    <m:r>
                      <m:rPr>
                        <m:sty m:val="p"/>
                      </m:rPr>
                      <a:rPr lang="en-US" altLang="zh-CN" sz="18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GeV</m:t>
                    </m:r>
                    <m:r>
                      <a:rPr lang="en-US" altLang="zh-CN" sz="18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/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2</m:t>
                        </m:r>
                      </m:sup>
                    </m:sSup>
                  </m:oMath>
                </a14:m>
                <a:endParaRPr lang="zh-CN" altLang="en-US" sz="18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5B9C2E10-C7C2-C211-4CCB-677ED6CC7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822" y="5870340"/>
                <a:ext cx="6111688" cy="376193"/>
              </a:xfrm>
              <a:prstGeom prst="rect">
                <a:avLst/>
              </a:prstGeom>
              <a:blipFill>
                <a:blip r:embed="rId7"/>
                <a:stretch>
                  <a:fillRect l="-414" t="-3226" b="-161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2B743784-D203-94B6-16D2-C4369B358C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2834" y="1136903"/>
            <a:ext cx="5760000" cy="43200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5DD39788-FF4D-48C2-5F2C-350E64A657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1960" y="1136903"/>
            <a:ext cx="576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30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5638A1-91C1-D5AF-DE50-DDD7416E2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8F78EADE-D1C3-353E-1DA5-984FFF58B166}"/>
                  </a:ext>
                </a:extLst>
              </p:cNvPr>
              <p:cNvSpPr txBox="1"/>
              <p:nvPr/>
            </p:nvSpPr>
            <p:spPr>
              <a:xfrm>
                <a:off x="487410" y="1063100"/>
                <a:ext cx="339894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meson selection:</a:t>
                </a:r>
              </a:p>
            </p:txBody>
          </p:sp>
        </mc:Choice>
        <mc:Fallback xmlns="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8F78EADE-D1C3-353E-1DA5-984FFF58B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10" y="1063100"/>
                <a:ext cx="3398944" cy="461665"/>
              </a:xfrm>
              <a:prstGeom prst="rect">
                <a:avLst/>
              </a:prstGeom>
              <a:blipFill>
                <a:blip r:embed="rId3"/>
                <a:stretch>
                  <a:fillRect l="-1115"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C0E5A2CF-CFF8-8426-DBB8-332EDE6BC342}"/>
                  </a:ext>
                </a:extLst>
              </p:cNvPr>
              <p:cNvSpPr txBox="1"/>
              <p:nvPr/>
            </p:nvSpPr>
            <p:spPr>
              <a:xfrm>
                <a:off x="487410" y="1980786"/>
                <a:ext cx="8115117" cy="799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000" dirty="0">
                    <a:latin typeface="Cambria Math" panose="02040503050406030204" pitchFamily="18" charset="0"/>
                    <a:ea typeface="微软雅黑" panose="020B0503020204020204" pitchFamily="34" charset="-122"/>
                  </a:rPr>
                  <a:t>Invariant mass window: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|</m:t>
                        </m:r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𝑀</m:t>
                        </m:r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zh-CN" altLang="en-US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𝜋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zh-CN" altLang="en-US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𝜋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𝐽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/</m:t>
                        </m:r>
                        <m: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𝑚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𝐽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/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altLang="zh-CN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&lt;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0.009 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M</m:t>
                    </m:r>
                    <m:r>
                      <m:rPr>
                        <m:sty m:val="p"/>
                      </m:rP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eV</m:t>
                    </m:r>
                    <m: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/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2000" dirty="0">
                  <a:latin typeface="Cambria Math" panose="02040503050406030204" pitchFamily="18" charset="0"/>
                  <a:ea typeface="微软雅黑" panose="020B0503020204020204" pitchFamily="34" charset="-12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𝑀</m:t>
                        </m:r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zh-CN" altLang="en-US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𝜋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zh-CN" altLang="en-US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𝜋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𝐽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/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is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defined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as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𝑀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(2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𝑀</m:t>
                        </m:r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</m:sup>
                        </m:sSup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𝑚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𝐽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/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,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𝑚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𝐽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/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=3.686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GeV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2000" dirty="0">
                  <a:latin typeface="Cambria Math" panose="02040503050406030204" pitchFamily="18" charset="0"/>
                  <a:ea typeface="微软雅黑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C0E5A2CF-CFF8-8426-DBB8-332EDE6BC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10" y="1980786"/>
                <a:ext cx="8115117" cy="799065"/>
              </a:xfrm>
              <a:prstGeom prst="rect">
                <a:avLst/>
              </a:prstGeom>
              <a:blipFill>
                <a:blip r:embed="rId4"/>
                <a:stretch>
                  <a:fillRect l="-625" t="-4762" b="-47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矩形 69">
            <a:extLst>
              <a:ext uri="{FF2B5EF4-FFF2-40B4-BE49-F238E27FC236}">
                <a16:creationId xmlns:a16="http://schemas.microsoft.com/office/drawing/2014/main" id="{8FC9C072-E6FC-2375-DD0A-BB88D063A8D5}"/>
              </a:ext>
            </a:extLst>
          </p:cNvPr>
          <p:cNvSpPr/>
          <p:nvPr/>
        </p:nvSpPr>
        <p:spPr>
          <a:xfrm>
            <a:off x="487410" y="1738395"/>
            <a:ext cx="8115117" cy="124583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309CB670-34BA-59E5-3963-74C0EE0CF51C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5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964A425-AB8A-92E4-B8BF-1C40A1DC0032}"/>
              </a:ext>
            </a:extLst>
          </p:cNvPr>
          <p:cNvSpPr/>
          <p:nvPr/>
        </p:nvSpPr>
        <p:spPr>
          <a:xfrm>
            <a:off x="248771" y="50365"/>
            <a:ext cx="72907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General event selection(3)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B4A49406-CE68-480C-D7F1-05933189FDF1}"/>
              </a:ext>
            </a:extLst>
          </p:cNvPr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椭圆 28">
            <a:extLst>
              <a:ext uri="{FF2B5EF4-FFF2-40B4-BE49-F238E27FC236}">
                <a16:creationId xmlns:a16="http://schemas.microsoft.com/office/drawing/2014/main" id="{52572918-E93E-5581-2D4C-0BDE5D2CD913}"/>
              </a:ext>
            </a:extLst>
          </p:cNvPr>
          <p:cNvSpPr/>
          <p:nvPr/>
        </p:nvSpPr>
        <p:spPr>
          <a:xfrm>
            <a:off x="244595" y="1293932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本框 75">
                <a:extLst>
                  <a:ext uri="{FF2B5EF4-FFF2-40B4-BE49-F238E27FC236}">
                    <a16:creationId xmlns:a16="http://schemas.microsoft.com/office/drawing/2014/main" id="{7497BEBB-2DB6-0DC4-8DD7-A295A254601E}"/>
                  </a:ext>
                </a:extLst>
              </p:cNvPr>
              <p:cNvSpPr txBox="1"/>
              <p:nvPr/>
            </p:nvSpPr>
            <p:spPr>
              <a:xfrm>
                <a:off x="487410" y="3445833"/>
                <a:ext cx="288964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meson selection :</a:t>
                </a:r>
                <a:endParaRPr lang="en-US" altLang="zh-C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文本框 75">
                <a:extLst>
                  <a:ext uri="{FF2B5EF4-FFF2-40B4-BE49-F238E27FC236}">
                    <a16:creationId xmlns:a16="http://schemas.microsoft.com/office/drawing/2014/main" id="{7497BEBB-2DB6-0DC4-8DD7-A295A2546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10" y="3445833"/>
                <a:ext cx="2889647" cy="461665"/>
              </a:xfrm>
              <a:prstGeom prst="rect">
                <a:avLst/>
              </a:prstGeom>
              <a:blipFill>
                <a:blip r:embed="rId5"/>
                <a:stretch>
                  <a:fillRect l="-439" t="-10811" b="-297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36211B18-D2B7-2D11-2905-105D38736D9C}"/>
                  </a:ext>
                </a:extLst>
              </p:cNvPr>
              <p:cNvSpPr txBox="1"/>
              <p:nvPr/>
            </p:nvSpPr>
            <p:spPr>
              <a:xfrm>
                <a:off x="487410" y="4282531"/>
                <a:ext cx="944450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𝑏𝑐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&gt;5.20</m:t>
                    </m:r>
                    <m:r>
                      <m:rPr>
                        <m:sty m:val="p"/>
                      </m:rPr>
                      <a:rPr lang="en-US" altLang="zh-CN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GeV</m:t>
                    </m:r>
                    <m:r>
                      <a:rPr lang="en-US" altLang="zh-CN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20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&lt;0.3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GeV</m:t>
                    </m:r>
                  </m:oMath>
                </a14:m>
                <a:endParaRPr lang="en-US" altLang="zh-CN" sz="20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Tree fit:</a:t>
                </a:r>
                <a:r>
                  <a:rPr lang="en" altLang="zh-CN" sz="2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" altLang="zh-CN" sz="20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chiProb_rank</a:t>
                </a:r>
                <a:r>
                  <a:rPr lang="en" altLang="zh-CN" sz="2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10</a:t>
                </a:r>
              </a:p>
            </p:txBody>
          </p:sp>
        </mc:Choice>
        <mc:Fallback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36211B18-D2B7-2D11-2905-105D38736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10" y="4282531"/>
                <a:ext cx="9444503" cy="1015663"/>
              </a:xfrm>
              <a:prstGeom prst="rect">
                <a:avLst/>
              </a:prstGeom>
              <a:blipFill>
                <a:blip r:embed="rId6"/>
                <a:stretch>
                  <a:fillRect l="-538" t="-1235" b="-98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矩形 79">
            <a:extLst>
              <a:ext uri="{FF2B5EF4-FFF2-40B4-BE49-F238E27FC236}">
                <a16:creationId xmlns:a16="http://schemas.microsoft.com/office/drawing/2014/main" id="{4F8010A7-4B8A-7C16-62D3-B8C555FC485E}"/>
              </a:ext>
            </a:extLst>
          </p:cNvPr>
          <p:cNvSpPr/>
          <p:nvPr/>
        </p:nvSpPr>
        <p:spPr>
          <a:xfrm>
            <a:off x="487410" y="4078150"/>
            <a:ext cx="9462706" cy="14216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椭圆 82">
            <a:extLst>
              <a:ext uri="{FF2B5EF4-FFF2-40B4-BE49-F238E27FC236}">
                <a16:creationId xmlns:a16="http://schemas.microsoft.com/office/drawing/2014/main" id="{4930CB8B-E7D7-CEA8-E404-643657B18940}"/>
              </a:ext>
            </a:extLst>
          </p:cNvPr>
          <p:cNvSpPr/>
          <p:nvPr/>
        </p:nvSpPr>
        <p:spPr>
          <a:xfrm>
            <a:off x="244595" y="3653659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354FD66-14F8-D896-356F-82DEFA022D5E}"/>
              </a:ext>
            </a:extLst>
          </p:cNvPr>
          <p:cNvSpPr txBox="1"/>
          <p:nvPr/>
        </p:nvSpPr>
        <p:spPr>
          <a:xfrm>
            <a:off x="487410" y="6006587"/>
            <a:ext cx="66954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CN" b="0" i="0" dirty="0" err="1">
                <a:solidFill>
                  <a:srgbClr val="333333"/>
                </a:solidFill>
                <a:effectLst/>
                <a:latin typeface="-apple-system"/>
              </a:rPr>
              <a:t>Mbc</a:t>
            </a:r>
            <a:r>
              <a:rPr lang="en" altLang="zh-CN" b="0" i="0" dirty="0">
                <a:solidFill>
                  <a:srgbClr val="333333"/>
                </a:solidFill>
                <a:effectLst/>
                <a:latin typeface="-apple-system"/>
              </a:rPr>
              <a:t>: beam constrained mass.</a:t>
            </a:r>
          </a:p>
          <a:p>
            <a:r>
              <a:rPr lang="en" altLang="zh-CN" b="0" i="0" dirty="0" err="1">
                <a:solidFill>
                  <a:srgbClr val="333333"/>
                </a:solidFill>
                <a:effectLst/>
                <a:latin typeface="-apple-system"/>
              </a:rPr>
              <a:t>deltaE</a:t>
            </a:r>
            <a:r>
              <a:rPr lang="en" altLang="zh-CN" b="0" i="0" dirty="0">
                <a:solidFill>
                  <a:srgbClr val="333333"/>
                </a:solidFill>
                <a:effectLst/>
                <a:latin typeface="-apple-system"/>
              </a:rPr>
              <a:t>: difference between </a:t>
            </a:r>
            <a:r>
              <a:rPr lang="en" altLang="zh-CN" dirty="0">
                <a:solidFill>
                  <a:srgbClr val="333333"/>
                </a:solidFill>
                <a:latin typeface="-apple-system"/>
              </a:rPr>
              <a:t>E </a:t>
            </a:r>
            <a:r>
              <a:rPr lang="en" altLang="zh-CN" b="0" i="0" dirty="0">
                <a:solidFill>
                  <a:srgbClr val="333333"/>
                </a:solidFill>
                <a:effectLst/>
                <a:latin typeface="-apple-system"/>
              </a:rPr>
              <a:t>and half the center of mass energy.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9068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文本框 67">
            <a:extLst>
              <a:ext uri="{FF2B5EF4-FFF2-40B4-BE49-F238E27FC236}">
                <a16:creationId xmlns:a16="http://schemas.microsoft.com/office/drawing/2014/main" id="{5D914B2F-B125-8AD4-A0B7-A13D2BCE664E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4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0965547-FEF2-E5AA-7A60-3737AA51E43C}"/>
              </a:ext>
            </a:extLst>
          </p:cNvPr>
          <p:cNvSpPr/>
          <p:nvPr/>
        </p:nvSpPr>
        <p:spPr>
          <a:xfrm>
            <a:off x="248771" y="50365"/>
            <a:ext cx="76402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 err="1">
                <a:latin typeface="MV Boli" panose="02000500030200090000" pitchFamily="2" charset="0"/>
                <a:cs typeface="MV Boli" panose="02000500030200090000" pitchFamily="2" charset="0"/>
              </a:rPr>
              <a:t>Mbc</a:t>
            </a:r>
            <a:r>
              <a:rPr lang="en-US" altLang="zh-CN" sz="4400" dirty="0">
                <a:latin typeface="MV Boli" panose="02000500030200090000" pitchFamily="2" charset="0"/>
                <a:cs typeface="MV Boli" panose="02000500030200090000" pitchFamily="2" charset="0"/>
              </a:rPr>
              <a:t> and </a:t>
            </a:r>
            <a:r>
              <a:rPr lang="en-US" altLang="zh-CN" sz="4400" dirty="0" err="1">
                <a:latin typeface="MV Boli" panose="02000500030200090000" pitchFamily="2" charset="0"/>
                <a:cs typeface="MV Boli" panose="02000500030200090000" pitchFamily="2" charset="0"/>
              </a:rPr>
              <a:t>deltaE</a:t>
            </a:r>
            <a:r>
              <a:rPr lang="en-US" altLang="zh-CN" sz="4400" dirty="0">
                <a:latin typeface="MV Boli" panose="02000500030200090000" pitchFamily="2" charset="0"/>
                <a:cs typeface="MV Boli" panose="02000500030200090000" pitchFamily="2" charset="0"/>
              </a:rPr>
              <a:t> distribution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6721621-3D2B-9872-D393-9A5307E1B636}"/>
              </a:ext>
            </a:extLst>
          </p:cNvPr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" name="图片 1">
            <a:extLst>
              <a:ext uri="{FF2B5EF4-FFF2-40B4-BE49-F238E27FC236}">
                <a16:creationId xmlns:a16="http://schemas.microsoft.com/office/drawing/2014/main" id="{89573482-1574-4CF4-B605-2F7970993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771" y="1396566"/>
            <a:ext cx="5573472" cy="432000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54C058B3-4788-2E6F-778E-281672741B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9527" y="1396566"/>
            <a:ext cx="5573472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339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表格 8">
                <a:extLst>
                  <a:ext uri="{FF2B5EF4-FFF2-40B4-BE49-F238E27FC236}">
                    <a16:creationId xmlns:a16="http://schemas.microsoft.com/office/drawing/2014/main" id="{423C0AE1-CA53-4469-93B6-3D2B5CAFAC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4455812"/>
                  </p:ext>
                </p:extLst>
              </p:nvPr>
            </p:nvGraphicFramePr>
            <p:xfrm>
              <a:off x="1672448" y="995617"/>
              <a:ext cx="7427376" cy="5285042"/>
            </p:xfrm>
            <a:graphic>
              <a:graphicData uri="http://schemas.openxmlformats.org/drawingml/2006/table">
                <a:tbl>
                  <a:tblPr>
                    <a:tableStyleId>{35758FB7-9AC5-4552-8A53-C91805E547FA}</a:tableStyleId>
                  </a:tblPr>
                  <a:tblGrid>
                    <a:gridCol w="3841966">
                      <a:extLst>
                        <a:ext uri="{9D8B030D-6E8A-4147-A177-3AD203B41FA5}">
                          <a16:colId xmlns:a16="http://schemas.microsoft.com/office/drawing/2014/main" val="1172977055"/>
                        </a:ext>
                      </a:extLst>
                    </a:gridCol>
                    <a:gridCol w="3585410">
                      <a:extLst>
                        <a:ext uri="{9D8B030D-6E8A-4147-A177-3AD203B41FA5}">
                          <a16:colId xmlns:a16="http://schemas.microsoft.com/office/drawing/2014/main" val="3891900073"/>
                        </a:ext>
                      </a:extLst>
                    </a:gridCol>
                  </a:tblGrid>
                  <a:tr h="754258">
                    <a:tc>
                      <a:txBody>
                        <a:bodyPr/>
                        <a:lstStyle/>
                        <a:p>
                          <a:pPr marL="0" algn="ctr" defTabSz="914400" rtl="0" eaLnBrk="1" fontAlgn="b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800" i="0" u="none" strike="noStrike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Selection</m:t>
                                </m:r>
                              </m:oMath>
                            </m:oMathPara>
                          </a14:m>
                          <a:endParaRPr lang="en-US" sz="1800" i="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efficiency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901550483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u="none" strike="noStrike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𝐿𝑒𝑝𝑡𝑜𝑛</m:t>
                                </m:r>
                                <m:r>
                                  <a:rPr lang="en-US" sz="1800" i="1" u="none" strike="noStrike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1800" i="1" u="none" strike="noStrike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𝐼𝐷</m:t>
                                </m:r>
                              </m:oMath>
                            </m:oMathPara>
                          </a14:m>
                          <a:endParaRPr lang="el-GR" sz="180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22.79%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879089427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𝑔𝑜𝑜𝑑𝐵𝑒𝑙𝑙𝑒𝐾𝑠h𝑜𝑟𝑡</m:t>
                                </m:r>
                              </m:oMath>
                            </m:oMathPara>
                          </a14:m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22.79%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2620191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𝑝𝑠𝑖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𝑆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_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𝐽𝑝𝑠𝑖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_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𝐶𝑀𝑆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_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𝑝𝑡</m:t>
                                </m:r>
                              </m:oMath>
                            </m:oMathPara>
                          </a14:m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22.79%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351397945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𝑝𝑖𝑜𝑛𝐼𝐷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_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𝑏𝑖𝑛𝑎𝑟𝑦</m:t>
                                </m:r>
                              </m:oMath>
                            </m:oMathPara>
                          </a14:m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22.49%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890466092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𝐽𝑝𝑠𝑖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_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oMath>
                            </m:oMathPara>
                          </a14:m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22.21%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126590032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𝑝𝑠𝑖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𝑆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_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oMath>
                            </m:oMathPara>
                          </a14:m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21.47%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533105513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_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𝑆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0_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oMath>
                            </m:oMathPara>
                          </a14:m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19.03%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648057112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𝑐h𝑖𝑃𝑟𝑜𝑏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_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𝑟𝑎𝑛𝑘</m:t>
                                </m:r>
                              </m:oMath>
                            </m:oMathPara>
                          </a14:m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673147984"/>
                      </a:ext>
                    </a:extLst>
                  </a:tr>
                  <a:tr h="38236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  <m:r>
                                  <a:rPr lang="en" altLang="zh-CN" sz="1800" i="1" kern="1200" dirty="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072385076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𝑀𝑏𝑐</m:t>
                                </m:r>
                              </m:oMath>
                            </m:oMathPara>
                          </a14:m>
                          <a:endParaRPr lang="zh-CN" altLang="en-US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670544714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Arial Unicode MS" pitchFamily="34" charset="-122"/>
                                    <a:cs typeface="Times New Roman" panose="02020603050405020304" pitchFamily="18" charset="0"/>
                                  </a:rPr>
                                  <m:t>𝑑𝑒𝑙𝑡𝑎𝐸</m:t>
                                </m:r>
                              </m:oMath>
                            </m:oMathPara>
                          </a14:m>
                          <a:endParaRPr lang="zh-CN" altLang="en-US" sz="18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072897713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𝑅𝑒𝑐𝑜𝑛𝑠𝑡𝑟𝑢𝑐𝑡𝑖𝑜𝑛</m:t>
                                </m:r>
                                <m:r>
                                  <a:rPr lang="en-US" altLang="zh-CN" sz="1800" i="1" baseline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altLang="zh-CN" sz="1800" i="1" baseline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𝑒𝑓𝑓𝑖𝑐𝑖𝑒𝑛𝑐𝑦</m:t>
                                </m:r>
                              </m:oMath>
                            </m:oMathPara>
                          </a14:m>
                          <a:endParaRPr lang="zh-CN" altLang="en-US" sz="18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5850779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表格 8">
                <a:extLst>
                  <a:ext uri="{FF2B5EF4-FFF2-40B4-BE49-F238E27FC236}">
                    <a16:creationId xmlns:a16="http://schemas.microsoft.com/office/drawing/2014/main" id="{423C0AE1-CA53-4469-93B6-3D2B5CAFAC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4455812"/>
                  </p:ext>
                </p:extLst>
              </p:nvPr>
            </p:nvGraphicFramePr>
            <p:xfrm>
              <a:off x="1672448" y="995617"/>
              <a:ext cx="7427376" cy="5285042"/>
            </p:xfrm>
            <a:graphic>
              <a:graphicData uri="http://schemas.openxmlformats.org/drawingml/2006/table">
                <a:tbl>
                  <a:tblPr>
                    <a:tableStyleId>{35758FB7-9AC5-4552-8A53-C91805E547FA}</a:tableStyleId>
                  </a:tblPr>
                  <a:tblGrid>
                    <a:gridCol w="3841966">
                      <a:extLst>
                        <a:ext uri="{9D8B030D-6E8A-4147-A177-3AD203B41FA5}">
                          <a16:colId xmlns:a16="http://schemas.microsoft.com/office/drawing/2014/main" val="1172977055"/>
                        </a:ext>
                      </a:extLst>
                    </a:gridCol>
                    <a:gridCol w="3585410">
                      <a:extLst>
                        <a:ext uri="{9D8B030D-6E8A-4147-A177-3AD203B41FA5}">
                          <a16:colId xmlns:a16="http://schemas.microsoft.com/office/drawing/2014/main" val="3891900073"/>
                        </a:ext>
                      </a:extLst>
                    </a:gridCol>
                  </a:tblGrid>
                  <a:tr h="75425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1667" r="-93729" b="-6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efficiency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901550483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210345" r="-93729" b="-1155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22.79%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879089427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300000" r="-93729" b="-10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22.79%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42620191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400000" r="-93729" b="-9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22.79%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351397945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500000" r="-93729" b="-8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22.49%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890466092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620690" r="-93729" b="-7448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22.21%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126590032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696667" r="-93729" b="-6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21.47%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533105513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796667" r="-93729" b="-5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19.03%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648057112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896667" r="-93729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673147984"/>
                      </a:ext>
                    </a:extLst>
                  </a:tr>
                  <a:tr h="382365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996667" r="-93729" b="-3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072385076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1134483" r="-93729" b="-2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670544714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1193333" r="-93729" b="-1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1072897713"/>
                      </a:ext>
                    </a:extLst>
                  </a:tr>
                  <a:tr h="37712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7620" marR="7620" marT="7620" marB="0" anchor="ctr">
                        <a:blipFill>
                          <a:blip r:embed="rId2"/>
                          <a:stretch>
                            <a:fillRect t="-1293333" r="-93729" b="-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18.34%</a:t>
                          </a:r>
                          <a:endParaRPr lang="zh-CN" altLang="en-US" sz="18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58507793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矩形 1">
            <a:extLst>
              <a:ext uri="{FF2B5EF4-FFF2-40B4-BE49-F238E27FC236}">
                <a16:creationId xmlns:a16="http://schemas.microsoft.com/office/drawing/2014/main" id="{84D8D88E-2F9D-614A-AA2F-18E0829DFA38}"/>
              </a:ext>
            </a:extLst>
          </p:cNvPr>
          <p:cNvSpPr/>
          <p:nvPr/>
        </p:nvSpPr>
        <p:spPr>
          <a:xfrm>
            <a:off x="248771" y="50365"/>
            <a:ext cx="24849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latin typeface="MV Boli" panose="02000500030200090000" pitchFamily="2" charset="0"/>
                <a:cs typeface="MV Boli" panose="02000500030200090000" pitchFamily="2" charset="0"/>
              </a:rPr>
              <a:t>Cut flow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84A9C3B9-649C-B2CD-C2E9-6EABB9F86315}"/>
              </a:ext>
            </a:extLst>
          </p:cNvPr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09B3E321-AF14-EF9E-BCD6-632A2F35A3F6}"/>
              </a:ext>
            </a:extLst>
          </p:cNvPr>
          <p:cNvSpPr txBox="1"/>
          <p:nvPr/>
        </p:nvSpPr>
        <p:spPr>
          <a:xfrm>
            <a:off x="1672448" y="6438303"/>
            <a:ext cx="5101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Signal mis-reconstruction efficiency=5.23%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428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97221-EA59-20AF-F3F7-AAD5333A1E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>
            <a:extLst>
              <a:ext uri="{FF2B5EF4-FFF2-40B4-BE49-F238E27FC236}">
                <a16:creationId xmlns:a16="http://schemas.microsoft.com/office/drawing/2014/main" id="{E5FE14A8-BC54-2A07-EBA6-009834228FBD}"/>
              </a:ext>
            </a:extLst>
          </p:cNvPr>
          <p:cNvSpPr txBox="1"/>
          <p:nvPr/>
        </p:nvSpPr>
        <p:spPr>
          <a:xfrm>
            <a:off x="11838562" y="6504057"/>
            <a:ext cx="353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9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76369C2-1F80-3931-0296-1F52F2B269EA}"/>
              </a:ext>
            </a:extLst>
          </p:cNvPr>
          <p:cNvSpPr/>
          <p:nvPr/>
        </p:nvSpPr>
        <p:spPr>
          <a:xfrm>
            <a:off x="248771" y="19885"/>
            <a:ext cx="61108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Signal yield</a:t>
            </a:r>
            <a:endParaRPr lang="zh-CN" alt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4557C60C-B93B-A93E-0D60-E97896097E1C}"/>
              </a:ext>
            </a:extLst>
          </p:cNvPr>
          <p:cNvCxnSpPr/>
          <p:nvPr/>
        </p:nvCxnSpPr>
        <p:spPr>
          <a:xfrm>
            <a:off x="90021" y="81490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" name="图片 2">
            <a:extLst>
              <a:ext uri="{FF2B5EF4-FFF2-40B4-BE49-F238E27FC236}">
                <a16:creationId xmlns:a16="http://schemas.microsoft.com/office/drawing/2014/main" id="{27E808A6-2A46-7041-6F76-83AF25AE6C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0" y="1830568"/>
            <a:ext cx="5532599" cy="47629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B682E61-A81B-948D-8851-CD238F274A87}"/>
                  </a:ext>
                </a:extLst>
              </p:cNvPr>
              <p:cNvSpPr txBox="1"/>
              <p:nvPr/>
            </p:nvSpPr>
            <p:spPr>
              <a:xfrm>
                <a:off x="116480" y="968794"/>
                <a:ext cx="624313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Signal shape: Exclusive MC shape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</m:oMath>
                </a14:m>
                <a:r>
                  <a:rPr lang="en-US" altLang="zh-CN" sz="2000" dirty="0">
                    <a:latin typeface="Times New Roman" panose="02020603050405020304" pitchFamily="18" charset="0"/>
                  </a:rPr>
                  <a:t> Gaussian function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Arial Unicode MS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Non-peak background: Argus function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B682E61-A81B-948D-8851-CD238F274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80" y="968794"/>
                <a:ext cx="6243131" cy="707886"/>
              </a:xfrm>
              <a:prstGeom prst="rect">
                <a:avLst/>
              </a:prstGeom>
              <a:blipFill>
                <a:blip r:embed="rId4"/>
                <a:stretch>
                  <a:fillRect l="-977" t="-5172" b="-146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439D33C-B71A-473A-DD79-A0666E3C09C6}"/>
                  </a:ext>
                </a:extLst>
              </p:cNvPr>
              <p:cNvSpPr txBox="1"/>
              <p:nvPr/>
            </p:nvSpPr>
            <p:spPr>
              <a:xfrm>
                <a:off x="6298171" y="2249959"/>
                <a:ext cx="4416934" cy="29736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𝑠𝑖𝑔</m:t>
                          </m:r>
                        </m:sup>
                      </m:sSup>
                      <m:r>
                        <a:rPr lang="en-US" altLang="zh-CN" sz="2000" i="1">
                          <a:latin typeface="Cambria Math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281</m:t>
                      </m:r>
                      <m:r>
                        <a:rPr lang="en-US" altLang="zh-CN" sz="2000" i="1" dirty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/>
                        </a:rPr>
                        <m:t>23</m:t>
                      </m:r>
                    </m:oMath>
                  </m:oMathPara>
                </a14:m>
                <a:endParaRPr lang="en-US" altLang="zh-CN" sz="20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𝑛𝑜𝑛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𝑝𝑒𝑎𝑘</m:t>
                          </m:r>
                        </m:sub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𝑏𝑘𝑔</m:t>
                          </m:r>
                        </m:sup>
                      </m:sSub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65</m:t>
                      </m:r>
                      <m:r>
                        <a:rPr lang="en-US" altLang="zh-CN" sz="2000" i="1" dirty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altLang="zh-CN" sz="2000" i="1" dirty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altLang="zh-CN" sz="2000" b="0" i="1" dirty="0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en-US" altLang="zh-CN" sz="200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r>
                  <a:rPr lang="en-US" altLang="zh-CN" sz="2000" dirty="0">
                    <a:latin typeface="Cambria Math" panose="02040503050406030204" pitchFamily="18" charset="0"/>
                  </a:rPr>
                  <a:t>Mean value of </a:t>
                </a:r>
                <a:r>
                  <a:rPr lang="en-US" altLang="zh-CN" sz="2000" dirty="0">
                    <a:latin typeface="Times New Roman" panose="02020603050405020304" pitchFamily="18" charset="0"/>
                  </a:rPr>
                  <a:t>Gaussian function: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1.25</m:t>
                        </m:r>
                        <m:r>
                          <a:rPr lang="en-US" altLang="zh-CN" sz="2000" i="1" dirty="0"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0.25</m:t>
                        </m:r>
                      </m:e>
                    </m:d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altLang="zh-CN" sz="2000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−3</m:t>
                        </m:r>
                      </m:sup>
                    </m:sSup>
                    <m:r>
                      <m:rPr>
                        <m:sty m:val="p"/>
                      </m:rP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GeV</m:t>
                    </m:r>
                    <m: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/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2000" dirty="0">
                  <a:latin typeface="Cambria Math" panose="02040503050406030204" pitchFamily="18" charset="0"/>
                </a:endParaRPr>
              </a:p>
              <a:p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r>
                  <a:rPr lang="en-US" altLang="zh-CN" sz="2000" dirty="0">
                    <a:latin typeface="Cambria Math" panose="02040503050406030204" pitchFamily="18" charset="0"/>
                  </a:rPr>
                  <a:t>Sigma value of </a:t>
                </a:r>
                <a:r>
                  <a:rPr lang="en-US" altLang="zh-CN" sz="2000" dirty="0">
                    <a:latin typeface="Times New Roman" panose="02020603050405020304" pitchFamily="18" charset="0"/>
                  </a:rPr>
                  <a:t>Gaussian function:</a:t>
                </a:r>
                <a:r>
                  <a:rPr lang="en-US" altLang="zh-CN" sz="20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1.29</m:t>
                        </m:r>
                        <m:r>
                          <a:rPr lang="en-US" altLang="zh-CN" sz="2000" i="1" dirty="0"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0.51</m:t>
                        </m:r>
                      </m:e>
                    </m:d>
                    <m:r>
                      <a:rPr lang="en-US" altLang="zh-CN" sz="2000" i="1" dirty="0" smtClean="0">
                        <a:latin typeface="Cambria Math" panose="02040503050406030204" pitchFamily="18" charset="0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altLang="zh-CN" sz="2000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−3</m:t>
                        </m:r>
                      </m:sup>
                    </m:sSup>
                    <m:r>
                      <m:rPr>
                        <m:sty m:val="p"/>
                      </m:rP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GeV</m:t>
                    </m:r>
                    <m: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/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2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6439D33C-B71A-473A-DD79-A0666E3C09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171" y="2249959"/>
                <a:ext cx="4416934" cy="2973635"/>
              </a:xfrm>
              <a:prstGeom prst="rect">
                <a:avLst/>
              </a:prstGeom>
              <a:blipFill>
                <a:blip r:embed="rId5"/>
                <a:stretch>
                  <a:fillRect l="-1379" b="-14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9830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86809-76F0-A530-7CCB-BA9FEB7C7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>
            <a:extLst>
              <a:ext uri="{FF2B5EF4-FFF2-40B4-BE49-F238E27FC236}">
                <a16:creationId xmlns:a16="http://schemas.microsoft.com/office/drawing/2014/main" id="{77D78E31-DFBB-FE5A-0119-4BD3732F17E6}"/>
              </a:ext>
            </a:extLst>
          </p:cNvPr>
          <p:cNvSpPr txBox="1"/>
          <p:nvPr/>
        </p:nvSpPr>
        <p:spPr>
          <a:xfrm>
            <a:off x="11635991" y="6504057"/>
            <a:ext cx="5560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10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8F8AD17-68B0-8797-C70B-FB2B8133958F}"/>
              </a:ext>
            </a:extLst>
          </p:cNvPr>
          <p:cNvSpPr/>
          <p:nvPr/>
        </p:nvSpPr>
        <p:spPr>
          <a:xfrm>
            <a:off x="248771" y="19885"/>
            <a:ext cx="61108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Summary</a:t>
            </a:r>
            <a:endParaRPr lang="zh-CN" alt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E6125DF2-36B7-4AFC-C582-1F6144CB3378}"/>
              </a:ext>
            </a:extLst>
          </p:cNvPr>
          <p:cNvCxnSpPr/>
          <p:nvPr/>
        </p:nvCxnSpPr>
        <p:spPr>
          <a:xfrm>
            <a:off x="90021" y="81490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468D4304-733A-82FA-3D0F-03314022351E}"/>
              </a:ext>
            </a:extLst>
          </p:cNvPr>
          <p:cNvSpPr txBox="1"/>
          <p:nvPr/>
        </p:nvSpPr>
        <p:spPr>
          <a:xfrm>
            <a:off x="248771" y="4169113"/>
            <a:ext cx="39967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member contribution:</a:t>
            </a:r>
            <a:endParaRPr lang="zh-CN" altLang="en-US" sz="24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15F2CF0-4AB5-D423-31F9-D89946E9E233}"/>
              </a:ext>
            </a:extLst>
          </p:cNvPr>
          <p:cNvSpPr txBox="1"/>
          <p:nvPr/>
        </p:nvSpPr>
        <p:spPr>
          <a:xfrm>
            <a:off x="203498" y="4630778"/>
            <a:ext cx="88500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Wanyi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 Zhuang: 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主导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MC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产生，编写重建算法，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PPT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具体内容编写，画图</a:t>
            </a:r>
            <a:endParaRPr lang="en-US" altLang="zh-CN" sz="2000" dirty="0">
              <a:solidFill>
                <a:srgbClr val="C00000"/>
              </a:solidFill>
              <a:latin typeface="Times New Roman" panose="02020603050405020304" pitchFamily="18" charset="0"/>
              <a:ea typeface="Arial Unicode MS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14783FD-6E3F-39AF-9B74-C8EA19A9842D}"/>
              </a:ext>
            </a:extLst>
          </p:cNvPr>
          <p:cNvSpPr txBox="1"/>
          <p:nvPr/>
        </p:nvSpPr>
        <p:spPr>
          <a:xfrm>
            <a:off x="203497" y="5122364"/>
            <a:ext cx="88500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Shuangshuang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 Zhang: 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参与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MC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产生，参与重建算法优化，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PPT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完善，画图</a:t>
            </a:r>
            <a:endParaRPr lang="en-US" altLang="zh-CN" sz="2000" dirty="0">
              <a:solidFill>
                <a:srgbClr val="C00000"/>
              </a:solidFill>
              <a:latin typeface="Times New Roman" panose="02020603050405020304" pitchFamily="18" charset="0"/>
              <a:ea typeface="Arial Unicode MS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43F6CBA-7E7E-E56A-C816-96B2C8E997E1}"/>
              </a:ext>
            </a:extLst>
          </p:cNvPr>
          <p:cNvSpPr txBox="1"/>
          <p:nvPr/>
        </p:nvSpPr>
        <p:spPr>
          <a:xfrm>
            <a:off x="203498" y="5613950"/>
            <a:ext cx="76241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Yahui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zhao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: 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参与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MC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产生，参与重建算法优化，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PPT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完善，画图</a:t>
            </a:r>
            <a:endParaRPr lang="en-US" altLang="zh-CN" sz="2000" dirty="0">
              <a:solidFill>
                <a:srgbClr val="C00000"/>
              </a:solidFill>
              <a:latin typeface="Times New Roman" panose="02020603050405020304" pitchFamily="18" charset="0"/>
              <a:ea typeface="Arial Unicode MS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551BAD-8FDE-9653-1717-FA130C949D4D}"/>
              </a:ext>
            </a:extLst>
          </p:cNvPr>
          <p:cNvSpPr txBox="1"/>
          <p:nvPr/>
        </p:nvSpPr>
        <p:spPr>
          <a:xfrm>
            <a:off x="203499" y="6105536"/>
            <a:ext cx="79457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 err="1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Xueqiang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 Yan: 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参与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MC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产生，参与重建算法优化，负责</a:t>
            </a:r>
            <a:r>
              <a:rPr lang="en-US" altLang="zh-CN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PPT</a:t>
            </a:r>
            <a:r>
              <a:rPr lang="zh-CN" altLang="en-US" sz="20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框架，画图</a:t>
            </a:r>
            <a:endParaRPr lang="en-US" altLang="zh-CN" sz="2000" dirty="0">
              <a:solidFill>
                <a:srgbClr val="C00000"/>
              </a:solidFill>
              <a:latin typeface="Times New Roman" panose="02020603050405020304" pitchFamily="18" charset="0"/>
              <a:ea typeface="Arial Unicode MS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27450A7F-7386-90C9-54B9-A98FE8F5D6FE}"/>
              </a:ext>
            </a:extLst>
          </p:cNvPr>
          <p:cNvGrpSpPr/>
          <p:nvPr/>
        </p:nvGrpSpPr>
        <p:grpSpPr>
          <a:xfrm>
            <a:off x="455804" y="1136358"/>
            <a:ext cx="8155635" cy="523220"/>
            <a:chOff x="625600" y="990604"/>
            <a:chExt cx="8155635" cy="523220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660A4EEC-7750-8B29-DB9B-3B492CC4D2A5}"/>
                </a:ext>
              </a:extLst>
            </p:cNvPr>
            <p:cNvSpPr/>
            <p:nvPr/>
          </p:nvSpPr>
          <p:spPr>
            <a:xfrm>
              <a:off x="772311" y="990604"/>
              <a:ext cx="800892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Get reconstruction strategy and event selection criteria</a:t>
              </a:r>
              <a:endPara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9A0E1691-E384-4196-6BDB-623BC25B586C}"/>
                </a:ext>
              </a:extLst>
            </p:cNvPr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72FA5642-1F11-659A-2FDE-11F4F13282A9}"/>
              </a:ext>
            </a:extLst>
          </p:cNvPr>
          <p:cNvGrpSpPr/>
          <p:nvPr/>
        </p:nvGrpSpPr>
        <p:grpSpPr>
          <a:xfrm>
            <a:off x="455804" y="2046905"/>
            <a:ext cx="4713923" cy="523220"/>
            <a:chOff x="625600" y="990604"/>
            <a:chExt cx="4713923" cy="523220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0F9311EF-4DA9-A5D4-9160-0C6DDB444476}"/>
                </a:ext>
              </a:extLst>
            </p:cNvPr>
            <p:cNvSpPr/>
            <p:nvPr/>
          </p:nvSpPr>
          <p:spPr>
            <a:xfrm>
              <a:off x="772311" y="990604"/>
              <a:ext cx="45672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Get signal detection efficiency</a:t>
              </a:r>
              <a:endParaRPr lang="zh-CN" altLang="en-US" sz="28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B3849E9C-C2BC-C03E-475A-DC3A4A65DA58}"/>
                </a:ext>
              </a:extLst>
            </p:cNvPr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A6A7198A-D926-2234-E327-D578B06F3EA7}"/>
              </a:ext>
            </a:extLst>
          </p:cNvPr>
          <p:cNvGrpSpPr/>
          <p:nvPr/>
        </p:nvGrpSpPr>
        <p:grpSpPr>
          <a:xfrm>
            <a:off x="455804" y="2957452"/>
            <a:ext cx="5890591" cy="523220"/>
            <a:chOff x="625600" y="990604"/>
            <a:chExt cx="5890591" cy="523220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2FF29280-9665-4EE7-1986-CF6B6E3156E2}"/>
                </a:ext>
              </a:extLst>
            </p:cNvPr>
            <p:cNvSpPr/>
            <p:nvPr/>
          </p:nvSpPr>
          <p:spPr>
            <a:xfrm>
              <a:off x="772311" y="990604"/>
              <a:ext cx="574388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Get fit method (based on</a:t>
              </a:r>
              <a:r>
                <a:rPr lang="en-US" altLang="zh-C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GenericMC</a:t>
              </a:r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)</a:t>
              </a:r>
              <a:endParaRPr lang="zh-CN" altLang="en-US" sz="28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FB257D1F-155C-C776-07D1-C0C05300EE34}"/>
                </a:ext>
              </a:extLst>
            </p:cNvPr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897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>
            <a:extLst>
              <a:ext uri="{FF2B5EF4-FFF2-40B4-BE49-F238E27FC236}">
                <a16:creationId xmlns:a16="http://schemas.microsoft.com/office/drawing/2014/main" id="{0D6FA163-A6B4-46D7-008C-4C4F1A01B7BE}"/>
              </a:ext>
            </a:extLst>
          </p:cNvPr>
          <p:cNvSpPr txBox="1"/>
          <p:nvPr/>
        </p:nvSpPr>
        <p:spPr>
          <a:xfrm>
            <a:off x="11721831" y="6488668"/>
            <a:ext cx="4701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1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48771" y="50365"/>
            <a:ext cx="20730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Outline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>
            <a:off x="556288" y="5737697"/>
            <a:ext cx="1696174" cy="523220"/>
            <a:chOff x="625600" y="990604"/>
            <a:chExt cx="1696174" cy="523220"/>
          </a:xfrm>
        </p:grpSpPr>
        <p:sp>
          <p:nvSpPr>
            <p:cNvPr id="31" name="矩形 30"/>
            <p:cNvSpPr/>
            <p:nvPr/>
          </p:nvSpPr>
          <p:spPr>
            <a:xfrm>
              <a:off x="772311" y="990604"/>
              <a:ext cx="154946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Summary</a:t>
              </a:r>
              <a:endPara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56288" y="1183466"/>
            <a:ext cx="1924762" cy="523220"/>
            <a:chOff x="625600" y="990604"/>
            <a:chExt cx="1924762" cy="523220"/>
          </a:xfrm>
        </p:grpSpPr>
        <p:sp>
          <p:nvSpPr>
            <p:cNvPr id="34" name="矩形 33"/>
            <p:cNvSpPr/>
            <p:nvPr/>
          </p:nvSpPr>
          <p:spPr>
            <a:xfrm>
              <a:off x="772311" y="990604"/>
              <a:ext cx="177805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Motivation</a:t>
              </a:r>
              <a:endPara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56288" y="2095509"/>
            <a:ext cx="1634619" cy="523220"/>
            <a:chOff x="625600" y="990604"/>
            <a:chExt cx="1634619" cy="523220"/>
          </a:xfrm>
        </p:grpSpPr>
        <p:sp>
          <p:nvSpPr>
            <p:cNvPr id="38" name="矩形 37"/>
            <p:cNvSpPr/>
            <p:nvPr/>
          </p:nvSpPr>
          <p:spPr>
            <a:xfrm>
              <a:off x="772311" y="990604"/>
              <a:ext cx="148790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Data sets</a:t>
              </a:r>
              <a:endPara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56288" y="3006056"/>
            <a:ext cx="3694477" cy="523220"/>
            <a:chOff x="625600" y="990604"/>
            <a:chExt cx="3694477" cy="523220"/>
          </a:xfrm>
        </p:grpSpPr>
        <p:sp>
          <p:nvSpPr>
            <p:cNvPr id="41" name="矩形 40"/>
            <p:cNvSpPr/>
            <p:nvPr/>
          </p:nvSpPr>
          <p:spPr>
            <a:xfrm>
              <a:off x="772311" y="990604"/>
              <a:ext cx="354776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General event selection</a:t>
              </a:r>
              <a:endParaRPr lang="zh-CN" altLang="en-US" sz="28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56288" y="3916603"/>
            <a:ext cx="2952287" cy="523220"/>
            <a:chOff x="625600" y="990604"/>
            <a:chExt cx="2952287" cy="523220"/>
          </a:xfrm>
        </p:grpSpPr>
        <p:sp>
          <p:nvSpPr>
            <p:cNvPr id="44" name="矩形 43"/>
            <p:cNvSpPr/>
            <p:nvPr/>
          </p:nvSpPr>
          <p:spPr>
            <a:xfrm>
              <a:off x="772311" y="990604"/>
              <a:ext cx="280557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Background study</a:t>
              </a:r>
              <a:endParaRPr lang="zh-CN" altLang="en-US" sz="28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556288" y="4827150"/>
            <a:ext cx="2283835" cy="523220"/>
            <a:chOff x="625600" y="990604"/>
            <a:chExt cx="2283835" cy="5232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矩形 46"/>
                <p:cNvSpPr/>
                <p:nvPr/>
              </p:nvSpPr>
              <p:spPr>
                <a:xfrm>
                  <a:off x="772311" y="990604"/>
                  <a:ext cx="2137124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sz="2800" dirty="0">
                            <a:latin typeface="Times New Roman" panose="02020603050405020304" pitchFamily="18" charset="0"/>
                            <a:ea typeface="Arial Unicode MS" pitchFamily="34" charset="-122"/>
                            <a:cs typeface="Times New Roman" panose="02020603050405020304" pitchFamily="18" charset="0"/>
                          </a:rPr>
                          <m:t>Signal</m:t>
                        </m:r>
                        <m:r>
                          <m:rPr>
                            <m:nor/>
                          </m:rPr>
                          <a:rPr lang="en-US" altLang="zh-CN" sz="2800" dirty="0">
                            <a:latin typeface="Times New Roman" panose="02020603050405020304" pitchFamily="18" charset="0"/>
                            <a:ea typeface="Arial Unicode MS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2800" dirty="0">
                            <a:latin typeface="Times New Roman" panose="02020603050405020304" pitchFamily="18" charset="0"/>
                            <a:ea typeface="Arial Unicode MS" pitchFamily="34" charset="-122"/>
                            <a:cs typeface="Times New Roman" panose="02020603050405020304" pitchFamily="18" charset="0"/>
                          </a:rPr>
                          <m:t>yields</m:t>
                        </m:r>
                      </m:oMath>
                    </m:oMathPara>
                  </a14:m>
                  <a:endParaRPr lang="zh-CN" altLang="en-US" sz="2800" dirty="0">
                    <a:latin typeface="Times New Roman" panose="02020603050405020304" pitchFamily="18" charset="0"/>
                    <a:ea typeface="Arial Unicode MS" pitchFamily="34" charset="-122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7" name="矩形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311" y="990604"/>
                  <a:ext cx="2137124" cy="52322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椭圆 47"/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6684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:a16="http://schemas.microsoft.com/office/drawing/2014/main" id="{4C911058-E5AB-0FD7-8D87-8F4DC1BA6618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2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48771" y="50365"/>
            <a:ext cx="30460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Motivation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" name="组合 1">
            <a:extLst>
              <a:ext uri="{FF2B5EF4-FFF2-40B4-BE49-F238E27FC236}">
                <a16:creationId xmlns:a16="http://schemas.microsoft.com/office/drawing/2014/main" id="{50964065-5077-CB9F-117D-D2B612A7E92B}"/>
              </a:ext>
            </a:extLst>
          </p:cNvPr>
          <p:cNvGrpSpPr/>
          <p:nvPr/>
        </p:nvGrpSpPr>
        <p:grpSpPr>
          <a:xfrm>
            <a:off x="444881" y="1182231"/>
            <a:ext cx="5440148" cy="2246769"/>
            <a:chOff x="625600" y="990604"/>
            <a:chExt cx="5440148" cy="2246769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CA4B6EEF-89C6-1C00-A91A-CDDC54F1265B}"/>
                </a:ext>
              </a:extLst>
            </p:cNvPr>
            <p:cNvSpPr/>
            <p:nvPr/>
          </p:nvSpPr>
          <p:spPr>
            <a:xfrm>
              <a:off x="772311" y="990604"/>
              <a:ext cx="5293437" cy="22467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optimizing reconstruction strategy: </a:t>
              </a:r>
            </a:p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higher detection efficiency</a:t>
              </a:r>
            </a:p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Good signal resolution</a:t>
              </a:r>
            </a:p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Low mis-combination background</a:t>
              </a:r>
            </a:p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……</a:t>
              </a:r>
            </a:p>
          </p:txBody>
        </p:sp>
        <p:sp>
          <p:nvSpPr>
            <p:cNvPr id="4" name="椭圆 3">
              <a:extLst>
                <a:ext uri="{FF2B5EF4-FFF2-40B4-BE49-F238E27FC236}">
                  <a16:creationId xmlns:a16="http://schemas.microsoft.com/office/drawing/2014/main" id="{8095C8DC-8880-1B4D-DBCD-DB11F2789BAB}"/>
                </a:ext>
              </a:extLst>
            </p:cNvPr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95AB88C9-91D8-7E52-06C5-01D007A75E74}"/>
              </a:ext>
            </a:extLst>
          </p:cNvPr>
          <p:cNvGrpSpPr/>
          <p:nvPr/>
        </p:nvGrpSpPr>
        <p:grpSpPr>
          <a:xfrm>
            <a:off x="444881" y="3615607"/>
            <a:ext cx="6706520" cy="523220"/>
            <a:chOff x="625600" y="990604"/>
            <a:chExt cx="6706520" cy="523220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EE710E4B-8370-6172-D78C-2226C0F75DAE}"/>
                </a:ext>
              </a:extLst>
            </p:cNvPr>
            <p:cNvSpPr/>
            <p:nvPr/>
          </p:nvSpPr>
          <p:spPr>
            <a:xfrm>
              <a:off x="772311" y="990604"/>
              <a:ext cx="655980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Background study: according to </a:t>
              </a:r>
              <a:r>
                <a:rPr lang="en-US" altLang="zh-CN" sz="2800" dirty="0" err="1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GenericMC</a:t>
              </a:r>
              <a:endParaRPr lang="en-US" altLang="zh-CN" sz="2800" dirty="0"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6A056885-B182-985B-8498-5AF76F006090}"/>
                </a:ext>
              </a:extLst>
            </p:cNvPr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02F17D4B-7F10-A797-E433-DA5D006C2C15}"/>
              </a:ext>
            </a:extLst>
          </p:cNvPr>
          <p:cNvGrpSpPr/>
          <p:nvPr/>
        </p:nvGrpSpPr>
        <p:grpSpPr>
          <a:xfrm>
            <a:off x="444881" y="4407982"/>
            <a:ext cx="7851064" cy="523220"/>
            <a:chOff x="625600" y="990604"/>
            <a:chExt cx="7851064" cy="523220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B5F7808-2300-E14A-A987-AC67B093CED2}"/>
                </a:ext>
              </a:extLst>
            </p:cNvPr>
            <p:cNvSpPr/>
            <p:nvPr/>
          </p:nvSpPr>
          <p:spPr>
            <a:xfrm>
              <a:off x="772311" y="990604"/>
              <a:ext cx="77043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Fit method: according to </a:t>
              </a:r>
              <a:r>
                <a:rPr lang="en-US" altLang="zh-CN" sz="2800" dirty="0" err="1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GenericMC</a:t>
              </a:r>
              <a:r>
                <a:rPr lang="en-US" altLang="zh-CN" sz="28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rPr>
                <a:t> and signal MC</a:t>
              </a:r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CB4B5547-99DD-464D-AAD8-D81F17CE3EFC}"/>
                </a:ext>
              </a:extLst>
            </p:cNvPr>
            <p:cNvSpPr/>
            <p:nvPr/>
          </p:nvSpPr>
          <p:spPr>
            <a:xfrm>
              <a:off x="625600" y="121621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lang="zh-CN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4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文本框 48">
            <a:extLst>
              <a:ext uri="{FF2B5EF4-FFF2-40B4-BE49-F238E27FC236}">
                <a16:creationId xmlns:a16="http://schemas.microsoft.com/office/drawing/2014/main" id="{4B44952E-2A7B-37BD-83CD-DE5E964C9623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3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248771" y="50365"/>
            <a:ext cx="28552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Data Sets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305275" y="1142886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305275" y="2530475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305275" y="4476461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FE0CBE4-309E-A507-3A6B-64EC4BC1CA1C}"/>
              </a:ext>
            </a:extLst>
          </p:cNvPr>
          <p:cNvSpPr txBox="1"/>
          <p:nvPr/>
        </p:nvSpPr>
        <p:spPr>
          <a:xfrm>
            <a:off x="7529386" y="1165733"/>
            <a:ext cx="1959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Decay card:</a:t>
            </a:r>
            <a:endParaRPr lang="zh-CN" altLang="en-US" sz="24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093075B-6D6D-7BCF-6F07-3DC0B5E24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91"/>
          <a:stretch/>
        </p:blipFill>
        <p:spPr>
          <a:xfrm>
            <a:off x="7529386" y="2766449"/>
            <a:ext cx="4596939" cy="358462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F12E4DF3-F1A1-AC90-B48D-44298E5FDC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367"/>
          <a:stretch/>
        </p:blipFill>
        <p:spPr>
          <a:xfrm>
            <a:off x="7529386" y="1760325"/>
            <a:ext cx="2451110" cy="101656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8CB5D60-3389-109E-37BC-E4B3563D4BC3}"/>
              </a:ext>
            </a:extLst>
          </p:cNvPr>
          <p:cNvSpPr txBox="1"/>
          <p:nvPr/>
        </p:nvSpPr>
        <p:spPr>
          <a:xfrm>
            <a:off x="807937" y="2371611"/>
            <a:ext cx="352763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Generic MC sample: 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Type: Run-independent MC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Energy: on resonance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Integrated luminosity:40/fb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D3D4B72-F14E-D914-EA64-15DB70ADB1BC}"/>
              </a:ext>
            </a:extLst>
          </p:cNvPr>
          <p:cNvSpPr txBox="1"/>
          <p:nvPr/>
        </p:nvSpPr>
        <p:spPr>
          <a:xfrm>
            <a:off x="875927" y="1009632"/>
            <a:ext cx="23365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Basf2 version: </a:t>
            </a:r>
          </a:p>
          <a:p>
            <a:r>
              <a:rPr lang="en" altLang="zh-C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release-08-01-08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E08707F-C09E-D5DF-87C8-6F42C01FB84D}"/>
                  </a:ext>
                </a:extLst>
              </p:cNvPr>
              <p:cNvSpPr txBox="1"/>
              <p:nvPr/>
            </p:nvSpPr>
            <p:spPr>
              <a:xfrm>
                <a:off x="807937" y="4349144"/>
                <a:ext cx="6471168" cy="13334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Signal MC sample</a:t>
                </a: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Event number: 10</a:t>
                </a:r>
                <a:r>
                  <a:rPr lang="en-US" altLang="zh-CN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Decay mode: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altLang="zh-CN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bSup>
                      <m:sSubSupPr>
                        <m:ctrlPr>
                          <a:rPr lang="en-US" altLang="zh-CN" sz="2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  <m:r>
                      <a:rPr lang="en-US" altLang="zh-CN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</m:d>
                    <m:r>
                      <a:rPr lang="en-US" altLang="zh-CN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altLang="zh-CN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𝐽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𝐽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en-US" altLang="zh-CN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E08707F-C09E-D5DF-87C8-6F42C01FB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37" y="4349144"/>
                <a:ext cx="6471168" cy="1333442"/>
              </a:xfrm>
              <a:prstGeom prst="rect">
                <a:avLst/>
              </a:prstGeom>
              <a:blipFill>
                <a:blip r:embed="rId5"/>
                <a:stretch>
                  <a:fillRect l="-978" t="-2830" b="-75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98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C960BD96-3EAA-44A4-B0D6-28CA1AD29D40}"/>
                  </a:ext>
                </a:extLst>
              </p:cNvPr>
              <p:cNvSpPr txBox="1"/>
              <p:nvPr/>
            </p:nvSpPr>
            <p:spPr>
              <a:xfrm>
                <a:off x="525582" y="1149898"/>
                <a:ext cx="11245340" cy="473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Decay mode: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Υ</m:t>
                    </m:r>
                    <m:d>
                      <m:dPr>
                        <m:ctrlP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altLang="zh-CN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altLang="zh-CN" sz="240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altLang="zh-CN" sz="2400" i="1" smtClean="0">
                                <a:ln w="0"/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2400" b="0" i="1" smtClean="0">
                                <a:ln w="0"/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e>
                        </m:acc>
                      </m:e>
                      <m:sup>
                        <m:r>
                          <a:rPr lang="en-US" altLang="zh-CN" sz="24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altLang="zh-CN" sz="2400" b="0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  <m:sSup>
                      <m:sSup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altLang="zh-CN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bSup>
                      <m:sSubSup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  <m:r>
                      <a:rPr lang="zh-CN" altLang="en-US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d>
                      <m:d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40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</m:e>
                    </m:d>
                    <m:r>
                      <a:rPr lang="en-US" altLang="zh-CN" sz="2400" b="0" i="0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 </m:t>
                    </m:r>
                    <m:r>
                      <a:rPr lang="zh-CN" altLang="en-US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d>
                      <m:d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40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</m:e>
                    </m:d>
                    <m:r>
                      <a:rPr lang="en-US" altLang="zh-CN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zh-CN" altLang="en-US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zh-CN" altLang="en-US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r>
                      <a:rPr lang="en-US" altLang="zh-CN" sz="2400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𝐽</m:t>
                    </m:r>
                    <m:r>
                      <a:rPr lang="en-US" altLang="zh-CN" sz="2400" b="0" i="0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zh-CN" altLang="en-US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en-US" altLang="zh-CN" sz="2400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altLang="zh-CN" sz="2400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𝐽</m:t>
                    </m:r>
                    <m:r>
                      <a:rPr lang="en-US" altLang="zh-CN" sz="2400" b="0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zh-CN" altLang="en-US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en-US" altLang="zh-CN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r>
                      <a:rPr lang="en-US" altLang="zh-CN" sz="2400" b="0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zh-CN" altLang="en-US" sz="240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zh-CN" altLang="en-US" sz="240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4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C960BD96-3EAA-44A4-B0D6-28CA1AD29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82" y="1149898"/>
                <a:ext cx="11245340" cy="473656"/>
              </a:xfrm>
              <a:prstGeom prst="rect">
                <a:avLst/>
              </a:prstGeom>
              <a:blipFill>
                <a:blip r:embed="rId3"/>
                <a:stretch>
                  <a:fillRect l="-790" t="-7895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文本框 21">
            <a:extLst>
              <a:ext uri="{FF2B5EF4-FFF2-40B4-BE49-F238E27FC236}">
                <a16:creationId xmlns:a16="http://schemas.microsoft.com/office/drawing/2014/main" id="{933673DE-B443-4435-9B02-5C08E0FDAA8E}"/>
              </a:ext>
            </a:extLst>
          </p:cNvPr>
          <p:cNvSpPr txBox="1"/>
          <p:nvPr/>
        </p:nvSpPr>
        <p:spPr>
          <a:xfrm>
            <a:off x="533752" y="2076519"/>
            <a:ext cx="21250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Charged track: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4B1BA5A-0B2D-437C-AB24-7AB1BAC44B08}"/>
              </a:ext>
            </a:extLst>
          </p:cNvPr>
          <p:cNvSpPr/>
          <p:nvPr/>
        </p:nvSpPr>
        <p:spPr>
          <a:xfrm>
            <a:off x="415165" y="2945293"/>
            <a:ext cx="4112830" cy="121681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5D914B2F-B125-8AD4-A0B7-A13D2BCE664E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4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0965547-FEF2-E5AA-7A60-3737AA51E43C}"/>
              </a:ext>
            </a:extLst>
          </p:cNvPr>
          <p:cNvSpPr/>
          <p:nvPr/>
        </p:nvSpPr>
        <p:spPr>
          <a:xfrm>
            <a:off x="248771" y="50365"/>
            <a:ext cx="63145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General event selection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6721621-3D2B-9872-D393-9A5307E1B636}"/>
              </a:ext>
            </a:extLst>
          </p:cNvPr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椭圆 27">
            <a:extLst>
              <a:ext uri="{FF2B5EF4-FFF2-40B4-BE49-F238E27FC236}">
                <a16:creationId xmlns:a16="http://schemas.microsoft.com/office/drawing/2014/main" id="{A7B600BD-BFC5-BAB1-BDBA-E01D1D5AA53D}"/>
              </a:ext>
            </a:extLst>
          </p:cNvPr>
          <p:cNvSpPr/>
          <p:nvPr/>
        </p:nvSpPr>
        <p:spPr>
          <a:xfrm>
            <a:off x="305275" y="1386726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844DB10D-CCBA-0139-4C31-0D0D44A738EE}"/>
              </a:ext>
            </a:extLst>
          </p:cNvPr>
          <p:cNvSpPr/>
          <p:nvPr/>
        </p:nvSpPr>
        <p:spPr>
          <a:xfrm>
            <a:off x="305275" y="2257481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86A82FF-256F-519C-F2E1-1AD6FF6BFFAD}"/>
              </a:ext>
            </a:extLst>
          </p:cNvPr>
          <p:cNvSpPr txBox="1"/>
          <p:nvPr/>
        </p:nvSpPr>
        <p:spPr>
          <a:xfrm>
            <a:off x="413275" y="4490968"/>
            <a:ext cx="62729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CN" sz="2000" b="0" i="0" dirty="0" err="1">
                <a:solidFill>
                  <a:srgbClr val="333333"/>
                </a:solidFill>
                <a:effectLst/>
                <a:latin typeface="-apple-system"/>
              </a:rPr>
              <a:t>dr</a:t>
            </a:r>
            <a:r>
              <a:rPr lang="en" altLang="zh-CN" sz="2000" b="0" i="0" dirty="0">
                <a:solidFill>
                  <a:srgbClr val="333333"/>
                </a:solidFill>
                <a:effectLst/>
                <a:latin typeface="-apple-system"/>
              </a:rPr>
              <a:t>: transverse distance with respect to IP for a vertex.</a:t>
            </a:r>
          </a:p>
          <a:p>
            <a:r>
              <a:rPr lang="en" altLang="zh-CN" sz="2000" dirty="0" err="1">
                <a:ln w="0"/>
                <a:solidFill>
                  <a:srgbClr val="333333"/>
                </a:solidFill>
                <a:latin typeface="-apple-system"/>
                <a:cs typeface="Times New Roman" panose="02020603050405020304" pitchFamily="18" charset="0"/>
              </a:rPr>
              <a:t>dz</a:t>
            </a:r>
            <a:r>
              <a:rPr lang="en" altLang="zh-CN" sz="2000" dirty="0">
                <a:ln w="0"/>
                <a:solidFill>
                  <a:srgbClr val="333333"/>
                </a:solidFill>
                <a:latin typeface="-apple-system"/>
                <a:cs typeface="Times New Roman" panose="02020603050405020304" pitchFamily="18" charset="0"/>
              </a:rPr>
              <a:t>: </a:t>
            </a:r>
            <a:r>
              <a:rPr lang="en" altLang="zh-CN" sz="2000" b="0" i="0" dirty="0">
                <a:solidFill>
                  <a:srgbClr val="333333"/>
                </a:solidFill>
                <a:effectLst/>
                <a:latin typeface="-apple-system"/>
              </a:rPr>
              <a:t>vertex or the point of closest approach(POCA) in case of tracks z with respect to IP</a:t>
            </a:r>
            <a:r>
              <a:rPr lang="en-US" altLang="zh-CN" sz="2000" b="0" i="0" dirty="0">
                <a:ln w="0"/>
                <a:solidFill>
                  <a:srgbClr val="33333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20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E4299EC-8D98-1527-4029-90118FA92428}"/>
              </a:ext>
            </a:extLst>
          </p:cNvPr>
          <p:cNvSpPr txBox="1"/>
          <p:nvPr/>
        </p:nvSpPr>
        <p:spPr>
          <a:xfrm>
            <a:off x="7370680" y="2083790"/>
            <a:ext cx="46012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Pion identification likelihood ratio: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1013ACB-900D-239E-C092-5F5B9091A739}"/>
              </a:ext>
            </a:extLst>
          </p:cNvPr>
          <p:cNvSpPr/>
          <p:nvPr/>
        </p:nvSpPr>
        <p:spPr>
          <a:xfrm>
            <a:off x="7462063" y="2945293"/>
            <a:ext cx="4112830" cy="121681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FBE5B823-5097-8FD3-94C6-DC758215A7AA}"/>
              </a:ext>
            </a:extLst>
          </p:cNvPr>
          <p:cNvSpPr/>
          <p:nvPr/>
        </p:nvSpPr>
        <p:spPr>
          <a:xfrm>
            <a:off x="6902212" y="2278305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6FBFAC7-9995-65A4-4781-4E961AA2F3AC}"/>
                  </a:ext>
                </a:extLst>
              </p:cNvPr>
              <p:cNvSpPr txBox="1"/>
              <p:nvPr/>
            </p:nvSpPr>
            <p:spPr>
              <a:xfrm>
                <a:off x="413275" y="3045869"/>
                <a:ext cx="4015992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|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dr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|&lt;0.5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cm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 &amp;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2000" b="0" i="0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dz</m:t>
                        </m:r>
                      </m:e>
                    </m:d>
                    <m:r>
                      <a:rPr lang="en-US" altLang="zh-CN" sz="2000" b="0" i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&lt;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2</m:t>
                    </m:r>
                    <m:r>
                      <a:rPr lang="en-US" altLang="zh-CN" sz="2000" b="0" i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.0 </m:t>
                    </m:r>
                    <m:r>
                      <m:rPr>
                        <m:sty m:val="p"/>
                      </m:rPr>
                      <a:rPr lang="en-US" altLang="zh-CN" sz="2000" b="0" i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cm</m:t>
                    </m:r>
                  </m:oMath>
                </a14:m>
                <a:endParaRPr lang="en-US" altLang="zh-CN" sz="2000" b="0" dirty="0">
                  <a:ea typeface="微软雅黑" panose="020B0503020204020204" pitchFamily="34" charset="-12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" altLang="zh-CN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clusterNHits</a:t>
                </a:r>
                <a:r>
                  <a:rPr lang="en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&gt;1.5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" altLang="zh-CN" sz="20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thetaInCDCAcceptance</a:t>
                </a:r>
                <a:endParaRPr lang="en" altLang="zh-CN" sz="20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66FBFAC7-9995-65A4-4781-4E961AA2F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75" y="3045869"/>
                <a:ext cx="4015992" cy="1015663"/>
              </a:xfrm>
              <a:prstGeom prst="rect">
                <a:avLst/>
              </a:prstGeom>
              <a:blipFill>
                <a:blip r:embed="rId4"/>
                <a:stretch>
                  <a:fillRect l="-1262" t="-2500" b="-1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311AF1-0CE9-864F-CEAD-62EDF2FACC80}"/>
                  </a:ext>
                </a:extLst>
              </p:cNvPr>
              <p:cNvSpPr txBox="1"/>
              <p:nvPr/>
            </p:nvSpPr>
            <p:spPr>
              <a:xfrm>
                <a:off x="7478903" y="3358069"/>
                <a:ext cx="4095990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1800" b="0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𝑝𝑖𝑜𝑛𝐼</m:t>
                    </m:r>
                    <m:sSub>
                      <m:sSubPr>
                        <m:ctrlPr>
                          <a:rPr lang="en-US" altLang="zh-CN" sz="18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𝑏𝑖𝑛𝑎𝑟𝑦</m:t>
                        </m:r>
                      </m:sub>
                    </m:sSub>
                    <m:r>
                      <a:rPr lang="en-US" altLang="zh-CN" sz="1800" b="0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80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ℒ</m:t>
                        </m:r>
                      </m:e>
                      <m:sub>
                        <m:r>
                          <a:rPr lang="zh-CN" altLang="en-US" sz="180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sub>
                    </m:sSub>
                    <m:r>
                      <a:rPr lang="en-US" altLang="zh-CN" sz="1800" b="0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/(</m:t>
                    </m:r>
                    <m:sSub>
                      <m:sSubPr>
                        <m:ctrlPr>
                          <a:rPr lang="en-US" altLang="zh-CN" sz="18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ℒ</m:t>
                        </m:r>
                      </m:e>
                      <m:sub>
                        <m:r>
                          <a:rPr lang="zh-CN" altLang="en-US" sz="18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sub>
                    </m:sSub>
                    <m:r>
                      <a:rPr lang="en-US" altLang="zh-CN" sz="1800" b="0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18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ℒ</m:t>
                        </m:r>
                      </m:e>
                      <m:sub>
                        <m:r>
                          <a:rPr lang="en-US" altLang="zh-CN" sz="18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  <m:r>
                      <a:rPr lang="en-US" altLang="zh-CN" sz="1800" b="0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0.5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311AF1-0CE9-864F-CEAD-62EDF2FAC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903" y="3358069"/>
                <a:ext cx="4095990" cy="391261"/>
              </a:xfrm>
              <a:prstGeom prst="rect">
                <a:avLst/>
              </a:prstGeom>
              <a:blipFill>
                <a:blip r:embed="rId5"/>
                <a:stretch>
                  <a:fillRect l="-926" t="-3125" b="-156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693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文本框 67">
            <a:extLst>
              <a:ext uri="{FF2B5EF4-FFF2-40B4-BE49-F238E27FC236}">
                <a16:creationId xmlns:a16="http://schemas.microsoft.com/office/drawing/2014/main" id="{5D914B2F-B125-8AD4-A0B7-A13D2BCE664E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4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0965547-FEF2-E5AA-7A60-3737AA51E43C}"/>
              </a:ext>
            </a:extLst>
          </p:cNvPr>
          <p:cNvSpPr/>
          <p:nvPr/>
        </p:nvSpPr>
        <p:spPr>
          <a:xfrm>
            <a:off x="248771" y="50365"/>
            <a:ext cx="43140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 err="1">
                <a:latin typeface="MV Boli" panose="02000500030200090000" pitchFamily="2" charset="0"/>
                <a:cs typeface="MV Boli" panose="02000500030200090000" pitchFamily="2" charset="0"/>
              </a:rPr>
              <a:t>dr</a:t>
            </a:r>
            <a:r>
              <a:rPr lang="en-US" altLang="zh-CN" sz="4400" dirty="0">
                <a:latin typeface="MV Boli" panose="02000500030200090000" pitchFamily="2" charset="0"/>
                <a:cs typeface="MV Boli" panose="02000500030200090000" pitchFamily="2" charset="0"/>
              </a:rPr>
              <a:t>  distribution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6721621-3D2B-9872-D393-9A5307E1B636}"/>
              </a:ext>
            </a:extLst>
          </p:cNvPr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" name="图片 2">
            <a:extLst>
              <a:ext uri="{FF2B5EF4-FFF2-40B4-BE49-F238E27FC236}">
                <a16:creationId xmlns:a16="http://schemas.microsoft.com/office/drawing/2014/main" id="{86200758-052C-71AD-BF5F-69D2B592AF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492906"/>
            <a:ext cx="5842000" cy="43815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A139D9E2-1D33-3E72-2824-A66C859526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492906"/>
            <a:ext cx="58420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10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文本框 67">
            <a:extLst>
              <a:ext uri="{FF2B5EF4-FFF2-40B4-BE49-F238E27FC236}">
                <a16:creationId xmlns:a16="http://schemas.microsoft.com/office/drawing/2014/main" id="{5D914B2F-B125-8AD4-A0B7-A13D2BCE664E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4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0965547-FEF2-E5AA-7A60-3737AA51E43C}"/>
              </a:ext>
            </a:extLst>
          </p:cNvPr>
          <p:cNvSpPr/>
          <p:nvPr/>
        </p:nvSpPr>
        <p:spPr>
          <a:xfrm>
            <a:off x="248771" y="50365"/>
            <a:ext cx="40831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 err="1">
                <a:latin typeface="MV Boli" panose="02000500030200090000" pitchFamily="2" charset="0"/>
                <a:cs typeface="MV Boli" panose="02000500030200090000" pitchFamily="2" charset="0"/>
              </a:rPr>
              <a:t>dz</a:t>
            </a:r>
            <a:r>
              <a:rPr lang="en-US" altLang="zh-CN" sz="4400" dirty="0">
                <a:latin typeface="MV Boli" panose="02000500030200090000" pitchFamily="2" charset="0"/>
                <a:cs typeface="MV Boli" panose="02000500030200090000" pitchFamily="2" charset="0"/>
              </a:rPr>
              <a:t> distribution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6721621-3D2B-9872-D393-9A5307E1B636}"/>
              </a:ext>
            </a:extLst>
          </p:cNvPr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" name="图片 1">
            <a:extLst>
              <a:ext uri="{FF2B5EF4-FFF2-40B4-BE49-F238E27FC236}">
                <a16:creationId xmlns:a16="http://schemas.microsoft.com/office/drawing/2014/main" id="{1AB02A11-6410-27D3-257B-FA41742B3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38250"/>
            <a:ext cx="5842000" cy="438150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5A7C8E97-762B-37FE-0487-0E253FB834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0002" y="1238250"/>
            <a:ext cx="58420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3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文本框 67">
            <a:extLst>
              <a:ext uri="{FF2B5EF4-FFF2-40B4-BE49-F238E27FC236}">
                <a16:creationId xmlns:a16="http://schemas.microsoft.com/office/drawing/2014/main" id="{5D914B2F-B125-8AD4-A0B7-A13D2BCE664E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4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0965547-FEF2-E5AA-7A60-3737AA51E43C}"/>
              </a:ext>
            </a:extLst>
          </p:cNvPr>
          <p:cNvSpPr/>
          <p:nvPr/>
        </p:nvSpPr>
        <p:spPr>
          <a:xfrm>
            <a:off x="248771" y="50365"/>
            <a:ext cx="70407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 err="1">
                <a:latin typeface="MV Boli" panose="02000500030200090000" pitchFamily="2" charset="0"/>
                <a:cs typeface="MV Boli" panose="02000500030200090000" pitchFamily="2" charset="0"/>
              </a:rPr>
              <a:t>kaonID_binary</a:t>
            </a:r>
            <a:r>
              <a:rPr lang="en-US" altLang="zh-CN" sz="4400" dirty="0">
                <a:latin typeface="MV Boli" panose="02000500030200090000" pitchFamily="2" charset="0"/>
                <a:cs typeface="MV Boli" panose="02000500030200090000" pitchFamily="2" charset="0"/>
              </a:rPr>
              <a:t> distribution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6721621-3D2B-9872-D393-9A5307E1B636}"/>
              </a:ext>
            </a:extLst>
          </p:cNvPr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" name="图片 1">
            <a:extLst>
              <a:ext uri="{FF2B5EF4-FFF2-40B4-BE49-F238E27FC236}">
                <a16:creationId xmlns:a16="http://schemas.microsoft.com/office/drawing/2014/main" id="{11DE0749-855C-EA88-B1E8-F59F5C254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771" y="1492906"/>
            <a:ext cx="5760000" cy="432000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80A159C0-48FC-EC58-FBA3-D28FF697C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0921" y="1492906"/>
            <a:ext cx="576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99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5638A1-91C1-D5AF-DE50-DDD7416E2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8F78EADE-D1C3-353E-1DA5-984FFF58B166}"/>
                  </a:ext>
                </a:extLst>
              </p:cNvPr>
              <p:cNvSpPr txBox="1"/>
              <p:nvPr/>
            </p:nvSpPr>
            <p:spPr>
              <a:xfrm>
                <a:off x="473832" y="934901"/>
                <a:ext cx="3398944" cy="473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meson selection:</a:t>
                </a:r>
              </a:p>
            </p:txBody>
          </p:sp>
        </mc:Choice>
        <mc:Fallback xmlns="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8F78EADE-D1C3-353E-1DA5-984FFF58B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32" y="934901"/>
                <a:ext cx="3398944" cy="473656"/>
              </a:xfrm>
              <a:prstGeom prst="rect">
                <a:avLst/>
              </a:prstGeom>
              <a:blipFill>
                <a:blip r:embed="rId3"/>
                <a:stretch>
                  <a:fillRect l="-373" t="-7895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81B76A42-57AF-8720-C3CF-2F04F2D74559}"/>
                  </a:ext>
                </a:extLst>
              </p:cNvPr>
              <p:cNvSpPr txBox="1"/>
              <p:nvPr/>
            </p:nvSpPr>
            <p:spPr>
              <a:xfrm>
                <a:off x="487410" y="1639655"/>
                <a:ext cx="7567992" cy="1131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" altLang="zh-CN" sz="2000" i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stdKshorts(using standard list to reconstruct)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000" dirty="0" err="1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GoodBelleKshort</a:t>
                </a:r>
                <a:r>
                  <a:rPr lang="en-US" altLang="zh-CN" sz="2000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&gt;0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000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Invariant mass window: </a:t>
                </a:r>
                <a14:m>
                  <m:oMath xmlns:m="http://schemas.openxmlformats.org/officeDocument/2006/math">
                    <m: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490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MeV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/</m:t>
                    </m:r>
                    <m:sSup>
                      <m:sSupPr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2</m:t>
                        </m:r>
                      </m:sup>
                    </m:sSup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&lt;</m:t>
                    </m:r>
                    <m:sSub>
                      <m:sSub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𝑀</m:t>
                        </m:r>
                      </m:e>
                      <m:sub>
                        <m:sSubSup>
                          <m:sSub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sub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</m:sub>
                    </m:sSub>
                    <m:r>
                      <a:rPr lang="en-US" altLang="zh-CN" sz="2000" i="1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&lt;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506 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M</m:t>
                    </m:r>
                    <m:r>
                      <m:rPr>
                        <m:sty m:val="p"/>
                      </m:rP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eV</m:t>
                    </m:r>
                    <m: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/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200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81B76A42-57AF-8720-C3CF-2F04F2D745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10" y="1639655"/>
                <a:ext cx="7567992" cy="1131528"/>
              </a:xfrm>
              <a:prstGeom prst="rect">
                <a:avLst/>
              </a:prstGeom>
              <a:blipFill>
                <a:blip r:embed="rId4"/>
                <a:stretch>
                  <a:fillRect l="-670" t="-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矩形 69">
            <a:extLst>
              <a:ext uri="{FF2B5EF4-FFF2-40B4-BE49-F238E27FC236}">
                <a16:creationId xmlns:a16="http://schemas.microsoft.com/office/drawing/2014/main" id="{8FC9C072-E6FC-2375-DD0A-BB88D063A8D5}"/>
              </a:ext>
            </a:extLst>
          </p:cNvPr>
          <p:cNvSpPr/>
          <p:nvPr/>
        </p:nvSpPr>
        <p:spPr>
          <a:xfrm>
            <a:off x="473832" y="1519231"/>
            <a:ext cx="7683823" cy="1237901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309CB670-34BA-59E5-3963-74C0EE0CF51C}"/>
              </a:ext>
            </a:extLst>
          </p:cNvPr>
          <p:cNvSpPr txBox="1"/>
          <p:nvPr/>
        </p:nvSpPr>
        <p:spPr>
          <a:xfrm>
            <a:off x="11770921" y="6488668"/>
            <a:ext cx="40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dirty="0">
                <a:latin typeface="Engravers MT" panose="02090707080505020304" pitchFamily="18" charset="0"/>
              </a:rPr>
              <a:t>5</a:t>
            </a:r>
            <a:endParaRPr lang="zh-CN" altLang="en-US" dirty="0">
              <a:latin typeface="Engravers MT" panose="020907070805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964A425-AB8A-92E4-B8BF-1C40A1DC0032}"/>
              </a:ext>
            </a:extLst>
          </p:cNvPr>
          <p:cNvSpPr/>
          <p:nvPr/>
        </p:nvSpPr>
        <p:spPr>
          <a:xfrm>
            <a:off x="248771" y="50365"/>
            <a:ext cx="72907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General event selection(2)</a:t>
            </a:r>
            <a:endParaRPr lang="zh-CN" altLang="en-US" sz="4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B4A49406-CE68-480C-D7F1-05933189FDF1}"/>
              </a:ext>
            </a:extLst>
          </p:cNvPr>
          <p:cNvCxnSpPr/>
          <p:nvPr/>
        </p:nvCxnSpPr>
        <p:spPr>
          <a:xfrm>
            <a:off x="90021" y="723465"/>
            <a:ext cx="10953750" cy="0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椭圆 28">
            <a:extLst>
              <a:ext uri="{FF2B5EF4-FFF2-40B4-BE49-F238E27FC236}">
                <a16:creationId xmlns:a16="http://schemas.microsoft.com/office/drawing/2014/main" id="{52572918-E93E-5581-2D4C-0BDE5D2CD913}"/>
              </a:ext>
            </a:extLst>
          </p:cNvPr>
          <p:cNvSpPr/>
          <p:nvPr/>
        </p:nvSpPr>
        <p:spPr>
          <a:xfrm>
            <a:off x="232959" y="1171729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本框 75">
                <a:extLst>
                  <a:ext uri="{FF2B5EF4-FFF2-40B4-BE49-F238E27FC236}">
                    <a16:creationId xmlns:a16="http://schemas.microsoft.com/office/drawing/2014/main" id="{7497BEBB-2DB6-0DC4-8DD7-A295A254601E}"/>
                  </a:ext>
                </a:extLst>
              </p:cNvPr>
              <p:cNvSpPr txBox="1"/>
              <p:nvPr/>
            </p:nvSpPr>
            <p:spPr>
              <a:xfrm>
                <a:off x="473832" y="3031314"/>
                <a:ext cx="2889647" cy="473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400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𝐽</m:t>
                    </m:r>
                    <m:r>
                      <a:rPr lang="en-US" altLang="zh-CN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zh-CN" altLang="en-US" sz="240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meson selection :</a:t>
                </a:r>
                <a:endParaRPr lang="en-US" altLang="zh-CN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文本框 75">
                <a:extLst>
                  <a:ext uri="{FF2B5EF4-FFF2-40B4-BE49-F238E27FC236}">
                    <a16:creationId xmlns:a16="http://schemas.microsoft.com/office/drawing/2014/main" id="{7497BEBB-2DB6-0DC4-8DD7-A295A2546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32" y="3031314"/>
                <a:ext cx="2889647" cy="473656"/>
              </a:xfrm>
              <a:prstGeom prst="rect">
                <a:avLst/>
              </a:prstGeom>
              <a:blipFill>
                <a:blip r:embed="rId5"/>
                <a:stretch>
                  <a:fillRect l="-2193" t="-10526" r="-2632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矩形 79">
            <a:extLst>
              <a:ext uri="{FF2B5EF4-FFF2-40B4-BE49-F238E27FC236}">
                <a16:creationId xmlns:a16="http://schemas.microsoft.com/office/drawing/2014/main" id="{4F8010A7-4B8A-7C16-62D3-B8C555FC485E}"/>
              </a:ext>
            </a:extLst>
          </p:cNvPr>
          <p:cNvSpPr/>
          <p:nvPr/>
        </p:nvSpPr>
        <p:spPr>
          <a:xfrm>
            <a:off x="473832" y="3677598"/>
            <a:ext cx="7683822" cy="1458518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椭圆 82">
            <a:extLst>
              <a:ext uri="{FF2B5EF4-FFF2-40B4-BE49-F238E27FC236}">
                <a16:creationId xmlns:a16="http://schemas.microsoft.com/office/drawing/2014/main" id="{4930CB8B-E7D7-CEA8-E404-643657B18940}"/>
              </a:ext>
            </a:extLst>
          </p:cNvPr>
          <p:cNvSpPr/>
          <p:nvPr/>
        </p:nvSpPr>
        <p:spPr>
          <a:xfrm>
            <a:off x="240865" y="3214142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B5CA7EA2-CAD3-7505-5019-EEE9EBE3DE52}"/>
                  </a:ext>
                </a:extLst>
              </p:cNvPr>
              <p:cNvSpPr txBox="1"/>
              <p:nvPr/>
            </p:nvSpPr>
            <p:spPr>
              <a:xfrm>
                <a:off x="473832" y="3779152"/>
                <a:ext cx="7405572" cy="1331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pair of oppositely-charged lepton tracks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0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0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0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r>
                      <a:rPr lang="en-US" altLang="zh-CN" sz="2000" b="0" i="1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zh-CN" sz="20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zh-CN" altLang="en-US" sz="200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0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zh-CN" altLang="en-US" sz="200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0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𝑚𝑢𝑜𝑛𝐼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𝑛𝑜𝑆𝑉𝐷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&gt;0.5,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𝑒𝑙𝑒𝑐𝑡𝑟𝑜𝑛𝐼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𝑛𝑜𝑆𝑉𝐷𝑛𝑜𝑇𝑂𝑃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&gt;0.5 </m:t>
                    </m:r>
                  </m:oMath>
                </a14:m>
                <a:endParaRPr lang="en-US" altLang="zh-CN" sz="2000" dirty="0">
                  <a:latin typeface="Times New Roman" panose="02020603050405020304" pitchFamily="18" charset="0"/>
                  <a:ea typeface="Arial Unicode MS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𝑃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𝑐𝑚𝑠</m:t>
                        </m:r>
                      </m:sub>
                    </m:sSub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dPr>
                      <m:e>
                        <m:r>
                          <a:rPr lang="en-US" altLang="zh-CN" sz="2000" i="1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𝐽</m:t>
                        </m:r>
                        <m:r>
                          <a:rPr lang="en-US" altLang="zh-CN" sz="2000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zh-CN" altLang="en-US" sz="200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𝜓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&lt;2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Gev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</m:oMath>
                </a14:m>
                <a:endParaRPr lang="en-US" altLang="zh-CN" sz="2000" dirty="0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3.03 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GeV</m:t>
                    </m:r>
                    <m: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/</m:t>
                    </m:r>
                    <m:sSup>
                      <m:sSupPr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2</m:t>
                        </m:r>
                      </m:sup>
                    </m:sSup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&lt;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𝑀</m:t>
                        </m:r>
                      </m:e>
                      <m:sub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sSup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</m:sup>
                        </m:sSup>
                      </m:sub>
                    </m:sSub>
                    <m:r>
                      <a:rPr lang="en-US" altLang="zh-CN" sz="2000" i="1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 &lt;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3.13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GeV</m:t>
                    </m:r>
                    <m:r>
                      <a:rPr lang="en-US" altLang="zh-CN" sz="200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/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𝑐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  <m:t>2</m:t>
                        </m:r>
                      </m:sup>
                    </m:sSup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B5CA7EA2-CAD3-7505-5019-EEE9EBE3DE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32" y="3779152"/>
                <a:ext cx="7405572" cy="1331390"/>
              </a:xfrm>
              <a:prstGeom prst="rect">
                <a:avLst/>
              </a:prstGeom>
              <a:blipFill>
                <a:blip r:embed="rId6"/>
                <a:stretch>
                  <a:fillRect l="-685" t="-2830"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椭圆 1">
            <a:extLst>
              <a:ext uri="{FF2B5EF4-FFF2-40B4-BE49-F238E27FC236}">
                <a16:creationId xmlns:a16="http://schemas.microsoft.com/office/drawing/2014/main" id="{64C93312-EA79-58F3-97D8-86292369B916}"/>
              </a:ext>
            </a:extLst>
          </p:cNvPr>
          <p:cNvSpPr/>
          <p:nvPr/>
        </p:nvSpPr>
        <p:spPr>
          <a:xfrm>
            <a:off x="290973" y="5559416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039B80B-D062-1F76-26CE-B93BF6D286CE}"/>
              </a:ext>
            </a:extLst>
          </p:cNvPr>
          <p:cNvSpPr txBox="1"/>
          <p:nvPr/>
        </p:nvSpPr>
        <p:spPr>
          <a:xfrm>
            <a:off x="487410" y="5382584"/>
            <a:ext cx="61240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Continuum suppression:</a:t>
            </a:r>
            <a:endParaRPr lang="zh-CN" altLang="en-US" sz="24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44492B3-8595-AA17-1F6F-25AE20F00CB0}"/>
              </a:ext>
            </a:extLst>
          </p:cNvPr>
          <p:cNvSpPr/>
          <p:nvPr/>
        </p:nvSpPr>
        <p:spPr>
          <a:xfrm>
            <a:off x="473832" y="5923099"/>
            <a:ext cx="7683822" cy="49645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777AC5B6-6A3A-E390-48C7-B933F674C995}"/>
                  </a:ext>
                </a:extLst>
              </p:cNvPr>
              <p:cNvSpPr txBox="1"/>
              <p:nvPr/>
            </p:nvSpPr>
            <p:spPr>
              <a:xfrm>
                <a:off x="487410" y="5971269"/>
                <a:ext cx="612407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𝑅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</a:rPr>
                      <m:t>2&lt;0.5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777AC5B6-6A3A-E390-48C7-B933F674C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10" y="5971269"/>
                <a:ext cx="6124072" cy="400110"/>
              </a:xfrm>
              <a:prstGeom prst="rect">
                <a:avLst/>
              </a:prstGeom>
              <a:blipFill>
                <a:blip r:embed="rId7"/>
                <a:stretch>
                  <a:fillRect l="-828" t="-6250" b="-18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8887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36801</TotalTime>
  <Words>714</Words>
  <Application>Microsoft Macintosh PowerPoint</Application>
  <PresentationFormat>宽屏</PresentationFormat>
  <Paragraphs>170</Paragraphs>
  <Slides>15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-apple-system</vt:lpstr>
      <vt:lpstr>等线</vt:lpstr>
      <vt:lpstr>等线 Light</vt:lpstr>
      <vt:lpstr>Arial</vt:lpstr>
      <vt:lpstr>Cambria Math</vt:lpstr>
      <vt:lpstr>Engravers MT</vt:lpstr>
      <vt:lpstr>MV Boli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1662761248@qq.com</dc:creator>
  <cp:lastModifiedBy>小庄</cp:lastModifiedBy>
  <cp:revision>2283</cp:revision>
  <dcterms:created xsi:type="dcterms:W3CDTF">2022-04-10T02:24:52Z</dcterms:created>
  <dcterms:modified xsi:type="dcterms:W3CDTF">2024-11-29T06:01:21Z</dcterms:modified>
</cp:coreProperties>
</file>