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56" r:id="rId3"/>
    <p:sldId id="721" r:id="rId4"/>
    <p:sldId id="730" r:id="rId5"/>
    <p:sldId id="722" r:id="rId6"/>
    <p:sldId id="723" r:id="rId7"/>
    <p:sldId id="731" r:id="rId8"/>
    <p:sldId id="732" r:id="rId9"/>
    <p:sldId id="733" r:id="rId10"/>
    <p:sldId id="734" r:id="rId11"/>
    <p:sldId id="738" r:id="rId12"/>
    <p:sldId id="735" r:id="rId13"/>
    <p:sldId id="736" r:id="rId14"/>
    <p:sldId id="737" r:id="rId15"/>
    <p:sldId id="73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0287B-EEA5-48B8-B416-7328E6AA59E9}" type="datetimeFigureOut">
              <a:rPr lang="zh-CN" altLang="en-US" smtClean="0"/>
              <a:t>2024/6/18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6ADF2-F7BE-4146-AE81-B94AEC8D93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9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A60C-E808-43DB-9B0C-2067ECF99CD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64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A60C-E808-43DB-9B0C-2067ECF99CD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481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A60C-E808-43DB-9B0C-2067ECF99CD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0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A60C-E808-43DB-9B0C-2067ECF99CD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60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97C68-AEC2-0338-0D5B-4E8D41541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E18BD2-3D01-D50A-F438-F7C7839CB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4D1614-A163-5A0D-0F9A-5E014F94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2F3-01E6-4A63-9836-4CF209A8354A}" type="datetimeFigureOut">
              <a:rPr lang="zh-CN" altLang="en-US" smtClean="0"/>
              <a:t>2024/6/18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B0A7A3-DA65-5D27-705C-FCAF2175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120D20-2A33-4AC8-6288-C3DBE97D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6E79-4733-446B-9817-F29CCD50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4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647A6F-D01A-8E4F-A761-A9C2125A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77A35C-7143-1E5F-2A26-3C112C0FD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104F50-7EC0-35DB-F925-1F21B5EF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2F3-01E6-4A63-9836-4CF209A8354A}" type="datetimeFigureOut">
              <a:rPr lang="zh-CN" altLang="en-US" smtClean="0"/>
              <a:t>2024/6/18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D54196-2BD0-160F-B3E8-7E39F120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558524-F401-F75F-78E7-6BC6AD40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6E79-4733-446B-9817-F29CCD50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99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BA9DB9-64FB-33A0-6C23-819628CA1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5CF676-D75F-3A6B-521B-90DF4F0F0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BD2556-8969-85AE-5B5A-470210E0B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2F3-01E6-4A63-9836-4CF209A8354A}" type="datetimeFigureOut">
              <a:rPr lang="zh-CN" altLang="en-US" smtClean="0"/>
              <a:t>2024/6/18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3CE4-9A3D-A553-1ECC-12A765D5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FCC31A-505C-F6F4-E5C4-31852E877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6E79-4733-446B-9817-F29CCD50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35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4CE1A6-F2F9-2044-2C39-B219211A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74F3E4-803F-3DD0-6BCB-7FD28B303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9AD90-3B6C-4C5E-D46C-0D260142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2F3-01E6-4A63-9836-4CF209A8354A}" type="datetimeFigureOut">
              <a:rPr lang="zh-CN" altLang="en-US" smtClean="0"/>
              <a:t>2024/6/18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1DC88-AD35-2103-43B9-D7104F79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DC496C-F5A8-8FD2-E28C-1E59D476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6E79-4733-446B-9817-F29CCD50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12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84F1E4-8B38-1F18-9EC4-2BD397E8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1F44A7-B671-FDA0-1BE4-17632A66A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E1EBC5-31DF-1122-5E65-251484E7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2F3-01E6-4A63-9836-4CF209A8354A}" type="datetimeFigureOut">
              <a:rPr lang="zh-CN" altLang="en-US" smtClean="0"/>
              <a:t>2024/6/18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AEFC2-090D-75F3-75A5-77B1744C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C22983-D954-838F-4DA7-792BDE53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6E79-4733-446B-9817-F29CCD50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2DCCE3-8A32-8851-A7DE-F5510AC3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1C2398-B422-200B-C749-E14498CE3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8F02D9-5659-0342-2113-9E8EEDF76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FBE3D0-2763-8731-F607-C4F4286C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2F3-01E6-4A63-9836-4CF209A8354A}" type="datetimeFigureOut">
              <a:rPr lang="zh-CN" altLang="en-US" smtClean="0"/>
              <a:t>2024/6/18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D5C262-995B-645B-D668-DA8B25BD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568FC1-9003-6088-2092-14E1697C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6E79-4733-446B-9817-F29CCD50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61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23B208-EF9F-936B-CC5B-7DF3803D4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169132-9210-D25E-3B6A-EF460BCE3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BFFA7D-D30C-DDFF-E5D4-2C9094A7C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9E7EA9-16B4-09BC-C953-EF5B33F72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D472D4-1B5C-B793-D374-2B983F6E5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01F95F5-EFFF-0A8F-3991-902A49E5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2F3-01E6-4A63-9836-4CF209A8354A}" type="datetimeFigureOut">
              <a:rPr lang="zh-CN" altLang="en-US" smtClean="0"/>
              <a:t>2024/6/18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1C3380-F824-D753-7EAD-1E9AB365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B58230E-8154-8507-7019-A09EB32E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6E79-4733-446B-9817-F29CCD50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7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A4AB4-2DDB-3B42-6782-EA22CC1DE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4F3030-3DF6-CB17-1E54-3FB4BDC9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2F3-01E6-4A63-9836-4CF209A8354A}" type="datetimeFigureOut">
              <a:rPr lang="zh-CN" altLang="en-US" smtClean="0"/>
              <a:t>2024/6/18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00DE94-8CE0-D55C-0615-BDFFD4A5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79EE28-545B-3938-0416-CA2635C4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6E79-4733-446B-9817-F29CCD50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72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681C905-B4C9-BC37-8414-1FFB90C0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2F3-01E6-4A63-9836-4CF209A8354A}" type="datetimeFigureOut">
              <a:rPr lang="zh-CN" altLang="en-US" smtClean="0"/>
              <a:t>2024/6/18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1C0C557-CD9B-D91B-C3F0-54742799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B7C40F-DFCE-CECD-7920-3BFB3AA7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6E79-4733-446B-9817-F29CCD50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6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AEA890-5043-9CE4-6AA3-57D29548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B53128-9576-B315-A618-7959A9BF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FD07C7-31F2-C25E-EFCA-E88E61401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A4B277-DE8D-CF0A-4742-A0C4B8A8D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2F3-01E6-4A63-9836-4CF209A8354A}" type="datetimeFigureOut">
              <a:rPr lang="zh-CN" altLang="en-US" smtClean="0"/>
              <a:t>2024/6/18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A2EBA6-DB7D-2B04-DAC3-2B486207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5DECA8-B190-E2C5-4DF3-25F937A5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6E79-4733-446B-9817-F29CCD50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95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B541AF-C308-B0BE-1D6D-19946581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6566B9-D478-0A3D-27DB-DCCD5FEC1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460B08-2296-6089-16C2-F3EB6CB6C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216B3A-CD26-0EB8-A2CB-6AFEB777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2F3-01E6-4A63-9836-4CF209A8354A}" type="datetimeFigureOut">
              <a:rPr lang="zh-CN" altLang="en-US" smtClean="0"/>
              <a:t>2024/6/18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E596A7-E734-27C5-1E84-722BFC59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0C7A34-66EB-274C-53C7-B989F4FD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6E79-4733-446B-9817-F29CCD50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23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9A0130-5D3F-5335-B019-681EF615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8D515D-FD21-0E93-76C4-7BB0D80E1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28723E-97B1-3C10-0FF4-E3EC0F2B4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52F3-01E6-4A63-9836-4CF209A8354A}" type="datetimeFigureOut">
              <a:rPr lang="zh-CN" altLang="en-US" smtClean="0"/>
              <a:t>2024/6/18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C079E9-6AEB-43CD-0507-97B99AED9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85FB59-EC09-5460-BB0F-6CA652548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E6E79-4733-446B-9817-F29CCD50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55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3" Type="http://schemas.openxmlformats.org/officeDocument/2006/relationships/image" Target="../media/image1250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60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2.png"/><Relationship Id="rId4" Type="http://schemas.openxmlformats.org/officeDocument/2006/relationships/image" Target="../media/image14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5BAD1F-F0FC-A060-11B0-75B090132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363" y="2524736"/>
            <a:ext cx="10483273" cy="91322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taking proposal of ψ(3770) scan</a:t>
            </a:r>
            <a:endParaRPr lang="en-US" altLang="zh-CN" sz="6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E2D6964-1DA4-58AC-31CD-08355D41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60285"/>
            <a:ext cx="9144000" cy="537429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b="0" i="0" dirty="0">
              <a:solidFill>
                <a:srgbClr val="24292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76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FE2B590-3B5A-3C98-E366-031C01135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30" y="1082054"/>
            <a:ext cx="5698453" cy="434287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C3A8235-8301-DD30-271F-4E5D339C7C5C}"/>
              </a:ext>
            </a:extLst>
          </p:cNvPr>
          <p:cNvSpPr txBox="1"/>
          <p:nvPr/>
        </p:nvSpPr>
        <p:spPr>
          <a:xfrm>
            <a:off x="983556" y="345782"/>
            <a:ext cx="488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预计能量点</a:t>
            </a:r>
            <a:r>
              <a:rPr lang="en-US" altLang="zh-CN" dirty="0"/>
              <a:t>s  phi=270   </a:t>
            </a:r>
            <a:r>
              <a:rPr lang="zh-CN" altLang="en-US" dirty="0"/>
              <a:t>二阶片偏导的分布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55A098-9D85-20BD-0E62-1C9CEBC9DEC5}"/>
              </a:ext>
            </a:extLst>
          </p:cNvPr>
          <p:cNvSpPr txBox="1"/>
          <p:nvPr/>
        </p:nvSpPr>
        <p:spPr>
          <a:xfrm>
            <a:off x="6682009" y="345782"/>
            <a:ext cx="488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3773  phi=270   </a:t>
            </a:r>
            <a:r>
              <a:rPr lang="zh-CN" altLang="en-US" dirty="0"/>
              <a:t>二阶片偏导的分布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560E11-21CF-492A-904E-1E2B8ABDE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055" y="1082054"/>
            <a:ext cx="5592953" cy="423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5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5CAC80-3BFB-F1AA-3193-B96E29A16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04" y="1106991"/>
            <a:ext cx="6001664" cy="46440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DDB6DEB-87CE-92A0-6EA9-43732A811CE3}"/>
                  </a:ext>
                </a:extLst>
              </p:cNvPr>
              <p:cNvSpPr txBox="1"/>
              <p:nvPr/>
            </p:nvSpPr>
            <p:spPr>
              <a:xfrm>
                <a:off x="1113949" y="522763"/>
                <a:ext cx="47788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固定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=0.4e-3,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=270/90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s=3.773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DDB6DEB-87CE-92A0-6EA9-43732A811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49" y="522763"/>
                <a:ext cx="4778849" cy="369332"/>
              </a:xfrm>
              <a:prstGeom prst="rect">
                <a:avLst/>
              </a:prstGeom>
              <a:blipFill>
                <a:blip r:embed="rId3"/>
                <a:stretch>
                  <a:fillRect t="-11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7410189-4A44-FBCA-B54E-17435817939E}"/>
                  </a:ext>
                </a:extLst>
              </p:cNvPr>
              <p:cNvSpPr txBox="1"/>
              <p:nvPr/>
            </p:nvSpPr>
            <p:spPr>
              <a:xfrm>
                <a:off x="6567876" y="1333531"/>
                <a:ext cx="5338620" cy="4223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分支比确定的情况下，</a:t>
                </a:r>
                <a:endParaRPr lang="en-US" altLang="zh-CN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-------</a:t>
                </a: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绝对误差大小等于相对误差的大小</a:t>
                </a:r>
                <a:endParaRPr lang="en-US" altLang="zh-CN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r>
                  <a:rPr lang="zh-CN" altLang="en-US" dirty="0"/>
                  <a:t>     </a:t>
                </a:r>
                <a:r>
                  <a:rPr lang="en-US" altLang="zh-CN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endParaRPr lang="en-US" altLang="zh-CN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  <a:p>
                <a:r>
                  <a:rPr lang="en-US" altLang="zh-CN" b="0" dirty="0">
                    <a:ea typeface="Cambria Math" panose="02040503050406030204" pitchFamily="18" charset="0"/>
                  </a:rPr>
                  <a:t>     </a:t>
                </a:r>
                <a:r>
                  <a:rPr lang="zh-CN" altLang="en-US" b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在相同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b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情况下：</a:t>
                </a: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altLang="zh-CN" b="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  </a:t>
                </a: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在不同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b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情况下：</a:t>
                </a: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等式不成立，无法根据事例数判断分支比的相对差</a:t>
                </a:r>
                <a:endParaRPr lang="en-US" altLang="zh-CN" b="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∗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∗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𝜎</m:t>
                    </m:r>
                  </m:oMath>
                </a14:m>
                <a:r>
                  <a:rPr lang="en-US" altLang="zh-CN" b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(</a:t>
                </a:r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𝜎</m:t>
                    </m:r>
                    <m:r>
                      <a:rPr lang="zh-CN" altLang="en-US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中</m:t>
                    </m:r>
                  </m:oMath>
                </a14:m>
                <a:r>
                  <a:rPr lang="zh-CN" altLang="en-US" b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含有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altLang="zh-CN" b="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7410189-4A44-FBCA-B54E-174358179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76" y="1333531"/>
                <a:ext cx="5338620" cy="4223016"/>
              </a:xfrm>
              <a:prstGeom prst="rect">
                <a:avLst/>
              </a:prstGeom>
              <a:blipFill>
                <a:blip r:embed="rId4"/>
                <a:stretch>
                  <a:fillRect l="-913" t="-866" r="-2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90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0AE4926-91F5-6EE9-E1FA-C174E42FE673}"/>
              </a:ext>
            </a:extLst>
          </p:cNvPr>
          <p:cNvSpPr txBox="1"/>
          <p:nvPr/>
        </p:nvSpPr>
        <p:spPr>
          <a:xfrm>
            <a:off x="1976457" y="614971"/>
            <a:ext cx="351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事例数的分布</a:t>
            </a:r>
            <a:r>
              <a:rPr lang="en-US" altLang="zh-CN" dirty="0"/>
              <a:t>(s+3773)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73DBED6-6024-6C39-11CE-C632912A8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61" y="1275820"/>
            <a:ext cx="5678603" cy="42380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E97FE87-B0F7-B379-656B-3D32144BB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09" y="1275820"/>
            <a:ext cx="4823710" cy="385896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AF69506-37E9-21E2-ECD6-7B63C330921F}"/>
              </a:ext>
            </a:extLst>
          </p:cNvPr>
          <p:cNvSpPr txBox="1"/>
          <p:nvPr/>
        </p:nvSpPr>
        <p:spPr>
          <a:xfrm>
            <a:off x="6696256" y="476472"/>
            <a:ext cx="5058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 Math" panose="02040503050406030204" pitchFamily="18" charset="0"/>
              </a:rPr>
              <a:t>s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 Math" panose="02040503050406030204" pitchFamily="18" charset="0"/>
              </a:rPr>
              <a:t>从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 Math" panose="02040503050406030204" pitchFamily="18" charset="0"/>
              </a:rPr>
              <a:t>3.74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 Math" panose="02040503050406030204" pitchFamily="18" charset="0"/>
              </a:rPr>
              <a:t>到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 Math" panose="02040503050406030204" pitchFamily="18" charset="0"/>
              </a:rPr>
              <a:t>3.8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 Math" panose="02040503050406030204" pitchFamily="18" charset="0"/>
              </a:rPr>
              <a:t>变动，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 Math" panose="02040503050406030204" pitchFamily="18" charset="0"/>
              </a:rPr>
              <a:t>phi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 Math" panose="02040503050406030204" pitchFamily="18" charset="0"/>
              </a:rPr>
              <a:t>固定为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 Math" panose="02040503050406030204" pitchFamily="18" charset="0"/>
              </a:rPr>
              <a:t>270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 Math" panose="02040503050406030204" pitchFamily="18" charset="0"/>
              </a:rPr>
              <a:t>，数值求解截面极小时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 Math" panose="02040503050406030204" pitchFamily="18" charset="0"/>
              </a:rPr>
              <a:t>Br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 Math" panose="02040503050406030204" pitchFamily="18" charset="0"/>
              </a:rPr>
              <a:t>的值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3576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3243C5A-D112-009A-A3BE-2B2C7EFAC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74" y="1861275"/>
            <a:ext cx="5882805" cy="4210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DE4578A-A4A8-B363-C605-4E6AB81A3E13}"/>
                  </a:ext>
                </a:extLst>
              </p:cNvPr>
              <p:cNvSpPr txBox="1"/>
              <p:nvPr/>
            </p:nvSpPr>
            <p:spPr>
              <a:xfrm>
                <a:off x="6593211" y="1057990"/>
                <a:ext cx="474873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预计能量点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与</a:t>
                </a:r>
                <a:r>
                  <a:rPr lang="en-US" altLang="zh-CN" dirty="0"/>
                  <a:t>continuum</a:t>
                </a:r>
                <a:r>
                  <a:rPr lang="zh-CN" altLang="en-US" dirty="0"/>
                  <a:t>干涉时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</m:oMath>
                </a14:m>
                <a:r>
                  <a:rPr lang="zh-CN" altLang="en-US" dirty="0"/>
                  <a:t>的变化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DE4578A-A4A8-B363-C605-4E6AB81A3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211" y="1057990"/>
                <a:ext cx="4748733" cy="391582"/>
              </a:xfrm>
              <a:prstGeom prst="rect">
                <a:avLst/>
              </a:prstGeom>
              <a:blipFill>
                <a:blip r:embed="rId3"/>
                <a:stretch>
                  <a:fillRect l="-1155" t="-312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D462DB9D-28BE-0090-D414-A4E756E1E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27" y="1876339"/>
            <a:ext cx="5731147" cy="40994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DB40798-C6A8-BCAD-EC8F-88784A2B465E}"/>
                  </a:ext>
                </a:extLst>
              </p:cNvPr>
              <p:cNvSpPr txBox="1"/>
              <p:nvPr/>
            </p:nvSpPr>
            <p:spPr>
              <a:xfrm>
                <a:off x="1028595" y="1057990"/>
                <a:ext cx="474873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3773</a:t>
                </a:r>
                <a:r>
                  <a:rPr lang="zh-CN" altLang="en-US" dirty="0"/>
                  <a:t>与</a:t>
                </a:r>
                <a:r>
                  <a:rPr lang="en-US" altLang="zh-CN" dirty="0"/>
                  <a:t>continuum</a:t>
                </a:r>
                <a:r>
                  <a:rPr lang="zh-CN" altLang="en-US" dirty="0"/>
                  <a:t>干涉时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</m:oMath>
                </a14:m>
                <a:r>
                  <a:rPr lang="zh-CN" altLang="en-US" dirty="0"/>
                  <a:t>的变化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DB40798-C6A8-BCAD-EC8F-88784A2B4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95" y="1057990"/>
                <a:ext cx="4748733" cy="391582"/>
              </a:xfrm>
              <a:prstGeom prst="rect">
                <a:avLst/>
              </a:prstGeom>
              <a:blipFill>
                <a:blip r:embed="rId5"/>
                <a:stretch>
                  <a:fillRect l="-1155" t="-312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C014F63F-83B8-D37F-118E-5D2388278A69}"/>
              </a:ext>
            </a:extLst>
          </p:cNvPr>
          <p:cNvSpPr txBox="1"/>
          <p:nvPr/>
        </p:nvSpPr>
        <p:spPr>
          <a:xfrm>
            <a:off x="184727" y="129309"/>
            <a:ext cx="648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逻辑： </a:t>
            </a:r>
            <a:r>
              <a:rPr lang="en-US" altLang="zh-CN" dirty="0"/>
              <a:t>3773 + continuum   </a:t>
            </a:r>
            <a:r>
              <a:rPr lang="zh-CN" altLang="en-US" dirty="0"/>
              <a:t>发生干涉   事例数</a:t>
            </a:r>
            <a:endParaRPr lang="en-US" altLang="zh-CN" dirty="0"/>
          </a:p>
          <a:p>
            <a:r>
              <a:rPr lang="en-US" altLang="zh-CN" dirty="0"/>
              <a:t>               s    + continuum   </a:t>
            </a:r>
            <a:r>
              <a:rPr lang="zh-CN" altLang="en-US" dirty="0"/>
              <a:t>发生干涉   事例数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2642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AF7494F-61FC-C060-A347-463C1331A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0" y="1042858"/>
            <a:ext cx="6833007" cy="495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2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567FBB8-0672-5A05-AD74-172A0BB83BD8}"/>
                  </a:ext>
                </a:extLst>
              </p:cNvPr>
              <p:cNvSpPr txBox="1"/>
              <p:nvPr/>
            </p:nvSpPr>
            <p:spPr>
              <a:xfrm>
                <a:off x="480291" y="286327"/>
                <a:ext cx="10741891" cy="147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现在怀疑是随机数造成的这个带子看起来不是很连续</a:t>
                </a:r>
                <a:endParaRPr lang="en-US" altLang="zh-CN" dirty="0"/>
              </a:p>
              <a:p>
                <a:r>
                  <a:rPr lang="zh-CN" altLang="en-US" dirty="0"/>
                  <a:t>现在其实我们只有两个点，他不是很满足高斯分布的一个抽样，因此对于随机数的选择</a:t>
                </a:r>
                <a:endParaRPr lang="en-US" altLang="zh-CN" dirty="0"/>
              </a:p>
              <a:p>
                <a:pPr marL="342900" indent="-342900">
                  <a:buAutoNum type="arabicPeriod"/>
                </a:pPr>
                <a:r>
                  <a:rPr lang="zh-CN" altLang="en-US" dirty="0"/>
                  <a:t>直接把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这个</m:t>
                    </m:r>
                  </m:oMath>
                </a14:m>
                <a:r>
                  <a:rPr lang="zh-CN" altLang="en-US" dirty="0"/>
                  <a:t>变成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/√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dirty="0"/>
                  <a:t>，应该算出来误差会大一下</a:t>
                </a:r>
                <a:endParaRPr lang="en-US" altLang="zh-CN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𝜀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</m:sup>
                            </m:sSubSup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ℬ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p>
                        </m:sSub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)(−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ℬ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dirty="0"/>
                  <a:t>]     </a:t>
                </a:r>
                <a:r>
                  <a:rPr lang="zh-CN" altLang="en-US" dirty="0"/>
                  <a:t>抽一百次样，每一次算出</a:t>
                </a:r>
                <a:r>
                  <a:rPr lang="en-US" altLang="zh-CN" dirty="0" err="1"/>
                  <a:t>Ebr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取平均值</a:t>
                </a: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567FBB8-0672-5A05-AD74-172A0BB83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91" y="286327"/>
                <a:ext cx="10741891" cy="1470531"/>
              </a:xfrm>
              <a:prstGeom prst="rect">
                <a:avLst/>
              </a:prstGeom>
              <a:blipFill>
                <a:blip r:embed="rId2"/>
                <a:stretch>
                  <a:fillRect l="-511" t="-2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69C41AF-95F0-C456-7B7D-FB1DEB9BA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83" y="2133600"/>
            <a:ext cx="5326217" cy="396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3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B747D-D8F3-897B-F99F-5F903B2F5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9EB8D9-194E-5EB5-7250-D491A9E17D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ℬ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non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的测量可以对于预计取数计划提供参考，尽可能使分支比的误差变小</a:t>
                </a:r>
              </a:p>
              <a:p>
                <a:pPr marL="0" indent="0">
                  <a:buNone/>
                </a:pPr>
                <a:endParaRPr lang="en-US" altLang="zh-CN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由于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non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截面与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过程的截面大概是在一个量级，两者的干涉效应比较明显，通过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ℬ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non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的</m:t>
                    </m:r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测量可以将两者的干涉线性区分出来</a:t>
                </a:r>
                <a:endParaRPr lang="en-US" altLang="zh-CN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9EB8D9-194E-5EB5-7250-D491A9E17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49B3C36-83F3-2F9C-C8C4-21C048495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15" y="4164746"/>
            <a:ext cx="3247779" cy="25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3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日期占位符 63">
            <a:extLst>
              <a:ext uri="{FF2B5EF4-FFF2-40B4-BE49-F238E27FC236}">
                <a16:creationId xmlns:a16="http://schemas.microsoft.com/office/drawing/2014/main" id="{815ADA43-C3B3-75DC-6381-7502D73C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5/30/2024</a:t>
            </a:r>
            <a:endParaRPr lang="zh-CN" altLang="en-US"/>
          </a:p>
        </p:txBody>
      </p:sp>
      <p:sp>
        <p:nvSpPr>
          <p:cNvPr id="65" name="页脚占位符 64">
            <a:extLst>
              <a:ext uri="{FF2B5EF4-FFF2-40B4-BE49-F238E27FC236}">
                <a16:creationId xmlns:a16="http://schemas.microsoft.com/office/drawing/2014/main" id="{FE69A305-DFE2-679F-7D94-A253064D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中期考核</a:t>
            </a:r>
          </a:p>
        </p:txBody>
      </p:sp>
      <p:sp>
        <p:nvSpPr>
          <p:cNvPr id="66" name="灯片编号占位符 65">
            <a:extLst>
              <a:ext uri="{FF2B5EF4-FFF2-40B4-BE49-F238E27FC236}">
                <a16:creationId xmlns:a16="http://schemas.microsoft.com/office/drawing/2014/main" id="{5BBF1C21-8838-9D52-CC3C-C85354C3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66CA-3BD9-43E9-BE57-2EC3BFEAA942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5BEA966-F99D-69AD-A5ED-1403B693A6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1586" y="46038"/>
            <a:ext cx="9764013" cy="932647"/>
          </a:xfrm>
        </p:spPr>
        <p:txBody>
          <a:bodyPr/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分析策略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4943E2E-C370-2CE4-6086-0065B98A0E14}"/>
                  </a:ext>
                </a:extLst>
              </p:cNvPr>
              <p:cNvSpPr txBox="1"/>
              <p:nvPr/>
            </p:nvSpPr>
            <p:spPr>
              <a:xfrm>
                <a:off x="1091956" y="1170032"/>
                <a:ext cx="1076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这个分析测量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𝛶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S</m:t>
                        </m:r>
                      </m:e>
                    </m:d>
                    <m:r>
                      <a:rPr lang="en-US" altLang="zh-CN" b="0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→</m:t>
                    </m:r>
                  </m:oMath>
                </a14:m>
                <a:r>
                  <a:rPr lang="en-US" altLang="zh-CN" sz="1800" dirty="0"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𝑛𝑜𝑛</m:t>
                    </m:r>
                    <m:r>
                      <a:rPr lang="en-US" altLang="zh-CN" sz="1800" b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  <m:r>
                      <a:rPr lang="en-US" altLang="zh-CN" sz="18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𝜙𝜂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等</a:t>
                </a: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，首先将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过程的截面进行参数化</a:t>
                </a:r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4943E2E-C370-2CE4-6086-0065B98A0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6" y="1170032"/>
                <a:ext cx="10769600" cy="369332"/>
              </a:xfrm>
              <a:prstGeom prst="rect">
                <a:avLst/>
              </a:prstGeom>
              <a:blipFill>
                <a:blip r:embed="rId3"/>
                <a:stretch>
                  <a:fillRect l="-340" t="-1311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192A52F1-4FDC-97C3-8AC2-F2B2013C0AC9}"/>
              </a:ext>
            </a:extLst>
          </p:cNvPr>
          <p:cNvSpPr txBox="1"/>
          <p:nvPr/>
        </p:nvSpPr>
        <p:spPr>
          <a:xfrm>
            <a:off x="1055011" y="5806506"/>
            <a:ext cx="2536528" cy="5606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  : 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质心能量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M: 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质量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zh-CN" altLang="en-US" sz="2400" i="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FC010C-856E-52B6-B081-CF18480C8C08}"/>
                  </a:ext>
                </a:extLst>
              </p:cNvPr>
              <p:cNvSpPr txBox="1"/>
              <p:nvPr/>
            </p:nvSpPr>
            <p:spPr>
              <a:xfrm>
                <a:off x="2749178" y="5780072"/>
                <a:ext cx="4281513" cy="7016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140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: </a:t>
                </a:r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相角</a:t>
                </a:r>
                <a:endParaRPr lang="en-US" altLang="zh-CN" sz="1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 err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a,n</a:t>
                </a:r>
                <a:r>
                  <a:rPr lang="en-US" altLang="zh-CN" sz="1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:</a:t>
                </a:r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常数</a:t>
                </a:r>
                <a:endParaRPr lang="en-US" altLang="zh-CN" sz="1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:endParaRPr lang="en-US" altLang="zh-CN" sz="1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:endParaRPr lang="zh-CN" altLang="en-US" sz="2400" i="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FC010C-856E-52B6-B081-CF18480C8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178" y="5780072"/>
                <a:ext cx="4281513" cy="701635"/>
              </a:xfrm>
              <a:prstGeom prst="rect">
                <a:avLst/>
              </a:prstGeom>
              <a:blipFill>
                <a:blip r:embed="rId11"/>
                <a:stretch>
                  <a:fillRect l="-285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042D1F1-2392-D23C-6F44-F6A309FC38F9}"/>
                  </a:ext>
                </a:extLst>
              </p:cNvPr>
              <p:cNvSpPr txBox="1"/>
              <p:nvPr/>
            </p:nvSpPr>
            <p:spPr>
              <a:xfrm>
                <a:off x="4569234" y="5795377"/>
                <a:ext cx="4055532" cy="48851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𝑒𝑒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𝛶</m:t>
                    </m:r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14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S</m:t>
                        </m:r>
                      </m:e>
                    </m:d>
                    <m:r>
                      <a:rPr lang="en-US" altLang="zh-CN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𝑒𝑒</m:t>
                    </m:r>
                  </m:oMath>
                </a14:m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过程的衰变宽度</a:t>
                </a:r>
                <a:endParaRPr lang="en-US" altLang="zh-CN" sz="1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BW(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): </a:t>
                </a:r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描述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𝛶</m:t>
                    </m:r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14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S</m:t>
                        </m:r>
                      </m:e>
                    </m:d>
                    <m:r>
                      <a:rPr lang="zh-CN" altLang="en-US" sz="140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线性</m:t>
                    </m:r>
                  </m:oMath>
                </a14:m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en-US" altLang="zh-CN" sz="1400" dirty="0" err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Breit</a:t>
                </a:r>
                <a:r>
                  <a:rPr lang="en-US" altLang="zh-CN" sz="1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-Wigner</a:t>
                </a:r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函数</a:t>
                </a:r>
                <a:endParaRPr lang="en-US" altLang="zh-CN" sz="1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:endParaRPr lang="zh-CN" altLang="en-US" sz="2400" i="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042D1F1-2392-D23C-6F44-F6A309FC3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234" y="5795377"/>
                <a:ext cx="4055532" cy="488517"/>
              </a:xfrm>
              <a:prstGeom prst="rect">
                <a:avLst/>
              </a:prstGeom>
              <a:blipFill>
                <a:blip r:embed="rId12"/>
                <a:stretch>
                  <a:fillRect l="-301" b="-5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83FA637-7D67-6D47-5A8A-EBB93AC07AFC}"/>
                  </a:ext>
                </a:extLst>
              </p:cNvPr>
              <p:cNvSpPr txBox="1"/>
              <p:nvPr/>
            </p:nvSpPr>
            <p:spPr>
              <a:xfrm>
                <a:off x="8731554" y="5942142"/>
                <a:ext cx="3770682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altLang="zh-CN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:</a:t>
                </a:r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分支比</a:t>
                </a:r>
                <a:endParaRPr lang="en-US" altLang="zh-CN" sz="1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:endParaRPr lang="en-US" altLang="zh-CN" sz="10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:endParaRPr lang="zh-CN" altLang="en-US" i="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83FA637-7D67-6D47-5A8A-EBB93AC07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554" y="5942142"/>
                <a:ext cx="3770682" cy="369332"/>
              </a:xfrm>
              <a:prstGeom prst="rect">
                <a:avLst/>
              </a:prstGeom>
              <a:blipFill>
                <a:blip r:embed="rId13"/>
                <a:stretch>
                  <a:fillRect l="-162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634BA663-A894-90EE-2EF0-8DED1A4CEE62}"/>
              </a:ext>
            </a:extLst>
          </p:cNvPr>
          <p:cNvGrpSpPr/>
          <p:nvPr/>
        </p:nvGrpSpPr>
        <p:grpSpPr>
          <a:xfrm>
            <a:off x="2632026" y="1926850"/>
            <a:ext cx="5992740" cy="1349965"/>
            <a:chOff x="2767951" y="2294571"/>
            <a:chExt cx="5992740" cy="134996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4B3FABB-46C9-2018-060A-42BB78A2BD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19398" b="15126"/>
            <a:stretch/>
          </p:blipFill>
          <p:spPr>
            <a:xfrm>
              <a:off x="2767951" y="2294571"/>
              <a:ext cx="5030498" cy="495967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DA9345B-9A97-0FEE-297C-E5AB37656451}"/>
                </a:ext>
              </a:extLst>
            </p:cNvPr>
            <p:cNvSpPr txBox="1"/>
            <p:nvPr/>
          </p:nvSpPr>
          <p:spPr>
            <a:xfrm>
              <a:off x="4211782" y="2294571"/>
              <a:ext cx="1579418" cy="4959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929437C1-CF5E-13D1-4892-6C449D6D08E4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4996873" y="2790538"/>
              <a:ext cx="4618" cy="4421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21CA9BC-5578-A7E1-0D7A-D57A45D06C1C}"/>
                    </a:ext>
                  </a:extLst>
                </p:cNvPr>
                <p:cNvSpPr txBox="1"/>
                <p:nvPr/>
              </p:nvSpPr>
              <p:spPr>
                <a:xfrm>
                  <a:off x="4184071" y="3255942"/>
                  <a:ext cx="18842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zh-CN" altLang="en-US" dirty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过程的截面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387DD939-B98B-5A1A-FEA7-8995E40B86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071" y="3255942"/>
                  <a:ext cx="1884219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3115" r="-324" b="-1967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1070A15-DCF0-94AF-41F9-CB43895AD71F}"/>
                </a:ext>
              </a:extLst>
            </p:cNvPr>
            <p:cNvSpPr txBox="1"/>
            <p:nvPr/>
          </p:nvSpPr>
          <p:spPr>
            <a:xfrm>
              <a:off x="6384637" y="2298524"/>
              <a:ext cx="1314883" cy="4959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C1C99A38-A4A8-946E-CCE7-E2FECE03558A}"/>
                </a:ext>
              </a:extLst>
            </p:cNvPr>
            <p:cNvCxnSpPr/>
            <p:nvPr/>
          </p:nvCxnSpPr>
          <p:spPr>
            <a:xfrm flipH="1">
              <a:off x="7042078" y="2813753"/>
              <a:ext cx="4618" cy="4421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E7DBE3A-145D-32A4-1C31-5F532DD8B5B1}"/>
                    </a:ext>
                  </a:extLst>
                </p:cNvPr>
                <p:cNvSpPr txBox="1"/>
                <p:nvPr/>
              </p:nvSpPr>
              <p:spPr>
                <a:xfrm>
                  <a:off x="6384637" y="3275204"/>
                  <a:ext cx="23760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ψ</m:t>
                      </m:r>
                      <m:r>
                        <m:rPr>
                          <m:nor/>
                        </m:rP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(3770)</m:t>
                      </m:r>
                    </m:oMath>
                  </a14:m>
                  <a:r>
                    <a:rPr lang="zh-CN" altLang="en-US" dirty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过程的截面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E7DBE3A-145D-32A4-1C31-5F532DD8B5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4637" y="3275204"/>
                  <a:ext cx="2376054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513" t="-14754" b="-1967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5D271579-8A17-5049-D5D1-503D3437A8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65558" y="3398821"/>
            <a:ext cx="4935659" cy="239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日期占位符 63">
            <a:extLst>
              <a:ext uri="{FF2B5EF4-FFF2-40B4-BE49-F238E27FC236}">
                <a16:creationId xmlns:a16="http://schemas.microsoft.com/office/drawing/2014/main" id="{815ADA43-C3B3-75DC-6381-7502D73C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5/30/2024</a:t>
            </a:r>
            <a:endParaRPr lang="zh-CN" altLang="en-US"/>
          </a:p>
        </p:txBody>
      </p:sp>
      <p:sp>
        <p:nvSpPr>
          <p:cNvPr id="65" name="页脚占位符 64">
            <a:extLst>
              <a:ext uri="{FF2B5EF4-FFF2-40B4-BE49-F238E27FC236}">
                <a16:creationId xmlns:a16="http://schemas.microsoft.com/office/drawing/2014/main" id="{FE69A305-DFE2-679F-7D94-A253064D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中期考核</a:t>
            </a:r>
          </a:p>
        </p:txBody>
      </p:sp>
      <p:sp>
        <p:nvSpPr>
          <p:cNvPr id="66" name="灯片编号占位符 65">
            <a:extLst>
              <a:ext uri="{FF2B5EF4-FFF2-40B4-BE49-F238E27FC236}">
                <a16:creationId xmlns:a16="http://schemas.microsoft.com/office/drawing/2014/main" id="{5BBF1C21-8838-9D52-CC3C-C85354C3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66CA-3BD9-43E9-BE57-2EC3BFEAA942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5BEA966-F99D-69AD-A5ED-1403B693A6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1586" y="46038"/>
            <a:ext cx="9764013" cy="932647"/>
          </a:xfrm>
        </p:spPr>
        <p:txBody>
          <a:bodyPr/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分析策略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4943E2E-C370-2CE4-6086-0065B98A0E14}"/>
                  </a:ext>
                </a:extLst>
              </p:cNvPr>
              <p:cNvSpPr txBox="1"/>
              <p:nvPr/>
            </p:nvSpPr>
            <p:spPr>
              <a:xfrm>
                <a:off x="1091956" y="1170032"/>
                <a:ext cx="1076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这个分析测量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𝛶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S</m:t>
                        </m:r>
                      </m:e>
                    </m:d>
                    <m:r>
                      <a:rPr lang="en-US" altLang="zh-CN" b="0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→</m:t>
                    </m:r>
                  </m:oMath>
                </a14:m>
                <a:r>
                  <a:rPr lang="en-US" altLang="zh-CN" sz="1800" dirty="0"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𝑛𝑜𝑛</m:t>
                    </m:r>
                    <m:r>
                      <a:rPr lang="en-US" altLang="zh-CN" sz="1800" b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  <m:r>
                      <a:rPr lang="en-US" altLang="zh-CN" sz="18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𝜙𝜂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等</a:t>
                </a: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，首先将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过程的截面进行参数化</a:t>
                </a:r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4943E2E-C370-2CE4-6086-0065B98A0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6" y="1170032"/>
                <a:ext cx="10769600" cy="369332"/>
              </a:xfrm>
              <a:prstGeom prst="rect">
                <a:avLst/>
              </a:prstGeom>
              <a:blipFill>
                <a:blip r:embed="rId3"/>
                <a:stretch>
                  <a:fillRect l="-340" t="-14754" b="-19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8E97302D-B640-2663-4C9F-AEFF5727835D}"/>
              </a:ext>
            </a:extLst>
          </p:cNvPr>
          <p:cNvGrpSpPr/>
          <p:nvPr/>
        </p:nvGrpSpPr>
        <p:grpSpPr>
          <a:xfrm>
            <a:off x="1531589" y="1762679"/>
            <a:ext cx="8188018" cy="4064874"/>
            <a:chOff x="2001991" y="1730711"/>
            <a:chExt cx="8188018" cy="4064874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B7438721-5714-70F3-C6A1-6A3BC6FEF0EB}"/>
                </a:ext>
              </a:extLst>
            </p:cNvPr>
            <p:cNvGrpSpPr/>
            <p:nvPr/>
          </p:nvGrpSpPr>
          <p:grpSpPr>
            <a:xfrm>
              <a:off x="2001991" y="1881246"/>
              <a:ext cx="8188018" cy="3914339"/>
              <a:chOff x="540580" y="2198255"/>
              <a:chExt cx="8188018" cy="3914339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DE833BC-DA58-F7C1-4EE5-FCAC8BB12387}"/>
                  </a:ext>
                </a:extLst>
              </p:cNvPr>
              <p:cNvSpPr txBox="1"/>
              <p:nvPr/>
            </p:nvSpPr>
            <p:spPr>
              <a:xfrm>
                <a:off x="7115789" y="2198255"/>
                <a:ext cx="667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</a:p>
            </p:txBody>
          </p:sp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0BF655CD-3BF7-4F08-8065-D4AC81CC9085}"/>
                  </a:ext>
                </a:extLst>
              </p:cNvPr>
              <p:cNvGrpSpPr/>
              <p:nvPr/>
            </p:nvGrpSpPr>
            <p:grpSpPr>
              <a:xfrm>
                <a:off x="540580" y="3556089"/>
                <a:ext cx="8188018" cy="2556505"/>
                <a:chOff x="540580" y="3556089"/>
                <a:chExt cx="8188018" cy="255650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文本框 20">
                      <a:extLst>
                        <a:ext uri="{FF2B5EF4-FFF2-40B4-BE49-F238E27FC236}">
                          <a16:creationId xmlns:a16="http://schemas.microsoft.com/office/drawing/2014/main" id="{235EE06E-02C9-5479-1DC6-3B302BED45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43442" y="3556089"/>
                      <a:ext cx="7063068" cy="8183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𝐵𝑊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rad>
                              </m:den>
                            </m:f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12 </m:t>
                                    </m:r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𝑒𝑒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𝑡𝑜𝑡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ℬ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</a:rPr>
                                      <m:t>𝛶</m:t>
                                    </m:r>
                                    <m:d>
                                      <m:d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  <a:ea typeface="楷体" panose="02010609060101010101" pitchFamily="49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ea typeface="楷体" panose="02010609060101010101" pitchFamily="49" charset="-122"/>
                                          </a:rPr>
                                          <m:t>4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ea typeface="楷体" panose="02010609060101010101" pitchFamily="49" charset="-122"/>
                                          </a:rPr>
                                          <m:t>S</m:t>
                                        </m:r>
                                      </m:e>
                                    </m:d>
                                    <m:r>
                                      <a:rPr lang="en-US" altLang="zh-CN" b="0" dirty="0"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</a:rPr>
                                      <m:t>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dirty="0">
                                        <a:ea typeface="楷体" panose="02010609060101010101" pitchFamily="49" charset="-122"/>
                                      </a:rPr>
                                      <m:t> 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</a:rPr>
                                      <m:t>𝑛𝑜𝑛</m:t>
                                    </m:r>
                                    <m:r>
                                      <a:rPr lang="en-US" altLang="zh-CN" b="0"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</a:rPr>
                                      <m:t> 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</a:rPr>
                                      <m:t>𝐵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楷体" panose="02010609060101010101" pitchFamily="49" charset="-12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ea typeface="楷体" panose="02010609060101010101" pitchFamily="49" charset="-122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𝑖𝑀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𝑡𝑜𝑡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𝑃𝑆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rad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𝑃𝑆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21" name="文本框 20">
                      <a:extLst>
                        <a:ext uri="{FF2B5EF4-FFF2-40B4-BE49-F238E27FC236}">
                          <a16:creationId xmlns:a16="http://schemas.microsoft.com/office/drawing/2014/main" id="{235EE06E-02C9-5479-1DC6-3B302BED45F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3442" y="3556089"/>
                      <a:ext cx="7063068" cy="81836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C10F899C-5A57-3C58-92A1-3BB8AB9BC889}"/>
                    </a:ext>
                  </a:extLst>
                </p:cNvPr>
                <p:cNvSpPr txBox="1"/>
                <p:nvPr/>
              </p:nvSpPr>
              <p:spPr>
                <a:xfrm>
                  <a:off x="8051256" y="3664762"/>
                  <a:ext cx="6679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（</a:t>
                  </a:r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zh-CN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）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文本框 24">
                      <a:extLst>
                        <a:ext uri="{FF2B5EF4-FFF2-40B4-BE49-F238E27FC236}">
                          <a16:creationId xmlns:a16="http://schemas.microsoft.com/office/drawing/2014/main" id="{78F2782D-C91A-8F99-80DE-DB9E97ED81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4134" y="4585547"/>
                      <a:ext cx="7225440" cy="65235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𝑃𝑆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h𝑎𝑑𝑟𝑜𝑛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h𝑎𝑑𝑟𝑜𝑛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  <m:t>h𝑎𝑑𝑟𝑜𝑛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  <m:t>h𝑎𝑑𝑟𝑜𝑛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 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25" name="文本框 24">
                      <a:extLst>
                        <a:ext uri="{FF2B5EF4-FFF2-40B4-BE49-F238E27FC236}">
                          <a16:creationId xmlns:a16="http://schemas.microsoft.com/office/drawing/2014/main" id="{78F2782D-C91A-8F99-80DE-DB9E97ED811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4134" y="4585547"/>
                      <a:ext cx="7225440" cy="65235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9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文本框 30">
                      <a:extLst>
                        <a:ext uri="{FF2B5EF4-FFF2-40B4-BE49-F238E27FC236}">
                          <a16:creationId xmlns:a16="http://schemas.microsoft.com/office/drawing/2014/main" id="{01F58C8C-F519-01E5-4634-972A8461CFD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0580" y="5513904"/>
                      <a:ext cx="7712111" cy="59869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𝑃𝑆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h𝑎𝑑𝑟𝑜𝑛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h𝑎𝑑𝑟𝑜𝑛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  <m:t>h𝑎𝑑𝑟𝑜𝑛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  <m:t>h𝑎𝑑𝑟𝑜𝑛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 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31" name="文本框 30">
                      <a:extLst>
                        <a:ext uri="{FF2B5EF4-FFF2-40B4-BE49-F238E27FC236}">
                          <a16:creationId xmlns:a16="http://schemas.microsoft.com/office/drawing/2014/main" id="{01F58C8C-F519-01E5-4634-972A8461CF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580" y="5513904"/>
                      <a:ext cx="7712111" cy="59869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78954B55-5B81-9B2C-6FC1-82C322567AC4}"/>
                    </a:ext>
                  </a:extLst>
                </p:cNvPr>
                <p:cNvSpPr txBox="1"/>
                <p:nvPr/>
              </p:nvSpPr>
              <p:spPr>
                <a:xfrm>
                  <a:off x="8060622" y="4604940"/>
                  <a:ext cx="6679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（</a:t>
                  </a:r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zh-CN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）</a:t>
                  </a:r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B43FBEA0-3E09-2852-50B1-02F07A58D421}"/>
                    </a:ext>
                  </a:extLst>
                </p:cNvPr>
                <p:cNvSpPr txBox="1"/>
                <p:nvPr/>
              </p:nvSpPr>
              <p:spPr>
                <a:xfrm>
                  <a:off x="8060622" y="5545118"/>
                  <a:ext cx="6679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（</a:t>
                  </a:r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zh-CN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）</a:t>
                  </a:r>
                </a:p>
              </p:txBody>
            </p:sp>
          </p:grp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9D7F6552-AD41-EA2C-EF8B-8C714F6E7141}"/>
                </a:ext>
              </a:extLst>
            </p:cNvPr>
            <p:cNvGrpSpPr/>
            <p:nvPr/>
          </p:nvGrpSpPr>
          <p:grpSpPr>
            <a:xfrm>
              <a:off x="2473513" y="1730711"/>
              <a:ext cx="6339326" cy="1418124"/>
              <a:chOff x="-919564" y="2792154"/>
              <a:chExt cx="6339326" cy="1418124"/>
            </a:xfrm>
          </p:grpSpPr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C7677330-9A0B-AE22-B2D6-9BBB93BB8042}"/>
                  </a:ext>
                </a:extLst>
              </p:cNvPr>
              <p:cNvGrpSpPr/>
              <p:nvPr/>
            </p:nvGrpSpPr>
            <p:grpSpPr>
              <a:xfrm>
                <a:off x="1283528" y="2883645"/>
                <a:ext cx="3016888" cy="865299"/>
                <a:chOff x="1283528" y="2883645"/>
                <a:chExt cx="3016888" cy="865299"/>
              </a:xfrm>
            </p:grpSpPr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01FC4313-AB17-A3B4-704A-BE58115849AA}"/>
                    </a:ext>
                  </a:extLst>
                </p:cNvPr>
                <p:cNvSpPr txBox="1"/>
                <p:nvPr/>
              </p:nvSpPr>
              <p:spPr>
                <a:xfrm>
                  <a:off x="1283528" y="2883645"/>
                  <a:ext cx="1367464" cy="495967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  <p:cxnSp>
              <p:nvCxnSpPr>
                <p:cNvPr id="59" name="直接箭头连接符 58">
                  <a:extLst>
                    <a:ext uri="{FF2B5EF4-FFF2-40B4-BE49-F238E27FC236}">
                      <a16:creationId xmlns:a16="http://schemas.microsoft.com/office/drawing/2014/main" id="{188DB0C7-C13C-5062-264D-40F47092BDC8}"/>
                    </a:ext>
                  </a:extLst>
                </p:cNvPr>
                <p:cNvCxnSpPr>
                  <a:cxnSpLocks/>
                  <a:stCxn id="58" idx="2"/>
                </p:cNvCxnSpPr>
                <p:nvPr/>
              </p:nvCxnSpPr>
              <p:spPr>
                <a:xfrm>
                  <a:off x="1967260" y="3379612"/>
                  <a:ext cx="0" cy="3693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98035B26-0EFD-D60B-F334-866D6C87DB31}"/>
                    </a:ext>
                  </a:extLst>
                </p:cNvPr>
                <p:cNvSpPr txBox="1"/>
                <p:nvPr/>
              </p:nvSpPr>
              <p:spPr>
                <a:xfrm>
                  <a:off x="3210283" y="2893898"/>
                  <a:ext cx="1090133" cy="495967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A1F86507-72A1-C708-12D8-18FEFB5E6887}"/>
                  </a:ext>
                </a:extLst>
              </p:cNvPr>
              <p:cNvGrpSpPr/>
              <p:nvPr/>
            </p:nvGrpSpPr>
            <p:grpSpPr>
              <a:xfrm>
                <a:off x="-919564" y="2792154"/>
                <a:ext cx="6339326" cy="1418124"/>
                <a:chOff x="-919564" y="2792154"/>
                <a:chExt cx="6339326" cy="141812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文本框 52">
                      <a:extLst>
                        <a:ext uri="{FF2B5EF4-FFF2-40B4-BE49-F238E27FC236}">
                          <a16:creationId xmlns:a16="http://schemas.microsoft.com/office/drawing/2014/main" id="{D8515C1C-B747-2DCD-1A1A-C53A0E084D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919564" y="2792154"/>
                      <a:ext cx="6339326" cy="6560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f>
                                  <m:f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𝑃𝑆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</m:ra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zh-CN" altLang="en-US" sz="18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𝐵𝑊</m:t>
                                </m:r>
                                <m:d>
                                  <m:d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US" altLang="zh-CN" sz="180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53" name="文本框 52">
                      <a:extLst>
                        <a:ext uri="{FF2B5EF4-FFF2-40B4-BE49-F238E27FC236}">
                          <a16:creationId xmlns:a16="http://schemas.microsoft.com/office/drawing/2014/main" id="{D8515C1C-B747-2DCD-1A1A-C53A0E084D2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919564" y="2792154"/>
                      <a:ext cx="6339326" cy="65601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4" name="直接箭头连接符 53">
                  <a:extLst>
                    <a:ext uri="{FF2B5EF4-FFF2-40B4-BE49-F238E27FC236}">
                      <a16:creationId xmlns:a16="http://schemas.microsoft.com/office/drawing/2014/main" id="{31FF7A88-7392-568E-89A8-932BF47D828E}"/>
                    </a:ext>
                  </a:extLst>
                </p:cNvPr>
                <p:cNvCxnSpPr/>
                <p:nvPr/>
              </p:nvCxnSpPr>
              <p:spPr>
                <a:xfrm flipH="1">
                  <a:off x="3674325" y="3379495"/>
                  <a:ext cx="4618" cy="44218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文本框 54">
                      <a:extLst>
                        <a:ext uri="{FF2B5EF4-FFF2-40B4-BE49-F238E27FC236}">
                          <a16:creationId xmlns:a16="http://schemas.microsoft.com/office/drawing/2014/main" id="{75E36234-2EA4-E216-0ED5-A0DEAA1FBB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16884" y="3840946"/>
                      <a:ext cx="237605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Υ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oMath>
                      </a14:m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过程的截面</a:t>
                      </a:r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55" name="文本框 54">
                      <a:extLst>
                        <a:ext uri="{FF2B5EF4-FFF2-40B4-BE49-F238E27FC236}">
                          <a16:creationId xmlns:a16="http://schemas.microsoft.com/office/drawing/2014/main" id="{75E36234-2EA4-E216-0ED5-A0DEAA1FBB0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16884" y="3840946"/>
                      <a:ext cx="2376054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13115" b="-1967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文本框 55">
                      <a:extLst>
                        <a:ext uri="{FF2B5EF4-FFF2-40B4-BE49-F238E27FC236}">
                          <a16:creationId xmlns:a16="http://schemas.microsoft.com/office/drawing/2014/main" id="{D3304B6F-5A20-3EEE-8D7E-89CAE38B96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8738" y="3840840"/>
                      <a:ext cx="188421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a14:m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过程的截面</a:t>
                      </a:r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56" name="文本框 55">
                      <a:extLst>
                        <a:ext uri="{FF2B5EF4-FFF2-40B4-BE49-F238E27FC236}">
                          <a16:creationId xmlns:a16="http://schemas.microsoft.com/office/drawing/2014/main" id="{D3304B6F-5A20-3EEE-8D7E-89CAE38B962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8738" y="3840840"/>
                      <a:ext cx="1884219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t="-13115" b="-1967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192A52F1-4FDC-97C3-8AC2-F2B2013C0AC9}"/>
              </a:ext>
            </a:extLst>
          </p:cNvPr>
          <p:cNvSpPr txBox="1"/>
          <p:nvPr/>
        </p:nvSpPr>
        <p:spPr>
          <a:xfrm>
            <a:off x="1055011" y="5806506"/>
            <a:ext cx="2536528" cy="5606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  : 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质心能量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M: 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质量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zh-CN" altLang="en-US" sz="2400" i="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FC010C-856E-52B6-B081-CF18480C8C08}"/>
                  </a:ext>
                </a:extLst>
              </p:cNvPr>
              <p:cNvSpPr txBox="1"/>
              <p:nvPr/>
            </p:nvSpPr>
            <p:spPr>
              <a:xfrm>
                <a:off x="2749178" y="5780072"/>
                <a:ext cx="4281513" cy="7016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140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: </a:t>
                </a:r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相角</a:t>
                </a:r>
                <a:endParaRPr lang="en-US" altLang="zh-CN" sz="1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 err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a,n</a:t>
                </a:r>
                <a:r>
                  <a:rPr lang="en-US" altLang="zh-CN" sz="1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:</a:t>
                </a:r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常数</a:t>
                </a:r>
                <a:endParaRPr lang="en-US" altLang="zh-CN" sz="1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:endParaRPr lang="en-US" altLang="zh-CN" sz="1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:endParaRPr lang="zh-CN" altLang="en-US" sz="2400" i="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FC010C-856E-52B6-B081-CF18480C8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178" y="5780072"/>
                <a:ext cx="4281513" cy="701635"/>
              </a:xfrm>
              <a:prstGeom prst="rect">
                <a:avLst/>
              </a:prstGeom>
              <a:blipFill>
                <a:blip r:embed="rId10"/>
                <a:stretch>
                  <a:fillRect l="-285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042D1F1-2392-D23C-6F44-F6A309FC38F9}"/>
                  </a:ext>
                </a:extLst>
              </p:cNvPr>
              <p:cNvSpPr txBox="1"/>
              <p:nvPr/>
            </p:nvSpPr>
            <p:spPr>
              <a:xfrm>
                <a:off x="4569234" y="5795377"/>
                <a:ext cx="4055532" cy="48851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𝑒𝑒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𝛶</m:t>
                    </m:r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14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S</m:t>
                        </m:r>
                      </m:e>
                    </m:d>
                    <m:r>
                      <a:rPr lang="en-US" altLang="zh-CN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𝑒𝑒</m:t>
                    </m:r>
                  </m:oMath>
                </a14:m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过程的衰变宽度</a:t>
                </a:r>
                <a:endParaRPr lang="en-US" altLang="zh-CN" sz="1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BW(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): </a:t>
                </a:r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描述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𝛶</m:t>
                    </m:r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14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S</m:t>
                        </m:r>
                      </m:e>
                    </m:d>
                    <m:r>
                      <a:rPr lang="zh-CN" altLang="en-US" sz="140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线性</m:t>
                    </m:r>
                  </m:oMath>
                </a14:m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en-US" altLang="zh-CN" sz="1400" dirty="0" err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Breit</a:t>
                </a:r>
                <a:r>
                  <a:rPr lang="en-US" altLang="zh-CN" sz="1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-Wigner</a:t>
                </a:r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函数</a:t>
                </a:r>
                <a:endParaRPr lang="en-US" altLang="zh-CN" sz="1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:endParaRPr lang="zh-CN" altLang="en-US" sz="2400" i="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042D1F1-2392-D23C-6F44-F6A309FC3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234" y="5795377"/>
                <a:ext cx="4055532" cy="488517"/>
              </a:xfrm>
              <a:prstGeom prst="rect">
                <a:avLst/>
              </a:prstGeom>
              <a:blipFill>
                <a:blip r:embed="rId11"/>
                <a:stretch>
                  <a:fillRect l="-301" b="-5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83FA637-7D67-6D47-5A8A-EBB93AC07AFC}"/>
                  </a:ext>
                </a:extLst>
              </p:cNvPr>
              <p:cNvSpPr txBox="1"/>
              <p:nvPr/>
            </p:nvSpPr>
            <p:spPr>
              <a:xfrm>
                <a:off x="8731554" y="5942142"/>
                <a:ext cx="3770682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altLang="zh-CN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:</a:t>
                </a:r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分支比</a:t>
                </a:r>
                <a:endParaRPr lang="en-US" altLang="zh-CN" sz="1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:endParaRPr lang="en-US" altLang="zh-CN" sz="10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:endParaRPr lang="zh-CN" altLang="en-US" i="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83FA637-7D67-6D47-5A8A-EBB93AC07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554" y="5942142"/>
                <a:ext cx="3770682" cy="369332"/>
              </a:xfrm>
              <a:prstGeom prst="rect">
                <a:avLst/>
              </a:prstGeom>
              <a:blipFill>
                <a:blip r:embed="rId12"/>
                <a:stretch>
                  <a:fillRect l="-162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50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日期占位符 37">
            <a:extLst>
              <a:ext uri="{FF2B5EF4-FFF2-40B4-BE49-F238E27FC236}">
                <a16:creationId xmlns:a16="http://schemas.microsoft.com/office/drawing/2014/main" id="{B1E9129F-C202-ECC4-29C1-703B1090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5/30/2024</a:t>
            </a:r>
            <a:endParaRPr lang="zh-CN" altLang="en-US"/>
          </a:p>
        </p:txBody>
      </p:sp>
      <p:sp>
        <p:nvSpPr>
          <p:cNvPr id="39" name="页脚占位符 38">
            <a:extLst>
              <a:ext uri="{FF2B5EF4-FFF2-40B4-BE49-F238E27FC236}">
                <a16:creationId xmlns:a16="http://schemas.microsoft.com/office/drawing/2014/main" id="{B0C7B61E-8119-4168-ADBE-99256454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中期考核</a:t>
            </a:r>
          </a:p>
        </p:txBody>
      </p:sp>
      <p:sp>
        <p:nvSpPr>
          <p:cNvPr id="40" name="灯片编号占位符 39">
            <a:extLst>
              <a:ext uri="{FF2B5EF4-FFF2-40B4-BE49-F238E27FC236}">
                <a16:creationId xmlns:a16="http://schemas.microsoft.com/office/drawing/2014/main" id="{A4816E79-8914-8E79-1471-146DCFAF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66CA-3BD9-43E9-BE57-2EC3BFEAA942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6C9767C-3B3F-5347-9755-F1B905AE1300}"/>
                  </a:ext>
                </a:extLst>
              </p:cNvPr>
              <p:cNvSpPr txBox="1"/>
              <p:nvPr/>
            </p:nvSpPr>
            <p:spPr>
              <a:xfrm>
                <a:off x="858276" y="1048613"/>
                <a:ext cx="9661237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0" i="0" dirty="0">
                    <a:solidFill>
                      <a:srgbClr val="24292F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</a:rPr>
                  <a:t>对于一个扫描实验，在一个共振附近需要采集几个能量点</a:t>
                </a:r>
                <a:r>
                  <a:rPr lang="en-US" altLang="zh-CN" b="0" i="0" dirty="0">
                    <a:solidFill>
                      <a:srgbClr val="24292F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𝑝𝑡</m:t>
                        </m:r>
                      </m:sub>
                    </m:sSub>
                  </m:oMath>
                </a14:m>
                <a:r>
                  <a:rPr lang="en-US" altLang="zh-CN" b="0" i="0" dirty="0">
                    <a:solidFill>
                      <a:srgbClr val="24292F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b="0" i="0" dirty="0">
                    <a:solidFill>
                      <a:srgbClr val="24292F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</a:rPr>
                  <a:t>。通常，估计器被构建为</a:t>
                </a:r>
                <a:r>
                  <a:rPr lang="en-US" altLang="zh-CN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[1]</a:t>
                </a:r>
                <a:r>
                  <a:rPr lang="zh-CN" altLang="en-US" b="0" i="0" dirty="0">
                    <a:solidFill>
                      <a:srgbClr val="24292F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6C9767C-3B3F-5347-9755-F1B905AE1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76" y="1048613"/>
                <a:ext cx="9661237" cy="390748"/>
              </a:xfrm>
              <a:prstGeom prst="rect">
                <a:avLst/>
              </a:prstGeom>
              <a:blipFill>
                <a:blip r:embed="rId3"/>
                <a:stretch>
                  <a:fillRect l="-568" t="-12500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DE13FAA-B5D1-CC98-EC83-9EC7638330D7}"/>
                  </a:ext>
                </a:extLst>
              </p:cNvPr>
              <p:cNvSpPr txBox="1"/>
              <p:nvPr/>
            </p:nvSpPr>
            <p:spPr>
              <a:xfrm>
                <a:off x="2980331" y="1563377"/>
                <a:ext cx="5334000" cy="810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24292F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24292F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24292F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𝑝𝑡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𝑜𝑏𝑠</m:t>
                                      </m:r>
                                    </m:sup>
                                  </m:sSub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𝑜𝑏𝑠</m:t>
                                      </m:r>
                                    </m:sup>
                                  </m:sSub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DE13FAA-B5D1-CC98-EC83-9EC763833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331" y="1563377"/>
                <a:ext cx="5334000" cy="810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52DA8EAD-36D3-196C-4E8A-958C54965DF7}"/>
              </a:ext>
            </a:extLst>
          </p:cNvPr>
          <p:cNvSpPr txBox="1"/>
          <p:nvPr/>
        </p:nvSpPr>
        <p:spPr>
          <a:xfrm>
            <a:off x="7015075" y="1878447"/>
            <a:ext cx="66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1D9B5A5-A166-536A-93CE-532F8425C9BE}"/>
                  </a:ext>
                </a:extLst>
              </p:cNvPr>
              <p:cNvSpPr txBox="1"/>
              <p:nvPr/>
            </p:nvSpPr>
            <p:spPr>
              <a:xfrm>
                <a:off x="1352422" y="2498192"/>
                <a:ext cx="9809018" cy="692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表示事例观测的数目以及在第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𝑖</m:t>
                    </m:r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个点的它的误差</a:t>
                </a: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为对应点的亮度，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是选择效率，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是理论上的截面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1D9B5A5-A166-536A-93CE-532F8425C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422" y="2498192"/>
                <a:ext cx="9809018" cy="692241"/>
              </a:xfrm>
              <a:prstGeom prst="rect">
                <a:avLst/>
              </a:prstGeom>
              <a:blipFill>
                <a:blip r:embed="rId5"/>
                <a:stretch>
                  <a:fillRect l="-1057" t="-5310" r="-1740" b="-88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E396C6C-0F82-3B58-D636-0B45D045940F}"/>
                  </a:ext>
                </a:extLst>
              </p:cNvPr>
              <p:cNvSpPr txBox="1"/>
              <p:nvPr/>
            </p:nvSpPr>
            <p:spPr>
              <a:xfrm>
                <a:off x="4975416" y="3330480"/>
                <a:ext cx="1657762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𝑜𝑏𝑠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E396C6C-0F82-3B58-D636-0B45D0459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6" y="3330480"/>
                <a:ext cx="1657762" cy="299249"/>
              </a:xfrm>
              <a:prstGeom prst="rect">
                <a:avLst/>
              </a:prstGeom>
              <a:blipFill>
                <a:blip r:embed="rId6"/>
                <a:stretch>
                  <a:fillRect l="-2574" r="-1103" b="-22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3E33513D-06EC-BEBE-3CE5-28D4618948C4}"/>
              </a:ext>
            </a:extLst>
          </p:cNvPr>
          <p:cNvSpPr txBox="1"/>
          <p:nvPr/>
        </p:nvSpPr>
        <p:spPr>
          <a:xfrm>
            <a:off x="7015075" y="3322405"/>
            <a:ext cx="66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7297CC7-F50C-5594-57F9-6D8B4E114FBB}"/>
              </a:ext>
            </a:extLst>
          </p:cNvPr>
          <p:cNvSpPr txBox="1"/>
          <p:nvPr/>
        </p:nvSpPr>
        <p:spPr>
          <a:xfrm>
            <a:off x="858276" y="3879932"/>
            <a:ext cx="413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公式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(5)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可以改写为：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766C4D6-B8B6-38A4-4C78-49804C3BA410}"/>
                  </a:ext>
                </a:extLst>
              </p:cNvPr>
              <p:cNvSpPr txBox="1"/>
              <p:nvPr/>
            </p:nvSpPr>
            <p:spPr>
              <a:xfrm>
                <a:off x="3300392" y="4230853"/>
                <a:ext cx="5195461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𝑜𝑏𝑠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𝑜𝑏𝑠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𝑜𝑏𝑠</m:t>
                                      </m:r>
                                    </m:sup>
                                  </m:sSubSup>
                                </m:den>
                              </m:f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𝑜𝑏𝑠</m:t>
                                      </m:r>
                                    </m:sup>
                                  </m:sSub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766C4D6-B8B6-38A4-4C78-49804C3BA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392" y="4230853"/>
                <a:ext cx="5195461" cy="672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0B3E2222-C8DB-1D82-91E9-02641B3B193D}"/>
              </a:ext>
            </a:extLst>
          </p:cNvPr>
          <p:cNvSpPr txBox="1"/>
          <p:nvPr/>
        </p:nvSpPr>
        <p:spPr>
          <a:xfrm>
            <a:off x="8543693" y="4393822"/>
            <a:ext cx="66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668C2E0-81CB-34D2-8041-052D295D18D1}"/>
                  </a:ext>
                </a:extLst>
              </p:cNvPr>
              <p:cNvSpPr txBox="1"/>
              <p:nvPr/>
            </p:nvSpPr>
            <p:spPr>
              <a:xfrm>
                <a:off x="858276" y="5037243"/>
                <a:ext cx="587367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为了简化，这里将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lang="zh-CN" altLang="en-US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替换成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𝑓</m:t>
                    </m:r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，并利用以下的关系：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668C2E0-81CB-34D2-8041-052D295D1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76" y="5037243"/>
                <a:ext cx="5873670" cy="375552"/>
              </a:xfrm>
              <a:prstGeom prst="rect">
                <a:avLst/>
              </a:prstGeom>
              <a:blipFill>
                <a:blip r:embed="rId8"/>
                <a:stretch>
                  <a:fillRect l="-935" t="-11290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65F66DB-253F-42A8-4FA3-6FCFCA616160}"/>
                  </a:ext>
                </a:extLst>
              </p:cNvPr>
              <p:cNvSpPr txBox="1"/>
              <p:nvPr/>
            </p:nvSpPr>
            <p:spPr>
              <a:xfrm>
                <a:off x="3058643" y="5426770"/>
                <a:ext cx="5678957" cy="37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,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dirty="0"/>
                  <a:t>             </a:t>
                </a: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65F66DB-253F-42A8-4FA3-6FCFCA616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643" y="5426770"/>
                <a:ext cx="5678957" cy="375487"/>
              </a:xfrm>
              <a:prstGeom prst="rect">
                <a:avLst/>
              </a:prstGeom>
              <a:blipFill>
                <a:blip r:embed="rId9"/>
                <a:stretch>
                  <a:fillRect t="-116129" b="-180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DA2D8C78-4E8C-5C56-8718-968CDCFA036C}"/>
              </a:ext>
            </a:extLst>
          </p:cNvPr>
          <p:cNvSpPr txBox="1"/>
          <p:nvPr/>
        </p:nvSpPr>
        <p:spPr>
          <a:xfrm>
            <a:off x="7845527" y="5432925"/>
            <a:ext cx="66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B2F957A-D056-7D6D-2691-2E8022AB448C}"/>
              </a:ext>
            </a:extLst>
          </p:cNvPr>
          <p:cNvSpPr txBox="1"/>
          <p:nvPr/>
        </p:nvSpPr>
        <p:spPr>
          <a:xfrm>
            <a:off x="1011778" y="6070300"/>
            <a:ext cx="9585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Int. J. Mod. Phys. A 27 (2012), 1250150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标题 1">
            <a:extLst>
              <a:ext uri="{FF2B5EF4-FFF2-40B4-BE49-F238E27FC236}">
                <a16:creationId xmlns:a16="http://schemas.microsoft.com/office/drawing/2014/main" id="{5E9F0087-E8D7-CE82-7BE6-F0DFFBCBDE64}"/>
              </a:ext>
            </a:extLst>
          </p:cNvPr>
          <p:cNvSpPr txBox="1">
            <a:spLocks/>
          </p:cNvSpPr>
          <p:nvPr/>
        </p:nvSpPr>
        <p:spPr bwMode="auto">
          <a:xfrm>
            <a:off x="751586" y="46038"/>
            <a:ext cx="9764013" cy="9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defRPr>
            </a:lvl9pPr>
          </a:lstStyle>
          <a:p>
            <a:r>
              <a:rPr lang="zh-CN" altLang="en-US" sz="3200" kern="0">
                <a:latin typeface="楷体" panose="02010609060101010101" pitchFamily="49" charset="-122"/>
                <a:ea typeface="楷体" panose="02010609060101010101" pitchFamily="49" charset="-122"/>
              </a:rPr>
              <a:t>分析策略</a:t>
            </a:r>
            <a:endParaRPr lang="zh-CN" altLang="en-US" sz="3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113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日期占位符 18">
            <a:extLst>
              <a:ext uri="{FF2B5EF4-FFF2-40B4-BE49-F238E27FC236}">
                <a16:creationId xmlns:a16="http://schemas.microsoft.com/office/drawing/2014/main" id="{7113FDA2-C440-990E-CFB9-6C5AA718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5/30/2024</a:t>
            </a:r>
            <a:endParaRPr lang="zh-CN" altLang="en-US"/>
          </a:p>
        </p:txBody>
      </p:sp>
      <p:sp>
        <p:nvSpPr>
          <p:cNvPr id="20" name="页脚占位符 19">
            <a:extLst>
              <a:ext uri="{FF2B5EF4-FFF2-40B4-BE49-F238E27FC236}">
                <a16:creationId xmlns:a16="http://schemas.microsoft.com/office/drawing/2014/main" id="{0DE1A044-58AD-C708-A7F7-02F4B604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中期考核</a:t>
            </a:r>
          </a:p>
        </p:txBody>
      </p:sp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EF58D290-774B-6864-0DB3-CC9588E5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66CA-3BD9-43E9-BE57-2EC3BFEAA942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6C9767C-3B3F-5347-9755-F1B905AE1300}"/>
                  </a:ext>
                </a:extLst>
              </p:cNvPr>
              <p:cNvSpPr txBox="1"/>
              <p:nvPr/>
            </p:nvSpPr>
            <p:spPr>
              <a:xfrm>
                <a:off x="838200" y="1246909"/>
                <a:ext cx="9661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函数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𝛶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S</m:t>
                        </m:r>
                      </m:e>
                    </m:d>
                    <m:r>
                      <a:rPr lang="en-US" altLang="zh-CN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→</m:t>
                    </m:r>
                    <m:r>
                      <m:rPr>
                        <m:nor/>
                      </m:rPr>
                      <a:rPr lang="en-US" altLang="zh-CN" dirty="0">
                        <a:ea typeface="楷体" panose="02010609060101010101" pitchFamily="49" charset="-122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𝑛𝑜𝑛</m:t>
                    </m:r>
                    <m:r>
                      <a:rPr lang="en-US" altLang="zh-CN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𝐵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))</m:t>
                    </m:r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的一阶和二阶导数可以推导出来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6C9767C-3B3F-5347-9755-F1B905AE1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6909"/>
                <a:ext cx="9661237" cy="369332"/>
              </a:xfrm>
              <a:prstGeom prst="rect">
                <a:avLst/>
              </a:prstGeom>
              <a:blipFill>
                <a:blip r:embed="rId3"/>
                <a:stretch>
                  <a:fillRect l="-568" t="-13333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DE13FAA-B5D1-CC98-EC83-9EC7638330D7}"/>
                  </a:ext>
                </a:extLst>
              </p:cNvPr>
              <p:cNvSpPr txBox="1"/>
              <p:nvPr/>
            </p:nvSpPr>
            <p:spPr>
              <a:xfrm>
                <a:off x="2960255" y="1761673"/>
                <a:ext cx="5334000" cy="6885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𝜀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𝑜𝑏𝑠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2(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)(−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DE13FAA-B5D1-CC98-EC83-9EC763833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255" y="1761673"/>
                <a:ext cx="5334000" cy="688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52DA8EAD-36D3-196C-4E8A-958C54965DF7}"/>
              </a:ext>
            </a:extLst>
          </p:cNvPr>
          <p:cNvSpPr txBox="1"/>
          <p:nvPr/>
        </p:nvSpPr>
        <p:spPr>
          <a:xfrm>
            <a:off x="7626279" y="1912874"/>
            <a:ext cx="66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33513D-06EC-BEBE-3CE5-28D4618948C4}"/>
              </a:ext>
            </a:extLst>
          </p:cNvPr>
          <p:cNvSpPr txBox="1"/>
          <p:nvPr/>
        </p:nvSpPr>
        <p:spPr>
          <a:xfrm>
            <a:off x="8619007" y="2760873"/>
            <a:ext cx="66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766C4D6-B8B6-38A4-4C78-49804C3BA410}"/>
                  </a:ext>
                </a:extLst>
              </p:cNvPr>
              <p:cNvSpPr txBox="1"/>
              <p:nvPr/>
            </p:nvSpPr>
            <p:spPr>
              <a:xfrm>
                <a:off x="3650326" y="4712440"/>
                <a:ext cx="3188757" cy="686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ℬ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766C4D6-B8B6-38A4-4C78-49804C3BA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326" y="4712440"/>
                <a:ext cx="3188757" cy="686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0B3E2222-C8DB-1D82-91E9-02641B3B193D}"/>
              </a:ext>
            </a:extLst>
          </p:cNvPr>
          <p:cNvSpPr txBox="1"/>
          <p:nvPr/>
        </p:nvSpPr>
        <p:spPr>
          <a:xfrm>
            <a:off x="6992939" y="4871073"/>
            <a:ext cx="66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40B1C96-D566-2D7E-F114-468F9D4496B0}"/>
                  </a:ext>
                </a:extLst>
              </p:cNvPr>
              <p:cNvSpPr txBox="1"/>
              <p:nvPr/>
            </p:nvSpPr>
            <p:spPr>
              <a:xfrm>
                <a:off x="2222499" y="2574540"/>
                <a:ext cx="6892637" cy="5249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𝜀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</m:sup>
                            </m:sSubSup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ℬ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p>
                        </m:sSub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)(−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ℬ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dirty="0"/>
                  <a:t>]</a:t>
                </a:r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40B1C96-D566-2D7E-F114-468F9D449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99" y="2574540"/>
                <a:ext cx="6892637" cy="524952"/>
              </a:xfrm>
              <a:prstGeom prst="rect">
                <a:avLst/>
              </a:prstGeom>
              <a:blipFill>
                <a:blip r:embed="rId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37C223F-CBC8-3EDF-37FB-2703F96DA255}"/>
                  </a:ext>
                </a:extLst>
              </p:cNvPr>
              <p:cNvSpPr txBox="1"/>
              <p:nvPr/>
            </p:nvSpPr>
            <p:spPr>
              <a:xfrm>
                <a:off x="838200" y="3479292"/>
                <a:ext cx="10282382" cy="821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SupPr>
                      <m:e>
                        <m:r>
                          <a:rPr lang="zh-CN" altLang="en-US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𝜎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𝑖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𝑜𝑏𝑠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zh-CN" altLang="en-US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𝜎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可以被视为一个满足均值为</a:t>
                </a: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0</a:t>
                </a: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，偏差为</a:t>
                </a:r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∆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SupPr>
                      <m:e>
                        <m:r>
                          <a:rPr lang="zh-CN" altLang="en-US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𝜎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𝑖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𝑜𝑏𝑠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的高斯分布的随机变量。作为一种保守估计，我们假设截面测量的相对误差为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37C223F-CBC8-3EDF-37FB-2703F96DA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79292"/>
                <a:ext cx="10282382" cy="821315"/>
              </a:xfrm>
              <a:prstGeom prst="rect">
                <a:avLst/>
              </a:prstGeom>
              <a:blipFill>
                <a:blip r:embed="rId7"/>
                <a:stretch>
                  <a:fillRect l="-534" t="-4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850495B2-42C5-12C0-049D-ED72BC507930}"/>
              </a:ext>
            </a:extLst>
          </p:cNvPr>
          <p:cNvSpPr txBox="1"/>
          <p:nvPr/>
        </p:nvSpPr>
        <p:spPr>
          <a:xfrm>
            <a:off x="838200" y="43183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Br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的拟合误差可以被评估为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538D098-6CA7-614D-C19E-905934C441FA}"/>
                  </a:ext>
                </a:extLst>
              </p:cNvPr>
              <p:cNvSpPr txBox="1"/>
              <p:nvPr/>
            </p:nvSpPr>
            <p:spPr>
              <a:xfrm>
                <a:off x="838200" y="5611091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我们的目标是最小化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𝐸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ℬ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𝑟</m:t>
                        </m:r>
                      </m:e>
                    </m:d>
                  </m:oMath>
                </a14:m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538D098-6CA7-614D-C19E-905934C4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11091"/>
                <a:ext cx="6096000" cy="369332"/>
              </a:xfrm>
              <a:prstGeom prst="rect">
                <a:avLst/>
              </a:prstGeom>
              <a:blipFill>
                <a:blip r:embed="rId8"/>
                <a:stretch>
                  <a:fillRect l="-900" t="-1147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标题 1">
            <a:extLst>
              <a:ext uri="{FF2B5EF4-FFF2-40B4-BE49-F238E27FC236}">
                <a16:creationId xmlns:a16="http://schemas.microsoft.com/office/drawing/2014/main" id="{46623A93-29F8-7431-98AB-5CFA35C5DA8C}"/>
              </a:ext>
            </a:extLst>
          </p:cNvPr>
          <p:cNvSpPr txBox="1">
            <a:spLocks/>
          </p:cNvSpPr>
          <p:nvPr/>
        </p:nvSpPr>
        <p:spPr bwMode="auto">
          <a:xfrm>
            <a:off x="751586" y="46038"/>
            <a:ext cx="9764013" cy="9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defRPr>
            </a:lvl9pPr>
          </a:lstStyle>
          <a:p>
            <a:r>
              <a:rPr lang="zh-CN" altLang="en-US" sz="3200" kern="0">
                <a:latin typeface="楷体" panose="02010609060101010101" pitchFamily="49" charset="-122"/>
                <a:ea typeface="楷体" panose="02010609060101010101" pitchFamily="49" charset="-122"/>
              </a:rPr>
              <a:t>分析策略</a:t>
            </a:r>
            <a:endParaRPr lang="zh-CN" altLang="en-US" sz="3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830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BC6CFC-51B3-240B-35B8-2593550C5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04" y="1475791"/>
            <a:ext cx="4986917" cy="390641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F3CDD41-F106-9DCD-1988-ACF013991906}"/>
              </a:ext>
            </a:extLst>
          </p:cNvPr>
          <p:cNvSpPr txBox="1"/>
          <p:nvPr/>
        </p:nvSpPr>
        <p:spPr>
          <a:xfrm>
            <a:off x="1052946" y="498703"/>
            <a:ext cx="2117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输入参数</a:t>
            </a:r>
          </a:p>
        </p:txBody>
      </p:sp>
    </p:spTree>
    <p:extLst>
      <p:ext uri="{BB962C8B-B14F-4D97-AF65-F5344CB8AC3E}">
        <p14:creationId xmlns:p14="http://schemas.microsoft.com/office/powerpoint/2010/main" val="139886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143632A-BD1B-5B80-5799-98ECB8FACB69}"/>
              </a:ext>
            </a:extLst>
          </p:cNvPr>
          <p:cNvSpPr txBox="1"/>
          <p:nvPr/>
        </p:nvSpPr>
        <p:spPr>
          <a:xfrm>
            <a:off x="1252496" y="338097"/>
            <a:ext cx="3895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固定</a:t>
            </a:r>
            <a:r>
              <a:rPr lang="en-US" altLang="zh-CN" dirty="0"/>
              <a:t>BR=0.4e-3, phi=270</a:t>
            </a:r>
            <a:r>
              <a:rPr lang="zh-CN" altLang="en-US" dirty="0"/>
              <a:t>，</a:t>
            </a:r>
            <a:r>
              <a:rPr lang="en-US" altLang="zh-CN" dirty="0"/>
              <a:t>s=3.773</a:t>
            </a:r>
          </a:p>
          <a:p>
            <a:endParaRPr lang="en-US" altLang="zh-CN" dirty="0"/>
          </a:p>
          <a:p>
            <a:r>
              <a:rPr lang="zh-CN" altLang="en-US" dirty="0"/>
              <a:t>总截面确实是有最小值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1BEC61-338F-C4AD-F517-E917FEE96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" y="1587433"/>
            <a:ext cx="6072410" cy="286162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5742161-4AEE-E121-EB95-1420B75EE5F6}"/>
              </a:ext>
            </a:extLst>
          </p:cNvPr>
          <p:cNvSpPr txBox="1"/>
          <p:nvPr/>
        </p:nvSpPr>
        <p:spPr>
          <a:xfrm>
            <a:off x="7176887" y="422622"/>
            <a:ext cx="376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将</a:t>
            </a:r>
            <a:r>
              <a:rPr lang="en-US" altLang="zh-CN" dirty="0"/>
              <a:t>s</a:t>
            </a:r>
            <a:r>
              <a:rPr lang="zh-CN" altLang="en-US" dirty="0"/>
              <a:t>从</a:t>
            </a:r>
            <a:r>
              <a:rPr lang="en-US" altLang="zh-CN" dirty="0"/>
              <a:t>3.74</a:t>
            </a:r>
            <a:r>
              <a:rPr lang="zh-CN" altLang="en-US" dirty="0"/>
              <a:t>变化到</a:t>
            </a:r>
            <a:r>
              <a:rPr lang="en-US" altLang="zh-CN" dirty="0"/>
              <a:t>3.8</a:t>
            </a:r>
            <a:r>
              <a:rPr lang="zh-CN" altLang="en-US" dirty="0"/>
              <a:t>，</a:t>
            </a:r>
            <a:r>
              <a:rPr lang="en-US" altLang="zh-CN" dirty="0"/>
              <a:t>phi=270</a:t>
            </a:r>
          </a:p>
          <a:p>
            <a:endParaRPr lang="en-US" altLang="zh-CN" dirty="0"/>
          </a:p>
          <a:p>
            <a:r>
              <a:rPr lang="zh-CN" altLang="en-US" dirty="0"/>
              <a:t>数值求解截面极小时</a:t>
            </a:r>
            <a:r>
              <a:rPr lang="en-US" altLang="zh-CN" dirty="0"/>
              <a:t>Br</a:t>
            </a:r>
            <a:r>
              <a:rPr lang="zh-CN" altLang="en-US" dirty="0"/>
              <a:t>的值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2787C0D-0D96-61A1-341F-60EE1DD0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526" y="1587433"/>
            <a:ext cx="4194178" cy="33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1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55FF69-D538-1A49-49CC-9654FDDFC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30" y="1082054"/>
            <a:ext cx="5698453" cy="434287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EBA7749-1D51-3220-7368-605AF39EB43D}"/>
              </a:ext>
            </a:extLst>
          </p:cNvPr>
          <p:cNvSpPr txBox="1"/>
          <p:nvPr/>
        </p:nvSpPr>
        <p:spPr>
          <a:xfrm>
            <a:off x="983556" y="345782"/>
            <a:ext cx="488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预计能量点</a:t>
            </a:r>
            <a:r>
              <a:rPr lang="en-US" altLang="zh-CN" dirty="0"/>
              <a:t>s  phi=270   </a:t>
            </a:r>
            <a:r>
              <a:rPr lang="zh-CN" altLang="en-US" dirty="0"/>
              <a:t>二阶片偏导的分布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EFDA4BF-E423-07AA-A569-D87DF98A5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616" y="1082054"/>
            <a:ext cx="5711384" cy="4342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4F1E97C-097E-2039-1D84-B6158F48D4A0}"/>
                  </a:ext>
                </a:extLst>
              </p:cNvPr>
              <p:cNvSpPr txBox="1"/>
              <p:nvPr/>
            </p:nvSpPr>
            <p:spPr>
              <a:xfrm>
                <a:off x="7304954" y="345782"/>
                <a:ext cx="4887046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预计能量点</a:t>
                </a:r>
                <a:r>
                  <a:rPr lang="en-US" altLang="zh-CN" dirty="0"/>
                  <a:t>s  phi=270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</m:oMath>
                </a14:m>
                <a:r>
                  <a:rPr lang="zh-CN" altLang="en-US" dirty="0"/>
                  <a:t>的分布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4F1E97C-097E-2039-1D84-B6158F48D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954" y="345782"/>
                <a:ext cx="4887046" cy="391582"/>
              </a:xfrm>
              <a:prstGeom prst="rect">
                <a:avLst/>
              </a:prstGeom>
              <a:blipFill>
                <a:blip r:embed="rId4"/>
                <a:stretch>
                  <a:fillRect l="-998" t="-312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56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28116</TotalTime>
  <Words>907</Words>
  <Application>Microsoft Office PowerPoint</Application>
  <PresentationFormat>宽屏</PresentationFormat>
  <Paragraphs>110</Paragraphs>
  <Slides>15</Slides>
  <Notes>4</Notes>
  <HiddenSlides>2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楷体</vt:lpstr>
      <vt:lpstr>Arial</vt:lpstr>
      <vt:lpstr>Cambria Math</vt:lpstr>
      <vt:lpstr>Times New Roman</vt:lpstr>
      <vt:lpstr>Wingdings</vt:lpstr>
      <vt:lpstr>Office 主题​​</vt:lpstr>
      <vt:lpstr>Data taking proposal of ψ(3770) scan</vt:lpstr>
      <vt:lpstr>Motivation</vt:lpstr>
      <vt:lpstr>分析策略</vt:lpstr>
      <vt:lpstr>分析策略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佳欣 李</dc:creator>
  <cp:lastModifiedBy>佳欣 李</cp:lastModifiedBy>
  <cp:revision>66</cp:revision>
  <dcterms:created xsi:type="dcterms:W3CDTF">2024-03-27T08:05:57Z</dcterms:created>
  <dcterms:modified xsi:type="dcterms:W3CDTF">2024-06-20T10:05:37Z</dcterms:modified>
</cp:coreProperties>
</file>