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4" r:id="rId2"/>
  </p:sldMasterIdLst>
  <p:notesMasterIdLst>
    <p:notesMasterId r:id="rId14"/>
  </p:notesMasterIdLst>
  <p:sldIdLst>
    <p:sldId id="262" r:id="rId3"/>
    <p:sldId id="338" r:id="rId4"/>
    <p:sldId id="341" r:id="rId5"/>
    <p:sldId id="346" r:id="rId6"/>
    <p:sldId id="342" r:id="rId7"/>
    <p:sldId id="344" r:id="rId8"/>
    <p:sldId id="343" r:id="rId9"/>
    <p:sldId id="347" r:id="rId10"/>
    <p:sldId id="345" r:id="rId11"/>
    <p:sldId id="348" r:id="rId12"/>
    <p:sldId id="283" r:id="rId13"/>
  </p:sldIdLst>
  <p:sldSz cx="12192000" cy="6858000"/>
  <p:notesSz cx="6858000" cy="9144000"/>
  <p:custDataLst>
    <p:tags r:id="rId1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B67E"/>
    <a:srgbClr val="D28381"/>
    <a:srgbClr val="A693BF"/>
    <a:srgbClr val="762C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04" autoAdjust="0"/>
    <p:restoredTop sz="94660"/>
  </p:normalViewPr>
  <p:slideViewPr>
    <p:cSldViewPr snapToGrid="0">
      <p:cViewPr varScale="1">
        <p:scale>
          <a:sx n="96" d="100"/>
          <a:sy n="96" d="100"/>
        </p:scale>
        <p:origin x="78"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F:\&#30740;&#31350;&#29983;\work\2023&#35199;&#23425;\alg%20time.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cap="none" spc="20" baseline="0">
                <a:solidFill>
                  <a:schemeClr val="tx1">
                    <a:lumMod val="50000"/>
                    <a:lumOff val="50000"/>
                  </a:schemeClr>
                </a:solidFill>
                <a:latin typeface="+mn-lt"/>
                <a:ea typeface="+mn-ea"/>
                <a:cs typeface="+mn-cs"/>
              </a:defRPr>
            </a:pPr>
            <a:r>
              <a:rPr lang="zh-CN" altLang="en-US"/>
              <a:t>各部分时间占比</a:t>
            </a:r>
            <a:endParaRPr lang="zh-CN"/>
          </a:p>
        </c:rich>
      </c:tx>
      <c:overlay val="0"/>
      <c:spPr>
        <a:noFill/>
        <a:ln>
          <a:noFill/>
        </a:ln>
        <a:effectLst/>
      </c:spPr>
      <c:txPr>
        <a:bodyPr rot="0" spcFirstLastPara="1" vertOverflow="ellipsis" vert="horz" wrap="square" anchor="ctr" anchorCtr="1"/>
        <a:lstStyle/>
        <a:p>
          <a:pPr>
            <a:defRPr sz="1400" b="0" i="0" u="none" strike="noStrike" kern="1200" cap="none" spc="20" baseline="0">
              <a:solidFill>
                <a:schemeClr val="tx1">
                  <a:lumMod val="50000"/>
                  <a:lumOff val="50000"/>
                </a:schemeClr>
              </a:solidFill>
              <a:latin typeface="+mn-lt"/>
              <a:ea typeface="+mn-ea"/>
              <a:cs typeface="+mn-cs"/>
            </a:defRPr>
          </a:pPr>
          <a:endParaRPr lang="zh-CN"/>
        </a:p>
      </c:txPr>
    </c:title>
    <c:autoTitleDeleted val="0"/>
    <c:plotArea>
      <c:layout/>
      <c:pieChart>
        <c:varyColors val="1"/>
        <c:ser>
          <c:idx val="0"/>
          <c:order val="0"/>
          <c:dPt>
            <c:idx val="0"/>
            <c:bubble3D val="0"/>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extLst>
              <c:ext xmlns:c16="http://schemas.microsoft.com/office/drawing/2014/chart" uri="{C3380CC4-5D6E-409C-BE32-E72D297353CC}">
                <c16:uniqueId val="{00000001-0B2F-4880-843E-EDD5DDC326DD}"/>
              </c:ext>
            </c:extLst>
          </c:dPt>
          <c:dPt>
            <c:idx val="1"/>
            <c:bubble3D val="0"/>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extLst>
              <c:ext xmlns:c16="http://schemas.microsoft.com/office/drawing/2014/chart" uri="{C3380CC4-5D6E-409C-BE32-E72D297353CC}">
                <c16:uniqueId val="{00000003-0B2F-4880-843E-EDD5DDC326DD}"/>
              </c:ext>
            </c:extLst>
          </c:dPt>
          <c:dPt>
            <c:idx val="2"/>
            <c:bubble3D val="0"/>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9525" cap="flat" cmpd="sng" algn="ctr">
                <a:solidFill>
                  <a:schemeClr val="accent6">
                    <a:shade val="95000"/>
                  </a:schemeClr>
                </a:solidFill>
                <a:round/>
              </a:ln>
              <a:effectLst/>
            </c:spPr>
            <c:extLst>
              <c:ext xmlns:c16="http://schemas.microsoft.com/office/drawing/2014/chart" uri="{C3380CC4-5D6E-409C-BE32-E72D297353CC}">
                <c16:uniqueId val="{00000005-0B2F-4880-843E-EDD5DDC326DD}"/>
              </c:ext>
            </c:extLst>
          </c:dPt>
          <c:dPt>
            <c:idx val="3"/>
            <c:bubble3D val="0"/>
            <c:spPr>
              <a:gradFill rotWithShape="1">
                <a:gsLst>
                  <a:gs pos="0">
                    <a:schemeClr val="accent2">
                      <a:lumMod val="60000"/>
                      <a:lumMod val="110000"/>
                      <a:satMod val="105000"/>
                      <a:tint val="67000"/>
                    </a:schemeClr>
                  </a:gs>
                  <a:gs pos="50000">
                    <a:schemeClr val="accent2">
                      <a:lumMod val="60000"/>
                      <a:lumMod val="105000"/>
                      <a:satMod val="103000"/>
                      <a:tint val="73000"/>
                    </a:schemeClr>
                  </a:gs>
                  <a:gs pos="100000">
                    <a:schemeClr val="accent2">
                      <a:lumMod val="60000"/>
                      <a:lumMod val="105000"/>
                      <a:satMod val="109000"/>
                      <a:tint val="81000"/>
                    </a:schemeClr>
                  </a:gs>
                </a:gsLst>
                <a:lin ang="5400000" scaled="0"/>
              </a:gradFill>
              <a:ln w="9525" cap="flat" cmpd="sng" algn="ctr">
                <a:solidFill>
                  <a:schemeClr val="accent2">
                    <a:lumMod val="60000"/>
                    <a:shade val="95000"/>
                  </a:schemeClr>
                </a:solidFill>
                <a:round/>
              </a:ln>
              <a:effectLst/>
            </c:spPr>
            <c:extLst>
              <c:ext xmlns:c16="http://schemas.microsoft.com/office/drawing/2014/chart" uri="{C3380CC4-5D6E-409C-BE32-E72D297353CC}">
                <c16:uniqueId val="{00000007-0B2F-4880-843E-EDD5DDC326DD}"/>
              </c:ext>
            </c:extLst>
          </c:dPt>
          <c:dLbls>
            <c:dLbl>
              <c:idx val="0"/>
              <c:layout>
                <c:manualLayout>
                  <c:x val="4.3611111111111114E-2"/>
                  <c:y val="5.6830344123651212E-2"/>
                </c:manualLayout>
              </c:layout>
              <c:tx>
                <c:rich>
                  <a:bodyPr/>
                  <a:lstStyle/>
                  <a:p>
                    <a:fld id="{C8A82382-23D3-4B3D-97F0-286DC2E41155}" type="VALUE">
                      <a:rPr lang="en-US" altLang="zh-CN"/>
                      <a:pPr/>
                      <a:t>[值]</a:t>
                    </a:fld>
                    <a:r>
                      <a:rPr lang="en-US" altLang="zh-CN"/>
                      <a:t> us</a:t>
                    </a:r>
                    <a:endParaRPr lang="en-US" altLang="zh-CN" baseline="0"/>
                  </a:p>
                  <a:p>
                    <a:fld id="{649B5564-AFC0-4F42-817A-C30618796CC0}" type="PERCENTAGE">
                      <a:rPr lang="en-US" altLang="zh-CN"/>
                      <a:pPr/>
                      <a:t>[百分比]</a:t>
                    </a:fld>
                    <a:endParaRPr lang="zh-CN" altLang="en-US"/>
                  </a:p>
                </c:rich>
              </c:tx>
              <c:dLblPos val="bestFit"/>
              <c:showLegendKey val="1"/>
              <c:showVal val="1"/>
              <c:showCatName val="0"/>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0B2F-4880-843E-EDD5DDC326DD}"/>
                </c:ext>
              </c:extLst>
            </c:dLbl>
            <c:dLbl>
              <c:idx val="1"/>
              <c:tx>
                <c:rich>
                  <a:bodyPr/>
                  <a:lstStyle/>
                  <a:p>
                    <a:fld id="{80629A33-715B-418E-A77C-049F9D4EDD46}" type="VALUE">
                      <a:rPr lang="en-US" altLang="zh-CN"/>
                      <a:pPr/>
                      <a:t>[值]</a:t>
                    </a:fld>
                    <a:r>
                      <a:rPr lang="en-US" altLang="zh-CN"/>
                      <a:t> us</a:t>
                    </a:r>
                    <a:endParaRPr lang="en-US" altLang="zh-CN" baseline="0"/>
                  </a:p>
                  <a:p>
                    <a:fld id="{41789C40-F00A-4DD2-B150-08002880FEE5}" type="PERCENTAGE">
                      <a:rPr lang="en-US" altLang="zh-CN"/>
                      <a:pPr/>
                      <a:t>[百分比]</a:t>
                    </a:fld>
                    <a:endParaRPr lang="zh-CN" altLang="en-US"/>
                  </a:p>
                </c:rich>
              </c:tx>
              <c:dLblPos val="bestFit"/>
              <c:showLegendKey val="1"/>
              <c:showVal val="1"/>
              <c:showCatName val="0"/>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0B2F-4880-843E-EDD5DDC326DD}"/>
                </c:ext>
              </c:extLst>
            </c:dLbl>
            <c:dLbl>
              <c:idx val="2"/>
              <c:tx>
                <c:rich>
                  <a:bodyPr/>
                  <a:lstStyle/>
                  <a:p>
                    <a:fld id="{AD23DE83-E354-4E52-A102-9E52158CE35D}" type="VALUE">
                      <a:rPr lang="en-US" altLang="zh-CN"/>
                      <a:pPr/>
                      <a:t>[值]</a:t>
                    </a:fld>
                    <a:r>
                      <a:rPr lang="en-US" altLang="zh-CN"/>
                      <a:t> us</a:t>
                    </a:r>
                    <a:endParaRPr lang="en-US" altLang="zh-CN" baseline="0"/>
                  </a:p>
                  <a:p>
                    <a:fld id="{8BB47BD4-0862-4A10-9A80-00D1B347E992}" type="PERCENTAGE">
                      <a:rPr lang="en-US" altLang="zh-CN"/>
                      <a:pPr/>
                      <a:t>[百分比]</a:t>
                    </a:fld>
                    <a:endParaRPr lang="zh-CN" altLang="en-US"/>
                  </a:p>
                </c:rich>
              </c:tx>
              <c:dLblPos val="bestFit"/>
              <c:showLegendKey val="1"/>
              <c:showVal val="1"/>
              <c:showCatName val="0"/>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0B2F-4880-843E-EDD5DDC326DD}"/>
                </c:ext>
              </c:extLst>
            </c:dLbl>
            <c:dLbl>
              <c:idx val="3"/>
              <c:tx>
                <c:rich>
                  <a:bodyPr/>
                  <a:lstStyle/>
                  <a:p>
                    <a:fld id="{A8B2F9BE-448D-4860-AEDE-2AD307BC0200}" type="VALUE">
                      <a:rPr lang="en-US" altLang="zh-CN"/>
                      <a:pPr/>
                      <a:t>[值]</a:t>
                    </a:fld>
                    <a:r>
                      <a:rPr lang="en-US" altLang="zh-CN"/>
                      <a:t> us</a:t>
                    </a:r>
                  </a:p>
                </c:rich>
              </c:tx>
              <c:dLblPos val="bestFit"/>
              <c:showLegendKey val="1"/>
              <c:showVal val="1"/>
              <c:showCatName val="0"/>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7-0B2F-4880-843E-EDD5DDC326D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zh-CN"/>
              </a:p>
            </c:txPr>
            <c:dLblPos val="bestFit"/>
            <c:showLegendKey val="1"/>
            <c:showVal val="1"/>
            <c:showCatName val="0"/>
            <c:showSerName val="0"/>
            <c:showPercent val="1"/>
            <c:showBubbleSize val="0"/>
            <c:separator>
</c:separator>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Sheet1!$B$10:$E$10</c:f>
              <c:strCache>
                <c:ptCount val="4"/>
                <c:pt idx="0">
                  <c:v>解析数据</c:v>
                </c:pt>
                <c:pt idx="1">
                  <c:v>数据排序</c:v>
                </c:pt>
                <c:pt idx="2">
                  <c:v>滑动窗口</c:v>
                </c:pt>
                <c:pt idx="3">
                  <c:v>数据打包</c:v>
                </c:pt>
              </c:strCache>
            </c:strRef>
          </c:cat>
          <c:val>
            <c:numRef>
              <c:f>Sheet1!$B$11:$E$11</c:f>
              <c:numCache>
                <c:formatCode>General</c:formatCode>
                <c:ptCount val="4"/>
                <c:pt idx="0">
                  <c:v>96402</c:v>
                </c:pt>
                <c:pt idx="1">
                  <c:v>677938</c:v>
                </c:pt>
                <c:pt idx="2">
                  <c:v>635917</c:v>
                </c:pt>
                <c:pt idx="3">
                  <c:v>16157</c:v>
                </c:pt>
              </c:numCache>
            </c:numRef>
          </c:val>
          <c:extLst>
            <c:ext xmlns:c16="http://schemas.microsoft.com/office/drawing/2014/chart" uri="{C3380CC4-5D6E-409C-BE32-E72D297353CC}">
              <c16:uniqueId val="{00000008-0B2F-4880-843E-EDD5DDC326DD}"/>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9488E5-93DE-4682-812E-B9C5A67A6AE6}" type="datetimeFigureOut">
              <a:rPr lang="zh-CN" altLang="en-US" smtClean="0"/>
              <a:t>2023/7/11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D25867-76CA-4819-A999-589FE6FFEEEA}"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3A1DF17-A28C-4D46-829F-D8D110C0931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pic>
        <p:nvPicPr>
          <p:cNvPr id="7" name="图片 6" descr="高能所图标-单色.tif"/>
          <p:cNvPicPr>
            <a:picLocks noChangeAspect="1"/>
          </p:cNvPicPr>
          <p:nvPr userDrawn="1"/>
        </p:nvPicPr>
        <p:blipFill>
          <a:blip r:embed="rId2" cstate="email">
            <a:lum bright="5000"/>
          </a:blip>
          <a:srcRect/>
          <a:stretch>
            <a:fillRect/>
          </a:stretch>
        </p:blipFill>
        <p:spPr>
          <a:xfrm>
            <a:off x="0" y="2348880"/>
            <a:ext cx="7440149" cy="4509120"/>
          </a:xfrm>
          <a:prstGeom prst="rect">
            <a:avLst/>
          </a:prstGeom>
        </p:spPr>
      </p:pic>
      <p:sp>
        <p:nvSpPr>
          <p:cNvPr id="2" name="标题 1"/>
          <p:cNvSpPr>
            <a:spLocks noGrp="1"/>
          </p:cNvSpPr>
          <p:nvPr>
            <p:ph type="ctrTitle"/>
          </p:nvPr>
        </p:nvSpPr>
        <p:spPr>
          <a:xfrm>
            <a:off x="914400" y="2130426"/>
            <a:ext cx="10363200" cy="1470025"/>
          </a:xfrm>
        </p:spPr>
        <p:txBody>
          <a:bodyPr>
            <a:noAutofit/>
          </a:bodyPr>
          <a:lstStyle>
            <a:lvl1pPr>
              <a:defRPr lang="zh-CN" altLang="en-US" sz="6600" b="1" kern="1200" dirty="0">
                <a:solidFill>
                  <a:srgbClr val="3366FF"/>
                </a:solidFill>
                <a:effectLst>
                  <a:outerShdw blurRad="38100" dist="38100" dir="2700000" algn="tl">
                    <a:srgbClr val="000000">
                      <a:alpha val="43137"/>
                    </a:srgbClr>
                  </a:outerShdw>
                  <a:reflection blurRad="25400" stA="30000" endPos="30000" dist="50800" dir="5400000" sy="-100000" algn="bl" rotWithShape="0"/>
                </a:effectLst>
                <a:latin typeface="MiSans Normal" pitchFamily="2" charset="-122"/>
                <a:ea typeface="MiSans Normal" pitchFamily="2" charset="-122"/>
                <a:cs typeface="+mn-cs"/>
              </a:defRPr>
            </a:lvl1pPr>
          </a:lstStyle>
          <a:p>
            <a:r>
              <a:rPr lang="zh-CN" altLang="en-US" dirty="0"/>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solidFill>
                <a:latin typeface="MiSans Normal" pitchFamily="2" charset="-122"/>
                <a:ea typeface="MiSans Normal" pitchFamily="2" charset="-12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48B4DD93-4389-43A1-B6A6-324EB326FA98}" type="datetime1">
              <a:rPr lang="zh-CN" altLang="en-US" smtClean="0">
                <a:solidFill>
                  <a:prstClr val="black">
                    <a:tint val="75000"/>
                  </a:prstClr>
                </a:solidFill>
              </a:rPr>
              <a:t>2023/7/11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atin typeface="MiSans Normal" pitchFamily="2" charset="-122"/>
                <a:ea typeface="MiSans Normal" pitchFamily="2" charset="-122"/>
              </a:defRPr>
            </a:lvl1p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atin typeface="MiSans Normal" pitchFamily="2" charset="-122"/>
                <a:ea typeface="MiSans Normal" pitchFamily="2" charset="-122"/>
              </a:defRPr>
            </a:lvl1pPr>
          </a:lstStyle>
          <a:p>
            <a:fld id="{F15E9139-A00B-4B2A-98A6-095DC08F1345}" type="slidenum">
              <a:rPr lang="zh-CN" altLang="en-US" smtClean="0">
                <a:solidFill>
                  <a:prstClr val="black">
                    <a:tint val="75000"/>
                  </a:prstClr>
                </a:solidFill>
              </a:rPr>
              <a:pPr/>
              <a:t>‹#›</a:t>
            </a:fld>
            <a:endParaRPr lang="zh-CN" altLang="en-US">
              <a:solidFill>
                <a:prstClr val="black">
                  <a:tint val="75000"/>
                </a:prstClr>
              </a:solidFill>
            </a:endParaRPr>
          </a:p>
        </p:txBody>
      </p:sp>
      <p:sp>
        <p:nvSpPr>
          <p:cNvPr id="8" name="矩形 7"/>
          <p:cNvSpPr/>
          <p:nvPr userDrawn="1"/>
        </p:nvSpPr>
        <p:spPr>
          <a:xfrm>
            <a:off x="0" y="6750024"/>
            <a:ext cx="12192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9" name="矩形 8"/>
          <p:cNvSpPr/>
          <p:nvPr userDrawn="1"/>
        </p:nvSpPr>
        <p:spPr>
          <a:xfrm>
            <a:off x="2476476" y="6750024"/>
            <a:ext cx="9715525" cy="108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10" name="矩形 9"/>
          <p:cNvSpPr/>
          <p:nvPr userDrawn="1"/>
        </p:nvSpPr>
        <p:spPr>
          <a:xfrm>
            <a:off x="-1" y="0"/>
            <a:ext cx="12192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11" name="矩形 10"/>
          <p:cNvSpPr/>
          <p:nvPr userDrawn="1"/>
        </p:nvSpPr>
        <p:spPr>
          <a:xfrm>
            <a:off x="9239272" y="-2"/>
            <a:ext cx="2952728" cy="216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atin typeface="MiSans Normal" pitchFamily="2" charset="-122"/>
                <a:ea typeface="MiSans Normal" pitchFamily="2" charset="-122"/>
              </a:defRPr>
            </a:lvl1pPr>
          </a:lstStyle>
          <a:p>
            <a:fld id="{11B307E1-D71C-41BA-A46F-7D59ABA25668}" type="datetime1">
              <a:rPr lang="zh-CN" altLang="en-US" smtClean="0">
                <a:solidFill>
                  <a:prstClr val="black">
                    <a:tint val="75000"/>
                  </a:prstClr>
                </a:solidFill>
              </a:rPr>
              <a:pPr/>
              <a:t>2023/7/11</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lvl1pPr>
              <a:defRPr>
                <a:latin typeface="MiSans Normal" pitchFamily="2" charset="-122"/>
                <a:ea typeface="MiSans Normal" pitchFamily="2" charset="-122"/>
              </a:defRPr>
            </a:lvl1p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lvl1pPr>
              <a:defRPr>
                <a:latin typeface="MiSans Normal" pitchFamily="2" charset="-122"/>
                <a:ea typeface="MiSans Normal" pitchFamily="2" charset="-122"/>
              </a:defRPr>
            </a:lvl1pPr>
          </a:lstStyle>
          <a:p>
            <a:fld id="{F15E9139-A00B-4B2A-98A6-095DC08F134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609600" y="1052736"/>
            <a:ext cx="10972800" cy="4840303"/>
          </a:xfrm>
        </p:spPr>
        <p:txBody>
          <a:bodyPr>
            <a:normAutofit/>
          </a:bodyPr>
          <a:lstStyle>
            <a:lvl1pPr>
              <a:lnSpc>
                <a:spcPct val="110000"/>
              </a:lnSpc>
              <a:spcBef>
                <a:spcPts val="800"/>
              </a:spcBef>
              <a:spcAft>
                <a:spcPts val="500"/>
              </a:spcAft>
              <a:buClr>
                <a:srgbClr val="FFC000"/>
              </a:buClr>
              <a:buSzPct val="80000"/>
              <a:buFont typeface="Wingdings" panose="05000000000000000000" pitchFamily="2" charset="2"/>
              <a:buChar char="n"/>
              <a:defRPr sz="2400" b="0" baseline="0">
                <a:latin typeface="MiSans Normal" pitchFamily="2" charset="-122"/>
                <a:ea typeface="MiSans Normal" pitchFamily="2" charset="-122"/>
              </a:defRPr>
            </a:lvl1pPr>
            <a:lvl2pPr marL="742950" indent="-285750">
              <a:buFont typeface="Wingdings" panose="05000000000000000000" pitchFamily="2" charset="2"/>
              <a:buChar char="Ø"/>
              <a:defRPr sz="2000" baseline="0">
                <a:latin typeface="MiSans Normal" pitchFamily="2" charset="-122"/>
                <a:ea typeface="MiSans Normal" pitchFamily="2" charset="-122"/>
              </a:defRPr>
            </a:lvl2pPr>
            <a:lvl3pPr>
              <a:defRPr sz="1800" baseline="0">
                <a:latin typeface="MiSans Normal" pitchFamily="2" charset="-122"/>
                <a:ea typeface="MiSans Normal" pitchFamily="2" charset="-122"/>
              </a:defRPr>
            </a:lvl3pPr>
            <a:lvl4pPr>
              <a:defRPr sz="1800" baseline="0">
                <a:latin typeface="MiSans Normal" pitchFamily="2" charset="-122"/>
                <a:ea typeface="MiSans Normal" pitchFamily="2" charset="-122"/>
              </a:defRPr>
            </a:lvl4pPr>
            <a:lvl5pPr>
              <a:defRPr sz="1800" baseline="0">
                <a:latin typeface="MiSans Normal" pitchFamily="2" charset="-122"/>
                <a:ea typeface="MiSans Normal" pitchFamily="2"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ACE5C54E-EC9F-49A6-944B-D9C80DF90956}" type="datetime1">
              <a:rPr lang="zh-CN" altLang="en-US" smtClean="0">
                <a:solidFill>
                  <a:prstClr val="black">
                    <a:tint val="75000"/>
                  </a:prstClr>
                </a:solidFill>
              </a:rPr>
              <a:t>2023/7/11</a:t>
            </a:fld>
            <a:endParaRPr lang="zh-CN" altLang="en-US" dirty="0">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98B4EB0-06CE-481E-B32B-52DF58230A15}" type="slidenum">
              <a:rPr lang="zh-CN" altLang="en-US" smtClean="0">
                <a:solidFill>
                  <a:prstClr val="black">
                    <a:tint val="75000"/>
                  </a:prstClr>
                </a:solidFill>
              </a:rPr>
              <a:t>‹#›</a:t>
            </a:fld>
            <a:endParaRPr lang="zh-CN" altLang="en-US" dirty="0">
              <a:solidFill>
                <a:prstClr val="black">
                  <a:tint val="75000"/>
                </a:prstClr>
              </a:solidFill>
            </a:endParaRPr>
          </a:p>
        </p:txBody>
      </p:sp>
      <p:sp>
        <p:nvSpPr>
          <p:cNvPr id="2" name="标题 1"/>
          <p:cNvSpPr>
            <a:spLocks noGrp="1"/>
          </p:cNvSpPr>
          <p:nvPr>
            <p:ph type="title"/>
          </p:nvPr>
        </p:nvSpPr>
        <p:spPr>
          <a:xfrm>
            <a:off x="615122" y="156478"/>
            <a:ext cx="10763325" cy="725470"/>
          </a:xfrm>
        </p:spPr>
        <p:txBody>
          <a:bodyPr>
            <a:normAutofit/>
          </a:bodyPr>
          <a:lstStyle>
            <a:lvl1pPr algn="l">
              <a:defRPr sz="3000" b="1" baseline="0">
                <a:solidFill>
                  <a:schemeClr val="tx1"/>
                </a:solidFill>
                <a:effectLst>
                  <a:outerShdw blurRad="38100" dist="38100" dir="2700000" algn="tl">
                    <a:srgbClr val="000000">
                      <a:alpha val="43137"/>
                    </a:srgbClr>
                  </a:outerShdw>
                </a:effectLst>
                <a:latin typeface="MiSans Normal" pitchFamily="2" charset="-122"/>
                <a:ea typeface="MiSans Normal" pitchFamily="2" charset="-122"/>
              </a:defRPr>
            </a:lvl1pPr>
          </a:lstStyle>
          <a:p>
            <a:r>
              <a:rPr lang="zh-CN" altLang="en-US" dirty="0"/>
              <a:t>单击此处编辑母版标题样式</a:t>
            </a:r>
          </a:p>
        </p:txBody>
      </p:sp>
      <p:sp>
        <p:nvSpPr>
          <p:cNvPr id="15" name="矩形 14"/>
          <p:cNvSpPr/>
          <p:nvPr userDrawn="1"/>
        </p:nvSpPr>
        <p:spPr>
          <a:xfrm>
            <a:off x="0" y="6750024"/>
            <a:ext cx="12192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16" name="矩形 15"/>
          <p:cNvSpPr/>
          <p:nvPr userDrawn="1"/>
        </p:nvSpPr>
        <p:spPr>
          <a:xfrm>
            <a:off x="2476476" y="6750024"/>
            <a:ext cx="9715525" cy="108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18" name="矩形 17"/>
          <p:cNvSpPr/>
          <p:nvPr userDrawn="1"/>
        </p:nvSpPr>
        <p:spPr>
          <a:xfrm>
            <a:off x="-1" y="937526"/>
            <a:ext cx="12192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23" name="矩形 22"/>
          <p:cNvSpPr/>
          <p:nvPr userDrawn="1"/>
        </p:nvSpPr>
        <p:spPr>
          <a:xfrm>
            <a:off x="0" y="0"/>
            <a:ext cx="285709" cy="91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atin typeface="MiSans Normal" pitchFamily="2" charset="-122"/>
                <a:ea typeface="MiSans Normal" pitchFamily="2" charset="-122"/>
              </a:defRPr>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MiSans Normal" pitchFamily="2" charset="-122"/>
                <a:ea typeface="MiSans Normal" pitchFamily="2" charset="-12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4196202F-9DF5-4300-9C6A-D78B92D8844A}" type="datetime1">
              <a:rPr lang="zh-CN" altLang="en-US" smtClean="0">
                <a:solidFill>
                  <a:prstClr val="black">
                    <a:tint val="75000"/>
                  </a:prstClr>
                </a:solidFill>
              </a:rPr>
              <a:t>2023/7/11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15E9139-A00B-4B2A-98A6-095DC08F1345}"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atin typeface="MiSans Normal" pitchFamily="2" charset="-122"/>
                <a:ea typeface="MiSans Normal" pitchFamily="2" charset="-122"/>
              </a:defRPr>
            </a:lvl1p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p:spPr>
        <p:txBody>
          <a:bodyPr/>
          <a:lstStyle>
            <a:lvl1pPr>
              <a:defRPr sz="2800">
                <a:latin typeface="MiSans Normal" pitchFamily="2" charset="-122"/>
                <a:ea typeface="MiSans Normal" pitchFamily="2" charset="-122"/>
              </a:defRPr>
            </a:lvl1pPr>
            <a:lvl2pPr>
              <a:defRPr sz="2400">
                <a:latin typeface="MiSans Normal" pitchFamily="2" charset="-122"/>
                <a:ea typeface="MiSans Normal" pitchFamily="2" charset="-122"/>
              </a:defRPr>
            </a:lvl2pPr>
            <a:lvl3pPr>
              <a:defRPr sz="2000">
                <a:latin typeface="MiSans Normal" pitchFamily="2" charset="-122"/>
                <a:ea typeface="MiSans Normal" pitchFamily="2" charset="-122"/>
              </a:defRPr>
            </a:lvl3pPr>
            <a:lvl4pPr>
              <a:defRPr sz="1800">
                <a:latin typeface="MiSans Normal" pitchFamily="2" charset="-122"/>
                <a:ea typeface="MiSans Normal" pitchFamily="2" charset="-122"/>
              </a:defRPr>
            </a:lvl4pPr>
            <a:lvl5pPr>
              <a:defRPr sz="1800">
                <a:latin typeface="MiSans Normal" pitchFamily="2" charset="-122"/>
                <a:ea typeface="MiSans Normal" pitchFamily="2" charset="-122"/>
              </a:defRPr>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p:spPr>
        <p:txBody>
          <a:bodyPr/>
          <a:lstStyle>
            <a:lvl1pPr>
              <a:defRPr sz="2800">
                <a:latin typeface="MiSans Normal" pitchFamily="2" charset="-122"/>
                <a:ea typeface="MiSans Normal" pitchFamily="2" charset="-122"/>
              </a:defRPr>
            </a:lvl1pPr>
            <a:lvl2pPr>
              <a:defRPr sz="2400">
                <a:latin typeface="MiSans Normal" pitchFamily="2" charset="-122"/>
                <a:ea typeface="MiSans Normal" pitchFamily="2" charset="-122"/>
              </a:defRPr>
            </a:lvl2pPr>
            <a:lvl3pPr>
              <a:defRPr sz="2000">
                <a:latin typeface="MiSans Normal" pitchFamily="2" charset="-122"/>
                <a:ea typeface="MiSans Normal" pitchFamily="2" charset="-122"/>
              </a:defRPr>
            </a:lvl3pPr>
            <a:lvl4pPr>
              <a:defRPr sz="1800">
                <a:latin typeface="MiSans Normal" pitchFamily="2" charset="-122"/>
                <a:ea typeface="MiSans Normal" pitchFamily="2" charset="-122"/>
              </a:defRPr>
            </a:lvl4pPr>
            <a:lvl5pPr>
              <a:defRPr sz="1800">
                <a:latin typeface="MiSans Normal" pitchFamily="2" charset="-122"/>
                <a:ea typeface="MiSans Normal" pitchFamily="2" charset="-122"/>
              </a:defRPr>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77B917B5-36B9-4733-BD5E-65A0540D282D}" type="datetime1">
              <a:rPr lang="zh-CN" altLang="en-US" smtClean="0">
                <a:solidFill>
                  <a:prstClr val="black">
                    <a:tint val="75000"/>
                  </a:prstClr>
                </a:solidFill>
              </a:rPr>
              <a:t>2023/7/11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F15E9139-A00B-4B2A-98A6-095DC08F1345}"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1B307E1-D71C-41BA-A46F-7D59ABA25668}" type="datetime1">
              <a:rPr lang="zh-CN" altLang="en-US" smtClean="0">
                <a:solidFill>
                  <a:prstClr val="black">
                    <a:tint val="75000"/>
                  </a:prstClr>
                </a:solidFill>
              </a:rPr>
              <a:t>2023/7/11</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F15E9139-A00B-4B2A-98A6-095DC08F1345}"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pic>
        <p:nvPicPr>
          <p:cNvPr id="7" name="图片 6" descr="高能所图标-单色.tif"/>
          <p:cNvPicPr>
            <a:picLocks noChangeAspect="1"/>
          </p:cNvPicPr>
          <p:nvPr userDrawn="1"/>
        </p:nvPicPr>
        <p:blipFill>
          <a:blip r:embed="rId2" cstate="email">
            <a:lum bright="5000"/>
          </a:blip>
          <a:srcRect/>
          <a:stretch>
            <a:fillRect/>
          </a:stretch>
        </p:blipFill>
        <p:spPr>
          <a:xfrm>
            <a:off x="0" y="2348880"/>
            <a:ext cx="7440149" cy="4509120"/>
          </a:xfrm>
          <a:prstGeom prst="rect">
            <a:avLst/>
          </a:prstGeom>
        </p:spPr>
      </p:pic>
      <p:sp>
        <p:nvSpPr>
          <p:cNvPr id="2" name="标题 1"/>
          <p:cNvSpPr>
            <a:spLocks noGrp="1"/>
          </p:cNvSpPr>
          <p:nvPr>
            <p:ph type="ctrTitle"/>
          </p:nvPr>
        </p:nvSpPr>
        <p:spPr>
          <a:xfrm>
            <a:off x="914400" y="2130426"/>
            <a:ext cx="10363200" cy="1470025"/>
          </a:xfrm>
        </p:spPr>
        <p:txBody>
          <a:bodyPr>
            <a:noAutofit/>
          </a:bodyPr>
          <a:lstStyle>
            <a:lvl1pPr>
              <a:defRPr lang="zh-CN" altLang="en-US" sz="6600" b="1" kern="1200" dirty="0">
                <a:solidFill>
                  <a:srgbClr val="3366FF"/>
                </a:solidFill>
                <a:effectLst>
                  <a:outerShdw blurRad="38100" dist="38100" dir="2700000" algn="tl">
                    <a:srgbClr val="000000">
                      <a:alpha val="43137"/>
                    </a:srgbClr>
                  </a:outerShdw>
                  <a:reflection blurRad="25400" stA="30000" endPos="30000" dist="50800" dir="5400000" sy="-100000" algn="bl" rotWithShape="0"/>
                </a:effectLst>
                <a:latin typeface="MiSans Normal" pitchFamily="2" charset="-122"/>
                <a:ea typeface="MiSans Normal" pitchFamily="2" charset="-122"/>
                <a:cs typeface="+mn-cs"/>
              </a:defRPr>
            </a:lvl1pPr>
          </a:lstStyle>
          <a:p>
            <a:r>
              <a:rPr lang="zh-CN" altLang="en-US" dirty="0"/>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solidFill>
                <a:latin typeface="MiSans Normal" pitchFamily="2" charset="-122"/>
                <a:ea typeface="MiSans Normal" pitchFamily="2" charset="-12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a:t>单击此处编辑母版副标题样式</a:t>
            </a:r>
          </a:p>
        </p:txBody>
      </p:sp>
      <p:sp>
        <p:nvSpPr>
          <p:cNvPr id="4" name="日期占位符 3"/>
          <p:cNvSpPr>
            <a:spLocks noGrp="1"/>
          </p:cNvSpPr>
          <p:nvPr>
            <p:ph type="dt" sz="half" idx="10"/>
          </p:nvPr>
        </p:nvSpPr>
        <p:spPr/>
        <p:txBody>
          <a:bodyPr/>
          <a:lstStyle>
            <a:lvl1pPr>
              <a:defRPr>
                <a:latin typeface="MiSans Normal" pitchFamily="2" charset="-122"/>
                <a:ea typeface="MiSans Normal" pitchFamily="2" charset="-122"/>
              </a:defRPr>
            </a:lvl1pPr>
          </a:lstStyle>
          <a:p>
            <a:fld id="{48B4DD93-4389-43A1-B6A6-324EB326FA98}" type="datetime1">
              <a:rPr lang="zh-CN" altLang="en-US" smtClean="0">
                <a:solidFill>
                  <a:prstClr val="black">
                    <a:tint val="75000"/>
                  </a:prstClr>
                </a:solidFill>
              </a:rPr>
              <a:pPr/>
              <a:t>2023/7/11</a:t>
            </a:fld>
            <a:endParaRPr lang="zh-CN" altLang="en-US" dirty="0">
              <a:solidFill>
                <a:prstClr val="black">
                  <a:tint val="75000"/>
                </a:prstClr>
              </a:solidFill>
            </a:endParaRPr>
          </a:p>
        </p:txBody>
      </p:sp>
      <p:sp>
        <p:nvSpPr>
          <p:cNvPr id="5" name="页脚占位符 4"/>
          <p:cNvSpPr>
            <a:spLocks noGrp="1"/>
          </p:cNvSpPr>
          <p:nvPr>
            <p:ph type="ftr" sz="quarter" idx="11"/>
          </p:nvPr>
        </p:nvSpPr>
        <p:spPr/>
        <p:txBody>
          <a:bodyPr/>
          <a:lstStyle>
            <a:lvl1pPr>
              <a:defRPr>
                <a:latin typeface="MiSans Normal" pitchFamily="2" charset="-122"/>
                <a:ea typeface="MiSans Normal" pitchFamily="2" charset="-122"/>
              </a:defRPr>
            </a:lvl1p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atin typeface="MiSans Normal" pitchFamily="2" charset="-122"/>
                <a:ea typeface="MiSans Normal" pitchFamily="2" charset="-122"/>
              </a:defRPr>
            </a:lvl1pPr>
          </a:lstStyle>
          <a:p>
            <a:fld id="{F15E9139-A00B-4B2A-98A6-095DC08F1345}" type="slidenum">
              <a:rPr lang="zh-CN" altLang="en-US" smtClean="0">
                <a:solidFill>
                  <a:prstClr val="black">
                    <a:tint val="75000"/>
                  </a:prstClr>
                </a:solidFill>
              </a:rPr>
              <a:pPr/>
              <a:t>‹#›</a:t>
            </a:fld>
            <a:endParaRPr lang="zh-CN" altLang="en-US">
              <a:solidFill>
                <a:prstClr val="black">
                  <a:tint val="75000"/>
                </a:prstClr>
              </a:solidFill>
            </a:endParaRPr>
          </a:p>
        </p:txBody>
      </p:sp>
      <p:sp>
        <p:nvSpPr>
          <p:cNvPr id="8" name="矩形 7"/>
          <p:cNvSpPr/>
          <p:nvPr userDrawn="1"/>
        </p:nvSpPr>
        <p:spPr>
          <a:xfrm>
            <a:off x="0" y="6750024"/>
            <a:ext cx="12192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9" name="矩形 8"/>
          <p:cNvSpPr/>
          <p:nvPr userDrawn="1"/>
        </p:nvSpPr>
        <p:spPr>
          <a:xfrm>
            <a:off x="2476476" y="6750024"/>
            <a:ext cx="9715525" cy="108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10" name="矩形 9"/>
          <p:cNvSpPr/>
          <p:nvPr userDrawn="1"/>
        </p:nvSpPr>
        <p:spPr>
          <a:xfrm>
            <a:off x="-1" y="0"/>
            <a:ext cx="12192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11" name="矩形 10"/>
          <p:cNvSpPr/>
          <p:nvPr userDrawn="1"/>
        </p:nvSpPr>
        <p:spPr>
          <a:xfrm>
            <a:off x="9239272" y="-2"/>
            <a:ext cx="2952728" cy="216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609600" y="1052736"/>
            <a:ext cx="10972800" cy="4840303"/>
          </a:xfrm>
        </p:spPr>
        <p:txBody>
          <a:bodyPr>
            <a:normAutofit/>
          </a:bodyPr>
          <a:lstStyle>
            <a:lvl1pPr>
              <a:lnSpc>
                <a:spcPct val="110000"/>
              </a:lnSpc>
              <a:spcBef>
                <a:spcPts val="800"/>
              </a:spcBef>
              <a:spcAft>
                <a:spcPts val="500"/>
              </a:spcAft>
              <a:buClr>
                <a:srgbClr val="FFC000"/>
              </a:buClr>
              <a:buSzPct val="80000"/>
              <a:buFont typeface="Wingdings" panose="05000000000000000000" pitchFamily="2" charset="2"/>
              <a:buChar char="n"/>
              <a:defRPr sz="2400" b="0" baseline="0">
                <a:latin typeface="MiSans Normal" pitchFamily="2" charset="-122"/>
                <a:ea typeface="MiSans Normal" pitchFamily="2" charset="-122"/>
              </a:defRPr>
            </a:lvl1pPr>
            <a:lvl2pPr marL="742950" indent="-285750">
              <a:buFont typeface="Wingdings" panose="05000000000000000000" pitchFamily="2" charset="2"/>
              <a:buChar char="Ø"/>
              <a:defRPr sz="2000" baseline="0">
                <a:latin typeface="MiSans Normal" pitchFamily="2" charset="-122"/>
                <a:ea typeface="MiSans Normal" pitchFamily="2" charset="-122"/>
              </a:defRPr>
            </a:lvl2pPr>
            <a:lvl3pPr>
              <a:defRPr sz="1800" baseline="0">
                <a:latin typeface="MiSans Normal" pitchFamily="2" charset="-122"/>
                <a:ea typeface="MiSans Normal" pitchFamily="2" charset="-122"/>
              </a:defRPr>
            </a:lvl3pPr>
            <a:lvl4pPr>
              <a:defRPr sz="1800" baseline="0">
                <a:latin typeface="MiSans Normal" pitchFamily="2" charset="-122"/>
                <a:ea typeface="MiSans Normal" pitchFamily="2" charset="-122"/>
              </a:defRPr>
            </a:lvl4pPr>
            <a:lvl5pPr>
              <a:defRPr sz="1800" baseline="0">
                <a:latin typeface="MiSans Normal" pitchFamily="2" charset="-122"/>
                <a:ea typeface="MiSans Normal" pitchFamily="2"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lvl1pPr>
              <a:defRPr>
                <a:latin typeface="MiSans Normal" pitchFamily="2" charset="-122"/>
                <a:ea typeface="MiSans Normal" pitchFamily="2" charset="-122"/>
              </a:defRPr>
            </a:lvl1pPr>
          </a:lstStyle>
          <a:p>
            <a:fld id="{ACE5C54E-EC9F-49A6-944B-D9C80DF90956}" type="datetime1">
              <a:rPr lang="zh-CN" altLang="en-US" smtClean="0">
                <a:solidFill>
                  <a:prstClr val="black">
                    <a:tint val="75000"/>
                  </a:prstClr>
                </a:solidFill>
              </a:rPr>
              <a:pPr/>
              <a:t>2023/7/11</a:t>
            </a:fld>
            <a:endParaRPr lang="zh-CN" altLang="en-US" dirty="0">
              <a:solidFill>
                <a:prstClr val="black">
                  <a:tint val="75000"/>
                </a:prstClr>
              </a:solidFill>
            </a:endParaRPr>
          </a:p>
        </p:txBody>
      </p:sp>
      <p:sp>
        <p:nvSpPr>
          <p:cNvPr id="5" name="页脚占位符 4"/>
          <p:cNvSpPr>
            <a:spLocks noGrp="1"/>
          </p:cNvSpPr>
          <p:nvPr>
            <p:ph type="ftr" sz="quarter" idx="11"/>
          </p:nvPr>
        </p:nvSpPr>
        <p:spPr/>
        <p:txBody>
          <a:bodyPr/>
          <a:lstStyle>
            <a:lvl1pPr>
              <a:defRPr>
                <a:latin typeface="MiSans Normal" pitchFamily="2" charset="-122"/>
                <a:ea typeface="MiSans Normal" pitchFamily="2" charset="-122"/>
              </a:defRPr>
            </a:lvl1p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atin typeface="MiSans Normal" pitchFamily="2" charset="-122"/>
                <a:ea typeface="MiSans Normal" pitchFamily="2" charset="-122"/>
              </a:defRPr>
            </a:lvl1pPr>
          </a:lstStyle>
          <a:p>
            <a:fld id="{098B4EB0-06CE-481E-B32B-52DF58230A15}" type="slidenum">
              <a:rPr lang="zh-CN" altLang="en-US" smtClean="0">
                <a:solidFill>
                  <a:prstClr val="black">
                    <a:tint val="75000"/>
                  </a:prstClr>
                </a:solidFill>
              </a:rPr>
              <a:pPr/>
              <a:t>‹#›</a:t>
            </a:fld>
            <a:endParaRPr lang="zh-CN" altLang="en-US" dirty="0">
              <a:solidFill>
                <a:prstClr val="black">
                  <a:tint val="75000"/>
                </a:prstClr>
              </a:solidFill>
            </a:endParaRPr>
          </a:p>
        </p:txBody>
      </p:sp>
      <p:sp>
        <p:nvSpPr>
          <p:cNvPr id="2" name="标题 1"/>
          <p:cNvSpPr>
            <a:spLocks noGrp="1"/>
          </p:cNvSpPr>
          <p:nvPr>
            <p:ph type="title"/>
          </p:nvPr>
        </p:nvSpPr>
        <p:spPr>
          <a:xfrm>
            <a:off x="666712" y="142852"/>
            <a:ext cx="10763325" cy="725470"/>
          </a:xfrm>
        </p:spPr>
        <p:txBody>
          <a:bodyPr>
            <a:normAutofit/>
          </a:bodyPr>
          <a:lstStyle>
            <a:lvl1pPr algn="l">
              <a:defRPr sz="3000" b="1" baseline="0">
                <a:solidFill>
                  <a:schemeClr val="tx1"/>
                </a:solidFill>
                <a:effectLst>
                  <a:outerShdw blurRad="38100" dist="38100" dir="2700000" algn="tl">
                    <a:srgbClr val="000000">
                      <a:alpha val="43137"/>
                    </a:srgbClr>
                  </a:outerShdw>
                </a:effectLst>
                <a:latin typeface="MiSans Normal" pitchFamily="2" charset="-122"/>
                <a:ea typeface="MiSans Normal" pitchFamily="2" charset="-122"/>
              </a:defRPr>
            </a:lvl1pPr>
          </a:lstStyle>
          <a:p>
            <a:r>
              <a:rPr lang="zh-CN" altLang="en-US" dirty="0"/>
              <a:t>单击此处编辑母版标题样式</a:t>
            </a:r>
          </a:p>
        </p:txBody>
      </p:sp>
      <p:sp>
        <p:nvSpPr>
          <p:cNvPr id="15" name="矩形 14"/>
          <p:cNvSpPr/>
          <p:nvPr userDrawn="1"/>
        </p:nvSpPr>
        <p:spPr>
          <a:xfrm>
            <a:off x="0" y="6750024"/>
            <a:ext cx="12192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16" name="矩形 15"/>
          <p:cNvSpPr/>
          <p:nvPr userDrawn="1"/>
        </p:nvSpPr>
        <p:spPr>
          <a:xfrm>
            <a:off x="2476476" y="6750024"/>
            <a:ext cx="9715525" cy="108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18" name="矩形 17"/>
          <p:cNvSpPr/>
          <p:nvPr userDrawn="1"/>
        </p:nvSpPr>
        <p:spPr>
          <a:xfrm>
            <a:off x="-1" y="937526"/>
            <a:ext cx="12192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23" name="矩形 22"/>
          <p:cNvSpPr/>
          <p:nvPr userDrawn="1"/>
        </p:nvSpPr>
        <p:spPr>
          <a:xfrm>
            <a:off x="0" y="0"/>
            <a:ext cx="285709" cy="91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atin typeface="MiSans Normal" pitchFamily="2" charset="-122"/>
                <a:ea typeface="MiSans Normal" pitchFamily="2" charset="-122"/>
              </a:defRPr>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MiSans Normal" pitchFamily="2" charset="-122"/>
                <a:ea typeface="MiSans Normal" pitchFamily="2" charset="-12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atin typeface="MiSans Normal" pitchFamily="2" charset="-122"/>
                <a:ea typeface="MiSans Normal" pitchFamily="2" charset="-122"/>
              </a:defRPr>
            </a:lvl1pPr>
          </a:lstStyle>
          <a:p>
            <a:fld id="{4196202F-9DF5-4300-9C6A-D78B92D8844A}" type="datetime1">
              <a:rPr lang="zh-CN" altLang="en-US" smtClean="0">
                <a:solidFill>
                  <a:prstClr val="black">
                    <a:tint val="75000"/>
                  </a:prstClr>
                </a:solidFill>
              </a:rPr>
              <a:pPr/>
              <a:t>2023/7/11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atin typeface="MiSans Normal" pitchFamily="2" charset="-122"/>
                <a:ea typeface="MiSans Normal" pitchFamily="2" charset="-122"/>
              </a:defRPr>
            </a:lvl1p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atin typeface="MiSans Normal" pitchFamily="2" charset="-122"/>
                <a:ea typeface="MiSans Normal" pitchFamily="2" charset="-122"/>
              </a:defRPr>
            </a:lvl1pPr>
          </a:lstStyle>
          <a:p>
            <a:fld id="{F15E9139-A00B-4B2A-98A6-095DC08F134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atin typeface="MiSans Normal" pitchFamily="2" charset="-122"/>
                <a:ea typeface="MiSans Normal" pitchFamily="2" charset="-122"/>
              </a:defRPr>
            </a:lvl1p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p:spPr>
        <p:txBody>
          <a:bodyPr/>
          <a:lstStyle>
            <a:lvl1pPr>
              <a:defRPr sz="2800">
                <a:latin typeface="MiSans Normal" pitchFamily="2" charset="-122"/>
                <a:ea typeface="MiSans Normal" pitchFamily="2" charset="-122"/>
              </a:defRPr>
            </a:lvl1pPr>
            <a:lvl2pPr>
              <a:defRPr sz="2400">
                <a:latin typeface="MiSans Normal" pitchFamily="2" charset="-122"/>
                <a:ea typeface="MiSans Normal" pitchFamily="2" charset="-122"/>
              </a:defRPr>
            </a:lvl2pPr>
            <a:lvl3pPr>
              <a:defRPr sz="2000">
                <a:latin typeface="MiSans Normal" pitchFamily="2" charset="-122"/>
                <a:ea typeface="MiSans Normal" pitchFamily="2" charset="-122"/>
              </a:defRPr>
            </a:lvl3pPr>
            <a:lvl4pPr>
              <a:defRPr sz="1800">
                <a:latin typeface="MiSans Normal" pitchFamily="2" charset="-122"/>
                <a:ea typeface="MiSans Normal" pitchFamily="2" charset="-122"/>
              </a:defRPr>
            </a:lvl4pPr>
            <a:lvl5pPr>
              <a:defRPr sz="1800">
                <a:latin typeface="MiSans Normal" pitchFamily="2" charset="-122"/>
                <a:ea typeface="MiSans Normal" pitchFamily="2" charset="-122"/>
              </a:defRPr>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lvl1pPr>
              <a:defRPr>
                <a:latin typeface="MiSans Normal" pitchFamily="2" charset="-122"/>
                <a:ea typeface="MiSans Normal" pitchFamily="2" charset="-122"/>
              </a:defRPr>
            </a:lvl1pPr>
          </a:lstStyle>
          <a:p>
            <a:fld id="{77B917B5-36B9-4733-BD5E-65A0540D282D}" type="datetime1">
              <a:rPr lang="zh-CN" altLang="en-US" smtClean="0">
                <a:solidFill>
                  <a:prstClr val="black">
                    <a:tint val="75000"/>
                  </a:prstClr>
                </a:solidFill>
              </a:rPr>
              <a:pPr/>
              <a:t>2023/7/11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lvl1pPr>
              <a:defRPr>
                <a:latin typeface="MiSans Normal" pitchFamily="2" charset="-122"/>
                <a:ea typeface="MiSans Normal" pitchFamily="2" charset="-122"/>
              </a:defRPr>
            </a:lvl1p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lvl1pPr>
              <a:defRPr>
                <a:latin typeface="MiSans Normal" pitchFamily="2" charset="-122"/>
                <a:ea typeface="MiSans Normal" pitchFamily="2" charset="-122"/>
              </a:defRPr>
            </a:lvl1pPr>
          </a:lstStyle>
          <a:p>
            <a:fld id="{F15E9139-A00B-4B2A-98A6-095DC08F134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MiSans Normal" pitchFamily="2" charset="-122"/>
                <a:ea typeface="MiSans Normal" pitchFamily="2" charset="-122"/>
              </a:defRPr>
            </a:lvl1pPr>
          </a:lstStyle>
          <a:p>
            <a:fld id="{2BD16889-027D-4052-8D72-88A2CBDA31F4}" type="datetime1">
              <a:rPr lang="zh-CN" altLang="en-US" smtClean="0">
                <a:solidFill>
                  <a:prstClr val="black">
                    <a:tint val="75000"/>
                  </a:prstClr>
                </a:solidFill>
              </a:rPr>
              <a:pPr/>
              <a:t>2023/7/11</a:t>
            </a:fld>
            <a:endParaRPr lang="zh-CN" altLang="en-US">
              <a:solidFill>
                <a:prstClr val="black">
                  <a:tint val="75000"/>
                </a:prstClr>
              </a:solidFill>
            </a:endParaRPr>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MiSans Normal" pitchFamily="2" charset="-122"/>
                <a:ea typeface="MiSans Normal" pitchFamily="2" charset="-122"/>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MiSans Normal" pitchFamily="2" charset="-122"/>
                <a:ea typeface="MiSans Normal" pitchFamily="2" charset="-122"/>
              </a:defRPr>
            </a:lvl1pPr>
          </a:lstStyle>
          <a:p>
            <a:fld id="{F15E9139-A00B-4B2A-98A6-095DC08F134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hdr="0" ftr="0" dt="0"/>
  <p:txStyles>
    <p:titleStyle>
      <a:lvl1pPr algn="ctr" defTabSz="914400" rtl="0" eaLnBrk="1" latinLnBrk="0" hangingPunct="1">
        <a:spcBef>
          <a:spcPct val="0"/>
        </a:spcBef>
        <a:buNone/>
        <a:defRPr sz="4400" kern="1200">
          <a:solidFill>
            <a:schemeClr val="tx1"/>
          </a:solidFill>
          <a:latin typeface="MiSans Normal" pitchFamily="2" charset="-122"/>
          <a:ea typeface="MiSans Normal" pitchFamily="2" charset="-122"/>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iSans Normal" pitchFamily="2" charset="-122"/>
          <a:ea typeface="MiSans Normal" pitchFamily="2"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iSans Normal" pitchFamily="2" charset="-122"/>
          <a:ea typeface="MiSans Normal" pitchFamily="2"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iSans Normal" pitchFamily="2" charset="-122"/>
          <a:ea typeface="MiSans Normal" pitchFamily="2"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iSans Normal" pitchFamily="2" charset="-122"/>
          <a:ea typeface="MiSans Normal" pitchFamily="2"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iSans Normal" pitchFamily="2" charset="-122"/>
          <a:ea typeface="MiSans Normal" pitchFamily="2"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D16889-027D-4052-8D72-88A2CBDA31F4}" type="datetime1">
              <a:rPr lang="zh-CN" altLang="en-US" smtClean="0">
                <a:solidFill>
                  <a:prstClr val="black">
                    <a:tint val="75000"/>
                  </a:prstClr>
                </a:solidFill>
              </a:rPr>
              <a:t>2023/7/11</a:t>
            </a:fld>
            <a:endParaRPr lang="zh-CN" altLang="en-US">
              <a:solidFill>
                <a:prstClr val="black">
                  <a:tint val="75000"/>
                </a:prstClr>
              </a:solidFill>
            </a:endParaRPr>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5E9139-A00B-4B2A-98A6-095DC08F1345}" type="slidenum">
              <a:rPr lang="zh-CN" altLang="en-US" smtClean="0">
                <a:solidFill>
                  <a:prstClr val="black">
                    <a:tint val="75000"/>
                  </a:prstClr>
                </a:solidFill>
              </a:rPr>
              <a:t>‹#›</a:t>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Lst>
  <p:hf hdr="0" ftr="0" dt="0"/>
  <p:txStyles>
    <p:titleStyle>
      <a:lvl1pPr algn="ctr" defTabSz="914400" rtl="0" eaLnBrk="1" latinLnBrk="0" hangingPunct="1">
        <a:spcBef>
          <a:spcPct val="0"/>
        </a:spcBef>
        <a:buNone/>
        <a:defRPr sz="4400" kern="1200">
          <a:solidFill>
            <a:schemeClr val="tx1"/>
          </a:solidFill>
          <a:latin typeface="MiSans Normal" pitchFamily="2" charset="-122"/>
          <a:ea typeface="MiSans Normal" pitchFamily="2" charset="-122"/>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iSans Normal" pitchFamily="2" charset="-122"/>
          <a:ea typeface="MiSans Normal" pitchFamily="2"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iSans Normal" pitchFamily="2" charset="-122"/>
          <a:ea typeface="MiSans Normal" pitchFamily="2"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iSans Normal" pitchFamily="2" charset="-122"/>
          <a:ea typeface="MiSans Normal" pitchFamily="2"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iSans Normal" pitchFamily="2" charset="-122"/>
          <a:ea typeface="MiSans Normal" pitchFamily="2"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iSans Normal" pitchFamily="2" charset="-122"/>
          <a:ea typeface="MiSans Normal" pitchFamily="2"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778578" y="1273566"/>
            <a:ext cx="10634843" cy="3364139"/>
          </a:xfrm>
        </p:spPr>
        <p:txBody>
          <a:bodyPr/>
          <a:lstStyle/>
          <a:p>
            <a:r>
              <a:rPr lang="zh-CN" altLang="en-US" sz="4000" dirty="0">
                <a:effectLst/>
              </a:rPr>
              <a:t>一种适用于高通道数和高计数率下的粒子物理实验软件触发算法</a:t>
            </a:r>
          </a:p>
        </p:txBody>
      </p:sp>
      <p:sp>
        <p:nvSpPr>
          <p:cNvPr id="4" name="副标题 3"/>
          <p:cNvSpPr>
            <a:spLocks noGrp="1"/>
          </p:cNvSpPr>
          <p:nvPr>
            <p:ph type="subTitle" idx="1"/>
          </p:nvPr>
        </p:nvSpPr>
        <p:spPr>
          <a:xfrm>
            <a:off x="1828800" y="4513277"/>
            <a:ext cx="8534400" cy="1707908"/>
          </a:xfrm>
        </p:spPr>
        <p:txBody>
          <a:bodyPr>
            <a:normAutofit fontScale="70000" lnSpcReduction="20000"/>
          </a:bodyPr>
          <a:lstStyle/>
          <a:p>
            <a:r>
              <a:rPr lang="zh-CN" altLang="en-US" dirty="0"/>
              <a:t>彭宇</a:t>
            </a:r>
            <a:endParaRPr lang="en-US" altLang="zh-CN" dirty="0"/>
          </a:p>
          <a:p>
            <a:endParaRPr lang="en-US" altLang="zh-CN" dirty="0"/>
          </a:p>
          <a:p>
            <a:r>
              <a:rPr lang="zh-CN" altLang="en-US" dirty="0"/>
              <a:t>中国科学院大学</a:t>
            </a:r>
            <a:endParaRPr lang="en-US" altLang="zh-CN" dirty="0"/>
          </a:p>
          <a:p>
            <a:r>
              <a:rPr lang="zh-CN" altLang="en-US" dirty="0"/>
              <a:t>中国高能物理研究所 实验物理中心</a:t>
            </a:r>
            <a:r>
              <a:rPr lang="en-US" altLang="zh-CN" dirty="0"/>
              <a:t>TDAQ</a:t>
            </a:r>
            <a:r>
              <a:rPr lang="zh-CN" altLang="en-US" dirty="0"/>
              <a:t>组</a:t>
            </a:r>
            <a:endParaRPr lang="en-US" altLang="zh-CN" dirty="0"/>
          </a:p>
          <a:p>
            <a:r>
              <a:rPr lang="en-US" altLang="zh-CN" dirty="0"/>
              <a:t>JUNO </a:t>
            </a:r>
            <a:r>
              <a:rPr lang="zh-CN" altLang="en-US" dirty="0"/>
              <a:t>合作组成员</a:t>
            </a:r>
            <a:endParaRPr lang="en-US" altLang="zh-CN" dirty="0"/>
          </a:p>
          <a:p>
            <a:endParaRPr lang="en-US" altLang="zh-CN" dirty="0"/>
          </a:p>
          <a:p>
            <a:endParaRPr lang="zh-CN" altLang="en-US" dirty="0"/>
          </a:p>
          <a:p>
            <a:endParaRPr lang="zh-CN" altLang="en-US" dirty="0"/>
          </a:p>
        </p:txBody>
      </p:sp>
      <p:sp>
        <p:nvSpPr>
          <p:cNvPr id="6" name="文本框 5">
            <a:extLst>
              <a:ext uri="{FF2B5EF4-FFF2-40B4-BE49-F238E27FC236}">
                <a16:creationId xmlns:a16="http://schemas.microsoft.com/office/drawing/2014/main" id="{EE9954B8-2EC3-46F8-B150-5E66F53A58EA}"/>
              </a:ext>
            </a:extLst>
          </p:cNvPr>
          <p:cNvSpPr txBox="1"/>
          <p:nvPr/>
        </p:nvSpPr>
        <p:spPr>
          <a:xfrm>
            <a:off x="4092886" y="6221185"/>
            <a:ext cx="4006225" cy="400110"/>
          </a:xfrm>
          <a:prstGeom prst="rect">
            <a:avLst/>
          </a:prstGeom>
          <a:noFill/>
          <a:effectLst>
            <a:outerShdw blurRad="50800" dist="38100" dir="2700000" algn="tl" rotWithShape="0">
              <a:prstClr val="black">
                <a:alpha val="40000"/>
              </a:prstClr>
            </a:outerShdw>
          </a:effectLst>
        </p:spPr>
        <p:txBody>
          <a:bodyPr wrap="none" rtlCol="0">
            <a:spAutoFit/>
          </a:bodyPr>
          <a:lstStyle/>
          <a:p>
            <a:r>
              <a:rPr lang="zh-CN" altLang="en-US" sz="2000" b="1" spc="-150" dirty="0">
                <a:latin typeface="等线" panose="02010600030101010101" pitchFamily="2" charset="-122"/>
                <a:ea typeface="等线" panose="02010600030101010101" pitchFamily="2" charset="-122"/>
              </a:rPr>
              <a:t>第二十届全国科学计算与信息化会议</a:t>
            </a:r>
          </a:p>
        </p:txBody>
      </p:sp>
      <p:pic>
        <p:nvPicPr>
          <p:cNvPr id="7" name="图片 6">
            <a:extLst>
              <a:ext uri="{FF2B5EF4-FFF2-40B4-BE49-F238E27FC236}">
                <a16:creationId xmlns:a16="http://schemas.microsoft.com/office/drawing/2014/main" id="{EACC43B0-D89D-4B3B-9433-3966533AB7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372" y="291821"/>
            <a:ext cx="1068050" cy="1060079"/>
          </a:xfrm>
          <a:prstGeom prst="rect">
            <a:avLst/>
          </a:prstGeom>
        </p:spPr>
      </p:pic>
      <p:pic>
        <p:nvPicPr>
          <p:cNvPr id="8" name="图片 7">
            <a:extLst>
              <a:ext uri="{FF2B5EF4-FFF2-40B4-BE49-F238E27FC236}">
                <a16:creationId xmlns:a16="http://schemas.microsoft.com/office/drawing/2014/main" id="{F712DD6C-276A-4DB4-8E32-ADAA8D3D9DE1}"/>
              </a:ext>
            </a:extLst>
          </p:cNvPr>
          <p:cNvPicPr>
            <a:picLocks noChangeAspect="1"/>
          </p:cNvPicPr>
          <p:nvPr/>
        </p:nvPicPr>
        <p:blipFill>
          <a:blip r:embed="rId4"/>
          <a:stretch>
            <a:fillRect/>
          </a:stretch>
        </p:blipFill>
        <p:spPr>
          <a:xfrm>
            <a:off x="9479310" y="404772"/>
            <a:ext cx="1256270" cy="1131775"/>
          </a:xfrm>
          <a:prstGeom prst="rect">
            <a:avLst/>
          </a:prstGeom>
        </p:spPr>
      </p:pic>
      <p:pic>
        <p:nvPicPr>
          <p:cNvPr id="9" name="Picture 4" descr="http://www.ihep.cas.cn/images/logo_main2011.jpg">
            <a:extLst>
              <a:ext uri="{FF2B5EF4-FFF2-40B4-BE49-F238E27FC236}">
                <a16:creationId xmlns:a16="http://schemas.microsoft.com/office/drawing/2014/main" id="{1BAE6ED8-9C5A-45FE-A85C-4DA59765E17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76139"/>
          <a:stretch/>
        </p:blipFill>
        <p:spPr bwMode="auto">
          <a:xfrm>
            <a:off x="10735580" y="355801"/>
            <a:ext cx="1301047" cy="12297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AC79D14E-9C2C-4EE3-9E16-5B2EDE7C3CE9}"/>
              </a:ext>
            </a:extLst>
          </p:cNvPr>
          <p:cNvSpPr>
            <a:spLocks noGrp="1"/>
          </p:cNvSpPr>
          <p:nvPr>
            <p:ph type="sldNum" sz="quarter" idx="12"/>
          </p:nvPr>
        </p:nvSpPr>
        <p:spPr/>
        <p:txBody>
          <a:bodyPr/>
          <a:lstStyle/>
          <a:p>
            <a:fld id="{098B4EB0-06CE-481E-B32B-52DF58230A15}" type="slidenum">
              <a:rPr lang="zh-CN" altLang="en-US" smtClean="0">
                <a:solidFill>
                  <a:prstClr val="black">
                    <a:tint val="75000"/>
                  </a:prstClr>
                </a:solidFill>
              </a:rPr>
              <a:pPr/>
              <a:t>10</a:t>
            </a:fld>
            <a:endParaRPr lang="zh-CN" altLang="en-US" dirty="0">
              <a:solidFill>
                <a:prstClr val="black">
                  <a:tint val="75000"/>
                </a:prstClr>
              </a:solidFill>
            </a:endParaRPr>
          </a:p>
        </p:txBody>
      </p:sp>
      <p:sp>
        <p:nvSpPr>
          <p:cNvPr id="4" name="标题 3">
            <a:extLst>
              <a:ext uri="{FF2B5EF4-FFF2-40B4-BE49-F238E27FC236}">
                <a16:creationId xmlns:a16="http://schemas.microsoft.com/office/drawing/2014/main" id="{7079B8AA-D9CB-4644-9557-755EBE4FEFFF}"/>
              </a:ext>
            </a:extLst>
          </p:cNvPr>
          <p:cNvSpPr>
            <a:spLocks noGrp="1"/>
          </p:cNvSpPr>
          <p:nvPr>
            <p:ph type="title"/>
          </p:nvPr>
        </p:nvSpPr>
        <p:spPr/>
        <p:txBody>
          <a:bodyPr>
            <a:normAutofit/>
          </a:bodyPr>
          <a:lstStyle/>
          <a:p>
            <a:r>
              <a:rPr lang="zh-CN" altLang="en-US" dirty="0"/>
              <a:t>算法性能测试 </a:t>
            </a:r>
            <a:r>
              <a:rPr lang="en-US" altLang="zh-CN" dirty="0"/>
              <a:t>&amp; </a:t>
            </a:r>
            <a:r>
              <a:rPr lang="zh-CN" altLang="en-US" dirty="0"/>
              <a:t>总结</a:t>
            </a:r>
          </a:p>
        </p:txBody>
      </p:sp>
      <p:pic>
        <p:nvPicPr>
          <p:cNvPr id="10" name="图片 9">
            <a:extLst>
              <a:ext uri="{FF2B5EF4-FFF2-40B4-BE49-F238E27FC236}">
                <a16:creationId xmlns:a16="http://schemas.microsoft.com/office/drawing/2014/main" id="{A16548BE-0401-4484-A1C3-93005072FC51}"/>
              </a:ext>
            </a:extLst>
          </p:cNvPr>
          <p:cNvPicPr/>
          <p:nvPr/>
        </p:nvPicPr>
        <p:blipFill rotWithShape="1">
          <a:blip r:embed="rId2" cstate="print">
            <a:extLst>
              <a:ext uri="{28A0092B-C50C-407E-A947-70E740481C1C}">
                <a14:useLocalDpi xmlns:a14="http://schemas.microsoft.com/office/drawing/2010/main" val="0"/>
              </a:ext>
            </a:extLst>
          </a:blip>
          <a:srcRect t="2517" b="2975"/>
          <a:stretch/>
        </p:blipFill>
        <p:spPr bwMode="auto">
          <a:xfrm>
            <a:off x="8284265" y="1611521"/>
            <a:ext cx="3567834" cy="4486136"/>
          </a:xfrm>
          <a:prstGeom prst="rect">
            <a:avLst/>
          </a:prstGeom>
          <a:noFill/>
          <a:ln>
            <a:noFill/>
          </a:ln>
          <a:extLst>
            <a:ext uri="{53640926-AAD7-44D8-BBD7-CCE9431645EC}">
              <a14:shadowObscured xmlns:a14="http://schemas.microsoft.com/office/drawing/2010/main"/>
            </a:ext>
          </a:extLst>
        </p:spPr>
      </p:pic>
      <p:sp>
        <p:nvSpPr>
          <p:cNvPr id="2" name="文本框 1">
            <a:extLst>
              <a:ext uri="{FF2B5EF4-FFF2-40B4-BE49-F238E27FC236}">
                <a16:creationId xmlns:a16="http://schemas.microsoft.com/office/drawing/2014/main" id="{2070073F-1308-4968-B752-7A602F2BAB34}"/>
              </a:ext>
            </a:extLst>
          </p:cNvPr>
          <p:cNvSpPr txBox="1"/>
          <p:nvPr/>
        </p:nvSpPr>
        <p:spPr>
          <a:xfrm>
            <a:off x="666712" y="1611521"/>
            <a:ext cx="7309440" cy="2850909"/>
          </a:xfrm>
          <a:prstGeom prst="rect">
            <a:avLst/>
          </a:prstGeom>
          <a:noFill/>
        </p:spPr>
        <p:txBody>
          <a:bodyPr wrap="square" rtlCol="0">
            <a:spAutoFit/>
          </a:bodyPr>
          <a:lstStyle/>
          <a:p>
            <a:r>
              <a:rPr lang="zh-CN" altLang="en-US" sz="2000" b="1" dirty="0"/>
              <a:t>报告总结：</a:t>
            </a:r>
            <a:endParaRPr lang="en-US" altLang="zh-CN" sz="2000" b="1" dirty="0"/>
          </a:p>
          <a:p>
            <a:pPr marL="342900" indent="-342900">
              <a:lnSpc>
                <a:spcPct val="150000"/>
              </a:lnSpc>
              <a:buAutoNum type="arabicPeriod"/>
            </a:pPr>
            <a:r>
              <a:rPr lang="zh-CN" altLang="en-US" dirty="0">
                <a:latin typeface="等线" panose="02010600030101010101" pitchFamily="2" charset="-122"/>
                <a:ea typeface="等线" panose="02010600030101010101" pitchFamily="2" charset="-122"/>
              </a:rPr>
              <a:t>通过触发表替换排序，我们得到了一种更适合</a:t>
            </a:r>
            <a:r>
              <a:rPr lang="en-US" altLang="zh-CN" dirty="0">
                <a:latin typeface="等线" panose="02010600030101010101" pitchFamily="2" charset="-122"/>
                <a:ea typeface="等线" panose="02010600030101010101" pitchFamily="2" charset="-122"/>
              </a:rPr>
              <a:t>JUNO</a:t>
            </a:r>
            <a:r>
              <a:rPr lang="zh-CN" altLang="en-US" dirty="0">
                <a:latin typeface="等线" panose="02010600030101010101" pitchFamily="2" charset="-122"/>
                <a:ea typeface="等线" panose="02010600030101010101" pitchFamily="2" charset="-122"/>
              </a:rPr>
              <a:t>实验</a:t>
            </a:r>
            <a:r>
              <a:rPr lang="en-US" altLang="zh-CN" dirty="0">
                <a:latin typeface="等线" panose="02010600030101010101" pitchFamily="2" charset="-122"/>
                <a:ea typeface="等线" panose="02010600030101010101" pitchFamily="2" charset="-122"/>
              </a:rPr>
              <a:t>TQ</a:t>
            </a:r>
            <a:r>
              <a:rPr lang="zh-CN" altLang="en-US" dirty="0">
                <a:latin typeface="等线" panose="02010600030101010101" pitchFamily="2" charset="-122"/>
                <a:ea typeface="等线" panose="02010600030101010101" pitchFamily="2" charset="-122"/>
              </a:rPr>
              <a:t>在线处理的软件触发算法实现。</a:t>
            </a:r>
            <a:endParaRPr lang="en-US" altLang="zh-CN" dirty="0">
              <a:latin typeface="等线" panose="02010600030101010101" pitchFamily="2" charset="-122"/>
              <a:ea typeface="等线" panose="02010600030101010101" pitchFamily="2" charset="-122"/>
            </a:endParaRPr>
          </a:p>
          <a:p>
            <a:pPr marL="342900" indent="-342900">
              <a:lnSpc>
                <a:spcPct val="150000"/>
              </a:lnSpc>
              <a:buAutoNum type="arabicPeriod"/>
            </a:pPr>
            <a:r>
              <a:rPr lang="zh-CN" altLang="en-US" dirty="0">
                <a:latin typeface="等线" panose="02010600030101010101" pitchFamily="2" charset="-122"/>
                <a:ea typeface="等线" panose="02010600030101010101" pitchFamily="2" charset="-122"/>
              </a:rPr>
              <a:t>通过对不同通道数和计数率</a:t>
            </a:r>
            <a:r>
              <a:rPr lang="en-US" altLang="zh-CN" dirty="0">
                <a:latin typeface="等线" panose="02010600030101010101" pitchFamily="2" charset="-122"/>
                <a:ea typeface="等线" panose="02010600030101010101" pitchFamily="2" charset="-122"/>
              </a:rPr>
              <a:t>TQ</a:t>
            </a:r>
            <a:r>
              <a:rPr lang="zh-CN" altLang="en-US" dirty="0">
                <a:latin typeface="等线" panose="02010600030101010101" pitchFamily="2" charset="-122"/>
                <a:ea typeface="等线" panose="02010600030101010101" pitchFamily="2" charset="-122"/>
              </a:rPr>
              <a:t>数据的模拟测试，我们发现使用触发表的算法实现很适合在高通道数和高计数率的场景中使用。</a:t>
            </a:r>
            <a:endParaRPr lang="en-US" altLang="zh-CN" dirty="0">
              <a:latin typeface="等线" panose="02010600030101010101" pitchFamily="2" charset="-122"/>
              <a:ea typeface="等线" panose="02010600030101010101" pitchFamily="2" charset="-122"/>
            </a:endParaRPr>
          </a:p>
          <a:p>
            <a:pPr marL="342900" indent="-342900">
              <a:lnSpc>
                <a:spcPct val="150000"/>
              </a:lnSpc>
              <a:buAutoNum type="arabicPeriod"/>
            </a:pPr>
            <a:r>
              <a:rPr lang="zh-CN" altLang="en-US" dirty="0">
                <a:latin typeface="等线" panose="02010600030101010101" pitchFamily="2" charset="-122"/>
                <a:ea typeface="等线" panose="02010600030101010101" pitchFamily="2" charset="-122"/>
              </a:rPr>
              <a:t>多重数触发是很多实验里常用的算法，希望新的优化实现能帮助更多实验节省资源。</a:t>
            </a:r>
          </a:p>
        </p:txBody>
      </p:sp>
      <p:sp>
        <p:nvSpPr>
          <p:cNvPr id="5" name="文本框 4">
            <a:extLst>
              <a:ext uri="{FF2B5EF4-FFF2-40B4-BE49-F238E27FC236}">
                <a16:creationId xmlns:a16="http://schemas.microsoft.com/office/drawing/2014/main" id="{BC237016-1B82-4CA9-B443-065A10C4C1BB}"/>
              </a:ext>
            </a:extLst>
          </p:cNvPr>
          <p:cNvSpPr txBox="1"/>
          <p:nvPr/>
        </p:nvSpPr>
        <p:spPr>
          <a:xfrm>
            <a:off x="666712" y="5350552"/>
            <a:ext cx="6410739" cy="646331"/>
          </a:xfrm>
          <a:prstGeom prst="rect">
            <a:avLst/>
          </a:prstGeom>
          <a:noFill/>
        </p:spPr>
        <p:txBody>
          <a:bodyPr wrap="square" rtlCol="0">
            <a:spAutoFit/>
          </a:bodyPr>
          <a:lstStyle/>
          <a:p>
            <a:r>
              <a:rPr lang="zh-CN" altLang="en-US" dirty="0">
                <a:latin typeface="等线" panose="02010600030101010101" pitchFamily="2" charset="-122"/>
                <a:ea typeface="等线" panose="02010600030101010101" pitchFamily="2" charset="-122"/>
              </a:rPr>
              <a:t>江晓照，将在</a:t>
            </a:r>
            <a:r>
              <a:rPr lang="en-US" altLang="zh-CN" dirty="0">
                <a:latin typeface="等线" panose="02010600030101010101" pitchFamily="2" charset="-122"/>
                <a:ea typeface="等线" panose="02010600030101010101" pitchFamily="2" charset="-122"/>
              </a:rPr>
              <a:t>12</a:t>
            </a:r>
            <a:r>
              <a:rPr lang="zh-CN" altLang="en-US" dirty="0">
                <a:latin typeface="等线" panose="02010600030101010101" pitchFamily="2" charset="-122"/>
                <a:ea typeface="等线" panose="02010600030101010101" pitchFamily="2" charset="-122"/>
              </a:rPr>
              <a:t>日</a:t>
            </a:r>
            <a:r>
              <a:rPr lang="en-US" altLang="zh-CN" dirty="0">
                <a:latin typeface="等线" panose="02010600030101010101" pitchFamily="2" charset="-122"/>
                <a:ea typeface="等线" panose="02010600030101010101" pitchFamily="2" charset="-122"/>
              </a:rPr>
              <a:t>14:00</a:t>
            </a:r>
            <a:r>
              <a:rPr lang="zh-CN" altLang="en-US" dirty="0">
                <a:latin typeface="等线" panose="02010600030101010101" pitchFamily="2" charset="-122"/>
                <a:ea typeface="等线" panose="02010600030101010101" pitchFamily="2" charset="-122"/>
              </a:rPr>
              <a:t>点核电子学与探测分会场，分享使用</a:t>
            </a:r>
            <a:r>
              <a:rPr lang="en-US" altLang="zh-CN" dirty="0">
                <a:latin typeface="等线" panose="02010600030101010101" pitchFamily="2" charset="-122"/>
                <a:ea typeface="等线" panose="02010600030101010101" pitchFamily="2" charset="-122"/>
              </a:rPr>
              <a:t>GPU</a:t>
            </a:r>
            <a:r>
              <a:rPr lang="zh-CN" altLang="en-US" dirty="0">
                <a:latin typeface="等线" panose="02010600030101010101" pitchFamily="2" charset="-122"/>
                <a:ea typeface="等线" panose="02010600030101010101" pitchFamily="2" charset="-122"/>
              </a:rPr>
              <a:t>加速多重数触发算法的报告。</a:t>
            </a:r>
          </a:p>
        </p:txBody>
      </p:sp>
    </p:spTree>
    <p:extLst>
      <p:ext uri="{BB962C8B-B14F-4D97-AF65-F5344CB8AC3E}">
        <p14:creationId xmlns:p14="http://schemas.microsoft.com/office/powerpoint/2010/main" val="661419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dirty="0"/>
              <a:t>Thanks</a:t>
            </a:r>
            <a:endParaRPr lang="zh-CN"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0" y="579467"/>
            <a:ext cx="3532091" cy="1006049"/>
          </a:xfrm>
          <a:prstGeom prst="rect">
            <a:avLst/>
          </a:prstGeom>
        </p:spPr>
        <p:txBody>
          <a:bodyPr vert="horz" lIns="91440" tIns="45720" rIns="91440" bIns="45720" rtlCol="0" anchor="ctr">
            <a:noAutofit/>
          </a:bodyPr>
          <a:lstStyle>
            <a:lvl1pPr algn="ctr" defTabSz="914400" rtl="0" eaLnBrk="1" latinLnBrk="0" hangingPunct="1">
              <a:spcBef>
                <a:spcPct val="0"/>
              </a:spcBef>
              <a:buNone/>
              <a:defRPr lang="zh-CN" altLang="en-US" sz="6600" b="1" kern="1200" dirty="0">
                <a:solidFill>
                  <a:srgbClr val="3366FF"/>
                </a:solidFill>
                <a:effectLst>
                  <a:outerShdw blurRad="38100" dist="38100" dir="2700000" algn="tl">
                    <a:srgbClr val="000000">
                      <a:alpha val="43137"/>
                    </a:srgbClr>
                  </a:outerShdw>
                  <a:reflection blurRad="25400" stA="30000" endPos="30000" dist="50800" dir="5400000" sy="-100000" algn="bl" rotWithShape="0"/>
                </a:effectLst>
                <a:latin typeface="Microsoft YaHei" panose="020B0503020204020204" pitchFamily="34" charset="-122"/>
                <a:ea typeface="Microsoft YaHei" panose="020B0503020204020204" pitchFamily="34" charset="-122"/>
                <a:cs typeface="+mn-cs"/>
              </a:defRPr>
            </a:lvl1pPr>
          </a:lstStyle>
          <a:p>
            <a:r>
              <a:rPr lang="zh-CN" altLang="en-US" sz="4000" dirty="0">
                <a:solidFill>
                  <a:schemeClr val="tx1"/>
                </a:solidFill>
              </a:rPr>
              <a:t>主要内容</a:t>
            </a:r>
          </a:p>
        </p:txBody>
      </p:sp>
      <p:sp>
        <p:nvSpPr>
          <p:cNvPr id="2" name="文本框 1">
            <a:extLst>
              <a:ext uri="{FF2B5EF4-FFF2-40B4-BE49-F238E27FC236}">
                <a16:creationId xmlns:a16="http://schemas.microsoft.com/office/drawing/2014/main" id="{5C0BA427-FDF1-46FE-8F8A-26CDA87A924C}"/>
              </a:ext>
            </a:extLst>
          </p:cNvPr>
          <p:cNvSpPr txBox="1"/>
          <p:nvPr/>
        </p:nvSpPr>
        <p:spPr>
          <a:xfrm>
            <a:off x="718696" y="2092764"/>
            <a:ext cx="2396810" cy="1522789"/>
          </a:xfrm>
          <a:prstGeom prst="rect">
            <a:avLst/>
          </a:prstGeom>
          <a:noFill/>
        </p:spPr>
        <p:txBody>
          <a:bodyPr wrap="none" rtlCol="0">
            <a:spAutoFit/>
          </a:bodyPr>
          <a:lstStyle/>
          <a:p>
            <a:pPr marL="285750" indent="-285750">
              <a:lnSpc>
                <a:spcPct val="150000"/>
              </a:lnSpc>
              <a:buFont typeface="Wingdings" panose="05000000000000000000" pitchFamily="2" charset="2"/>
              <a:buChar char="Ø"/>
            </a:pPr>
            <a:r>
              <a:rPr lang="en-US" altLang="zh-CN" sz="2400" b="1" dirty="0">
                <a:latin typeface="Arial" panose="020B0604020202020204" pitchFamily="34" charset="0"/>
                <a:cs typeface="Arial" panose="020B0604020202020204" pitchFamily="34" charset="0"/>
              </a:rPr>
              <a:t>JUNO</a:t>
            </a:r>
            <a:r>
              <a:rPr lang="en-US" altLang="zh-CN" sz="2400" b="1" dirty="0">
                <a:latin typeface="+mn-ea"/>
              </a:rPr>
              <a:t> </a:t>
            </a:r>
            <a:r>
              <a:rPr lang="zh-CN" altLang="en-US" sz="2400" b="1" dirty="0">
                <a:latin typeface="+mn-ea"/>
              </a:rPr>
              <a:t>实验</a:t>
            </a:r>
            <a:endParaRPr lang="en-US" altLang="zh-CN" sz="2400" b="1" dirty="0">
              <a:latin typeface="+mn-ea"/>
            </a:endParaRPr>
          </a:p>
          <a:p>
            <a:pPr marL="342900" indent="-342900">
              <a:lnSpc>
                <a:spcPct val="150000"/>
              </a:lnSpc>
              <a:buFont typeface="Wingdings" panose="05000000000000000000" pitchFamily="2" charset="2"/>
              <a:buChar char="l"/>
            </a:pPr>
            <a:r>
              <a:rPr lang="zh-CN" altLang="en-US" sz="2000" dirty="0">
                <a:latin typeface="等线" panose="02010600030101010101" pitchFamily="2" charset="-122"/>
                <a:ea typeface="等线" panose="02010600030101010101" pitchFamily="2" charset="-122"/>
              </a:rPr>
              <a:t>背景介绍</a:t>
            </a:r>
            <a:endParaRPr lang="en-US" altLang="zh-CN" sz="2000" dirty="0">
              <a:latin typeface="等线" panose="02010600030101010101" pitchFamily="2" charset="-122"/>
              <a:ea typeface="等线" panose="02010600030101010101" pitchFamily="2" charset="-122"/>
            </a:endParaRPr>
          </a:p>
          <a:p>
            <a:pPr marL="342900" indent="-342900">
              <a:lnSpc>
                <a:spcPct val="150000"/>
              </a:lnSpc>
              <a:buFont typeface="Wingdings" panose="05000000000000000000" pitchFamily="2" charset="2"/>
              <a:buChar char="l"/>
            </a:pPr>
            <a:r>
              <a:rPr lang="en-US" altLang="zh-CN" sz="2000" dirty="0">
                <a:latin typeface="等线" panose="02010600030101010101" pitchFamily="2" charset="-122"/>
                <a:ea typeface="等线" panose="02010600030101010101" pitchFamily="2" charset="-122"/>
              </a:rPr>
              <a:t>TQ</a:t>
            </a:r>
            <a:r>
              <a:rPr lang="zh-CN" altLang="en-US" sz="2000" dirty="0">
                <a:latin typeface="等线" panose="02010600030101010101" pitchFamily="2" charset="-122"/>
                <a:ea typeface="等线" panose="02010600030101010101" pitchFamily="2" charset="-122"/>
              </a:rPr>
              <a:t>数据处理需求</a:t>
            </a:r>
            <a:endParaRPr lang="en-US" altLang="zh-CN" sz="2000" dirty="0">
              <a:latin typeface="等线" panose="02010600030101010101" pitchFamily="2" charset="-122"/>
              <a:ea typeface="等线" panose="02010600030101010101" pitchFamily="2" charset="-122"/>
            </a:endParaRPr>
          </a:p>
        </p:txBody>
      </p:sp>
      <p:sp>
        <p:nvSpPr>
          <p:cNvPr id="3" name="文本框 2">
            <a:extLst>
              <a:ext uri="{FF2B5EF4-FFF2-40B4-BE49-F238E27FC236}">
                <a16:creationId xmlns:a16="http://schemas.microsoft.com/office/drawing/2014/main" id="{581831FB-7D37-47F0-8ED7-D4C91547D8F3}"/>
              </a:ext>
            </a:extLst>
          </p:cNvPr>
          <p:cNvSpPr txBox="1"/>
          <p:nvPr/>
        </p:nvSpPr>
        <p:spPr>
          <a:xfrm>
            <a:off x="3755445" y="2081123"/>
            <a:ext cx="2638864" cy="1984454"/>
          </a:xfrm>
          <a:prstGeom prst="rect">
            <a:avLst/>
          </a:prstGeom>
          <a:noFill/>
        </p:spPr>
        <p:txBody>
          <a:bodyPr wrap="none" rtlCol="0">
            <a:spAutoFit/>
          </a:bodyPr>
          <a:lstStyle/>
          <a:p>
            <a:pPr marL="285750" indent="-285750">
              <a:lnSpc>
                <a:spcPct val="150000"/>
              </a:lnSpc>
              <a:buFont typeface="Wingdings" panose="05000000000000000000" pitchFamily="2" charset="2"/>
              <a:buChar char="Ø"/>
            </a:pPr>
            <a:r>
              <a:rPr lang="zh-CN" altLang="en-US" sz="2400" b="1" dirty="0"/>
              <a:t>多重数触发算法</a:t>
            </a:r>
            <a:endParaRPr lang="en-US" altLang="zh-CN" sz="2400" b="1" dirty="0"/>
          </a:p>
          <a:p>
            <a:pPr marL="342900" indent="-342900">
              <a:lnSpc>
                <a:spcPct val="150000"/>
              </a:lnSpc>
              <a:buFont typeface="Wingdings" panose="05000000000000000000" pitchFamily="2" charset="2"/>
              <a:buChar char="l"/>
            </a:pPr>
            <a:r>
              <a:rPr lang="zh-CN" altLang="en-US" sz="2000" dirty="0">
                <a:latin typeface="等线" panose="02010600030101010101" pitchFamily="2" charset="-122"/>
                <a:ea typeface="等线" panose="02010600030101010101" pitchFamily="2" charset="-122"/>
              </a:rPr>
              <a:t>算法基本原理</a:t>
            </a:r>
            <a:endParaRPr lang="en-US" altLang="zh-CN" sz="2000" dirty="0">
              <a:latin typeface="等线" panose="02010600030101010101" pitchFamily="2" charset="-122"/>
              <a:ea typeface="等线" panose="02010600030101010101" pitchFamily="2" charset="-122"/>
            </a:endParaRPr>
          </a:p>
          <a:p>
            <a:pPr marL="342900" indent="-342900">
              <a:lnSpc>
                <a:spcPct val="150000"/>
              </a:lnSpc>
              <a:buFont typeface="Wingdings" panose="05000000000000000000" pitchFamily="2" charset="2"/>
              <a:buChar char="l"/>
            </a:pPr>
            <a:r>
              <a:rPr lang="zh-CN" altLang="en-US" sz="2000" dirty="0">
                <a:latin typeface="等线" panose="02010600030101010101" pitchFamily="2" charset="-122"/>
                <a:ea typeface="等线" panose="02010600030101010101" pitchFamily="2" charset="-122"/>
              </a:rPr>
              <a:t>算法的实现</a:t>
            </a:r>
            <a:endParaRPr lang="en-US" altLang="zh-CN" sz="2000" dirty="0">
              <a:latin typeface="等线" panose="02010600030101010101" pitchFamily="2" charset="-122"/>
              <a:ea typeface="等线" panose="02010600030101010101" pitchFamily="2" charset="-122"/>
            </a:endParaRPr>
          </a:p>
          <a:p>
            <a:pPr marL="342900" indent="-342900">
              <a:lnSpc>
                <a:spcPct val="150000"/>
              </a:lnSpc>
              <a:buFont typeface="Wingdings" panose="05000000000000000000" pitchFamily="2" charset="2"/>
              <a:buChar char="l"/>
            </a:pPr>
            <a:r>
              <a:rPr lang="zh-CN" altLang="en-US" sz="2000" dirty="0">
                <a:latin typeface="等线" panose="02010600030101010101" pitchFamily="2" charset="-122"/>
                <a:ea typeface="等线" panose="02010600030101010101" pitchFamily="2" charset="-122"/>
              </a:rPr>
              <a:t>算法的改进</a:t>
            </a:r>
          </a:p>
        </p:txBody>
      </p:sp>
      <p:sp>
        <p:nvSpPr>
          <p:cNvPr id="4" name="文本框 3">
            <a:extLst>
              <a:ext uri="{FF2B5EF4-FFF2-40B4-BE49-F238E27FC236}">
                <a16:creationId xmlns:a16="http://schemas.microsoft.com/office/drawing/2014/main" id="{BDD2EA00-0425-46C7-A2D3-273AAF1F6C0E}"/>
              </a:ext>
            </a:extLst>
          </p:cNvPr>
          <p:cNvSpPr txBox="1"/>
          <p:nvPr/>
        </p:nvSpPr>
        <p:spPr>
          <a:xfrm>
            <a:off x="7331978" y="2173402"/>
            <a:ext cx="2319866" cy="461665"/>
          </a:xfrm>
          <a:prstGeom prst="rect">
            <a:avLst/>
          </a:prstGeom>
          <a:noFill/>
        </p:spPr>
        <p:txBody>
          <a:bodyPr wrap="none" rtlCol="0">
            <a:spAutoFit/>
          </a:bodyPr>
          <a:lstStyle/>
          <a:p>
            <a:pPr marL="285750" indent="-285750">
              <a:buFont typeface="Wingdings" panose="05000000000000000000" pitchFamily="2" charset="2"/>
              <a:buChar char="Ø"/>
            </a:pPr>
            <a:r>
              <a:rPr lang="zh-CN" altLang="en-US" sz="2400" b="1" dirty="0"/>
              <a:t>算法性能测试</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fld id="{098B4EB0-06CE-481E-B32B-52DF58230A15}" type="slidenum">
              <a:rPr lang="zh-CN" altLang="en-US" smtClean="0">
                <a:solidFill>
                  <a:prstClr val="black">
                    <a:tint val="75000"/>
                  </a:prstClr>
                </a:solidFill>
              </a:rPr>
              <a:t>3</a:t>
            </a:fld>
            <a:endParaRPr lang="zh-CN" altLang="en-US" dirty="0">
              <a:solidFill>
                <a:prstClr val="black">
                  <a:tint val="75000"/>
                </a:prstClr>
              </a:solidFill>
            </a:endParaRPr>
          </a:p>
        </p:txBody>
      </p:sp>
      <p:sp>
        <p:nvSpPr>
          <p:cNvPr id="4" name="标题 3"/>
          <p:cNvSpPr>
            <a:spLocks noGrp="1"/>
          </p:cNvSpPr>
          <p:nvPr>
            <p:ph type="title"/>
          </p:nvPr>
        </p:nvSpPr>
        <p:spPr/>
        <p:txBody>
          <a:bodyPr>
            <a:normAutofit/>
          </a:bodyPr>
          <a:lstStyle/>
          <a:p>
            <a:r>
              <a:rPr lang="en-US" altLang="zh-CN" dirty="0"/>
              <a:t>JUNO </a:t>
            </a:r>
            <a:r>
              <a:rPr lang="zh-CN" altLang="en-US" dirty="0"/>
              <a:t>实验</a:t>
            </a:r>
            <a:r>
              <a:rPr lang="en-US" altLang="zh-CN" dirty="0"/>
              <a:t>——</a:t>
            </a:r>
            <a:r>
              <a:rPr lang="zh-CN" altLang="en-US" dirty="0"/>
              <a:t>背景介绍</a:t>
            </a:r>
          </a:p>
        </p:txBody>
      </p:sp>
      <p:sp>
        <p:nvSpPr>
          <p:cNvPr id="5" name="AutoShape 4" descr="Picture of JUNO Onsite (From Shenghui Liu)">
            <a:extLst>
              <a:ext uri="{FF2B5EF4-FFF2-40B4-BE49-F238E27FC236}">
                <a16:creationId xmlns:a16="http://schemas.microsoft.com/office/drawing/2014/main" id="{A6D6D312-C045-41A1-8778-C0F1FB03EB89}"/>
              </a:ext>
            </a:extLst>
          </p:cNvPr>
          <p:cNvSpPr>
            <a:spLocks noChangeAspect="1" noChangeArrowheads="1"/>
          </p:cNvSpPr>
          <p:nvPr/>
        </p:nvSpPr>
        <p:spPr bwMode="auto">
          <a:xfrm>
            <a:off x="4360985" y="1123461"/>
            <a:ext cx="4040553" cy="404055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 name="矩形 6">
            <a:extLst>
              <a:ext uri="{FF2B5EF4-FFF2-40B4-BE49-F238E27FC236}">
                <a16:creationId xmlns:a16="http://schemas.microsoft.com/office/drawing/2014/main" id="{12600586-05C1-4528-95BE-AE4F2FB49967}"/>
              </a:ext>
            </a:extLst>
          </p:cNvPr>
          <p:cNvSpPr/>
          <p:nvPr/>
        </p:nvSpPr>
        <p:spPr>
          <a:xfrm>
            <a:off x="4501278" y="1399312"/>
            <a:ext cx="3469219" cy="369332"/>
          </a:xfrm>
          <a:prstGeom prst="rect">
            <a:avLst/>
          </a:prstGeom>
        </p:spPr>
        <p:txBody>
          <a:bodyPr wrap="none">
            <a:spAutoFit/>
          </a:bodyPr>
          <a:lstStyle/>
          <a:p>
            <a:r>
              <a:rPr lang="zh-CN" altLang="en-US" dirty="0">
                <a:latin typeface="等线" panose="02010600030101010101" pitchFamily="2" charset="-122"/>
                <a:ea typeface="等线" panose="02010600030101010101" pitchFamily="2" charset="-122"/>
              </a:rPr>
              <a:t>中微子 物质世界的基本粒子之一</a:t>
            </a:r>
            <a:endParaRPr lang="en-US" altLang="zh-CN" dirty="0">
              <a:latin typeface="等线" panose="02010600030101010101" pitchFamily="2" charset="-122"/>
              <a:ea typeface="等线" panose="02010600030101010101" pitchFamily="2" charset="-122"/>
            </a:endParaRPr>
          </a:p>
        </p:txBody>
      </p:sp>
      <p:pic>
        <p:nvPicPr>
          <p:cNvPr id="9" name="图片 8">
            <a:extLst>
              <a:ext uri="{FF2B5EF4-FFF2-40B4-BE49-F238E27FC236}">
                <a16:creationId xmlns:a16="http://schemas.microsoft.com/office/drawing/2014/main" id="{9C00876B-5D97-4754-A410-9C354485B938}"/>
              </a:ext>
            </a:extLst>
          </p:cNvPr>
          <p:cNvPicPr>
            <a:picLocks noChangeAspect="1"/>
          </p:cNvPicPr>
          <p:nvPr/>
        </p:nvPicPr>
        <p:blipFill>
          <a:blip r:embed="rId2"/>
          <a:stretch>
            <a:fillRect/>
          </a:stretch>
        </p:blipFill>
        <p:spPr>
          <a:xfrm>
            <a:off x="3943490" y="3027401"/>
            <a:ext cx="4687840" cy="3488240"/>
          </a:xfrm>
          <a:prstGeom prst="rect">
            <a:avLst/>
          </a:prstGeom>
        </p:spPr>
      </p:pic>
      <p:sp>
        <p:nvSpPr>
          <p:cNvPr id="10" name="矩形 9">
            <a:extLst>
              <a:ext uri="{FF2B5EF4-FFF2-40B4-BE49-F238E27FC236}">
                <a16:creationId xmlns:a16="http://schemas.microsoft.com/office/drawing/2014/main" id="{6B12529E-4105-4BFC-B290-285E39F0C1A2}"/>
              </a:ext>
            </a:extLst>
          </p:cNvPr>
          <p:cNvSpPr/>
          <p:nvPr/>
        </p:nvSpPr>
        <p:spPr>
          <a:xfrm>
            <a:off x="8339015" y="3672584"/>
            <a:ext cx="3852985" cy="2915478"/>
          </a:xfrm>
          <a:prstGeom prst="rect">
            <a:avLst/>
          </a:prstGeom>
        </p:spPr>
        <p:txBody>
          <a:bodyPr wrap="square">
            <a:spAutoFit/>
          </a:bodyPr>
          <a:lstStyle/>
          <a:p>
            <a:pPr>
              <a:lnSpc>
                <a:spcPct val="120000"/>
              </a:lnSpc>
            </a:pPr>
            <a:r>
              <a:rPr lang="en-US" altLang="zh-CN" sz="1400" dirty="0">
                <a:latin typeface="等线" panose="02010600030101010101" pitchFamily="2" charset="-122"/>
                <a:ea typeface="等线" panose="02010600030101010101" pitchFamily="2" charset="-122"/>
              </a:rPr>
              <a:t>JUNO</a:t>
            </a:r>
            <a:r>
              <a:rPr lang="zh-CN" altLang="en-US" sz="1400" dirty="0">
                <a:latin typeface="等线" panose="02010600030101010101" pitchFamily="2" charset="-122"/>
                <a:ea typeface="等线" panose="02010600030101010101" pitchFamily="2" charset="-122"/>
              </a:rPr>
              <a:t>的探测器系统组成：</a:t>
            </a:r>
          </a:p>
          <a:p>
            <a:pPr>
              <a:lnSpc>
                <a:spcPct val="120000"/>
              </a:lnSpc>
              <a:buFont typeface="Arial" panose="020B0604020202020204" pitchFamily="34" charset="0"/>
              <a:buChar char="•"/>
            </a:pPr>
            <a:r>
              <a:rPr lang="zh-CN" altLang="en-US" sz="1400" dirty="0">
                <a:latin typeface="等线" panose="02010600030101010101" pitchFamily="2" charset="-122"/>
                <a:ea typeface="等线" panose="02010600030101010101" pitchFamily="2" charset="-122"/>
              </a:rPr>
              <a:t>中央探测器 </a:t>
            </a:r>
            <a:r>
              <a:rPr lang="en-US" altLang="zh-CN" sz="1400" dirty="0">
                <a:latin typeface="等线" panose="02010600030101010101" pitchFamily="2" charset="-122"/>
                <a:ea typeface="等线" panose="02010600030101010101" pitchFamily="2" charset="-122"/>
              </a:rPr>
              <a:t>Central Detector, CD </a:t>
            </a:r>
          </a:p>
          <a:p>
            <a:pPr marL="742950" lvl="1" indent="-285750">
              <a:lnSpc>
                <a:spcPct val="120000"/>
              </a:lnSpc>
              <a:buFont typeface="Arial" panose="020B0604020202020204" pitchFamily="34" charset="0"/>
              <a:buChar char="•"/>
            </a:pPr>
            <a:r>
              <a:rPr lang="zh-CN" altLang="en-US" sz="1400" dirty="0">
                <a:latin typeface="等线" panose="02010600030101010101" pitchFamily="2" charset="-122"/>
                <a:ea typeface="等线" panose="02010600030101010101" pitchFamily="2" charset="-122"/>
              </a:rPr>
              <a:t>两万吨液体闪烁体</a:t>
            </a:r>
          </a:p>
          <a:p>
            <a:pPr marL="742950" lvl="1" indent="-285750">
              <a:lnSpc>
                <a:spcPct val="120000"/>
              </a:lnSpc>
              <a:buFont typeface="Arial" panose="020B0604020202020204" pitchFamily="34" charset="0"/>
              <a:buChar char="•"/>
            </a:pPr>
            <a:r>
              <a:rPr lang="en-US" altLang="zh-CN" sz="1400" dirty="0">
                <a:latin typeface="等线" panose="02010600030101010101" pitchFamily="2" charset="-122"/>
                <a:ea typeface="等线" panose="02010600030101010101" pitchFamily="2" charset="-122"/>
              </a:rPr>
              <a:t>~18000</a:t>
            </a:r>
            <a:r>
              <a:rPr lang="zh-CN" altLang="en-US" sz="1400" dirty="0">
                <a:latin typeface="等线" panose="02010600030101010101" pitchFamily="2" charset="-122"/>
                <a:ea typeface="等线" panose="02010600030101010101" pitchFamily="2" charset="-122"/>
              </a:rPr>
              <a:t>个</a:t>
            </a:r>
            <a:r>
              <a:rPr lang="en-US" altLang="zh-CN" sz="1400" dirty="0">
                <a:latin typeface="等线" panose="02010600030101010101" pitchFamily="2" charset="-122"/>
                <a:ea typeface="等线" panose="02010600030101010101" pitchFamily="2" charset="-122"/>
              </a:rPr>
              <a:t>20</a:t>
            </a:r>
            <a:r>
              <a:rPr lang="zh-CN" altLang="en-US" sz="1400" dirty="0">
                <a:latin typeface="等线" panose="02010600030101010101" pitchFamily="2" charset="-122"/>
                <a:ea typeface="等线" panose="02010600030101010101" pitchFamily="2" charset="-122"/>
              </a:rPr>
              <a:t>寸光电倍增管 </a:t>
            </a:r>
            <a:r>
              <a:rPr lang="en-US" altLang="zh-CN" sz="1400" dirty="0">
                <a:latin typeface="等线" panose="02010600030101010101" pitchFamily="2" charset="-122"/>
                <a:ea typeface="等线" panose="02010600030101010101" pitchFamily="2" charset="-122"/>
              </a:rPr>
              <a:t>LPMT</a:t>
            </a:r>
            <a:r>
              <a:rPr lang="zh-CN" altLang="en-US" sz="1400" dirty="0">
                <a:latin typeface="等线" panose="02010600030101010101" pitchFamily="2" charset="-122"/>
                <a:ea typeface="等线" panose="02010600030101010101" pitchFamily="2" charset="-122"/>
              </a:rPr>
              <a:t>（</a:t>
            </a:r>
            <a:r>
              <a:rPr lang="en-US" altLang="zh-CN" sz="1400" b="1" dirty="0">
                <a:solidFill>
                  <a:schemeClr val="accent6">
                    <a:lumMod val="75000"/>
                  </a:schemeClr>
                </a:solidFill>
                <a:latin typeface="等线" panose="02010600030101010101" pitchFamily="2" charset="-122"/>
                <a:ea typeface="等线" panose="02010600030101010101" pitchFamily="2" charset="-122"/>
              </a:rPr>
              <a:t>L</a:t>
            </a:r>
            <a:r>
              <a:rPr lang="en-US" altLang="zh-CN" sz="1400" dirty="0">
                <a:latin typeface="等线" panose="02010600030101010101" pitchFamily="2" charset="-122"/>
                <a:ea typeface="等线" panose="02010600030101010101" pitchFamily="2" charset="-122"/>
              </a:rPr>
              <a:t>arge </a:t>
            </a:r>
            <a:r>
              <a:rPr lang="en-US" altLang="zh-CN" sz="1400" b="1" dirty="0">
                <a:solidFill>
                  <a:schemeClr val="accent6">
                    <a:lumMod val="75000"/>
                  </a:schemeClr>
                </a:solidFill>
                <a:latin typeface="等线" panose="02010600030101010101" pitchFamily="2" charset="-122"/>
                <a:ea typeface="等线" panose="02010600030101010101" pitchFamily="2" charset="-122"/>
              </a:rPr>
              <a:t>P</a:t>
            </a:r>
            <a:r>
              <a:rPr lang="en-US" altLang="zh-CN" sz="1400" dirty="0">
                <a:latin typeface="等线" panose="02010600030101010101" pitchFamily="2" charset="-122"/>
                <a:ea typeface="等线" panose="02010600030101010101" pitchFamily="2" charset="-122"/>
              </a:rPr>
              <a:t>hoto</a:t>
            </a:r>
            <a:r>
              <a:rPr lang="en-US" altLang="zh-CN" sz="1400" b="1" dirty="0">
                <a:solidFill>
                  <a:schemeClr val="accent6">
                    <a:lumMod val="75000"/>
                  </a:schemeClr>
                </a:solidFill>
                <a:latin typeface="等线" panose="02010600030101010101" pitchFamily="2" charset="-122"/>
                <a:ea typeface="等线" panose="02010600030101010101" pitchFamily="2" charset="-122"/>
              </a:rPr>
              <a:t>m</a:t>
            </a:r>
            <a:r>
              <a:rPr lang="en-US" altLang="zh-CN" sz="1400" dirty="0">
                <a:latin typeface="等线" panose="02010600030101010101" pitchFamily="2" charset="-122"/>
                <a:ea typeface="等线" panose="02010600030101010101" pitchFamily="2" charset="-122"/>
              </a:rPr>
              <a:t>ultiplier </a:t>
            </a:r>
            <a:r>
              <a:rPr lang="en-US" altLang="zh-CN" sz="1400" b="1" dirty="0">
                <a:solidFill>
                  <a:schemeClr val="accent6">
                    <a:lumMod val="75000"/>
                  </a:schemeClr>
                </a:solidFill>
                <a:latin typeface="等线" panose="02010600030101010101" pitchFamily="2" charset="-122"/>
                <a:ea typeface="等线" panose="02010600030101010101" pitchFamily="2" charset="-122"/>
              </a:rPr>
              <a:t>T</a:t>
            </a:r>
            <a:r>
              <a:rPr lang="en-US" altLang="zh-CN" sz="1400" dirty="0">
                <a:latin typeface="等线" panose="02010600030101010101" pitchFamily="2" charset="-122"/>
                <a:ea typeface="等线" panose="02010600030101010101" pitchFamily="2" charset="-122"/>
              </a:rPr>
              <a:t>ubes</a:t>
            </a:r>
            <a:r>
              <a:rPr lang="zh-CN" altLang="en-US" sz="1400" dirty="0">
                <a:latin typeface="等线" panose="02010600030101010101" pitchFamily="2" charset="-122"/>
                <a:ea typeface="等线" panose="02010600030101010101" pitchFamily="2" charset="-122"/>
              </a:rPr>
              <a:t>）</a:t>
            </a:r>
          </a:p>
          <a:p>
            <a:pPr marL="742950" lvl="1" indent="-285750">
              <a:lnSpc>
                <a:spcPct val="120000"/>
              </a:lnSpc>
              <a:buFont typeface="Arial" panose="020B0604020202020204" pitchFamily="34" charset="0"/>
              <a:buChar char="•"/>
            </a:pPr>
            <a:r>
              <a:rPr lang="en-US" altLang="zh-CN" sz="1400" dirty="0">
                <a:latin typeface="等线" panose="02010600030101010101" pitchFamily="2" charset="-122"/>
                <a:ea typeface="等线" panose="02010600030101010101" pitchFamily="2" charset="-122"/>
              </a:rPr>
              <a:t>~25000</a:t>
            </a:r>
            <a:r>
              <a:rPr lang="zh-CN" altLang="en-US" sz="1400" dirty="0">
                <a:latin typeface="等线" panose="02010600030101010101" pitchFamily="2" charset="-122"/>
                <a:ea typeface="等线" panose="02010600030101010101" pitchFamily="2" charset="-122"/>
              </a:rPr>
              <a:t>个</a:t>
            </a:r>
            <a:r>
              <a:rPr lang="en-US" altLang="zh-CN" sz="1400" dirty="0">
                <a:latin typeface="等线" panose="02010600030101010101" pitchFamily="2" charset="-122"/>
                <a:ea typeface="等线" panose="02010600030101010101" pitchFamily="2" charset="-122"/>
              </a:rPr>
              <a:t>3</a:t>
            </a:r>
            <a:r>
              <a:rPr lang="zh-CN" altLang="en-US" sz="1400" dirty="0">
                <a:latin typeface="等线" panose="02010600030101010101" pitchFamily="2" charset="-122"/>
                <a:ea typeface="等线" panose="02010600030101010101" pitchFamily="2" charset="-122"/>
              </a:rPr>
              <a:t>寸光电倍增管 </a:t>
            </a:r>
            <a:r>
              <a:rPr lang="en-US" altLang="zh-CN" sz="1400" dirty="0">
                <a:latin typeface="等线" panose="02010600030101010101" pitchFamily="2" charset="-122"/>
                <a:ea typeface="等线" panose="02010600030101010101" pitchFamily="2" charset="-122"/>
              </a:rPr>
              <a:t>SPMT</a:t>
            </a:r>
            <a:r>
              <a:rPr lang="zh-CN" altLang="en-US" sz="1400" dirty="0">
                <a:latin typeface="等线" panose="02010600030101010101" pitchFamily="2" charset="-122"/>
                <a:ea typeface="等线" panose="02010600030101010101" pitchFamily="2" charset="-122"/>
              </a:rPr>
              <a:t>（</a:t>
            </a:r>
            <a:r>
              <a:rPr lang="en-US" altLang="zh-CN" sz="1400" b="1" dirty="0">
                <a:solidFill>
                  <a:schemeClr val="accent6">
                    <a:lumMod val="75000"/>
                  </a:schemeClr>
                </a:solidFill>
                <a:latin typeface="等线" panose="02010600030101010101" pitchFamily="2" charset="-122"/>
                <a:ea typeface="等线" panose="02010600030101010101" pitchFamily="2" charset="-122"/>
              </a:rPr>
              <a:t>S</a:t>
            </a:r>
            <a:r>
              <a:rPr lang="en-US" altLang="zh-CN" sz="1400" dirty="0">
                <a:latin typeface="等线" panose="02010600030101010101" pitchFamily="2" charset="-122"/>
                <a:ea typeface="等线" panose="02010600030101010101" pitchFamily="2" charset="-122"/>
              </a:rPr>
              <a:t>mall </a:t>
            </a:r>
            <a:r>
              <a:rPr lang="en-US" altLang="zh-CN" sz="1400" b="1" dirty="0">
                <a:solidFill>
                  <a:schemeClr val="accent6">
                    <a:lumMod val="75000"/>
                  </a:schemeClr>
                </a:solidFill>
                <a:latin typeface="等线" panose="02010600030101010101" pitchFamily="2" charset="-122"/>
                <a:ea typeface="等线" panose="02010600030101010101" pitchFamily="2" charset="-122"/>
              </a:rPr>
              <a:t>P</a:t>
            </a:r>
            <a:r>
              <a:rPr lang="en-US" altLang="zh-CN" sz="1400" dirty="0">
                <a:latin typeface="等线" panose="02010600030101010101" pitchFamily="2" charset="-122"/>
                <a:ea typeface="等线" panose="02010600030101010101" pitchFamily="2" charset="-122"/>
              </a:rPr>
              <a:t>hoto</a:t>
            </a:r>
            <a:r>
              <a:rPr lang="en-US" altLang="zh-CN" sz="1400" b="1" dirty="0">
                <a:solidFill>
                  <a:schemeClr val="accent6">
                    <a:lumMod val="75000"/>
                  </a:schemeClr>
                </a:solidFill>
                <a:latin typeface="等线" panose="02010600030101010101" pitchFamily="2" charset="-122"/>
                <a:ea typeface="等线" panose="02010600030101010101" pitchFamily="2" charset="-122"/>
              </a:rPr>
              <a:t>m</a:t>
            </a:r>
            <a:r>
              <a:rPr lang="en-US" altLang="zh-CN" sz="1400" dirty="0">
                <a:latin typeface="等线" panose="02010600030101010101" pitchFamily="2" charset="-122"/>
                <a:ea typeface="等线" panose="02010600030101010101" pitchFamily="2" charset="-122"/>
              </a:rPr>
              <a:t>ultiplier </a:t>
            </a:r>
            <a:r>
              <a:rPr lang="en-US" altLang="zh-CN" sz="1400" b="1" dirty="0">
                <a:solidFill>
                  <a:schemeClr val="accent6">
                    <a:lumMod val="75000"/>
                  </a:schemeClr>
                </a:solidFill>
                <a:latin typeface="等线" panose="02010600030101010101" pitchFamily="2" charset="-122"/>
                <a:ea typeface="等线" panose="02010600030101010101" pitchFamily="2" charset="-122"/>
              </a:rPr>
              <a:t>T</a:t>
            </a:r>
            <a:r>
              <a:rPr lang="en-US" altLang="zh-CN" sz="1400" dirty="0">
                <a:latin typeface="等线" panose="02010600030101010101" pitchFamily="2" charset="-122"/>
                <a:ea typeface="等线" panose="02010600030101010101" pitchFamily="2" charset="-122"/>
              </a:rPr>
              <a:t>ubes</a:t>
            </a:r>
            <a:r>
              <a:rPr lang="zh-CN" altLang="en-US" sz="1400" dirty="0">
                <a:latin typeface="等线" panose="02010600030101010101" pitchFamily="2" charset="-122"/>
                <a:ea typeface="等线" panose="02010600030101010101" pitchFamily="2" charset="-122"/>
              </a:rPr>
              <a:t>）</a:t>
            </a:r>
          </a:p>
          <a:p>
            <a:pPr>
              <a:lnSpc>
                <a:spcPct val="120000"/>
              </a:lnSpc>
              <a:buFont typeface="Arial" panose="020B0604020202020204" pitchFamily="34" charset="0"/>
              <a:buChar char="•"/>
            </a:pPr>
            <a:r>
              <a:rPr lang="zh-CN" altLang="en-US" sz="1400" dirty="0">
                <a:latin typeface="等线" panose="02010600030101010101" pitchFamily="2" charset="-122"/>
                <a:ea typeface="等线" panose="02010600030101010101" pitchFamily="2" charset="-122"/>
              </a:rPr>
              <a:t>水切伦科夫探测器 </a:t>
            </a:r>
            <a:r>
              <a:rPr lang="en-US" altLang="zh-CN" sz="1400" dirty="0">
                <a:latin typeface="等线" panose="02010600030101010101" pitchFamily="2" charset="-122"/>
                <a:ea typeface="等线" panose="02010600030101010101" pitchFamily="2" charset="-122"/>
              </a:rPr>
              <a:t>Water Cherenkov Detector </a:t>
            </a:r>
          </a:p>
          <a:p>
            <a:pPr marL="742950" lvl="1" indent="-285750">
              <a:lnSpc>
                <a:spcPct val="120000"/>
              </a:lnSpc>
              <a:buFont typeface="Arial" panose="020B0604020202020204" pitchFamily="34" charset="0"/>
              <a:buChar char="•"/>
            </a:pPr>
            <a:r>
              <a:rPr lang="en-US" altLang="zh-CN" sz="1400" dirty="0">
                <a:latin typeface="等线" panose="02010600030101010101" pitchFamily="2" charset="-122"/>
                <a:ea typeface="等线" panose="02010600030101010101" pitchFamily="2" charset="-122"/>
              </a:rPr>
              <a:t>~2400</a:t>
            </a:r>
            <a:r>
              <a:rPr lang="zh-CN" altLang="en-US" sz="1400" dirty="0">
                <a:latin typeface="等线" panose="02010600030101010101" pitchFamily="2" charset="-122"/>
                <a:ea typeface="等线" panose="02010600030101010101" pitchFamily="2" charset="-122"/>
              </a:rPr>
              <a:t>个</a:t>
            </a:r>
            <a:r>
              <a:rPr lang="en-US" altLang="zh-CN" sz="1400" dirty="0">
                <a:latin typeface="等线" panose="02010600030101010101" pitchFamily="2" charset="-122"/>
                <a:ea typeface="等线" panose="02010600030101010101" pitchFamily="2" charset="-122"/>
              </a:rPr>
              <a:t>20</a:t>
            </a:r>
            <a:r>
              <a:rPr lang="zh-CN" altLang="en-US" sz="1400" dirty="0">
                <a:latin typeface="等线" panose="02010600030101010101" pitchFamily="2" charset="-122"/>
                <a:ea typeface="等线" panose="02010600030101010101" pitchFamily="2" charset="-122"/>
              </a:rPr>
              <a:t>寸光电倍增管</a:t>
            </a:r>
          </a:p>
          <a:p>
            <a:pPr>
              <a:lnSpc>
                <a:spcPct val="120000"/>
              </a:lnSpc>
              <a:buFont typeface="Arial" panose="020B0604020202020204" pitchFamily="34" charset="0"/>
              <a:buChar char="•"/>
            </a:pPr>
            <a:r>
              <a:rPr lang="zh-CN" altLang="en-US" sz="1400" dirty="0">
                <a:latin typeface="等线" panose="02010600030101010101" pitchFamily="2" charset="-122"/>
                <a:ea typeface="等线" panose="02010600030101010101" pitchFamily="2" charset="-122"/>
              </a:rPr>
              <a:t>顶部径迹探测器 </a:t>
            </a:r>
            <a:r>
              <a:rPr lang="en-US" altLang="zh-CN" sz="1400" dirty="0">
                <a:latin typeface="等线" panose="02010600030101010101" pitchFamily="2" charset="-122"/>
                <a:ea typeface="等线" panose="02010600030101010101" pitchFamily="2" charset="-122"/>
              </a:rPr>
              <a:t>Top Tracker, TT </a:t>
            </a:r>
          </a:p>
          <a:p>
            <a:pPr marL="742950" lvl="1" indent="-285750">
              <a:lnSpc>
                <a:spcPct val="120000"/>
              </a:lnSpc>
              <a:buFont typeface="Arial" panose="020B0604020202020204" pitchFamily="34" charset="0"/>
              <a:buChar char="•"/>
            </a:pPr>
            <a:r>
              <a:rPr lang="zh-CN" altLang="en-US" sz="1400" dirty="0">
                <a:latin typeface="等线" panose="02010600030101010101" pitchFamily="2" charset="-122"/>
                <a:ea typeface="等线" panose="02010600030101010101" pitchFamily="2" charset="-122"/>
              </a:rPr>
              <a:t>塑料闪烁器阵列</a:t>
            </a:r>
          </a:p>
        </p:txBody>
      </p:sp>
      <p:pic>
        <p:nvPicPr>
          <p:cNvPr id="6" name="图片 5">
            <a:extLst>
              <a:ext uri="{FF2B5EF4-FFF2-40B4-BE49-F238E27FC236}">
                <a16:creationId xmlns:a16="http://schemas.microsoft.com/office/drawing/2014/main" id="{F7D9608F-4D42-4962-9A18-164F0F14A1E5}"/>
              </a:ext>
            </a:extLst>
          </p:cNvPr>
          <p:cNvPicPr>
            <a:picLocks noChangeAspect="1"/>
          </p:cNvPicPr>
          <p:nvPr/>
        </p:nvPicPr>
        <p:blipFill>
          <a:blip r:embed="rId3"/>
          <a:stretch>
            <a:fillRect/>
          </a:stretch>
        </p:blipFill>
        <p:spPr>
          <a:xfrm>
            <a:off x="525055" y="1263465"/>
            <a:ext cx="3564873" cy="4019394"/>
          </a:xfrm>
          <a:prstGeom prst="rect">
            <a:avLst/>
          </a:prstGeom>
        </p:spPr>
      </p:pic>
      <p:sp>
        <p:nvSpPr>
          <p:cNvPr id="2" name="矩形 1">
            <a:extLst>
              <a:ext uri="{FF2B5EF4-FFF2-40B4-BE49-F238E27FC236}">
                <a16:creationId xmlns:a16="http://schemas.microsoft.com/office/drawing/2014/main" id="{10819656-2FD3-41E6-9FEF-62644AF6728F}"/>
              </a:ext>
            </a:extLst>
          </p:cNvPr>
          <p:cNvSpPr/>
          <p:nvPr/>
        </p:nvSpPr>
        <p:spPr>
          <a:xfrm>
            <a:off x="8180411" y="1134734"/>
            <a:ext cx="3942443" cy="830997"/>
          </a:xfrm>
          <a:prstGeom prst="rect">
            <a:avLst/>
          </a:prstGeom>
        </p:spPr>
        <p:txBody>
          <a:bodyPr wrap="square">
            <a:spAutoFit/>
          </a:bodyPr>
          <a:lstStyle/>
          <a:p>
            <a:r>
              <a:rPr lang="en-US" altLang="zh-CN" sz="1600" dirty="0">
                <a:latin typeface="等线" panose="02010600030101010101" pitchFamily="2" charset="-122"/>
                <a:ea typeface="等线" panose="02010600030101010101" pitchFamily="2" charset="-122"/>
              </a:rPr>
              <a:t>1998</a:t>
            </a:r>
            <a:r>
              <a:rPr lang="zh-CN" altLang="en-US" sz="1600" dirty="0">
                <a:latin typeface="等线" panose="02010600030101010101" pitchFamily="2" charset="-122"/>
                <a:ea typeface="等线" panose="02010600030101010101" pitchFamily="2" charset="-122"/>
              </a:rPr>
              <a:t>日本的超级神冈实验</a:t>
            </a:r>
            <a:r>
              <a:rPr lang="en-US" altLang="zh-CN" sz="1600" dirty="0">
                <a:latin typeface="等线" panose="02010600030101010101" pitchFamily="2" charset="-122"/>
                <a:ea typeface="等线" panose="02010600030101010101" pitchFamily="2" charset="-122"/>
                <a:sym typeface="Wingdings" panose="05000000000000000000" pitchFamily="2" charset="2"/>
              </a:rPr>
              <a:t></a:t>
            </a:r>
            <a:r>
              <a:rPr lang="zh-CN" altLang="en-US" sz="1600" dirty="0">
                <a:latin typeface="等线" panose="02010600030101010101" pitchFamily="2" charset="-122"/>
                <a:ea typeface="等线" panose="02010600030101010101" pitchFamily="2" charset="-122"/>
                <a:sym typeface="Wingdings" panose="05000000000000000000" pitchFamily="2" charset="2"/>
              </a:rPr>
              <a:t>中微子振荡</a:t>
            </a:r>
            <a:endParaRPr lang="en-US" altLang="zh-CN" sz="1600" dirty="0">
              <a:latin typeface="等线" panose="02010600030101010101" pitchFamily="2" charset="-122"/>
              <a:ea typeface="等线" panose="02010600030101010101" pitchFamily="2" charset="-122"/>
              <a:sym typeface="Wingdings" panose="05000000000000000000" pitchFamily="2" charset="2"/>
            </a:endParaRPr>
          </a:p>
          <a:p>
            <a:r>
              <a:rPr lang="en-US" altLang="zh-CN" sz="1600" dirty="0">
                <a:latin typeface="等线" panose="02010600030101010101" pitchFamily="2" charset="-122"/>
                <a:ea typeface="等线" panose="02010600030101010101" pitchFamily="2" charset="-122"/>
                <a:sym typeface="Wingdings" panose="05000000000000000000" pitchFamily="2" charset="2"/>
              </a:rPr>
              <a:t>2002</a:t>
            </a:r>
            <a:r>
              <a:rPr lang="zh-CN" altLang="en-US" sz="1600" dirty="0">
                <a:latin typeface="等线" panose="02010600030101010101" pitchFamily="2" charset="-122"/>
                <a:ea typeface="等线" panose="02010600030101010101" pitchFamily="2" charset="-122"/>
              </a:rPr>
              <a:t>加拿大</a:t>
            </a:r>
            <a:r>
              <a:rPr lang="en-US" altLang="zh-CN" sz="1600" dirty="0">
                <a:latin typeface="等线" panose="02010600030101010101" pitchFamily="2" charset="-122"/>
                <a:ea typeface="等线" panose="02010600030101010101" pitchFamily="2" charset="-122"/>
              </a:rPr>
              <a:t>SNO</a:t>
            </a:r>
            <a:r>
              <a:rPr lang="zh-CN" altLang="en-US" sz="1600" dirty="0">
                <a:latin typeface="等线" panose="02010600030101010101" pitchFamily="2" charset="-122"/>
                <a:ea typeface="等线" panose="02010600030101010101" pitchFamily="2" charset="-122"/>
              </a:rPr>
              <a:t>实验</a:t>
            </a:r>
            <a:r>
              <a:rPr lang="en-US" altLang="zh-CN" sz="1600" dirty="0">
                <a:latin typeface="等线" panose="02010600030101010101" pitchFamily="2" charset="-122"/>
                <a:ea typeface="等线" panose="02010600030101010101" pitchFamily="2" charset="-122"/>
                <a:sym typeface="Wingdings" panose="05000000000000000000" pitchFamily="2" charset="2"/>
              </a:rPr>
              <a:t></a:t>
            </a:r>
            <a:r>
              <a:rPr lang="zh-CN" altLang="en-US" sz="1600" dirty="0">
                <a:latin typeface="等线" panose="02010600030101010101" pitchFamily="2" charset="-122"/>
                <a:ea typeface="等线" panose="02010600030101010101" pitchFamily="2" charset="-122"/>
                <a:sym typeface="Wingdings" panose="05000000000000000000" pitchFamily="2" charset="2"/>
              </a:rPr>
              <a:t>太阳中微子振荡</a:t>
            </a:r>
            <a:endParaRPr lang="en-US" altLang="zh-CN" sz="1600" dirty="0">
              <a:latin typeface="等线" panose="02010600030101010101" pitchFamily="2" charset="-122"/>
              <a:ea typeface="等线" panose="02010600030101010101" pitchFamily="2" charset="-122"/>
              <a:sym typeface="Wingdings" panose="05000000000000000000" pitchFamily="2" charset="2"/>
            </a:endParaRPr>
          </a:p>
          <a:p>
            <a:r>
              <a:rPr lang="en-US" altLang="zh-CN" sz="1600" dirty="0">
                <a:latin typeface="等线" panose="02010600030101010101" pitchFamily="2" charset="-122"/>
                <a:ea typeface="等线" panose="02010600030101010101" pitchFamily="2" charset="-122"/>
                <a:sym typeface="Wingdings" panose="05000000000000000000" pitchFamily="2" charset="2"/>
              </a:rPr>
              <a:t>2012</a:t>
            </a:r>
            <a:r>
              <a:rPr lang="zh-CN" altLang="en-US" sz="1600" dirty="0">
                <a:latin typeface="等线" panose="02010600030101010101" pitchFamily="2" charset="-122"/>
                <a:ea typeface="等线" panose="02010600030101010101" pitchFamily="2" charset="-122"/>
                <a:sym typeface="Wingdings" panose="05000000000000000000" pitchFamily="2" charset="2"/>
              </a:rPr>
              <a:t>大亚湾中微子实验</a:t>
            </a:r>
            <a:r>
              <a:rPr lang="en-US" altLang="zh-CN" sz="1600" dirty="0">
                <a:latin typeface="等线" panose="02010600030101010101" pitchFamily="2" charset="-122"/>
                <a:ea typeface="等线" panose="02010600030101010101" pitchFamily="2" charset="-122"/>
                <a:sym typeface="Wingdings" panose="05000000000000000000" pitchFamily="2" charset="2"/>
              </a:rPr>
              <a:t></a:t>
            </a:r>
            <a:r>
              <a:rPr lang="zh-CN" altLang="en-US" sz="1600" dirty="0">
                <a:latin typeface="等线" panose="02010600030101010101" pitchFamily="2" charset="-122"/>
                <a:ea typeface="等线" panose="02010600030101010101" pitchFamily="2" charset="-122"/>
                <a:sym typeface="Wingdings" panose="05000000000000000000" pitchFamily="2" charset="2"/>
              </a:rPr>
              <a:t>第三种振荡模式</a:t>
            </a:r>
            <a:endParaRPr lang="zh-CN" altLang="en-US" sz="1600" dirty="0">
              <a:latin typeface="等线" panose="02010600030101010101" pitchFamily="2" charset="-122"/>
              <a:ea typeface="等线" panose="02010600030101010101" pitchFamily="2" charset="-122"/>
            </a:endParaRPr>
          </a:p>
        </p:txBody>
      </p:sp>
      <p:sp>
        <p:nvSpPr>
          <p:cNvPr id="8" name="矩形 7">
            <a:extLst>
              <a:ext uri="{FF2B5EF4-FFF2-40B4-BE49-F238E27FC236}">
                <a16:creationId xmlns:a16="http://schemas.microsoft.com/office/drawing/2014/main" id="{7B31C796-6033-456E-96FE-9949FE710B0B}"/>
              </a:ext>
            </a:extLst>
          </p:cNvPr>
          <p:cNvSpPr/>
          <p:nvPr/>
        </p:nvSpPr>
        <p:spPr>
          <a:xfrm>
            <a:off x="5132411" y="2074857"/>
            <a:ext cx="6096000" cy="646331"/>
          </a:xfrm>
          <a:prstGeom prst="rect">
            <a:avLst/>
          </a:prstGeom>
        </p:spPr>
        <p:txBody>
          <a:bodyPr>
            <a:spAutoFit/>
          </a:bodyPr>
          <a:lstStyle/>
          <a:p>
            <a:r>
              <a:rPr lang="zh-CN" altLang="en-US" dirty="0">
                <a:solidFill>
                  <a:srgbClr val="121212"/>
                </a:solidFill>
                <a:latin typeface="等线" panose="02010600030101010101" pitchFamily="2" charset="-122"/>
                <a:ea typeface="等线" panose="02010600030101010101" pitchFamily="2" charset="-122"/>
              </a:rPr>
              <a:t>实验发现中微子具有</a:t>
            </a:r>
            <a:r>
              <a:rPr lang="zh-CN" altLang="en-US" b="1" dirty="0">
                <a:solidFill>
                  <a:srgbClr val="121212"/>
                </a:solidFill>
                <a:latin typeface="等线" panose="02010600030101010101" pitchFamily="2" charset="-122"/>
                <a:ea typeface="等线" panose="02010600030101010101" pitchFamily="2" charset="-122"/>
              </a:rPr>
              <a:t>微小质量</a:t>
            </a:r>
            <a:r>
              <a:rPr lang="zh-CN" altLang="en-US" dirty="0">
                <a:solidFill>
                  <a:srgbClr val="121212"/>
                </a:solidFill>
                <a:latin typeface="等线" panose="02010600030101010101" pitchFamily="2" charset="-122"/>
                <a:ea typeface="等线" panose="02010600030101010101" pitchFamily="2" charset="-122"/>
              </a:rPr>
              <a:t>，超出了标准模型的预言</a:t>
            </a:r>
            <a:endParaRPr lang="en-US" altLang="zh-CN" dirty="0">
              <a:solidFill>
                <a:srgbClr val="121212"/>
              </a:solidFill>
              <a:latin typeface="等线" panose="02010600030101010101" pitchFamily="2" charset="-122"/>
              <a:ea typeface="等线" panose="02010600030101010101" pitchFamily="2" charset="-122"/>
            </a:endParaRPr>
          </a:p>
          <a:p>
            <a:r>
              <a:rPr lang="zh-CN" altLang="en-US" dirty="0">
                <a:solidFill>
                  <a:srgbClr val="121212"/>
                </a:solidFill>
                <a:latin typeface="等线" panose="02010600030101010101" pitchFamily="2" charset="-122"/>
                <a:ea typeface="等线" panose="02010600030101010101" pitchFamily="2" charset="-122"/>
              </a:rPr>
              <a:t>对中微子</a:t>
            </a:r>
            <a:r>
              <a:rPr lang="zh-CN" altLang="en-US" b="1" dirty="0">
                <a:solidFill>
                  <a:srgbClr val="121212"/>
                </a:solidFill>
                <a:latin typeface="等线" panose="02010600030101010101" pitchFamily="2" charset="-122"/>
                <a:ea typeface="等线" panose="02010600030101010101" pitchFamily="2" charset="-122"/>
              </a:rPr>
              <a:t>质量顺序的测量</a:t>
            </a:r>
            <a:r>
              <a:rPr lang="zh-CN" altLang="en-US" dirty="0">
                <a:solidFill>
                  <a:srgbClr val="121212"/>
                </a:solidFill>
                <a:latin typeface="等线" panose="02010600030101010101" pitchFamily="2" charset="-122"/>
                <a:ea typeface="等线" panose="02010600030101010101" pitchFamily="2" charset="-122"/>
              </a:rPr>
              <a:t>已经成为中微子研究的焦点之一</a:t>
            </a:r>
            <a:endParaRPr lang="zh-CN" altLang="en-US" dirty="0">
              <a:latin typeface="等线" panose="02010600030101010101" pitchFamily="2" charset="-122"/>
              <a:ea typeface="等线" panose="02010600030101010101" pitchFamily="2" charset="-122"/>
            </a:endParaRPr>
          </a:p>
        </p:txBody>
      </p:sp>
      <p:sp>
        <p:nvSpPr>
          <p:cNvPr id="11" name="矩形 10">
            <a:extLst>
              <a:ext uri="{FF2B5EF4-FFF2-40B4-BE49-F238E27FC236}">
                <a16:creationId xmlns:a16="http://schemas.microsoft.com/office/drawing/2014/main" id="{BBCBA0D6-979C-4A8B-BFEC-EB0F38B4E78D}"/>
              </a:ext>
            </a:extLst>
          </p:cNvPr>
          <p:cNvSpPr/>
          <p:nvPr/>
        </p:nvSpPr>
        <p:spPr>
          <a:xfrm>
            <a:off x="254000" y="5484892"/>
            <a:ext cx="4106985" cy="954107"/>
          </a:xfrm>
          <a:prstGeom prst="rect">
            <a:avLst/>
          </a:prstGeom>
        </p:spPr>
        <p:txBody>
          <a:bodyPr wrap="square">
            <a:spAutoFit/>
          </a:bodyPr>
          <a:lstStyle/>
          <a:p>
            <a:r>
              <a:rPr lang="zh-CN" altLang="en-US" sz="1400" dirty="0">
                <a:solidFill>
                  <a:srgbClr val="424242"/>
                </a:solidFill>
                <a:latin typeface="等线" panose="02010600030101010101" pitchFamily="2" charset="-122"/>
                <a:ea typeface="等线" panose="02010600030101010101" pitchFamily="2" charset="-122"/>
              </a:rPr>
              <a:t>高能所提出用反应堆中微子测量质量顺序的实验构想，既江门中微子实验。</a:t>
            </a:r>
            <a:endParaRPr lang="en-US" altLang="zh-CN" sz="1400" dirty="0">
              <a:solidFill>
                <a:srgbClr val="424242"/>
              </a:solidFill>
              <a:latin typeface="等线" panose="02010600030101010101" pitchFamily="2" charset="-122"/>
              <a:ea typeface="等线" panose="02010600030101010101" pitchFamily="2" charset="-122"/>
            </a:endParaRPr>
          </a:p>
          <a:p>
            <a:r>
              <a:rPr lang="zh-CN" altLang="en-US" sz="1400" dirty="0">
                <a:solidFill>
                  <a:srgbClr val="424242"/>
                </a:solidFill>
                <a:latin typeface="等线" panose="02010600030101010101" pitchFamily="2" charset="-122"/>
                <a:ea typeface="等线" panose="02010600030101010101" pitchFamily="2" charset="-122"/>
              </a:rPr>
              <a:t>江门中微子实验</a:t>
            </a:r>
            <a:r>
              <a:rPr lang="en-US" altLang="zh-CN" sz="1400" dirty="0">
                <a:solidFill>
                  <a:srgbClr val="424242"/>
                </a:solidFill>
                <a:latin typeface="等线" panose="02010600030101010101" pitchFamily="2" charset="-122"/>
                <a:ea typeface="等线" panose="02010600030101010101" pitchFamily="2" charset="-122"/>
              </a:rPr>
              <a:t>2015</a:t>
            </a:r>
            <a:r>
              <a:rPr lang="zh-CN" altLang="en-US" sz="1400" dirty="0">
                <a:solidFill>
                  <a:srgbClr val="424242"/>
                </a:solidFill>
                <a:latin typeface="等线" panose="02010600030101010101" pitchFamily="2" charset="-122"/>
                <a:ea typeface="等线" panose="02010600030101010101" pitchFamily="2" charset="-122"/>
              </a:rPr>
              <a:t>年建设，计划</a:t>
            </a:r>
            <a:r>
              <a:rPr lang="en-US" altLang="zh-CN" sz="1400" dirty="0">
                <a:solidFill>
                  <a:srgbClr val="424242"/>
                </a:solidFill>
                <a:latin typeface="等线" panose="02010600030101010101" pitchFamily="2" charset="-122"/>
                <a:ea typeface="等线" panose="02010600030101010101" pitchFamily="2" charset="-122"/>
              </a:rPr>
              <a:t>2023</a:t>
            </a:r>
            <a:r>
              <a:rPr lang="zh-CN" altLang="en-US" sz="1400" dirty="0">
                <a:solidFill>
                  <a:srgbClr val="424242"/>
                </a:solidFill>
                <a:latin typeface="等线" panose="02010600030101010101" pitchFamily="2" charset="-122"/>
                <a:ea typeface="等线" panose="02010600030101010101" pitchFamily="2" charset="-122"/>
              </a:rPr>
              <a:t>年底完成工程建设，</a:t>
            </a:r>
            <a:r>
              <a:rPr lang="en-US" altLang="zh-CN" sz="1400" dirty="0">
                <a:solidFill>
                  <a:srgbClr val="424242"/>
                </a:solidFill>
                <a:latin typeface="等线" panose="02010600030101010101" pitchFamily="2" charset="-122"/>
                <a:ea typeface="等线" panose="02010600030101010101" pitchFamily="2" charset="-122"/>
              </a:rPr>
              <a:t>2024</a:t>
            </a:r>
            <a:r>
              <a:rPr lang="zh-CN" altLang="en-US" sz="1400" dirty="0">
                <a:solidFill>
                  <a:srgbClr val="424242"/>
                </a:solidFill>
                <a:latin typeface="等线" panose="02010600030101010101" pitchFamily="2" charset="-122"/>
                <a:ea typeface="等线" panose="02010600030101010101" pitchFamily="2" charset="-122"/>
              </a:rPr>
              <a:t>年运行取数</a:t>
            </a:r>
            <a:endParaRPr lang="zh-CN" altLang="en-US" sz="1400" dirty="0">
              <a:latin typeface="等线" panose="02010600030101010101" pitchFamily="2" charset="-122"/>
              <a:ea typeface="等线" panose="02010600030101010101" pitchFamily="2" charset="-122"/>
            </a:endParaRPr>
          </a:p>
        </p:txBody>
      </p:sp>
      <p:sp>
        <p:nvSpPr>
          <p:cNvPr id="12" name="文本框 11">
            <a:extLst>
              <a:ext uri="{FF2B5EF4-FFF2-40B4-BE49-F238E27FC236}">
                <a16:creationId xmlns:a16="http://schemas.microsoft.com/office/drawing/2014/main" id="{F8BA50A5-6DEA-4D1C-801E-552657488EFA}"/>
              </a:ext>
            </a:extLst>
          </p:cNvPr>
          <p:cNvSpPr txBox="1"/>
          <p:nvPr/>
        </p:nvSpPr>
        <p:spPr>
          <a:xfrm>
            <a:off x="591713" y="1399811"/>
            <a:ext cx="1793678" cy="600164"/>
          </a:xfrm>
          <a:prstGeom prst="rect">
            <a:avLst/>
          </a:prstGeom>
          <a:noFill/>
        </p:spPr>
        <p:txBody>
          <a:bodyPr wrap="square" rtlCol="0">
            <a:spAutoFit/>
          </a:bodyPr>
          <a:lstStyle/>
          <a:p>
            <a:r>
              <a:rPr lang="zh-CN" altLang="en-US" sz="1100" b="1" dirty="0">
                <a:solidFill>
                  <a:schemeClr val="bg1"/>
                </a:solidFill>
                <a:effectLst>
                  <a:outerShdw blurRad="38100" dist="38100" dir="2700000" algn="tl">
                    <a:srgbClr val="000000">
                      <a:alpha val="43137"/>
                    </a:srgbClr>
                  </a:outerShdw>
                </a:effectLst>
              </a:rPr>
              <a:t>位于地下</a:t>
            </a:r>
            <a:r>
              <a:rPr lang="en-US" altLang="zh-CN" sz="1100" b="1" dirty="0">
                <a:solidFill>
                  <a:schemeClr val="bg1"/>
                </a:solidFill>
                <a:effectLst>
                  <a:outerShdw blurRad="38100" dist="38100" dir="2700000" algn="tl">
                    <a:srgbClr val="000000">
                      <a:alpha val="43137"/>
                    </a:srgbClr>
                  </a:outerShdw>
                </a:effectLst>
              </a:rPr>
              <a:t>700m</a:t>
            </a:r>
            <a:r>
              <a:rPr lang="zh-CN" altLang="en-US" sz="1100" b="1" dirty="0">
                <a:solidFill>
                  <a:schemeClr val="bg1"/>
                </a:solidFill>
                <a:effectLst>
                  <a:outerShdw blurRad="38100" dist="38100" dir="2700000" algn="tl">
                    <a:srgbClr val="000000">
                      <a:alpha val="43137"/>
                    </a:srgbClr>
                  </a:outerShdw>
                </a:effectLst>
              </a:rPr>
              <a:t>，直径</a:t>
            </a:r>
            <a:r>
              <a:rPr lang="en-US" altLang="zh-CN" sz="1100" b="1" dirty="0">
                <a:solidFill>
                  <a:schemeClr val="bg1"/>
                </a:solidFill>
                <a:effectLst>
                  <a:outerShdw blurRad="38100" dist="38100" dir="2700000" algn="tl">
                    <a:srgbClr val="000000">
                      <a:alpha val="43137"/>
                    </a:srgbClr>
                  </a:outerShdw>
                </a:effectLst>
              </a:rPr>
              <a:t>35m </a:t>
            </a:r>
            <a:r>
              <a:rPr lang="zh-CN" altLang="en-US" sz="1100" b="1" dirty="0">
                <a:solidFill>
                  <a:schemeClr val="bg1"/>
                </a:solidFill>
                <a:effectLst>
                  <a:outerShdw blurRad="38100" dist="38100" dir="2700000" algn="tl">
                    <a:srgbClr val="000000">
                      <a:alpha val="43137"/>
                    </a:srgbClr>
                  </a:outerShdw>
                </a:effectLst>
              </a:rPr>
              <a:t>球形探测器</a:t>
            </a:r>
            <a:endParaRPr lang="en-US" altLang="zh-CN" sz="1100" b="1" dirty="0">
              <a:solidFill>
                <a:schemeClr val="bg1"/>
              </a:solidFill>
              <a:effectLst>
                <a:outerShdw blurRad="38100" dist="38100" dir="2700000" algn="tl">
                  <a:srgbClr val="000000">
                    <a:alpha val="43137"/>
                  </a:srgbClr>
                </a:outerShdw>
              </a:effectLst>
            </a:endParaRPr>
          </a:p>
          <a:p>
            <a:r>
              <a:rPr lang="zh-CN" altLang="en-US" sz="1100" b="1" dirty="0">
                <a:solidFill>
                  <a:schemeClr val="bg1"/>
                </a:solidFill>
                <a:effectLst>
                  <a:outerShdw blurRad="38100" dist="38100" dir="2700000" algn="tl">
                    <a:srgbClr val="000000">
                      <a:alpha val="43137"/>
                    </a:srgbClr>
                  </a:outerShdw>
                </a:effectLst>
              </a:rPr>
              <a:t>内灌</a:t>
            </a:r>
            <a:r>
              <a:rPr lang="en-US" altLang="zh-CN" sz="1100" b="1" dirty="0">
                <a:solidFill>
                  <a:schemeClr val="bg1"/>
                </a:solidFill>
                <a:effectLst>
                  <a:outerShdw blurRad="38100" dist="38100" dir="2700000" algn="tl">
                    <a:srgbClr val="000000">
                      <a:alpha val="43137"/>
                    </a:srgbClr>
                  </a:outerShdw>
                </a:effectLst>
              </a:rPr>
              <a:t>2</a:t>
            </a:r>
            <a:r>
              <a:rPr lang="zh-CN" altLang="en-US" sz="1100" b="1" dirty="0">
                <a:solidFill>
                  <a:schemeClr val="bg1"/>
                </a:solidFill>
                <a:effectLst>
                  <a:outerShdw blurRad="38100" dist="38100" dir="2700000" algn="tl">
                    <a:srgbClr val="000000">
                      <a:alpha val="43137"/>
                    </a:srgbClr>
                  </a:outerShdw>
                </a:effectLst>
              </a:rPr>
              <a:t>万吨液体闪烁体</a:t>
            </a:r>
          </a:p>
        </p:txBody>
      </p:sp>
      <p:pic>
        <p:nvPicPr>
          <p:cNvPr id="13" name="图片 12">
            <a:extLst>
              <a:ext uri="{FF2B5EF4-FFF2-40B4-BE49-F238E27FC236}">
                <a16:creationId xmlns:a16="http://schemas.microsoft.com/office/drawing/2014/main" id="{2D2753EF-B5B1-4849-B962-754E2B239673}"/>
              </a:ext>
            </a:extLst>
          </p:cNvPr>
          <p:cNvPicPr>
            <a:picLocks noChangeAspect="1"/>
          </p:cNvPicPr>
          <p:nvPr/>
        </p:nvPicPr>
        <p:blipFill>
          <a:blip r:embed="rId4"/>
          <a:stretch>
            <a:fillRect/>
          </a:stretch>
        </p:blipFill>
        <p:spPr>
          <a:xfrm>
            <a:off x="11200448" y="70910"/>
            <a:ext cx="922406" cy="83099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fld id="{098B4EB0-06CE-481E-B32B-52DF58230A15}" type="slidenum">
              <a:rPr lang="zh-CN" altLang="en-US" smtClean="0">
                <a:solidFill>
                  <a:prstClr val="black">
                    <a:tint val="75000"/>
                  </a:prstClr>
                </a:solidFill>
              </a:rPr>
              <a:t>4</a:t>
            </a:fld>
            <a:endParaRPr lang="zh-CN" altLang="en-US" dirty="0">
              <a:solidFill>
                <a:prstClr val="black">
                  <a:tint val="75000"/>
                </a:prstClr>
              </a:solidFill>
            </a:endParaRPr>
          </a:p>
        </p:txBody>
      </p:sp>
      <p:sp>
        <p:nvSpPr>
          <p:cNvPr id="4" name="标题 3"/>
          <p:cNvSpPr>
            <a:spLocks noGrp="1"/>
          </p:cNvSpPr>
          <p:nvPr>
            <p:ph type="title"/>
          </p:nvPr>
        </p:nvSpPr>
        <p:spPr/>
        <p:txBody>
          <a:bodyPr>
            <a:normAutofit/>
          </a:bodyPr>
          <a:lstStyle/>
          <a:p>
            <a:r>
              <a:rPr lang="en-US" altLang="zh-CN" dirty="0"/>
              <a:t>JUNO </a:t>
            </a:r>
            <a:r>
              <a:rPr lang="zh-CN" altLang="en-US" dirty="0"/>
              <a:t>实验</a:t>
            </a:r>
            <a:r>
              <a:rPr lang="en-US" altLang="zh-CN" dirty="0"/>
              <a:t>——TQ</a:t>
            </a:r>
            <a:r>
              <a:rPr lang="zh-CN" altLang="en-US" dirty="0"/>
              <a:t>数据处理需求</a:t>
            </a:r>
          </a:p>
        </p:txBody>
      </p:sp>
      <p:graphicFrame>
        <p:nvGraphicFramePr>
          <p:cNvPr id="2" name="表格 1">
            <a:extLst>
              <a:ext uri="{FF2B5EF4-FFF2-40B4-BE49-F238E27FC236}">
                <a16:creationId xmlns:a16="http://schemas.microsoft.com/office/drawing/2014/main" id="{CFF4AB7D-4C8A-4970-89D1-89458355987E}"/>
              </a:ext>
            </a:extLst>
          </p:cNvPr>
          <p:cNvGraphicFramePr>
            <a:graphicFrameLocks noGrp="1"/>
          </p:cNvGraphicFramePr>
          <p:nvPr>
            <p:extLst>
              <p:ext uri="{D42A27DB-BD31-4B8C-83A1-F6EECF244321}">
                <p14:modId xmlns:p14="http://schemas.microsoft.com/office/powerpoint/2010/main" val="1459736444"/>
              </p:ext>
            </p:extLst>
          </p:nvPr>
        </p:nvGraphicFramePr>
        <p:xfrm>
          <a:off x="536184" y="4755611"/>
          <a:ext cx="4808859" cy="914400"/>
        </p:xfrm>
        <a:graphic>
          <a:graphicData uri="http://schemas.openxmlformats.org/drawingml/2006/table">
            <a:tbl>
              <a:tblPr firstRow="1" bandRow="1"/>
              <a:tblGrid>
                <a:gridCol w="1425521">
                  <a:extLst>
                    <a:ext uri="{9D8B030D-6E8A-4147-A177-3AD203B41FA5}">
                      <a16:colId xmlns:a16="http://schemas.microsoft.com/office/drawing/2014/main" val="3504266914"/>
                    </a:ext>
                  </a:extLst>
                </a:gridCol>
                <a:gridCol w="1056762">
                  <a:extLst>
                    <a:ext uri="{9D8B030D-6E8A-4147-A177-3AD203B41FA5}">
                      <a16:colId xmlns:a16="http://schemas.microsoft.com/office/drawing/2014/main" val="1084987301"/>
                    </a:ext>
                  </a:extLst>
                </a:gridCol>
                <a:gridCol w="940775">
                  <a:extLst>
                    <a:ext uri="{9D8B030D-6E8A-4147-A177-3AD203B41FA5}">
                      <a16:colId xmlns:a16="http://schemas.microsoft.com/office/drawing/2014/main" val="1204285242"/>
                    </a:ext>
                  </a:extLst>
                </a:gridCol>
                <a:gridCol w="1385801">
                  <a:extLst>
                    <a:ext uri="{9D8B030D-6E8A-4147-A177-3AD203B41FA5}">
                      <a16:colId xmlns:a16="http://schemas.microsoft.com/office/drawing/2014/main" val="303866559"/>
                    </a:ext>
                  </a:extLst>
                </a:gridCol>
              </a:tblGrid>
              <a:tr h="231118">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US" altLang="zh-CN" sz="1400" dirty="0"/>
                        <a:t>detector</a:t>
                      </a:r>
                      <a:endParaRPr lang="zh-CN" alt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D9A78"/>
                    </a:solidFill>
                  </a:tcPr>
                </a:tc>
                <a:tc>
                  <a:txBody>
                    <a:bodyPr/>
                    <a:lstStyle/>
                    <a:p>
                      <a:r>
                        <a:rPr lang="en-US" altLang="zh-CN" sz="1400" b="1" dirty="0">
                          <a:solidFill>
                            <a:schemeClr val="bg1"/>
                          </a:solidFill>
                          <a:latin typeface="Calibri" panose="020F0502020204030204" pitchFamily="34" charset="0"/>
                          <a:cs typeface="Calibri" panose="020F0502020204030204" pitchFamily="34" charset="0"/>
                        </a:rPr>
                        <a:t>Channel</a:t>
                      </a:r>
                      <a:endParaRPr lang="zh-CN" altLang="en-US" sz="1400" b="1" dirty="0">
                        <a:solidFill>
                          <a:schemeClr val="bg1"/>
                        </a:solidFill>
                        <a:latin typeface="Calibri" panose="020F0502020204030204" pitchFamily="34" charset="0"/>
                        <a:cs typeface="Calibri" panose="020F0502020204030204" pitchFamily="34" charset="0"/>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D9A78"/>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US" altLang="zh-CN" sz="1400" dirty="0"/>
                        <a:t>Rate </a:t>
                      </a:r>
                      <a:endParaRPr lang="zh-CN" alt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D9A78"/>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US" altLang="zh-CN" sz="1400" dirty="0"/>
                        <a:t>Data  volume</a:t>
                      </a:r>
                      <a:endParaRPr lang="zh-CN" alt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D9A78"/>
                    </a:solidFill>
                  </a:tcPr>
                </a:tc>
                <a:extLst>
                  <a:ext uri="{0D108BD9-81ED-4DB2-BD59-A6C34878D82A}">
                    <a16:rowId xmlns:a16="http://schemas.microsoft.com/office/drawing/2014/main" val="359351559"/>
                  </a:ext>
                </a:extLst>
              </a:tr>
              <a:tr h="23111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altLang="zh-CN" sz="1400" dirty="0"/>
                        <a:t>CD LPMT-T/Q</a:t>
                      </a:r>
                      <a:endParaRPr lang="zh-CN" altLang="en-US" sz="1400" dirty="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D9A78">
                        <a:tint val="20000"/>
                      </a:srgbClr>
                    </a:solidFill>
                  </a:tcPr>
                </a:tc>
                <a:tc>
                  <a:txBody>
                    <a:bodyPr/>
                    <a:lstStyle/>
                    <a:p>
                      <a:r>
                        <a:rPr lang="en-US" altLang="zh-CN" sz="1400" dirty="0">
                          <a:latin typeface="Calibri" panose="020F0502020204030204" pitchFamily="34" charset="0"/>
                          <a:cs typeface="Calibri" panose="020F0502020204030204" pitchFamily="34" charset="0"/>
                        </a:rPr>
                        <a:t>~18000</a:t>
                      </a:r>
                      <a:endParaRPr lang="zh-CN" altLang="en-US" sz="1400" dirty="0">
                        <a:latin typeface="Calibri" panose="020F0502020204030204" pitchFamily="34" charset="0"/>
                        <a:cs typeface="Calibri" panose="020F0502020204030204"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D9A78">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altLang="zh-CN" sz="1400" dirty="0">
                          <a:latin typeface="Calibri" panose="020F0502020204030204" pitchFamily="34" charset="0"/>
                          <a:cs typeface="Calibri" panose="020F0502020204030204" pitchFamily="34" charset="0"/>
                        </a:rPr>
                        <a:t>~30 </a:t>
                      </a:r>
                      <a:r>
                        <a:rPr lang="en-US" altLang="zh-CN" sz="1400" dirty="0" err="1">
                          <a:latin typeface="Calibri" panose="020F0502020204030204" pitchFamily="34" charset="0"/>
                          <a:cs typeface="Calibri" panose="020F0502020204030204" pitchFamily="34" charset="0"/>
                        </a:rPr>
                        <a:t>KHz</a:t>
                      </a:r>
                      <a:endParaRPr lang="zh-CN" altLang="en-US" sz="1400" dirty="0">
                        <a:latin typeface="Calibri" panose="020F0502020204030204" pitchFamily="34" charset="0"/>
                        <a:cs typeface="Calibri" panose="020F0502020204030204"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D9A78">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altLang="zh-CN" sz="1400" dirty="0">
                          <a:latin typeface="Calibri" panose="020F0502020204030204" pitchFamily="34" charset="0"/>
                          <a:cs typeface="Calibri" panose="020F0502020204030204" pitchFamily="34" charset="0"/>
                        </a:rPr>
                        <a:t>~5.4 GB/s</a:t>
                      </a:r>
                      <a:endParaRPr lang="zh-CN" altLang="en-US" sz="1400" dirty="0">
                        <a:latin typeface="Calibri" panose="020F0502020204030204" pitchFamily="34" charset="0"/>
                        <a:cs typeface="Calibri" panose="020F0502020204030204" pitchFamily="34" charset="0"/>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D9A78">
                        <a:tint val="20000"/>
                      </a:srgbClr>
                    </a:solidFill>
                  </a:tcPr>
                </a:tc>
                <a:extLst>
                  <a:ext uri="{0D108BD9-81ED-4DB2-BD59-A6C34878D82A}">
                    <a16:rowId xmlns:a16="http://schemas.microsoft.com/office/drawing/2014/main" val="2729784334"/>
                  </a:ext>
                </a:extLst>
              </a:tr>
              <a:tr h="23111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altLang="zh-CN" sz="1400" dirty="0"/>
                        <a:t>CD SPMT</a:t>
                      </a:r>
                      <a:endParaRPr lang="zh-CN" altLang="en-US" sz="1400" dirty="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D9A78">
                        <a:tint val="20000"/>
                      </a:srgbClr>
                    </a:solidFill>
                  </a:tcPr>
                </a:tc>
                <a:tc>
                  <a:txBody>
                    <a:bodyPr/>
                    <a:lstStyle/>
                    <a:p>
                      <a:r>
                        <a:rPr lang="en-US" altLang="zh-CN" sz="1400" dirty="0">
                          <a:latin typeface="Calibri" panose="020F0502020204030204" pitchFamily="34" charset="0"/>
                          <a:cs typeface="Calibri" panose="020F0502020204030204" pitchFamily="34" charset="0"/>
                        </a:rPr>
                        <a:t>~25000</a:t>
                      </a:r>
                      <a:endParaRPr lang="zh-CN" altLang="en-US" sz="1400" dirty="0">
                        <a:latin typeface="Calibri" panose="020F0502020204030204" pitchFamily="34" charset="0"/>
                        <a:cs typeface="Calibri" panose="020F0502020204030204"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D9A78">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altLang="zh-CN" sz="1400" baseline="0" dirty="0">
                          <a:latin typeface="Calibri" panose="020F0502020204030204" pitchFamily="34" charset="0"/>
                          <a:cs typeface="Calibri" panose="020F0502020204030204" pitchFamily="34" charset="0"/>
                        </a:rPr>
                        <a:t>~500 Hz </a:t>
                      </a:r>
                      <a:endParaRPr lang="zh-CN" altLang="en-US" sz="1400" dirty="0">
                        <a:latin typeface="Calibri" panose="020F0502020204030204" pitchFamily="34" charset="0"/>
                        <a:cs typeface="Calibri" panose="020F0502020204030204"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D9A78">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altLang="zh-CN" sz="1400" dirty="0">
                          <a:latin typeface="Calibri" panose="020F0502020204030204" pitchFamily="34" charset="0"/>
                          <a:cs typeface="Calibri" panose="020F0502020204030204" pitchFamily="34" charset="0"/>
                        </a:rPr>
                        <a:t>~375 MB/s</a:t>
                      </a:r>
                      <a:endParaRPr lang="zh-CN" altLang="en-US" sz="1400" dirty="0">
                        <a:latin typeface="Calibri" panose="020F0502020204030204" pitchFamily="34" charset="0"/>
                        <a:cs typeface="Calibri" panose="020F0502020204030204" pitchFamily="34" charset="0"/>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D9A78">
                        <a:tint val="20000"/>
                      </a:srgbClr>
                    </a:solidFill>
                  </a:tcPr>
                </a:tc>
                <a:extLst>
                  <a:ext uri="{0D108BD9-81ED-4DB2-BD59-A6C34878D82A}">
                    <a16:rowId xmlns:a16="http://schemas.microsoft.com/office/drawing/2014/main" val="3396025967"/>
                  </a:ext>
                </a:extLst>
              </a:tr>
            </a:tbl>
          </a:graphicData>
        </a:graphic>
      </p:graphicFrame>
      <p:sp>
        <p:nvSpPr>
          <p:cNvPr id="8" name="文本框 7">
            <a:extLst>
              <a:ext uri="{FF2B5EF4-FFF2-40B4-BE49-F238E27FC236}">
                <a16:creationId xmlns:a16="http://schemas.microsoft.com/office/drawing/2014/main" id="{D0D40EBA-2332-438A-8B5C-118102CFF58F}"/>
              </a:ext>
            </a:extLst>
          </p:cNvPr>
          <p:cNvSpPr txBox="1"/>
          <p:nvPr/>
        </p:nvSpPr>
        <p:spPr>
          <a:xfrm>
            <a:off x="5524971" y="3290514"/>
            <a:ext cx="5594545" cy="954107"/>
          </a:xfrm>
          <a:prstGeom prst="rect">
            <a:avLst/>
          </a:prstGeom>
          <a:noFill/>
        </p:spPr>
        <p:txBody>
          <a:bodyPr wrap="none" rtlCol="0">
            <a:spAutoFit/>
          </a:bodyPr>
          <a:lstStyle/>
          <a:p>
            <a:r>
              <a:rPr lang="en-US" altLang="zh-CN" sz="1400" b="1" dirty="0">
                <a:latin typeface="等线" panose="02010600030101010101" pitchFamily="2" charset="-122"/>
                <a:ea typeface="等线" panose="02010600030101010101" pitchFamily="2" charset="-122"/>
              </a:rPr>
              <a:t>TQ</a:t>
            </a:r>
            <a:r>
              <a:rPr lang="zh-CN" altLang="en-US" sz="1400" dirty="0">
                <a:latin typeface="等线" panose="02010600030101010101" pitchFamily="2" charset="-122"/>
                <a:ea typeface="等线" panose="02010600030101010101" pitchFamily="2" charset="-122"/>
              </a:rPr>
              <a:t>数据是粒子物理实验中一种很重要的数据格式</a:t>
            </a:r>
            <a:endParaRPr lang="en-US" altLang="zh-CN" sz="1400" dirty="0">
              <a:latin typeface="等线" panose="02010600030101010101" pitchFamily="2" charset="-122"/>
              <a:ea typeface="等线" panose="02010600030101010101" pitchFamily="2" charset="-122"/>
            </a:endParaRPr>
          </a:p>
          <a:p>
            <a:pPr marL="285750" indent="-285750">
              <a:buFont typeface="Arial" panose="020B0604020202020204" pitchFamily="34" charset="0"/>
              <a:buChar char="•"/>
            </a:pPr>
            <a:r>
              <a:rPr lang="en-US" altLang="zh-CN" sz="1400" dirty="0">
                <a:latin typeface="等线" panose="02010600030101010101" pitchFamily="2" charset="-122"/>
                <a:ea typeface="等线" panose="02010600030101010101" pitchFamily="2" charset="-122"/>
              </a:rPr>
              <a:t>T</a:t>
            </a:r>
            <a:r>
              <a:rPr lang="zh-CN" altLang="en-US" sz="1400" dirty="0">
                <a:latin typeface="等线" panose="02010600030101010101" pitchFamily="2" charset="-122"/>
                <a:ea typeface="等线" panose="02010600030101010101" pitchFamily="2" charset="-122"/>
              </a:rPr>
              <a:t>，指时间信息</a:t>
            </a:r>
            <a:endParaRPr lang="en-US" altLang="zh-CN" sz="1400" dirty="0">
              <a:latin typeface="等线" panose="02010600030101010101" pitchFamily="2" charset="-122"/>
              <a:ea typeface="等线" panose="02010600030101010101" pitchFamily="2" charset="-122"/>
            </a:endParaRPr>
          </a:p>
          <a:p>
            <a:pPr marL="285750" indent="-285750">
              <a:buFont typeface="Arial" panose="020B0604020202020204" pitchFamily="34" charset="0"/>
              <a:buChar char="•"/>
            </a:pPr>
            <a:r>
              <a:rPr lang="en-US" altLang="zh-CN" sz="1400" dirty="0">
                <a:latin typeface="等线" panose="02010600030101010101" pitchFamily="2" charset="-122"/>
                <a:ea typeface="等线" panose="02010600030101010101" pitchFamily="2" charset="-122"/>
              </a:rPr>
              <a:t>Q</a:t>
            </a:r>
            <a:r>
              <a:rPr lang="zh-CN" altLang="en-US" sz="1400" dirty="0">
                <a:latin typeface="等线" panose="02010600030101010101" pitchFamily="2" charset="-122"/>
                <a:ea typeface="等线" panose="02010600030101010101" pitchFamily="2" charset="-122"/>
              </a:rPr>
              <a:t>，指电荷信息</a:t>
            </a:r>
            <a:endParaRPr lang="en-US" altLang="zh-CN" sz="1400" dirty="0">
              <a:latin typeface="等线" panose="02010600030101010101" pitchFamily="2" charset="-122"/>
              <a:ea typeface="等线" panose="02010600030101010101" pitchFamily="2" charset="-122"/>
            </a:endParaRPr>
          </a:p>
          <a:p>
            <a:r>
              <a:rPr lang="en-US" altLang="zh-CN" sz="1400" dirty="0">
                <a:latin typeface="等线" panose="02010600030101010101" pitchFamily="2" charset="-122"/>
                <a:ea typeface="等线" panose="02010600030101010101" pitchFamily="2" charset="-122"/>
              </a:rPr>
              <a:t>TQ</a:t>
            </a:r>
            <a:r>
              <a:rPr lang="zh-CN" altLang="en-US" sz="1400" dirty="0">
                <a:latin typeface="等线" panose="02010600030101010101" pitchFamily="2" charset="-122"/>
                <a:ea typeface="等线" panose="02010600030101010101" pitchFamily="2" charset="-122"/>
              </a:rPr>
              <a:t>数据记录了粒子与探测器相互作用产生的总电荷和作用发生的时刻</a:t>
            </a:r>
          </a:p>
        </p:txBody>
      </p:sp>
      <p:pic>
        <p:nvPicPr>
          <p:cNvPr id="11" name="内容占位符 4">
            <a:extLst>
              <a:ext uri="{FF2B5EF4-FFF2-40B4-BE49-F238E27FC236}">
                <a16:creationId xmlns:a16="http://schemas.microsoft.com/office/drawing/2014/main" id="{43EB9E9A-7FC4-4653-9BC5-E8ED335D9D5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0486" y="1187989"/>
            <a:ext cx="5387945" cy="2795733"/>
          </a:xfrm>
          <a:prstGeom prst="rect">
            <a:avLst/>
          </a:prstGeom>
        </p:spPr>
      </p:pic>
      <p:sp>
        <p:nvSpPr>
          <p:cNvPr id="12" name="文本框 11">
            <a:extLst>
              <a:ext uri="{FF2B5EF4-FFF2-40B4-BE49-F238E27FC236}">
                <a16:creationId xmlns:a16="http://schemas.microsoft.com/office/drawing/2014/main" id="{4FBC4C82-8171-48A8-BFE6-B34E2AEB633A}"/>
              </a:ext>
            </a:extLst>
          </p:cNvPr>
          <p:cNvSpPr txBox="1"/>
          <p:nvPr/>
        </p:nvSpPr>
        <p:spPr>
          <a:xfrm>
            <a:off x="5625637" y="5179414"/>
            <a:ext cx="5956761" cy="830997"/>
          </a:xfrm>
          <a:prstGeom prst="rect">
            <a:avLst/>
          </a:prstGeom>
          <a:noFill/>
        </p:spPr>
        <p:txBody>
          <a:bodyPr wrap="square" rtlCol="0">
            <a:spAutoFit/>
          </a:bodyPr>
          <a:lstStyle/>
          <a:p>
            <a:r>
              <a:rPr lang="zh-CN" altLang="en-US" sz="1600" u="sng" dirty="0">
                <a:solidFill>
                  <a:schemeClr val="tx2">
                    <a:lumMod val="75000"/>
                  </a:schemeClr>
                </a:solidFill>
                <a:latin typeface="等线" panose="02010600030101010101" pitchFamily="2" charset="-122"/>
                <a:ea typeface="等线" panose="02010600030101010101" pitchFamily="2" charset="-122"/>
              </a:rPr>
              <a:t>本报告的主要内容为</a:t>
            </a:r>
            <a:r>
              <a:rPr lang="zh-CN" altLang="en-US" sz="1600" dirty="0">
                <a:latin typeface="等线" panose="02010600030101010101" pitchFamily="2" charset="-122"/>
                <a:ea typeface="等线" panose="02010600030101010101" pitchFamily="2" charset="-122"/>
              </a:rPr>
              <a:t>介绍为</a:t>
            </a:r>
            <a:r>
              <a:rPr lang="en-US" altLang="zh-CN" sz="1600" dirty="0">
                <a:latin typeface="等线" panose="02010600030101010101" pitchFamily="2" charset="-122"/>
                <a:ea typeface="等线" panose="02010600030101010101" pitchFamily="2" charset="-122"/>
              </a:rPr>
              <a:t>TQ</a:t>
            </a:r>
            <a:r>
              <a:rPr lang="zh-CN" altLang="en-US" sz="1600" dirty="0">
                <a:latin typeface="等线" panose="02010600030101010101" pitchFamily="2" charset="-122"/>
                <a:ea typeface="等线" panose="02010600030101010101" pitchFamily="2" charset="-122"/>
              </a:rPr>
              <a:t>数据</a:t>
            </a:r>
            <a:r>
              <a:rPr lang="zh-CN" altLang="en-US" sz="1600" b="1" dirty="0">
                <a:latin typeface="等线" panose="02010600030101010101" pitchFamily="2" charset="-122"/>
                <a:ea typeface="等线" panose="02010600030101010101" pitchFamily="2" charset="-122"/>
              </a:rPr>
              <a:t>在线处理</a:t>
            </a:r>
            <a:r>
              <a:rPr lang="zh-CN" altLang="en-US" sz="1600" dirty="0">
                <a:latin typeface="等线" panose="02010600030101010101" pitchFamily="2" charset="-122"/>
                <a:ea typeface="等线" panose="02010600030101010101" pitchFamily="2" charset="-122"/>
              </a:rPr>
              <a:t>开发的</a:t>
            </a:r>
            <a:r>
              <a:rPr lang="zh-CN" altLang="en-US" sz="1600" b="1" dirty="0">
                <a:latin typeface="等线" panose="02010600030101010101" pitchFamily="2" charset="-122"/>
                <a:ea typeface="等线" panose="02010600030101010101" pitchFamily="2" charset="-122"/>
              </a:rPr>
              <a:t>软件触发算法</a:t>
            </a:r>
            <a:endParaRPr lang="en-US" altLang="zh-CN" sz="1600" b="1" dirty="0">
              <a:latin typeface="等线" panose="02010600030101010101" pitchFamily="2" charset="-122"/>
              <a:ea typeface="等线" panose="02010600030101010101" pitchFamily="2" charset="-122"/>
            </a:endParaRPr>
          </a:p>
          <a:p>
            <a:r>
              <a:rPr lang="zh-CN" altLang="en-US" sz="1600" b="1" dirty="0">
                <a:latin typeface="等线" panose="02010600030101010101" pitchFamily="2" charset="-122"/>
                <a:ea typeface="等线" panose="02010600030101010101" pitchFamily="2" charset="-122"/>
              </a:rPr>
              <a:t>算法需求：</a:t>
            </a:r>
            <a:endParaRPr lang="en-US" altLang="zh-CN" sz="1600" b="1" dirty="0">
              <a:latin typeface="等线" panose="02010600030101010101" pitchFamily="2" charset="-122"/>
              <a:ea typeface="等线" panose="02010600030101010101" pitchFamily="2" charset="-122"/>
            </a:endParaRPr>
          </a:p>
          <a:p>
            <a:pPr marL="285750" indent="-285750">
              <a:buFont typeface="Arial" panose="020B0604020202020204" pitchFamily="34" charset="0"/>
              <a:buChar char="•"/>
            </a:pPr>
            <a:r>
              <a:rPr lang="zh-CN" altLang="en-US" sz="1600" b="1" dirty="0">
                <a:latin typeface="等线" panose="02010600030101010101" pitchFamily="2" charset="-122"/>
                <a:ea typeface="等线" panose="02010600030101010101" pitchFamily="2" charset="-122"/>
              </a:rPr>
              <a:t>能快速处理多通道（</a:t>
            </a:r>
            <a:r>
              <a:rPr lang="en-US" altLang="zh-CN" sz="1600" b="1" dirty="0">
                <a:latin typeface="等线" panose="02010600030101010101" pitchFamily="2" charset="-122"/>
                <a:ea typeface="等线" panose="02010600030101010101" pitchFamily="2" charset="-122"/>
              </a:rPr>
              <a:t>~20k</a:t>
            </a:r>
            <a:r>
              <a:rPr lang="zh-CN" altLang="en-US" sz="1600" b="1" dirty="0">
                <a:latin typeface="等线" panose="02010600030101010101" pitchFamily="2" charset="-122"/>
                <a:ea typeface="等线" panose="02010600030101010101" pitchFamily="2" charset="-122"/>
              </a:rPr>
              <a:t>）高单道计数率（</a:t>
            </a:r>
            <a:r>
              <a:rPr lang="en-US" altLang="zh-CN" sz="1600" b="1" dirty="0">
                <a:latin typeface="等线" panose="02010600030101010101" pitchFamily="2" charset="-122"/>
                <a:ea typeface="等线" panose="02010600030101010101" pitchFamily="2" charset="-122"/>
              </a:rPr>
              <a:t>~30k</a:t>
            </a:r>
            <a:r>
              <a:rPr lang="zh-CN" altLang="en-US" sz="1600" b="1" dirty="0">
                <a:latin typeface="等线" panose="02010600030101010101" pitchFamily="2" charset="-122"/>
                <a:ea typeface="等线" panose="02010600030101010101" pitchFamily="2" charset="-122"/>
              </a:rPr>
              <a:t>）的</a:t>
            </a:r>
            <a:r>
              <a:rPr lang="en-US" altLang="zh-CN" sz="1600" b="1" dirty="0">
                <a:latin typeface="等线" panose="02010600030101010101" pitchFamily="2" charset="-122"/>
                <a:ea typeface="等线" panose="02010600030101010101" pitchFamily="2" charset="-122"/>
              </a:rPr>
              <a:t>TQ</a:t>
            </a:r>
            <a:r>
              <a:rPr lang="zh-CN" altLang="en-US" sz="1600" b="1" dirty="0">
                <a:latin typeface="等线" panose="02010600030101010101" pitchFamily="2" charset="-122"/>
                <a:ea typeface="等线" panose="02010600030101010101" pitchFamily="2" charset="-122"/>
              </a:rPr>
              <a:t>数据</a:t>
            </a:r>
          </a:p>
        </p:txBody>
      </p:sp>
      <p:sp>
        <p:nvSpPr>
          <p:cNvPr id="13" name="文本框 12">
            <a:extLst>
              <a:ext uri="{FF2B5EF4-FFF2-40B4-BE49-F238E27FC236}">
                <a16:creationId xmlns:a16="http://schemas.microsoft.com/office/drawing/2014/main" id="{B190E3BE-9D92-427B-8954-5491ADD0E560}"/>
              </a:ext>
            </a:extLst>
          </p:cNvPr>
          <p:cNvSpPr txBox="1"/>
          <p:nvPr/>
        </p:nvSpPr>
        <p:spPr>
          <a:xfrm>
            <a:off x="536183" y="5794089"/>
            <a:ext cx="3944947" cy="307777"/>
          </a:xfrm>
          <a:prstGeom prst="rect">
            <a:avLst/>
          </a:prstGeom>
          <a:noFill/>
        </p:spPr>
        <p:txBody>
          <a:bodyPr wrap="square" rtlCol="0">
            <a:spAutoFit/>
          </a:bodyPr>
          <a:lstStyle/>
          <a:p>
            <a:r>
              <a:rPr lang="en-US" altLang="zh-CN" sz="1400" dirty="0">
                <a:latin typeface="等线" panose="02010600030101010101" pitchFamily="2" charset="-122"/>
                <a:ea typeface="等线" panose="02010600030101010101" pitchFamily="2" charset="-122"/>
              </a:rPr>
              <a:t>JUNO</a:t>
            </a:r>
            <a:r>
              <a:rPr lang="zh-CN" altLang="en-US" sz="1400" dirty="0">
                <a:latin typeface="等线" panose="02010600030101010101" pitchFamily="2" charset="-122"/>
                <a:ea typeface="等线" panose="02010600030101010101" pitchFamily="2" charset="-122"/>
              </a:rPr>
              <a:t>有大约</a:t>
            </a:r>
            <a:r>
              <a:rPr lang="en-US" altLang="zh-CN" sz="1400" b="1" dirty="0">
                <a:latin typeface="等线" panose="02010600030101010101" pitchFamily="2" charset="-122"/>
                <a:ea typeface="等线" panose="02010600030101010101" pitchFamily="2" charset="-122"/>
              </a:rPr>
              <a:t>6GB/s</a:t>
            </a:r>
            <a:r>
              <a:rPr lang="zh-CN" altLang="en-US" sz="1400" dirty="0">
                <a:latin typeface="等线" panose="02010600030101010101" pitchFamily="2" charset="-122"/>
                <a:ea typeface="等线" panose="02010600030101010101" pitchFamily="2" charset="-122"/>
              </a:rPr>
              <a:t>的</a:t>
            </a:r>
            <a:r>
              <a:rPr lang="en-US" altLang="zh-CN" sz="1400" dirty="0">
                <a:latin typeface="等线" panose="02010600030101010101" pitchFamily="2" charset="-122"/>
                <a:ea typeface="等线" panose="02010600030101010101" pitchFamily="2" charset="-122"/>
              </a:rPr>
              <a:t>TQ</a:t>
            </a:r>
            <a:r>
              <a:rPr lang="zh-CN" altLang="en-US" sz="1400" dirty="0">
                <a:latin typeface="等线" panose="02010600030101010101" pitchFamily="2" charset="-122"/>
                <a:ea typeface="等线" panose="02010600030101010101" pitchFamily="2" charset="-122"/>
              </a:rPr>
              <a:t>数据需要在线实时处理</a:t>
            </a:r>
          </a:p>
        </p:txBody>
      </p:sp>
      <p:sp>
        <p:nvSpPr>
          <p:cNvPr id="6" name="文本框 5">
            <a:extLst>
              <a:ext uri="{FF2B5EF4-FFF2-40B4-BE49-F238E27FC236}">
                <a16:creationId xmlns:a16="http://schemas.microsoft.com/office/drawing/2014/main" id="{62BBA6B8-901C-4E3D-AF43-71A95E520A4F}"/>
              </a:ext>
            </a:extLst>
          </p:cNvPr>
          <p:cNvSpPr txBox="1"/>
          <p:nvPr/>
        </p:nvSpPr>
        <p:spPr>
          <a:xfrm>
            <a:off x="5524971" y="1262076"/>
            <a:ext cx="6596543" cy="830997"/>
          </a:xfrm>
          <a:prstGeom prst="rect">
            <a:avLst/>
          </a:prstGeom>
          <a:noFill/>
        </p:spPr>
        <p:txBody>
          <a:bodyPr wrap="square" rtlCol="0">
            <a:spAutoFit/>
          </a:bodyPr>
          <a:lstStyle/>
          <a:p>
            <a:r>
              <a:rPr lang="zh-CN" altLang="en-US" sz="1600" dirty="0">
                <a:latin typeface="等线" panose="02010600030101010101" pitchFamily="2" charset="-122"/>
                <a:ea typeface="等线" panose="02010600030101010101" pitchFamily="2" charset="-122"/>
              </a:rPr>
              <a:t>带电粒子在液体闪烁体中运动产生切伦科夫光，打到</a:t>
            </a:r>
            <a:r>
              <a:rPr lang="en-US" altLang="zh-CN" sz="1600" dirty="0">
                <a:latin typeface="等线" panose="02010600030101010101" pitchFamily="2" charset="-122"/>
                <a:ea typeface="等线" panose="02010600030101010101" pitchFamily="2" charset="-122"/>
              </a:rPr>
              <a:t>PMT</a:t>
            </a:r>
            <a:r>
              <a:rPr lang="zh-CN" altLang="en-US" sz="1600" dirty="0">
                <a:latin typeface="等线" panose="02010600030101010101" pitchFamily="2" charset="-122"/>
                <a:ea typeface="等线" panose="02010600030101010101" pitchFamily="2" charset="-122"/>
              </a:rPr>
              <a:t>上产生脉冲信号。为了精确测量，实验会保存完整的脉冲</a:t>
            </a:r>
            <a:r>
              <a:rPr lang="zh-CN" altLang="en-US" sz="1600" b="1" dirty="0">
                <a:latin typeface="等线" panose="02010600030101010101" pitchFamily="2" charset="-122"/>
                <a:ea typeface="等线" panose="02010600030101010101" pitchFamily="2" charset="-122"/>
              </a:rPr>
              <a:t>波形数据</a:t>
            </a:r>
            <a:r>
              <a:rPr lang="zh-CN" altLang="en-US" sz="1600" dirty="0">
                <a:latin typeface="等线" panose="02010600030101010101" pitchFamily="2" charset="-122"/>
                <a:ea typeface="等线" panose="02010600030101010101" pitchFamily="2" charset="-122"/>
              </a:rPr>
              <a:t>。同时针对超新星爆发时数据量暴增的场景设计了单独的</a:t>
            </a:r>
            <a:r>
              <a:rPr lang="en-US" altLang="zh-CN" sz="1600" b="1" dirty="0">
                <a:latin typeface="等线" panose="02010600030101010101" pitchFamily="2" charset="-122"/>
                <a:ea typeface="等线" panose="02010600030101010101" pitchFamily="2" charset="-122"/>
              </a:rPr>
              <a:t>TQ</a:t>
            </a:r>
            <a:r>
              <a:rPr lang="zh-CN" altLang="en-US" sz="1600" b="1" dirty="0">
                <a:latin typeface="等线" panose="02010600030101010101" pitchFamily="2" charset="-122"/>
                <a:ea typeface="等线" panose="02010600030101010101" pitchFamily="2" charset="-122"/>
              </a:rPr>
              <a:t>数据流（无硬件触发）</a:t>
            </a:r>
            <a:r>
              <a:rPr lang="zh-CN" altLang="en-US" sz="1600" dirty="0">
                <a:latin typeface="等线" panose="02010600030101010101" pitchFamily="2" charset="-122"/>
                <a:ea typeface="等线" panose="02010600030101010101" pitchFamily="2" charset="-122"/>
              </a:rPr>
              <a:t>。</a:t>
            </a:r>
            <a:endParaRPr lang="en-US" altLang="zh-CN" sz="1600" dirty="0">
              <a:latin typeface="等线" panose="02010600030101010101" pitchFamily="2" charset="-122"/>
              <a:ea typeface="等线" panose="02010600030101010101" pitchFamily="2" charset="-122"/>
            </a:endParaRPr>
          </a:p>
        </p:txBody>
      </p:sp>
      <p:sp>
        <p:nvSpPr>
          <p:cNvPr id="7" name="文本框 6">
            <a:extLst>
              <a:ext uri="{FF2B5EF4-FFF2-40B4-BE49-F238E27FC236}">
                <a16:creationId xmlns:a16="http://schemas.microsoft.com/office/drawing/2014/main" id="{183C800E-008A-49AA-9316-397F97077A7D}"/>
              </a:ext>
            </a:extLst>
          </p:cNvPr>
          <p:cNvSpPr txBox="1"/>
          <p:nvPr/>
        </p:nvSpPr>
        <p:spPr>
          <a:xfrm>
            <a:off x="5524971" y="2231688"/>
            <a:ext cx="6438509" cy="955005"/>
          </a:xfrm>
          <a:prstGeom prst="rect">
            <a:avLst/>
          </a:prstGeom>
          <a:noFill/>
        </p:spPr>
        <p:txBody>
          <a:bodyPr wrap="square" rtlCol="0">
            <a:spAutoFit/>
          </a:bodyPr>
          <a:lstStyle/>
          <a:p>
            <a:pPr marL="285750" indent="-285750">
              <a:lnSpc>
                <a:spcPct val="120000"/>
              </a:lnSpc>
              <a:buFont typeface="Wingdings" panose="05000000000000000000" pitchFamily="2" charset="2"/>
              <a:buChar char="Ø"/>
            </a:pPr>
            <a:r>
              <a:rPr lang="zh-CN" altLang="en-US" sz="1600" dirty="0">
                <a:latin typeface="等线" panose="02010600030101010101" pitchFamily="2" charset="-122"/>
                <a:ea typeface="等线" panose="02010600030101010101" pitchFamily="2" charset="-122"/>
              </a:rPr>
              <a:t>当超新星爆发时</a:t>
            </a:r>
            <a:r>
              <a:rPr lang="en-US" altLang="zh-CN" sz="1600" dirty="0">
                <a:latin typeface="等线" panose="02010600030101010101" pitchFamily="2" charset="-122"/>
                <a:ea typeface="等线" panose="02010600030101010101" pitchFamily="2" charset="-122"/>
                <a:sym typeface="Wingdings" panose="05000000000000000000" pitchFamily="2" charset="2"/>
              </a:rPr>
              <a:t></a:t>
            </a:r>
            <a:r>
              <a:rPr lang="zh-CN" altLang="en-US" sz="1600" dirty="0">
                <a:latin typeface="等线" panose="02010600030101010101" pitchFamily="2" charset="-122"/>
                <a:ea typeface="等线" panose="02010600030101010101" pitchFamily="2" charset="-122"/>
                <a:sym typeface="Wingdings" panose="05000000000000000000" pitchFamily="2" charset="2"/>
              </a:rPr>
              <a:t>存</a:t>
            </a:r>
            <a:r>
              <a:rPr lang="en-US" altLang="zh-CN" sz="1600" dirty="0">
                <a:latin typeface="等线" panose="02010600030101010101" pitchFamily="2" charset="-122"/>
                <a:ea typeface="等线" panose="02010600030101010101" pitchFamily="2" charset="-122"/>
                <a:sym typeface="Wingdings" panose="05000000000000000000" pitchFamily="2" charset="2"/>
              </a:rPr>
              <a:t>TQ</a:t>
            </a:r>
            <a:r>
              <a:rPr lang="zh-CN" altLang="en-US" sz="1600" dirty="0">
                <a:latin typeface="等线" panose="02010600030101010101" pitchFamily="2" charset="-122"/>
                <a:ea typeface="等线" panose="02010600030101010101" pitchFamily="2" charset="-122"/>
                <a:sym typeface="Wingdings" panose="05000000000000000000" pitchFamily="2" charset="2"/>
              </a:rPr>
              <a:t>数据</a:t>
            </a:r>
            <a:endParaRPr lang="en-US" altLang="zh-CN" sz="1600" dirty="0">
              <a:latin typeface="等线" panose="02010600030101010101" pitchFamily="2" charset="-122"/>
              <a:ea typeface="等线" panose="02010600030101010101" pitchFamily="2" charset="-122"/>
              <a:sym typeface="Wingdings" panose="05000000000000000000" pitchFamily="2" charset="2"/>
            </a:endParaRPr>
          </a:p>
          <a:p>
            <a:pPr marL="285750" indent="-285750">
              <a:lnSpc>
                <a:spcPct val="120000"/>
              </a:lnSpc>
              <a:buFont typeface="Wingdings" panose="05000000000000000000" pitchFamily="2" charset="2"/>
              <a:buChar char="Ø"/>
            </a:pPr>
            <a:r>
              <a:rPr lang="zh-CN" altLang="en-US" sz="1600" dirty="0">
                <a:latin typeface="等线" panose="02010600030101010101" pitchFamily="2" charset="-122"/>
                <a:ea typeface="等线" panose="02010600030101010101" pitchFamily="2" charset="-122"/>
                <a:sym typeface="Wingdings" panose="05000000000000000000" pitchFamily="2" charset="2"/>
              </a:rPr>
              <a:t>正常物理取数</a:t>
            </a:r>
            <a:r>
              <a:rPr lang="en-US" altLang="zh-CN" sz="1600" dirty="0">
                <a:latin typeface="等线" panose="02010600030101010101" pitchFamily="2" charset="-122"/>
                <a:ea typeface="等线" panose="02010600030101010101" pitchFamily="2" charset="-122"/>
                <a:sym typeface="Wingdings" panose="05000000000000000000" pitchFamily="2" charset="2"/>
              </a:rPr>
              <a:t></a:t>
            </a:r>
            <a:r>
              <a:rPr lang="zh-CN" altLang="en-US" sz="1600" dirty="0">
                <a:latin typeface="等线" panose="02010600030101010101" pitchFamily="2" charset="-122"/>
                <a:ea typeface="等线" panose="02010600030101010101" pitchFamily="2" charset="-122"/>
                <a:sym typeface="Wingdings" panose="05000000000000000000" pitchFamily="2" charset="2"/>
              </a:rPr>
              <a:t>主要存</a:t>
            </a:r>
            <a:r>
              <a:rPr lang="zh-CN" altLang="en-US" sz="1600" dirty="0">
                <a:latin typeface="等线" panose="02010600030101010101" pitchFamily="2" charset="-122"/>
                <a:ea typeface="等线" panose="02010600030101010101" pitchFamily="2" charset="-122"/>
              </a:rPr>
              <a:t>波形数据，</a:t>
            </a:r>
            <a:r>
              <a:rPr lang="en-US" altLang="zh-CN" sz="1600" dirty="0">
                <a:latin typeface="等线" panose="02010600030101010101" pitchFamily="2" charset="-122"/>
                <a:ea typeface="等线" panose="02010600030101010101" pitchFamily="2" charset="-122"/>
              </a:rPr>
              <a:t>TQ</a:t>
            </a:r>
            <a:r>
              <a:rPr lang="zh-CN" altLang="en-US" sz="1600" dirty="0">
                <a:latin typeface="等线" panose="02010600030101010101" pitchFamily="2" charset="-122"/>
                <a:ea typeface="等线" panose="02010600030101010101" pitchFamily="2" charset="-122"/>
              </a:rPr>
              <a:t>数据需要</a:t>
            </a:r>
            <a:r>
              <a:rPr lang="zh-CN" altLang="en-US" sz="1600" b="1" dirty="0">
                <a:latin typeface="等线" panose="02010600030101010101" pitchFamily="2" charset="-122"/>
                <a:ea typeface="等线" panose="02010600030101010101" pitchFamily="2" charset="-122"/>
              </a:rPr>
              <a:t>在线处理</a:t>
            </a:r>
            <a:r>
              <a:rPr lang="zh-CN" altLang="en-US" sz="1600" dirty="0">
                <a:latin typeface="等线" panose="02010600030101010101" pitchFamily="2" charset="-122"/>
                <a:ea typeface="等线" panose="02010600030101010101" pitchFamily="2" charset="-122"/>
              </a:rPr>
              <a:t>以供超新星监测使用</a:t>
            </a:r>
          </a:p>
        </p:txBody>
      </p:sp>
      <p:sp>
        <p:nvSpPr>
          <p:cNvPr id="14" name="文本框 13">
            <a:extLst>
              <a:ext uri="{FF2B5EF4-FFF2-40B4-BE49-F238E27FC236}">
                <a16:creationId xmlns:a16="http://schemas.microsoft.com/office/drawing/2014/main" id="{482242E7-B392-4E6A-ABD2-E7CA1172D0F1}"/>
              </a:ext>
            </a:extLst>
          </p:cNvPr>
          <p:cNvSpPr txBox="1"/>
          <p:nvPr/>
        </p:nvSpPr>
        <p:spPr>
          <a:xfrm>
            <a:off x="1400095" y="4476933"/>
            <a:ext cx="3081036" cy="307777"/>
          </a:xfrm>
          <a:prstGeom prst="rect">
            <a:avLst/>
          </a:prstGeom>
          <a:noFill/>
        </p:spPr>
        <p:txBody>
          <a:bodyPr wrap="none" rtlCol="0">
            <a:spAutoFit/>
          </a:bodyPr>
          <a:lstStyle/>
          <a:p>
            <a:r>
              <a:rPr lang="zh-CN" altLang="en-US" sz="1400" dirty="0">
                <a:latin typeface="等线" panose="02010600030101010101" pitchFamily="2" charset="-122"/>
                <a:ea typeface="等线" panose="02010600030101010101" pitchFamily="2" charset="-122"/>
              </a:rPr>
              <a:t>正常物理取数下，</a:t>
            </a:r>
            <a:r>
              <a:rPr lang="en-US" altLang="zh-CN" sz="1400" dirty="0">
                <a:latin typeface="等线" panose="02010600030101010101" pitchFamily="2" charset="-122"/>
                <a:ea typeface="等线" panose="02010600030101010101" pitchFamily="2" charset="-122"/>
              </a:rPr>
              <a:t>TQ</a:t>
            </a:r>
            <a:r>
              <a:rPr lang="zh-CN" altLang="en-US" sz="1400" dirty="0">
                <a:latin typeface="等线" panose="02010600030101010101" pitchFamily="2" charset="-122"/>
                <a:ea typeface="等线" panose="02010600030101010101" pitchFamily="2" charset="-122"/>
              </a:rPr>
              <a:t>数据数据量估计</a:t>
            </a:r>
          </a:p>
        </p:txBody>
      </p:sp>
      <p:sp>
        <p:nvSpPr>
          <p:cNvPr id="15" name="矩形 14">
            <a:extLst>
              <a:ext uri="{FF2B5EF4-FFF2-40B4-BE49-F238E27FC236}">
                <a16:creationId xmlns:a16="http://schemas.microsoft.com/office/drawing/2014/main" id="{694DFAAC-225C-4479-B2E1-DB09C783AD39}"/>
              </a:ext>
            </a:extLst>
          </p:cNvPr>
          <p:cNvSpPr/>
          <p:nvPr/>
        </p:nvSpPr>
        <p:spPr>
          <a:xfrm>
            <a:off x="5432782" y="4749238"/>
            <a:ext cx="6780919" cy="338554"/>
          </a:xfrm>
          <a:prstGeom prst="rect">
            <a:avLst/>
          </a:prstGeom>
        </p:spPr>
        <p:txBody>
          <a:bodyPr wrap="square">
            <a:spAutoFit/>
          </a:bodyPr>
          <a:lstStyle/>
          <a:p>
            <a:r>
              <a:rPr lang="en-US" altLang="zh-CN" sz="1600" dirty="0">
                <a:latin typeface="等线" panose="02010600030101010101" pitchFamily="2" charset="-122"/>
                <a:ea typeface="等线" panose="02010600030101010101" pitchFamily="2" charset="-122"/>
              </a:rPr>
              <a:t>TQ</a:t>
            </a:r>
            <a:r>
              <a:rPr lang="zh-CN" altLang="en-US" sz="1600" dirty="0">
                <a:latin typeface="等线" panose="02010600030101010101" pitchFamily="2" charset="-122"/>
                <a:ea typeface="等线" panose="02010600030101010101" pitchFamily="2" charset="-122"/>
              </a:rPr>
              <a:t>在线处理包含很多步骤和处理流，但都需要</a:t>
            </a:r>
            <a:r>
              <a:rPr lang="zh-CN" altLang="en-US" sz="1600" b="1" dirty="0">
                <a:latin typeface="等线" panose="02010600030101010101" pitchFamily="2" charset="-122"/>
                <a:ea typeface="等线" panose="02010600030101010101" pitchFamily="2" charset="-122"/>
              </a:rPr>
              <a:t>软件触发</a:t>
            </a:r>
            <a:r>
              <a:rPr lang="zh-CN" altLang="en-US" sz="1600" dirty="0">
                <a:latin typeface="等线" panose="02010600030101010101" pitchFamily="2" charset="-122"/>
                <a:ea typeface="等线" panose="02010600030101010101" pitchFamily="2" charset="-122"/>
              </a:rPr>
              <a:t>作为最初的预处理</a:t>
            </a:r>
          </a:p>
        </p:txBody>
      </p:sp>
    </p:spTree>
    <p:extLst>
      <p:ext uri="{BB962C8B-B14F-4D97-AF65-F5344CB8AC3E}">
        <p14:creationId xmlns:p14="http://schemas.microsoft.com/office/powerpoint/2010/main" val="420008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内容占位符 9">
            <a:extLst>
              <a:ext uri="{FF2B5EF4-FFF2-40B4-BE49-F238E27FC236}">
                <a16:creationId xmlns:a16="http://schemas.microsoft.com/office/drawing/2014/main" id="{78CD2573-206A-482E-83CD-97B07777FA7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1449" y="1855784"/>
            <a:ext cx="7744984" cy="4315977"/>
          </a:xfrm>
        </p:spPr>
      </p:pic>
      <p:sp>
        <p:nvSpPr>
          <p:cNvPr id="3" name="灯片编号占位符 2">
            <a:extLst>
              <a:ext uri="{FF2B5EF4-FFF2-40B4-BE49-F238E27FC236}">
                <a16:creationId xmlns:a16="http://schemas.microsoft.com/office/drawing/2014/main" id="{AC79D14E-9C2C-4EE3-9E16-5B2EDE7C3CE9}"/>
              </a:ext>
            </a:extLst>
          </p:cNvPr>
          <p:cNvSpPr>
            <a:spLocks noGrp="1"/>
          </p:cNvSpPr>
          <p:nvPr>
            <p:ph type="sldNum" sz="quarter" idx="12"/>
          </p:nvPr>
        </p:nvSpPr>
        <p:spPr/>
        <p:txBody>
          <a:bodyPr/>
          <a:lstStyle/>
          <a:p>
            <a:fld id="{098B4EB0-06CE-481E-B32B-52DF58230A15}" type="slidenum">
              <a:rPr lang="zh-CN" altLang="en-US" smtClean="0">
                <a:solidFill>
                  <a:prstClr val="black">
                    <a:tint val="75000"/>
                  </a:prstClr>
                </a:solidFill>
              </a:rPr>
              <a:pPr/>
              <a:t>5</a:t>
            </a:fld>
            <a:endParaRPr lang="zh-CN" altLang="en-US" dirty="0">
              <a:solidFill>
                <a:prstClr val="black">
                  <a:tint val="75000"/>
                </a:prstClr>
              </a:solidFill>
            </a:endParaRPr>
          </a:p>
        </p:txBody>
      </p:sp>
      <p:sp>
        <p:nvSpPr>
          <p:cNvPr id="4" name="标题 3">
            <a:extLst>
              <a:ext uri="{FF2B5EF4-FFF2-40B4-BE49-F238E27FC236}">
                <a16:creationId xmlns:a16="http://schemas.microsoft.com/office/drawing/2014/main" id="{7079B8AA-D9CB-4644-9557-755EBE4FEFFF}"/>
              </a:ext>
            </a:extLst>
          </p:cNvPr>
          <p:cNvSpPr>
            <a:spLocks noGrp="1"/>
          </p:cNvSpPr>
          <p:nvPr>
            <p:ph type="title"/>
          </p:nvPr>
        </p:nvSpPr>
        <p:spPr/>
        <p:txBody>
          <a:bodyPr>
            <a:normAutofit/>
          </a:bodyPr>
          <a:lstStyle/>
          <a:p>
            <a:r>
              <a:rPr lang="zh-CN" altLang="en-US" dirty="0"/>
              <a:t>多重数触发算法</a:t>
            </a:r>
            <a:r>
              <a:rPr lang="en-US" altLang="zh-CN" dirty="0"/>
              <a:t>——</a:t>
            </a:r>
            <a:r>
              <a:rPr lang="zh-CN" altLang="en-US" dirty="0"/>
              <a:t>原理、实现</a:t>
            </a:r>
          </a:p>
        </p:txBody>
      </p:sp>
      <p:sp>
        <p:nvSpPr>
          <p:cNvPr id="22" name="文本框 21">
            <a:extLst>
              <a:ext uri="{FF2B5EF4-FFF2-40B4-BE49-F238E27FC236}">
                <a16:creationId xmlns:a16="http://schemas.microsoft.com/office/drawing/2014/main" id="{D3CB73C2-2537-4805-8DB4-DFFCD4B86FE9}"/>
              </a:ext>
            </a:extLst>
          </p:cNvPr>
          <p:cNvSpPr txBox="1"/>
          <p:nvPr/>
        </p:nvSpPr>
        <p:spPr>
          <a:xfrm>
            <a:off x="7900335" y="1217835"/>
            <a:ext cx="4032378" cy="1846083"/>
          </a:xfrm>
          <a:prstGeom prst="rect">
            <a:avLst/>
          </a:prstGeom>
          <a:noFill/>
        </p:spPr>
        <p:txBody>
          <a:bodyPr wrap="square" rtlCol="0">
            <a:spAutoFit/>
          </a:bodyPr>
          <a:lstStyle/>
          <a:p>
            <a:pPr>
              <a:lnSpc>
                <a:spcPct val="120000"/>
              </a:lnSpc>
            </a:pPr>
            <a:r>
              <a:rPr lang="zh-CN" altLang="en-US" sz="1600" b="1" dirty="0">
                <a:latin typeface="等线" panose="02010600030101010101" pitchFamily="2" charset="-122"/>
                <a:ea typeface="等线" panose="02010600030101010101" pitchFamily="2" charset="-122"/>
              </a:rPr>
              <a:t>事例</a:t>
            </a:r>
            <a:r>
              <a:rPr lang="zh-CN" altLang="en-US" sz="1600" dirty="0">
                <a:latin typeface="等线" panose="02010600030101010101" pitchFamily="2" charset="-122"/>
                <a:ea typeface="等线" panose="02010600030101010101" pitchFamily="2" charset="-122"/>
              </a:rPr>
              <a:t>：实验中将一次真实的粒子相互作用（衰变</a:t>
            </a:r>
            <a:r>
              <a:rPr lang="en-US" altLang="zh-CN" sz="1600" dirty="0">
                <a:latin typeface="等线" panose="02010600030101010101" pitchFamily="2" charset="-122"/>
                <a:ea typeface="等线" panose="02010600030101010101" pitchFamily="2" charset="-122"/>
              </a:rPr>
              <a:t>/</a:t>
            </a:r>
            <a:r>
              <a:rPr lang="zh-CN" altLang="en-US" sz="1600" dirty="0">
                <a:latin typeface="等线" panose="02010600030101010101" pitchFamily="2" charset="-122"/>
                <a:ea typeface="等线" panose="02010600030101010101" pitchFamily="2" charset="-122"/>
              </a:rPr>
              <a:t>散射）称为一个事例</a:t>
            </a:r>
            <a:r>
              <a:rPr lang="en-US" altLang="zh-CN" sz="1600" dirty="0">
                <a:latin typeface="等线" panose="02010600030101010101" pitchFamily="2" charset="-122"/>
                <a:ea typeface="等线" panose="02010600030101010101" pitchFamily="2" charset="-122"/>
              </a:rPr>
              <a:t>event</a:t>
            </a:r>
          </a:p>
          <a:p>
            <a:pPr>
              <a:lnSpc>
                <a:spcPct val="120000"/>
              </a:lnSpc>
            </a:pPr>
            <a:endParaRPr lang="en-US" altLang="zh-CN" sz="1600" dirty="0">
              <a:latin typeface="等线" panose="02010600030101010101" pitchFamily="2" charset="-122"/>
              <a:ea typeface="等线" panose="02010600030101010101" pitchFamily="2" charset="-122"/>
            </a:endParaRPr>
          </a:p>
          <a:p>
            <a:pPr>
              <a:lnSpc>
                <a:spcPct val="120000"/>
              </a:lnSpc>
            </a:pPr>
            <a:r>
              <a:rPr lang="zh-CN" altLang="en-US" sz="1600" b="1" dirty="0">
                <a:latin typeface="等线" panose="02010600030101010101" pitchFamily="2" charset="-122"/>
                <a:ea typeface="等线" panose="02010600030101010101" pitchFamily="2" charset="-122"/>
              </a:rPr>
              <a:t>触发</a:t>
            </a:r>
            <a:r>
              <a:rPr lang="zh-CN" altLang="en-US" sz="1600" dirty="0">
                <a:latin typeface="等线" panose="02010600030101010101" pitchFamily="2" charset="-122"/>
                <a:ea typeface="等线" panose="02010600030101010101" pitchFamily="2" charset="-122"/>
              </a:rPr>
              <a:t>：后端系统从各个通道读出数据，通过一定手段分辨数据属于哪个事例，同时过滤噪声数据。</a:t>
            </a:r>
          </a:p>
        </p:txBody>
      </p:sp>
      <p:sp>
        <p:nvSpPr>
          <p:cNvPr id="23" name="文本框 22">
            <a:extLst>
              <a:ext uri="{FF2B5EF4-FFF2-40B4-BE49-F238E27FC236}">
                <a16:creationId xmlns:a16="http://schemas.microsoft.com/office/drawing/2014/main" id="{3A695747-DF6B-4701-A1B2-8A46D33A54F8}"/>
              </a:ext>
            </a:extLst>
          </p:cNvPr>
          <p:cNvSpPr txBox="1"/>
          <p:nvPr/>
        </p:nvSpPr>
        <p:spPr>
          <a:xfrm>
            <a:off x="7900336" y="3766673"/>
            <a:ext cx="4032377" cy="923330"/>
          </a:xfrm>
          <a:prstGeom prst="rect">
            <a:avLst/>
          </a:prstGeom>
          <a:noFill/>
        </p:spPr>
        <p:txBody>
          <a:bodyPr wrap="square" rtlCol="0">
            <a:spAutoFit/>
          </a:bodyPr>
          <a:lstStyle/>
          <a:p>
            <a:r>
              <a:rPr lang="zh-CN" altLang="en-US" b="1" u="sng" dirty="0">
                <a:latin typeface="等线" panose="02010600030101010101" pitchFamily="2" charset="-122"/>
                <a:ea typeface="等线" panose="02010600030101010101" pitchFamily="2" charset="-122"/>
              </a:rPr>
              <a:t>多重数触发原理</a:t>
            </a:r>
            <a:r>
              <a:rPr lang="zh-CN" altLang="en-US" dirty="0">
                <a:latin typeface="等线" panose="02010600030101010101" pitchFamily="2" charset="-122"/>
                <a:ea typeface="等线" panose="02010600030101010101" pitchFamily="2" charset="-122"/>
              </a:rPr>
              <a:t>：在固定时间窗口内，着火探测单元的数量大于某个阈值时，判定触发</a:t>
            </a:r>
          </a:p>
        </p:txBody>
      </p:sp>
      <p:sp>
        <p:nvSpPr>
          <p:cNvPr id="24" name="文本框 23">
            <a:extLst>
              <a:ext uri="{FF2B5EF4-FFF2-40B4-BE49-F238E27FC236}">
                <a16:creationId xmlns:a16="http://schemas.microsoft.com/office/drawing/2014/main" id="{CC24FA18-B657-4E51-A4DD-AE90423CB34D}"/>
              </a:ext>
            </a:extLst>
          </p:cNvPr>
          <p:cNvSpPr txBox="1"/>
          <p:nvPr/>
        </p:nvSpPr>
        <p:spPr>
          <a:xfrm>
            <a:off x="7971335" y="4954696"/>
            <a:ext cx="3890377" cy="1200329"/>
          </a:xfrm>
          <a:prstGeom prst="rect">
            <a:avLst/>
          </a:prstGeom>
          <a:noFill/>
        </p:spPr>
        <p:txBody>
          <a:bodyPr wrap="square" rtlCol="0">
            <a:spAutoFit/>
          </a:bodyPr>
          <a:lstStyle/>
          <a:p>
            <a:r>
              <a:rPr lang="zh-CN" altLang="en-US" b="1" u="sng" dirty="0">
                <a:latin typeface="等线" panose="02010600030101010101" pitchFamily="2" charset="-122"/>
                <a:ea typeface="等线" panose="02010600030101010101" pitchFamily="2" charset="-122"/>
              </a:rPr>
              <a:t>常规实现</a:t>
            </a:r>
            <a:r>
              <a:rPr lang="zh-CN" altLang="en-US" u="sng" dirty="0">
                <a:latin typeface="等线" panose="02010600030101010101" pitchFamily="2" charset="-122"/>
                <a:ea typeface="等线" panose="02010600030101010101" pitchFamily="2" charset="-122"/>
              </a:rPr>
              <a:t>方式</a:t>
            </a:r>
            <a:r>
              <a:rPr lang="zh-CN" altLang="en-US" dirty="0">
                <a:latin typeface="等线" panose="02010600030101010101" pitchFamily="2" charset="-122"/>
                <a:ea typeface="等线" panose="02010600030101010101" pitchFamily="2" charset="-122"/>
              </a:rPr>
              <a:t>：将数据按时间排序，在排序好的队列上开一个滑动窗口，统计窗口内的着火通道数。如果着火通道数高于设定的阈值，则判定触发</a:t>
            </a:r>
          </a:p>
        </p:txBody>
      </p:sp>
      <p:sp>
        <p:nvSpPr>
          <p:cNvPr id="2" name="矩形 1">
            <a:extLst>
              <a:ext uri="{FF2B5EF4-FFF2-40B4-BE49-F238E27FC236}">
                <a16:creationId xmlns:a16="http://schemas.microsoft.com/office/drawing/2014/main" id="{51D1DA98-9F3D-4763-89A6-14DEF1F53E05}"/>
              </a:ext>
            </a:extLst>
          </p:cNvPr>
          <p:cNvSpPr/>
          <p:nvPr/>
        </p:nvSpPr>
        <p:spPr>
          <a:xfrm>
            <a:off x="146241" y="1200439"/>
            <a:ext cx="7298167" cy="646331"/>
          </a:xfrm>
          <a:prstGeom prst="rect">
            <a:avLst/>
          </a:prstGeom>
        </p:spPr>
        <p:txBody>
          <a:bodyPr wrap="square">
            <a:spAutoFit/>
          </a:bodyPr>
          <a:lstStyle/>
          <a:p>
            <a:r>
              <a:rPr lang="zh-CN" altLang="en-US" dirty="0">
                <a:latin typeface="等线" panose="02010600030101010101" pitchFamily="2" charset="-122"/>
                <a:ea typeface="等线" panose="02010600030101010101" pitchFamily="2" charset="-122"/>
              </a:rPr>
              <a:t>软件触发算法，需要</a:t>
            </a:r>
            <a:r>
              <a:rPr lang="zh-CN" altLang="en-US" b="1" u="sng" dirty="0">
                <a:latin typeface="等线" panose="02010600030101010101" pitchFamily="2" charset="-122"/>
                <a:ea typeface="等线" panose="02010600030101010101" pitchFamily="2" charset="-122"/>
              </a:rPr>
              <a:t>将不同通道之间有关联（同一个事例）的</a:t>
            </a:r>
            <a:r>
              <a:rPr lang="en-US" altLang="zh-CN" b="1" u="sng" dirty="0">
                <a:latin typeface="等线" panose="02010600030101010101" pitchFamily="2" charset="-122"/>
                <a:ea typeface="等线" panose="02010600030101010101" pitchFamily="2" charset="-122"/>
              </a:rPr>
              <a:t>TQ</a:t>
            </a:r>
            <a:r>
              <a:rPr lang="zh-CN" altLang="en-US" b="1" u="sng" dirty="0">
                <a:latin typeface="等线" panose="02010600030101010101" pitchFamily="2" charset="-122"/>
                <a:ea typeface="等线" panose="02010600030101010101" pitchFamily="2" charset="-122"/>
              </a:rPr>
              <a:t>数据聚集在一起</a:t>
            </a:r>
          </a:p>
        </p:txBody>
      </p:sp>
    </p:spTree>
    <p:extLst>
      <p:ext uri="{BB962C8B-B14F-4D97-AF65-F5344CB8AC3E}">
        <p14:creationId xmlns:p14="http://schemas.microsoft.com/office/powerpoint/2010/main" val="4064154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AC79D14E-9C2C-4EE3-9E16-5B2EDE7C3CE9}"/>
              </a:ext>
            </a:extLst>
          </p:cNvPr>
          <p:cNvSpPr>
            <a:spLocks noGrp="1"/>
          </p:cNvSpPr>
          <p:nvPr>
            <p:ph type="sldNum" sz="quarter" idx="12"/>
          </p:nvPr>
        </p:nvSpPr>
        <p:spPr/>
        <p:txBody>
          <a:bodyPr/>
          <a:lstStyle/>
          <a:p>
            <a:fld id="{098B4EB0-06CE-481E-B32B-52DF58230A15}" type="slidenum">
              <a:rPr lang="zh-CN" altLang="en-US" smtClean="0">
                <a:solidFill>
                  <a:prstClr val="black">
                    <a:tint val="75000"/>
                  </a:prstClr>
                </a:solidFill>
              </a:rPr>
              <a:pPr/>
              <a:t>6</a:t>
            </a:fld>
            <a:endParaRPr lang="zh-CN" altLang="en-US" dirty="0">
              <a:solidFill>
                <a:prstClr val="black">
                  <a:tint val="75000"/>
                </a:prstClr>
              </a:solidFill>
            </a:endParaRPr>
          </a:p>
        </p:txBody>
      </p:sp>
      <p:sp>
        <p:nvSpPr>
          <p:cNvPr id="4" name="标题 3">
            <a:extLst>
              <a:ext uri="{FF2B5EF4-FFF2-40B4-BE49-F238E27FC236}">
                <a16:creationId xmlns:a16="http://schemas.microsoft.com/office/drawing/2014/main" id="{7079B8AA-D9CB-4644-9557-755EBE4FEFFF}"/>
              </a:ext>
            </a:extLst>
          </p:cNvPr>
          <p:cNvSpPr>
            <a:spLocks noGrp="1"/>
          </p:cNvSpPr>
          <p:nvPr>
            <p:ph type="title"/>
          </p:nvPr>
        </p:nvSpPr>
        <p:spPr/>
        <p:txBody>
          <a:bodyPr>
            <a:normAutofit/>
          </a:bodyPr>
          <a:lstStyle/>
          <a:p>
            <a:r>
              <a:rPr lang="zh-CN" altLang="en-US" dirty="0"/>
              <a:t>多重数触发算法</a:t>
            </a:r>
            <a:r>
              <a:rPr lang="en-US" altLang="zh-CN" dirty="0"/>
              <a:t>——</a:t>
            </a:r>
            <a:r>
              <a:rPr lang="zh-CN" altLang="en-US" dirty="0"/>
              <a:t>实现</a:t>
            </a:r>
          </a:p>
        </p:txBody>
      </p:sp>
      <p:sp>
        <p:nvSpPr>
          <p:cNvPr id="6" name="内容占位符 5">
            <a:extLst>
              <a:ext uri="{FF2B5EF4-FFF2-40B4-BE49-F238E27FC236}">
                <a16:creationId xmlns:a16="http://schemas.microsoft.com/office/drawing/2014/main" id="{A54DD32F-BD4D-4F1A-AAEF-681D01005D4F}"/>
              </a:ext>
            </a:extLst>
          </p:cNvPr>
          <p:cNvSpPr>
            <a:spLocks noGrp="1"/>
          </p:cNvSpPr>
          <p:nvPr>
            <p:ph idx="1"/>
          </p:nvPr>
        </p:nvSpPr>
        <p:spPr>
          <a:xfrm>
            <a:off x="458482" y="1373551"/>
            <a:ext cx="8735852" cy="2980335"/>
          </a:xfrm>
        </p:spPr>
        <p:txBody>
          <a:bodyPr>
            <a:normAutofit/>
          </a:bodyPr>
          <a:lstStyle/>
          <a:p>
            <a:r>
              <a:rPr lang="zh-CN" altLang="en-US" dirty="0"/>
              <a:t>完整多重数触发实现（可分</a:t>
            </a:r>
            <a:r>
              <a:rPr lang="en-US" altLang="zh-CN" dirty="0"/>
              <a:t>4</a:t>
            </a:r>
            <a:r>
              <a:rPr lang="zh-CN" altLang="en-US" dirty="0"/>
              <a:t>部分）</a:t>
            </a:r>
            <a:endParaRPr lang="en-US" altLang="zh-CN" dirty="0"/>
          </a:p>
          <a:p>
            <a:pPr>
              <a:buFont typeface="Arial" panose="020B0604020202020204" pitchFamily="34" charset="0"/>
              <a:buChar char="•"/>
            </a:pPr>
            <a:r>
              <a:rPr lang="zh-CN" altLang="en-US" dirty="0">
                <a:solidFill>
                  <a:srgbClr val="D28381"/>
                </a:solidFill>
                <a:latin typeface="Arial" panose="020B0604020202020204" pitchFamily="34" charset="0"/>
                <a:cs typeface="Arial" panose="020B0604020202020204" pitchFamily="34" charset="0"/>
              </a:rPr>
              <a:t>解析数据 </a:t>
            </a:r>
            <a:r>
              <a:rPr lang="zh-CN" altLang="en-US" dirty="0">
                <a:latin typeface="Arial" panose="020B0604020202020204" pitchFamily="34" charset="0"/>
                <a:cs typeface="Arial" panose="020B0604020202020204" pitchFamily="34" charset="0"/>
              </a:rPr>
              <a:t>（从原始数据中提取时间信息）</a:t>
            </a:r>
            <a:endParaRPr lang="en-US" altLang="zh-CN" dirty="0">
              <a:latin typeface="Arial" panose="020B0604020202020204" pitchFamily="34" charset="0"/>
              <a:cs typeface="Arial" panose="020B0604020202020204" pitchFamily="34" charset="0"/>
            </a:endParaRPr>
          </a:p>
          <a:p>
            <a:pPr>
              <a:buFont typeface="Arial" panose="020B0604020202020204" pitchFamily="34" charset="0"/>
              <a:buChar char="•"/>
            </a:pPr>
            <a:r>
              <a:rPr lang="zh-CN" altLang="en-US" dirty="0">
                <a:solidFill>
                  <a:srgbClr val="A693BF"/>
                </a:solidFill>
                <a:latin typeface="Arial" panose="020B0604020202020204" pitchFamily="34" charset="0"/>
                <a:cs typeface="Arial" panose="020B0604020202020204" pitchFamily="34" charset="0"/>
              </a:rPr>
              <a:t>数据排序 </a:t>
            </a:r>
            <a:r>
              <a:rPr lang="zh-CN" altLang="en-US" dirty="0">
                <a:latin typeface="Arial" panose="020B0604020202020204" pitchFamily="34" charset="0"/>
                <a:cs typeface="Arial" panose="020B0604020202020204" pitchFamily="34" charset="0"/>
              </a:rPr>
              <a:t>（按时间将</a:t>
            </a:r>
            <a:r>
              <a:rPr lang="en-US" altLang="zh-CN" dirty="0">
                <a:latin typeface="Arial" panose="020B0604020202020204" pitchFamily="34" charset="0"/>
                <a:cs typeface="Arial" panose="020B0604020202020204" pitchFamily="34" charset="0"/>
              </a:rPr>
              <a:t>TQ</a:t>
            </a:r>
            <a:r>
              <a:rPr lang="zh-CN" altLang="en-US" dirty="0">
                <a:latin typeface="Arial" panose="020B0604020202020204" pitchFamily="34" charset="0"/>
                <a:cs typeface="Arial" panose="020B0604020202020204" pitchFamily="34" charset="0"/>
              </a:rPr>
              <a:t>数据排序，使用</a:t>
            </a:r>
            <a:r>
              <a:rPr lang="en-US" altLang="zh-CN" dirty="0">
                <a:latin typeface="Arial" panose="020B0604020202020204" pitchFamily="34" charset="0"/>
                <a:cs typeface="Arial" panose="020B0604020202020204" pitchFamily="34" charset="0"/>
              </a:rPr>
              <a:t>std::sort</a:t>
            </a:r>
            <a:r>
              <a:rPr lang="zh-CN" altLang="en-US" dirty="0">
                <a:latin typeface="Arial" panose="020B0604020202020204" pitchFamily="34" charset="0"/>
                <a:cs typeface="Arial" panose="020B0604020202020204" pitchFamily="34" charset="0"/>
              </a:rPr>
              <a:t>）</a:t>
            </a:r>
            <a:endParaRPr lang="en-US" altLang="zh-CN" dirty="0">
              <a:latin typeface="Arial" panose="020B0604020202020204" pitchFamily="34" charset="0"/>
              <a:cs typeface="Arial" panose="020B0604020202020204" pitchFamily="34" charset="0"/>
            </a:endParaRPr>
          </a:p>
          <a:p>
            <a:pPr>
              <a:buFont typeface="Arial" panose="020B0604020202020204" pitchFamily="34" charset="0"/>
              <a:buChar char="•"/>
            </a:pPr>
            <a:r>
              <a:rPr lang="zh-CN" altLang="en-US" dirty="0">
                <a:solidFill>
                  <a:schemeClr val="accent6">
                    <a:lumMod val="75000"/>
                  </a:schemeClr>
                </a:solidFill>
                <a:latin typeface="Arial" panose="020B0604020202020204" pitchFamily="34" charset="0"/>
                <a:cs typeface="Arial" panose="020B0604020202020204" pitchFamily="34" charset="0"/>
              </a:rPr>
              <a:t>滑动窗口 </a:t>
            </a:r>
            <a:r>
              <a:rPr lang="zh-CN" altLang="en-US" dirty="0">
                <a:latin typeface="Arial" panose="020B0604020202020204" pitchFamily="34" charset="0"/>
                <a:cs typeface="Arial" panose="020B0604020202020204" pitchFamily="34" charset="0"/>
              </a:rPr>
              <a:t>（在排序队列上滑窗，进行触发判定）</a:t>
            </a:r>
            <a:endParaRPr lang="en-US" altLang="zh-CN" dirty="0">
              <a:latin typeface="Arial" panose="020B0604020202020204" pitchFamily="34" charset="0"/>
              <a:cs typeface="Arial" panose="020B0604020202020204" pitchFamily="34" charset="0"/>
            </a:endParaRPr>
          </a:p>
          <a:p>
            <a:pPr>
              <a:buFont typeface="Arial" panose="020B0604020202020204" pitchFamily="34" charset="0"/>
              <a:buChar char="•"/>
            </a:pPr>
            <a:r>
              <a:rPr lang="zh-CN" altLang="en-US" dirty="0">
                <a:solidFill>
                  <a:srgbClr val="762C2A"/>
                </a:solidFill>
                <a:latin typeface="Arial" panose="020B0604020202020204" pitchFamily="34" charset="0"/>
                <a:cs typeface="Arial" panose="020B0604020202020204" pitchFamily="34" charset="0"/>
              </a:rPr>
              <a:t>事例数据打包 </a:t>
            </a:r>
            <a:r>
              <a:rPr lang="zh-CN" altLang="en-US" dirty="0">
                <a:latin typeface="Arial" panose="020B0604020202020204" pitchFamily="34" charset="0"/>
                <a:cs typeface="Arial" panose="020B0604020202020204" pitchFamily="34" charset="0"/>
              </a:rPr>
              <a:t>（数据拷贝，将数据以事例为单位聚集）</a:t>
            </a:r>
          </a:p>
        </p:txBody>
      </p:sp>
      <mc:AlternateContent xmlns:mc="http://schemas.openxmlformats.org/markup-compatibility/2006" xmlns:a14="http://schemas.microsoft.com/office/drawing/2010/main">
        <mc:Choice Requires="a14">
          <p:sp>
            <p:nvSpPr>
              <p:cNvPr id="10" name="矩形 9">
                <a:extLst>
                  <a:ext uri="{FF2B5EF4-FFF2-40B4-BE49-F238E27FC236}">
                    <a16:creationId xmlns:a16="http://schemas.microsoft.com/office/drawing/2014/main" id="{CD642851-5808-43BA-AC37-2706704D065C}"/>
                  </a:ext>
                </a:extLst>
              </p:cNvPr>
              <p:cNvSpPr/>
              <p:nvPr/>
            </p:nvSpPr>
            <p:spPr>
              <a:xfrm>
                <a:off x="7688366" y="4563683"/>
                <a:ext cx="3916474" cy="1540037"/>
              </a:xfrm>
              <a:prstGeom prst="rect">
                <a:avLst/>
              </a:prstGeom>
            </p:spPr>
            <p:txBody>
              <a:bodyPr wrap="square">
                <a:spAutoFit/>
              </a:bodyPr>
              <a:lstStyle/>
              <a:p>
                <a:pPr>
                  <a:lnSpc>
                    <a:spcPct val="120000"/>
                  </a:lnSpc>
                </a:pPr>
                <a:r>
                  <a:rPr lang="zh-CN" altLang="en-US" sz="2000" dirty="0">
                    <a:latin typeface="等线" panose="02010600030101010101" pitchFamily="2" charset="-122"/>
                    <a:ea typeface="等线" panose="02010600030101010101" pitchFamily="2" charset="-122"/>
                  </a:rPr>
                  <a:t>江门</a:t>
                </a:r>
                <a:r>
                  <a:rPr lang="en-US" altLang="zh-CN" sz="2000" dirty="0">
                    <a:latin typeface="等线" panose="02010600030101010101" pitchFamily="2" charset="-122"/>
                    <a:ea typeface="等线" panose="02010600030101010101" pitchFamily="2" charset="-122"/>
                  </a:rPr>
                  <a:t>CD-LPMT TQ</a:t>
                </a:r>
                <a:r>
                  <a:rPr lang="zh-CN" altLang="en-US" sz="2000" dirty="0">
                    <a:latin typeface="等线" panose="02010600030101010101" pitchFamily="2" charset="-122"/>
                    <a:ea typeface="等线" panose="02010600030101010101" pitchFamily="2" charset="-122"/>
                  </a:rPr>
                  <a:t>数据量：</a:t>
                </a:r>
                <a:endParaRPr lang="en-US" altLang="zh-CN" sz="2000" dirty="0">
                  <a:latin typeface="等线" panose="02010600030101010101" pitchFamily="2" charset="-122"/>
                  <a:ea typeface="等线" panose="02010600030101010101" pitchFamily="2" charset="-122"/>
                </a:endParaRPr>
              </a:p>
              <a:p>
                <a:pPr>
                  <a:lnSpc>
                    <a:spcPct val="120000"/>
                  </a:lnSpc>
                </a:pPr>
                <a:r>
                  <a:rPr lang="en-US" altLang="zh-CN" sz="2000" dirty="0">
                    <a:latin typeface="等线" panose="02010600030101010101" pitchFamily="2" charset="-122"/>
                    <a:ea typeface="等线" panose="02010600030101010101" pitchFamily="2" charset="-122"/>
                  </a:rPr>
                  <a:t>18000</a:t>
                </a:r>
                <a:r>
                  <a:rPr lang="zh-CN" altLang="en-US" sz="2000" dirty="0">
                    <a:latin typeface="等线" panose="02010600030101010101" pitchFamily="2" charset="-122"/>
                    <a:ea typeface="等线" panose="02010600030101010101" pitchFamily="2" charset="-122"/>
                  </a:rPr>
                  <a:t>通道</a:t>
                </a:r>
                <a14:m>
                  <m:oMath xmlns:m="http://schemas.openxmlformats.org/officeDocument/2006/math">
                    <m:r>
                      <a:rPr lang="en-US" altLang="zh-CN" sz="2000" i="1">
                        <a:latin typeface="Cambria Math" panose="02040503050406030204" pitchFamily="18" charset="0"/>
                        <a:ea typeface="Cambria Math" panose="02040503050406030204" pitchFamily="18" charset="0"/>
                      </a:rPr>
                      <m:t>×</m:t>
                    </m:r>
                  </m:oMath>
                </a14:m>
                <a:r>
                  <a:rPr lang="zh-CN" altLang="en-US" sz="2000" dirty="0">
                    <a:latin typeface="等线" panose="02010600030101010101" pitchFamily="2" charset="-122"/>
                    <a:ea typeface="等线" panose="02010600030101010101" pitchFamily="2" charset="-122"/>
                  </a:rPr>
                  <a:t> </a:t>
                </a:r>
                <a:r>
                  <a:rPr lang="en-US" altLang="zh-CN" sz="2000" dirty="0">
                    <a:latin typeface="等线" panose="02010600030101010101" pitchFamily="2" charset="-122"/>
                    <a:ea typeface="等线" panose="02010600030101010101" pitchFamily="2" charset="-122"/>
                  </a:rPr>
                  <a:t>30kHz = 540MTQ/s</a:t>
                </a:r>
              </a:p>
              <a:p>
                <a:pPr>
                  <a:lnSpc>
                    <a:spcPct val="120000"/>
                  </a:lnSpc>
                </a:pPr>
                <a:r>
                  <a:rPr lang="zh-CN" altLang="en-US" sz="2000" dirty="0">
                    <a:latin typeface="等线" panose="02010600030101010101" pitchFamily="2" charset="-122"/>
                    <a:ea typeface="等线" panose="02010600030101010101" pitchFamily="2" charset="-122"/>
                  </a:rPr>
                  <a:t>处理</a:t>
                </a:r>
                <a:r>
                  <a:rPr lang="en-US" altLang="zh-CN" sz="2000" dirty="0">
                    <a:latin typeface="等线" panose="02010600030101010101" pitchFamily="2" charset="-122"/>
                    <a:ea typeface="等线" panose="02010600030101010101" pitchFamily="2" charset="-122"/>
                  </a:rPr>
                  <a:t>10ms</a:t>
                </a:r>
                <a:r>
                  <a:rPr lang="zh-CN" altLang="en-US" sz="2000" dirty="0">
                    <a:latin typeface="等线" panose="02010600030101010101" pitchFamily="2" charset="-122"/>
                    <a:ea typeface="等线" panose="02010600030101010101" pitchFamily="2" charset="-122"/>
                  </a:rPr>
                  <a:t>数据用时</a:t>
                </a:r>
                <a:r>
                  <a:rPr lang="en-US" altLang="zh-CN" sz="2000" dirty="0">
                    <a:latin typeface="等线" panose="02010600030101010101" pitchFamily="2" charset="-122"/>
                    <a:ea typeface="等线" panose="02010600030101010101" pitchFamily="2" charset="-122"/>
                  </a:rPr>
                  <a:t>1426ms</a:t>
                </a:r>
              </a:p>
              <a:p>
                <a:pPr>
                  <a:lnSpc>
                    <a:spcPct val="120000"/>
                  </a:lnSpc>
                </a:pPr>
                <a:r>
                  <a:rPr lang="zh-CN" altLang="en-US" sz="2000" b="1" u="sng" dirty="0">
                    <a:latin typeface="等线" panose="02010600030101010101" pitchFamily="2" charset="-122"/>
                    <a:ea typeface="等线" panose="02010600030101010101" pitchFamily="2" charset="-122"/>
                  </a:rPr>
                  <a:t>估算实时计算需要</a:t>
                </a:r>
                <a:r>
                  <a:rPr lang="en-US" altLang="zh-CN" sz="2000" b="1" u="sng" dirty="0">
                    <a:latin typeface="等线" panose="02010600030101010101" pitchFamily="2" charset="-122"/>
                    <a:ea typeface="等线" panose="02010600030101010101" pitchFamily="2" charset="-122"/>
                  </a:rPr>
                  <a:t>143</a:t>
                </a:r>
                <a:r>
                  <a:rPr lang="zh-CN" altLang="en-US" sz="2000" b="1" u="sng" dirty="0">
                    <a:latin typeface="等线" panose="02010600030101010101" pitchFamily="2" charset="-122"/>
                    <a:ea typeface="等线" panose="02010600030101010101" pitchFamily="2" charset="-122"/>
                  </a:rPr>
                  <a:t>核</a:t>
                </a:r>
                <a:endParaRPr lang="en-US" altLang="zh-CN" sz="2000" b="1" u="sng" dirty="0">
                  <a:latin typeface="等线" panose="02010600030101010101" pitchFamily="2" charset="-122"/>
                  <a:ea typeface="等线" panose="02010600030101010101" pitchFamily="2" charset="-122"/>
                </a:endParaRPr>
              </a:p>
            </p:txBody>
          </p:sp>
        </mc:Choice>
        <mc:Fallback xmlns="">
          <p:sp>
            <p:nvSpPr>
              <p:cNvPr id="10" name="矩形 9">
                <a:extLst>
                  <a:ext uri="{FF2B5EF4-FFF2-40B4-BE49-F238E27FC236}">
                    <a16:creationId xmlns:a16="http://schemas.microsoft.com/office/drawing/2014/main" id="{CD642851-5808-43BA-AC37-2706704D065C}"/>
                  </a:ext>
                </a:extLst>
              </p:cNvPr>
              <p:cNvSpPr>
                <a:spLocks noRot="1" noChangeAspect="1" noMove="1" noResize="1" noEditPoints="1" noAdjustHandles="1" noChangeArrowheads="1" noChangeShapeType="1" noTextEdit="1"/>
              </p:cNvSpPr>
              <p:nvPr/>
            </p:nvSpPr>
            <p:spPr>
              <a:xfrm>
                <a:off x="7688366" y="4563683"/>
                <a:ext cx="3916474" cy="1540037"/>
              </a:xfrm>
              <a:prstGeom prst="rect">
                <a:avLst/>
              </a:prstGeom>
              <a:blipFill>
                <a:blip r:embed="rId2"/>
                <a:stretch>
                  <a:fillRect l="-1555" b="-6746"/>
                </a:stretch>
              </a:blipFill>
            </p:spPr>
            <p:txBody>
              <a:bodyPr/>
              <a:lstStyle/>
              <a:p>
                <a:r>
                  <a:rPr lang="zh-CN" altLang="en-US">
                    <a:noFill/>
                  </a:rPr>
                  <a:t> </a:t>
                </a:r>
              </a:p>
            </p:txBody>
          </p:sp>
        </mc:Fallback>
      </mc:AlternateContent>
      <p:sp>
        <p:nvSpPr>
          <p:cNvPr id="2" name="矩形 1">
            <a:extLst>
              <a:ext uri="{FF2B5EF4-FFF2-40B4-BE49-F238E27FC236}">
                <a16:creationId xmlns:a16="http://schemas.microsoft.com/office/drawing/2014/main" id="{BE1C1CDD-91CC-4A6A-A39E-4D407CBF63FB}"/>
              </a:ext>
            </a:extLst>
          </p:cNvPr>
          <p:cNvSpPr/>
          <p:nvPr/>
        </p:nvSpPr>
        <p:spPr>
          <a:xfrm>
            <a:off x="458482" y="4570275"/>
            <a:ext cx="6096000" cy="1587550"/>
          </a:xfrm>
          <a:prstGeom prst="rect">
            <a:avLst/>
          </a:prstGeom>
        </p:spPr>
        <p:txBody>
          <a:bodyPr>
            <a:spAutoFit/>
          </a:bodyPr>
          <a:lstStyle/>
          <a:p>
            <a:pPr>
              <a:lnSpc>
                <a:spcPct val="120000"/>
              </a:lnSpc>
            </a:pPr>
            <a:r>
              <a:rPr lang="zh-CN" altLang="en-US" dirty="0">
                <a:latin typeface="等线" panose="02010600030101010101" pitchFamily="2" charset="-122"/>
                <a:ea typeface="等线" panose="02010600030101010101" pitchFamily="2" charset="-122"/>
                <a:cs typeface="Calibri" panose="020F0502020204030204" pitchFamily="34" charset="0"/>
              </a:rPr>
              <a:t>测试环境：</a:t>
            </a:r>
            <a:endParaRPr lang="en-US" altLang="zh-CN" dirty="0">
              <a:latin typeface="等线" panose="02010600030101010101" pitchFamily="2" charset="-122"/>
              <a:ea typeface="等线" panose="02010600030101010101" pitchFamily="2" charset="-122"/>
              <a:cs typeface="Calibri" panose="020F0502020204030204" pitchFamily="34" charset="0"/>
            </a:endParaRPr>
          </a:p>
          <a:p>
            <a:pPr marL="285750" indent="-285750">
              <a:lnSpc>
                <a:spcPct val="120000"/>
              </a:lnSpc>
              <a:buFont typeface="Arial" panose="020B0604020202020204" pitchFamily="34" charset="0"/>
              <a:buChar char="•"/>
            </a:pPr>
            <a:r>
              <a:rPr lang="en-US" altLang="zh-CN" sz="1600" dirty="0">
                <a:latin typeface="等线" panose="02010600030101010101" pitchFamily="2" charset="-122"/>
                <a:ea typeface="等线" panose="02010600030101010101" pitchFamily="2" charset="-122"/>
                <a:cs typeface="Calibri" panose="020F0502020204030204" pitchFamily="34" charset="0"/>
              </a:rPr>
              <a:t>64</a:t>
            </a:r>
            <a:r>
              <a:rPr lang="zh-CN" altLang="en-US" sz="1600" dirty="0">
                <a:latin typeface="等线" panose="02010600030101010101" pitchFamily="2" charset="-122"/>
                <a:ea typeface="等线" panose="02010600030101010101" pitchFamily="2" charset="-122"/>
                <a:cs typeface="Calibri" panose="020F0502020204030204" pitchFamily="34" charset="0"/>
              </a:rPr>
              <a:t>逻辑核</a:t>
            </a:r>
            <a:endParaRPr lang="en-US" altLang="zh-CN" sz="1600" dirty="0">
              <a:latin typeface="等线" panose="02010600030101010101" pitchFamily="2" charset="-122"/>
              <a:ea typeface="等线" panose="02010600030101010101" pitchFamily="2" charset="-122"/>
              <a:cs typeface="Calibri" panose="020F0502020204030204" pitchFamily="34" charset="0"/>
            </a:endParaRPr>
          </a:p>
          <a:p>
            <a:pPr marL="285750" indent="-285750">
              <a:lnSpc>
                <a:spcPct val="120000"/>
              </a:lnSpc>
              <a:buFont typeface="Arial" panose="020B0604020202020204" pitchFamily="34" charset="0"/>
              <a:buChar char="•"/>
            </a:pPr>
            <a:r>
              <a:rPr lang="en-US" altLang="zh-CN" sz="1600" dirty="0">
                <a:latin typeface="等线" panose="02010600030101010101" pitchFamily="2" charset="-122"/>
                <a:ea typeface="等线" panose="02010600030101010101" pitchFamily="2" charset="-122"/>
                <a:cs typeface="Calibri" panose="020F0502020204030204" pitchFamily="34" charset="0"/>
              </a:rPr>
              <a:t>CPU model: </a:t>
            </a:r>
            <a:r>
              <a:rPr lang="pt-BR" altLang="zh-CN" sz="1600" dirty="0">
                <a:latin typeface="等线" panose="02010600030101010101" pitchFamily="2" charset="-122"/>
                <a:ea typeface="等线" panose="02010600030101010101" pitchFamily="2" charset="-122"/>
                <a:cs typeface="Calibri" panose="020F0502020204030204" pitchFamily="34" charset="0"/>
              </a:rPr>
              <a:t>Intel(R) Xeon(R) Gold 6226R CPU @ </a:t>
            </a:r>
            <a:r>
              <a:rPr lang="pt-BR" altLang="zh-CN" sz="1600" b="1" dirty="0">
                <a:latin typeface="等线" panose="02010600030101010101" pitchFamily="2" charset="-122"/>
                <a:ea typeface="等线" panose="02010600030101010101" pitchFamily="2" charset="-122"/>
                <a:cs typeface="Calibri" panose="020F0502020204030204" pitchFamily="34" charset="0"/>
              </a:rPr>
              <a:t>2.90GHz</a:t>
            </a:r>
          </a:p>
          <a:p>
            <a:pPr marL="285750" indent="-285750">
              <a:lnSpc>
                <a:spcPct val="120000"/>
              </a:lnSpc>
              <a:buFont typeface="Arial" panose="020B0604020202020204" pitchFamily="34" charset="0"/>
              <a:buChar char="•"/>
            </a:pPr>
            <a:r>
              <a:rPr lang="zh-CN" altLang="en-US" sz="1600" dirty="0">
                <a:latin typeface="等线" panose="02010600030101010101" pitchFamily="2" charset="-122"/>
                <a:ea typeface="等线" panose="02010600030101010101" pitchFamily="2" charset="-122"/>
                <a:cs typeface="Calibri" panose="020F0502020204030204" pitchFamily="34" charset="0"/>
              </a:rPr>
              <a:t>内存</a:t>
            </a:r>
            <a:r>
              <a:rPr lang="en-US" altLang="zh-CN" sz="1600" dirty="0">
                <a:latin typeface="等线" panose="02010600030101010101" pitchFamily="2" charset="-122"/>
                <a:ea typeface="等线" panose="02010600030101010101" pitchFamily="2" charset="-122"/>
                <a:cs typeface="Calibri" panose="020F0502020204030204" pitchFamily="34" charset="0"/>
              </a:rPr>
              <a:t>:</a:t>
            </a:r>
            <a:r>
              <a:rPr lang="zh-CN" altLang="en-US" sz="1600" dirty="0">
                <a:latin typeface="等线" panose="02010600030101010101" pitchFamily="2" charset="-122"/>
                <a:ea typeface="等线" panose="02010600030101010101" pitchFamily="2" charset="-122"/>
                <a:cs typeface="Calibri" panose="020F0502020204030204" pitchFamily="34" charset="0"/>
              </a:rPr>
              <a:t> </a:t>
            </a:r>
            <a:r>
              <a:rPr lang="en-US" altLang="zh-CN" sz="1600" dirty="0">
                <a:latin typeface="等线" panose="02010600030101010101" pitchFamily="2" charset="-122"/>
                <a:ea typeface="等线" panose="02010600030101010101" pitchFamily="2" charset="-122"/>
                <a:cs typeface="Calibri" panose="020F0502020204030204" pitchFamily="34" charset="0"/>
              </a:rPr>
              <a:t>384GB</a:t>
            </a:r>
          </a:p>
          <a:p>
            <a:pPr marL="285750" indent="-285750">
              <a:lnSpc>
                <a:spcPct val="120000"/>
              </a:lnSpc>
              <a:buFont typeface="Arial" panose="020B0604020202020204" pitchFamily="34" charset="0"/>
              <a:buChar char="•"/>
            </a:pPr>
            <a:r>
              <a:rPr lang="zh-CN" altLang="en-US" sz="1600" dirty="0">
                <a:latin typeface="等线" panose="02010600030101010101" pitchFamily="2" charset="-122"/>
                <a:ea typeface="等线" panose="02010600030101010101" pitchFamily="2" charset="-122"/>
                <a:cs typeface="Calibri" panose="020F0502020204030204" pitchFamily="34" charset="0"/>
              </a:rPr>
              <a:t>操作系统：</a:t>
            </a:r>
            <a:r>
              <a:rPr lang="en-US" altLang="zh-CN" sz="1600" dirty="0">
                <a:latin typeface="等线" panose="02010600030101010101" pitchFamily="2" charset="-122"/>
                <a:ea typeface="等线" panose="02010600030101010101" pitchFamily="2" charset="-122"/>
                <a:cs typeface="Calibri" panose="020F0502020204030204" pitchFamily="34" charset="0"/>
              </a:rPr>
              <a:t>CentOS7.9</a:t>
            </a:r>
          </a:p>
        </p:txBody>
      </p:sp>
      <p:sp>
        <p:nvSpPr>
          <p:cNvPr id="7" name="文本框 6">
            <a:extLst>
              <a:ext uri="{FF2B5EF4-FFF2-40B4-BE49-F238E27FC236}">
                <a16:creationId xmlns:a16="http://schemas.microsoft.com/office/drawing/2014/main" id="{6420207A-BD7F-4280-8083-65D5C230D2D7}"/>
              </a:ext>
            </a:extLst>
          </p:cNvPr>
          <p:cNvSpPr txBox="1"/>
          <p:nvPr/>
        </p:nvSpPr>
        <p:spPr>
          <a:xfrm>
            <a:off x="3506482" y="5493604"/>
            <a:ext cx="2076209" cy="664221"/>
          </a:xfrm>
          <a:prstGeom prst="rect">
            <a:avLst/>
          </a:prstGeom>
          <a:noFill/>
        </p:spPr>
        <p:txBody>
          <a:bodyPr wrap="none" rtlCol="0">
            <a:spAutoFit/>
          </a:bodyPr>
          <a:lstStyle/>
          <a:p>
            <a:pPr marL="285750" indent="-285750">
              <a:lnSpc>
                <a:spcPct val="120000"/>
              </a:lnSpc>
              <a:buFont typeface="Arial" panose="020B0604020202020204" pitchFamily="34" charset="0"/>
              <a:buChar char="•"/>
            </a:pPr>
            <a:r>
              <a:rPr lang="zh-CN" altLang="en-US" sz="1600" dirty="0">
                <a:latin typeface="等线" panose="02010600030101010101" pitchFamily="2" charset="-122"/>
                <a:ea typeface="等线" panose="02010600030101010101" pitchFamily="2" charset="-122"/>
              </a:rPr>
              <a:t>使用</a:t>
            </a:r>
            <a:r>
              <a:rPr lang="en-US" altLang="zh-CN" sz="1600" dirty="0">
                <a:latin typeface="等线" panose="02010600030101010101" pitchFamily="2" charset="-122"/>
                <a:ea typeface="等线" panose="02010600030101010101" pitchFamily="2" charset="-122"/>
              </a:rPr>
              <a:t>GCC8.3</a:t>
            </a:r>
          </a:p>
          <a:p>
            <a:pPr marL="285750" indent="-285750">
              <a:lnSpc>
                <a:spcPct val="120000"/>
              </a:lnSpc>
              <a:buFont typeface="Arial" panose="020B0604020202020204" pitchFamily="34" charset="0"/>
              <a:buChar char="•"/>
            </a:pPr>
            <a:r>
              <a:rPr lang="zh-CN" altLang="en-US" sz="1600" dirty="0">
                <a:latin typeface="等线" panose="02010600030101010101" pitchFamily="2" charset="-122"/>
                <a:ea typeface="等线" panose="02010600030101010101" pitchFamily="2" charset="-122"/>
              </a:rPr>
              <a:t>打开</a:t>
            </a:r>
            <a:r>
              <a:rPr lang="zh-CN" altLang="en-US" sz="1600" b="1" dirty="0">
                <a:latin typeface="等线" panose="02010600030101010101" pitchFamily="2" charset="-122"/>
                <a:ea typeface="等线" panose="02010600030101010101" pitchFamily="2" charset="-122"/>
              </a:rPr>
              <a:t>编译优化</a:t>
            </a:r>
            <a:r>
              <a:rPr lang="en-US" altLang="zh-CN" sz="1600" b="1" dirty="0">
                <a:latin typeface="等线" panose="02010600030101010101" pitchFamily="2" charset="-122"/>
                <a:ea typeface="等线" panose="02010600030101010101" pitchFamily="2" charset="-122"/>
              </a:rPr>
              <a:t>-O2</a:t>
            </a:r>
            <a:endParaRPr lang="zh-CN" altLang="en-US" sz="1600" b="1" dirty="0">
              <a:latin typeface="等线" panose="02010600030101010101" pitchFamily="2" charset="-122"/>
              <a:ea typeface="等线" panose="02010600030101010101" pitchFamily="2" charset="-122"/>
            </a:endParaRPr>
          </a:p>
        </p:txBody>
      </p:sp>
      <p:graphicFrame>
        <p:nvGraphicFramePr>
          <p:cNvPr id="9" name="图表 8">
            <a:extLst>
              <a:ext uri="{FF2B5EF4-FFF2-40B4-BE49-F238E27FC236}">
                <a16:creationId xmlns:a16="http://schemas.microsoft.com/office/drawing/2014/main" id="{069E81FB-6C1E-437C-BD20-161801055930}"/>
              </a:ext>
            </a:extLst>
          </p:cNvPr>
          <p:cNvGraphicFramePr>
            <a:graphicFrameLocks/>
          </p:cNvGraphicFramePr>
          <p:nvPr>
            <p:extLst>
              <p:ext uri="{D42A27DB-BD31-4B8C-83A1-F6EECF244321}">
                <p14:modId xmlns:p14="http://schemas.microsoft.com/office/powerpoint/2010/main" val="2550979336"/>
              </p:ext>
            </p:extLst>
          </p:nvPr>
        </p:nvGraphicFramePr>
        <p:xfrm>
          <a:off x="7390117" y="1373551"/>
          <a:ext cx="4641199" cy="298033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62712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AC79D14E-9C2C-4EE3-9E16-5B2EDE7C3CE9}"/>
              </a:ext>
            </a:extLst>
          </p:cNvPr>
          <p:cNvSpPr>
            <a:spLocks noGrp="1"/>
          </p:cNvSpPr>
          <p:nvPr>
            <p:ph type="sldNum" sz="quarter" idx="12"/>
          </p:nvPr>
        </p:nvSpPr>
        <p:spPr/>
        <p:txBody>
          <a:bodyPr/>
          <a:lstStyle/>
          <a:p>
            <a:fld id="{098B4EB0-06CE-481E-B32B-52DF58230A15}" type="slidenum">
              <a:rPr lang="zh-CN" altLang="en-US" smtClean="0">
                <a:solidFill>
                  <a:prstClr val="black">
                    <a:tint val="75000"/>
                  </a:prstClr>
                </a:solidFill>
              </a:rPr>
              <a:pPr/>
              <a:t>7</a:t>
            </a:fld>
            <a:endParaRPr lang="zh-CN" altLang="en-US" dirty="0">
              <a:solidFill>
                <a:prstClr val="black">
                  <a:tint val="75000"/>
                </a:prstClr>
              </a:solidFill>
            </a:endParaRPr>
          </a:p>
        </p:txBody>
      </p:sp>
      <p:sp>
        <p:nvSpPr>
          <p:cNvPr id="4" name="标题 3">
            <a:extLst>
              <a:ext uri="{FF2B5EF4-FFF2-40B4-BE49-F238E27FC236}">
                <a16:creationId xmlns:a16="http://schemas.microsoft.com/office/drawing/2014/main" id="{7079B8AA-D9CB-4644-9557-755EBE4FEFFF}"/>
              </a:ext>
            </a:extLst>
          </p:cNvPr>
          <p:cNvSpPr>
            <a:spLocks noGrp="1"/>
          </p:cNvSpPr>
          <p:nvPr>
            <p:ph type="title"/>
          </p:nvPr>
        </p:nvSpPr>
        <p:spPr/>
        <p:txBody>
          <a:bodyPr>
            <a:normAutofit/>
          </a:bodyPr>
          <a:lstStyle/>
          <a:p>
            <a:r>
              <a:rPr lang="zh-CN" altLang="en-US" dirty="0"/>
              <a:t>多重数触发算法</a:t>
            </a:r>
            <a:r>
              <a:rPr lang="en-US" altLang="zh-CN" dirty="0"/>
              <a:t>——</a:t>
            </a:r>
            <a:r>
              <a:rPr lang="zh-CN" altLang="en-US" dirty="0"/>
              <a:t>改进</a:t>
            </a:r>
          </a:p>
        </p:txBody>
      </p:sp>
      <p:pic>
        <p:nvPicPr>
          <p:cNvPr id="5" name="图片 4">
            <a:extLst>
              <a:ext uri="{FF2B5EF4-FFF2-40B4-BE49-F238E27FC236}">
                <a16:creationId xmlns:a16="http://schemas.microsoft.com/office/drawing/2014/main" id="{B32DFAA6-18AF-4076-A752-5DA79F8045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83115" y="2571695"/>
            <a:ext cx="4233534" cy="3784656"/>
          </a:xfrm>
          <a:prstGeom prst="rect">
            <a:avLst/>
          </a:prstGeom>
        </p:spPr>
      </p:pic>
      <p:sp>
        <p:nvSpPr>
          <p:cNvPr id="7" name="文本框 6">
            <a:extLst>
              <a:ext uri="{FF2B5EF4-FFF2-40B4-BE49-F238E27FC236}">
                <a16:creationId xmlns:a16="http://schemas.microsoft.com/office/drawing/2014/main" id="{11EE62DD-1104-4DD6-912E-8D747F935B95}"/>
              </a:ext>
            </a:extLst>
          </p:cNvPr>
          <p:cNvSpPr txBox="1"/>
          <p:nvPr/>
        </p:nvSpPr>
        <p:spPr>
          <a:xfrm>
            <a:off x="666712" y="1418815"/>
            <a:ext cx="2850213" cy="1152880"/>
          </a:xfrm>
          <a:prstGeom prst="rect">
            <a:avLst/>
          </a:prstGeom>
          <a:noFill/>
        </p:spPr>
        <p:txBody>
          <a:bodyPr wrap="square" rtlCol="0">
            <a:spAutoFit/>
          </a:bodyPr>
          <a:lstStyle/>
          <a:p>
            <a:r>
              <a:rPr lang="zh-CN" altLang="en-US" dirty="0">
                <a:latin typeface="等线" panose="02010600030101010101" pitchFamily="2" charset="-122"/>
                <a:ea typeface="等线" panose="02010600030101010101" pitchFamily="2" charset="-122"/>
              </a:rPr>
              <a:t>改进方向：</a:t>
            </a:r>
            <a:endParaRPr lang="en-US" altLang="zh-CN" dirty="0">
              <a:latin typeface="等线" panose="02010600030101010101" pitchFamily="2" charset="-122"/>
              <a:ea typeface="等线" panose="02010600030101010101" pitchFamily="2" charset="-122"/>
            </a:endParaRPr>
          </a:p>
          <a:p>
            <a:pPr marL="285750" indent="-285750">
              <a:lnSpc>
                <a:spcPct val="150000"/>
              </a:lnSpc>
              <a:buFont typeface="Arial" panose="020B0604020202020204" pitchFamily="34" charset="0"/>
              <a:buChar char="•"/>
            </a:pPr>
            <a:r>
              <a:rPr lang="zh-CN" altLang="en-US" dirty="0">
                <a:latin typeface="等线" panose="02010600030101010101" pitchFamily="2" charset="-122"/>
                <a:ea typeface="等线" panose="02010600030101010101" pitchFamily="2" charset="-122"/>
              </a:rPr>
              <a:t>减少排序时间</a:t>
            </a:r>
            <a:endParaRPr lang="en-US" altLang="zh-CN" dirty="0">
              <a:latin typeface="等线" panose="02010600030101010101" pitchFamily="2" charset="-122"/>
              <a:ea typeface="等线" panose="02010600030101010101" pitchFamily="2" charset="-122"/>
            </a:endParaRPr>
          </a:p>
          <a:p>
            <a:pPr marL="285750" indent="-285750">
              <a:lnSpc>
                <a:spcPct val="150000"/>
              </a:lnSpc>
              <a:buFont typeface="Arial" panose="020B0604020202020204" pitchFamily="34" charset="0"/>
              <a:buChar char="•"/>
            </a:pPr>
            <a:r>
              <a:rPr lang="zh-CN" altLang="en-US" dirty="0">
                <a:latin typeface="等线" panose="02010600030101010101" pitchFamily="2" charset="-122"/>
                <a:ea typeface="等线" panose="02010600030101010101" pitchFamily="2" charset="-122"/>
              </a:rPr>
              <a:t>降低滑窗的时间</a:t>
            </a:r>
          </a:p>
        </p:txBody>
      </p:sp>
      <p:sp>
        <p:nvSpPr>
          <p:cNvPr id="8" name="文本框 7">
            <a:extLst>
              <a:ext uri="{FF2B5EF4-FFF2-40B4-BE49-F238E27FC236}">
                <a16:creationId xmlns:a16="http://schemas.microsoft.com/office/drawing/2014/main" id="{CAB5FA0D-4505-4E58-B8B9-7B831F1B5F91}"/>
              </a:ext>
            </a:extLst>
          </p:cNvPr>
          <p:cNvSpPr txBox="1"/>
          <p:nvPr/>
        </p:nvSpPr>
        <p:spPr>
          <a:xfrm>
            <a:off x="609601" y="2971800"/>
            <a:ext cx="6373514" cy="2972545"/>
          </a:xfrm>
          <a:prstGeom prst="rect">
            <a:avLst/>
          </a:prstGeom>
          <a:noFill/>
        </p:spPr>
        <p:txBody>
          <a:bodyPr wrap="square" rtlCol="0">
            <a:spAutoFit/>
          </a:bodyPr>
          <a:lstStyle/>
          <a:p>
            <a:r>
              <a:rPr lang="zh-CN" altLang="en-US" dirty="0">
                <a:latin typeface="等线" panose="02010600030101010101" pitchFamily="2" charset="-122"/>
                <a:ea typeface="等线" panose="02010600030101010101" pitchFamily="2" charset="-122"/>
              </a:rPr>
              <a:t>基本思路：使用</a:t>
            </a:r>
            <a:r>
              <a:rPr lang="zh-CN" altLang="en-US" b="1" dirty="0">
                <a:solidFill>
                  <a:schemeClr val="accent5">
                    <a:lumMod val="75000"/>
                  </a:schemeClr>
                </a:solidFill>
                <a:latin typeface="等线" panose="02010600030101010101" pitchFamily="2" charset="-122"/>
                <a:ea typeface="等线" panose="02010600030101010101" pitchFamily="2" charset="-122"/>
              </a:rPr>
              <a:t>触发表</a:t>
            </a:r>
            <a:r>
              <a:rPr lang="zh-CN" altLang="en-US" dirty="0">
                <a:latin typeface="等线" panose="02010600030101010101" pitchFamily="2" charset="-122"/>
                <a:ea typeface="等线" panose="02010600030101010101" pitchFamily="2" charset="-122"/>
              </a:rPr>
              <a:t>来</a:t>
            </a:r>
            <a:r>
              <a:rPr lang="zh-CN" altLang="en-US" b="1" dirty="0">
                <a:solidFill>
                  <a:schemeClr val="accent2">
                    <a:lumMod val="75000"/>
                  </a:schemeClr>
                </a:solidFill>
                <a:latin typeface="等线" panose="02010600030101010101" pitchFamily="2" charset="-122"/>
                <a:ea typeface="等线" panose="02010600030101010101" pitchFamily="2" charset="-122"/>
              </a:rPr>
              <a:t>避免排序</a:t>
            </a:r>
            <a:r>
              <a:rPr lang="zh-CN" altLang="en-US" dirty="0">
                <a:latin typeface="等线" panose="02010600030101010101" pitchFamily="2" charset="-122"/>
                <a:ea typeface="等线" panose="02010600030101010101" pitchFamily="2" charset="-122"/>
              </a:rPr>
              <a:t>（空间换时间）</a:t>
            </a:r>
            <a:endParaRPr lang="en-US" altLang="zh-CN" dirty="0">
              <a:latin typeface="等线" panose="02010600030101010101" pitchFamily="2" charset="-122"/>
              <a:ea typeface="等线" panose="02010600030101010101" pitchFamily="2" charset="-122"/>
            </a:endParaRPr>
          </a:p>
          <a:p>
            <a:r>
              <a:rPr lang="zh-CN" altLang="en-US" b="1" dirty="0">
                <a:latin typeface="等线" panose="02010600030101010101" pitchFamily="2" charset="-122"/>
                <a:ea typeface="等线" panose="02010600030101010101" pitchFamily="2" charset="-122"/>
              </a:rPr>
              <a:t>优点：</a:t>
            </a:r>
            <a:endParaRPr lang="en-US" altLang="zh-CN" b="1" dirty="0">
              <a:latin typeface="等线" panose="02010600030101010101" pitchFamily="2" charset="-122"/>
              <a:ea typeface="等线" panose="02010600030101010101" pitchFamily="2" charset="-122"/>
            </a:endParaRPr>
          </a:p>
          <a:p>
            <a:pPr marL="285750" indent="-285750">
              <a:lnSpc>
                <a:spcPct val="120000"/>
              </a:lnSpc>
              <a:buFont typeface="Arial" panose="020B0604020202020204" pitchFamily="34" charset="0"/>
              <a:buChar char="•"/>
            </a:pPr>
            <a:r>
              <a:rPr lang="zh-CN" altLang="en-US" sz="1600" dirty="0">
                <a:latin typeface="等线" panose="02010600030101010101" pitchFamily="2" charset="-122"/>
                <a:ea typeface="等线" panose="02010600030101010101" pitchFamily="2" charset="-122"/>
              </a:rPr>
              <a:t>避免了数据排序，只要表格填完，着火通道数就可以直接数出。</a:t>
            </a:r>
            <a:endParaRPr lang="en-US" altLang="zh-CN" sz="1600" dirty="0">
              <a:latin typeface="等线" panose="02010600030101010101" pitchFamily="2" charset="-122"/>
              <a:ea typeface="等线" panose="02010600030101010101" pitchFamily="2" charset="-122"/>
            </a:endParaRPr>
          </a:p>
          <a:p>
            <a:pPr marL="285750" indent="-285750">
              <a:lnSpc>
                <a:spcPct val="120000"/>
              </a:lnSpc>
              <a:buFont typeface="Arial" panose="020B0604020202020204" pitchFamily="34" charset="0"/>
              <a:buChar char="•"/>
            </a:pPr>
            <a:r>
              <a:rPr lang="zh-CN" altLang="en-US" sz="1600" dirty="0">
                <a:latin typeface="等线" panose="02010600030101010101" pitchFamily="2" charset="-122"/>
                <a:ea typeface="等线" panose="02010600030101010101" pitchFamily="2" charset="-122"/>
              </a:rPr>
              <a:t>滑窗操作数是固定的，只与表格大小相关</a:t>
            </a:r>
            <a:endParaRPr lang="en-US" altLang="zh-CN" sz="1600" dirty="0">
              <a:latin typeface="等线" panose="02010600030101010101" pitchFamily="2" charset="-122"/>
              <a:ea typeface="等线" panose="02010600030101010101" pitchFamily="2" charset="-122"/>
            </a:endParaRPr>
          </a:p>
          <a:p>
            <a:r>
              <a:rPr lang="zh-CN" altLang="en-US" b="1" dirty="0">
                <a:latin typeface="等线" panose="02010600030101010101" pitchFamily="2" charset="-122"/>
                <a:ea typeface="等线" panose="02010600030101010101" pitchFamily="2" charset="-122"/>
              </a:rPr>
              <a:t>缺点：</a:t>
            </a:r>
            <a:endParaRPr lang="en-US" altLang="zh-CN" b="1" dirty="0">
              <a:latin typeface="等线" panose="02010600030101010101" pitchFamily="2" charset="-122"/>
              <a:ea typeface="等线" panose="02010600030101010101" pitchFamily="2" charset="-122"/>
            </a:endParaRPr>
          </a:p>
          <a:p>
            <a:pPr marL="285750" indent="-285750">
              <a:lnSpc>
                <a:spcPct val="120000"/>
              </a:lnSpc>
              <a:buFont typeface="Arial" panose="020B0604020202020204" pitchFamily="34" charset="0"/>
              <a:buChar char="•"/>
            </a:pPr>
            <a:r>
              <a:rPr lang="zh-CN" altLang="en-US" sz="1600" u="sng" dirty="0">
                <a:latin typeface="等线" panose="02010600030101010101" pitchFamily="2" charset="-122"/>
                <a:ea typeface="等线" panose="02010600030101010101" pitchFamily="2" charset="-122"/>
              </a:rPr>
              <a:t>内存消耗大</a:t>
            </a:r>
            <a:r>
              <a:rPr lang="zh-CN" altLang="en-US" sz="1600" dirty="0">
                <a:latin typeface="等线" panose="02010600030101010101" pitchFamily="2" charset="-122"/>
                <a:ea typeface="等线" panose="02010600030101010101" pitchFamily="2" charset="-122"/>
              </a:rPr>
              <a:t>。以</a:t>
            </a:r>
            <a:r>
              <a:rPr lang="en-US" altLang="zh-CN" sz="1600" dirty="0">
                <a:latin typeface="等线" panose="02010600030101010101" pitchFamily="2" charset="-122"/>
                <a:ea typeface="等线" panose="02010600030101010101" pitchFamily="2" charset="-122"/>
              </a:rPr>
              <a:t>JUNO</a:t>
            </a:r>
            <a:r>
              <a:rPr lang="zh-CN" altLang="en-US" sz="1600" dirty="0">
                <a:latin typeface="等线" panose="02010600030101010101" pitchFamily="2" charset="-122"/>
                <a:ea typeface="等线" panose="02010600030101010101" pitchFamily="2" charset="-122"/>
              </a:rPr>
              <a:t>实验为例，列单位为</a:t>
            </a:r>
            <a:r>
              <a:rPr lang="en-US" altLang="zh-CN" sz="1600" dirty="0">
                <a:latin typeface="等线" panose="02010600030101010101" pitchFamily="2" charset="-122"/>
                <a:ea typeface="等线" panose="02010600030101010101" pitchFamily="2" charset="-122"/>
              </a:rPr>
              <a:t>25ns</a:t>
            </a:r>
            <a:r>
              <a:rPr lang="zh-CN" altLang="en-US" sz="1600" dirty="0">
                <a:latin typeface="等线" panose="02010600030101010101" pitchFamily="2" charset="-122"/>
                <a:ea typeface="等线" panose="02010600030101010101" pitchFamily="2" charset="-122"/>
              </a:rPr>
              <a:t>时，处理</a:t>
            </a:r>
            <a:r>
              <a:rPr lang="en-US" altLang="zh-CN" sz="1600" dirty="0">
                <a:latin typeface="等线" panose="02010600030101010101" pitchFamily="2" charset="-122"/>
                <a:ea typeface="等线" panose="02010600030101010101" pitchFamily="2" charset="-122"/>
              </a:rPr>
              <a:t>10ms</a:t>
            </a:r>
            <a:r>
              <a:rPr lang="zh-CN" altLang="en-US" sz="1600" dirty="0">
                <a:latin typeface="等线" panose="02010600030101010101" pitchFamily="2" charset="-122"/>
                <a:ea typeface="等线" panose="02010600030101010101" pitchFamily="2" charset="-122"/>
              </a:rPr>
              <a:t>的</a:t>
            </a:r>
            <a:r>
              <a:rPr lang="en-US" altLang="zh-CN" sz="1600" dirty="0">
                <a:latin typeface="等线" panose="02010600030101010101" pitchFamily="2" charset="-122"/>
                <a:ea typeface="等线" panose="02010600030101010101" pitchFamily="2" charset="-122"/>
              </a:rPr>
              <a:t>TQ</a:t>
            </a:r>
            <a:r>
              <a:rPr lang="zh-CN" altLang="en-US" sz="1600" dirty="0">
                <a:latin typeface="等线" panose="02010600030101010101" pitchFamily="2" charset="-122"/>
                <a:ea typeface="等线" panose="02010600030101010101" pitchFamily="2" charset="-122"/>
              </a:rPr>
              <a:t>数据需要</a:t>
            </a:r>
            <a:r>
              <a:rPr lang="en-US" altLang="zh-CN" sz="1600" b="1" dirty="0">
                <a:latin typeface="等线" panose="02010600030101010101" pitchFamily="2" charset="-122"/>
                <a:ea typeface="等线" panose="02010600030101010101" pitchFamily="2" charset="-122"/>
              </a:rPr>
              <a:t>7.2GB</a:t>
            </a:r>
            <a:r>
              <a:rPr lang="zh-CN" altLang="en-US" sz="1600" dirty="0">
                <a:latin typeface="等线" panose="02010600030101010101" pitchFamily="2" charset="-122"/>
                <a:ea typeface="等线" panose="02010600030101010101" pitchFamily="2" charset="-122"/>
              </a:rPr>
              <a:t>内存</a:t>
            </a:r>
            <a:endParaRPr lang="en-US" altLang="zh-CN" sz="1600" dirty="0">
              <a:latin typeface="等线" panose="02010600030101010101" pitchFamily="2" charset="-122"/>
              <a:ea typeface="等线" panose="02010600030101010101" pitchFamily="2" charset="-122"/>
            </a:endParaRPr>
          </a:p>
          <a:p>
            <a:pPr marL="285750" indent="-285750">
              <a:lnSpc>
                <a:spcPct val="120000"/>
              </a:lnSpc>
              <a:buFont typeface="Arial" panose="020B0604020202020204" pitchFamily="34" charset="0"/>
              <a:buChar char="•"/>
            </a:pPr>
            <a:r>
              <a:rPr lang="zh-CN" altLang="en-US" sz="1600" u="sng" dirty="0">
                <a:latin typeface="等线" panose="02010600030101010101" pitchFamily="2" charset="-122"/>
                <a:ea typeface="等线" panose="02010600030101010101" pitchFamily="2" charset="-122"/>
              </a:rPr>
              <a:t>漏触发</a:t>
            </a:r>
            <a:r>
              <a:rPr lang="zh-CN" altLang="en-US" sz="1600" dirty="0">
                <a:latin typeface="等线" panose="02010600030101010101" pitchFamily="2" charset="-122"/>
                <a:ea typeface="等线" panose="02010600030101010101" pitchFamily="2" charset="-122"/>
              </a:rPr>
              <a:t>。滑窗时，触发窗并非在时域上连续滑动，而是以列宽度为间隔的跳动。在前后两个窗口之间满足触发阈值的事例可能会被漏触发。</a:t>
            </a:r>
            <a:endParaRPr lang="en-US" altLang="zh-CN" sz="1600" dirty="0">
              <a:latin typeface="等线" panose="02010600030101010101" pitchFamily="2" charset="-122"/>
              <a:ea typeface="等线" panose="02010600030101010101" pitchFamily="2" charset="-122"/>
            </a:endParaRPr>
          </a:p>
        </p:txBody>
      </p:sp>
      <p:sp>
        <p:nvSpPr>
          <p:cNvPr id="9" name="文本框 8">
            <a:extLst>
              <a:ext uri="{FF2B5EF4-FFF2-40B4-BE49-F238E27FC236}">
                <a16:creationId xmlns:a16="http://schemas.microsoft.com/office/drawing/2014/main" id="{7E84763D-4290-4951-B4F7-3C161EF0FCD0}"/>
              </a:ext>
            </a:extLst>
          </p:cNvPr>
          <p:cNvSpPr txBox="1"/>
          <p:nvPr/>
        </p:nvSpPr>
        <p:spPr>
          <a:xfrm>
            <a:off x="6679095" y="1366063"/>
            <a:ext cx="5357191" cy="1107996"/>
          </a:xfrm>
          <a:prstGeom prst="rect">
            <a:avLst/>
          </a:prstGeom>
          <a:noFill/>
        </p:spPr>
        <p:txBody>
          <a:bodyPr wrap="square" rtlCol="0">
            <a:spAutoFit/>
          </a:bodyPr>
          <a:lstStyle/>
          <a:p>
            <a:r>
              <a:rPr lang="zh-CN" altLang="en-US" b="1" dirty="0">
                <a:solidFill>
                  <a:schemeClr val="accent5">
                    <a:lumMod val="75000"/>
                  </a:schemeClr>
                </a:solidFill>
                <a:latin typeface="等线" panose="02010600030101010101" pitchFamily="2" charset="-122"/>
                <a:ea typeface="等线" panose="02010600030101010101" pitchFamily="2" charset="-122"/>
              </a:rPr>
              <a:t>触发表</a:t>
            </a:r>
            <a:r>
              <a:rPr lang="zh-CN" altLang="en-US" dirty="0">
                <a:latin typeface="等线" panose="02010600030101010101" pitchFamily="2" charset="-122"/>
                <a:ea typeface="等线" panose="02010600030101010101" pitchFamily="2" charset="-122"/>
              </a:rPr>
              <a:t>：</a:t>
            </a:r>
            <a:endParaRPr lang="en-US" altLang="zh-CN" dirty="0">
              <a:latin typeface="等线" panose="02010600030101010101" pitchFamily="2" charset="-122"/>
              <a:ea typeface="等线" panose="02010600030101010101" pitchFamily="2" charset="-122"/>
            </a:endParaRPr>
          </a:p>
          <a:p>
            <a:pPr marL="285750" indent="-285750">
              <a:buFont typeface="Arial" panose="020B0604020202020204" pitchFamily="34" charset="0"/>
              <a:buChar char="•"/>
            </a:pPr>
            <a:r>
              <a:rPr lang="zh-CN" altLang="en-US" sz="1600" dirty="0">
                <a:latin typeface="等线" panose="02010600030101010101" pitchFamily="2" charset="-122"/>
                <a:ea typeface="等线" panose="02010600030101010101" pitchFamily="2" charset="-122"/>
              </a:rPr>
              <a:t>行，表示通道</a:t>
            </a:r>
            <a:endParaRPr lang="en-US" altLang="zh-CN" sz="1600" dirty="0">
              <a:latin typeface="等线" panose="02010600030101010101" pitchFamily="2" charset="-122"/>
              <a:ea typeface="等线" panose="02010600030101010101" pitchFamily="2" charset="-122"/>
            </a:endParaRPr>
          </a:p>
          <a:p>
            <a:pPr marL="285750" indent="-285750">
              <a:buFont typeface="Arial" panose="020B0604020202020204" pitchFamily="34" charset="0"/>
              <a:buChar char="•"/>
            </a:pPr>
            <a:r>
              <a:rPr lang="zh-CN" altLang="en-US" sz="1600" dirty="0">
                <a:latin typeface="等线" panose="02010600030101010101" pitchFamily="2" charset="-122"/>
                <a:ea typeface="等线" panose="02010600030101010101" pitchFamily="2" charset="-122"/>
              </a:rPr>
              <a:t>列，表示时间段</a:t>
            </a:r>
            <a:endParaRPr lang="en-US" altLang="zh-CN" sz="1600" dirty="0">
              <a:latin typeface="等线" panose="02010600030101010101" pitchFamily="2" charset="-122"/>
              <a:ea typeface="等线" panose="02010600030101010101" pitchFamily="2" charset="-122"/>
            </a:endParaRPr>
          </a:p>
          <a:p>
            <a:pPr marL="285750" indent="-285750">
              <a:buFont typeface="Arial" panose="020B0604020202020204" pitchFamily="34" charset="0"/>
              <a:buChar char="•"/>
            </a:pPr>
            <a:r>
              <a:rPr lang="zh-CN" altLang="en-US" sz="1600" dirty="0">
                <a:latin typeface="等线" panose="02010600030101010101" pitchFamily="2" charset="-122"/>
                <a:ea typeface="等线" panose="02010600030101010101" pitchFamily="2" charset="-122"/>
              </a:rPr>
              <a:t>表格值为布尔值，表示该通道在该时间段内有无着火</a:t>
            </a:r>
          </a:p>
        </p:txBody>
      </p:sp>
    </p:spTree>
    <p:extLst>
      <p:ext uri="{BB962C8B-B14F-4D97-AF65-F5344CB8AC3E}">
        <p14:creationId xmlns:p14="http://schemas.microsoft.com/office/powerpoint/2010/main" val="1960785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AC79D14E-9C2C-4EE3-9E16-5B2EDE7C3CE9}"/>
              </a:ext>
            </a:extLst>
          </p:cNvPr>
          <p:cNvSpPr>
            <a:spLocks noGrp="1"/>
          </p:cNvSpPr>
          <p:nvPr>
            <p:ph type="sldNum" sz="quarter" idx="12"/>
          </p:nvPr>
        </p:nvSpPr>
        <p:spPr/>
        <p:txBody>
          <a:bodyPr/>
          <a:lstStyle/>
          <a:p>
            <a:fld id="{098B4EB0-06CE-481E-B32B-52DF58230A15}" type="slidenum">
              <a:rPr lang="zh-CN" altLang="en-US" smtClean="0">
                <a:solidFill>
                  <a:prstClr val="black">
                    <a:tint val="75000"/>
                  </a:prstClr>
                </a:solidFill>
              </a:rPr>
              <a:pPr/>
              <a:t>8</a:t>
            </a:fld>
            <a:endParaRPr lang="zh-CN" altLang="en-US" dirty="0">
              <a:solidFill>
                <a:prstClr val="black">
                  <a:tint val="75000"/>
                </a:prstClr>
              </a:solidFill>
            </a:endParaRPr>
          </a:p>
        </p:txBody>
      </p:sp>
      <p:sp>
        <p:nvSpPr>
          <p:cNvPr id="4" name="标题 3">
            <a:extLst>
              <a:ext uri="{FF2B5EF4-FFF2-40B4-BE49-F238E27FC236}">
                <a16:creationId xmlns:a16="http://schemas.microsoft.com/office/drawing/2014/main" id="{7079B8AA-D9CB-4644-9557-755EBE4FEFFF}"/>
              </a:ext>
            </a:extLst>
          </p:cNvPr>
          <p:cNvSpPr>
            <a:spLocks noGrp="1"/>
          </p:cNvSpPr>
          <p:nvPr>
            <p:ph type="title"/>
          </p:nvPr>
        </p:nvSpPr>
        <p:spPr/>
        <p:txBody>
          <a:bodyPr>
            <a:normAutofit/>
          </a:bodyPr>
          <a:lstStyle/>
          <a:p>
            <a:r>
              <a:rPr lang="zh-CN" altLang="en-US" dirty="0"/>
              <a:t>多重数触发算法</a:t>
            </a:r>
            <a:r>
              <a:rPr lang="en-US" altLang="zh-CN" dirty="0"/>
              <a:t>——</a:t>
            </a:r>
            <a:r>
              <a:rPr lang="zh-CN" altLang="en-US" dirty="0"/>
              <a:t>改进</a:t>
            </a:r>
          </a:p>
        </p:txBody>
      </p:sp>
      <p:sp>
        <p:nvSpPr>
          <p:cNvPr id="7" name="文本框 6">
            <a:extLst>
              <a:ext uri="{FF2B5EF4-FFF2-40B4-BE49-F238E27FC236}">
                <a16:creationId xmlns:a16="http://schemas.microsoft.com/office/drawing/2014/main" id="{0B7D950B-52B1-4BD5-8D90-73704753EE03}"/>
              </a:ext>
            </a:extLst>
          </p:cNvPr>
          <p:cNvSpPr txBox="1"/>
          <p:nvPr/>
        </p:nvSpPr>
        <p:spPr>
          <a:xfrm>
            <a:off x="526773" y="1480931"/>
            <a:ext cx="5287617" cy="646331"/>
          </a:xfrm>
          <a:prstGeom prst="rect">
            <a:avLst/>
          </a:prstGeom>
          <a:noFill/>
        </p:spPr>
        <p:txBody>
          <a:bodyPr wrap="square" rtlCol="0">
            <a:spAutoFit/>
          </a:bodyPr>
          <a:lstStyle/>
          <a:p>
            <a:r>
              <a:rPr lang="zh-CN" altLang="en-US" dirty="0">
                <a:latin typeface="等线" panose="02010600030101010101" pitchFamily="2" charset="-122"/>
                <a:ea typeface="等线" panose="02010600030101010101" pitchFamily="2" charset="-122"/>
              </a:rPr>
              <a:t>为了改善触发表的</a:t>
            </a:r>
            <a:r>
              <a:rPr lang="zh-CN" altLang="en-US" b="1" u="sng" dirty="0">
                <a:latin typeface="等线" panose="02010600030101010101" pitchFamily="2" charset="-122"/>
                <a:ea typeface="等线" panose="02010600030101010101" pitchFamily="2" charset="-122"/>
              </a:rPr>
              <a:t>空间利用率</a:t>
            </a:r>
            <a:r>
              <a:rPr lang="zh-CN" altLang="en-US" dirty="0">
                <a:latin typeface="等线" panose="02010600030101010101" pitchFamily="2" charset="-122"/>
                <a:ea typeface="等线" panose="02010600030101010101" pitchFamily="2" charset="-122"/>
              </a:rPr>
              <a:t>，我们设计了新的表格，只用</a:t>
            </a:r>
            <a:r>
              <a:rPr lang="zh-CN" altLang="en-US" b="1" u="sng" dirty="0">
                <a:solidFill>
                  <a:srgbClr val="FFC000"/>
                </a:solidFill>
                <a:latin typeface="等线" panose="02010600030101010101" pitchFamily="2" charset="-122"/>
                <a:ea typeface="等线" panose="02010600030101010101" pitchFamily="2" charset="-122"/>
              </a:rPr>
              <a:t>一行</a:t>
            </a:r>
            <a:r>
              <a:rPr lang="zh-CN" altLang="en-US" dirty="0">
                <a:latin typeface="等线" panose="02010600030101010101" pitchFamily="2" charset="-122"/>
                <a:ea typeface="等线" panose="02010600030101010101" pitchFamily="2" charset="-122"/>
              </a:rPr>
              <a:t>实现之前多行表格的功能</a:t>
            </a:r>
          </a:p>
        </p:txBody>
      </p:sp>
      <p:sp>
        <p:nvSpPr>
          <p:cNvPr id="8" name="矩形 7">
            <a:extLst>
              <a:ext uri="{FF2B5EF4-FFF2-40B4-BE49-F238E27FC236}">
                <a16:creationId xmlns:a16="http://schemas.microsoft.com/office/drawing/2014/main" id="{EE74CA3E-BA20-4C46-B80B-826743AA56A5}"/>
              </a:ext>
            </a:extLst>
          </p:cNvPr>
          <p:cNvSpPr/>
          <p:nvPr/>
        </p:nvSpPr>
        <p:spPr>
          <a:xfrm>
            <a:off x="526774" y="2836781"/>
            <a:ext cx="6177170" cy="2400081"/>
          </a:xfrm>
          <a:prstGeom prst="rect">
            <a:avLst/>
          </a:prstGeom>
        </p:spPr>
        <p:txBody>
          <a:bodyPr wrap="square">
            <a:spAutoFit/>
          </a:bodyPr>
          <a:lstStyle/>
          <a:p>
            <a:r>
              <a:rPr lang="zh-CN" altLang="en-US" dirty="0">
                <a:latin typeface="等线" panose="02010600030101010101" pitchFamily="2" charset="-122"/>
                <a:ea typeface="等线" panose="02010600030101010101" pitchFamily="2" charset="-122"/>
              </a:rPr>
              <a:t>基本思路：不记录通道是否着火，而是直接记录着火通道数</a:t>
            </a:r>
            <a:endParaRPr lang="en-US" altLang="zh-CN" dirty="0">
              <a:latin typeface="等线" panose="02010600030101010101" pitchFamily="2" charset="-122"/>
              <a:ea typeface="等线" panose="02010600030101010101" pitchFamily="2" charset="-122"/>
            </a:endParaRPr>
          </a:p>
          <a:p>
            <a:r>
              <a:rPr lang="zh-CN" altLang="en-US" b="1" dirty="0">
                <a:latin typeface="等线" panose="02010600030101010101" pitchFamily="2" charset="-122"/>
                <a:ea typeface="等线" panose="02010600030101010101" pitchFamily="2" charset="-122"/>
              </a:rPr>
              <a:t>优点：</a:t>
            </a:r>
            <a:endParaRPr lang="en-US" altLang="zh-CN" b="1" dirty="0">
              <a:latin typeface="等线" panose="02010600030101010101" pitchFamily="2" charset="-122"/>
              <a:ea typeface="等线" panose="02010600030101010101" pitchFamily="2" charset="-122"/>
            </a:endParaRPr>
          </a:p>
          <a:p>
            <a:pPr marL="285750" indent="-285750">
              <a:lnSpc>
                <a:spcPct val="120000"/>
              </a:lnSpc>
              <a:buFont typeface="Arial" panose="020B0604020202020204" pitchFamily="34" charset="0"/>
              <a:buChar char="•"/>
            </a:pPr>
            <a:r>
              <a:rPr lang="zh-CN" altLang="en-US" sz="1600" u="sng" dirty="0">
                <a:latin typeface="等线" panose="02010600030101010101" pitchFamily="2" charset="-122"/>
                <a:ea typeface="等线" panose="02010600030101010101" pitchFamily="2" charset="-122"/>
              </a:rPr>
              <a:t>提升了空间利用率</a:t>
            </a:r>
            <a:r>
              <a:rPr lang="zh-CN" altLang="en-US" sz="1600" dirty="0">
                <a:latin typeface="等线" panose="02010600030101010101" pitchFamily="2" charset="-122"/>
                <a:ea typeface="等线" panose="02010600030101010101" pitchFamily="2" charset="-122"/>
              </a:rPr>
              <a:t>。触发表的体积与通道数无关。以</a:t>
            </a:r>
            <a:r>
              <a:rPr lang="en-US" altLang="zh-CN" sz="1600" dirty="0">
                <a:latin typeface="等线" panose="02010600030101010101" pitchFamily="2" charset="-122"/>
                <a:ea typeface="等线" panose="02010600030101010101" pitchFamily="2" charset="-122"/>
              </a:rPr>
              <a:t>JUNO</a:t>
            </a:r>
            <a:r>
              <a:rPr lang="zh-CN" altLang="en-US" sz="1600" dirty="0">
                <a:latin typeface="等线" panose="02010600030101010101" pitchFamily="2" charset="-122"/>
                <a:ea typeface="等线" panose="02010600030101010101" pitchFamily="2" charset="-122"/>
              </a:rPr>
              <a:t>实验为例，表格值用</a:t>
            </a:r>
            <a:r>
              <a:rPr lang="en-US" altLang="zh-CN" sz="1600" dirty="0">
                <a:latin typeface="等线" panose="02010600030101010101" pitchFamily="2" charset="-122"/>
                <a:ea typeface="等线" panose="02010600030101010101" pitchFamily="2" charset="-122"/>
              </a:rPr>
              <a:t>4</a:t>
            </a:r>
            <a:r>
              <a:rPr lang="zh-CN" altLang="en-US" sz="1600" dirty="0">
                <a:latin typeface="等线" panose="02010600030101010101" pitchFamily="2" charset="-122"/>
                <a:ea typeface="等线" panose="02010600030101010101" pitchFamily="2" charset="-122"/>
              </a:rPr>
              <a:t>字节整数，触发窗口的滑动间隔为</a:t>
            </a:r>
            <a:r>
              <a:rPr lang="en-US" altLang="zh-CN" sz="1600" dirty="0">
                <a:latin typeface="等线" panose="02010600030101010101" pitchFamily="2" charset="-122"/>
                <a:ea typeface="等线" panose="02010600030101010101" pitchFamily="2" charset="-122"/>
              </a:rPr>
              <a:t>25ns</a:t>
            </a:r>
            <a:r>
              <a:rPr lang="zh-CN" altLang="en-US" sz="1600" dirty="0">
                <a:latin typeface="等线" panose="02010600030101010101" pitchFamily="2" charset="-122"/>
                <a:ea typeface="等线" panose="02010600030101010101" pitchFamily="2" charset="-122"/>
              </a:rPr>
              <a:t>时，处理</a:t>
            </a:r>
            <a:r>
              <a:rPr lang="en-US" altLang="zh-CN" sz="1600" dirty="0">
                <a:latin typeface="等线" panose="02010600030101010101" pitchFamily="2" charset="-122"/>
                <a:ea typeface="等线" panose="02010600030101010101" pitchFamily="2" charset="-122"/>
              </a:rPr>
              <a:t>10ms</a:t>
            </a:r>
            <a:r>
              <a:rPr lang="zh-CN" altLang="en-US" sz="1600" dirty="0">
                <a:latin typeface="等线" panose="02010600030101010101" pitchFamily="2" charset="-122"/>
                <a:ea typeface="等线" panose="02010600030101010101" pitchFamily="2" charset="-122"/>
              </a:rPr>
              <a:t>的</a:t>
            </a:r>
            <a:r>
              <a:rPr lang="en-US" altLang="zh-CN" sz="1600" dirty="0">
                <a:latin typeface="等线" panose="02010600030101010101" pitchFamily="2" charset="-122"/>
                <a:ea typeface="等线" panose="02010600030101010101" pitchFamily="2" charset="-122"/>
              </a:rPr>
              <a:t>TQ</a:t>
            </a:r>
            <a:r>
              <a:rPr lang="zh-CN" altLang="en-US" sz="1600" dirty="0">
                <a:latin typeface="等线" panose="02010600030101010101" pitchFamily="2" charset="-122"/>
                <a:ea typeface="等线" panose="02010600030101010101" pitchFamily="2" charset="-122"/>
              </a:rPr>
              <a:t>数据只需要</a:t>
            </a:r>
            <a:r>
              <a:rPr lang="en-US" altLang="zh-CN" sz="1600" b="1" dirty="0">
                <a:latin typeface="等线" panose="02010600030101010101" pitchFamily="2" charset="-122"/>
                <a:ea typeface="等线" panose="02010600030101010101" pitchFamily="2" charset="-122"/>
              </a:rPr>
              <a:t>1.6MB</a:t>
            </a:r>
            <a:r>
              <a:rPr lang="zh-CN" altLang="en-US" sz="1600" dirty="0">
                <a:latin typeface="等线" panose="02010600030101010101" pitchFamily="2" charset="-122"/>
                <a:ea typeface="等线" panose="02010600030101010101" pitchFamily="2" charset="-122"/>
              </a:rPr>
              <a:t>内存。</a:t>
            </a:r>
            <a:endParaRPr lang="en-US" altLang="zh-CN" sz="1600" dirty="0">
              <a:latin typeface="等线" panose="02010600030101010101" pitchFamily="2" charset="-122"/>
              <a:ea typeface="等线" panose="02010600030101010101" pitchFamily="2" charset="-122"/>
            </a:endParaRPr>
          </a:p>
          <a:p>
            <a:pPr marL="285750" indent="-285750">
              <a:lnSpc>
                <a:spcPct val="120000"/>
              </a:lnSpc>
              <a:buFont typeface="Arial" panose="020B0604020202020204" pitchFamily="34" charset="0"/>
              <a:buChar char="•"/>
            </a:pPr>
            <a:r>
              <a:rPr lang="zh-CN" altLang="en-US" sz="1600" u="sng" dirty="0">
                <a:latin typeface="等线" panose="02010600030101010101" pitchFamily="2" charset="-122"/>
                <a:ea typeface="等线" panose="02010600030101010101" pitchFamily="2" charset="-122"/>
              </a:rPr>
              <a:t>减少滑窗时间</a:t>
            </a:r>
            <a:r>
              <a:rPr lang="zh-CN" altLang="en-US" sz="1600" dirty="0">
                <a:latin typeface="等线" panose="02010600030101010101" pitchFamily="2" charset="-122"/>
                <a:ea typeface="等线" panose="02010600030101010101" pitchFamily="2" charset="-122"/>
              </a:rPr>
              <a:t>。表格体积的减小，导致滑窗需要的时间相应减少。同时表格的值即为着火通道数，滑窗只需遍历表格并进行一次比较即可完成，操作数也相应减少。</a:t>
            </a:r>
            <a:endParaRPr lang="en-US" altLang="zh-CN" sz="1600" dirty="0">
              <a:latin typeface="等线" panose="02010600030101010101" pitchFamily="2" charset="-122"/>
              <a:ea typeface="等线" panose="02010600030101010101" pitchFamily="2" charset="-122"/>
            </a:endParaRPr>
          </a:p>
        </p:txBody>
      </p:sp>
      <p:pic>
        <p:nvPicPr>
          <p:cNvPr id="1026" name="Picture 2">
            <a:extLst>
              <a:ext uri="{FF2B5EF4-FFF2-40B4-BE49-F238E27FC236}">
                <a16:creationId xmlns:a16="http://schemas.microsoft.com/office/drawing/2014/main" id="{627B12FF-2942-418E-A80D-EFA51384383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1372448"/>
            <a:ext cx="6019800" cy="1685925"/>
          </a:xfrm>
          <a:prstGeom prst="rect">
            <a:avLst/>
          </a:prstGeom>
          <a:noFill/>
          <a:extLst>
            <a:ext uri="{909E8E84-426E-40DD-AFC4-6F175D3DCCD1}">
              <a14:hiddenFill xmlns:a14="http://schemas.microsoft.com/office/drawing/2010/main">
                <a:solidFill>
                  <a:srgbClr val="FFFFFF"/>
                </a:solidFill>
              </a14:hiddenFill>
            </a:ext>
          </a:extLst>
        </p:spPr>
      </p:pic>
      <p:sp>
        <p:nvSpPr>
          <p:cNvPr id="10" name="文本框 9">
            <a:extLst>
              <a:ext uri="{FF2B5EF4-FFF2-40B4-BE49-F238E27FC236}">
                <a16:creationId xmlns:a16="http://schemas.microsoft.com/office/drawing/2014/main" id="{D23FC4DA-B48A-48A8-991C-F7D43D1D2A61}"/>
              </a:ext>
            </a:extLst>
          </p:cNvPr>
          <p:cNvSpPr txBox="1"/>
          <p:nvPr/>
        </p:nvSpPr>
        <p:spPr>
          <a:xfrm>
            <a:off x="6793395" y="3213894"/>
            <a:ext cx="5357191" cy="861774"/>
          </a:xfrm>
          <a:prstGeom prst="rect">
            <a:avLst/>
          </a:prstGeom>
          <a:noFill/>
        </p:spPr>
        <p:txBody>
          <a:bodyPr wrap="square" rtlCol="0">
            <a:spAutoFit/>
          </a:bodyPr>
          <a:lstStyle/>
          <a:p>
            <a:r>
              <a:rPr lang="zh-CN" altLang="en-US" b="1" dirty="0">
                <a:solidFill>
                  <a:schemeClr val="accent5">
                    <a:lumMod val="75000"/>
                  </a:schemeClr>
                </a:solidFill>
                <a:latin typeface="等线" panose="02010600030101010101" pitchFamily="2" charset="-122"/>
                <a:ea typeface="等线" panose="02010600030101010101" pitchFamily="2" charset="-122"/>
              </a:rPr>
              <a:t>一行触发表</a:t>
            </a:r>
            <a:r>
              <a:rPr lang="zh-CN" altLang="en-US" dirty="0">
                <a:latin typeface="等线" panose="02010600030101010101" pitchFamily="2" charset="-122"/>
                <a:ea typeface="等线" panose="02010600030101010101" pitchFamily="2" charset="-122"/>
              </a:rPr>
              <a:t>：</a:t>
            </a:r>
            <a:endParaRPr lang="en-US" altLang="zh-CN" dirty="0">
              <a:latin typeface="等线" panose="02010600030101010101" pitchFamily="2" charset="-122"/>
              <a:ea typeface="等线" panose="02010600030101010101" pitchFamily="2" charset="-122"/>
            </a:endParaRPr>
          </a:p>
          <a:p>
            <a:pPr marL="285750" indent="-285750">
              <a:buFont typeface="Arial" panose="020B0604020202020204" pitchFamily="34" charset="0"/>
              <a:buChar char="•"/>
            </a:pPr>
            <a:r>
              <a:rPr lang="zh-CN" altLang="en-US" sz="1600" dirty="0">
                <a:latin typeface="等线" panose="02010600030101010101" pitchFamily="2" charset="-122"/>
                <a:ea typeface="等线" panose="02010600030101010101" pitchFamily="2" charset="-122"/>
              </a:rPr>
              <a:t>列，表示触发窗口</a:t>
            </a:r>
            <a:endParaRPr lang="en-US" altLang="zh-CN" sz="1600" dirty="0">
              <a:latin typeface="等线" panose="02010600030101010101" pitchFamily="2" charset="-122"/>
              <a:ea typeface="等线" panose="02010600030101010101" pitchFamily="2" charset="-122"/>
            </a:endParaRPr>
          </a:p>
          <a:p>
            <a:pPr marL="285750" indent="-285750">
              <a:buFont typeface="Arial" panose="020B0604020202020204" pitchFamily="34" charset="0"/>
              <a:buChar char="•"/>
            </a:pPr>
            <a:r>
              <a:rPr lang="zh-CN" altLang="en-US" sz="1600" dirty="0">
                <a:latin typeface="等线" panose="02010600030101010101" pitchFamily="2" charset="-122"/>
                <a:ea typeface="等线" panose="02010600030101010101" pitchFamily="2" charset="-122"/>
              </a:rPr>
              <a:t>表格值为整数，表示在该触发窗口内着火通道数</a:t>
            </a:r>
          </a:p>
        </p:txBody>
      </p:sp>
      <p:sp>
        <p:nvSpPr>
          <p:cNvPr id="2" name="矩形 1">
            <a:extLst>
              <a:ext uri="{FF2B5EF4-FFF2-40B4-BE49-F238E27FC236}">
                <a16:creationId xmlns:a16="http://schemas.microsoft.com/office/drawing/2014/main" id="{4D9C7328-DCE8-4D66-82BC-602E92E0D3C8}"/>
              </a:ext>
            </a:extLst>
          </p:cNvPr>
          <p:cNvSpPr/>
          <p:nvPr/>
        </p:nvSpPr>
        <p:spPr>
          <a:xfrm>
            <a:off x="526773" y="5649604"/>
            <a:ext cx="6417141" cy="369332"/>
          </a:xfrm>
          <a:prstGeom prst="rect">
            <a:avLst/>
          </a:prstGeom>
        </p:spPr>
        <p:txBody>
          <a:bodyPr wrap="none">
            <a:spAutoFit/>
          </a:bodyPr>
          <a:lstStyle/>
          <a:p>
            <a:r>
              <a:rPr lang="zh-CN" altLang="en-US" dirty="0">
                <a:latin typeface="等线" panose="02010600030101010101" pitchFamily="2" charset="-122"/>
                <a:ea typeface="等线" panose="02010600030101010101" pitchFamily="2" charset="-122"/>
              </a:rPr>
              <a:t>漏触发问题：漏触发可以通过减小触发窗口的滑动间隔解决。</a:t>
            </a:r>
            <a:endParaRPr lang="zh-CN" altLang="en-US" dirty="0"/>
          </a:p>
        </p:txBody>
      </p:sp>
    </p:spTree>
    <p:extLst>
      <p:ext uri="{BB962C8B-B14F-4D97-AF65-F5344CB8AC3E}">
        <p14:creationId xmlns:p14="http://schemas.microsoft.com/office/powerpoint/2010/main" val="1513415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6EC72CC1-55BA-478F-87C2-30FEF8F34A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6212" y="2265141"/>
            <a:ext cx="5852160" cy="4389120"/>
          </a:xfrm>
          <a:prstGeom prst="rect">
            <a:avLst/>
          </a:prstGeom>
        </p:spPr>
      </p:pic>
      <p:sp>
        <p:nvSpPr>
          <p:cNvPr id="3" name="灯片编号占位符 2">
            <a:extLst>
              <a:ext uri="{FF2B5EF4-FFF2-40B4-BE49-F238E27FC236}">
                <a16:creationId xmlns:a16="http://schemas.microsoft.com/office/drawing/2014/main" id="{AC79D14E-9C2C-4EE3-9E16-5B2EDE7C3CE9}"/>
              </a:ext>
            </a:extLst>
          </p:cNvPr>
          <p:cNvSpPr>
            <a:spLocks noGrp="1"/>
          </p:cNvSpPr>
          <p:nvPr>
            <p:ph type="sldNum" sz="quarter" idx="12"/>
          </p:nvPr>
        </p:nvSpPr>
        <p:spPr/>
        <p:txBody>
          <a:bodyPr/>
          <a:lstStyle/>
          <a:p>
            <a:fld id="{098B4EB0-06CE-481E-B32B-52DF58230A15}" type="slidenum">
              <a:rPr lang="zh-CN" altLang="en-US" smtClean="0">
                <a:solidFill>
                  <a:prstClr val="black">
                    <a:tint val="75000"/>
                  </a:prstClr>
                </a:solidFill>
              </a:rPr>
              <a:pPr/>
              <a:t>9</a:t>
            </a:fld>
            <a:endParaRPr lang="zh-CN" altLang="en-US" dirty="0">
              <a:solidFill>
                <a:prstClr val="black">
                  <a:tint val="75000"/>
                </a:prstClr>
              </a:solidFill>
            </a:endParaRPr>
          </a:p>
        </p:txBody>
      </p:sp>
      <p:sp>
        <p:nvSpPr>
          <p:cNvPr id="4" name="标题 3">
            <a:extLst>
              <a:ext uri="{FF2B5EF4-FFF2-40B4-BE49-F238E27FC236}">
                <a16:creationId xmlns:a16="http://schemas.microsoft.com/office/drawing/2014/main" id="{7079B8AA-D9CB-4644-9557-755EBE4FEFFF}"/>
              </a:ext>
            </a:extLst>
          </p:cNvPr>
          <p:cNvSpPr>
            <a:spLocks noGrp="1"/>
          </p:cNvSpPr>
          <p:nvPr>
            <p:ph type="title"/>
          </p:nvPr>
        </p:nvSpPr>
        <p:spPr/>
        <p:txBody>
          <a:bodyPr>
            <a:normAutofit/>
          </a:bodyPr>
          <a:lstStyle/>
          <a:p>
            <a:r>
              <a:rPr lang="zh-CN" altLang="en-US" dirty="0"/>
              <a:t>算法性能测试</a:t>
            </a:r>
          </a:p>
        </p:txBody>
      </p:sp>
      <p:sp>
        <p:nvSpPr>
          <p:cNvPr id="12" name="文本框 11">
            <a:extLst>
              <a:ext uri="{FF2B5EF4-FFF2-40B4-BE49-F238E27FC236}">
                <a16:creationId xmlns:a16="http://schemas.microsoft.com/office/drawing/2014/main" id="{9487C4F1-8337-4405-A5AF-E69EEE5719F1}"/>
              </a:ext>
            </a:extLst>
          </p:cNvPr>
          <p:cNvSpPr txBox="1"/>
          <p:nvPr/>
        </p:nvSpPr>
        <p:spPr>
          <a:xfrm>
            <a:off x="4134677" y="4885081"/>
            <a:ext cx="1391479" cy="523220"/>
          </a:xfrm>
          <a:prstGeom prst="rect">
            <a:avLst/>
          </a:prstGeom>
          <a:noFill/>
        </p:spPr>
        <p:txBody>
          <a:bodyPr wrap="square" rtlCol="0">
            <a:spAutoFit/>
          </a:bodyPr>
          <a:lstStyle/>
          <a:p>
            <a:r>
              <a:rPr lang="en-US" altLang="zh-CN" sz="1400" dirty="0">
                <a:solidFill>
                  <a:srgbClr val="0070C0"/>
                </a:solidFill>
              </a:rPr>
              <a:t>JUNO CD-LPMT TQ </a:t>
            </a:r>
            <a:r>
              <a:rPr lang="en-US" altLang="zh-CN" sz="1400" b="1" dirty="0">
                <a:solidFill>
                  <a:srgbClr val="0070C0"/>
                </a:solidFill>
              </a:rPr>
              <a:t>540M</a:t>
            </a:r>
            <a:r>
              <a:rPr lang="en-US" altLang="zh-CN" sz="1400" dirty="0">
                <a:solidFill>
                  <a:srgbClr val="0070C0"/>
                </a:solidFill>
              </a:rPr>
              <a:t> Hz</a:t>
            </a:r>
            <a:endParaRPr lang="zh-CN" altLang="en-US" sz="1400" dirty="0">
              <a:solidFill>
                <a:srgbClr val="0070C0"/>
              </a:solidFill>
            </a:endParaRPr>
          </a:p>
        </p:txBody>
      </p:sp>
      <p:sp>
        <p:nvSpPr>
          <p:cNvPr id="13" name="文本框 12">
            <a:extLst>
              <a:ext uri="{FF2B5EF4-FFF2-40B4-BE49-F238E27FC236}">
                <a16:creationId xmlns:a16="http://schemas.microsoft.com/office/drawing/2014/main" id="{EC39E3F8-0A6C-47A8-BAA1-6525B92CCA6A}"/>
              </a:ext>
            </a:extLst>
          </p:cNvPr>
          <p:cNvSpPr txBox="1"/>
          <p:nvPr/>
        </p:nvSpPr>
        <p:spPr>
          <a:xfrm>
            <a:off x="6143628" y="1470990"/>
            <a:ext cx="5852158" cy="1659685"/>
          </a:xfrm>
          <a:prstGeom prst="rect">
            <a:avLst/>
          </a:prstGeom>
          <a:noFill/>
        </p:spPr>
        <p:txBody>
          <a:bodyPr wrap="square" rtlCol="0">
            <a:spAutoFit/>
          </a:bodyPr>
          <a:lstStyle/>
          <a:p>
            <a:pPr>
              <a:lnSpc>
                <a:spcPct val="120000"/>
              </a:lnSpc>
            </a:pPr>
            <a:r>
              <a:rPr lang="zh-CN" altLang="en-US" dirty="0">
                <a:latin typeface="等线" panose="02010600030101010101" pitchFamily="2" charset="-122"/>
                <a:ea typeface="等线" panose="02010600030101010101" pitchFamily="2" charset="-122"/>
              </a:rPr>
              <a:t>左图是利用</a:t>
            </a:r>
            <a:r>
              <a:rPr lang="zh-CN" altLang="en-US" b="1" dirty="0">
                <a:latin typeface="等线" panose="02010600030101010101" pitchFamily="2" charset="-122"/>
                <a:ea typeface="等线" panose="02010600030101010101" pitchFamily="2" charset="-122"/>
              </a:rPr>
              <a:t>模拟</a:t>
            </a:r>
            <a:r>
              <a:rPr lang="zh-CN" altLang="en-US" dirty="0">
                <a:latin typeface="等线" panose="02010600030101010101" pitchFamily="2" charset="-122"/>
                <a:ea typeface="等线" panose="02010600030101010101" pitchFamily="2" charset="-122"/>
              </a:rPr>
              <a:t>数据得到的多重数触发算法</a:t>
            </a:r>
            <a:r>
              <a:rPr lang="zh-CN" altLang="en-US" b="1" dirty="0">
                <a:latin typeface="等线" panose="02010600030101010101" pitchFamily="2" charset="-122"/>
                <a:ea typeface="等线" panose="02010600030101010101" pitchFamily="2" charset="-122"/>
              </a:rPr>
              <a:t>三种不同实现</a:t>
            </a:r>
            <a:r>
              <a:rPr lang="zh-CN" altLang="en-US" dirty="0">
                <a:latin typeface="等线" panose="02010600030101010101" pitchFamily="2" charset="-122"/>
                <a:ea typeface="等线" panose="02010600030101010101" pitchFamily="2" charset="-122"/>
              </a:rPr>
              <a:t>在通道数固定为</a:t>
            </a:r>
            <a:r>
              <a:rPr lang="en-US" altLang="zh-CN" b="1" dirty="0">
                <a:latin typeface="等线" panose="02010600030101010101" pitchFamily="2" charset="-122"/>
                <a:ea typeface="等线" panose="02010600030101010101" pitchFamily="2" charset="-122"/>
              </a:rPr>
              <a:t>18K</a:t>
            </a:r>
            <a:r>
              <a:rPr lang="zh-CN" altLang="en-US" dirty="0">
                <a:latin typeface="等线" panose="02010600030101010101" pitchFamily="2" charset="-122"/>
                <a:ea typeface="等线" panose="02010600030101010101" pitchFamily="2" charset="-122"/>
              </a:rPr>
              <a:t>，总计数率在</a:t>
            </a:r>
            <a:r>
              <a:rPr lang="en-US" altLang="zh-CN" b="1" dirty="0">
                <a:latin typeface="等线" panose="02010600030101010101" pitchFamily="2" charset="-122"/>
                <a:ea typeface="等线" panose="02010600030101010101" pitchFamily="2" charset="-122"/>
              </a:rPr>
              <a:t>[2M, 4320M] Hz </a:t>
            </a:r>
            <a:r>
              <a:rPr lang="zh-CN" altLang="en-US" dirty="0">
                <a:latin typeface="等线" panose="02010600030101010101" pitchFamily="2" charset="-122"/>
                <a:ea typeface="等线" panose="02010600030101010101" pitchFamily="2" charset="-122"/>
              </a:rPr>
              <a:t>范围内的资源消耗</a:t>
            </a:r>
            <a:endParaRPr lang="en-US" altLang="zh-CN" dirty="0">
              <a:latin typeface="等线" panose="02010600030101010101" pitchFamily="2" charset="-122"/>
              <a:ea typeface="等线" panose="02010600030101010101" pitchFamily="2" charset="-122"/>
            </a:endParaRPr>
          </a:p>
          <a:p>
            <a:pPr marL="285750" indent="-285750">
              <a:lnSpc>
                <a:spcPct val="120000"/>
              </a:lnSpc>
              <a:buFont typeface="Arial" panose="020B0604020202020204" pitchFamily="34" charset="0"/>
              <a:buChar char="•"/>
            </a:pPr>
            <a:r>
              <a:rPr lang="en-US" altLang="zh-CN" sz="1600" dirty="0">
                <a:latin typeface="Arial" panose="020B0604020202020204" pitchFamily="34" charset="0"/>
                <a:ea typeface="等线" panose="02010600030101010101" pitchFamily="2" charset="-122"/>
                <a:cs typeface="Arial" panose="020B0604020202020204" pitchFamily="34" charset="0"/>
              </a:rPr>
              <a:t>Fill-table-alg-25ns</a:t>
            </a:r>
            <a:r>
              <a:rPr lang="en-US" altLang="zh-CN" sz="1600" dirty="0">
                <a:latin typeface="等线" panose="02010600030101010101" pitchFamily="2" charset="-122"/>
                <a:ea typeface="等线" panose="02010600030101010101" pitchFamily="2" charset="-122"/>
              </a:rPr>
              <a:t> </a:t>
            </a:r>
            <a:r>
              <a:rPr lang="zh-CN" altLang="en-US" sz="1600" dirty="0">
                <a:latin typeface="等线" panose="02010600030101010101" pitchFamily="2" charset="-122"/>
                <a:ea typeface="等线" panose="02010600030101010101" pitchFamily="2" charset="-122"/>
              </a:rPr>
              <a:t>指触发窗口的滑动间隔为</a:t>
            </a:r>
            <a:r>
              <a:rPr lang="en-US" altLang="zh-CN" sz="1600" dirty="0">
                <a:latin typeface="等线" panose="02010600030101010101" pitchFamily="2" charset="-122"/>
                <a:ea typeface="等线" panose="02010600030101010101" pitchFamily="2" charset="-122"/>
              </a:rPr>
              <a:t>25ns</a:t>
            </a:r>
          </a:p>
          <a:p>
            <a:pPr marL="285750" indent="-285750">
              <a:lnSpc>
                <a:spcPct val="120000"/>
              </a:lnSpc>
              <a:buFont typeface="Arial" panose="020B0604020202020204" pitchFamily="34" charset="0"/>
              <a:buChar char="•"/>
            </a:pPr>
            <a:r>
              <a:rPr lang="en-US" altLang="zh-CN" sz="1600" dirty="0">
                <a:latin typeface="Arial" panose="020B0604020202020204" pitchFamily="34" charset="0"/>
                <a:ea typeface="等线" panose="02010600030101010101" pitchFamily="2" charset="-122"/>
                <a:cs typeface="Arial" panose="020B0604020202020204" pitchFamily="34" charset="0"/>
              </a:rPr>
              <a:t>Sort-hit </a:t>
            </a:r>
            <a:r>
              <a:rPr lang="en-US" altLang="zh-CN" sz="1600" dirty="0" err="1">
                <a:latin typeface="Arial" panose="020B0604020202020204" pitchFamily="34" charset="0"/>
                <a:ea typeface="等线" panose="02010600030101010101" pitchFamily="2" charset="-122"/>
                <a:cs typeface="Arial" panose="020B0604020202020204" pitchFamily="34" charset="0"/>
              </a:rPr>
              <a:t>alg</a:t>
            </a:r>
            <a:r>
              <a:rPr lang="en-US" altLang="zh-CN" sz="1600" dirty="0">
                <a:latin typeface="Arial" panose="020B0604020202020204" pitchFamily="34" charset="0"/>
                <a:ea typeface="等线" panose="02010600030101010101" pitchFamily="2" charset="-122"/>
                <a:cs typeface="Arial" panose="020B0604020202020204" pitchFamily="34" charset="0"/>
              </a:rPr>
              <a:t> </a:t>
            </a:r>
            <a:r>
              <a:rPr lang="zh-CN" altLang="en-US" sz="1600" dirty="0">
                <a:latin typeface="等线" panose="02010600030101010101" pitchFamily="2" charset="-122"/>
                <a:ea typeface="等线" panose="02010600030101010101" pitchFamily="2" charset="-122"/>
              </a:rPr>
              <a:t>指使用排序来实现多重数触发</a:t>
            </a:r>
          </a:p>
        </p:txBody>
      </p:sp>
      <p:sp>
        <p:nvSpPr>
          <p:cNvPr id="14" name="文本框 13">
            <a:extLst>
              <a:ext uri="{FF2B5EF4-FFF2-40B4-BE49-F238E27FC236}">
                <a16:creationId xmlns:a16="http://schemas.microsoft.com/office/drawing/2014/main" id="{62E75E2F-88A7-436A-9A93-4DCA0E3B57BC}"/>
              </a:ext>
            </a:extLst>
          </p:cNvPr>
          <p:cNvSpPr txBox="1"/>
          <p:nvPr/>
        </p:nvSpPr>
        <p:spPr>
          <a:xfrm>
            <a:off x="6096000" y="3661961"/>
            <a:ext cx="5908813" cy="735714"/>
          </a:xfrm>
          <a:prstGeom prst="rect">
            <a:avLst/>
          </a:prstGeom>
          <a:noFill/>
        </p:spPr>
        <p:txBody>
          <a:bodyPr wrap="square" rtlCol="0">
            <a:spAutoFit/>
          </a:bodyPr>
          <a:lstStyle/>
          <a:p>
            <a:pPr>
              <a:lnSpc>
                <a:spcPct val="120000"/>
              </a:lnSpc>
            </a:pPr>
            <a:r>
              <a:rPr lang="zh-CN" altLang="en-US" dirty="0">
                <a:latin typeface="等线" panose="02010600030101010101" pitchFamily="2" charset="-122"/>
                <a:ea typeface="等线" panose="02010600030101010101" pitchFamily="2" charset="-122"/>
              </a:rPr>
              <a:t>蓝色虚线指</a:t>
            </a:r>
            <a:r>
              <a:rPr lang="en-US" altLang="zh-CN" u="sng" dirty="0">
                <a:latin typeface="Arial" panose="020B0604020202020204" pitchFamily="34" charset="0"/>
                <a:ea typeface="等线" panose="02010600030101010101" pitchFamily="2" charset="-122"/>
                <a:cs typeface="Arial" panose="020B0604020202020204" pitchFamily="34" charset="0"/>
              </a:rPr>
              <a:t>JUNO CD-LPMT TQ</a:t>
            </a:r>
            <a:r>
              <a:rPr lang="zh-CN" altLang="en-US" dirty="0">
                <a:latin typeface="等线" panose="02010600030101010101" pitchFamily="2" charset="-122"/>
                <a:ea typeface="等线" panose="02010600030101010101" pitchFamily="2" charset="-122"/>
              </a:rPr>
              <a:t>数据的数据量，从图中可见，改进算法能节约一个量级的</a:t>
            </a:r>
            <a:r>
              <a:rPr lang="en-US" altLang="zh-CN" dirty="0">
                <a:latin typeface="等线" panose="02010600030101010101" pitchFamily="2" charset="-122"/>
                <a:ea typeface="等线" panose="02010600030101010101" pitchFamily="2" charset="-122"/>
              </a:rPr>
              <a:t>CPU</a:t>
            </a:r>
            <a:r>
              <a:rPr lang="zh-CN" altLang="en-US" dirty="0">
                <a:latin typeface="等线" panose="02010600030101010101" pitchFamily="2" charset="-122"/>
                <a:ea typeface="等线" panose="02010600030101010101" pitchFamily="2" charset="-122"/>
              </a:rPr>
              <a:t>计算资源</a:t>
            </a:r>
          </a:p>
        </p:txBody>
      </p:sp>
      <p:sp>
        <p:nvSpPr>
          <p:cNvPr id="15" name="文本框 14">
            <a:extLst>
              <a:ext uri="{FF2B5EF4-FFF2-40B4-BE49-F238E27FC236}">
                <a16:creationId xmlns:a16="http://schemas.microsoft.com/office/drawing/2014/main" id="{053A6FC6-F9F4-4BE0-A6E3-C0DE303FAFED}"/>
              </a:ext>
            </a:extLst>
          </p:cNvPr>
          <p:cNvSpPr txBox="1"/>
          <p:nvPr/>
        </p:nvSpPr>
        <p:spPr>
          <a:xfrm>
            <a:off x="377244" y="1164500"/>
            <a:ext cx="2076209" cy="1138773"/>
          </a:xfrm>
          <a:prstGeom prst="rect">
            <a:avLst/>
          </a:prstGeom>
          <a:noFill/>
        </p:spPr>
        <p:txBody>
          <a:bodyPr wrap="none" rtlCol="0">
            <a:spAutoFit/>
          </a:bodyPr>
          <a:lstStyle/>
          <a:p>
            <a:r>
              <a:rPr lang="zh-CN" altLang="en-US" b="1" dirty="0">
                <a:latin typeface="等线" panose="02010600030101010101" pitchFamily="2" charset="-122"/>
                <a:ea typeface="等线" panose="02010600030101010101" pitchFamily="2" charset="-122"/>
              </a:rPr>
              <a:t>测试环境</a:t>
            </a:r>
            <a:r>
              <a:rPr lang="zh-CN" altLang="en-US" dirty="0">
                <a:latin typeface="等线" panose="02010600030101010101" pitchFamily="2" charset="-122"/>
                <a:ea typeface="等线" panose="02010600030101010101" pitchFamily="2" charset="-122"/>
              </a:rPr>
              <a:t>：</a:t>
            </a:r>
            <a:endParaRPr lang="en-US" altLang="zh-CN" dirty="0">
              <a:latin typeface="等线" panose="02010600030101010101" pitchFamily="2" charset="-122"/>
              <a:ea typeface="等线" panose="02010600030101010101" pitchFamily="2" charset="-122"/>
            </a:endParaRPr>
          </a:p>
          <a:p>
            <a:pPr marL="285750" indent="-285750">
              <a:buFont typeface="Arial" panose="020B0604020202020204" pitchFamily="34" charset="0"/>
              <a:buChar char="•"/>
            </a:pPr>
            <a:r>
              <a:rPr lang="en-US" altLang="zh-CN" sz="1600" dirty="0">
                <a:latin typeface="等线" panose="02010600030101010101" pitchFamily="2" charset="-122"/>
                <a:ea typeface="等线" panose="02010600030101010101" pitchFamily="2" charset="-122"/>
              </a:rPr>
              <a:t>CentOS7.9</a:t>
            </a:r>
          </a:p>
          <a:p>
            <a:pPr marL="285750" indent="-285750">
              <a:buFont typeface="Arial" panose="020B0604020202020204" pitchFamily="34" charset="0"/>
              <a:buChar char="•"/>
            </a:pPr>
            <a:r>
              <a:rPr lang="zh-CN" altLang="en-US" sz="1600" dirty="0">
                <a:latin typeface="等线" panose="02010600030101010101" pitchFamily="2" charset="-122"/>
                <a:ea typeface="等线" panose="02010600030101010101" pitchFamily="2" charset="-122"/>
              </a:rPr>
              <a:t>使用</a:t>
            </a:r>
            <a:r>
              <a:rPr lang="en-US" altLang="zh-CN" sz="1600" dirty="0">
                <a:latin typeface="等线" panose="02010600030101010101" pitchFamily="2" charset="-122"/>
                <a:ea typeface="等线" panose="02010600030101010101" pitchFamily="2" charset="-122"/>
              </a:rPr>
              <a:t>GCC8.3</a:t>
            </a:r>
          </a:p>
          <a:p>
            <a:pPr marL="285750" indent="-285750">
              <a:buFont typeface="Arial" panose="020B0604020202020204" pitchFamily="34" charset="0"/>
              <a:buChar char="•"/>
            </a:pPr>
            <a:r>
              <a:rPr lang="zh-CN" altLang="en-US" sz="1600" dirty="0">
                <a:latin typeface="等线" panose="02010600030101010101" pitchFamily="2" charset="-122"/>
                <a:ea typeface="等线" panose="02010600030101010101" pitchFamily="2" charset="-122"/>
              </a:rPr>
              <a:t>打开</a:t>
            </a:r>
            <a:r>
              <a:rPr lang="zh-CN" altLang="en-US" sz="1600" b="1" dirty="0">
                <a:latin typeface="等线" panose="02010600030101010101" pitchFamily="2" charset="-122"/>
                <a:ea typeface="等线" panose="02010600030101010101" pitchFamily="2" charset="-122"/>
              </a:rPr>
              <a:t>编译优化</a:t>
            </a:r>
            <a:r>
              <a:rPr lang="en-US" altLang="zh-CN" sz="1600" b="1" dirty="0">
                <a:latin typeface="等线" panose="02010600030101010101" pitchFamily="2" charset="-122"/>
                <a:ea typeface="等线" panose="02010600030101010101" pitchFamily="2" charset="-122"/>
              </a:rPr>
              <a:t>-O2</a:t>
            </a:r>
            <a:endParaRPr lang="zh-CN" altLang="en-US" sz="1600" b="1" dirty="0">
              <a:latin typeface="等线" panose="02010600030101010101" pitchFamily="2" charset="-122"/>
              <a:ea typeface="等线" panose="02010600030101010101" pitchFamily="2" charset="-122"/>
            </a:endParaRPr>
          </a:p>
        </p:txBody>
      </p:sp>
      <p:sp>
        <p:nvSpPr>
          <p:cNvPr id="16" name="矩形 15">
            <a:extLst>
              <a:ext uri="{FF2B5EF4-FFF2-40B4-BE49-F238E27FC236}">
                <a16:creationId xmlns:a16="http://schemas.microsoft.com/office/drawing/2014/main" id="{2C3FE119-DE3F-41F2-8358-D1E4B43DB35F}"/>
              </a:ext>
            </a:extLst>
          </p:cNvPr>
          <p:cNvSpPr/>
          <p:nvPr/>
        </p:nvSpPr>
        <p:spPr>
          <a:xfrm>
            <a:off x="2387048" y="1434144"/>
            <a:ext cx="3139108" cy="830997"/>
          </a:xfrm>
          <a:prstGeom prst="rect">
            <a:avLst/>
          </a:prstGeom>
        </p:spPr>
        <p:txBody>
          <a:bodyPr wrap="square">
            <a:spAutoFit/>
          </a:bodyPr>
          <a:lstStyle/>
          <a:p>
            <a:pPr marL="285750" indent="-285750">
              <a:buFont typeface="Arial" panose="020B0604020202020204" pitchFamily="34" charset="0"/>
              <a:buChar char="•"/>
            </a:pPr>
            <a:r>
              <a:rPr lang="en-US" altLang="zh-CN" sz="1600" dirty="0">
                <a:latin typeface="等线" panose="02010600030101010101" pitchFamily="2" charset="-122"/>
                <a:ea typeface="等线" panose="02010600030101010101" pitchFamily="2" charset="-122"/>
                <a:cs typeface="Calibri" panose="020F0502020204030204" pitchFamily="34" charset="0"/>
              </a:rPr>
              <a:t>CPU model: </a:t>
            </a:r>
            <a:r>
              <a:rPr lang="pt-BR" altLang="zh-CN" sz="1600" dirty="0">
                <a:latin typeface="等线" panose="02010600030101010101" pitchFamily="2" charset="-122"/>
                <a:ea typeface="等线" panose="02010600030101010101" pitchFamily="2" charset="-122"/>
                <a:cs typeface="Calibri" panose="020F0502020204030204" pitchFamily="34" charset="0"/>
              </a:rPr>
              <a:t>Intel(R) Xeon(R) Gold 6226R CPU @ </a:t>
            </a:r>
            <a:r>
              <a:rPr lang="pt-BR" altLang="zh-CN" sz="1600" b="1" dirty="0">
                <a:latin typeface="等线" panose="02010600030101010101" pitchFamily="2" charset="-122"/>
                <a:ea typeface="等线" panose="02010600030101010101" pitchFamily="2" charset="-122"/>
                <a:cs typeface="Calibri" panose="020F0502020204030204" pitchFamily="34" charset="0"/>
              </a:rPr>
              <a:t>2.90GHz</a:t>
            </a:r>
          </a:p>
          <a:p>
            <a:pPr marL="285750" indent="-285750">
              <a:buFont typeface="Arial" panose="020B0604020202020204" pitchFamily="34" charset="0"/>
              <a:buChar char="•"/>
            </a:pPr>
            <a:r>
              <a:rPr lang="zh-CN" altLang="en-US" sz="1600" dirty="0">
                <a:latin typeface="等线" panose="02010600030101010101" pitchFamily="2" charset="-122"/>
                <a:ea typeface="等线" panose="02010600030101010101" pitchFamily="2" charset="-122"/>
                <a:cs typeface="Calibri" panose="020F0502020204030204" pitchFamily="34" charset="0"/>
              </a:rPr>
              <a:t>内存</a:t>
            </a:r>
            <a:r>
              <a:rPr lang="en-US" altLang="zh-CN" sz="1600" dirty="0">
                <a:latin typeface="等线" panose="02010600030101010101" pitchFamily="2" charset="-122"/>
                <a:ea typeface="等线" panose="02010600030101010101" pitchFamily="2" charset="-122"/>
                <a:cs typeface="Calibri" panose="020F0502020204030204" pitchFamily="34" charset="0"/>
              </a:rPr>
              <a:t>:</a:t>
            </a:r>
            <a:r>
              <a:rPr lang="zh-CN" altLang="en-US" sz="1600" dirty="0">
                <a:latin typeface="等线" panose="02010600030101010101" pitchFamily="2" charset="-122"/>
                <a:ea typeface="等线" panose="02010600030101010101" pitchFamily="2" charset="-122"/>
                <a:cs typeface="Calibri" panose="020F0502020204030204" pitchFamily="34" charset="0"/>
              </a:rPr>
              <a:t> </a:t>
            </a:r>
            <a:r>
              <a:rPr lang="en-US" altLang="zh-CN" sz="1600" dirty="0">
                <a:latin typeface="等线" panose="02010600030101010101" pitchFamily="2" charset="-122"/>
                <a:ea typeface="等线" panose="02010600030101010101" pitchFamily="2" charset="-122"/>
                <a:cs typeface="Calibri" panose="020F0502020204030204" pitchFamily="34" charset="0"/>
              </a:rPr>
              <a:t>384GB</a:t>
            </a:r>
          </a:p>
        </p:txBody>
      </p:sp>
    </p:spTree>
    <p:extLst>
      <p:ext uri="{BB962C8B-B14F-4D97-AF65-F5344CB8AC3E}">
        <p14:creationId xmlns:p14="http://schemas.microsoft.com/office/powerpoint/2010/main" val="21480502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PP_MARK_KEY" val="e4a5f2da-1e94-415c-91df-82cb1241f036"/>
  <p:tag name="COMMONDATA" val="eyJoZGlkIjoiMzZmOTMzNzgzZmI5OGU4OGMyNDBjNzkzN2ZjY2Y0MzIifQ=="/>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2691</TotalTime>
  <Words>1354</Words>
  <Application>Microsoft Office PowerPoint</Application>
  <PresentationFormat>宽屏</PresentationFormat>
  <Paragraphs>148</Paragraphs>
  <Slides>11</Slides>
  <Notes>1</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11</vt:i4>
      </vt:variant>
    </vt:vector>
  </HeadingPairs>
  <TitlesOfParts>
    <vt:vector size="21" baseType="lpstr">
      <vt:lpstr>MiSans Normal</vt:lpstr>
      <vt:lpstr>等线</vt:lpstr>
      <vt:lpstr>宋体</vt:lpstr>
      <vt:lpstr>Microsoft YaHei</vt:lpstr>
      <vt:lpstr>Arial</vt:lpstr>
      <vt:lpstr>Calibri</vt:lpstr>
      <vt:lpstr>Cambria Math</vt:lpstr>
      <vt:lpstr>Wingdings</vt:lpstr>
      <vt:lpstr>1_Office 主题</vt:lpstr>
      <vt:lpstr>2_Office 主题</vt:lpstr>
      <vt:lpstr>一种适用于高通道数和高计数率下的粒子物理实验软件触发算法</vt:lpstr>
      <vt:lpstr>PowerPoint 演示文稿</vt:lpstr>
      <vt:lpstr>JUNO 实验——背景介绍</vt:lpstr>
      <vt:lpstr>JUNO 实验——TQ数据处理需求</vt:lpstr>
      <vt:lpstr>多重数触发算法——原理、实现</vt:lpstr>
      <vt:lpstr>多重数触发算法——实现</vt:lpstr>
      <vt:lpstr>多重数触发算法——改进</vt:lpstr>
      <vt:lpstr>多重数触发算法——改进</vt:lpstr>
      <vt:lpstr>算法性能测试</vt:lpstr>
      <vt:lpstr>算法性能测试 &amp; 总结</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工作汇报</dc:title>
  <dc:creator>xuhui</dc:creator>
  <cp:lastModifiedBy>彭 宇</cp:lastModifiedBy>
  <cp:revision>533</cp:revision>
  <dcterms:created xsi:type="dcterms:W3CDTF">2021-12-01T09:03:00Z</dcterms:created>
  <dcterms:modified xsi:type="dcterms:W3CDTF">2023-07-11T03:09:46Z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1A154B19BBA847E0B8FB29BD13F1F408</vt:lpwstr>
  </property>
  <property fmtid="{D5CDD505-2E9C-101B-9397-08002B2CF9AE}" pid="3" name="KSOProductBuildVer">
    <vt:lpwstr>2052-11.1.0.13703</vt:lpwstr>
  </property>
</Properties>
</file>