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6" r:id="rId3"/>
    <p:sldId id="277" r:id="rId4"/>
    <p:sldId id="278" r:id="rId5"/>
    <p:sldId id="293" r:id="rId6"/>
    <p:sldId id="291" r:id="rId7"/>
    <p:sldId id="279" r:id="rId8"/>
    <p:sldId id="280" r:id="rId9"/>
    <p:sldId id="285" r:id="rId10"/>
    <p:sldId id="287" r:id="rId11"/>
    <p:sldId id="288" r:id="rId12"/>
    <p:sldId id="292" r:id="rId13"/>
    <p:sldId id="283" r:id="rId14"/>
    <p:sldId id="282" r:id="rId15"/>
    <p:sldId id="284" r:id="rId16"/>
    <p:sldId id="286" r:id="rId17"/>
    <p:sldId id="294" r:id="rId18"/>
    <p:sldId id="290" r:id="rId19"/>
  </p:sldIdLst>
  <p:sldSz cx="12192000" cy="6858000"/>
  <p:notesSz cx="6858000" cy="12192000"/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CAA19E-72ED-ADF9-A2A0-A48600D36C13}">
  <a:tblStyle styleId="{97D68845-56E6-9913-3FFC-3A231DB773AE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BCAA19E-72ED-ADF9-A2A0-A48600D36C13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1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5604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A5AA84C-EF27-4B0F-A461-DE09620350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39296EB-88EA-4747-9247-F9FC7178B0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1B9CF-48DC-4AD3-97D5-0F34BB84E8A2}" type="datetimeFigureOut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C2DD0E9-3F9D-4D3D-BEBE-BD7FC60BE7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247281F-9DA9-42A9-9FE4-9670E8FBFD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B7470-91DC-4728-B4AB-AFD29FD4F6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131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页眉占位符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日期占位符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F3826F0-D95C-4E71-80FE-688DD517553F}" type="datetimeFigureOut">
              <a:rPr lang="en-US" altLang="zh-CN"/>
              <a:t>7/9/2023</a:t>
            </a:fld>
            <a:endParaRPr lang="zh-CN"/>
          </a:p>
        </p:txBody>
      </p:sp>
      <p:sp>
        <p:nvSpPr>
          <p:cNvPr id="6" name="幻灯片图像占位符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zh-CN"/>
          </a:p>
        </p:txBody>
      </p:sp>
      <p:sp>
        <p:nvSpPr>
          <p:cNvPr id="7" name="备注占位符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0BA27EC-9961-4D3A-9084-7A3FE774A780}" type="slidenum">
              <a:rPr lang="en-US" altLang="zh-CN"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早期主要是</a:t>
            </a:r>
            <a:r>
              <a:rPr lang="en-US" altLang="zh-CN" dirty="0"/>
              <a:t>Docker Registry, </a:t>
            </a:r>
            <a:r>
              <a:rPr lang="en-US" altLang="zh-CN" dirty="0" err="1"/>
              <a:t>Cvmfs</a:t>
            </a:r>
            <a:r>
              <a:rPr lang="zh-CN" altLang="en-US" dirty="0"/>
              <a:t>能够满足早期容器镜像需求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BA27EC-9961-4D3A-9084-7A3FE774A780}" type="slidenum">
              <a:rPr lang="en-US" altLang="zh-CN" smtClean="0"/>
              <a:t>4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3740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OCI</a:t>
            </a:r>
            <a:r>
              <a:rPr lang="zh-CN" altLang="en-US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Container Initiative</a:t>
            </a:r>
            <a:r>
              <a:rPr lang="zh-CN" altLang="en-US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，是一个轻量级，开放的治理结构（项目），在</a:t>
            </a:r>
            <a:r>
              <a:rPr lang="en-US" altLang="zh-CN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Linux </a:t>
            </a:r>
            <a:r>
              <a:rPr lang="zh-CN" altLang="en-US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基金会的支持下成立，致力于围绕容器格式和运行时创建开放的行业标准</a:t>
            </a:r>
            <a:endParaRPr lang="en-US" altLang="zh-CN" sz="12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主要有两个标准文档：容器运行时标准 （</a:t>
            </a:r>
            <a:r>
              <a:rPr lang="en-US" altLang="zh-CN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runtime spec</a:t>
            </a:r>
            <a:r>
              <a:rPr lang="zh-CN" altLang="en-US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）和容器镜像标准（</a:t>
            </a:r>
            <a:r>
              <a:rPr lang="en-US" altLang="zh-CN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spec</a:t>
            </a:r>
            <a:r>
              <a:rPr lang="zh-CN" altLang="en-US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BA27EC-9961-4D3A-9084-7A3FE774A780}" type="slidenum">
              <a:rPr lang="en-US" altLang="zh-CN" smtClean="0"/>
              <a:t>6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11531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可以不安装</a:t>
            </a:r>
            <a:r>
              <a:rPr lang="en-US" altLang="zh-CN" dirty="0" err="1"/>
              <a:t>oras</a:t>
            </a:r>
            <a:r>
              <a:rPr lang="en-US" altLang="zh-CN" dirty="0"/>
              <a:t>,</a:t>
            </a:r>
            <a:r>
              <a:rPr lang="zh-CN" altLang="en-US" dirty="0"/>
              <a:t>用</a:t>
            </a:r>
            <a:r>
              <a:rPr lang="en-US" altLang="zh-CN" dirty="0" err="1"/>
              <a:t>apptainer</a:t>
            </a:r>
            <a:r>
              <a:rPr lang="zh-CN" altLang="en-US" dirty="0"/>
              <a:t>直接上传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BA27EC-9961-4D3A-9084-7A3FE774A780}" type="slidenum">
              <a:rPr lang="en-US" altLang="zh-CN" smtClean="0"/>
              <a:t>8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70137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HARBORREST API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作为基础设施服务，提供持续性应用部署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BA27EC-9961-4D3A-9084-7A3FE774A780}" type="slidenum">
              <a:rPr lang="en-US" altLang="zh-CN" smtClean="0"/>
              <a:t>16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6455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98DEAE2-CA0D-4DF0-AD64-AF7FEEAC4BD8}" type="datetime1">
              <a:rPr lang="en-US"/>
              <a:t>7/9/2023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zh-CN" altLang="en-US" dirty="0"/>
              <a:t>开放科学计算联盟学术年会 </a:t>
            </a:r>
            <a:r>
              <a:rPr lang="en-US" altLang="zh-CN" dirty="0"/>
              <a:t>2023</a:t>
            </a:r>
            <a:endParaRPr lang="zh-CN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/>
              <a:t>‹#›</a:t>
            </a:fld>
            <a:endParaRPr lang="zh-CN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0" y="78941"/>
            <a:ext cx="5181600" cy="7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标题和竖排文字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7F151-828D-4C99-9C4D-48D26EB50FAC}" type="datetime1">
              <a:rPr lang="en-US"/>
              <a:t>7/9/2023</a:t>
            </a:fld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竖排标题与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竖排标题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06C056C-867D-48B3-B2F7-31B860512829}" type="datetime1">
              <a:rPr lang="en-US"/>
              <a:t>7/9/2023</a:t>
            </a:fld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1421941" y="102589"/>
            <a:ext cx="8399635" cy="833499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4CB7716-01DE-43EE-8CE5-C129BFE0BBEC}" type="datetime1">
              <a:rPr lang="en-US"/>
              <a:t>7/9/2023</a:t>
            </a:fld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节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FB5831-8ABB-44D5-A313-BAC909154BEF}" type="datetime1">
              <a:rPr lang="en-US"/>
              <a:t>7/9/2023</a:t>
            </a:fld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内容占位符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BE20CA5-852A-4962-A165-97130A87B86C}" type="datetime1">
              <a:rPr lang="en-US"/>
              <a:t>7/9/2023</a:t>
            </a:fld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46DF0AB-4016-472A-9D77-03CA931FC9AD}" type="datetime1">
              <a:rPr lang="en-US"/>
              <a:t>7/9/2023</a:t>
            </a:fld>
            <a:endParaRPr lang="zh-CN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6E6D34-99A1-4A26-BB66-5CDEA062F04D}" type="datetime1">
              <a:rPr lang="en-US"/>
              <a:t>7/9/2023</a:t>
            </a:fld>
            <a:endParaRPr 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71DEA8-2961-4FAC-B192-BB14CDBE0F78}" type="datetime1">
              <a:rPr lang="en-US"/>
              <a:t>7/9/2023</a:t>
            </a:fld>
            <a:endParaRPr lang="zh-CN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内容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5F24D4E-774C-4187-B173-FBD73DABC999}" type="datetime1">
              <a:rPr lang="en-US"/>
              <a:t>7/9/2023</a:t>
            </a:fld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图片占位符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zh-CN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AE4CABB-1977-415D-AB72-9E07C625724E}" type="datetime1">
              <a:rPr lang="en-US"/>
              <a:t>7/9/2023</a:t>
            </a:fld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矩形 14"/>
          <p:cNvSpPr/>
          <p:nvPr userDrawn="1"/>
        </p:nvSpPr>
        <p:spPr bwMode="auto">
          <a:xfrm>
            <a:off x="0" y="6433955"/>
            <a:ext cx="12192000" cy="4213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sz="1600" b="1">
              <a:latin typeface="Calibri"/>
              <a:cs typeface="Calibri"/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 bwMode="auto">
          <a:xfrm>
            <a:off x="1421942" y="30814"/>
            <a:ext cx="7340510" cy="887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221187"/>
            <a:ext cx="10515600" cy="4955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743087" y="64620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AF632E-E8D6-4CF1-BB9E-E2B29AD4E300}" type="datetime1">
              <a:rPr lang="en-US"/>
              <a:t>7/9/2023</a:t>
            </a:fld>
            <a:endParaRPr 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229374" y="64620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EOS Workshop 2021</a:t>
            </a:r>
            <a:endParaRPr 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9402751" y="64620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E2F480-0866-4C36-99B6-3656151950EC}" type="slidenum">
              <a:rPr lang="en-US" altLang="zh-CN"/>
              <a:t>‹#›</a:t>
            </a:fld>
            <a:endParaRPr lang="zh-CN"/>
          </a:p>
        </p:txBody>
      </p:sp>
      <p:pic>
        <p:nvPicPr>
          <p:cNvPr id="10" name="图片 6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8426215" y="0"/>
            <a:ext cx="3719735" cy="841866"/>
          </a:xfrm>
          <a:prstGeom prst="rect">
            <a:avLst/>
          </a:prstGeom>
        </p:spPr>
      </p:pic>
      <p:pic>
        <p:nvPicPr>
          <p:cNvPr id="11" name="图片 8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149786" y="108726"/>
            <a:ext cx="1272156" cy="633385"/>
          </a:xfrm>
          <a:prstGeom prst="rect">
            <a:avLst/>
          </a:prstGeom>
        </p:spPr>
      </p:pic>
      <p:grpSp>
        <p:nvGrpSpPr>
          <p:cNvPr id="12" name="组合 9"/>
          <p:cNvGrpSpPr/>
          <p:nvPr userDrawn="1"/>
        </p:nvGrpSpPr>
        <p:grpSpPr bwMode="auto">
          <a:xfrm>
            <a:off x="0" y="936321"/>
            <a:ext cx="12192000" cy="87076"/>
            <a:chOff x="0" y="821645"/>
            <a:chExt cx="9191194" cy="135018"/>
          </a:xfrm>
        </p:grpSpPr>
        <p:grpSp>
          <p:nvGrpSpPr>
            <p:cNvPr id="13" name="组合 10"/>
            <p:cNvGrpSpPr/>
            <p:nvPr/>
          </p:nvGrpSpPr>
          <p:grpSpPr bwMode="auto"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14" name="矩形 12"/>
              <p:cNvSpPr/>
              <p:nvPr/>
            </p:nvSpPr>
            <p:spPr bwMode="auto">
              <a:xfrm>
                <a:off x="922847" y="836712"/>
                <a:ext cx="8268347" cy="11043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15" name="矩形 13"/>
              <p:cNvSpPr/>
              <p:nvPr/>
            </p:nvSpPr>
            <p:spPr bwMode="auto">
              <a:xfrm>
                <a:off x="0" y="836713"/>
                <a:ext cx="975360" cy="11043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sz="180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16" name="直接连接符 11"/>
            <p:cNvCxnSpPr>
              <a:cxnSpLocks/>
            </p:cNvCxnSpPr>
            <p:nvPr/>
          </p:nvCxnSpPr>
          <p:spPr bwMode="auto"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rgbClr val="0070C0"/>
          </a:solidFill>
          <a:latin typeface="Calibri Light"/>
          <a:ea typeface="+mj-ea"/>
          <a:cs typeface="Calibri Light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rgbClr val="0070C0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 bwMode="auto">
          <a:xfrm>
            <a:off x="1888676" y="1319664"/>
            <a:ext cx="8414648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4000" b="1" dirty="0"/>
              <a:t>高能物理容器镜像服务</a:t>
            </a: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 bwMode="auto">
          <a:xfrm>
            <a:off x="1524000" y="4621373"/>
            <a:ext cx="9144000" cy="1530927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郑伟</a:t>
            </a:r>
            <a:endParaRPr lang="en-US" dirty="0"/>
          </a:p>
          <a:p>
            <a:pPr>
              <a:defRPr/>
            </a:pPr>
            <a:r>
              <a:rPr lang="zh-CN" dirty="0"/>
              <a:t>计算中心</a:t>
            </a:r>
            <a:r>
              <a:rPr lang="en-US" dirty="0"/>
              <a:t>, </a:t>
            </a:r>
            <a:r>
              <a:rPr lang="zh-CN" dirty="0"/>
              <a:t>中国科学院高能物理研究所</a:t>
            </a:r>
            <a:endParaRPr 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AA15EE-0538-4E7A-A0F4-B4042A75FF29}" type="datetime1">
              <a:rPr lang="en-US" b="1">
                <a:solidFill>
                  <a:schemeClr val="tx1"/>
                </a:solidFill>
              </a:rPr>
              <a:t>7/9/2023</a:t>
            </a:fld>
            <a:endParaRPr lang="zh-CN" b="1">
              <a:solidFill>
                <a:schemeClr val="tx1"/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 b="1">
                <a:solidFill>
                  <a:schemeClr val="tx1"/>
                </a:solidFill>
              </a:rPr>
              <a:t>1</a:t>
            </a:fld>
            <a:endParaRPr lang="zh-CN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57E21D-5220-40E7-8428-49E4937B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高能物理镜像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9A371E-94CE-4C2B-A1C8-48CA649B3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700" dirty="0"/>
              <a:t>节点镜像</a:t>
            </a:r>
            <a:r>
              <a:rPr lang="en-US" altLang="zh-CN" sz="2700" dirty="0"/>
              <a:t> </a:t>
            </a:r>
          </a:p>
          <a:p>
            <a:pPr marL="457200" lvl="1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300" dirty="0"/>
              <a:t>登陆节点</a:t>
            </a:r>
            <a:r>
              <a:rPr lang="en-US" altLang="zh-CN" sz="2300" dirty="0"/>
              <a:t> SL75/65/69/55</a:t>
            </a:r>
          </a:p>
          <a:p>
            <a:pPr marL="457200" lvl="1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300" dirty="0"/>
              <a:t>计算节点</a:t>
            </a:r>
            <a:r>
              <a:rPr lang="en-US" altLang="zh-CN" sz="2300" dirty="0"/>
              <a:t> SL65/69/55/58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700" dirty="0"/>
              <a:t>物理实验镜像</a:t>
            </a:r>
            <a:endParaRPr lang="en-US" altLang="zh-CN" sz="2700" dirty="0"/>
          </a:p>
          <a:p>
            <a:pPr marL="457200" lvl="1" indent="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300" dirty="0"/>
              <a:t>BES,HEPS,LHAASO,JUNO …. 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700" dirty="0"/>
              <a:t>服务镜像</a:t>
            </a:r>
            <a:endParaRPr lang="en-US" altLang="zh-CN" sz="2700" dirty="0"/>
          </a:p>
          <a:p>
            <a:pPr marL="457200" lvl="1" indent="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300" dirty="0"/>
              <a:t>EOS</a:t>
            </a:r>
            <a:r>
              <a:rPr lang="zh-CN" altLang="en-US" sz="2300" dirty="0"/>
              <a:t>、</a:t>
            </a:r>
            <a:r>
              <a:rPr lang="en-US" altLang="zh-CN" sz="2300" dirty="0" err="1"/>
              <a:t>Mysql</a:t>
            </a:r>
            <a:r>
              <a:rPr lang="en-US" altLang="zh-CN" sz="2300" dirty="0"/>
              <a:t>,  Apache, </a:t>
            </a:r>
            <a:r>
              <a:rPr lang="en-US" altLang="zh-CN" sz="2300" dirty="0" err="1"/>
              <a:t>MonitorAgent</a:t>
            </a:r>
            <a:r>
              <a:rPr lang="en-US" altLang="zh-CN" sz="2300" dirty="0"/>
              <a:t>, Grafana……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700" dirty="0"/>
              <a:t>软件镜像</a:t>
            </a:r>
            <a:endParaRPr lang="en-US" altLang="zh-CN" sz="2700" dirty="0"/>
          </a:p>
          <a:p>
            <a:pPr marL="514510"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300" dirty="0"/>
              <a:t>BOSS</a:t>
            </a:r>
            <a:r>
              <a:rPr lang="zh-CN" altLang="en-US" sz="2300" dirty="0"/>
              <a:t>、</a:t>
            </a:r>
            <a:r>
              <a:rPr lang="en-US" altLang="zh-CN" sz="2300" dirty="0" err="1"/>
              <a:t>Nagio</a:t>
            </a:r>
            <a:r>
              <a:rPr lang="en-US" altLang="zh-CN" sz="2300" dirty="0"/>
              <a:t>…………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700" dirty="0"/>
              <a:t>系统架构</a:t>
            </a:r>
            <a:endParaRPr lang="en-US" altLang="zh-CN" sz="2700" dirty="0"/>
          </a:p>
          <a:p>
            <a:pPr marL="514510"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/>
              <a:t>x86-64</a:t>
            </a:r>
            <a:r>
              <a:rPr lang="zh-CN" altLang="en-US" dirty="0"/>
              <a:t>、</a:t>
            </a:r>
            <a:r>
              <a:rPr lang="en-US" altLang="zh-CN" dirty="0"/>
              <a:t>x86</a:t>
            </a:r>
            <a:r>
              <a:rPr lang="zh-CN" altLang="en-US" dirty="0"/>
              <a:t>、</a:t>
            </a:r>
            <a:r>
              <a:rPr lang="en-US" altLang="zh-CN" dirty="0"/>
              <a:t>ARM</a:t>
            </a:r>
            <a:r>
              <a:rPr lang="zh-CN" altLang="en-US" dirty="0"/>
              <a:t>、</a:t>
            </a:r>
            <a:r>
              <a:rPr lang="en-US" altLang="zh-CN" dirty="0"/>
              <a:t>ARM64</a:t>
            </a:r>
            <a:endParaRPr lang="en-US" altLang="zh-CN" sz="27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5A9807-3005-496D-9A16-523256A8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B7716-01DE-43EE-8CE5-C129BFE0BBEC}" type="datetime1">
              <a:rPr lang="en-US" smtClean="0"/>
              <a:t>7/9/2023</a:t>
            </a:fld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2BA482-A4F4-4913-99C4-E3AE5EAA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 smtClean="0"/>
              <a:t>10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12572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40A3DA-3DB5-4B4A-978B-5C50317B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镜像分发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4EDB2E-CC0C-45AE-966E-0FC9F8740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通过复制、缓存、代理、</a:t>
            </a:r>
            <a:r>
              <a:rPr lang="en-US" altLang="zh-CN" dirty="0"/>
              <a:t>P2P</a:t>
            </a:r>
            <a:r>
              <a:rPr lang="zh-CN" altLang="en-US" dirty="0"/>
              <a:t>等方式，实现本地、异地以及大规模镜像访问下载的稳定高效镜像分发策略</a:t>
            </a:r>
            <a:endParaRPr lang="en-US" altLang="zh-CN" dirty="0"/>
          </a:p>
          <a:p>
            <a:r>
              <a:rPr lang="zh-CN" altLang="en-US" dirty="0"/>
              <a:t>异地分布式拉取</a:t>
            </a:r>
            <a:endParaRPr lang="en-US" altLang="zh-CN" dirty="0"/>
          </a:p>
          <a:p>
            <a:r>
              <a:rPr lang="zh-CN" altLang="en-US" dirty="0"/>
              <a:t>大规模并发访问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71825D-09F5-4468-AE70-3490B26BB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B7716-01DE-43EE-8CE5-C129BFE0BBEC}" type="datetime1">
              <a:rPr lang="en-US" smtClean="0"/>
              <a:t>7/9/2023</a:t>
            </a:fld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CC79EE-A184-4975-A7C5-2480F527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 smtClean="0"/>
              <a:t>11</a:t>
            </a:fld>
            <a:endParaRPr lang="zh-CN"/>
          </a:p>
        </p:txBody>
      </p:sp>
      <p:graphicFrame>
        <p:nvGraphicFramePr>
          <p:cNvPr id="7" name="表格 13">
            <a:extLst>
              <a:ext uri="{FF2B5EF4-FFF2-40B4-BE49-F238E27FC236}">
                <a16:creationId xmlns:a16="http://schemas.microsoft.com/office/drawing/2014/main" id="{5AB78E89-0B9B-4E92-9462-D921DB4D2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368681"/>
              </p:ext>
            </p:extLst>
          </p:nvPr>
        </p:nvGraphicFramePr>
        <p:xfrm>
          <a:off x="4367808" y="3284984"/>
          <a:ext cx="7346031" cy="2808312"/>
        </p:xfrm>
        <a:graphic>
          <a:graphicData uri="http://schemas.openxmlformats.org/drawingml/2006/table">
            <a:tbl>
              <a:tblPr firstRow="1" bandRow="1">
                <a:tableStyleId>{CBCAA19E-72ED-ADF9-A2A0-A48600D36C13}</a:tableStyleId>
              </a:tblPr>
              <a:tblGrid>
                <a:gridCol w="1097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119">
                  <a:extLst>
                    <a:ext uri="{9D8B030D-6E8A-4147-A177-3AD203B41FA5}">
                      <a16:colId xmlns:a16="http://schemas.microsoft.com/office/drawing/2014/main" val="2893283639"/>
                    </a:ext>
                  </a:extLst>
                </a:gridCol>
                <a:gridCol w="1339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183">
                  <a:extLst>
                    <a:ext uri="{9D8B030D-6E8A-4147-A177-3AD203B41FA5}">
                      <a16:colId xmlns:a16="http://schemas.microsoft.com/office/drawing/2014/main" val="2385029065"/>
                    </a:ext>
                  </a:extLst>
                </a:gridCol>
                <a:gridCol w="1242183">
                  <a:extLst>
                    <a:ext uri="{9D8B030D-6E8A-4147-A177-3AD203B41FA5}">
                      <a16:colId xmlns:a16="http://schemas.microsoft.com/office/drawing/2014/main" val="1008576102"/>
                    </a:ext>
                  </a:extLst>
                </a:gridCol>
                <a:gridCol w="1242183">
                  <a:extLst>
                    <a:ext uri="{9D8B030D-6E8A-4147-A177-3AD203B41FA5}">
                      <a16:colId xmlns:a16="http://schemas.microsoft.com/office/drawing/2014/main" val="1325245465"/>
                    </a:ext>
                  </a:extLst>
                </a:gridCol>
              </a:tblGrid>
              <a:tr h="437594">
                <a:tc gridSpan="6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/>
                        <a:t>镜像分发策略</a:t>
                      </a:r>
                      <a:endParaRPr lang="zh-CN" sz="16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11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zh-CN" sz="1600" dirty="0">
                        <a:solidFill>
                          <a:schemeClr val="dk1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altLang="en-US" sz="1600" b="1" dirty="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+mn-cs"/>
                        </a:rPr>
                        <a:t>镜像访问</a:t>
                      </a:r>
                      <a:endParaRPr lang="zh-CN" sz="1600" b="1" dirty="0">
                        <a:solidFill>
                          <a:schemeClr val="dk1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altLang="en-US" sz="1600" b="1" dirty="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+mn-cs"/>
                        </a:rPr>
                        <a:t>镜像缓存</a:t>
                      </a:r>
                      <a:endParaRPr lang="zh-CN" sz="1600" b="1" dirty="0">
                        <a:solidFill>
                          <a:schemeClr val="dk1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altLang="en-US" sz="1600" b="1" dirty="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+mn-cs"/>
                        </a:rPr>
                        <a:t>异地发布</a:t>
                      </a:r>
                      <a:endParaRPr lang="zh-CN" sz="1600" b="1" dirty="0">
                        <a:solidFill>
                          <a:schemeClr val="dk1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altLang="en-US" sz="1600" b="1" dirty="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+mn-cs"/>
                        </a:rPr>
                        <a:t>大规模分发</a:t>
                      </a:r>
                      <a:endParaRPr lang="zh-CN" sz="1600" b="1" dirty="0">
                        <a:solidFill>
                          <a:schemeClr val="dk1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altLang="en-US" sz="1600" b="1" dirty="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+mn-cs"/>
                        </a:rPr>
                        <a:t>其他镜像源</a:t>
                      </a:r>
                      <a:endParaRPr lang="zh-CN" sz="1600" b="1" dirty="0">
                        <a:solidFill>
                          <a:schemeClr val="dk1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56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zh-CN" sz="1600" b="1" dirty="0"/>
                        <a:t>Harbor</a:t>
                      </a:r>
                      <a:endParaRPr lang="zh-CN" sz="1600" b="1" dirty="0"/>
                    </a:p>
                  </a:txBody>
                  <a:tcPr anchor="ctr">
                    <a:lnL w="12700" algn="ctr">
                      <a:noFill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zh-CN" altLang="en-US" sz="1600" dirty="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+mn-cs"/>
                        </a:rPr>
                        <a:t>统一认证</a:t>
                      </a:r>
                      <a:endParaRPr lang="zh-CN" sz="1600" dirty="0">
                        <a:solidFill>
                          <a:schemeClr val="dk1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zh-CN" sz="1600" dirty="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+mn-cs"/>
                        </a:rPr>
                        <a:t>Cache</a:t>
                      </a:r>
                      <a:endParaRPr lang="zh-CN" sz="1600" dirty="0">
                        <a:solidFill>
                          <a:schemeClr val="dk1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zh-CN" altLang="en-US" sz="1600" dirty="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+mn-cs"/>
                        </a:rPr>
                        <a:t>镜像同步</a:t>
                      </a:r>
                      <a:endParaRPr lang="zh-CN" sz="1600" dirty="0">
                        <a:solidFill>
                          <a:schemeClr val="dk1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zh-CN" altLang="en-US" sz="1600" dirty="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+mn-cs"/>
                        </a:rPr>
                        <a:t>负载均衡</a:t>
                      </a:r>
                      <a:endParaRPr lang="en-US" altLang="zh-CN" sz="1600" dirty="0">
                        <a:solidFill>
                          <a:schemeClr val="dk1"/>
                        </a:solidFill>
                        <a:latin typeface="等线"/>
                        <a:ea typeface="等线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zh-CN" sz="1600" dirty="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+mn-cs"/>
                        </a:rPr>
                        <a:t>/P2P</a:t>
                      </a:r>
                      <a:r>
                        <a:rPr lang="zh-CN" altLang="en-US" sz="1600" dirty="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+mn-cs"/>
                        </a:rPr>
                        <a:t>组网</a:t>
                      </a:r>
                      <a:endParaRPr lang="zh-CN" sz="1600" dirty="0">
                        <a:solidFill>
                          <a:schemeClr val="dk1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zh-CN" sz="1600" dirty="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+mn-cs"/>
                        </a:rPr>
                        <a:t>Proxy</a:t>
                      </a:r>
                      <a:r>
                        <a:rPr lang="zh-CN" altLang="en-US" sz="1600" dirty="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+mn-cs"/>
                        </a:rPr>
                        <a:t>代理</a:t>
                      </a:r>
                      <a:endParaRPr lang="zh-CN" sz="1600" dirty="0">
                        <a:solidFill>
                          <a:schemeClr val="dk1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0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zh-CN" sz="1600" b="1" dirty="0" err="1"/>
                        <a:t>Cvmfs</a:t>
                      </a:r>
                      <a:endParaRPr lang="zh-CN" sz="1600" b="1" dirty="0"/>
                    </a:p>
                  </a:txBody>
                  <a:tcPr anchor="ctr">
                    <a:lnL w="12700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zh-CN" altLang="en-US" sz="1600" dirty="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+mn-cs"/>
                        </a:rPr>
                        <a:t>证书认证</a:t>
                      </a:r>
                      <a:endParaRPr lang="zh-CN" sz="1600" dirty="0">
                        <a:solidFill>
                          <a:schemeClr val="dk1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zh-CN" altLang="en-US" sz="1600" dirty="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+mn-cs"/>
                        </a:rPr>
                        <a:t>按需加载</a:t>
                      </a:r>
                      <a:endParaRPr lang="zh-CN" sz="1600" dirty="0">
                        <a:solidFill>
                          <a:schemeClr val="dk1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zh-CN" sz="1600" dirty="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+mn-cs"/>
                        </a:rPr>
                        <a:t>Client</a:t>
                      </a:r>
                      <a:r>
                        <a:rPr lang="zh-CN" altLang="en-US" sz="1600" dirty="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+mn-cs"/>
                        </a:rPr>
                        <a:t>挂载</a:t>
                      </a:r>
                      <a:endParaRPr lang="zh-CN" sz="1600" dirty="0">
                        <a:solidFill>
                          <a:schemeClr val="dk1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zh-CN" sz="1600" dirty="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+mn-cs"/>
                        </a:rPr>
                        <a:t>Squid</a:t>
                      </a:r>
                      <a:endParaRPr lang="zh-CN" sz="1600" dirty="0">
                        <a:solidFill>
                          <a:schemeClr val="dk1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zh-CN" altLang="en-US" sz="1600" dirty="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+mn-cs"/>
                        </a:rPr>
                        <a:t>分卷挂载</a:t>
                      </a:r>
                      <a:endParaRPr lang="zh-CN" sz="1600" dirty="0">
                        <a:solidFill>
                          <a:schemeClr val="dk1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492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826FD1-45C5-4838-B2AE-CE14AE16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镜像安全策略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57DF92-7E61-4E5A-AB9D-6F6C504B1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安全扫描容器镜像</a:t>
            </a:r>
            <a:endParaRPr lang="en-US" altLang="zh-CN" dirty="0"/>
          </a:p>
          <a:p>
            <a:pPr lvl="1"/>
            <a:r>
              <a:rPr lang="zh-CN" altLang="en-US" dirty="0"/>
              <a:t>安装</a:t>
            </a:r>
            <a:r>
              <a:rPr lang="en-US" altLang="zh-CN" dirty="0" err="1"/>
              <a:t>Trivy</a:t>
            </a:r>
            <a:r>
              <a:rPr lang="zh-CN" altLang="en-US" dirty="0"/>
              <a:t>安全漏洞扫描器，镜像漏洞，文件系统漏洞，主机漏洞</a:t>
            </a:r>
          </a:p>
          <a:p>
            <a:r>
              <a:rPr lang="zh-CN" altLang="en-US" dirty="0"/>
              <a:t>容器镜像签名</a:t>
            </a:r>
            <a:endParaRPr lang="en-US" altLang="zh-CN" dirty="0"/>
          </a:p>
          <a:p>
            <a:pPr lvl="1"/>
            <a:r>
              <a:rPr lang="en-US" altLang="zh-CN" dirty="0"/>
              <a:t>Notary </a:t>
            </a:r>
            <a:r>
              <a:rPr lang="zh-CN" altLang="en-US" dirty="0"/>
              <a:t>对镜像进行加密签名用来保证镜像件来源和镜像内容防篡改</a:t>
            </a:r>
          </a:p>
          <a:p>
            <a:r>
              <a:rPr lang="zh-CN" altLang="en-US" dirty="0"/>
              <a:t>开启镜像版本控制</a:t>
            </a:r>
            <a:endParaRPr lang="en-US" altLang="zh-CN" dirty="0"/>
          </a:p>
          <a:p>
            <a:pPr lvl="1"/>
            <a:r>
              <a:rPr lang="zh-CN" altLang="en-US" dirty="0"/>
              <a:t>版本回滚</a:t>
            </a:r>
            <a:endParaRPr lang="en-US" altLang="zh-CN" dirty="0"/>
          </a:p>
          <a:p>
            <a:pPr lvl="1"/>
            <a:r>
              <a:rPr lang="zh-CN" altLang="en-US" dirty="0"/>
              <a:t>文件镜像</a:t>
            </a:r>
            <a:r>
              <a:rPr lang="en-US" altLang="zh-CN" dirty="0"/>
              <a:t>md5,</a:t>
            </a:r>
            <a:r>
              <a:rPr lang="zh-CN" altLang="en-US" dirty="0"/>
              <a:t>权限控制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9C368E-BACA-49B0-A72D-AA2DD038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B7716-01DE-43EE-8CE5-C129BFE0BBEC}" type="datetime1">
              <a:rPr lang="en-US" smtClean="0"/>
              <a:t>7/9/2023</a:t>
            </a:fld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5885B-64FF-4228-AE90-50D2934A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 smtClean="0"/>
              <a:t>12</a:t>
            </a:fld>
            <a:endParaRPr 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6D52100-8EA2-40D8-94C0-A9C8002DD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3356992"/>
            <a:ext cx="6745955" cy="305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0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D9B6B4-D6EA-4F27-92B6-2A869EE6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176015"/>
            <a:ext cx="8399635" cy="833499"/>
          </a:xfrm>
        </p:spPr>
        <p:txBody>
          <a:bodyPr>
            <a:normAutofit/>
          </a:bodyPr>
          <a:lstStyle/>
          <a:p>
            <a:r>
              <a:rPr lang="zh-CN" altLang="en-US" dirty="0"/>
              <a:t>应用</a:t>
            </a:r>
            <a:r>
              <a:rPr lang="en-US" altLang="zh-CN" dirty="0"/>
              <a:t>:</a:t>
            </a:r>
            <a:r>
              <a:rPr lang="en-US" altLang="zh-CN" dirty="0" err="1"/>
              <a:t>Hep_container</a:t>
            </a:r>
            <a:r>
              <a:rPr lang="zh-CN" altLang="en-US" dirty="0"/>
              <a:t>统一管理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FF1855-0216-4A27-B065-84AA2DED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一平台多中心容器管理工具</a:t>
            </a:r>
            <a:r>
              <a:rPr lang="en-US" altLang="zh-CN" dirty="0"/>
              <a:t>(</a:t>
            </a:r>
            <a:r>
              <a:rPr lang="en-US" altLang="zh-CN" dirty="0" err="1"/>
              <a:t>Hep_containter</a:t>
            </a:r>
            <a:r>
              <a:rPr lang="en-US" altLang="zh-CN" dirty="0"/>
              <a:t>)</a:t>
            </a:r>
            <a:r>
              <a:rPr lang="zh-CN" altLang="en-US" dirty="0"/>
              <a:t>：建立高能物理用户统一、满足多样化需求、安全、对用户透明、跨站点的容器引擎工具</a:t>
            </a:r>
          </a:p>
          <a:p>
            <a:r>
              <a:rPr lang="zh-CN" altLang="en-US" dirty="0"/>
              <a:t>特点：</a:t>
            </a:r>
          </a:p>
          <a:p>
            <a:pPr lvl="1"/>
            <a:r>
              <a:rPr lang="zh-CN" altLang="en-US" dirty="0"/>
              <a:t>一平台多中心：</a:t>
            </a:r>
            <a:r>
              <a:rPr lang="en-US" altLang="zh-CN" dirty="0"/>
              <a:t>CSNS</a:t>
            </a:r>
            <a:r>
              <a:rPr lang="zh-CN" altLang="en-US" dirty="0"/>
              <a:t>、稻城、科大、北大、兰大</a:t>
            </a:r>
            <a:r>
              <a:rPr lang="en-US" altLang="zh-CN" dirty="0"/>
              <a:t>…</a:t>
            </a:r>
          </a:p>
          <a:p>
            <a:pPr lvl="1"/>
            <a:r>
              <a:rPr lang="zh-CN" altLang="en-US" dirty="0"/>
              <a:t>多镜像：</a:t>
            </a:r>
            <a:r>
              <a:rPr lang="en-US" altLang="zh-CN" dirty="0"/>
              <a:t>Centos7,SL7/6/5….</a:t>
            </a:r>
          </a:p>
          <a:p>
            <a:pPr lvl="1"/>
            <a:r>
              <a:rPr lang="zh-CN" altLang="en-US" dirty="0"/>
              <a:t>环境变量自动传递</a:t>
            </a:r>
          </a:p>
          <a:p>
            <a:pPr lvl="1"/>
            <a:r>
              <a:rPr lang="zh-CN" altLang="en-US" dirty="0"/>
              <a:t>根据实验组，自动挂载实验数据盘</a:t>
            </a:r>
          </a:p>
          <a:p>
            <a:pPr lvl="1"/>
            <a:r>
              <a:rPr lang="zh-CN" altLang="en-US" dirty="0"/>
              <a:t>支持</a:t>
            </a:r>
            <a:r>
              <a:rPr lang="en-US" altLang="zh-CN" dirty="0"/>
              <a:t>GPU</a:t>
            </a:r>
            <a:r>
              <a:rPr lang="zh-CN" altLang="en-US" dirty="0"/>
              <a:t>驱动</a:t>
            </a:r>
            <a:r>
              <a:rPr lang="en-US" altLang="zh-CN" dirty="0"/>
              <a:t>..</a:t>
            </a:r>
          </a:p>
          <a:p>
            <a:pPr lvl="1"/>
            <a:r>
              <a:rPr lang="zh-CN" altLang="en-US" dirty="0"/>
              <a:t>顺滑升级策略：升级镜像、引擎等用户使用无感</a:t>
            </a:r>
          </a:p>
          <a:p>
            <a:pPr lvl="1"/>
            <a:r>
              <a:rPr lang="zh-CN" altLang="en-US" dirty="0"/>
              <a:t>通过</a:t>
            </a:r>
            <a:r>
              <a:rPr lang="en-US" altLang="zh-CN" dirty="0" err="1"/>
              <a:t>fakeroot</a:t>
            </a:r>
            <a:r>
              <a:rPr lang="en-US" altLang="zh-CN" dirty="0"/>
              <a:t>  </a:t>
            </a:r>
            <a:r>
              <a:rPr lang="zh-CN" altLang="en-US" dirty="0"/>
              <a:t>实现用户</a:t>
            </a:r>
            <a:r>
              <a:rPr lang="en-US" altLang="zh-CN" dirty="0"/>
              <a:t>build </a:t>
            </a:r>
            <a:r>
              <a:rPr lang="zh-CN" altLang="en-US" dirty="0"/>
              <a:t>镜像功能</a:t>
            </a:r>
          </a:p>
          <a:p>
            <a:pPr lvl="1"/>
            <a:r>
              <a:rPr lang="zh-CN" altLang="en-US" dirty="0"/>
              <a:t>支持用户自定义镜像，如编译 </a:t>
            </a:r>
            <a:r>
              <a:rPr lang="en-US" altLang="zh-CN" dirty="0"/>
              <a:t>RASER </a:t>
            </a:r>
            <a:r>
              <a:rPr lang="zh-CN" altLang="en-US" dirty="0"/>
              <a:t>所需软件环境</a:t>
            </a:r>
          </a:p>
          <a:p>
            <a:pPr lvl="1"/>
            <a:r>
              <a:rPr lang="zh-CN" altLang="en-US" dirty="0"/>
              <a:t>适配作业容器站点（兰大全容器站点）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3C9624-921B-4221-B4A4-5C7115CD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B7716-01DE-43EE-8CE5-C129BFE0BBEC}" type="datetime1">
              <a:rPr lang="en-US" smtClean="0"/>
              <a:t>7/9/2023</a:t>
            </a:fld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3B5372-E93A-4B8C-9619-B90F84B3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 smtClean="0"/>
              <a:t>13</a:t>
            </a:fld>
            <a:endParaRPr 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E435BB-70B8-428C-91E7-249F4A05D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605" y="1971817"/>
            <a:ext cx="2522004" cy="24337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98C0CB3-3842-4BDF-A303-1DA160247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606" y="4405556"/>
            <a:ext cx="2522004" cy="203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45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0E6F56-BA2F-4394-A8DD-2DDEC006E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应用</a:t>
            </a:r>
            <a:r>
              <a:rPr lang="en-US" altLang="zh-CN" dirty="0"/>
              <a:t>:HEPS</a:t>
            </a:r>
            <a:r>
              <a:rPr lang="zh-CN" altLang="en-US" dirty="0"/>
              <a:t>交互式计算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1BF2B9-7786-446D-8C14-6A18F4726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HEPS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生产环境的交互式计算平台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高可用、高可靠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k8s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公网环境容器安全和访问控制策略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294F47-5023-4CCB-9E2B-277EBE09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B7716-01DE-43EE-8CE5-C129BFE0BBEC}" type="datetime1">
              <a:rPr lang="en-US" smtClean="0"/>
              <a:t>7/9/2023</a:t>
            </a:fld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D1FC51-DF31-4110-838B-116CFEDB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 smtClean="0"/>
              <a:t>14</a:t>
            </a:fld>
            <a:endParaRPr 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2E97EC5-51FB-41A4-8287-7F12A6ACB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81" y="3501008"/>
            <a:ext cx="5484179" cy="24087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5B4CA0-EED3-482C-B074-518531372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3284984"/>
            <a:ext cx="4719836" cy="267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74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CD56D-7902-4682-89F6-C61A9420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应用</a:t>
            </a:r>
            <a:r>
              <a:rPr lang="en-US" altLang="zh-CN" dirty="0"/>
              <a:t>:BESIII@</a:t>
            </a:r>
            <a:r>
              <a:rPr lang="zh-CN" altLang="en-US" dirty="0"/>
              <a:t>天河</a:t>
            </a:r>
            <a:r>
              <a:rPr lang="en-US" altLang="zh-CN" dirty="0"/>
              <a:t>2</a:t>
            </a:r>
            <a:r>
              <a:rPr lang="zh-CN" altLang="en-US" dirty="0"/>
              <a:t>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D8421E-D42C-4B3A-B085-757964363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目的：实现</a:t>
            </a:r>
            <a:r>
              <a:rPr lang="en-US" altLang="zh-CN" dirty="0"/>
              <a:t>BESIII</a:t>
            </a:r>
            <a:r>
              <a:rPr lang="zh-CN" altLang="en-US" dirty="0"/>
              <a:t>软件在天河</a:t>
            </a:r>
            <a:r>
              <a:rPr lang="en-US" altLang="zh-CN" dirty="0"/>
              <a:t>2</a:t>
            </a:r>
            <a:r>
              <a:rPr lang="zh-CN" altLang="en-US" dirty="0"/>
              <a:t>号的部署和计算应用，扩展资源</a:t>
            </a:r>
            <a:endParaRPr lang="en-US" altLang="zh-CN" dirty="0"/>
          </a:p>
          <a:p>
            <a:r>
              <a:rPr lang="zh-CN" altLang="en-US" dirty="0"/>
              <a:t>难点：编译部署难度大，权限少</a:t>
            </a:r>
            <a:endParaRPr lang="en-US" altLang="zh-CN" dirty="0"/>
          </a:p>
          <a:p>
            <a:r>
              <a:rPr lang="zh-CN" altLang="en-US" dirty="0"/>
              <a:t>解决方式：容器化部署，</a:t>
            </a:r>
            <a:r>
              <a:rPr lang="en-US" altLang="zh-CN" dirty="0" err="1"/>
              <a:t>Cvmfs</a:t>
            </a:r>
            <a:r>
              <a:rPr lang="zh-CN" altLang="en-US" dirty="0"/>
              <a:t>软件</a:t>
            </a:r>
            <a:r>
              <a:rPr lang="en-US" altLang="zh-CN" dirty="0"/>
              <a:t>+</a:t>
            </a:r>
            <a:r>
              <a:rPr lang="zh-CN" altLang="en-US" dirty="0"/>
              <a:t>数据库</a:t>
            </a:r>
            <a:r>
              <a:rPr lang="en-US" altLang="zh-CN" dirty="0"/>
              <a:t>+</a:t>
            </a:r>
            <a:r>
              <a:rPr lang="zh-CN" altLang="en-US" dirty="0"/>
              <a:t>系统环境镜像</a:t>
            </a:r>
            <a:endParaRPr lang="en-US" altLang="zh-CN" dirty="0"/>
          </a:p>
          <a:p>
            <a:r>
              <a:rPr lang="zh-CN" altLang="en-US" dirty="0"/>
              <a:t>方案路线发展：编译部署</a:t>
            </a:r>
            <a:r>
              <a:rPr lang="en-US" altLang="zh-CN" dirty="0"/>
              <a:t>-&gt;</a:t>
            </a:r>
            <a:r>
              <a:rPr lang="zh-CN" altLang="en-US" dirty="0"/>
              <a:t>全镜像</a:t>
            </a:r>
            <a:r>
              <a:rPr lang="en-US" altLang="zh-CN" dirty="0"/>
              <a:t>-&gt;</a:t>
            </a:r>
            <a:r>
              <a:rPr lang="zh-CN" altLang="en-US" dirty="0"/>
              <a:t>轻量级镜像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B2D48C-9B56-4F57-8A6B-31F0AF79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B7716-01DE-43EE-8CE5-C129BFE0BBEC}" type="datetime1">
              <a:rPr lang="en-US" smtClean="0"/>
              <a:t>7/9/2023</a:t>
            </a:fld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05ADAB-2F92-442E-B107-F9D28760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 smtClean="0"/>
              <a:t>15</a:t>
            </a:fld>
            <a:endParaRPr lang="zh-CN"/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B194C60D-B173-4588-B5B0-AE73A2D56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122" y="3533214"/>
            <a:ext cx="5315486" cy="2920122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E783A07C-3593-4F26-819C-9DE8AE8F480B}"/>
              </a:ext>
            </a:extLst>
          </p:cNvPr>
          <p:cNvGrpSpPr/>
          <p:nvPr/>
        </p:nvGrpSpPr>
        <p:grpSpPr>
          <a:xfrm>
            <a:off x="1421941" y="3789040"/>
            <a:ext cx="4347807" cy="2207313"/>
            <a:chOff x="607421" y="1529390"/>
            <a:chExt cx="11397088" cy="6197955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069E6AF-9610-4D30-82D7-01EC8826D532}"/>
                </a:ext>
              </a:extLst>
            </p:cNvPr>
            <p:cNvSpPr txBox="1"/>
            <p:nvPr/>
          </p:nvSpPr>
          <p:spPr>
            <a:xfrm>
              <a:off x="607421" y="5760185"/>
              <a:ext cx="10484287" cy="1967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在天河</a:t>
              </a:r>
              <a:r>
                <a:rPr lang="en-US" altLang="zh-CN" sz="14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14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号采用轻镜像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,</a:t>
              </a:r>
              <a:r>
                <a:rPr lang="zh-CN" altLang="en-US" sz="14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济南超算重镜像法</a:t>
              </a:r>
              <a:r>
                <a:rPr lang="en-US" altLang="zh-CN" sz="14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,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济南超算则在接近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IO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瓶颈时，并行效率发生了快速下降。</a:t>
              </a:r>
            </a:p>
          </p:txBody>
        </p:sp>
        <p:sp>
          <p:nvSpPr>
            <p:cNvPr id="9" name="灯片编号占位符 2">
              <a:extLst>
                <a:ext uri="{FF2B5EF4-FFF2-40B4-BE49-F238E27FC236}">
                  <a16:creationId xmlns:a16="http://schemas.microsoft.com/office/drawing/2014/main" id="{7F831EF7-38BA-452C-AA15-3E1100DA2C1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610600" y="6356350"/>
              <a:ext cx="2743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zh-CN"/>
              </a:defPPr>
              <a:lvl1pPr marL="0" algn="r" defTabSz="914400">
                <a:defRPr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F811C492-3AF5-49C3-9EFB-D433BB7CFE96}" type="slidenum">
                <a:rPr lang="zh-CN" altLang="en-US" smtClean="0"/>
                <a:pPr/>
                <a:t>15</a:t>
              </a:fld>
              <a:endParaRPr lang="zh-CN" altLang="en-US" dirty="0"/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758B058-B452-40F8-8A46-73BA1D7B2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932" y="1529390"/>
              <a:ext cx="5373577" cy="418731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9FFFED6-B148-4BEA-864B-69A4BD535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3" y="1537078"/>
              <a:ext cx="5373577" cy="4187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124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C22CA4-96D7-4D90-93C0-9F2D910A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长期规划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555C13-AED0-4D03-89E8-5D1AECA9D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建立一体化镜像软件集、服务集，提供镜像目录</a:t>
            </a:r>
            <a:r>
              <a:rPr lang="en-US" altLang="zh-CN" dirty="0"/>
              <a:t>Catalog</a:t>
            </a:r>
            <a:r>
              <a:rPr lang="zh-CN" altLang="en-US" dirty="0"/>
              <a:t>库，通过</a:t>
            </a:r>
            <a:r>
              <a:rPr lang="en-US" altLang="zh-CN" dirty="0"/>
              <a:t>helm,k8s</a:t>
            </a:r>
            <a:r>
              <a:rPr lang="zh-CN" altLang="en-US" dirty="0"/>
              <a:t>快速部署</a:t>
            </a:r>
            <a:endParaRPr lang="en-US" altLang="zh-CN" dirty="0"/>
          </a:p>
          <a:p>
            <a:r>
              <a:rPr lang="zh-CN" altLang="en-US" dirty="0"/>
              <a:t>扩展认证管理</a:t>
            </a:r>
            <a:r>
              <a:rPr lang="en-US" altLang="zh-CN" dirty="0"/>
              <a:t>, </a:t>
            </a:r>
            <a:r>
              <a:rPr lang="zh-CN" altLang="en-US" dirty="0"/>
              <a:t>对更多合作单位提供服务</a:t>
            </a:r>
            <a:endParaRPr lang="en-US" altLang="zh-CN" dirty="0"/>
          </a:p>
          <a:p>
            <a:r>
              <a:rPr lang="zh-CN" altLang="en-US" dirty="0"/>
              <a:t>开发用户需求的</a:t>
            </a:r>
            <a:r>
              <a:rPr lang="en-US" altLang="zh-CN" dirty="0"/>
              <a:t>CLI</a:t>
            </a:r>
            <a:r>
              <a:rPr lang="zh-CN" altLang="en-US" dirty="0"/>
              <a:t>提供更灵活的服务</a:t>
            </a:r>
            <a:endParaRPr lang="en-US" altLang="zh-CN" dirty="0"/>
          </a:p>
          <a:p>
            <a:r>
              <a:rPr lang="zh-CN" altLang="en-US" dirty="0"/>
              <a:t>提供更详细的统计、访问、日志分析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B3AFCE-D438-45B1-9BB0-28DD5BE9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B7716-01DE-43EE-8CE5-C129BFE0BBEC}" type="datetime1">
              <a:rPr lang="en-US" smtClean="0"/>
              <a:t>7/9/2023</a:t>
            </a:fld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D4EBA7-99BB-480D-BFDF-8CB856E9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 smtClean="0"/>
              <a:t>16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775239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C22CA4-96D7-4D90-93C0-9F2D910A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555C13-AED0-4D03-89E8-5D1AECA9D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根据高能物理镜像服务需求特点，基于</a:t>
            </a:r>
            <a:r>
              <a:rPr lang="en-US" altLang="zh-CN" sz="2400" dirty="0"/>
              <a:t>Harbor</a:t>
            </a:r>
            <a:r>
              <a:rPr lang="zh-CN" altLang="en-US" sz="2400" dirty="0"/>
              <a:t>和</a:t>
            </a:r>
            <a:r>
              <a:rPr lang="en-US" altLang="zh-CN" sz="2400" dirty="0" err="1"/>
              <a:t>Cvmfs</a:t>
            </a:r>
            <a:r>
              <a:rPr lang="zh-CN" altLang="en-US" sz="2400" dirty="0"/>
              <a:t>及相关安全组件、以及镜像转换中间件的总体架构，实现对高能物理容器软件镜像管理服务</a:t>
            </a:r>
            <a:endParaRPr lang="en-US" altLang="zh-CN" sz="2400" dirty="0"/>
          </a:p>
          <a:p>
            <a:r>
              <a:rPr lang="zh-CN" altLang="en-US" sz="2400" dirty="0"/>
              <a:t>适用于镜像分布式架构、大规模并发、缓存性能提高</a:t>
            </a:r>
            <a:endParaRPr lang="en-US" altLang="zh-CN" sz="2400" dirty="0"/>
          </a:p>
          <a:p>
            <a:r>
              <a:rPr lang="zh-CN" altLang="en-US" sz="2400" dirty="0"/>
              <a:t>自动化分发，底层镜像实时发布和类型转换</a:t>
            </a:r>
            <a:endParaRPr lang="en-US" altLang="zh-CN" sz="2400" dirty="0"/>
          </a:p>
          <a:p>
            <a:r>
              <a:rPr lang="zh-CN" altLang="en-US" sz="2400" dirty="0"/>
              <a:t>安全可靠，发布安全认证、扫描、签名</a:t>
            </a:r>
            <a:endParaRPr lang="en-US" altLang="zh-CN" sz="2400" dirty="0"/>
          </a:p>
          <a:p>
            <a:r>
              <a:rPr lang="zh-CN" altLang="en-US" sz="2400" dirty="0"/>
              <a:t>已经有了较多的高能物理实验应用案例</a:t>
            </a:r>
            <a:endParaRPr lang="en-US" altLang="zh-CN" sz="2400" dirty="0"/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B3AFCE-D438-45B1-9BB0-28DD5BE9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B7716-01DE-43EE-8CE5-C129BFE0BBEC}" type="datetime1">
              <a:rPr lang="en-US" smtClean="0"/>
              <a:t>7/9/2023</a:t>
            </a:fld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D4EBA7-99BB-480D-BFDF-8CB856E9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 smtClean="0"/>
              <a:t>17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265478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5094B-83E7-4FA8-AD8E-1F0E62B9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3AAB2-9DB8-4BB9-A9CB-8B2C011AD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840" y="2564904"/>
            <a:ext cx="10515600" cy="4955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600" dirty="0"/>
              <a:t>谢谢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FE9D1F-C1FD-49E9-9C44-2F8B00EAF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B7716-01DE-43EE-8CE5-C129BFE0BBEC}" type="datetime1">
              <a:rPr lang="en-US" smtClean="0"/>
              <a:t>7/9/2023</a:t>
            </a:fld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EA9CCB-D6CE-4825-9D2D-1AB7EDB3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 smtClean="0"/>
              <a:t>18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5729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3C1FA-FE8A-4124-B6F4-D86C0C08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2916A7-374A-41E3-9649-26DFC55D5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随着容器应用范围越来越广泛普遍，虚拟化容器技术成为高能物理实验不可缺少的一部分，随之对镜像的管理要求越来越高，安全更加严格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9A16FF-AACE-4EEC-89F4-3629FB0FC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B7716-01DE-43EE-8CE5-C129BFE0BBEC}" type="datetime1">
              <a:rPr lang="en-US" smtClean="0"/>
              <a:t>7/9/2023</a:t>
            </a:fld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8C7A61-C64B-4FFC-BFC9-8F1AF789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 smtClean="0"/>
              <a:t>2</a:t>
            </a:fld>
            <a:endParaRPr lang="zh-CN"/>
          </a:p>
        </p:txBody>
      </p:sp>
      <p:pic>
        <p:nvPicPr>
          <p:cNvPr id="7" name="Picture 2" descr="HTCondor-CE Overview">
            <a:extLst>
              <a:ext uri="{FF2B5EF4-FFF2-40B4-BE49-F238E27FC236}">
                <a16:creationId xmlns:a16="http://schemas.microsoft.com/office/drawing/2014/main" id="{0BFC135B-1A3A-4CC1-B46C-BE2CE611B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852936"/>
            <a:ext cx="2496928" cy="124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2895B19-D5E2-42FE-A1AC-59707656E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628" y="5236756"/>
            <a:ext cx="2009458" cy="8750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2ABE26B-74E2-4B8E-873B-2D29C538C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711" y="4648814"/>
            <a:ext cx="3177918" cy="16750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E190B68-E7D0-49D0-881A-CB8ED7BB1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840" y="2462096"/>
            <a:ext cx="2009458" cy="20222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D31BBA3-65A2-47D8-8E4D-D70082B4E2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5372" y="2365218"/>
            <a:ext cx="2631035" cy="168691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DF79A75-CECC-4433-9030-F2E497C8C5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1762" y="5154149"/>
            <a:ext cx="3519934" cy="104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5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6484C4-FB00-4CFF-91D7-5FBA8AA9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镜像服务需求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5B89A0-61CD-44A2-A8CA-3419CA540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高能物理需求特点</a:t>
            </a:r>
            <a:endParaRPr lang="en-US" altLang="zh-CN" dirty="0"/>
          </a:p>
          <a:p>
            <a:r>
              <a:rPr lang="zh-CN" altLang="en-US" sz="2000" dirty="0"/>
              <a:t>面向大容量、多版本更新管理，稳定有效分发</a:t>
            </a:r>
          </a:p>
          <a:p>
            <a:r>
              <a:rPr lang="zh-CN" altLang="en-US" sz="2000" dirty="0"/>
              <a:t>支持多站点大规模镜像发布（传输性能）</a:t>
            </a:r>
          </a:p>
          <a:p>
            <a:r>
              <a:rPr lang="zh-CN" altLang="en-US" sz="2000" dirty="0"/>
              <a:t>支持分布式跨站点镜像分发（多站点协同）</a:t>
            </a:r>
          </a:p>
          <a:p>
            <a:r>
              <a:rPr lang="zh-CN" altLang="en-US" sz="2000" dirty="0"/>
              <a:t>支持高能物理特殊的实验计算环境、软件环境、网络环境</a:t>
            </a:r>
          </a:p>
          <a:p>
            <a:r>
              <a:rPr lang="zh-CN" altLang="en-US" sz="2000" dirty="0"/>
              <a:t>支持多规格、架构的镜像格式</a:t>
            </a:r>
            <a:endParaRPr lang="en-US" altLang="zh-CN" sz="2000" dirty="0"/>
          </a:p>
          <a:p>
            <a:r>
              <a:rPr lang="zh-CN" altLang="en-US" sz="2000" dirty="0"/>
              <a:t>镜像多维度安全保障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A15922-381B-4851-9AC4-67030F9E0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B7716-01DE-43EE-8CE5-C129BFE0BBEC}" type="datetime1">
              <a:rPr lang="en-US" smtClean="0"/>
              <a:t>7/9/2023</a:t>
            </a:fld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B40E4A-2386-4C00-9567-B6F12488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 smtClean="0"/>
              <a:t>3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20305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D43BF6-46EE-4E0D-8B2B-B9952BECA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2947404"/>
            <a:ext cx="6315808" cy="322955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845B0F9-BF24-4DAC-B379-F0B0C9B2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初期容器镜像管理架构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2C10EB-BEA7-463B-AAF5-D179294DF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Docker/Singularity Registry </a:t>
            </a:r>
            <a:r>
              <a:rPr lang="zh-CN" altLang="en-US" dirty="0"/>
              <a:t>支持本地访问</a:t>
            </a:r>
            <a:r>
              <a:rPr lang="en-US" altLang="zh-CN" dirty="0"/>
              <a:t>local</a:t>
            </a:r>
            <a:r>
              <a:rPr lang="zh-CN" altLang="en-US" dirty="0"/>
              <a:t>，无认证，多个</a:t>
            </a:r>
            <a:r>
              <a:rPr lang="en-US" altLang="zh-CN" dirty="0"/>
              <a:t>Registry</a:t>
            </a:r>
            <a:r>
              <a:rPr lang="zh-CN" altLang="en-US" dirty="0"/>
              <a:t>管理分散不统一</a:t>
            </a:r>
          </a:p>
          <a:p>
            <a:r>
              <a:rPr lang="zh-CN" altLang="en-US" dirty="0"/>
              <a:t>访问速度限制、空间限制等</a:t>
            </a:r>
          </a:p>
          <a:p>
            <a:r>
              <a:rPr lang="en-US" altLang="zh-CN" dirty="0" err="1"/>
              <a:t>Cern</a:t>
            </a:r>
            <a:r>
              <a:rPr lang="en-US" altLang="zh-CN" dirty="0"/>
              <a:t> Registry </a:t>
            </a:r>
            <a:r>
              <a:rPr lang="zh-CN" altLang="en-US" dirty="0"/>
              <a:t>权限问题等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2D2282-08D6-4509-AC1F-E1F72B6A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B7716-01DE-43EE-8CE5-C129BFE0BBEC}" type="datetime1">
              <a:rPr lang="en-US" smtClean="0"/>
              <a:t>7/9/2023</a:t>
            </a:fld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5EBAA1-C4BD-45A1-98EC-813BC0AC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 smtClean="0"/>
              <a:t>4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09935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8256D-A782-4F4C-9363-91E288008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当前容器管理架构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514F4C-8B4D-4590-A76C-7BAC7AEE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B7716-01DE-43EE-8CE5-C129BFE0BBEC}" type="datetime1">
              <a:rPr lang="en-US" smtClean="0"/>
              <a:t>7/9/2023</a:t>
            </a:fld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DD2850-EE40-492A-B3AC-C386F17E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 smtClean="0"/>
              <a:t>5</a:t>
            </a:fld>
            <a:endParaRPr lang="zh-CN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39034D8-EE51-45DC-92D2-B54802647074}"/>
              </a:ext>
            </a:extLst>
          </p:cNvPr>
          <p:cNvSpPr txBox="1">
            <a:spLocks/>
          </p:cNvSpPr>
          <p:nvPr/>
        </p:nvSpPr>
        <p:spPr bwMode="auto">
          <a:xfrm>
            <a:off x="623392" y="1445731"/>
            <a:ext cx="9721216" cy="487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11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11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11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11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11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底层基于</a:t>
            </a:r>
            <a:r>
              <a:rPr lang="en-US" altLang="zh-CN" dirty="0" err="1"/>
              <a:t>Harbor&amp;Cvmfs-FS</a:t>
            </a:r>
            <a:r>
              <a:rPr lang="zh-CN" altLang="en-US" dirty="0"/>
              <a:t>管理</a:t>
            </a:r>
            <a:endParaRPr lang="en-US" altLang="zh-CN" dirty="0"/>
          </a:p>
          <a:p>
            <a:r>
              <a:rPr lang="zh-CN" altLang="en-US" dirty="0"/>
              <a:t>镜像底层转换</a:t>
            </a:r>
            <a:endParaRPr lang="en-US" altLang="zh-CN" dirty="0"/>
          </a:p>
          <a:p>
            <a:r>
              <a:rPr lang="zh-CN" altLang="en-US" dirty="0"/>
              <a:t>实时发布安全审核</a:t>
            </a:r>
            <a:endParaRPr lang="en-US" altLang="zh-CN" dirty="0"/>
          </a:p>
          <a:p>
            <a:r>
              <a:rPr lang="zh-CN" altLang="en-US" dirty="0"/>
              <a:t>用户统一认证</a:t>
            </a:r>
            <a:endParaRPr lang="en-US" altLang="zh-CN" dirty="0"/>
          </a:p>
          <a:p>
            <a:r>
              <a:rPr lang="zh-CN" altLang="en-US" dirty="0"/>
              <a:t>分布式发布和加速</a:t>
            </a:r>
            <a:endParaRPr lang="en-US" altLang="zh-CN" dirty="0"/>
          </a:p>
          <a:p>
            <a:r>
              <a:rPr lang="zh-CN" altLang="en-US" dirty="0"/>
              <a:t>云环境、一平台多中心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948329-F52F-4DF5-8BA4-C259FC610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024" y="1484784"/>
            <a:ext cx="5495576" cy="444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5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324F33-B6C2-43B6-B800-0B45B6B9C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Harbor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67E524-F071-4476-A1DE-4B4876A9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B7716-01DE-43EE-8CE5-C129BFE0BBEC}" type="datetime1">
              <a:rPr lang="en-US" smtClean="0"/>
              <a:t>7/9/2023</a:t>
            </a:fld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8794A1-68DD-467F-98F9-39E879E4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 smtClean="0"/>
              <a:t>6</a:t>
            </a:fld>
            <a:endParaRPr lang="zh-CN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CF44B815-BEB8-41AB-BB2C-4771A1C2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0788"/>
            <a:ext cx="10515600" cy="4956175"/>
          </a:xfrm>
        </p:spPr>
        <p:txBody>
          <a:bodyPr/>
          <a:lstStyle/>
          <a:p>
            <a:r>
              <a:rPr lang="en-US" altLang="zh-CN" dirty="0"/>
              <a:t>Harbor</a:t>
            </a:r>
            <a:r>
              <a:rPr lang="zh-CN" altLang="en-US" dirty="0"/>
              <a:t>：由</a:t>
            </a:r>
            <a:r>
              <a:rPr lang="en-US" altLang="zh-CN" dirty="0"/>
              <a:t>VMware</a:t>
            </a:r>
            <a:r>
              <a:rPr lang="zh-CN" altLang="en-US" dirty="0"/>
              <a:t>公司的中国团队开发的，开源镜像仓库</a:t>
            </a:r>
            <a:r>
              <a:rPr lang="en-US" altLang="zh-CN" dirty="0"/>
              <a:t>,</a:t>
            </a:r>
            <a:r>
              <a:rPr lang="zh-CN" altLang="en-US" dirty="0"/>
              <a:t>扩展了开源</a:t>
            </a:r>
            <a:r>
              <a:rPr lang="en-US" altLang="zh-CN" dirty="0"/>
              <a:t>Docker Distribution</a:t>
            </a:r>
            <a:r>
              <a:rPr lang="zh-CN" altLang="en-US" dirty="0"/>
              <a:t>功能，提高</a:t>
            </a:r>
            <a:r>
              <a:rPr lang="en-US" altLang="zh-CN" dirty="0"/>
              <a:t>Image</a:t>
            </a:r>
            <a:r>
              <a:rPr lang="zh-CN" altLang="en-US" dirty="0"/>
              <a:t>传输效率。</a:t>
            </a:r>
            <a:endParaRPr lang="en-US" altLang="zh-CN" dirty="0"/>
          </a:p>
          <a:p>
            <a:pPr lvl="1"/>
            <a:r>
              <a:rPr lang="zh-CN" altLang="en-US" dirty="0"/>
              <a:t>镜像分发管理，支持</a:t>
            </a:r>
            <a:r>
              <a:rPr lang="en-US" altLang="zh-CN" dirty="0"/>
              <a:t>Docker/</a:t>
            </a:r>
            <a:r>
              <a:rPr lang="en-US" altLang="zh-CN" dirty="0" err="1"/>
              <a:t>Apptainer</a:t>
            </a:r>
            <a:r>
              <a:rPr lang="en-US" altLang="zh-CN" dirty="0"/>
              <a:t> Helm Chart </a:t>
            </a:r>
            <a:r>
              <a:rPr lang="zh-CN" altLang="en-US" dirty="0"/>
              <a:t>等符合</a:t>
            </a:r>
            <a:r>
              <a:rPr lang="en-US" altLang="zh-CN" dirty="0"/>
              <a:t>OCI</a:t>
            </a:r>
            <a:r>
              <a:rPr lang="zh-CN" altLang="en-US" dirty="0"/>
              <a:t>规范的制品管理</a:t>
            </a:r>
            <a:endParaRPr lang="en-US" altLang="zh-CN" dirty="0"/>
          </a:p>
          <a:p>
            <a:pPr lvl="1"/>
            <a:r>
              <a:rPr lang="zh-CN" altLang="en-US" dirty="0"/>
              <a:t>访问控制，多租户项目管理</a:t>
            </a:r>
            <a:endParaRPr lang="en-US" altLang="zh-CN" dirty="0"/>
          </a:p>
          <a:p>
            <a:pPr lvl="1"/>
            <a:r>
              <a:rPr lang="en-US" altLang="zh-CN" dirty="0" err="1"/>
              <a:t>Webpotal</a:t>
            </a:r>
            <a:endParaRPr lang="en-US" altLang="zh-CN" dirty="0"/>
          </a:p>
          <a:p>
            <a:pPr lvl="1"/>
            <a:r>
              <a:rPr lang="zh-CN" altLang="en-US" dirty="0"/>
              <a:t>漏洞扫描、签名</a:t>
            </a:r>
            <a:endParaRPr lang="en-US" altLang="zh-CN" dirty="0"/>
          </a:p>
          <a:p>
            <a:pPr lvl="1"/>
            <a:r>
              <a:rPr lang="zh-CN" altLang="en-US" dirty="0"/>
              <a:t>设置</a:t>
            </a:r>
            <a:r>
              <a:rPr lang="en-US" altLang="zh-CN" dirty="0"/>
              <a:t>Quota</a:t>
            </a:r>
          </a:p>
          <a:p>
            <a:pPr lvl="1"/>
            <a:r>
              <a:rPr lang="en-US" altLang="zh-CN" dirty="0"/>
              <a:t>……</a:t>
            </a:r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9BF47D7-44CC-4BD5-866A-5024D1787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362" y="2924944"/>
            <a:ext cx="5783648" cy="29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61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F7C56D6-B644-4EF7-B4E4-F695A5B10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19" y="980728"/>
            <a:ext cx="5626049" cy="432228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606D6BD-F8F2-43ED-9BF3-D3212781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Harbor@IHEP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C18A9D-48AD-4AF1-99E0-1EB76934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198586"/>
            <a:ext cx="10515600" cy="4955776"/>
          </a:xfrm>
        </p:spPr>
        <p:txBody>
          <a:bodyPr>
            <a:normAutofit/>
          </a:bodyPr>
          <a:lstStyle/>
          <a:p>
            <a:r>
              <a:rPr lang="en-US" altLang="zh-CN" dirty="0"/>
              <a:t>IHEP</a:t>
            </a:r>
            <a:r>
              <a:rPr lang="zh-CN" altLang="en-US" dirty="0"/>
              <a:t>统一认证管理</a:t>
            </a:r>
            <a:endParaRPr lang="en-US" altLang="zh-CN" dirty="0"/>
          </a:p>
          <a:p>
            <a:r>
              <a:rPr lang="en-US" altLang="zh-CN" dirty="0"/>
              <a:t>30</a:t>
            </a:r>
            <a:r>
              <a:rPr lang="zh-CN" altLang="en-US" dirty="0"/>
              <a:t>个项目（</a:t>
            </a:r>
            <a:r>
              <a:rPr lang="en-US" altLang="zh-CN" dirty="0"/>
              <a:t>25</a:t>
            </a:r>
            <a:r>
              <a:rPr lang="zh-CN" altLang="en-US" dirty="0"/>
              <a:t>公开，</a:t>
            </a:r>
            <a:r>
              <a:rPr lang="en-US" altLang="zh-CN" dirty="0"/>
              <a:t>5</a:t>
            </a:r>
            <a:r>
              <a:rPr lang="zh-CN" altLang="en-US" dirty="0"/>
              <a:t>私有）</a:t>
            </a:r>
            <a:endParaRPr lang="en-US" altLang="zh-CN" dirty="0"/>
          </a:p>
          <a:p>
            <a:r>
              <a:rPr lang="en-US" altLang="zh-CN" dirty="0"/>
              <a:t>131</a:t>
            </a:r>
            <a:r>
              <a:rPr lang="zh-CN" altLang="en-US" dirty="0"/>
              <a:t>镜像仓库（</a:t>
            </a:r>
            <a:r>
              <a:rPr lang="en-US" altLang="zh-CN" dirty="0"/>
              <a:t>118</a:t>
            </a:r>
            <a:r>
              <a:rPr lang="zh-CN" altLang="en-US" dirty="0"/>
              <a:t>公开，</a:t>
            </a:r>
            <a:r>
              <a:rPr lang="en-US" altLang="zh-CN" dirty="0"/>
              <a:t>13</a:t>
            </a:r>
            <a:r>
              <a:rPr lang="zh-CN" altLang="en-US" dirty="0"/>
              <a:t>个私有）</a:t>
            </a:r>
            <a:endParaRPr lang="en-US" altLang="zh-CN" dirty="0"/>
          </a:p>
          <a:p>
            <a:r>
              <a:rPr lang="en-US" altLang="zh-CN" dirty="0"/>
              <a:t>BES</a:t>
            </a:r>
            <a:r>
              <a:rPr lang="zh-CN" altLang="en-US" dirty="0"/>
              <a:t>、</a:t>
            </a:r>
            <a:r>
              <a:rPr lang="en-US" altLang="zh-CN" dirty="0"/>
              <a:t>LHAASO</a:t>
            </a:r>
            <a:r>
              <a:rPr lang="zh-CN" altLang="en-US" dirty="0"/>
              <a:t>、</a:t>
            </a:r>
            <a:r>
              <a:rPr lang="en-US" altLang="zh-CN" dirty="0"/>
              <a:t>HEPS</a:t>
            </a:r>
            <a:r>
              <a:rPr lang="zh-CN" altLang="en-US" dirty="0"/>
              <a:t>、</a:t>
            </a:r>
            <a:r>
              <a:rPr lang="en-US" altLang="zh-CN" dirty="0"/>
              <a:t>JUNO…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3C7F49-C5FD-4C70-B7DB-A6F33539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B7716-01DE-43EE-8CE5-C129BFE0BBEC}" type="datetime1">
              <a:rPr lang="en-US" smtClean="0"/>
              <a:t>7/9/2023</a:t>
            </a:fld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9CBC0D-4F64-447B-9535-0828E7D6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 smtClean="0"/>
              <a:t>7</a:t>
            </a:fld>
            <a:endParaRPr lang="zh-CN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B619D68-9484-4BA3-B6D9-77CE113FA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3808466"/>
            <a:ext cx="5549328" cy="263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7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A83103-61EF-4EE8-965C-7DA8739E7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支持</a:t>
            </a:r>
            <a:r>
              <a:rPr lang="en-US" altLang="zh-CN" dirty="0"/>
              <a:t>OCI</a:t>
            </a:r>
            <a:r>
              <a:rPr lang="zh-CN" altLang="en-US" dirty="0"/>
              <a:t>制品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BC1C29-4331-4989-B44C-D8A1BF3F7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支持管理以</a:t>
            </a:r>
            <a:r>
              <a:rPr lang="en-US" altLang="zh-CN" dirty="0"/>
              <a:t>ORAS</a:t>
            </a:r>
            <a:r>
              <a:rPr lang="zh-CN" altLang="en-US" dirty="0"/>
              <a:t>（</a:t>
            </a:r>
            <a:r>
              <a:rPr lang="en-US" altLang="zh-CN" dirty="0"/>
              <a:t>OCI Registry As Storage</a:t>
            </a:r>
            <a:r>
              <a:rPr lang="zh-CN" altLang="en-US" dirty="0"/>
              <a:t>）客户端制作的符合</a:t>
            </a:r>
            <a:r>
              <a:rPr lang="en-US" altLang="zh-CN" dirty="0"/>
              <a:t>OCI</a:t>
            </a:r>
            <a:r>
              <a:rPr lang="zh-CN" altLang="en-US" dirty="0"/>
              <a:t>规范的自定义制品，包括镜像、</a:t>
            </a:r>
            <a:r>
              <a:rPr lang="en-US" altLang="zh-CN" dirty="0"/>
              <a:t>Helm Chart</a:t>
            </a:r>
            <a:r>
              <a:rPr lang="zh-CN" altLang="en-US" dirty="0"/>
              <a:t>和自定义的</a:t>
            </a:r>
            <a:r>
              <a:rPr lang="en-US" altLang="zh-CN" dirty="0"/>
              <a:t>OCI</a:t>
            </a:r>
            <a:r>
              <a:rPr lang="zh-CN" altLang="en-US" dirty="0"/>
              <a:t>制品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92B653-830A-42FB-AFAF-C91CD30A1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B7716-01DE-43EE-8CE5-C129BFE0BBEC}" type="datetime1">
              <a:rPr lang="en-US" smtClean="0"/>
              <a:t>7/9/2023</a:t>
            </a:fld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CA31CA-55D5-46EC-8EAA-AD9632F2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 smtClean="0"/>
              <a:t>8</a:t>
            </a:fld>
            <a:endParaRPr lang="zh-CN"/>
          </a:p>
        </p:txBody>
      </p:sp>
      <p:sp>
        <p:nvSpPr>
          <p:cNvPr id="7" name="矩形: 对角圆角 9">
            <a:extLst>
              <a:ext uri="{FF2B5EF4-FFF2-40B4-BE49-F238E27FC236}">
                <a16:creationId xmlns:a16="http://schemas.microsoft.com/office/drawing/2014/main" id="{73CF4303-DB23-4C2E-B3ED-66E5FB02E542}"/>
              </a:ext>
            </a:extLst>
          </p:cNvPr>
          <p:cNvSpPr/>
          <p:nvPr/>
        </p:nvSpPr>
        <p:spPr bwMode="auto">
          <a:xfrm>
            <a:off x="1416088" y="2684955"/>
            <a:ext cx="10009112" cy="176070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latinLnBrk="1">
              <a:defRPr/>
            </a:pPr>
            <a:r>
              <a:rPr lang="en-US" altLang="zh-CN" dirty="0" err="1">
                <a:solidFill>
                  <a:schemeClr val="tx1"/>
                </a:solidFill>
              </a:rPr>
              <a:t>oras</a:t>
            </a:r>
            <a:r>
              <a:rPr lang="en-US" altLang="zh-CN" dirty="0">
                <a:solidFill>
                  <a:schemeClr val="tx1"/>
                </a:solidFill>
              </a:rPr>
              <a:t> push dockerhub.ihep.ac.cn/slc7_cluster/</a:t>
            </a:r>
            <a:r>
              <a:rPr lang="en-US" altLang="zh-CN" dirty="0" err="1">
                <a:solidFill>
                  <a:schemeClr val="tx1"/>
                </a:solidFill>
              </a:rPr>
              <a:t>yourimagename:tagname</a:t>
            </a:r>
            <a:r>
              <a:rPr lang="en-US" altLang="zh-CN" dirty="0">
                <a:solidFill>
                  <a:schemeClr val="tx1"/>
                </a:solidFill>
              </a:rPr>
              <a:t>  /path/</a:t>
            </a:r>
            <a:r>
              <a:rPr lang="en-US" altLang="zh-CN" dirty="0" err="1">
                <a:solidFill>
                  <a:schemeClr val="tx1"/>
                </a:solidFill>
              </a:rPr>
              <a:t>yourimagename.sif</a:t>
            </a:r>
            <a:endParaRPr lang="zh-CN" dirty="0">
              <a:solidFill>
                <a:schemeClr val="tx1"/>
              </a:solidFill>
            </a:endParaRPr>
          </a:p>
        </p:txBody>
      </p:sp>
      <p:sp>
        <p:nvSpPr>
          <p:cNvPr id="9" name="矩形: 对角圆角 9">
            <a:extLst>
              <a:ext uri="{FF2B5EF4-FFF2-40B4-BE49-F238E27FC236}">
                <a16:creationId xmlns:a16="http://schemas.microsoft.com/office/drawing/2014/main" id="{F6B93385-CCAA-49EE-8617-247004FD9B3E}"/>
              </a:ext>
            </a:extLst>
          </p:cNvPr>
          <p:cNvSpPr/>
          <p:nvPr/>
        </p:nvSpPr>
        <p:spPr bwMode="auto">
          <a:xfrm>
            <a:off x="1385803" y="4513063"/>
            <a:ext cx="10009112" cy="176070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latinLnBrk="1">
              <a:defRPr/>
            </a:pPr>
            <a:r>
              <a:rPr lang="en-US" altLang="zh-CN" dirty="0" err="1">
                <a:solidFill>
                  <a:schemeClr val="tx1"/>
                </a:solidFill>
              </a:rPr>
              <a:t>apptainer</a:t>
            </a:r>
            <a:r>
              <a:rPr lang="en-US" altLang="zh-CN" dirty="0">
                <a:solidFill>
                  <a:schemeClr val="tx1"/>
                </a:solidFill>
              </a:rPr>
              <a:t> push slc75base_org.sif  oras://dockerhub.ihep.ac.cn/slc7_cluster/slc75base22:org</a:t>
            </a:r>
          </a:p>
          <a:p>
            <a:pPr algn="just" latinLnBrk="1">
              <a:defRPr/>
            </a:pPr>
            <a:r>
              <a:rPr lang="en-US" altLang="zh-CN" dirty="0" err="1">
                <a:solidFill>
                  <a:schemeClr val="tx1"/>
                </a:solidFill>
              </a:rPr>
              <a:t>apptainer</a:t>
            </a:r>
            <a:r>
              <a:rPr lang="en-US" altLang="zh-CN" dirty="0">
                <a:solidFill>
                  <a:schemeClr val="tx1"/>
                </a:solidFill>
              </a:rPr>
              <a:t> pull  docker://dockerhub.ihep.ac.cn/slc7_cluster/slc75base:org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3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E508FD-E80B-4A8B-A21D-42E8CA30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Cvmfs@IHEP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643516-CF57-456B-A24C-6CB17C049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 err="1"/>
              <a:t>CernVM</a:t>
            </a:r>
            <a:r>
              <a:rPr lang="en-US" altLang="zh-CN" dirty="0"/>
              <a:t> File System (</a:t>
            </a:r>
            <a:r>
              <a:rPr lang="en-US" altLang="zh-CN" dirty="0" err="1"/>
              <a:t>CernVM</a:t>
            </a:r>
            <a:r>
              <a:rPr lang="en-US" altLang="zh-CN" dirty="0"/>
              <a:t>-FS) </a:t>
            </a:r>
            <a:r>
              <a:rPr lang="zh-CN" altLang="en-US" dirty="0"/>
              <a:t>网络文件系统，只有管理员有权限修改，</a:t>
            </a:r>
            <a:r>
              <a:rPr lang="en-US" altLang="zh-CN" dirty="0"/>
              <a:t> </a:t>
            </a:r>
            <a:r>
              <a:rPr lang="zh-CN" altLang="en-US" dirty="0"/>
              <a:t>主要目的实现在世界范围内轻松分发软件</a:t>
            </a:r>
            <a:endParaRPr lang="en-US" altLang="zh-CN" dirty="0"/>
          </a:p>
          <a:p>
            <a:r>
              <a:rPr lang="zh-CN" altLang="en-US" dirty="0"/>
              <a:t>客户端（</a:t>
            </a:r>
            <a:r>
              <a:rPr lang="en-US" altLang="zh-CN" dirty="0"/>
              <a:t>/</a:t>
            </a:r>
            <a:r>
              <a:rPr lang="en-US" altLang="zh-CN" dirty="0" err="1"/>
              <a:t>cvmfs</a:t>
            </a:r>
            <a:r>
              <a:rPr lang="zh-CN" altLang="en-US" dirty="0"/>
              <a:t>）是一个虚拟文件系统，文件数据仅在实际访问时才下载，支持容器安装</a:t>
            </a:r>
            <a:endParaRPr lang="en-US" altLang="zh-CN" dirty="0"/>
          </a:p>
          <a:p>
            <a:r>
              <a:rPr lang="en-US" altLang="zh-CN" dirty="0"/>
              <a:t>/cvmfs/container.ihep.ac.cn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A2D59C-D797-48EA-A324-87BE2745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B7716-01DE-43EE-8CE5-C129BFE0BBEC}" type="datetime1">
              <a:rPr lang="en-US" smtClean="0"/>
              <a:t>7/9/2023</a:t>
            </a:fld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B72600-38E3-48BA-9FE0-D5ECC8EC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2F480-0866-4C36-99B6-3656151950EC}" type="slidenum">
              <a:rPr lang="en-US" altLang="zh-CN" smtClean="0"/>
              <a:t>9</a:t>
            </a:fld>
            <a:endParaRPr lang="zh-CN"/>
          </a:p>
        </p:txBody>
      </p:sp>
      <p:pic>
        <p:nvPicPr>
          <p:cNvPr id="7" name="Picture 2" descr="CernVM-FS network">
            <a:extLst>
              <a:ext uri="{FF2B5EF4-FFF2-40B4-BE49-F238E27FC236}">
                <a16:creationId xmlns:a16="http://schemas.microsoft.com/office/drawing/2014/main" id="{82825AC6-4CC4-40F6-9AB9-7ADE424D5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70" y="4422821"/>
            <a:ext cx="2484264" cy="197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F98C7D2-DC63-4194-A658-C495949454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04" b="2172"/>
          <a:stretch/>
        </p:blipFill>
        <p:spPr>
          <a:xfrm>
            <a:off x="1436725" y="4581128"/>
            <a:ext cx="617621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53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</a:majorFont>
      <a:minorFont>
        <a:latin typeface="等线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</a:majorFont>
      <a:minorFont>
        <a:latin typeface="等线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3971</TotalTime>
  <Words>1110</Words>
  <Application>Microsoft Office PowerPoint</Application>
  <DocSecurity>0</DocSecurity>
  <PresentationFormat>宽屏</PresentationFormat>
  <Paragraphs>171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微软雅黑</vt:lpstr>
      <vt:lpstr>Arial</vt:lpstr>
      <vt:lpstr>Calibri</vt:lpstr>
      <vt:lpstr>Calibri Light</vt:lpstr>
      <vt:lpstr>Times New Roman</vt:lpstr>
      <vt:lpstr>Office 主题​​</vt:lpstr>
      <vt:lpstr>高能物理容器镜像服务</vt:lpstr>
      <vt:lpstr>背景</vt:lpstr>
      <vt:lpstr>镜像服务需求</vt:lpstr>
      <vt:lpstr>初期容器镜像管理架构</vt:lpstr>
      <vt:lpstr>当前容器管理架构</vt:lpstr>
      <vt:lpstr>Harbor</vt:lpstr>
      <vt:lpstr>Harbor@IHEP</vt:lpstr>
      <vt:lpstr>支持OCI制品</vt:lpstr>
      <vt:lpstr>Cvmfs@IHEP</vt:lpstr>
      <vt:lpstr>高能物理镜像</vt:lpstr>
      <vt:lpstr>镜像分发</vt:lpstr>
      <vt:lpstr>镜像安全策略</vt:lpstr>
      <vt:lpstr>应用:Hep_container统一管理</vt:lpstr>
      <vt:lpstr>应用:HEPS交互式计算</vt:lpstr>
      <vt:lpstr>应用:BESIII@天河2号</vt:lpstr>
      <vt:lpstr>长期规划</vt:lpstr>
      <vt:lpstr>小结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高能物理容器镜像管理服务</dc:title>
  <dc:subject/>
  <dc:creator>zhenwei</dc:creator>
  <cp:keywords/>
  <dc:description/>
  <cp:lastModifiedBy>dell</cp:lastModifiedBy>
  <cp:revision>338</cp:revision>
  <dcterms:created xsi:type="dcterms:W3CDTF">2021-02-21T13:27:55Z</dcterms:created>
  <dcterms:modified xsi:type="dcterms:W3CDTF">2023-07-10T02:56:49Z</dcterms:modified>
  <cp:category/>
  <dc:identifier/>
  <cp:contentStatus/>
  <dc:language/>
  <cp:version/>
</cp:coreProperties>
</file>