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5" r:id="rId2"/>
    <p:sldMasterId id="2147483722" r:id="rId3"/>
    <p:sldMasterId id="2147483709" r:id="rId4"/>
  </p:sldMasterIdLst>
  <p:notesMasterIdLst>
    <p:notesMasterId r:id="rId19"/>
  </p:notesMasterIdLst>
  <p:sldIdLst>
    <p:sldId id="256" r:id="rId5"/>
    <p:sldId id="364" r:id="rId6"/>
    <p:sldId id="401" r:id="rId7"/>
    <p:sldId id="407" r:id="rId8"/>
    <p:sldId id="409" r:id="rId9"/>
    <p:sldId id="410" r:id="rId10"/>
    <p:sldId id="411" r:id="rId11"/>
    <p:sldId id="412" r:id="rId12"/>
    <p:sldId id="420" r:id="rId13"/>
    <p:sldId id="415" r:id="rId14"/>
    <p:sldId id="416" r:id="rId15"/>
    <p:sldId id="419" r:id="rId16"/>
    <p:sldId id="418" r:id="rId17"/>
    <p:sldId id="287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hep" initials="i" lastIdx="13" clrIdx="0">
    <p:extLst>
      <p:ext uri="{19B8F6BF-5375-455C-9EA6-DF929625EA0E}">
        <p15:presenceInfo xmlns:p15="http://schemas.microsoft.com/office/powerpoint/2012/main" userId="ihe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CC"/>
    <a:srgbClr val="00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深色样式 1 - 强调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327F97BB-C833-4FB7-BDE5-3F7075034690}" styleName="主题样式 2 - 强调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3129" autoAdjust="0"/>
  </p:normalViewPr>
  <p:slideViewPr>
    <p:cSldViewPr snapToGrid="0">
      <p:cViewPr varScale="1">
        <p:scale>
          <a:sx n="90" d="100"/>
          <a:sy n="90" d="100"/>
        </p:scale>
        <p:origin x="8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备份时间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rsync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Second full</c:v>
                </c:pt>
              </c:strCache>
            </c:strRef>
          </c:cat>
          <c:val>
            <c:numRef>
              <c:f>Sheet1!$B$2:$I$2</c:f>
              <c:numCache>
                <c:formatCode>General</c:formatCode>
                <c:ptCount val="8"/>
                <c:pt idx="0">
                  <c:v>142</c:v>
                </c:pt>
                <c:pt idx="1">
                  <c:v>11</c:v>
                </c:pt>
                <c:pt idx="2">
                  <c:v>19</c:v>
                </c:pt>
                <c:pt idx="3">
                  <c:v>18</c:v>
                </c:pt>
                <c:pt idx="4">
                  <c:v>18</c:v>
                </c:pt>
                <c:pt idx="5">
                  <c:v>17</c:v>
                </c:pt>
                <c:pt idx="6">
                  <c:v>16</c:v>
                </c:pt>
                <c:pt idx="7">
                  <c:v>147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70-4852-B7D9-E85EF78B54B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restic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Second full</c:v>
                </c:pt>
              </c:strCache>
            </c:strRef>
          </c:cat>
          <c:val>
            <c:numRef>
              <c:f>Sheet1!$B$3:$I$3</c:f>
              <c:numCache>
                <c:formatCode>General</c:formatCode>
                <c:ptCount val="8"/>
                <c:pt idx="0">
                  <c:v>102</c:v>
                </c:pt>
                <c:pt idx="1">
                  <c:v>24</c:v>
                </c:pt>
                <c:pt idx="2">
                  <c:v>22</c:v>
                </c:pt>
                <c:pt idx="3">
                  <c:v>23</c:v>
                </c:pt>
                <c:pt idx="4">
                  <c:v>24</c:v>
                </c:pt>
                <c:pt idx="5">
                  <c:v>24</c:v>
                </c:pt>
                <c:pt idx="6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70-4852-B7D9-E85EF78B54B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Networker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Sheet1!$B$1:$I$1</c:f>
              <c:strCache>
                <c:ptCount val="8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Second full</c:v>
                </c:pt>
              </c:strCache>
            </c:strRef>
          </c:cat>
          <c:val>
            <c:numRef>
              <c:f>Sheet1!$B$4:$I$4</c:f>
              <c:numCache>
                <c:formatCode>General</c:formatCode>
                <c:ptCount val="8"/>
                <c:pt idx="0">
                  <c:v>213</c:v>
                </c:pt>
                <c:pt idx="1">
                  <c:v>8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8</c:v>
                </c:pt>
                <c:pt idx="6">
                  <c:v>8</c:v>
                </c:pt>
                <c:pt idx="7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70-4852-B7D9-E85EF78B54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5053775"/>
        <c:axId val="21927343"/>
        <c:extLst>
          <c:ext xmlns:c15="http://schemas.microsoft.com/office/drawing/2012/chart" uri="{02D57815-91ED-43cb-92C2-25804820EDAC}">
            <c15:filteredBarSeries>
              <c15:ser>
                <c:idx val="3"/>
                <c:order val="3"/>
                <c:tx>
                  <c:str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strCache>
                      <c:ptCount val="1"/>
                      <c:pt idx="0">
                        <c:v>#REF!</c:v>
                      </c:pt>
                    </c:strCache>
                  </c:strRef>
                </c:tx>
                <c:spPr>
                  <a:solidFill>
                    <a:schemeClr val="accent4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Sheet1!$B$1:$I$1</c15:sqref>
                        </c15:formulaRef>
                      </c:ext>
                    </c:extLst>
                    <c:strCache>
                      <c:ptCount val="8"/>
                      <c:pt idx="0">
                        <c:v>full</c:v>
                      </c:pt>
                      <c:pt idx="1">
                        <c:v>incre</c:v>
                      </c:pt>
                      <c:pt idx="2">
                        <c:v>incre</c:v>
                      </c:pt>
                      <c:pt idx="3">
                        <c:v>incre</c:v>
                      </c:pt>
                      <c:pt idx="4">
                        <c:v>incre</c:v>
                      </c:pt>
                      <c:pt idx="5">
                        <c:v>incre</c:v>
                      </c:pt>
                      <c:pt idx="6">
                        <c:v>incre</c:v>
                      </c:pt>
                      <c:pt idx="7">
                        <c:v>Second full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Sheet1!#REF!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1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CD70-4852-B7D9-E85EF78B54BC}"/>
                  </c:ext>
                </c:extLst>
              </c15:ser>
            </c15:filteredBarSeries>
          </c:ext>
        </c:extLst>
      </c:barChart>
      <c:catAx>
        <c:axId val="1945053775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1927343"/>
        <c:crosses val="autoZero"/>
        <c:auto val="1"/>
        <c:lblAlgn val="ctr"/>
        <c:lblOffset val="100"/>
        <c:noMultiLvlLbl val="1"/>
      </c:catAx>
      <c:valAx>
        <c:axId val="219273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94505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备份容量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Sheet1!$A$7</c:f>
              <c:strCache>
                <c:ptCount val="1"/>
                <c:pt idx="0">
                  <c:v>rsync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Sheet1!$B$6:$I$6</c:f>
              <c:strCache>
                <c:ptCount val="8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Second full</c:v>
                </c:pt>
              </c:strCache>
            </c:strRef>
          </c:cat>
          <c:val>
            <c:numRef>
              <c:f>Sheet1!$B$7:$I$7</c:f>
              <c:numCache>
                <c:formatCode>General</c:formatCode>
                <c:ptCount val="8"/>
                <c:pt idx="0">
                  <c:v>863</c:v>
                </c:pt>
                <c:pt idx="1">
                  <c:v>158</c:v>
                </c:pt>
                <c:pt idx="2">
                  <c:v>475</c:v>
                </c:pt>
                <c:pt idx="3">
                  <c:v>155</c:v>
                </c:pt>
                <c:pt idx="4">
                  <c:v>499</c:v>
                </c:pt>
                <c:pt idx="5">
                  <c:v>508</c:v>
                </c:pt>
                <c:pt idx="6">
                  <c:v>508</c:v>
                </c:pt>
                <c:pt idx="7">
                  <c:v>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44-4D5B-9E96-8DA7AC69D289}"/>
            </c:ext>
          </c:extLst>
        </c:ser>
        <c:ser>
          <c:idx val="1"/>
          <c:order val="1"/>
          <c:tx>
            <c:strRef>
              <c:f>Sheet1!$A$8</c:f>
              <c:strCache>
                <c:ptCount val="1"/>
                <c:pt idx="0">
                  <c:v>restic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Sheet1!$B$6:$I$6</c:f>
              <c:strCache>
                <c:ptCount val="8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Second full</c:v>
                </c:pt>
              </c:strCache>
            </c:strRef>
          </c:cat>
          <c:val>
            <c:numRef>
              <c:f>Sheet1!$B$8:$I$8</c:f>
              <c:numCache>
                <c:formatCode>General</c:formatCode>
                <c:ptCount val="8"/>
                <c:pt idx="0">
                  <c:v>834</c:v>
                </c:pt>
                <c:pt idx="1">
                  <c:v>55</c:v>
                </c:pt>
                <c:pt idx="2">
                  <c:v>252</c:v>
                </c:pt>
                <c:pt idx="3">
                  <c:v>55</c:v>
                </c:pt>
                <c:pt idx="4">
                  <c:v>290</c:v>
                </c:pt>
                <c:pt idx="5">
                  <c:v>391</c:v>
                </c:pt>
                <c:pt idx="6">
                  <c:v>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44-4D5B-9E96-8DA7AC69D289}"/>
            </c:ext>
          </c:extLst>
        </c:ser>
        <c:ser>
          <c:idx val="2"/>
          <c:order val="2"/>
          <c:tx>
            <c:strRef>
              <c:f>Sheet1!$A$9</c:f>
              <c:strCache>
                <c:ptCount val="1"/>
                <c:pt idx="0">
                  <c:v>Networker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Sheet1!$B$6:$I$6</c:f>
              <c:strCache>
                <c:ptCount val="8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Second full</c:v>
                </c:pt>
              </c:strCache>
            </c:strRef>
          </c:cat>
          <c:val>
            <c:numRef>
              <c:f>Sheet1!$B$9:$I$9</c:f>
              <c:numCache>
                <c:formatCode>General</c:formatCode>
                <c:ptCount val="8"/>
                <c:pt idx="0">
                  <c:v>902</c:v>
                </c:pt>
                <c:pt idx="1">
                  <c:v>0.55000000000000004</c:v>
                </c:pt>
                <c:pt idx="2">
                  <c:v>499</c:v>
                </c:pt>
                <c:pt idx="3">
                  <c:v>477</c:v>
                </c:pt>
                <c:pt idx="4">
                  <c:v>499</c:v>
                </c:pt>
                <c:pt idx="5">
                  <c:v>477</c:v>
                </c:pt>
                <c:pt idx="6">
                  <c:v>477</c:v>
                </c:pt>
                <c:pt idx="7">
                  <c:v>902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44-4D5B-9E96-8DA7AC69D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70858159"/>
        <c:axId val="891721903"/>
      </c:barChart>
      <c:catAx>
        <c:axId val="10708581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91721903"/>
        <c:crosses val="autoZero"/>
        <c:auto val="1"/>
        <c:lblAlgn val="ctr"/>
        <c:lblOffset val="100"/>
        <c:noMultiLvlLbl val="0"/>
      </c:catAx>
      <c:valAx>
        <c:axId val="89172190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0708581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备份容量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Sheet2!$A$6</c:f>
              <c:strCache>
                <c:ptCount val="1"/>
                <c:pt idx="0">
                  <c:v>restic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Sheet2!$B$5:$L$5</c:f>
              <c:strCache>
                <c:ptCount val="11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incre</c:v>
                </c:pt>
                <c:pt idx="8">
                  <c:v>incre</c:v>
                </c:pt>
                <c:pt idx="9">
                  <c:v>incre</c:v>
                </c:pt>
                <c:pt idx="10">
                  <c:v>incre</c:v>
                </c:pt>
              </c:strCache>
            </c:strRef>
          </c:cat>
          <c:val>
            <c:numRef>
              <c:f>Sheet2!$B$6:$L$6</c:f>
              <c:numCache>
                <c:formatCode>General</c:formatCode>
                <c:ptCount val="11"/>
                <c:pt idx="0">
                  <c:v>738</c:v>
                </c:pt>
                <c:pt idx="1">
                  <c:v>132</c:v>
                </c:pt>
                <c:pt idx="2">
                  <c:v>367</c:v>
                </c:pt>
                <c:pt idx="3">
                  <c:v>79</c:v>
                </c:pt>
                <c:pt idx="4">
                  <c:v>932</c:v>
                </c:pt>
                <c:pt idx="5">
                  <c:v>283</c:v>
                </c:pt>
                <c:pt idx="6">
                  <c:v>8</c:v>
                </c:pt>
                <c:pt idx="7">
                  <c:v>133</c:v>
                </c:pt>
                <c:pt idx="8">
                  <c:v>368</c:v>
                </c:pt>
                <c:pt idx="9">
                  <c:v>80</c:v>
                </c:pt>
                <c:pt idx="10">
                  <c:v>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43-4326-933E-AD292CCA9759}"/>
            </c:ext>
          </c:extLst>
        </c:ser>
        <c:ser>
          <c:idx val="1"/>
          <c:order val="1"/>
          <c:tx>
            <c:strRef>
              <c:f>Sheet2!$A$7</c:f>
              <c:strCache>
                <c:ptCount val="1"/>
                <c:pt idx="0">
                  <c:v>veritas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Sheet2!$B$5:$L$5</c:f>
              <c:strCache>
                <c:ptCount val="11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incre</c:v>
                </c:pt>
                <c:pt idx="8">
                  <c:v>incre</c:v>
                </c:pt>
                <c:pt idx="9">
                  <c:v>incre</c:v>
                </c:pt>
                <c:pt idx="10">
                  <c:v>incre</c:v>
                </c:pt>
              </c:strCache>
            </c:strRef>
          </c:cat>
          <c:val>
            <c:numRef>
              <c:f>Sheet2!$B$7:$L$7</c:f>
              <c:numCache>
                <c:formatCode>General</c:formatCode>
                <c:ptCount val="11"/>
                <c:pt idx="0">
                  <c:v>773</c:v>
                </c:pt>
                <c:pt idx="1">
                  <c:v>311</c:v>
                </c:pt>
                <c:pt idx="2">
                  <c:v>341</c:v>
                </c:pt>
                <c:pt idx="3">
                  <c:v>232</c:v>
                </c:pt>
                <c:pt idx="4">
                  <c:v>1334</c:v>
                </c:pt>
                <c:pt idx="5">
                  <c:v>891</c:v>
                </c:pt>
                <c:pt idx="6">
                  <c:v>99</c:v>
                </c:pt>
                <c:pt idx="7">
                  <c:v>311</c:v>
                </c:pt>
                <c:pt idx="8">
                  <c:v>232</c:v>
                </c:pt>
                <c:pt idx="9">
                  <c:v>1335</c:v>
                </c:pt>
                <c:pt idx="10">
                  <c:v>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43-4326-933E-AD292CCA97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7063055"/>
        <c:axId val="312152079"/>
      </c:barChart>
      <c:catAx>
        <c:axId val="29706305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12152079"/>
        <c:crosses val="autoZero"/>
        <c:auto val="1"/>
        <c:lblAlgn val="ctr"/>
        <c:lblOffset val="100"/>
        <c:noMultiLvlLbl val="0"/>
      </c:catAx>
      <c:valAx>
        <c:axId val="312152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297063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/>
              <a:t>备份时间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Sheet2!$A$2</c:f>
              <c:strCache>
                <c:ptCount val="1"/>
                <c:pt idx="0">
                  <c:v>restic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incre</c:v>
                </c:pt>
                <c:pt idx="8">
                  <c:v>incre</c:v>
                </c:pt>
                <c:pt idx="9">
                  <c:v>incre</c:v>
                </c:pt>
                <c:pt idx="10">
                  <c:v>incre</c:v>
                </c:pt>
              </c:strCache>
            </c:strRef>
          </c:cat>
          <c:val>
            <c:numRef>
              <c:f>Sheet2!$B$2:$L$2</c:f>
              <c:numCache>
                <c:formatCode>General</c:formatCode>
                <c:ptCount val="11"/>
                <c:pt idx="0">
                  <c:v>50</c:v>
                </c:pt>
                <c:pt idx="1">
                  <c:v>6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  <c:pt idx="6">
                  <c:v>6</c:v>
                </c:pt>
                <c:pt idx="7">
                  <c:v>6</c:v>
                </c:pt>
                <c:pt idx="8">
                  <c:v>6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0A-4BF0-BA7A-E86EC0020AC3}"/>
            </c:ext>
          </c:extLst>
        </c:ser>
        <c:ser>
          <c:idx val="1"/>
          <c:order val="1"/>
          <c:tx>
            <c:strRef>
              <c:f>Sheet2!$A$3</c:f>
              <c:strCache>
                <c:ptCount val="1"/>
                <c:pt idx="0">
                  <c:v>veritas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Sheet2!$B$1:$L$1</c:f>
              <c:strCache>
                <c:ptCount val="11"/>
                <c:pt idx="0">
                  <c:v>full</c:v>
                </c:pt>
                <c:pt idx="1">
                  <c:v>incre</c:v>
                </c:pt>
                <c:pt idx="2">
                  <c:v>incre</c:v>
                </c:pt>
                <c:pt idx="3">
                  <c:v>incre</c:v>
                </c:pt>
                <c:pt idx="4">
                  <c:v>incre</c:v>
                </c:pt>
                <c:pt idx="5">
                  <c:v>incre</c:v>
                </c:pt>
                <c:pt idx="6">
                  <c:v>incre</c:v>
                </c:pt>
                <c:pt idx="7">
                  <c:v>incre</c:v>
                </c:pt>
                <c:pt idx="8">
                  <c:v>incre</c:v>
                </c:pt>
                <c:pt idx="9">
                  <c:v>incre</c:v>
                </c:pt>
                <c:pt idx="10">
                  <c:v>incre</c:v>
                </c:pt>
              </c:strCache>
            </c:strRef>
          </c:cat>
          <c:val>
            <c:numRef>
              <c:f>Sheet2!$B$3:$L$3</c:f>
              <c:numCache>
                <c:formatCode>General</c:formatCode>
                <c:ptCount val="11"/>
                <c:pt idx="0">
                  <c:v>89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0A-4BF0-BA7A-E86EC0020A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6868479"/>
        <c:axId val="556778799"/>
      </c:barChart>
      <c:catAx>
        <c:axId val="556868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6778799"/>
        <c:crosses val="autoZero"/>
        <c:auto val="1"/>
        <c:lblAlgn val="ctr"/>
        <c:lblOffset val="100"/>
        <c:noMultiLvlLbl val="0"/>
      </c:catAx>
      <c:valAx>
        <c:axId val="5567787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5568684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4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56883-A816-4EFC-A1E9-060EF11422CF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112A9-C745-4A84-AA31-C43A0AA3106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397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12" name="Rectangle 3"/>
          <p:cNvSpPr>
            <a:spLocks noChangeArrowheads="1"/>
          </p:cNvSpPr>
          <p:nvPr userDrawn="1"/>
        </p:nvSpPr>
        <p:spPr bwMode="auto">
          <a:xfrm>
            <a:off x="834343" y="6586538"/>
            <a:ext cx="10407877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zh-CN" sz="1200" b="1" kern="1200" dirty="0">
                <a:solidFill>
                  <a:srgbClr val="0033CC"/>
                </a:solidFill>
                <a:latin typeface="Calibri" pitchFamily="34" charset="0"/>
                <a:ea typeface="黑体" pitchFamily="2" charset="-122"/>
                <a:cs typeface="+mn-cs"/>
              </a:rPr>
              <a:t>SCE 2023                            </a:t>
            </a:r>
            <a:r>
              <a:rPr lang="zh-CN" altLang="en-US" sz="1200" b="1" kern="1200" dirty="0">
                <a:solidFill>
                  <a:srgbClr val="0033CC"/>
                </a:solidFill>
                <a:latin typeface="Calibri" pitchFamily="34" charset="0"/>
                <a:ea typeface="黑体" pitchFamily="2" charset="-122"/>
                <a:cs typeface="Verdana" pitchFamily="34" charset="0"/>
              </a:rPr>
              <a:t>       </a:t>
            </a:r>
            <a:r>
              <a:rPr lang="zh-CN" altLang="en-US" sz="1200" b="1" dirty="0">
                <a:solidFill>
                  <a:srgbClr val="0033CC"/>
                </a:solidFill>
                <a:latin typeface="Calibri" pitchFamily="34" charset="0"/>
                <a:cs typeface="Verdana" pitchFamily="34" charset="0"/>
              </a:rPr>
              <a:t>                                                                                                                                                                                      </a:t>
            </a:r>
            <a:r>
              <a:rPr lang="zh-CN" altLang="en-US" sz="1200" b="1" baseline="0" dirty="0">
                <a:solidFill>
                  <a:srgbClr val="0033CC"/>
                </a:solidFill>
                <a:latin typeface="Calibri" pitchFamily="34" charset="0"/>
                <a:cs typeface="Verdana" pitchFamily="34" charset="0"/>
              </a:rPr>
              <a:t>                         </a:t>
            </a:r>
            <a:r>
              <a:rPr lang="en-US" altLang="zh-CN" sz="1200" b="1" baseline="0" dirty="0">
                <a:solidFill>
                  <a:srgbClr val="0033CC"/>
                </a:solidFill>
                <a:latin typeface="Calibri" pitchFamily="34" charset="0"/>
                <a:cs typeface="Verdana" pitchFamily="34" charset="0"/>
              </a:rPr>
              <a:t>11</a:t>
            </a:r>
            <a:r>
              <a:rPr lang="en-US" altLang="zh-CN" sz="1200" b="1" baseline="0" dirty="0">
                <a:solidFill>
                  <a:srgbClr val="0033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US" altLang="zh-CN" sz="1200" b="1" dirty="0">
                <a:solidFill>
                  <a:srgbClr val="0033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July, 2023</a:t>
            </a:r>
            <a:endParaRPr lang="zh-CN" altLang="en-US" sz="1200" b="1" dirty="0">
              <a:solidFill>
                <a:srgbClr val="0033CC"/>
              </a:solidFill>
              <a:latin typeface="Calibri" pitchFamily="34" charset="0"/>
              <a:ea typeface="黑体" pitchFamily="2" charset="-122"/>
              <a:cs typeface="Verdana" pitchFamily="34" charset="0"/>
            </a:endParaRPr>
          </a:p>
        </p:txBody>
      </p:sp>
      <p:sp>
        <p:nvSpPr>
          <p:cNvPr id="13" name="Line 4"/>
          <p:cNvSpPr>
            <a:spLocks noChangeShapeType="1"/>
          </p:cNvSpPr>
          <p:nvPr userDrawn="1"/>
        </p:nvSpPr>
        <p:spPr bwMode="auto">
          <a:xfrm>
            <a:off x="839106" y="6565900"/>
            <a:ext cx="1044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 userDrawn="1"/>
        </p:nvSpPr>
        <p:spPr bwMode="auto">
          <a:xfrm>
            <a:off x="11332826" y="6391923"/>
            <a:ext cx="917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fld id="{506185A6-71A3-4102-85DB-AC6B181D97E8}" type="slidenum">
              <a:rPr lang="en-US" altLang="zh-CN" sz="1800" b="1" smtClean="0">
                <a:solidFill>
                  <a:srgbClr val="0033CC"/>
                </a:solidFill>
                <a:latin typeface="Calibri" pitchFamily="34" charset="0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en-US" altLang="zh-CN" sz="1800" b="1" dirty="0">
                <a:solidFill>
                  <a:srgbClr val="0033CC"/>
                </a:solidFill>
                <a:latin typeface="Calibri" pitchFamily="34" charset="0"/>
              </a:rPr>
              <a:t>/14</a:t>
            </a:r>
            <a:endParaRPr lang="en-US" altLang="zh-CN" sz="2400" b="1" dirty="0">
              <a:solidFill>
                <a:srgbClr val="0033CC"/>
              </a:solidFill>
              <a:latin typeface="Calibri" pitchFamily="34" charset="0"/>
              <a:ea typeface="隶书" pitchFamily="49" charset="-122"/>
            </a:endParaRPr>
          </a:p>
        </p:txBody>
      </p:sp>
      <p:pic>
        <p:nvPicPr>
          <p:cNvPr id="15" name="Picture 2" descr="http://img0.imgtn.bdimg.com/it/u=563621966,1908252958&amp;fm=21&amp;gp=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25975"/>
            <a:ext cx="674688" cy="4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A688C49-F65D-488F-AA23-0102547F35B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984946" cy="95847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CB4946F4-20AE-4F5A-A6BA-4078DDAAF2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332901" y="0"/>
            <a:ext cx="3719736" cy="841866"/>
          </a:xfrm>
          <a:prstGeom prst="rect">
            <a:avLst/>
          </a:prstGeom>
        </p:spPr>
      </p:pic>
      <p:grpSp>
        <p:nvGrpSpPr>
          <p:cNvPr id="11" name="组合 10">
            <a:extLst>
              <a:ext uri="{FF2B5EF4-FFF2-40B4-BE49-F238E27FC236}">
                <a16:creationId xmlns:a16="http://schemas.microsoft.com/office/drawing/2014/main" id="{AF6E6236-F15C-4C9F-8E58-E51B4896A890}"/>
              </a:ext>
            </a:extLst>
          </p:cNvPr>
          <p:cNvGrpSpPr/>
          <p:nvPr userDrawn="1"/>
        </p:nvGrpSpPr>
        <p:grpSpPr>
          <a:xfrm>
            <a:off x="0" y="960597"/>
            <a:ext cx="12192000" cy="87076"/>
            <a:chOff x="0" y="821645"/>
            <a:chExt cx="9191194" cy="135018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6940C1CF-340B-450F-9600-0492631BCB35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A2AAADE8-F7CC-42F1-B95F-0B20A0045461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矩形 18">
                <a:extLst>
                  <a:ext uri="{FF2B5EF4-FFF2-40B4-BE49-F238E27FC236}">
                    <a16:creationId xmlns:a16="http://schemas.microsoft.com/office/drawing/2014/main" id="{B994D9D0-5BA8-4FAD-BC2A-C0ADE769BCBB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548FAADC-B224-4670-87C6-3BD9FC9C9FCE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11785600" y="274639"/>
            <a:ext cx="36576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12800" y="274639"/>
            <a:ext cx="107696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6B6EBB4-DFA7-4A0B-896B-3761D1680D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2BD3E50-5BC0-442F-B781-B9557F65B4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E1F73F-C73A-4BF2-B34F-17F3FE7CE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7A6821-DECF-48C4-A3E7-C11191DBD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0C27AC-0708-47EC-958B-7C2A6C8FE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63505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114C51-85CE-4500-A701-5ABBFA5EF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EB50369-3623-4729-9284-74541069D7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1DFE1E-BDDA-400A-B4C9-DC2D930A2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C900E0B-FC4F-4BE4-B780-CA9FAD24A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9CD799-11B2-4573-8F6D-229E9A4E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2370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8A87D3-8D14-4E96-B69D-81C59D9DF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8C82958-8636-41DD-BD3A-758484105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F481B5-D6BE-46C3-A9C8-8F4BE4774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48C55C-73EB-4D15-848D-8A239DE20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FD76F4B-96AA-41F7-8AFE-142449FB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63412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6DA96E-D899-4E07-8F62-39AEB21B7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088C1B0-9026-4716-82F6-95C985C2E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A27AB52-C070-4E49-986E-B7724BC85B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36083A7-B4EF-48C1-A349-7832F87638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0BA0CF4-4864-4296-B8B0-D815AE436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F5E403D-651F-46A3-AE86-5548C87A8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042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2B3314-5F5A-45DE-94DF-6FAA57F20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8F18C-CEB0-4443-A498-498D1C8AD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B418EC-CE52-4BBB-A348-5EEBD91E6B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BD09988-42B2-42B6-8C0D-5879CF8BA5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5F7C6AF6-1AE3-4F3D-90D8-5703610F88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EB146EE-C11E-49AF-A009-83259BC68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A9F15F3-E120-4BCC-828B-C2E12D3A7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6AF0CAF-1FB3-4C62-ABCE-C66012BFE4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754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BA0CED-8BA6-4E31-9CFB-713F38C54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765FFEB-5DE4-47DB-AFCE-5ADD0CF6E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CABD97F-4DCC-4C5E-917A-118788A7E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C791405-5358-474A-9159-56EF67973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757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D7A0B7-03DB-433E-9096-6693BBAE8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E998852-A313-49BC-B9E7-E2854BD06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6B3F12EC-67EE-472F-B43E-011912296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DF4C90E-6587-4A16-92A5-4E8BE7A1D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09797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C38B422-8C72-4CC0-884F-2502CC774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0F64EA6-A0BE-4ED3-A7EF-8BF91E96E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E9A80B2-E8A4-4119-AB99-E7590A575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0452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E49E39-CD98-4FEC-9A18-AA95E134B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2492440-C507-45D6-8925-FA824FD956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68C2B8B1-F889-4FCB-AE50-499DF7F520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5ACC0CC-E445-41CF-9C0B-BD1E467B5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4AC70C2-F56B-42B0-9E94-7F0A214EE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95A50F1-1A91-4249-9BA2-154DA7C26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93826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3E2A7F-33AA-4D62-A692-CA463A8E8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DB3F58D-9340-44DF-8382-05C7474496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F5F98B-CF38-427A-BCC7-A24171BDF6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8CBB64B-FF8E-4757-8493-236A42645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4D4E2D-5AB4-4576-8A45-711189C5B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178E325-D7F8-4985-91FD-9CC9DABB3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6614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5360F2-7F4F-4656-B5A5-B7398391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AD90048-AF29-4762-9914-C6DB2E234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097093C-DFC0-4E8C-81AF-F4CDA93B3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8056B7A-2342-499D-B8AD-E01BA6184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4525A2-C52F-4655-8CE4-50FF7EA13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127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BD142DE-CE1B-44EB-9931-7437F3A9F8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68F37E9-DAFC-4540-8D4E-77888B9B0A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2A53542-039A-4B8C-A882-0737BAB8D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3C09ABA-6EE9-4E86-8726-B2BB1370E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4D43F72-0663-41DD-B84A-EF206AAD7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4530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6DCD5C-5F72-4CDF-982B-82C61A859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2D675CB-3A88-4FA6-B7F7-77E27FB66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5D10B24-B29E-48BF-B2DE-C04CE5DF7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E87EBA-D73B-49A0-8725-1CB787C31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71521DF-B76D-46EC-9E6F-20A4C59E1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4663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D5FB63B-F847-4F6E-B49C-A602465E0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D85ED2-581C-4373-8F9B-990168E35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B1D128-11CF-467B-89F1-98DA40995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9B7BAB1-FE7A-4D37-BC03-2D800904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29FBA2E-2641-4718-9530-A70002A8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03955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7FEF79-3F5D-40C2-9E96-01CCBD660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159D6D2-4435-4E06-B02D-0BA0A69FF5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BFC458C-ECE8-4E9E-B21F-C807A2665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7085AF-49B6-4361-9CDE-144E23B01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FFC0F30-9A26-4C40-AEAB-8D08E1573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07948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5B8F82-0E8E-4B75-89F5-F997B5FF9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9614536-F3E6-4F4D-9C0B-E14E015BB6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17AD24-2AA5-4425-BD66-5A8461FA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9B59958-F3CA-4288-B32D-362D05666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FDD73B-B094-4325-B798-B10928AB3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BCE0079-269D-4253-B92F-0F6BAF8B3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8386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63795" y="1051254"/>
            <a:ext cx="10972800" cy="549401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Rectangle 3"/>
          <p:cNvSpPr>
            <a:spLocks noChangeArrowheads="1"/>
          </p:cNvSpPr>
          <p:nvPr userDrawn="1"/>
        </p:nvSpPr>
        <p:spPr bwMode="auto">
          <a:xfrm>
            <a:off x="834344" y="6586538"/>
            <a:ext cx="10558917" cy="274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8" tIns="44450" rIns="90488" bIns="44450">
            <a:spAutoFit/>
          </a:bodyPr>
          <a:lstStyle/>
          <a:p>
            <a:pPr algn="l" eaLnBrk="0" hangingPunct="0">
              <a:spcBef>
                <a:spcPct val="0"/>
              </a:spcBef>
            </a:pPr>
            <a:r>
              <a:rPr lang="en-US" altLang="zh-CN" sz="1200" b="1" kern="1200" dirty="0">
                <a:solidFill>
                  <a:srgbClr val="0033CC"/>
                </a:solidFill>
                <a:latin typeface="Calibri" pitchFamily="34" charset="0"/>
                <a:ea typeface="黑体" pitchFamily="2" charset="-122"/>
                <a:cs typeface="+mn-cs"/>
              </a:rPr>
              <a:t>SCE 2023    </a:t>
            </a:r>
            <a:r>
              <a:rPr lang="en-US" altLang="zh-CN" sz="1200" b="1" dirty="0">
                <a:solidFill>
                  <a:srgbClr val="0033CC"/>
                </a:solidFill>
                <a:latin typeface="Calibri" pitchFamily="34" charset="0"/>
                <a:cs typeface="Verdana" pitchFamily="34" charset="0"/>
              </a:rPr>
              <a:t>yaoql@ihep.ac.cn</a:t>
            </a:r>
            <a:r>
              <a:rPr lang="zh-CN" altLang="en-US" sz="1200" b="1" dirty="0">
                <a:solidFill>
                  <a:srgbClr val="0033CC"/>
                </a:solidFill>
                <a:latin typeface="Calibri" pitchFamily="34" charset="0"/>
                <a:cs typeface="Verdana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zh-CN" altLang="en-US" sz="1200" b="1" baseline="0" dirty="0">
                <a:solidFill>
                  <a:srgbClr val="0033CC"/>
                </a:solidFill>
                <a:latin typeface="Calibri" pitchFamily="34" charset="0"/>
                <a:cs typeface="Verdana" pitchFamily="34" charset="0"/>
              </a:rPr>
              <a:t> </a:t>
            </a:r>
            <a:r>
              <a:rPr lang="en-US" altLang="zh-CN" sz="1200" b="1" baseline="0" dirty="0">
                <a:solidFill>
                  <a:srgbClr val="0033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11th</a:t>
            </a:r>
            <a:r>
              <a:rPr lang="en-US" altLang="zh-CN" sz="1200" b="1" dirty="0">
                <a:solidFill>
                  <a:srgbClr val="0033CC"/>
                </a:solidFill>
                <a:latin typeface="Calibri" pitchFamily="34" charset="0"/>
                <a:ea typeface="Verdana" pitchFamily="34" charset="0"/>
                <a:cs typeface="Verdana" pitchFamily="34" charset="0"/>
              </a:rPr>
              <a:t> July, 2023</a:t>
            </a:r>
            <a:endParaRPr lang="zh-CN" altLang="en-US" sz="1200" b="1" dirty="0">
              <a:solidFill>
                <a:srgbClr val="0033CC"/>
              </a:solidFill>
              <a:latin typeface="Calibri" pitchFamily="34" charset="0"/>
              <a:ea typeface="黑体" pitchFamily="2" charset="-122"/>
              <a:cs typeface="Verdana" pitchFamily="34" charset="0"/>
            </a:endParaRPr>
          </a:p>
        </p:txBody>
      </p:sp>
      <p:sp>
        <p:nvSpPr>
          <p:cNvPr id="12" name="Line 4"/>
          <p:cNvSpPr>
            <a:spLocks noChangeShapeType="1"/>
          </p:cNvSpPr>
          <p:nvPr userDrawn="1"/>
        </p:nvSpPr>
        <p:spPr bwMode="auto">
          <a:xfrm>
            <a:off x="839106" y="6565900"/>
            <a:ext cx="10440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 userDrawn="1"/>
        </p:nvSpPr>
        <p:spPr bwMode="auto">
          <a:xfrm>
            <a:off x="11332826" y="6391923"/>
            <a:ext cx="91723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fld id="{506185A6-71A3-4102-85DB-AC6B181D97E8}" type="slidenum">
              <a:rPr lang="en-US" altLang="zh-CN" sz="1800" b="1" smtClean="0">
                <a:solidFill>
                  <a:srgbClr val="0033CC"/>
                </a:solidFill>
                <a:latin typeface="Calibri" pitchFamily="34" charset="0"/>
              </a:rPr>
              <a:pPr eaLnBrk="0" hangingPunct="0">
                <a:spcBef>
                  <a:spcPct val="0"/>
                </a:spcBef>
              </a:pPr>
              <a:t>‹#›</a:t>
            </a:fld>
            <a:r>
              <a:rPr lang="en-US" altLang="zh-CN" sz="1800" b="1" dirty="0">
                <a:solidFill>
                  <a:srgbClr val="0033CC"/>
                </a:solidFill>
                <a:latin typeface="Calibri" pitchFamily="34" charset="0"/>
              </a:rPr>
              <a:t>/14</a:t>
            </a:r>
            <a:endParaRPr lang="en-US" altLang="zh-CN" sz="2400" b="1" dirty="0">
              <a:solidFill>
                <a:srgbClr val="0033CC"/>
              </a:solidFill>
              <a:latin typeface="Calibri" pitchFamily="34" charset="0"/>
              <a:ea typeface="隶书" pitchFamily="49" charset="-122"/>
            </a:endParaRPr>
          </a:p>
        </p:txBody>
      </p:sp>
      <p:pic>
        <p:nvPicPr>
          <p:cNvPr id="14" name="Picture 2" descr="http://img0.imgtn.bdimg.com/it/u=563621966,1908252958&amp;fm=21&amp;gp=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6325975"/>
            <a:ext cx="674688" cy="454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组合 9">
            <a:extLst>
              <a:ext uri="{FF2B5EF4-FFF2-40B4-BE49-F238E27FC236}">
                <a16:creationId xmlns:a16="http://schemas.microsoft.com/office/drawing/2014/main" id="{63CB8EB6-C56B-428C-A8B8-4879A212732D}"/>
              </a:ext>
            </a:extLst>
          </p:cNvPr>
          <p:cNvGrpSpPr/>
          <p:nvPr userDrawn="1"/>
        </p:nvGrpSpPr>
        <p:grpSpPr>
          <a:xfrm>
            <a:off x="0" y="960597"/>
            <a:ext cx="12192000" cy="87076"/>
            <a:chOff x="0" y="821645"/>
            <a:chExt cx="9191194" cy="135018"/>
          </a:xfrm>
        </p:grpSpPr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49C27A8-E19C-4E69-9E73-A28A5932EDF1}"/>
                </a:ext>
              </a:extLst>
            </p:cNvPr>
            <p:cNvGrpSpPr/>
            <p:nvPr/>
          </p:nvGrpSpPr>
          <p:grpSpPr>
            <a:xfrm>
              <a:off x="0" y="836712"/>
              <a:ext cx="9191194" cy="110437"/>
              <a:chOff x="0" y="836712"/>
              <a:chExt cx="9191194" cy="110437"/>
            </a:xfrm>
          </p:grpSpPr>
          <p:sp>
            <p:nvSpPr>
              <p:cNvPr id="17" name="矩形 16">
                <a:extLst>
                  <a:ext uri="{FF2B5EF4-FFF2-40B4-BE49-F238E27FC236}">
                    <a16:creationId xmlns:a16="http://schemas.microsoft.com/office/drawing/2014/main" id="{C1AC2E9E-1818-4073-A7CD-F8B26FE78356}"/>
                  </a:ext>
                </a:extLst>
              </p:cNvPr>
              <p:cNvSpPr/>
              <p:nvPr/>
            </p:nvSpPr>
            <p:spPr>
              <a:xfrm>
                <a:off x="922847" y="836712"/>
                <a:ext cx="8268347" cy="110436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734813A8-6045-4900-AD22-4C55F66AE576}"/>
                  </a:ext>
                </a:extLst>
              </p:cNvPr>
              <p:cNvSpPr/>
              <p:nvPr/>
            </p:nvSpPr>
            <p:spPr>
              <a:xfrm>
                <a:off x="0" y="836713"/>
                <a:ext cx="975360" cy="110436"/>
              </a:xfrm>
              <a:prstGeom prst="rect">
                <a:avLst/>
              </a:prstGeom>
              <a:solidFill>
                <a:srgbClr val="0070C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48C0314D-85D2-48CF-8607-796AD9B8B865}"/>
                </a:ext>
              </a:extLst>
            </p:cNvPr>
            <p:cNvCxnSpPr/>
            <p:nvPr/>
          </p:nvCxnSpPr>
          <p:spPr>
            <a:xfrm flipV="1">
              <a:off x="975360" y="821645"/>
              <a:ext cx="0" cy="135018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</p:cxnSp>
      </p:grpSp>
      <p:sp>
        <p:nvSpPr>
          <p:cNvPr id="20" name="标题 1">
            <a:extLst>
              <a:ext uri="{FF2B5EF4-FFF2-40B4-BE49-F238E27FC236}">
                <a16:creationId xmlns:a16="http://schemas.microsoft.com/office/drawing/2014/main" id="{F8A7664D-91C1-46C6-A5F9-F355D2719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612" y="0"/>
            <a:ext cx="10972800" cy="960597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FFD419B-D0B2-46E8-BE84-67A776012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F173B8-9F4F-4DEA-AE3D-F3B0508835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D360416-939A-407F-AA66-87E6BCFFA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BD0C59F-F6E4-44A9-AD25-1C30FF0F46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711C549-F852-43E4-8A4B-85D248889E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F4E255BB-DFA0-4F3B-8B8D-A5C3B13EC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D587631-84AF-4E5C-8D03-B54D8B57A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480C2C7-B8F5-4FF4-9A42-8EDB0C98D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9275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F8161F-CB47-4B74-B96F-00CE07C7B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BDAC2E3-E9A9-4E66-90F4-EA4688A0C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D1A9182F-5FBB-45F3-9409-5960A8CC1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5B298F-58F0-49B4-8D70-9D3D27D84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87863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71A920D-156E-41D8-AD03-9C6DF0443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1D1D34F-38B2-407C-A05D-D682BF4D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D3F557-E019-4C24-A20C-8B097D13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8096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145C86-128B-4E47-A1A4-0B6FBDD3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0DAF0D-3857-43BE-86D0-929ED0844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A1D8E59-D048-4A90-838E-D158137C2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EBD82A1-3B4B-4BD2-AE6E-F196D9498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3ECCA58-056A-423A-A2BD-0CD1FADB5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60BFD89-952C-4396-9D26-4F1A782F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16041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94DAC2-5DC9-4BA4-A839-F71E3D2A00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6770703-FBA7-4359-AA0C-98090C74B6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0BFF69B-2417-4DE6-BE0B-D6CEEA4A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38C331B-5DCB-434E-BF5A-8805F85C0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BCB34F-99A5-445E-BF1B-F6478C653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AE4E2ED-68BB-47B3-889E-70BB37F69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80132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19754-7FDF-4F08-B65A-1E0FBF53F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69D9345-D761-47D0-BD96-A4DD31F045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6407E9B-434D-470A-8965-6029EDF0F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6C721B-AAC0-4E00-B42D-85FF2BDC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64A301-4F36-451A-9141-DD65D50B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415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B751559-0F5C-4ED5-98DC-301BFB8C34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45ECA902-96AD-437C-81F5-D223920D37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6DD4F54-80EA-446A-A846-4BF1FE55C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BB54107-55BB-43AB-874D-1EDE5A1E7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79062FC-87EE-4F5C-8D69-035CE603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05233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C80DE1D-A067-4E16-8F8E-289C62612A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36C6DFC-E0DE-42D8-B3D6-3920AEDCE3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B3901B4-2F0D-474C-9F75-D4636C6FE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1E59E9B-5E01-4909-9B97-F4C1B348E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C1E2C3E-1CAA-478F-A23B-B90A360CE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863053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625FB7-346D-486C-899E-39B4C55CF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A1CE26E-02B5-4A9C-B3FB-3538EACCE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1A14CF0-01E5-4DE4-8B19-F518364D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62F444-7B51-479F-94E4-2E53074DC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4B970AF-214C-4F77-A75B-9252E4766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0075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14061E-7AD9-4086-8C6F-3B6278168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00EB37-E001-434E-85FA-86BE69B3D2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6AEA477-3DCC-4C3C-83A7-D43A787BE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79262B5-E3F8-4917-9510-211FC6BBB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9082225-D6BE-49BE-91D7-CB4BCEC74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2426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7CE1D9A-F383-4AA4-A59F-837C3E25D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DCD8F20-1BF0-46A4-81BE-2B5C06004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4260370-FC4C-4D2B-A8B2-76A9E092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237F2FE-7A17-4B65-BFEC-194C686DA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96538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C5F734-C293-4147-BC2D-641D1F7E9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FC6EE8-888C-4ACD-9C71-96A8E200F3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AF8A60-9A01-4DF6-BBA2-AE22288A1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E363E50-DDDE-4193-B916-E2E65182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5E23972-5A79-46BF-B76B-8488C1B1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F212401-C902-4EDC-8218-C53BCC08B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64643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AD3029-0095-4493-96FA-1C1C8A984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B9BB132-4BEC-45CF-8108-07F830AAEA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7E60F96-9DBB-48BC-822E-514073029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4C959D71-D13A-499F-BB7A-F47203BA20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B31C6-4C14-4C37-92A0-8FDCFE54E5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BAD9434-B555-45F4-B457-38F919A8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0D13D41-71E8-4134-8EE5-1E3CA7135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5A78663-B83E-41DA-88E7-9EDFC3A7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2231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C1E2FA8-B2EA-4035-8F93-B06E31BC4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B57A23F-0096-48AF-B538-6F88ACC1C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5C5305-1DA6-468E-9AAF-8CA5B9DF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381E979-1381-4C36-993A-E34E77032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55055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E0EA4F8-978B-4D4B-8AB0-5FC69C5CC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03FA998-6FA0-4A82-94EE-1412C2C7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69B5694-9A6A-424D-9056-9C5217FE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45866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FDFEE1-E0EA-4ECE-8D51-E33FD940E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C94A4C0-A386-43B2-B95D-4F532CDD7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C3A4895-BF76-4B3B-800C-0E7184E61C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FA04A06-BE42-4425-A2CE-8A1C53C78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03490D1-BE92-4883-92A9-E1B021EC5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9977C-9E88-4DF9-9883-47CD842AD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5301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85E28C2-6A37-4258-A668-F5B86844A9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67475B0-A14E-4B4E-89B6-D9CD568A63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89EAEC0-9F8F-492D-B804-7F8A19AAB1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078F377-59E2-4B5E-931D-C44FDF738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93D42A0-8F56-4BCE-AEFC-76984F8B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9AF97DD-BC41-48D3-89E7-5F67016EE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3842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9865EB-DCA4-4F71-A2E6-C14C6A795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3A0D14B-747A-49E6-8EAA-713AA5550D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275E89-C25E-4412-BADF-3D8E2A18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7597D93-345D-4DA7-AB65-A078034C0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0F44E7-F3C4-4394-9AE5-27BF91F46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143976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296A542-8F85-47A3-8107-A6C083589B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688565E-8941-455F-86E0-C88AA20665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5698E6B-F359-4A65-8145-7052466BE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2948A82-5B9C-4804-899C-62609135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09C11B7-9A5C-4FCE-A850-0852B0C2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03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BEE3AA-5D11-4AD9-9751-528B95FF5D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394F0DD-4334-4238-96AB-DBDB03E01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4D48F34-22E5-44A3-92A3-2CE8A4635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04961E4-BC79-4958-9439-A5E57742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9632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128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229600" y="1600204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4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C19CA9-CCA6-4D28-98DB-BB90AA18E5EB}" type="datetimeFigureOut">
              <a:rPr lang="zh-CN" altLang="en-US" smtClean="0"/>
              <a:pPr/>
              <a:t>2023/7/11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55345-3332-48BD-948D-21CA5A1F26C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8" r:id="rId2"/>
    <p:sldLayoutId id="2147483698" r:id="rId3"/>
    <p:sldLayoutId id="2147483734" r:id="rId4"/>
    <p:sldLayoutId id="2147483721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F11B221-B660-45F5-90CF-1A36C6166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9CE2395-049F-4B01-9FBE-06A50E4C1D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BED88-F46A-4E58-BFCE-3E645ED101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F336C-E0C9-4B47-9EE4-2D32E7888F09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D346D-B5FB-4BAB-84B7-B4B18F53C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5128C5-61C4-4837-B7AB-ECA7F44B89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2DEF4-1118-4DA5-A75B-8976BCA4B4B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78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972AE5A-C2AF-48A1-9A68-B5D3BE795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649B4F1-9BBF-44CC-8B0D-211EA78DE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EBA30BE-66B3-4B7D-A7DF-0F89C39A82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B63FD-601B-4F12-A247-EF40051E08C5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1DA72A0-5E51-47D1-9C5E-D2D2025AC8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EE8CDBA-934C-4D98-94A1-484783A86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D622EA-277B-49C8-87D1-C5956215E97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480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C57EBA9-876E-4F93-855D-CB45860D7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6C811C1-8961-48FC-8EAB-C6C4EE6E24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DF9C4A-B5D9-45C2-90DA-18A126FE8E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5AF39-AB61-4DF1-8603-80B69B71153E}" type="datetimeFigureOut">
              <a:rPr lang="zh-CN" altLang="en-US" smtClean="0"/>
              <a:t>2023/7/11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5820641-BBF8-4CDF-89F0-E5CA24475E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DC5E236-6F10-491C-AD1C-D18C0F1EF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96CC3-69F7-458C-BC5C-2BED6737B3E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84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emf"/><Relationship Id="rId4" Type="http://schemas.openxmlformats.org/officeDocument/2006/relationships/image" Target="../media/image10.emf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475173" y="1282045"/>
            <a:ext cx="10972801" cy="21069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48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备份系统在高能所集群中的应用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01969" y="4113124"/>
            <a:ext cx="9350326" cy="1809374"/>
          </a:xfrm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姚秋玲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高能所计算中心</a:t>
            </a:r>
            <a:endParaRPr lang="en-US" altLang="zh-CN" sz="28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  <a:cs typeface="Calibri" panose="020F0502020204030204" pitchFamily="34" charset="0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  <a:cs typeface="Calibri" panose="020F0502020204030204" pitchFamily="34" charset="0"/>
              </a:rPr>
              <a:t>2023-07-11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0018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126"/>
    </mc:Choice>
    <mc:Fallback xmlns="">
      <p:transition spd="slow" advTm="3912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en-US" altLang="zh-CN" sz="48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的应用与二次开发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525982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6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en-US" altLang="zh-CN" sz="2400" b="1" dirty="0" err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备份策略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研发策略初始化、定期备份、镜像文件校验、日志采集、备份镜像定期清理等功能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Clr>
                <a:schemeClr val="tx1"/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将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用户数据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备份由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Amanda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切换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至</a:t>
            </a:r>
            <a:r>
              <a:rPr lang="en-US" altLang="zh-CN" sz="1800" dirty="0" err="1"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增加了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个并行备份策略，应用于用户服务</a:t>
            </a:r>
            <a:r>
              <a:rPr lang="en-US" altLang="zh-CN" sz="2400" b="1" dirty="0" err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ihepbox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lnSpc>
                <a:spcPct val="90000"/>
              </a:lnSpc>
              <a:buClr>
                <a:srgbClr val="003399"/>
              </a:buClr>
              <a:buSzPct val="60000"/>
              <a:buNone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备份时间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短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：为原备份时间的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1/2~1/8</a:t>
            </a:r>
          </a:p>
          <a:p>
            <a:pPr marL="0" indent="0">
              <a:lnSpc>
                <a:spcPct val="90000"/>
              </a:lnSpc>
              <a:buClr>
                <a:srgbClr val="003399"/>
              </a:buClr>
              <a:buSzPct val="60000"/>
              <a:buNone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占用容量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少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：数据可恢复时间为原来的</a:t>
            </a:r>
            <a:r>
              <a:rPr lang="en-US" altLang="zh-CN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3~6</a:t>
            </a:r>
            <a:r>
              <a:rPr lang="zh-CN" altLang="en-US" sz="20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倍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F144626-ACB2-4B11-AA3C-F589D814A0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463859"/>
              </p:ext>
            </p:extLst>
          </p:nvPr>
        </p:nvGraphicFramePr>
        <p:xfrm>
          <a:off x="609600" y="3610068"/>
          <a:ext cx="4654860" cy="2734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0972">
                  <a:extLst>
                    <a:ext uri="{9D8B030D-6E8A-4147-A177-3AD203B41FA5}">
                      <a16:colId xmlns:a16="http://schemas.microsoft.com/office/drawing/2014/main" val="365351421"/>
                    </a:ext>
                  </a:extLst>
                </a:gridCol>
                <a:gridCol w="930972">
                  <a:extLst>
                    <a:ext uri="{9D8B030D-6E8A-4147-A177-3AD203B41FA5}">
                      <a16:colId xmlns:a16="http://schemas.microsoft.com/office/drawing/2014/main" val="58955230"/>
                    </a:ext>
                  </a:extLst>
                </a:gridCol>
                <a:gridCol w="930972">
                  <a:extLst>
                    <a:ext uri="{9D8B030D-6E8A-4147-A177-3AD203B41FA5}">
                      <a16:colId xmlns:a16="http://schemas.microsoft.com/office/drawing/2014/main" val="1853269176"/>
                    </a:ext>
                  </a:extLst>
                </a:gridCol>
                <a:gridCol w="930972">
                  <a:extLst>
                    <a:ext uri="{9D8B030D-6E8A-4147-A177-3AD203B41FA5}">
                      <a16:colId xmlns:a16="http://schemas.microsoft.com/office/drawing/2014/main" val="589429893"/>
                    </a:ext>
                  </a:extLst>
                </a:gridCol>
                <a:gridCol w="930972">
                  <a:extLst>
                    <a:ext uri="{9D8B030D-6E8A-4147-A177-3AD203B41FA5}">
                      <a16:colId xmlns:a16="http://schemas.microsoft.com/office/drawing/2014/main" val="175134088"/>
                    </a:ext>
                  </a:extLst>
                </a:gridCol>
              </a:tblGrid>
              <a:tr h="241303"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备份目录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原备份时间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现备份时间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原可恢复时间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现可恢复时间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5980035"/>
                  </a:ext>
                </a:extLst>
              </a:tr>
              <a:tr h="659241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/workfs2</a:t>
                      </a:r>
                    </a:p>
                    <a:p>
                      <a:r>
                        <a:rPr lang="zh-CN" altLang="en-US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容量</a:t>
                      </a:r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10.2TB</a:t>
                      </a:r>
                    </a:p>
                    <a:p>
                      <a:r>
                        <a:rPr lang="zh-CN" altLang="en-US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文件数</a:t>
                      </a:r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15674699</a:t>
                      </a:r>
                      <a:endParaRPr lang="zh-CN" altLang="en-US" sz="8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69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小时</a:t>
                      </a:r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43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分钟</a:t>
                      </a:r>
                      <a:endParaRPr lang="en-US" altLang="zh-CN" sz="9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12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小时</a:t>
                      </a:r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6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分钟</a:t>
                      </a:r>
                      <a:endParaRPr lang="en-US" altLang="zh-CN" sz="9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两周内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三个月内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2055441"/>
                  </a:ext>
                </a:extLst>
              </a:tr>
              <a:tr h="659241">
                <a:tc>
                  <a:txBody>
                    <a:bodyPr/>
                    <a:lstStyle/>
                    <a:p>
                      <a:r>
                        <a:rPr lang="en-US" altLang="zh-CN" sz="800" dirty="0" err="1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Ihepbox</a:t>
                      </a:r>
                      <a:endParaRPr lang="en-US" altLang="zh-CN" sz="8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r>
                        <a:rPr lang="zh-CN" altLang="en-US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容量</a:t>
                      </a:r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36.9TB</a:t>
                      </a:r>
                    </a:p>
                    <a:p>
                      <a:r>
                        <a:rPr lang="zh-CN" altLang="en-US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文件数</a:t>
                      </a:r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21292358</a:t>
                      </a:r>
                      <a:endParaRPr lang="zh-CN" altLang="en-US" sz="8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天</a:t>
                      </a:r>
                      <a:endParaRPr lang="en-US" altLang="zh-CN" sz="9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天</a:t>
                      </a:r>
                      <a:endParaRPr lang="en-US" altLang="zh-CN" sz="9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一个月内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三个月内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7443408"/>
                  </a:ext>
                </a:extLst>
              </a:tr>
              <a:tr h="659241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en-US" altLang="zh-CN" sz="800" dirty="0" err="1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afs</a:t>
                      </a:r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/users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容量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526GB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文件数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7475862</a:t>
                      </a:r>
                      <a:endParaRPr kumimoji="0" lang="zh-CN" altLang="en-US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23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小时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43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分钟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14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小时</a:t>
                      </a:r>
                      <a:r>
                        <a:rPr kumimoji="0" lang="en-US" altLang="zh-CN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11</a:t>
                      </a: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等线" panose="02010600030101010101" pitchFamily="2" charset="-122"/>
                          <a:ea typeface="等线" panose="02010600030101010101" pitchFamily="2" charset="-122"/>
                          <a:cs typeface="+mn-cs"/>
                        </a:rPr>
                        <a:t>分钟</a:t>
                      </a:r>
                      <a:endParaRPr kumimoji="0" lang="en-US" altLang="zh-CN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  <a:p>
                      <a:endParaRPr lang="zh-CN" altLang="en-US" sz="9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两周内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三个月内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749081"/>
                  </a:ext>
                </a:extLst>
              </a:tr>
              <a:tr h="515928">
                <a:tc>
                  <a:txBody>
                    <a:bodyPr/>
                    <a:lstStyle/>
                    <a:p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</a:t>
                      </a:r>
                      <a:r>
                        <a:rPr lang="en-US" altLang="zh-CN" sz="800" dirty="0" err="1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publicfs</a:t>
                      </a:r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/atlas</a:t>
                      </a:r>
                    </a:p>
                    <a:p>
                      <a:r>
                        <a:rPr lang="zh-CN" altLang="en-US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容量</a:t>
                      </a:r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363GB</a:t>
                      </a:r>
                    </a:p>
                    <a:p>
                      <a:r>
                        <a:rPr lang="zh-CN" altLang="en-US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文件数</a:t>
                      </a:r>
                      <a:r>
                        <a:rPr lang="en-US" altLang="zh-CN" sz="8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558948</a:t>
                      </a:r>
                      <a:endParaRPr lang="zh-CN" altLang="en-US" sz="8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3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小时</a:t>
                      </a:r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13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分钟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zh-CN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等线" panose="02010600030101010101" pitchFamily="2" charset="-122"/>
                        <a:ea typeface="等线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25</a:t>
                      </a:r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分钟</a:t>
                      </a:r>
                      <a:endParaRPr lang="en-US" altLang="zh-CN" sz="9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  <a:p>
                      <a:endParaRPr lang="en-US" altLang="zh-CN" sz="900" dirty="0">
                        <a:latin typeface="等线" panose="02010600030101010101" pitchFamily="2" charset="-122"/>
                        <a:ea typeface="等线" panose="02010600030101010101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一个月内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900" dirty="0">
                          <a:latin typeface="等线" panose="02010600030101010101" pitchFamily="2" charset="-122"/>
                          <a:ea typeface="等线" panose="02010600030101010101" pitchFamily="2" charset="-122"/>
                        </a:rPr>
                        <a:t>三个月内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887729"/>
                  </a:ext>
                </a:extLst>
              </a:tr>
            </a:tbl>
          </a:graphicData>
        </a:graphic>
      </p:graphicFrame>
      <p:pic>
        <p:nvPicPr>
          <p:cNvPr id="6" name="图片 5">
            <a:extLst>
              <a:ext uri="{FF2B5EF4-FFF2-40B4-BE49-F238E27FC236}">
                <a16:creationId xmlns:a16="http://schemas.microsoft.com/office/drawing/2014/main" id="{5B9B0C25-5AFB-451E-8528-93FEA94C9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680" y="2671171"/>
            <a:ext cx="6462320" cy="3859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909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并行备份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53002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核心在于加速备份列表的获取和数据的拷贝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切分备份列表，将单流的备份变成多流并行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可以充分利用集群资源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A1D880F0-1994-4C46-B5EA-F1CF46786C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581" y="2431656"/>
            <a:ext cx="5840439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5" name="对象 4">
            <a:extLst>
              <a:ext uri="{FF2B5EF4-FFF2-40B4-BE49-F238E27FC236}">
                <a16:creationId xmlns:a16="http://schemas.microsoft.com/office/drawing/2014/main" id="{E544DB6D-6EE7-43C5-AC16-52AE5D5B51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67311"/>
              </p:ext>
            </p:extLst>
          </p:nvPr>
        </p:nvGraphicFramePr>
        <p:xfrm>
          <a:off x="1183484" y="2731274"/>
          <a:ext cx="1494121" cy="29009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59" name="Visio" r:id="rId3" imgW="3270229" imgH="6495390" progId="Visio.Drawing.11">
                  <p:embed/>
                </p:oleObj>
              </mc:Choice>
              <mc:Fallback>
                <p:oleObj name="Visio" r:id="rId3" imgW="3270229" imgH="6495390" progId="Visio.Drawing.11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3484" y="2731274"/>
                        <a:ext cx="1494121" cy="290099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>
            <a:extLst>
              <a:ext uri="{FF2B5EF4-FFF2-40B4-BE49-F238E27FC236}">
                <a16:creationId xmlns:a16="http://schemas.microsoft.com/office/drawing/2014/main" id="{E9FCE535-D731-427A-B536-60CC332CF7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0" name="对象 9">
            <a:extLst>
              <a:ext uri="{FF2B5EF4-FFF2-40B4-BE49-F238E27FC236}">
                <a16:creationId xmlns:a16="http://schemas.microsoft.com/office/drawing/2014/main" id="{201275C7-0BC3-4EE7-97BD-737C229C51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366258"/>
              </p:ext>
            </p:extLst>
          </p:nvPr>
        </p:nvGraphicFramePr>
        <p:xfrm>
          <a:off x="2981801" y="2612714"/>
          <a:ext cx="1626237" cy="3822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0" name="Visio" r:id="rId5" imgW="3488227" imgH="9942480" progId="Visio.Drawing.11">
                  <p:embed/>
                </p:oleObj>
              </mc:Choice>
              <mc:Fallback>
                <p:oleObj name="Visio" r:id="rId5" imgW="3488227" imgH="9942480" progId="Visio.Drawing.11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801" y="2612714"/>
                        <a:ext cx="1626237" cy="3822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>
            <a:extLst>
              <a:ext uri="{FF2B5EF4-FFF2-40B4-BE49-F238E27FC236}">
                <a16:creationId xmlns:a16="http://schemas.microsoft.com/office/drawing/2014/main" id="{A8D0F959-CADA-4147-968D-B9B6A55E60BA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80092" y="1020805"/>
            <a:ext cx="511960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graphicFrame>
        <p:nvGraphicFramePr>
          <p:cNvPr id="14" name="对象 13">
            <a:extLst>
              <a:ext uri="{FF2B5EF4-FFF2-40B4-BE49-F238E27FC236}">
                <a16:creationId xmlns:a16="http://schemas.microsoft.com/office/drawing/2014/main" id="{328090DC-0CE3-485E-ADA3-7F830D4E576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097756"/>
              </p:ext>
            </p:extLst>
          </p:nvPr>
        </p:nvGraphicFramePr>
        <p:xfrm>
          <a:off x="5108394" y="2794720"/>
          <a:ext cx="1655900" cy="2872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1" name="Visio" r:id="rId7" imgW="3142997" imgH="7397190" progId="Visio.Drawing.11">
                  <p:embed/>
                </p:oleObj>
              </mc:Choice>
              <mc:Fallback>
                <p:oleObj name="Visio" r:id="rId7" imgW="3142997" imgH="7397190" progId="Visio.Drawing.11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2132" b="7170"/>
                      <a:stretch>
                        <a:fillRect/>
                      </a:stretch>
                    </p:blipFill>
                    <p:spPr bwMode="auto">
                      <a:xfrm>
                        <a:off x="5108394" y="2794720"/>
                        <a:ext cx="1655900" cy="287254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对象 15">
            <a:extLst>
              <a:ext uri="{FF2B5EF4-FFF2-40B4-BE49-F238E27FC236}">
                <a16:creationId xmlns:a16="http://schemas.microsoft.com/office/drawing/2014/main" id="{334B5667-1B88-4650-B218-1C019D8379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0657764"/>
              </p:ext>
            </p:extLst>
          </p:nvPr>
        </p:nvGraphicFramePr>
        <p:xfrm>
          <a:off x="6835094" y="2731995"/>
          <a:ext cx="1673510" cy="3105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62" name="Visio" r:id="rId9" imgW="2835585" imgH="6907950" progId="Visio.Drawing.11">
                  <p:embed/>
                </p:oleObj>
              </mc:Choice>
              <mc:Fallback>
                <p:oleObj name="Visio" r:id="rId9" imgW="2835585" imgH="6907950" progId="Visio.Drawing.11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094" y="2731995"/>
                        <a:ext cx="1673510" cy="310592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14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备份系统现状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5300284"/>
          </a:xfrm>
        </p:spPr>
        <p:txBody>
          <a:bodyPr>
            <a:normAutofit/>
          </a:bodyPr>
          <a:lstStyle/>
          <a:p>
            <a:pPr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用户数据备份：</a:t>
            </a:r>
            <a:r>
              <a:rPr lang="en-US" altLang="zh-CN" sz="2400" b="1" dirty="0" err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服务数据备份：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Amanda </a:t>
            </a:r>
          </a:p>
          <a:p>
            <a:pPr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持续为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home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目录，数据库，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mail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数据，网络服务等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52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个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重要目录做备份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备份数据总量达到</a:t>
            </a:r>
            <a:r>
              <a:rPr lang="en-US" altLang="zh-CN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750TB</a:t>
            </a:r>
          </a:p>
          <a:p>
            <a:pPr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为远程站点（山东大学，兰州大学，中科大）建立备份系统</a:t>
            </a:r>
          </a:p>
          <a:p>
            <a:pPr marL="0" indent="0">
              <a:lnSpc>
                <a:spcPct val="90000"/>
              </a:lnSpc>
              <a:buClr>
                <a:srgbClr val="003399"/>
              </a:buClr>
              <a:buSzPct val="60000"/>
              <a:buNone/>
            </a:pP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内容占位符 4">
            <a:extLst>
              <a:ext uri="{FF2B5EF4-FFF2-40B4-BE49-F238E27FC236}">
                <a16:creationId xmlns:a16="http://schemas.microsoft.com/office/drawing/2014/main" id="{ED609797-F353-4D12-A964-AFB504E5DC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123" y="3232297"/>
            <a:ext cx="7163082" cy="314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70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总 结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530028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高能所集群需要备份的数据量庞大，类型众多</a:t>
            </a:r>
            <a:endParaRPr lang="en-US" altLang="zh-CN" sz="28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2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Amanda</a:t>
            </a:r>
            <a:r>
              <a:rPr lang="zh-CN" altLang="en-US" sz="2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的集群备份系统满足了集群大部分的备份需求</a:t>
            </a:r>
          </a:p>
          <a:p>
            <a:pPr>
              <a:lnSpc>
                <a:spcPct val="15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针对一些海量目录的备份，还有下一代的备份需要，增加</a:t>
            </a:r>
            <a:r>
              <a:rPr lang="en-US" altLang="zh-CN" sz="2800" b="1" dirty="0" err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r>
              <a:rPr lang="zh-CN" altLang="en-US" sz="2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备份方法，自主研发并行备份方式</a:t>
            </a:r>
            <a:endParaRPr lang="en-US" altLang="zh-CN" sz="28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8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持续进行备份的研发和推广</a:t>
            </a:r>
            <a:endParaRPr lang="en-US" altLang="zh-CN" sz="28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endParaRPr lang="zh-CN" altLang="en-US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795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086" y="2309033"/>
            <a:ext cx="10972800" cy="13517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zh-CN" altLang="en-US" sz="80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 谢</a:t>
            </a:r>
            <a:r>
              <a:rPr lang="en-US" sz="8000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37098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目  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714" y="1420153"/>
            <a:ext cx="10570029" cy="51222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需求背景</a:t>
            </a:r>
            <a:endParaRPr lang="en-US" altLang="zh-CN" sz="3600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36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Amanda</a:t>
            </a:r>
            <a:r>
              <a:rPr lang="zh-CN" altLang="en-US" sz="36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的集群备份系统</a:t>
            </a:r>
            <a:endParaRPr lang="en-US" altLang="zh-CN" sz="3600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600" dirty="0" err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r>
              <a:rPr lang="zh-CN" altLang="en-US" sz="36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备份软件的研发</a:t>
            </a:r>
            <a:endParaRPr lang="en-US" altLang="zh-CN" sz="3600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600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高能所备份系统现状</a:t>
            </a:r>
            <a:endParaRPr lang="en-US" altLang="zh-CN" sz="3600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0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62050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高能所集群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——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科学大数据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52714" y="1206630"/>
            <a:ext cx="10570029" cy="5335937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提供科研支撑与用户服务</a:t>
            </a:r>
            <a:endParaRPr lang="en-US" altLang="zh-CN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面对多个大科学装置</a:t>
            </a:r>
            <a:endParaRPr lang="en-US" altLang="zh-CN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SzPct val="60000"/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几千个用户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SzPct val="60000"/>
              <a:buFont typeface="Wingdings" panose="05000000000000000000" pitchFamily="2" charset="2"/>
              <a:buChar char="p"/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不同的使用模式和需求</a:t>
            </a:r>
          </a:p>
          <a:p>
            <a:pPr lvl="0"/>
            <a:r>
              <a:rPr lang="zh-CN" altLang="en-US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拥有海量数据</a:t>
            </a:r>
            <a:endParaRPr lang="en-US" altLang="zh-CN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SzPct val="60000"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十亿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文件数量，</a:t>
            </a:r>
            <a:r>
              <a:rPr lang="en-US" altLang="zh-CN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PB-EB</a:t>
            </a: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级别</a:t>
            </a:r>
            <a:endParaRPr lang="en-US" altLang="zh-CN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buSzPct val="60000"/>
              <a:buFont typeface="Wingdings" panose="05000000000000000000" pitchFamily="2" charset="2"/>
              <a:buChar char="p"/>
            </a:pPr>
            <a:r>
              <a:rPr lang="zh-CN" altLang="en-US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增长速度快</a:t>
            </a:r>
            <a:endParaRPr lang="en-US" altLang="zh-CN" dirty="0">
              <a:solidFill>
                <a:prstClr val="blac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B0A69A4-71B2-4D72-8CF8-EAD7B9862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7083" y="1358745"/>
            <a:ext cx="6114917" cy="393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14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数据的容灾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&amp;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备份需求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05563" y="1268819"/>
            <a:ext cx="5819721" cy="527359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数据的潜在威胁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用户误操作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误删除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误修改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物理故障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服务器无法启动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磁盘的机械损坏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外界灾害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停电，水灾，火灾，地震</a:t>
            </a:r>
            <a:endParaRPr lang="en-US" altLang="zh-CN" sz="1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恶意破坏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黑客，系统漏洞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6B62D9AD-AB84-4400-8440-D678FF5FBF89}"/>
              </a:ext>
            </a:extLst>
          </p:cNvPr>
          <p:cNvSpPr txBox="1">
            <a:spLocks/>
          </p:cNvSpPr>
          <p:nvPr/>
        </p:nvSpPr>
        <p:spPr>
          <a:xfrm>
            <a:off x="5826475" y="1332615"/>
            <a:ext cx="5646056" cy="53232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不同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的备份需求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实验数据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数据访问频率不一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长期保存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用户数据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多版本备份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400" b="1" dirty="0">
                <a:latin typeface="黑体" panose="02010609060101010101" pitchFamily="49" charset="-122"/>
                <a:ea typeface="黑体" panose="02010609060101010101" pitchFamily="49" charset="-122"/>
              </a:rPr>
              <a:t>各种服务的关键数据</a:t>
            </a:r>
            <a:endParaRPr lang="en-US" altLang="zh-CN" sz="24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定期备份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管理员远程可自主恢复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158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备份系统的组成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348766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备份方式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全备份、增量备份、差异备份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备份策略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备份对象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需要备份的数据格式，主要以目录和文件为主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备份频率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每天、每周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……</a:t>
            </a: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备份文件格式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原格式、压缩、加密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访问权限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2">
              <a:lnSpc>
                <a:spcPct val="90000"/>
              </a:lnSpc>
              <a:buSzPct val="60000"/>
              <a:buFont typeface="Wingdings" panose="05000000000000000000" pitchFamily="2" charset="2"/>
              <a:buChar char="u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机器；管理员；用户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备份文件保留时限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备份介质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磁盘、磁带、光盘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lnSpc>
                <a:spcPct val="90000"/>
              </a:lnSpc>
              <a:buSzPct val="60000"/>
              <a:buNone/>
            </a:pPr>
            <a:endParaRPr lang="en-US" altLang="zh-CN" sz="3900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9ED8F8B-13F2-407C-ABB1-D32B086084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21511"/>
              </p:ext>
            </p:extLst>
          </p:nvPr>
        </p:nvGraphicFramePr>
        <p:xfrm>
          <a:off x="794819" y="4790486"/>
          <a:ext cx="8128000" cy="148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15603906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5560260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836311235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25463961"/>
                    </a:ext>
                  </a:extLst>
                </a:gridCol>
              </a:tblGrid>
              <a:tr h="37172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备份方式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备份策略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备份介质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9425726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r>
                        <a:rPr lang="zh-CN" altLang="en-US" dirty="0"/>
                        <a:t>实验数据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增量备份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数据长期存储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磁带库和磁带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5041362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r>
                        <a:rPr lang="zh-CN" altLang="en-US" dirty="0"/>
                        <a:t>用户数据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全备份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增量备份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Home</a:t>
                      </a:r>
                      <a:r>
                        <a:rPr lang="zh-CN" altLang="en-US" dirty="0"/>
                        <a:t>级备份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磁盘阵列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3731741"/>
                  </a:ext>
                </a:extLst>
              </a:tr>
              <a:tr h="371720">
                <a:tc>
                  <a:txBody>
                    <a:bodyPr/>
                    <a:lstStyle/>
                    <a:p>
                      <a:r>
                        <a:rPr lang="zh-CN" altLang="en-US" dirty="0"/>
                        <a:t>服务数据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全备份</a:t>
                      </a:r>
                      <a:r>
                        <a:rPr lang="en-US" altLang="zh-CN" dirty="0"/>
                        <a:t>+</a:t>
                      </a:r>
                      <a:r>
                        <a:rPr lang="zh-CN" altLang="en-US" dirty="0"/>
                        <a:t>增量备份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定制的备份策略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磁盘阵列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4253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28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基于</a:t>
            </a:r>
            <a:r>
              <a:rPr lang="en-US" altLang="zh-CN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Amanda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的集群备份系统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5300284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专用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的备份服务器和磁盘阵列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台服务器；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个磁盘阵列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支持多种备份介质，以磁盘作为虚拟磁带使用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循环重复使用备份存储空间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Server/Client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模式的网络备份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通过网络连接到需要备份的机器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集群中共享的目录和文件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Server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管理备份，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Client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发送数据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以配置文件形式</a:t>
            </a:r>
            <a:r>
              <a:rPr lang="zh-CN" altLang="en-US" sz="24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定制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备份策略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指定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Client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地址和目录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可选：备份程序、备份列表获取方式、压缩、加密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全自动化，</a:t>
            </a:r>
            <a:r>
              <a:rPr lang="en-US" altLang="zh-CN" sz="1800" dirty="0">
                <a:latin typeface="黑体" panose="02010609060101010101" pitchFamily="49" charset="-122"/>
                <a:ea typeface="黑体" panose="02010609060101010101" pitchFamily="49" charset="-122"/>
              </a:rPr>
              <a:t>crontab</a:t>
            </a: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定期执行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底层程序采用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LINUX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dump/GNU tar</a:t>
            </a: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减少对备份软件的依赖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90000"/>
              </a:lnSpc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授权管理与认证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Client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root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用户可做文件恢复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9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只允许已定义的机器访问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4" descr="Figure_1_Typical_Amanda_network">
            <a:extLst>
              <a:ext uri="{FF2B5EF4-FFF2-40B4-BE49-F238E27FC236}">
                <a16:creationId xmlns:a16="http://schemas.microsoft.com/office/drawing/2014/main" id="{C449D725-4B7C-4904-83FB-BD91C8C7E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63755" y="1351931"/>
            <a:ext cx="3396084" cy="256866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4" descr="AmandaSWArchitecture">
            <a:extLst>
              <a:ext uri="{FF2B5EF4-FFF2-40B4-BE49-F238E27FC236}">
                <a16:creationId xmlns:a16="http://schemas.microsoft.com/office/drawing/2014/main" id="{6AF1F10D-9449-4916-995D-2FF3737D6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5269" y="4166212"/>
            <a:ext cx="4097604" cy="22589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649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备份系统的新问题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52598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时效性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根本原因在于数据快速增长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1800" dirty="0">
                <a:latin typeface="黑体" panose="02010609060101010101" pitchFamily="49" charset="-122"/>
                <a:ea typeface="黑体" panose="02010609060101010101" pitchFamily="49" charset="-122"/>
              </a:rPr>
              <a:t>备份效率</a:t>
            </a:r>
            <a:r>
              <a:rPr lang="zh-CN" altLang="en-US" sz="18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低</a:t>
            </a:r>
            <a:endParaRPr lang="en-US" altLang="zh-CN" sz="1800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lnSpc>
                <a:spcPct val="90000"/>
              </a:lnSpc>
              <a:buSzPct val="60000"/>
              <a:buNone/>
            </a:pP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lnSpc>
                <a:spcPct val="90000"/>
              </a:lnSpc>
              <a:buSzPct val="60000"/>
              <a:buNone/>
            </a:pP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lnSpc>
                <a:spcPct val="90000"/>
              </a:lnSpc>
              <a:buSzPct val="60000"/>
              <a:buNone/>
            </a:pP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lnSpc>
                <a:spcPct val="90000"/>
              </a:lnSpc>
              <a:buSzPct val="60000"/>
              <a:buNone/>
            </a:pP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lnSpc>
                <a:spcPct val="90000"/>
              </a:lnSpc>
              <a:buSzPct val="60000"/>
              <a:buNone/>
            </a:pP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保留多版本的备份文件导致备份存储空间紧张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按原目录的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2.5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倍计算存储空间占用量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无法同时进行备份和恢复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0000"/>
              </a:lnSpc>
              <a:buSzPct val="60000"/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软件设计为了避免数据冲突与损坏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lvl="1" indent="0">
              <a:lnSpc>
                <a:spcPct val="90000"/>
              </a:lnSpc>
              <a:buSzPct val="60000"/>
              <a:buNone/>
            </a:pP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7" name="表格 6">
            <a:extLst>
              <a:ext uri="{FF2B5EF4-FFF2-40B4-BE49-F238E27FC236}">
                <a16:creationId xmlns:a16="http://schemas.microsoft.com/office/drawing/2014/main" id="{303C7A0E-612F-434D-AE25-3B844DE346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4569105"/>
              </p:ext>
            </p:extLst>
          </p:nvPr>
        </p:nvGraphicFramePr>
        <p:xfrm>
          <a:off x="687404" y="2636217"/>
          <a:ext cx="7402781" cy="111252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36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9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4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38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9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备份目录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使用量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文件总数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目录结构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备份时间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homedir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4.4TB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20447253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复杂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r>
                        <a:rPr lang="zh-CN" altLang="en-US" dirty="0"/>
                        <a:t>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 err="1"/>
                        <a:t>ihepbox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78.37TB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21148406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简单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</a:t>
                      </a:r>
                      <a:r>
                        <a:rPr lang="zh-CN" altLang="en-US" dirty="0"/>
                        <a:t>天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7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备份软件的对比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53002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2400" b="1" dirty="0" err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vs </a:t>
            </a:r>
            <a:r>
              <a:rPr lang="en-US" altLang="zh-CN" sz="2400" b="1" dirty="0" err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Rsync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vs 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商业软件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Networker </a:t>
            </a:r>
          </a:p>
          <a:p>
            <a:pPr>
              <a:lnSpc>
                <a:spcPct val="9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en-US" altLang="zh-CN" sz="2400" b="1" dirty="0" err="1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vs </a:t>
            </a: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商业软件</a:t>
            </a:r>
            <a:r>
              <a:rPr lang="en-US" altLang="zh-CN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Veritas</a:t>
            </a:r>
            <a:endParaRPr lang="zh-CN" altLang="en-US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0" name="图表 9">
            <a:extLst>
              <a:ext uri="{FF2B5EF4-FFF2-40B4-BE49-F238E27FC236}">
                <a16:creationId xmlns:a16="http://schemas.microsoft.com/office/drawing/2014/main" id="{EE5C9CE4-2A6B-4A03-86E8-F81388827799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852362" y="2176756"/>
          <a:ext cx="4277988" cy="2132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图表 10">
            <a:extLst>
              <a:ext uri="{FF2B5EF4-FFF2-40B4-BE49-F238E27FC236}">
                <a16:creationId xmlns:a16="http://schemas.microsoft.com/office/drawing/2014/main" id="{0A953699-A270-4AEC-A0CD-D79F781F853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307741" y="1966364"/>
          <a:ext cx="4457363" cy="246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图表 11">
            <a:extLst>
              <a:ext uri="{FF2B5EF4-FFF2-40B4-BE49-F238E27FC236}">
                <a16:creationId xmlns:a16="http://schemas.microsoft.com/office/drawing/2014/main" id="{87F8E206-9C11-456A-93FD-650CC5EACB66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530273" y="4585466"/>
          <a:ext cx="4013649" cy="2098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836996CD-AD80-4FFB-876F-7109C89D7D9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63627" y="4261458"/>
          <a:ext cx="4055457" cy="2417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66499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5090"/>
          </a:xfrm>
        </p:spPr>
        <p:txBody>
          <a:bodyPr>
            <a:normAutofit/>
          </a:bodyPr>
          <a:lstStyle/>
          <a:p>
            <a:r>
              <a:rPr lang="en-US" altLang="zh-CN" sz="4800" b="1" dirty="0" err="1">
                <a:latin typeface="黑体" panose="02010609060101010101" pitchFamily="49" charset="-122"/>
                <a:ea typeface="黑体" panose="02010609060101010101" pitchFamily="49" charset="-122"/>
              </a:rPr>
              <a:t>Restic</a:t>
            </a:r>
            <a:r>
              <a:rPr lang="zh-CN" altLang="en-US" sz="4800" b="1" dirty="0">
                <a:latin typeface="黑体" panose="02010609060101010101" pitchFamily="49" charset="-122"/>
                <a:ea typeface="黑体" panose="02010609060101010101" pitchFamily="49" charset="-122"/>
              </a:rPr>
              <a:t>备份软件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44" y="1270449"/>
            <a:ext cx="10972800" cy="52598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开源的备份软件</a:t>
            </a:r>
            <a:endParaRPr lang="en-US" altLang="zh-CN" sz="18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备份速度快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文件比对</a:t>
            </a:r>
            <a:r>
              <a:rPr lang="en-US" altLang="zh-CN" sz="20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+</a:t>
            </a:r>
            <a:r>
              <a:rPr lang="zh-CN" altLang="en-US" sz="20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增量备份同时进行</a:t>
            </a:r>
            <a:endParaRPr lang="en-US" altLang="zh-CN" sz="20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只备份文件内容有变化的部分</a:t>
            </a:r>
            <a:endParaRPr lang="en-US" altLang="zh-CN" sz="20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l"/>
            </a:pPr>
            <a:r>
              <a:rPr lang="zh-CN" altLang="en-US" sz="24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占用容量少</a:t>
            </a:r>
            <a:endParaRPr lang="en-US" altLang="zh-CN" sz="24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数据去重</a:t>
            </a:r>
            <a:endParaRPr lang="en-US" altLang="zh-CN" sz="20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1">
              <a:lnSpc>
                <a:spcPct val="110000"/>
              </a:lnSpc>
              <a:buClr>
                <a:srgbClr val="003399"/>
              </a:buClr>
              <a:buSzPct val="60000"/>
              <a:buFont typeface="Wingdings" panose="05000000000000000000" pitchFamily="2" charset="2"/>
              <a:buChar char="p"/>
            </a:pPr>
            <a:r>
              <a:rPr lang="zh-CN" altLang="en-US" sz="2000" b="1" dirty="0">
                <a:solidFill>
                  <a:srgbClr val="003399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不需要常规的全备份</a:t>
            </a:r>
            <a:endParaRPr lang="en-US" altLang="zh-CN" sz="2000" b="1" dirty="0">
              <a:solidFill>
                <a:srgbClr val="003399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5F06C29F-7489-413B-95ED-10D599251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87" y="4366985"/>
            <a:ext cx="4508206" cy="201358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0EB63266-93F1-4CCD-95BF-AE257E1587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093" y="1136532"/>
            <a:ext cx="6902805" cy="45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45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951"/>
    </mc:Choice>
    <mc:Fallback xmlns="">
      <p:transition spd="slow" advTm="11951"/>
    </mc:Fallback>
  </mc:AlternateContent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36683</TotalTime>
  <Words>798</Words>
  <Application>Microsoft Office PowerPoint</Application>
  <PresentationFormat>宽屏</PresentationFormat>
  <Paragraphs>183</Paragraphs>
  <Slides>14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4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8" baseType="lpstr">
      <vt:lpstr>等线</vt:lpstr>
      <vt:lpstr>等线 Light</vt:lpstr>
      <vt:lpstr>黑体</vt:lpstr>
      <vt:lpstr>隶书</vt:lpstr>
      <vt:lpstr>宋体</vt:lpstr>
      <vt:lpstr>Arial</vt:lpstr>
      <vt:lpstr>Calibri</vt:lpstr>
      <vt:lpstr>Verdana</vt:lpstr>
      <vt:lpstr>Wingdings</vt:lpstr>
      <vt:lpstr>Office 主题</vt:lpstr>
      <vt:lpstr>2_自定义设计方案</vt:lpstr>
      <vt:lpstr>1_自定义设计方案</vt:lpstr>
      <vt:lpstr>自定义设计方案</vt:lpstr>
      <vt:lpstr>Visio</vt:lpstr>
      <vt:lpstr>备份系统在高能所集群中的应用</vt:lpstr>
      <vt:lpstr>目  录</vt:lpstr>
      <vt:lpstr>高能所集群——科学大数据</vt:lpstr>
      <vt:lpstr>数据的容灾&amp;备份需求</vt:lpstr>
      <vt:lpstr>备份系统的组成</vt:lpstr>
      <vt:lpstr>基于Amanda的集群备份系统</vt:lpstr>
      <vt:lpstr>备份系统的新问题</vt:lpstr>
      <vt:lpstr>备份软件的对比</vt:lpstr>
      <vt:lpstr>Restic备份软件</vt:lpstr>
      <vt:lpstr>Restic的应用与二次开发</vt:lpstr>
      <vt:lpstr>并行备份</vt:lpstr>
      <vt:lpstr>备份系统现状</vt:lpstr>
      <vt:lpstr>总 结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 Computing Status</dc:title>
  <dc:creator>ihep</dc:creator>
  <cp:lastModifiedBy>yaoql</cp:lastModifiedBy>
  <cp:revision>1067</cp:revision>
  <dcterms:created xsi:type="dcterms:W3CDTF">2014-11-26T02:53:00Z</dcterms:created>
  <dcterms:modified xsi:type="dcterms:W3CDTF">2023-07-11T02:33:36Z</dcterms:modified>
</cp:coreProperties>
</file>