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295" r:id="rId4"/>
    <p:sldId id="313" r:id="rId5"/>
    <p:sldId id="303" r:id="rId6"/>
    <p:sldId id="302" r:id="rId7"/>
    <p:sldId id="311" r:id="rId8"/>
    <p:sldId id="301" r:id="rId9"/>
    <p:sldId id="298" r:id="rId10"/>
    <p:sldId id="297" r:id="rId11"/>
    <p:sldId id="312" r:id="rId12"/>
    <p:sldId id="306" r:id="rId13"/>
    <p:sldId id="285" r:id="rId14"/>
    <p:sldId id="309" r:id="rId15"/>
    <p:sldId id="294" r:id="rId16"/>
    <p:sldId id="277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A56E44-6227-2E4B-8B97-DA78F67FE350}">
          <p14:sldIdLst>
            <p14:sldId id="256"/>
            <p14:sldId id="292"/>
            <p14:sldId id="295"/>
            <p14:sldId id="313"/>
          </p14:sldIdLst>
        </p14:section>
        <p14:section name="EOS CTA" id="{7B0A7E2D-B97A-3747-AEF1-8696B96F3475}">
          <p14:sldIdLst>
            <p14:sldId id="303"/>
            <p14:sldId id="302"/>
            <p14:sldId id="311"/>
            <p14:sldId id="301"/>
          </p14:sldIdLst>
        </p14:section>
        <p14:section name="CTS 应用" id="{30FDB627-3D66-0D43-8EF1-1DD89AEC5EEE}">
          <p14:sldIdLst>
            <p14:sldId id="298"/>
            <p14:sldId id="297"/>
            <p14:sldId id="312"/>
            <p14:sldId id="306"/>
            <p14:sldId id="285"/>
            <p14:sldId id="309"/>
            <p14:sldId id="29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4" autoAdjust="0"/>
    <p:restoredTop sz="94687"/>
  </p:normalViewPr>
  <p:slideViewPr>
    <p:cSldViewPr snapToGrid="0">
      <p:cViewPr varScale="1">
        <p:scale>
          <a:sx n="160" d="100"/>
          <a:sy n="160" d="100"/>
        </p:scale>
        <p:origin x="46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874DF00-117B-4237-94C8-A46976760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93F717-17FB-427C-B639-7545DBF3B2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9744-5A22-4610-96DA-871B30E3B9C2}" type="datetimeFigureOut">
              <a:rPr lang="zh-CN" altLang="en-US" smtClean="0"/>
              <a:t>2023/7/8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6C1941-AEB7-475F-82F9-B52542CF2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DDE3BA-3BAF-4B0D-BDDE-9E0ECA47BA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CC59-42BA-42C3-87E8-72CC9A232F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2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DDE3-A07A-4562-9B1B-8118021C8F40}" type="datetimeFigureOut">
              <a:rPr lang="zh-CN" altLang="en-US" smtClean="0"/>
              <a:t>2023/7/8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AC52-C216-46F6-9A4A-CDE4869F64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48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0433" y="1209677"/>
            <a:ext cx="9391134" cy="20462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 sz="6000" baseline="0">
                <a:latin typeface="Calibri" panose="020F050202020403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0433" y="3429000"/>
            <a:ext cx="9391133" cy="13654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05F6A6-D705-406F-B885-26F90248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A7B4B0-2C9C-4625-9CF8-57A2536D9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223" y="0"/>
            <a:ext cx="2497776" cy="5653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AFB8EA-E36E-4845-AF1B-A9DBD81F9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7"/>
            <a:ext cx="2945081" cy="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369794"/>
            <a:ext cx="4288491" cy="12707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5" y="369794"/>
            <a:ext cx="6636249" cy="58332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2450" y="1714500"/>
            <a:ext cx="4288491" cy="448859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3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499" y="974221"/>
            <a:ext cx="11018521" cy="516749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96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86147" y="197706"/>
            <a:ext cx="1514018" cy="6046573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1836" y="197707"/>
            <a:ext cx="9593458" cy="6046573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13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1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Untitled-1">
            <a:extLst>
              <a:ext uri="{FF2B5EF4-FFF2-40B4-BE49-F238E27FC236}">
                <a16:creationId xmlns:a16="http://schemas.microsoft.com/office/drawing/2014/main" id="{33CB79C4-0A00-4F05-8E72-21EEE4ACB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8616"/>
            <a:ext cx="263471" cy="2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9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632" y="970160"/>
            <a:ext cx="11382735" cy="527400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aseline="0"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 baseline="0"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 baseline="0"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baseline="0"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baseline="0">
                <a:latin typeface="Cambria" panose="020405030504060302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6DA01-E2A8-4290-866C-252B65A1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6FDB389E-3C1C-4E91-A469-677A1363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243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333" y="2342567"/>
            <a:ext cx="10515600" cy="217286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9575" y="1019175"/>
            <a:ext cx="5584825" cy="51577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19175"/>
            <a:ext cx="5584824" cy="515778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3450" y="866066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497785F-D6BB-43B1-A5DF-36A5B3A33B0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3450" y="3635695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DA39455-7735-4C5F-B828-72662E8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7774" y="866066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A06C843-B0E8-4F38-A8FD-1DA990B2508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7774" y="3635695"/>
            <a:ext cx="5510778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00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00" y="881127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F124A98-315A-47CB-B97F-ECC150116F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56425" y="892015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D1E56D47-87E7-4EA4-96B0-FE3EAF4B82D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72450" y="881127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10683859-19C7-4BE9-80F6-1E50B403361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40400" y="3667891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AD05A78A-D2D7-4C35-8A25-67F024CFB5C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156425" y="3678779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71990DD3-F16E-4D54-A50D-A2D4B447E35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72450" y="3667891"/>
            <a:ext cx="3879150" cy="2646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20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4110" y="868023"/>
            <a:ext cx="5512859" cy="651495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776" y="1644929"/>
            <a:ext cx="5437654" cy="46701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15033" y="868023"/>
            <a:ext cx="5512859" cy="651495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5034" y="1644928"/>
            <a:ext cx="5512860" cy="46701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A48E9-2DDD-4700-B416-D9BDADAE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220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FB5A48E9-2DDD-4700-B416-D9BDADAE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2">
            <a:extLst>
              <a:ext uri="{FF2B5EF4-FFF2-40B4-BE49-F238E27FC236}">
                <a16:creationId xmlns:a16="http://schemas.microsoft.com/office/drawing/2014/main" id="{A8F1DE01-74FF-4209-9845-E07B9703BFF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82879" y="3692357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>
            <a:extLst>
              <a:ext uri="{FF2B5EF4-FFF2-40B4-BE49-F238E27FC236}">
                <a16:creationId xmlns:a16="http://schemas.microsoft.com/office/drawing/2014/main" id="{DA25CFD2-958D-4929-8B9F-1B3DDBEE02E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82877" y="4200020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64BA903F-7684-4820-9389-65F57D4BD1D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82879" y="818718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内容占位符 3">
            <a:extLst>
              <a:ext uri="{FF2B5EF4-FFF2-40B4-BE49-F238E27FC236}">
                <a16:creationId xmlns:a16="http://schemas.microsoft.com/office/drawing/2014/main" id="{2FBF4FD4-2BDB-4DA5-9CB5-68A4511194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82877" y="1326381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BB2159A5-61BE-49DD-A583-2F8B8640C15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17927" y="818718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内容占位符 3">
            <a:extLst>
              <a:ext uri="{FF2B5EF4-FFF2-40B4-BE49-F238E27FC236}">
                <a16:creationId xmlns:a16="http://schemas.microsoft.com/office/drawing/2014/main" id="{8DAE8727-6F1C-414F-98FD-52209D6187B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17925" y="1326381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215D5681-22A3-403B-A404-7254E3E9E7E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17923" y="3692357"/>
            <a:ext cx="5791198" cy="487344"/>
          </a:xfrm>
          <a:solidFill>
            <a:srgbClr val="5B9BD5"/>
          </a:solidFill>
        </p:spPr>
        <p:txBody>
          <a:bodyPr anchor="ctr"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A6769420-6377-46B1-B4AC-BC77D247A68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217921" y="4200020"/>
            <a:ext cx="5791199" cy="2200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31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369794"/>
            <a:ext cx="6723654" cy="5856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935" y="1714500"/>
            <a:ext cx="4288491" cy="4511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625524"/>
            <a:ext cx="4152900" cy="21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QuIHEP </a:t>
            </a:r>
            <a:r>
              <a:rPr lang="zh-CN" altLang="en-US"/>
              <a:t>量子云平台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C1DF3-2406-43F8-B31A-ECE9DC615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99A42D1-9E54-490D-B801-5D80F54D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9794"/>
            <a:ext cx="4288491" cy="12707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58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"/>
            <a:ext cx="12192000" cy="8481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5599" y="903111"/>
            <a:ext cx="11565467" cy="54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7098" y="6633461"/>
            <a:ext cx="644902" cy="2166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fld id="{AB1C1DF3-2406-43F8-B31A-ECE9DC61510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32" name="Picture 7" descr="Untitled-1">
            <a:extLst>
              <a:ext uri="{FF2B5EF4-FFF2-40B4-BE49-F238E27FC236}">
                <a16:creationId xmlns:a16="http://schemas.microsoft.com/office/drawing/2014/main" id="{974CC110-5996-446F-A85D-DB24CEC2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8616"/>
            <a:ext cx="263471" cy="2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3D18BD7-8A67-4192-97CD-3EB31EE8E4F4}"/>
              </a:ext>
            </a:extLst>
          </p:cNvPr>
          <p:cNvCxnSpPr>
            <a:cxnSpLocks/>
          </p:cNvCxnSpPr>
          <p:nvPr userDrawn="1"/>
        </p:nvCxnSpPr>
        <p:spPr>
          <a:xfrm>
            <a:off x="0" y="848112"/>
            <a:ext cx="12192000" cy="0"/>
          </a:xfrm>
          <a:prstGeom prst="line">
            <a:avLst/>
          </a:prstGeom>
          <a:ln>
            <a:gradFill flip="none" rotWithShape="1">
              <a:gsLst>
                <a:gs pos="5000">
                  <a:schemeClr val="accent2">
                    <a:lumMod val="0"/>
                    <a:lumOff val="100000"/>
                  </a:schemeClr>
                </a:gs>
                <a:gs pos="5000">
                  <a:schemeClr val="accent2">
                    <a:lumMod val="0"/>
                    <a:lumOff val="100000"/>
                  </a:schemeClr>
                </a:gs>
                <a:gs pos="95000">
                  <a:schemeClr val="accent2">
                    <a:lumMod val="100000"/>
                  </a:schemeClr>
                </a:gs>
                <a:gs pos="40000">
                  <a:schemeClr val="accent2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4" r:id="rId6"/>
    <p:sldLayoutId id="2147483665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66" r:id="rId13"/>
    <p:sldLayoutId id="2147483667" r:id="rId14"/>
    <p:sldLayoutId id="2147483672" r:id="rId1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 baseline="0">
          <a:solidFill>
            <a:schemeClr val="accent1">
              <a:lumMod val="75000"/>
            </a:schemeClr>
          </a:solidFill>
          <a:latin typeface="Consolas" panose="020B0609020204030204" pitchFamily="49" charset="0"/>
          <a:ea typeface="KaiTi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l"/>
        <a:defRPr sz="2800" kern="1200" baseline="0">
          <a:solidFill>
            <a:srgbClr val="0070C0"/>
          </a:solidFill>
          <a:latin typeface="Consolas" panose="020B0609020204030204" pitchFamily="49" charset="0"/>
          <a:ea typeface="SimSun" panose="02010600030101010101" pitchFamily="2" charset="-122"/>
          <a:cs typeface="+mn-cs"/>
        </a:defRPr>
      </a:lvl1pPr>
      <a:lvl2pPr marL="6858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n"/>
        <a:defRPr sz="2400" kern="1200" baseline="0">
          <a:solidFill>
            <a:srgbClr val="595959"/>
          </a:solidFill>
          <a:latin typeface="Consolas" panose="020B0609020204030204" pitchFamily="49" charset="0"/>
          <a:ea typeface="SimSun" panose="02010600030101010101" pitchFamily="2" charset="-122"/>
          <a:cs typeface="+mn-cs"/>
        </a:defRPr>
      </a:lvl2pPr>
      <a:lvl3pPr marL="11430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p"/>
        <a:defRPr sz="2000" kern="1200" baseline="0">
          <a:solidFill>
            <a:srgbClr val="595959"/>
          </a:solidFill>
          <a:latin typeface="Consolas" panose="020B0609020204030204" pitchFamily="49" charset="0"/>
          <a:ea typeface="SimSun" panose="02010600030101010101" pitchFamily="2" charset="-122"/>
          <a:cs typeface="+mn-cs"/>
        </a:defRPr>
      </a:lvl3pPr>
      <a:lvl4pPr marL="16002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Wingdings" panose="05000000000000000000" pitchFamily="2" charset="2"/>
        <a:buChar char="u"/>
        <a:defRPr sz="2000" kern="1200" baseline="0">
          <a:solidFill>
            <a:srgbClr val="595959"/>
          </a:solidFill>
          <a:latin typeface="Consolas" panose="020B0609020204030204" pitchFamily="49" charset="0"/>
          <a:ea typeface="SimSun" panose="02010600030101010101" pitchFamily="2" charset="-122"/>
          <a:cs typeface="+mn-cs"/>
        </a:defRPr>
      </a:lvl4pPr>
      <a:lvl5pPr marL="2057400" indent="-30060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1999" y="1370587"/>
            <a:ext cx="10668000" cy="1876907"/>
          </a:xfrm>
        </p:spPr>
        <p:txBody>
          <a:bodyPr/>
          <a:lstStyle/>
          <a:p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面向高能物理的磁带库迁移系统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0433" y="3610505"/>
            <a:ext cx="9391133" cy="21589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毕玉江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Times New Roman" panose="02020603050405020304" pitchFamily="18" charset="0"/>
              </a:rPr>
              <a:t>高能所 计算中心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Times New Roman" panose="02020603050405020304" pitchFamily="18" charset="0"/>
              </a:rPr>
              <a:t>青海 西宁</a:t>
            </a:r>
            <a:r>
              <a:rPr lang="en-US" altLang="zh-CN" sz="2000" dirty="0"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cs typeface="Times New Roman" panose="02020603050405020304" pitchFamily="18" charset="0"/>
              </a:rPr>
              <a:t>2023/07/11</a:t>
            </a:r>
          </a:p>
        </p:txBody>
      </p:sp>
    </p:spTree>
    <p:extLst>
      <p:ext uri="{BB962C8B-B14F-4D97-AF65-F5344CB8AC3E}">
        <p14:creationId xmlns:p14="http://schemas.microsoft.com/office/powerpoint/2010/main" val="22305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FE89A-45E1-D5C3-6353-8DC66962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970159"/>
            <a:ext cx="11707905" cy="5663302"/>
          </a:xfrm>
        </p:spPr>
        <p:txBody>
          <a:bodyPr/>
          <a:lstStyle/>
          <a:p>
            <a:r>
              <a:rPr lang="en-CN" dirty="0">
                <a:latin typeface="Consolas" panose="020B0609020204030204" pitchFamily="49" charset="0"/>
              </a:rPr>
              <a:t>两</a:t>
            </a:r>
            <a:r>
              <a:rPr lang="zh-CN" altLang="en-US" dirty="0">
                <a:latin typeface="Consolas" panose="020B0609020204030204" pitchFamily="49" charset="0"/>
              </a:rPr>
              <a:t>个版本：</a:t>
            </a:r>
            <a:r>
              <a:rPr lang="en-US" altLang="zh-CN" dirty="0">
                <a:latin typeface="Consolas" panose="020B0609020204030204" pitchFamily="49" charset="0"/>
              </a:rPr>
              <a:t>v1(Shell)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&amp;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v2(Python)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altLang="zh-CN" dirty="0">
                <a:latin typeface="Consolas" panose="020B0609020204030204" pitchFamily="49" charset="0"/>
              </a:rPr>
              <a:t>1</a:t>
            </a:r>
            <a:r>
              <a:rPr lang="zh-CN" altLang="en-US" dirty="0">
                <a:latin typeface="Consolas" panose="020B0609020204030204" pitchFamily="49" charset="0"/>
              </a:rPr>
              <a:t> 版本用于 </a:t>
            </a:r>
            <a:r>
              <a:rPr lang="en-US" altLang="zh-CN" dirty="0">
                <a:latin typeface="Consolas" panose="020B0609020204030204" pitchFamily="49" charset="0"/>
              </a:rPr>
              <a:t>LHAASO</a:t>
            </a:r>
            <a:r>
              <a:rPr lang="zh-CN" altLang="en-US" dirty="0">
                <a:latin typeface="Consolas" panose="020B0609020204030204" pitchFamily="49" charset="0"/>
              </a:rPr>
              <a:t> 数据传输和</a:t>
            </a:r>
            <a:r>
              <a:rPr lang="en-US" altLang="zh-CN" dirty="0">
                <a:latin typeface="Consolas" panose="020B0609020204030204" pitchFamily="49" charset="0"/>
              </a:rPr>
              <a:t>CTA</a:t>
            </a:r>
            <a:r>
              <a:rPr lang="zh-CN" altLang="en-US" dirty="0">
                <a:latin typeface="Consolas" panose="020B0609020204030204" pitchFamily="49" charset="0"/>
              </a:rPr>
              <a:t>备份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V2</a:t>
            </a:r>
            <a:r>
              <a:rPr lang="zh-CN" altLang="en-US" dirty="0">
                <a:latin typeface="Consolas" panose="020B0609020204030204" pitchFamily="49" charset="0"/>
              </a:rPr>
              <a:t> 版本用于 </a:t>
            </a:r>
            <a:r>
              <a:rPr lang="en-US" altLang="zh-CN" dirty="0">
                <a:latin typeface="Consolas" panose="020B0609020204030204" pitchFamily="49" charset="0"/>
              </a:rPr>
              <a:t>JUNO</a:t>
            </a:r>
            <a:r>
              <a:rPr lang="zh-CN" altLang="en-US" dirty="0">
                <a:latin typeface="Consolas" panose="020B0609020204030204" pitchFamily="49" charset="0"/>
              </a:rPr>
              <a:t> 的 </a:t>
            </a:r>
            <a:r>
              <a:rPr lang="en-US" altLang="zh-CN" dirty="0">
                <a:latin typeface="Consolas" panose="020B0609020204030204" pitchFamily="49" charset="0"/>
              </a:rPr>
              <a:t>CTA</a:t>
            </a:r>
            <a:r>
              <a:rPr lang="zh-CN" altLang="en-US" dirty="0">
                <a:latin typeface="Consolas" panose="020B0609020204030204" pitchFamily="49" charset="0"/>
              </a:rPr>
              <a:t> 数据迁移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未来会统一成 </a:t>
            </a:r>
            <a:r>
              <a:rPr lang="en-US" altLang="zh-CN" dirty="0">
                <a:latin typeface="Consolas" panose="020B0609020204030204" pitchFamily="49" charset="0"/>
              </a:rPr>
              <a:t>V2</a:t>
            </a:r>
            <a:r>
              <a:rPr lang="zh-CN" altLang="en-US" dirty="0">
                <a:latin typeface="Consolas" panose="020B0609020204030204" pitchFamily="49" charset="0"/>
              </a:rPr>
              <a:t> 版本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V1</a:t>
            </a:r>
            <a:r>
              <a:rPr lang="zh-CN" altLang="en-US" dirty="0">
                <a:latin typeface="Consolas" panose="020B0609020204030204" pitchFamily="49" charset="0"/>
              </a:rPr>
              <a:t> 版本工作流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CN" dirty="0">
                <a:latin typeface="Consolas" panose="020B0609020204030204" pitchFamily="49" charset="0"/>
              </a:rPr>
              <a:t>源文件系统</a:t>
            </a:r>
          </a:p>
          <a:p>
            <a:pPr lvl="2"/>
            <a:r>
              <a:rPr lang="en-CN" dirty="0">
                <a:latin typeface="Consolas" panose="020B0609020204030204" pitchFamily="49" charset="0"/>
              </a:rPr>
              <a:t>主要基于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EOS</a:t>
            </a:r>
            <a:r>
              <a:rPr lang="zh-CN" altLang="en-US" dirty="0">
                <a:latin typeface="Consolas" panose="020B0609020204030204" pitchFamily="49" charset="0"/>
              </a:rPr>
              <a:t>，采用 </a:t>
            </a:r>
            <a:r>
              <a:rPr lang="en-US" altLang="zh-CN" dirty="0">
                <a:latin typeface="Consolas" panose="020B0609020204030204" pitchFamily="49" charset="0"/>
              </a:rPr>
              <a:t>EOS</a:t>
            </a:r>
            <a:r>
              <a:rPr lang="zh-CN" altLang="en-US" dirty="0">
                <a:latin typeface="Consolas" panose="020B0609020204030204" pitchFamily="49" charset="0"/>
              </a:rPr>
              <a:t>的 </a:t>
            </a:r>
            <a:r>
              <a:rPr lang="en-US" altLang="zh-CN" dirty="0">
                <a:latin typeface="Consolas" panose="020B0609020204030204" pitchFamily="49" charset="0"/>
              </a:rPr>
              <a:t>WFE</a:t>
            </a:r>
            <a:r>
              <a:rPr lang="zh-CN" altLang="en-US" dirty="0">
                <a:latin typeface="Consolas" panose="020B0609020204030204" pitchFamily="49" charset="0"/>
              </a:rPr>
              <a:t> 注册文件数据库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2"/>
            <a:r>
              <a:rPr lang="en-US" altLang="zh-CN" dirty="0" err="1">
                <a:latin typeface="Consolas" panose="020B0609020204030204" pitchFamily="49" charset="0"/>
              </a:rPr>
              <a:t>Lustre</a:t>
            </a:r>
            <a:r>
              <a:rPr lang="zh-CN" altLang="en-US" dirty="0">
                <a:latin typeface="Consolas" panose="020B0609020204030204" pitchFamily="49" charset="0"/>
              </a:rPr>
              <a:t> 则采用定时扫描的模式注册文件到数据库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迁移脚本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2"/>
            <a:r>
              <a:rPr lang="zh-CN" altLang="en-US" dirty="0">
                <a:latin typeface="Consolas" panose="020B0609020204030204" pitchFamily="49" charset="0"/>
              </a:rPr>
              <a:t>多节点，多进程并行迁移，有效提升迁移能力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数据库采用 </a:t>
            </a:r>
            <a:r>
              <a:rPr lang="en-US" altLang="zh-CN" dirty="0">
                <a:latin typeface="Consolas" panose="020B0609020204030204" pitchFamily="49" charset="0"/>
              </a:rPr>
              <a:t>Redis</a:t>
            </a:r>
          </a:p>
          <a:p>
            <a:pPr lvl="2"/>
            <a:r>
              <a:rPr lang="zh-CN" altLang="en-US" dirty="0">
                <a:latin typeface="Consolas" panose="020B0609020204030204" pitchFamily="49" charset="0"/>
              </a:rPr>
              <a:t>迁移文件队列，文件迁移状态，文件元数据信息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2"/>
            <a:r>
              <a:rPr lang="zh-CN" altLang="en-US" dirty="0">
                <a:latin typeface="Consolas" panose="020B0609020204030204" pitchFamily="49" charset="0"/>
              </a:rPr>
              <a:t>迁移数据统计，工作节点状态等</a:t>
            </a:r>
            <a:endParaRPr lang="en-US" altLang="zh-CN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9EF58-AC77-72F5-57E7-3A04E99A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EA78E-0CBE-256E-8A77-635434EB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CTS</a:t>
            </a:r>
            <a:r>
              <a:rPr lang="zh-CN" altLang="en-US" dirty="0"/>
              <a:t> 架构设计</a:t>
            </a:r>
            <a:endParaRPr lang="en-CN" dirty="0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17E3BB7C-D9D5-91B2-C7AE-49475C6B6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86" y="1012001"/>
            <a:ext cx="3600766" cy="55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FE89A-45E1-D5C3-6353-8DC66962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970159"/>
            <a:ext cx="11707905" cy="5726476"/>
          </a:xfrm>
        </p:spPr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</a:rPr>
              <a:t>满足并配合 </a:t>
            </a:r>
            <a:r>
              <a:rPr lang="en-US" altLang="zh-CN" dirty="0">
                <a:latin typeface="Consolas" panose="020B0609020204030204" pitchFamily="49" charset="0"/>
              </a:rPr>
              <a:t>JUNO</a:t>
            </a:r>
            <a:r>
              <a:rPr lang="zh-CN" altLang="en-US" dirty="0">
                <a:latin typeface="Consolas" panose="020B0609020204030204" pitchFamily="49" charset="0"/>
              </a:rPr>
              <a:t> 数据处理工作流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改进 </a:t>
            </a:r>
            <a:r>
              <a:rPr lang="en-US" altLang="zh-CN" dirty="0">
                <a:latin typeface="Consolas" panose="020B0609020204030204" pitchFamily="49" charset="0"/>
              </a:rPr>
              <a:t>V1</a:t>
            </a:r>
            <a:r>
              <a:rPr lang="zh-CN" altLang="en-US" dirty="0">
                <a:latin typeface="Consolas" panose="020B0609020204030204" pitchFamily="49" charset="0"/>
              </a:rPr>
              <a:t> 版本的易用性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配置文件使用 </a:t>
            </a:r>
            <a:r>
              <a:rPr lang="en-US" altLang="zh-CN" dirty="0" err="1">
                <a:latin typeface="Consolas" panose="020B0609020204030204" pitchFamily="49" charset="0"/>
              </a:rPr>
              <a:t>yaml</a:t>
            </a:r>
            <a:r>
              <a:rPr lang="zh-CN" altLang="en-US" dirty="0">
                <a:latin typeface="Consolas" panose="020B0609020204030204" pitchFamily="49" charset="0"/>
              </a:rPr>
              <a:t> 或 </a:t>
            </a:r>
            <a:r>
              <a:rPr lang="en-US" altLang="zh-CN" dirty="0" err="1">
                <a:latin typeface="Consolas" panose="020B0609020204030204" pitchFamily="49" charset="0"/>
              </a:rPr>
              <a:t>json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CTS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V2</a:t>
            </a:r>
            <a:r>
              <a:rPr lang="zh-CN" altLang="en-US" dirty="0">
                <a:latin typeface="Consolas" panose="020B0609020204030204" pitchFamily="49" charset="0"/>
              </a:rPr>
              <a:t> 组件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Runner</a:t>
            </a:r>
            <a:r>
              <a:rPr lang="zh-CN" altLang="en-US" dirty="0">
                <a:latin typeface="Consolas" panose="020B0609020204030204" pitchFamily="49" charset="0"/>
              </a:rPr>
              <a:t>：迁移模块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Monitor</a:t>
            </a:r>
            <a:r>
              <a:rPr lang="zh-CN" altLang="en-US" dirty="0">
                <a:latin typeface="Consolas" panose="020B0609020204030204" pitchFamily="49" charset="0"/>
              </a:rPr>
              <a:t>：监控功能线程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Checker</a:t>
            </a:r>
            <a:r>
              <a:rPr lang="zh-CN" altLang="en-US" dirty="0">
                <a:latin typeface="Consolas" panose="020B0609020204030204" pitchFamily="49" charset="0"/>
              </a:rPr>
              <a:t>：检查文件状态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Heartbeat</a:t>
            </a:r>
            <a:r>
              <a:rPr lang="zh-CN" altLang="en-US" dirty="0">
                <a:latin typeface="Consolas" panose="020B0609020204030204" pitchFamily="49" charset="0"/>
              </a:rPr>
              <a:t>：发送活动心跳包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 err="1">
                <a:latin typeface="Consolas" panose="020B0609020204030204" pitchFamily="49" charset="0"/>
              </a:rPr>
              <a:t>Cli</a:t>
            </a:r>
            <a:r>
              <a:rPr lang="zh-CN" altLang="en-US" dirty="0">
                <a:latin typeface="Consolas" panose="020B0609020204030204" pitchFamily="49" charset="0"/>
              </a:rPr>
              <a:t>：用户拷贝脚本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V2</a:t>
            </a:r>
            <a:r>
              <a:rPr lang="zh-CN" altLang="en-US" dirty="0">
                <a:latin typeface="Consolas" panose="020B0609020204030204" pitchFamily="49" charset="0"/>
              </a:rPr>
              <a:t> 版本工作流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根据数据来源的不同，工作流细节有不同</a:t>
            </a:r>
            <a:endParaRPr lang="en-US" altLang="zh-CN" dirty="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9EF58-AC77-72F5-57E7-3A04E99A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EA78E-0CBE-256E-8A77-635434EB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CTS</a:t>
            </a:r>
            <a:r>
              <a:rPr lang="zh-CN" altLang="en-US" dirty="0"/>
              <a:t> 架构设计</a:t>
            </a:r>
            <a:endParaRPr lang="en-C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A1ED4-582D-44FB-A5E7-1B01C428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56" y="7937"/>
            <a:ext cx="4064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91F063-09FB-DB51-B26C-9B39732A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88" y="1843164"/>
            <a:ext cx="7806212" cy="168683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7E345-0679-D1FB-D0E9-1295C084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76" y="906449"/>
            <a:ext cx="11510848" cy="572701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CN" dirty="0"/>
              <a:t>JUNO</a:t>
            </a:r>
            <a:r>
              <a:rPr lang="zh-CN" altLang="en-US" dirty="0"/>
              <a:t> </a:t>
            </a:r>
            <a:r>
              <a:rPr lang="en-CN" dirty="0"/>
              <a:t>使用</a:t>
            </a:r>
            <a:r>
              <a:rPr lang="zh-CN" altLang="en-US" dirty="0"/>
              <a:t> </a:t>
            </a:r>
            <a:r>
              <a:rPr lang="en-US" altLang="zh-CN" dirty="0"/>
              <a:t>MQ</a:t>
            </a:r>
            <a:r>
              <a:rPr lang="zh-CN" altLang="en-US" dirty="0"/>
              <a:t> 作为各子系统的消息传递和运行状态监控</a:t>
            </a:r>
            <a:endParaRPr lang="en-CN" dirty="0"/>
          </a:p>
          <a:p>
            <a:pPr lvl="1">
              <a:lnSpc>
                <a:spcPct val="125000"/>
              </a:lnSpc>
            </a:pPr>
            <a:r>
              <a:rPr lang="en-CN" dirty="0"/>
              <a:t>初期采用</a:t>
            </a:r>
            <a:r>
              <a:rPr lang="zh-CN" altLang="en-US" dirty="0"/>
              <a:t> </a:t>
            </a:r>
            <a:r>
              <a:rPr lang="en-US" altLang="zh-CN" dirty="0"/>
              <a:t>RabbitMQ</a:t>
            </a:r>
            <a:r>
              <a:rPr lang="zh-CN" altLang="en-US" dirty="0"/>
              <a:t> ，后期采用 </a:t>
            </a:r>
            <a:r>
              <a:rPr lang="en-US" altLang="zh-CN" dirty="0"/>
              <a:t>Kafka</a:t>
            </a:r>
          </a:p>
          <a:p>
            <a:pPr>
              <a:lnSpc>
                <a:spcPct val="125000"/>
              </a:lnSpc>
            </a:pPr>
            <a:r>
              <a:rPr lang="zh-CN" altLang="en-US" dirty="0"/>
              <a:t>与 </a:t>
            </a:r>
            <a:r>
              <a:rPr lang="en-US" altLang="zh-CN" dirty="0"/>
              <a:t>Spade</a:t>
            </a:r>
            <a:r>
              <a:rPr lang="zh-CN" altLang="en-US" dirty="0"/>
              <a:t> 传输系统等子系统相互配合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多节点、单进程运行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zh-CN" altLang="en-US" dirty="0"/>
              <a:t>遗漏数据检查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dirty="0"/>
              <a:t>定时扫描 </a:t>
            </a:r>
            <a:r>
              <a:rPr lang="en-US" altLang="zh-CN" dirty="0"/>
              <a:t>JUNO</a:t>
            </a:r>
            <a:r>
              <a:rPr lang="zh-CN" altLang="en-US" dirty="0"/>
              <a:t> </a:t>
            </a:r>
            <a:r>
              <a:rPr lang="en-US" altLang="zh-CN" dirty="0"/>
              <a:t>EOS</a:t>
            </a:r>
            <a:r>
              <a:rPr lang="zh-CN" altLang="en-US" dirty="0"/>
              <a:t>，并和 </a:t>
            </a:r>
            <a:r>
              <a:rPr lang="en-US" altLang="zh-CN" dirty="0"/>
              <a:t>CTA</a:t>
            </a:r>
            <a:r>
              <a:rPr lang="zh-CN" altLang="en-US" dirty="0"/>
              <a:t> </a:t>
            </a:r>
            <a:r>
              <a:rPr lang="en-US" altLang="zh-CN" dirty="0"/>
              <a:t>EOS</a:t>
            </a:r>
            <a:r>
              <a:rPr lang="zh-CN" altLang="en-US" dirty="0"/>
              <a:t> 进行对比检查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39D0F-4206-BCBA-9042-3A6C1EAC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8E00F6-AB3D-9043-ACC7-D7ED00A7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</a:t>
            </a:r>
            <a:r>
              <a:rPr lang="en-US" altLang="zh-CN" dirty="0"/>
              <a:t>JUNO</a:t>
            </a:r>
            <a:endParaRPr lang="en-C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CC35EE-1D02-E559-7604-8B92DF5E5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" y="4402998"/>
            <a:ext cx="12011283" cy="21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72A8772A-4D63-4D8B-9FE3-AE6484225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54" y="922351"/>
            <a:ext cx="11740346" cy="57989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数据源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EOS</a:t>
            </a:r>
            <a:r>
              <a:rPr lang="zh-CN" altLang="en-US" dirty="0"/>
              <a:t> 为主要存储系统，</a:t>
            </a:r>
            <a:r>
              <a:rPr lang="en-US" altLang="zh-CN" dirty="0"/>
              <a:t>WFE</a:t>
            </a:r>
            <a:r>
              <a:rPr lang="zh-CN" altLang="en-US" dirty="0"/>
              <a:t> 自动注册新文件到 </a:t>
            </a:r>
            <a:r>
              <a:rPr lang="en-US" altLang="zh-CN" dirty="0"/>
              <a:t>Redis</a:t>
            </a:r>
            <a:r>
              <a:rPr lang="zh-CN" altLang="en-US" dirty="0"/>
              <a:t> 数据库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文件名，文件大小，校验值，产生日期等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多节点、多进程备份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基于 </a:t>
            </a:r>
            <a:r>
              <a:rPr lang="en-US" altLang="zh-CN" dirty="0"/>
              <a:t>ID</a:t>
            </a:r>
            <a:r>
              <a:rPr lang="zh-CN" altLang="en-US" dirty="0"/>
              <a:t> 的备份实例区分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运行日志不是很友好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迁移异常报警：邮件</a:t>
            </a:r>
            <a:r>
              <a:rPr lang="en-US" altLang="zh-CN" dirty="0"/>
              <a:t>/</a:t>
            </a:r>
            <a:r>
              <a:rPr lang="zh-CN" altLang="en-US" dirty="0"/>
              <a:t>微信等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79F8D-0A73-0141-AEF4-60698C5C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F64F0-0232-BFC1-0D94-2F6AF33A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应用：</a:t>
            </a:r>
            <a:r>
              <a:rPr lang="en-US" altLang="zh-CN" dirty="0"/>
              <a:t>LHAASO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EE22F-4B04-F0BB-027D-374B3B41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9" y="4856416"/>
            <a:ext cx="11953401" cy="186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432C9-CE2B-620F-E4D5-B576A2F77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56" y="2625157"/>
            <a:ext cx="6546543" cy="14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20538-C7CB-E5AE-A920-A26D56C2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5E9A7D-E9E4-018D-2745-C6E023D3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应用：BESIII</a:t>
            </a:r>
          </a:p>
        </p:txBody>
      </p:sp>
      <p:sp>
        <p:nvSpPr>
          <p:cNvPr id="13" name="内容占位符 11">
            <a:extLst>
              <a:ext uri="{FF2B5EF4-FFF2-40B4-BE49-F238E27FC236}">
                <a16:creationId xmlns:a16="http://schemas.microsoft.com/office/drawing/2014/main" id="{BD80B628-DAD8-4C31-E6D4-05B6DB3DB164}"/>
              </a:ext>
            </a:extLst>
          </p:cNvPr>
          <p:cNvSpPr txBox="1">
            <a:spLocks/>
          </p:cNvSpPr>
          <p:nvPr/>
        </p:nvSpPr>
        <p:spPr bwMode="auto">
          <a:xfrm>
            <a:off x="283912" y="862201"/>
            <a:ext cx="11624176" cy="589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 baseline="0">
                <a:solidFill>
                  <a:srgbClr val="0070C0"/>
                </a:solidFill>
                <a:latin typeface="Cambria" panose="02040503050406030204" pitchFamily="18" charset="0"/>
                <a:ea typeface="宋体" panose="02010600030101010101" pitchFamily="2" charset="-122"/>
                <a:cs typeface="+mn-cs"/>
              </a:defRPr>
            </a:lvl1pPr>
            <a:lvl2pPr marL="6858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kern="1200" baseline="0">
                <a:solidFill>
                  <a:srgbClr val="595959"/>
                </a:solidFill>
                <a:latin typeface="Cambria" panose="02040503050406030204" pitchFamily="18" charset="0"/>
                <a:ea typeface="宋体" panose="02010600030101010101" pitchFamily="2" charset="-122"/>
                <a:cs typeface="+mn-cs"/>
              </a:defRPr>
            </a:lvl2pPr>
            <a:lvl3pPr marL="11430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 kern="1200" baseline="0">
                <a:solidFill>
                  <a:srgbClr val="595959"/>
                </a:solidFill>
                <a:latin typeface="Cambria" panose="02040503050406030204" pitchFamily="18" charset="0"/>
                <a:ea typeface="宋体" panose="02010600030101010101" pitchFamily="2" charset="-122"/>
                <a:cs typeface="+mn-cs"/>
              </a:defRPr>
            </a:lvl3pPr>
            <a:lvl4pPr marL="16002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000" kern="1200" baseline="0">
                <a:solidFill>
                  <a:srgbClr val="595959"/>
                </a:solidFill>
                <a:latin typeface="Cambria" panose="02040503050406030204" pitchFamily="18" charset="0"/>
                <a:ea typeface="宋体" panose="02010600030101010101" pitchFamily="2" charset="-122"/>
                <a:cs typeface="+mn-cs"/>
              </a:defRPr>
            </a:lvl4pPr>
            <a:lvl5pPr marL="2057400" indent="-3006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ambria" panose="02040503050406030204" pitchFamily="18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/>
              <a:t>从</a:t>
            </a:r>
            <a:r>
              <a:rPr lang="en-US" altLang="zh-CN" sz="2400" dirty="0"/>
              <a:t>CTA</a:t>
            </a:r>
            <a:r>
              <a:rPr lang="zh-CN" altLang="en-US" sz="2400" dirty="0"/>
              <a:t> 拷贝数据到本地存储 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zh-CN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如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EOS/</a:t>
            </a:r>
            <a:r>
              <a:rPr lang="en-US" altLang="zh-CN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Lustre</a:t>
            </a:r>
            <a:r>
              <a:rPr lang="zh-CN" altLang="en-US" sz="2400" dirty="0"/>
              <a:t>等</a:t>
            </a:r>
            <a:r>
              <a:rPr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两种使用模式：</a:t>
            </a:r>
            <a:endParaRPr lang="en-US" altLang="zh-CN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指定数据集拷贝</a:t>
            </a:r>
            <a:r>
              <a:rPr lang="en-US" altLang="zh-CN" sz="2000" dirty="0">
                <a:latin typeface="Consolas" panose="020B0609020204030204" pitchFamily="49" charset="0"/>
                <a:cs typeface="Consolas" panose="020B0609020204030204" pitchFamily="49" charset="0"/>
              </a:rPr>
              <a:t>(BESIII)</a:t>
            </a: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指定目录或筛选文件拷贝</a:t>
            </a:r>
            <a:endParaRPr lang="en-US" altLang="zh-CN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支持 </a:t>
            </a:r>
            <a:r>
              <a:rPr lang="en-US" altLang="zh-CN" sz="1800" dirty="0">
                <a:latin typeface="Consolas" panose="020B0609020204030204" pitchFamily="49" charset="0"/>
                <a:cs typeface="Consolas" panose="020B0609020204030204" pitchFamily="49" charset="0"/>
              </a:rPr>
              <a:t>LHAASO</a:t>
            </a:r>
            <a:r>
              <a:rPr lang="zh-CN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，</a:t>
            </a:r>
            <a:r>
              <a:rPr lang="en-US" altLang="zh-CN" sz="1800" dirty="0">
                <a:latin typeface="Consolas" panose="020B0609020204030204" pitchFamily="49" charset="0"/>
                <a:cs typeface="Consolas" panose="020B0609020204030204" pitchFamily="49" charset="0"/>
              </a:rPr>
              <a:t>JUNO</a:t>
            </a:r>
            <a:r>
              <a:rPr lang="zh-CN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等</a:t>
            </a:r>
            <a:endParaRPr lang="en-US" altLang="zh-CN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客户端运行</a:t>
            </a:r>
            <a:endParaRPr lang="en-US" altLang="zh-CN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状态不稳定</a:t>
            </a:r>
            <a:endParaRPr lang="en-US" altLang="zh-CN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性能无法扩展</a:t>
            </a:r>
            <a:endParaRPr lang="en-US" altLang="zh-CN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E95990-4171-EA9F-3CAA-3E602954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03" y="3345406"/>
            <a:ext cx="8145644" cy="35125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FD92DB-1725-D07E-1D6D-DC5B0531D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9" y="2462947"/>
            <a:ext cx="10947020" cy="3742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FFD51B-B809-B8B3-DD4D-CF76BE427E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649" b="10159"/>
          <a:stretch/>
        </p:blipFill>
        <p:spPr>
          <a:xfrm>
            <a:off x="4248126" y="2931416"/>
            <a:ext cx="6850336" cy="3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0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CC432-1B67-D877-AD8B-AF0A48F9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07" y="964350"/>
            <a:ext cx="11497586" cy="57774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/>
              <a:t>CTS</a:t>
            </a:r>
            <a:r>
              <a:rPr lang="zh-CN" altLang="en-US" dirty="0"/>
              <a:t> 基本能满足各实验的迁移需求，但通用性不如 </a:t>
            </a:r>
            <a:r>
              <a:rPr lang="en-US" altLang="zh-CN" dirty="0"/>
              <a:t>FTS</a:t>
            </a:r>
            <a:r>
              <a:rPr lang="zh-CN" altLang="en-US" dirty="0"/>
              <a:t> 等系统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核心功能已完成，但功能实现比较差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主要面向管理员，终端用户体验不佳，日志不友好等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基于 </a:t>
            </a:r>
            <a:r>
              <a:rPr lang="en-US" altLang="zh-CN" dirty="0"/>
              <a:t>CTA</a:t>
            </a:r>
            <a:r>
              <a:rPr lang="zh-CN" altLang="en-US" dirty="0"/>
              <a:t> 系统的二次开发不足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服务监控不够细致，可视化展示不足，管理操作比较繁琐</a:t>
            </a:r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未来规划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持续优化用户的使用体验，完善与其他系统的联动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集成 </a:t>
            </a:r>
            <a:r>
              <a:rPr lang="en-US" altLang="zh-CN" dirty="0"/>
              <a:t>CTA</a:t>
            </a:r>
            <a:r>
              <a:rPr lang="zh-CN" altLang="en-US" dirty="0"/>
              <a:t> 系统服务的细致监控，优化 </a:t>
            </a:r>
            <a:r>
              <a:rPr lang="en-US" altLang="zh-CN" dirty="0"/>
              <a:t>CTA</a:t>
            </a:r>
            <a:r>
              <a:rPr lang="zh-CN" altLang="en-US" dirty="0"/>
              <a:t>系统的管理流程</a:t>
            </a:r>
            <a:endParaRPr lang="en-US" altLang="zh-CN" dirty="0"/>
          </a:p>
          <a:p>
            <a:pPr lvl="1">
              <a:lnSpc>
                <a:spcPct val="140000"/>
              </a:lnSpc>
            </a:pPr>
            <a:r>
              <a:rPr lang="zh-CN" altLang="en-US" dirty="0"/>
              <a:t>目前已经内部开源，后面可以推广到其他实验和应用场景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D9EE9-D0BE-6134-6430-51454CAF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7570E-BB75-0CCD-5597-7339FC0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局限性和规划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86504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786E886-D4EF-4A8C-9B49-43093BDA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3" y="848113"/>
            <a:ext cx="11555187" cy="6001950"/>
          </a:xfrm>
        </p:spPr>
        <p:txBody>
          <a:bodyPr/>
          <a:lstStyle/>
          <a:p>
            <a:pPr>
              <a:lnSpc>
                <a:spcPct val="175000"/>
              </a:lnSpc>
            </a:pPr>
            <a:r>
              <a:rPr lang="en-US" altLang="zh-CN" dirty="0"/>
              <a:t>CTA</a:t>
            </a:r>
            <a:r>
              <a:rPr lang="zh-CN" altLang="en-US" dirty="0"/>
              <a:t> 已成为高能所主要的磁带库系统</a:t>
            </a:r>
            <a:endParaRPr lang="en-US" altLang="zh-CN" dirty="0"/>
          </a:p>
          <a:p>
            <a:pPr lvl="1">
              <a:lnSpc>
                <a:spcPct val="175000"/>
              </a:lnSpc>
            </a:pPr>
            <a:r>
              <a:rPr lang="zh-CN" altLang="en-US" dirty="0"/>
              <a:t>负责</a:t>
            </a:r>
            <a:r>
              <a:rPr lang="en-US" altLang="zh-CN" dirty="0"/>
              <a:t>LHAASO</a:t>
            </a:r>
            <a:r>
              <a:rPr lang="zh-CN" altLang="en-US" dirty="0"/>
              <a:t>、</a:t>
            </a:r>
            <a:r>
              <a:rPr lang="en-US" altLang="zh-CN" dirty="0"/>
              <a:t>BESIII</a:t>
            </a:r>
            <a:r>
              <a:rPr lang="zh-CN" altLang="en-US" dirty="0"/>
              <a:t>、</a:t>
            </a:r>
            <a:r>
              <a:rPr lang="en-US" altLang="zh-CN" dirty="0"/>
              <a:t>JUNO</a:t>
            </a:r>
            <a:r>
              <a:rPr lang="zh-CN" altLang="en-US" dirty="0"/>
              <a:t>、</a:t>
            </a:r>
            <a:r>
              <a:rPr lang="en-US" altLang="zh-CN" dirty="0"/>
              <a:t>HEPS</a:t>
            </a:r>
            <a:r>
              <a:rPr lang="zh-CN" altLang="en-US" dirty="0"/>
              <a:t>及</a:t>
            </a:r>
            <a:r>
              <a:rPr lang="en-US" altLang="zh-CN" dirty="0" err="1"/>
              <a:t>LHCb</a:t>
            </a:r>
            <a:r>
              <a:rPr lang="zh-CN" altLang="en-US" dirty="0"/>
              <a:t>等实验的磁带备份</a:t>
            </a:r>
            <a:endParaRPr lang="en-US" altLang="zh-CN" dirty="0"/>
          </a:p>
          <a:p>
            <a:pPr>
              <a:lnSpc>
                <a:spcPct val="175000"/>
              </a:lnSpc>
            </a:pPr>
            <a:r>
              <a:rPr lang="zh-CN" altLang="en-US" dirty="0"/>
              <a:t>各实验的磁带库存储需求不同</a:t>
            </a:r>
            <a:endParaRPr lang="en-US" altLang="zh-CN" dirty="0"/>
          </a:p>
          <a:p>
            <a:pPr lvl="1">
              <a:lnSpc>
                <a:spcPct val="175000"/>
              </a:lnSpc>
            </a:pPr>
            <a:r>
              <a:rPr lang="zh-CN" altLang="en-US" dirty="0"/>
              <a:t>数据来源、存储系统、目录结构、管理数据库等</a:t>
            </a:r>
            <a:endParaRPr lang="en-US" altLang="zh-CN" dirty="0"/>
          </a:p>
          <a:p>
            <a:pPr>
              <a:lnSpc>
                <a:spcPct val="175000"/>
              </a:lnSpc>
            </a:pPr>
            <a:r>
              <a:rPr lang="zh-CN" altLang="en-US" dirty="0"/>
              <a:t>自主开发的 </a:t>
            </a:r>
            <a:r>
              <a:rPr lang="en-US" altLang="zh-CN" dirty="0"/>
              <a:t>CTS</a:t>
            </a:r>
            <a:r>
              <a:rPr lang="zh-CN" altLang="en-US" dirty="0"/>
              <a:t> 基本能满足不同实验的需求</a:t>
            </a:r>
            <a:endParaRPr lang="en-US" altLang="zh-CN" dirty="0"/>
          </a:p>
          <a:p>
            <a:pPr lvl="1">
              <a:lnSpc>
                <a:spcPct val="175000"/>
              </a:lnSpc>
            </a:pPr>
            <a:r>
              <a:rPr lang="zh-CN" altLang="en-US" dirty="0"/>
              <a:t>支持不同数据源，不同存储系统，不同使用场景等</a:t>
            </a:r>
            <a:endParaRPr lang="en-US" altLang="zh-CN" dirty="0"/>
          </a:p>
          <a:p>
            <a:pPr lvl="1">
              <a:lnSpc>
                <a:spcPct val="175000"/>
              </a:lnSpc>
            </a:pPr>
            <a:r>
              <a:rPr lang="zh-CN" altLang="en-US" dirty="0"/>
              <a:t>已应用于 </a:t>
            </a:r>
            <a:r>
              <a:rPr lang="en-US" altLang="zh-CN" dirty="0"/>
              <a:t>LHAASO</a:t>
            </a:r>
            <a:r>
              <a:rPr lang="zh-CN" altLang="en-US" dirty="0"/>
              <a:t>、</a:t>
            </a:r>
            <a:r>
              <a:rPr lang="en-US" altLang="zh-CN" dirty="0"/>
              <a:t>JUNO</a:t>
            </a:r>
            <a:r>
              <a:rPr lang="zh-CN" altLang="en-US" dirty="0"/>
              <a:t>等实验的磁带备份</a:t>
            </a:r>
          </a:p>
          <a:p>
            <a:pPr>
              <a:lnSpc>
                <a:spcPct val="175000"/>
              </a:lnSpc>
            </a:pPr>
            <a:r>
              <a:rPr lang="zh-CN" altLang="en-US" dirty="0"/>
              <a:t>优化用户交互体验，完善服务监控，持续集成功能等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05AF06D-402F-4A70-9349-90998BC6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总结与展望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FAA5A-CEE7-076A-B372-3BF2F87B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A1C028-889C-4BBA-BBA4-23BBD8FC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F0408A49-3E68-4DD6-8036-843261AE9FE2}"/>
              </a:ext>
            </a:extLst>
          </p:cNvPr>
          <p:cNvSpPr/>
          <p:nvPr/>
        </p:nvSpPr>
        <p:spPr>
          <a:xfrm>
            <a:off x="4057885" y="2762758"/>
            <a:ext cx="3731173" cy="1231288"/>
          </a:xfrm>
          <a:prstGeom prst="roundRect">
            <a:avLst>
              <a:gd name="adj" fmla="val 40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/>
              <a:t>Thanks!</a:t>
            </a:r>
            <a:endParaRPr lang="zh-CN" altLang="en-US" sz="8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4A635A-905A-8078-5889-E4A138C5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79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559DC1-0160-4CC3-9330-36C02CAB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930" y="970160"/>
            <a:ext cx="10616438" cy="527400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dirty="0"/>
              <a:t>高能物理磁带存储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en-US" altLang="zh-CN" dirty="0"/>
              <a:t>EOS</a:t>
            </a:r>
            <a:r>
              <a:rPr lang="zh-CN" altLang="en-US" dirty="0"/>
              <a:t> </a:t>
            </a:r>
            <a:r>
              <a:rPr lang="en-US" altLang="zh-CN" dirty="0"/>
              <a:t>CTA</a:t>
            </a:r>
            <a:r>
              <a:rPr lang="zh-CN" altLang="en-US" dirty="0"/>
              <a:t> 磁带系统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en-US" altLang="zh-CN" dirty="0"/>
              <a:t>CTS</a:t>
            </a:r>
            <a:r>
              <a:rPr lang="zh-CN" altLang="en-US" dirty="0"/>
              <a:t> 数据迁移系统</a:t>
            </a:r>
            <a:endParaRPr lang="en-US" altLang="zh-CN" dirty="0"/>
          </a:p>
          <a:p>
            <a:pPr>
              <a:lnSpc>
                <a:spcPct val="250000"/>
              </a:lnSpc>
            </a:pPr>
            <a:r>
              <a:rPr lang="zh-CN" altLang="en-US" dirty="0"/>
              <a:t>总结与展望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61F077A-5EF4-45F9-97B4-8385B6B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D67F9F3-C506-4DF5-B22F-FB998EE3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92022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5A01E-B252-3FF0-7DC5-93D4E235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1" y="848112"/>
            <a:ext cx="11598088" cy="5934351"/>
          </a:xfrm>
        </p:spPr>
        <p:txBody>
          <a:bodyPr/>
          <a:lstStyle/>
          <a:p>
            <a:r>
              <a:rPr lang="zh-CN" altLang="en-US" dirty="0"/>
              <a:t>实验数据是高能物理最重要的产出，需要长期存储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chemeClr val="tx1"/>
                </a:solidFill>
              </a:rPr>
              <a:t>原始数据具有唯一性，难以重复产生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数据的可靠性、完整性和安全性至关重要</a:t>
            </a:r>
            <a:endParaRPr lang="en-US" altLang="zh-CN" dirty="0"/>
          </a:p>
          <a:p>
            <a:r>
              <a:rPr lang="zh-CN" altLang="en-US" dirty="0"/>
              <a:t>磁带库存储是高能物理实验数据长期保存的优选之一</a:t>
            </a:r>
            <a:endParaRPr lang="en-US" altLang="zh-CN" dirty="0"/>
          </a:p>
          <a:p>
            <a:pPr lvl="1"/>
            <a:r>
              <a:rPr lang="zh-CN" altLang="en-US" dirty="0"/>
              <a:t>单位存储便宜，物理介质稳定，能耗低，保存时间长</a:t>
            </a:r>
            <a:endParaRPr lang="en-US" altLang="zh-CN" dirty="0"/>
          </a:p>
          <a:p>
            <a:pPr lvl="1"/>
            <a:r>
              <a:rPr lang="zh-CN" altLang="en-US" dirty="0"/>
              <a:t>高能所已有超过</a:t>
            </a:r>
            <a:r>
              <a:rPr lang="en-US" altLang="zh-CN" dirty="0"/>
              <a:t>20</a:t>
            </a:r>
            <a:r>
              <a:rPr lang="zh-CN" altLang="en-US" dirty="0"/>
              <a:t>年的磁带库使用历史</a:t>
            </a:r>
            <a:endParaRPr lang="en-US" altLang="zh-CN" dirty="0"/>
          </a:p>
          <a:p>
            <a:r>
              <a:rPr lang="zh-CN" altLang="en-US" dirty="0"/>
              <a:t>高能所物理磁带库现状</a:t>
            </a:r>
            <a:endParaRPr lang="en-US" altLang="zh-CN" dirty="0"/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个生产磁带库环境，</a:t>
            </a:r>
            <a:r>
              <a:rPr lang="en-US" altLang="zh-CN" dirty="0"/>
              <a:t>2</a:t>
            </a:r>
            <a:r>
              <a:rPr lang="zh-CN" altLang="en-US" dirty="0"/>
              <a:t>个正在建设中</a:t>
            </a:r>
            <a:endParaRPr lang="en-US" altLang="zh-CN" dirty="0"/>
          </a:p>
          <a:p>
            <a:pPr lvl="1"/>
            <a:r>
              <a:rPr lang="zh-CN" altLang="en-US" dirty="0"/>
              <a:t>磁带产品横跨 </a:t>
            </a:r>
            <a:r>
              <a:rPr lang="en-US" altLang="zh-CN" dirty="0"/>
              <a:t>LTO4</a:t>
            </a:r>
            <a:r>
              <a:rPr lang="zh-CN" altLang="en-US" dirty="0"/>
              <a:t>、</a:t>
            </a:r>
            <a:r>
              <a:rPr lang="en-US" altLang="zh-CN" dirty="0"/>
              <a:t>LTO7 </a:t>
            </a:r>
            <a:r>
              <a:rPr lang="zh-CN" altLang="en-US" dirty="0"/>
              <a:t>、</a:t>
            </a:r>
            <a:r>
              <a:rPr lang="en-US" altLang="zh-CN" dirty="0"/>
              <a:t>LTO9</a:t>
            </a:r>
            <a:r>
              <a:rPr lang="zh-CN" altLang="en-US" dirty="0"/>
              <a:t>等几代</a:t>
            </a:r>
            <a:endParaRPr lang="en-US" altLang="zh-CN" dirty="0"/>
          </a:p>
          <a:p>
            <a:pPr lvl="2"/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LTO4/LTO7</a:t>
            </a:r>
          </a:p>
          <a:p>
            <a:pPr lvl="2"/>
            <a:r>
              <a:rPr lang="en-US" altLang="zh-CN" dirty="0"/>
              <a:t>LHAASO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 </a:t>
            </a:r>
            <a:r>
              <a:rPr lang="en-US" altLang="zh-CN" dirty="0"/>
              <a:t>LTO7</a:t>
            </a:r>
          </a:p>
          <a:p>
            <a:pPr lvl="2"/>
            <a:r>
              <a:rPr lang="en-US" altLang="zh-CN" dirty="0"/>
              <a:t>JUNO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LTO9</a:t>
            </a:r>
          </a:p>
          <a:p>
            <a:pPr lvl="1"/>
            <a:r>
              <a:rPr lang="zh-CN" altLang="en-US" dirty="0"/>
              <a:t>磁带存储空间超过</a:t>
            </a:r>
            <a:r>
              <a:rPr lang="en-US" altLang="zh-CN" dirty="0"/>
              <a:t>50PB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02060-4E44-771A-5AA2-65FE0FAE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9DD8D1-72EE-2F70-2B1A-C125F949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实验数据的长期存储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52D4F-280E-5743-6AA0-9D79DD8DB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/>
          <a:stretch/>
        </p:blipFill>
        <p:spPr>
          <a:xfrm>
            <a:off x="8305015" y="2718716"/>
            <a:ext cx="3758650" cy="412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5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6D745-AAC3-E1D4-A33E-B9576E3E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1" y="848112"/>
            <a:ext cx="11744077" cy="6001951"/>
          </a:xfrm>
        </p:spPr>
        <p:txBody>
          <a:bodyPr/>
          <a:lstStyle/>
          <a:p>
            <a:r>
              <a:rPr lang="en-CN" dirty="0">
                <a:latin typeface="SimSun" panose="02010600030101010101" pitchFamily="2" charset="-122"/>
                <a:ea typeface="SimSun" panose="02010600030101010101" pitchFamily="2" charset="-122"/>
              </a:rPr>
              <a:t>磁带库需要软、硬件结合才能有效发挥其备份作用</a:t>
            </a:r>
          </a:p>
          <a:p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高能所长期使用 </a:t>
            </a:r>
            <a:r>
              <a:rPr lang="en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Castor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 作为磁带库管理系统</a:t>
            </a:r>
            <a:endParaRPr lang="en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支持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YBJ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DYB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BESIII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、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LHAASO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等实验，有力保障了实验数据安全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Castor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提供必要的备份功能，但缺少一些重要的功能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无通配符支持，不支持迁移列表排序等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基于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Castor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系统二次开发，优化使用体验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为 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BESIII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 定制数据迁移脚本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为 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LHAASO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 定制数据备份系统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用户各种特殊的拷贝需求支持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Castor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运行良好，但以难满足实验的新需求，逐渐被 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EOS</a:t>
            </a:r>
            <a:r>
              <a:rPr lang="en-US" altLang="zh-CN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&amp;</a:t>
            </a:r>
            <a:r>
              <a:rPr lang="en-US" altLang="zh-CN" b="1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CTA</a:t>
            </a:r>
            <a:r>
              <a:rPr lang="zh-CN" altLang="en-US" b="1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 </a:t>
            </a:r>
            <a:r>
              <a:rPr lang="zh-CN" altLang="en-US" dirty="0">
                <a:latin typeface="Consolas" panose="020B0609020204030204" pitchFamily="49" charset="0"/>
                <a:ea typeface="SimSun" panose="02010600030101010101" pitchFamily="2" charset="-122"/>
                <a:cs typeface="Consolas" panose="020B0609020204030204" pitchFamily="49" charset="0"/>
              </a:rPr>
              <a:t>取代</a:t>
            </a:r>
            <a:endParaRPr lang="en-US" altLang="zh-CN" dirty="0">
              <a:latin typeface="Consolas" panose="020B0609020204030204" pitchFamily="49" charset="0"/>
              <a:ea typeface="SimSun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</a:rPr>
              <a:t>磁带库硬件、存储系统架构和分析框架在不断发展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</a:rPr>
              <a:t>Castor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</a:rPr>
              <a:t> 已经停止开发，功能无法扩展，新硬件不支持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28C7B-981F-861C-936B-266ECF01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33D189-F481-6C31-DA91-0A349BF6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Castor </a:t>
            </a:r>
            <a:r>
              <a:rPr lang="zh-CN" altLang="en-US" dirty="0"/>
              <a:t>的历史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D8D4D-8BBD-35E3-8CDB-BEEC6886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07" y="3150024"/>
            <a:ext cx="5261394" cy="158223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3A47FB-6D7E-C4F2-53E3-90E3D1710A84}"/>
              </a:ext>
            </a:extLst>
          </p:cNvPr>
          <p:cNvSpPr/>
          <p:nvPr/>
        </p:nvSpPr>
        <p:spPr>
          <a:xfrm>
            <a:off x="7920235" y="5803710"/>
            <a:ext cx="801278" cy="3676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EOS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617AA8-C3F9-E228-8E9F-08A6B8EF0929}"/>
              </a:ext>
            </a:extLst>
          </p:cNvPr>
          <p:cNvSpPr/>
          <p:nvPr/>
        </p:nvSpPr>
        <p:spPr>
          <a:xfrm>
            <a:off x="8945474" y="5803709"/>
            <a:ext cx="1152352" cy="3676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XRootD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E1B6F2-3EF3-FC7A-5C97-6E02EF8B080D}"/>
              </a:ext>
            </a:extLst>
          </p:cNvPr>
          <p:cNvSpPr/>
          <p:nvPr/>
        </p:nvSpPr>
        <p:spPr>
          <a:xfrm>
            <a:off x="10367350" y="5803709"/>
            <a:ext cx="1152352" cy="3676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/>
              <a:t>LTO</a:t>
            </a:r>
            <a:r>
              <a:rPr lang="en-US" altLang="zh-CN" sz="2400" dirty="0"/>
              <a:t>9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72638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255EA-E001-0EDE-9FFD-18347428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27" y="857688"/>
            <a:ext cx="11868346" cy="5653073"/>
          </a:xfrm>
        </p:spPr>
        <p:txBody>
          <a:bodyPr/>
          <a:lstStyle/>
          <a:p>
            <a:r>
              <a:rPr lang="en-CN" dirty="0"/>
              <a:t>CERN</a:t>
            </a:r>
            <a:r>
              <a:rPr lang="zh-CN" altLang="en-US" dirty="0"/>
              <a:t> 基于 </a:t>
            </a:r>
            <a:r>
              <a:rPr lang="en-US" altLang="zh-CN" dirty="0"/>
              <a:t>XRootD</a:t>
            </a:r>
            <a:r>
              <a:rPr lang="zh-CN" altLang="en-US" dirty="0"/>
              <a:t> </a:t>
            </a:r>
            <a:r>
              <a:rPr lang="en-CN" dirty="0"/>
              <a:t>开发的分布式高性能海量存储系统</a:t>
            </a:r>
          </a:p>
          <a:p>
            <a:pPr lvl="1"/>
            <a:r>
              <a:rPr lang="en-CN" dirty="0"/>
              <a:t>从</a:t>
            </a:r>
            <a:r>
              <a:rPr lang="en-US" altLang="zh-CN" dirty="0"/>
              <a:t>2012</a:t>
            </a:r>
            <a:r>
              <a:rPr lang="zh-CN" altLang="en-US" dirty="0"/>
              <a:t>年开始开发，现已发展到 </a:t>
            </a:r>
            <a:r>
              <a:rPr lang="en-US" altLang="zh-CN" dirty="0"/>
              <a:t>v5</a:t>
            </a:r>
            <a:r>
              <a:rPr lang="zh-CN" altLang="en-US" dirty="0"/>
              <a:t> 版本</a:t>
            </a:r>
            <a:endParaRPr lang="en-US" altLang="zh-CN" dirty="0"/>
          </a:p>
          <a:p>
            <a:pPr lvl="1"/>
            <a:r>
              <a:rPr lang="en-CN" dirty="0"/>
              <a:t>被</a:t>
            </a:r>
            <a:r>
              <a:rPr lang="zh-CN" altLang="en-US" dirty="0"/>
              <a:t>各大高能物理实验数据站点</a:t>
            </a:r>
            <a:r>
              <a:rPr lang="en-CN" dirty="0"/>
              <a:t>广泛</a:t>
            </a:r>
            <a:r>
              <a:rPr lang="zh-CN" altLang="en-US" dirty="0"/>
              <a:t>采用</a:t>
            </a:r>
            <a:endParaRPr lang="en-CN" dirty="0"/>
          </a:p>
          <a:p>
            <a:r>
              <a:rPr lang="en-US" altLang="zh-CN" dirty="0"/>
              <a:t>2016</a:t>
            </a:r>
            <a:r>
              <a:rPr lang="zh-CN" altLang="en-US" dirty="0"/>
              <a:t> 年开始应用于</a:t>
            </a:r>
            <a:r>
              <a:rPr lang="en-US" altLang="zh-CN" dirty="0"/>
              <a:t>LHAASO</a:t>
            </a:r>
            <a:r>
              <a:rPr lang="zh-CN" altLang="en-US" dirty="0"/>
              <a:t>等高能物理实验</a:t>
            </a:r>
            <a:endParaRPr lang="en-US" altLang="zh-CN" dirty="0"/>
          </a:p>
          <a:p>
            <a:pPr lvl="1"/>
            <a:r>
              <a:rPr lang="zh-CN" altLang="en-US" dirty="0"/>
              <a:t>现为 </a:t>
            </a:r>
            <a:r>
              <a:rPr lang="en-US" altLang="zh-CN" dirty="0"/>
              <a:t>LHAASO</a:t>
            </a:r>
            <a:r>
              <a:rPr lang="zh-CN" altLang="en-US" dirty="0"/>
              <a:t>、</a:t>
            </a:r>
            <a:r>
              <a:rPr lang="en-US" altLang="zh-CN" dirty="0"/>
              <a:t>JUNO</a:t>
            </a:r>
            <a:r>
              <a:rPr lang="zh-CN" altLang="en-US" dirty="0"/>
              <a:t>等实验及网格站点的主要存储系统</a:t>
            </a:r>
            <a:endParaRPr lang="en-US" altLang="zh-CN" dirty="0"/>
          </a:p>
          <a:p>
            <a:pPr lvl="1"/>
            <a:r>
              <a:rPr lang="zh-CN" altLang="en-US" dirty="0"/>
              <a:t>目前有 </a:t>
            </a:r>
            <a:r>
              <a:rPr lang="en-US" altLang="zh-CN" dirty="0"/>
              <a:t>7</a:t>
            </a:r>
            <a:r>
              <a:rPr lang="zh-CN" altLang="en-US" dirty="0"/>
              <a:t> 个生产实例，管理超过 </a:t>
            </a:r>
            <a:r>
              <a:rPr lang="en-US" altLang="zh-CN" dirty="0"/>
              <a:t>40</a:t>
            </a:r>
            <a:r>
              <a:rPr lang="zh-CN" altLang="en-US" dirty="0"/>
              <a:t> </a:t>
            </a:r>
            <a:r>
              <a:rPr lang="en-US" altLang="zh-CN" dirty="0"/>
              <a:t>PB</a:t>
            </a:r>
            <a:r>
              <a:rPr lang="zh-CN" altLang="en-US" dirty="0"/>
              <a:t>的实验数据，总空间超过</a:t>
            </a:r>
            <a:r>
              <a:rPr lang="en-US" altLang="zh-CN" dirty="0"/>
              <a:t>60PB</a:t>
            </a:r>
          </a:p>
          <a:p>
            <a:pPr lvl="2"/>
            <a:r>
              <a:rPr lang="en-US" altLang="zh-CN" dirty="0"/>
              <a:t>LHAASO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Daocheng</a:t>
            </a:r>
            <a:r>
              <a:rPr lang="zh-CN" altLang="en-US" dirty="0"/>
              <a:t>， </a:t>
            </a:r>
            <a:r>
              <a:rPr lang="en-US" altLang="zh-CN" dirty="0"/>
              <a:t>JUNO</a:t>
            </a:r>
            <a:r>
              <a:rPr lang="zh-CN" altLang="en-US" dirty="0"/>
              <a:t>，</a:t>
            </a:r>
            <a:r>
              <a:rPr lang="en-US" altLang="zh-CN" dirty="0"/>
              <a:t>HXMT</a:t>
            </a:r>
            <a:r>
              <a:rPr lang="zh-CN" altLang="en-US" dirty="0"/>
              <a:t>，</a:t>
            </a:r>
            <a:r>
              <a:rPr lang="en-US" altLang="zh-CN" dirty="0"/>
              <a:t>Public</a:t>
            </a:r>
            <a:r>
              <a:rPr lang="zh-CN" altLang="en-US" dirty="0"/>
              <a:t>，</a:t>
            </a:r>
            <a:r>
              <a:rPr lang="en-US" altLang="zh-CN" dirty="0" err="1"/>
              <a:t>LHCb</a:t>
            </a:r>
            <a:r>
              <a:rPr lang="zh-CN" altLang="en-US" dirty="0"/>
              <a:t> </a:t>
            </a:r>
            <a:r>
              <a:rPr lang="en-US" altLang="zh-CN" dirty="0"/>
              <a:t>Tier1</a:t>
            </a:r>
            <a:r>
              <a:rPr lang="zh-CN" altLang="en-US" dirty="0"/>
              <a:t>，</a:t>
            </a:r>
            <a:r>
              <a:rPr lang="en-US" altLang="zh-CN" dirty="0"/>
              <a:t>WLCG</a:t>
            </a:r>
            <a:r>
              <a:rPr lang="zh-CN" altLang="en-US" dirty="0"/>
              <a:t> </a:t>
            </a:r>
            <a:r>
              <a:rPr lang="en-US" altLang="zh-CN" dirty="0"/>
              <a:t>Tier2</a:t>
            </a:r>
          </a:p>
          <a:p>
            <a:r>
              <a:rPr lang="zh-CN" altLang="en-US" dirty="0"/>
              <a:t>与磁带库系统 </a:t>
            </a:r>
            <a:r>
              <a:rPr lang="en-US" altLang="zh-CN" dirty="0"/>
              <a:t>CTA</a:t>
            </a:r>
            <a:r>
              <a:rPr lang="zh-CN" altLang="en-US" dirty="0"/>
              <a:t> 形成完整的分层存储系统</a:t>
            </a:r>
            <a:endParaRPr lang="en-US" alt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F028F-42DD-0BBB-3231-2E77C4F3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BE913E-0A6D-487C-A575-48D88C06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</a:t>
            </a:r>
            <a:r>
              <a:rPr lang="en-CN" dirty="0"/>
              <a:t>新</a:t>
            </a:r>
            <a:r>
              <a:rPr lang="zh-CN" altLang="en-US" dirty="0"/>
              <a:t>”</a:t>
            </a:r>
            <a:r>
              <a:rPr lang="en-CN" dirty="0"/>
              <a:t>存储系统- EOS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80D92-8002-FBFA-A7A4-3B7D875DB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6246"/>
          <a:stretch/>
        </p:blipFill>
        <p:spPr>
          <a:xfrm>
            <a:off x="552458" y="4585221"/>
            <a:ext cx="4819741" cy="2264842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DC6213F2-CE6E-6272-5678-3C7E94E2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345" y="4496674"/>
            <a:ext cx="4819741" cy="23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194403-B4CD-2F23-5A77-55373B94F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4" y="863691"/>
            <a:ext cx="11852893" cy="5713425"/>
          </a:xfrm>
        </p:spPr>
        <p:txBody>
          <a:bodyPr/>
          <a:lstStyle/>
          <a:p>
            <a:r>
              <a:rPr lang="zh-CN" altLang="en-US" dirty="0"/>
              <a:t>由 </a:t>
            </a:r>
            <a:r>
              <a:rPr lang="en-US" altLang="zh-CN" dirty="0"/>
              <a:t>CERN</a:t>
            </a:r>
            <a:r>
              <a:rPr lang="zh-CN" altLang="en-US" dirty="0"/>
              <a:t> 开发的取代 </a:t>
            </a:r>
            <a:r>
              <a:rPr lang="en-US" altLang="zh-CN" dirty="0"/>
              <a:t>Castor</a:t>
            </a:r>
            <a:r>
              <a:rPr lang="zh-CN" altLang="en-US" dirty="0"/>
              <a:t> 的新磁带库系统，与 </a:t>
            </a:r>
            <a:r>
              <a:rPr lang="en-US" altLang="zh-CN" dirty="0"/>
              <a:t>EOS</a:t>
            </a:r>
            <a:r>
              <a:rPr lang="zh-CN" altLang="en-US" dirty="0"/>
              <a:t> 系统结合紧密</a:t>
            </a:r>
            <a:endParaRPr lang="en-US" altLang="zh-CN" dirty="0"/>
          </a:p>
          <a:p>
            <a:pPr lvl="1"/>
            <a:r>
              <a:rPr lang="en-US" altLang="zh-CN" dirty="0"/>
              <a:t>EOS</a:t>
            </a:r>
            <a:r>
              <a:rPr lang="zh-CN" altLang="en-US" dirty="0"/>
              <a:t> 负责元数据和目录结构，为用户提供文件系统访问接口等</a:t>
            </a:r>
            <a:endParaRPr lang="en-US" altLang="zh-CN" dirty="0"/>
          </a:p>
          <a:p>
            <a:pPr lvl="1"/>
            <a:r>
              <a:rPr lang="en-US" altLang="zh-CN" dirty="0"/>
              <a:t>CTA</a:t>
            </a:r>
            <a:r>
              <a:rPr lang="zh-CN" altLang="en-US" dirty="0"/>
              <a:t> 提供高性能的磁带操作和系统管理等</a:t>
            </a:r>
            <a:endParaRPr lang="en-US" altLang="zh-CN" dirty="0"/>
          </a:p>
          <a:p>
            <a:pPr lvl="1"/>
            <a:r>
              <a:rPr lang="zh-CN" altLang="en-US" dirty="0"/>
              <a:t>已经成为高能物理领域主要的磁带库管理储系统</a:t>
            </a:r>
            <a:endParaRPr lang="en-US" altLang="zh-CN" dirty="0"/>
          </a:p>
          <a:p>
            <a:r>
              <a:rPr lang="en-CN" dirty="0"/>
              <a:t>EOS</a:t>
            </a:r>
            <a:r>
              <a:rPr lang="en-US" altLang="zh-CN" dirty="0"/>
              <a:t>CTA</a:t>
            </a:r>
            <a:r>
              <a:rPr lang="zh-CN" altLang="en-US" dirty="0"/>
              <a:t> 架构</a:t>
            </a:r>
            <a:endParaRPr lang="en-US" altLang="zh-CN" dirty="0"/>
          </a:p>
          <a:p>
            <a:pPr lvl="1"/>
            <a:r>
              <a:rPr lang="en-US" altLang="zh-CN" dirty="0"/>
              <a:t>EOS</a:t>
            </a:r>
          </a:p>
          <a:p>
            <a:pPr lvl="2"/>
            <a:r>
              <a:rPr lang="en-US" dirty="0" err="1"/>
              <a:t>从外部存储系统接收数据并传输到磁带驱动器</a:t>
            </a:r>
            <a:endParaRPr lang="en-US" dirty="0"/>
          </a:p>
          <a:p>
            <a:pPr lvl="2"/>
            <a:r>
              <a:rPr lang="en-US" dirty="0" err="1"/>
              <a:t>从磁带驱动器获取数据并传输到外面存储系统</a:t>
            </a:r>
            <a:endParaRPr lang="en-US" dirty="0"/>
          </a:p>
          <a:p>
            <a:pPr lvl="1"/>
            <a:r>
              <a:rPr lang="en-US" dirty="0"/>
              <a:t>CTA</a:t>
            </a:r>
          </a:p>
          <a:p>
            <a:pPr lvl="2"/>
            <a:r>
              <a:rPr lang="en-US" dirty="0" err="1"/>
              <a:t>处理</a:t>
            </a:r>
            <a:r>
              <a:rPr lang="zh-CN" altLang="en-US" dirty="0"/>
              <a:t> </a:t>
            </a:r>
            <a:r>
              <a:rPr lang="en-US" dirty="0"/>
              <a:t>EOS</a:t>
            </a:r>
            <a:r>
              <a:rPr lang="zh-CN" altLang="en-US" dirty="0"/>
              <a:t> </a:t>
            </a:r>
            <a:r>
              <a:rPr lang="en-US" dirty="0" err="1"/>
              <a:t>发起的备份和取回请求</a:t>
            </a:r>
            <a:endParaRPr lang="en-US" dirty="0"/>
          </a:p>
          <a:p>
            <a:pPr lvl="2"/>
            <a:r>
              <a:rPr lang="en-US" dirty="0" err="1"/>
              <a:t>管理磁带、驱动器等硬件管理和数据备份</a:t>
            </a:r>
            <a:endParaRPr lang="en-US" dirty="0"/>
          </a:p>
          <a:p>
            <a:r>
              <a:rPr lang="en-US" dirty="0" err="1"/>
              <a:t>目前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个 </a:t>
            </a:r>
            <a:r>
              <a:rPr lang="en-US" altLang="zh-CN" dirty="0"/>
              <a:t>CTA</a:t>
            </a:r>
            <a:r>
              <a:rPr lang="zh-CN" altLang="en-US" dirty="0"/>
              <a:t>实例，</a:t>
            </a:r>
            <a:r>
              <a:rPr lang="en-US" altLang="zh-CN" dirty="0"/>
              <a:t>4</a:t>
            </a:r>
            <a:r>
              <a:rPr lang="zh-CN" altLang="en-US" dirty="0"/>
              <a:t>个 </a:t>
            </a:r>
            <a:r>
              <a:rPr lang="en-US" altLang="zh-CN" dirty="0"/>
              <a:t>EOS</a:t>
            </a:r>
            <a:r>
              <a:rPr lang="zh-CN" altLang="en-US" dirty="0"/>
              <a:t>实例</a:t>
            </a:r>
            <a:endParaRPr lang="en-US" altLang="zh-CN" dirty="0"/>
          </a:p>
          <a:p>
            <a:pPr lvl="1"/>
            <a:r>
              <a:rPr lang="en-US" altLang="zh-CN" dirty="0"/>
              <a:t>BESIII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LHAASO</a:t>
            </a:r>
            <a:r>
              <a:rPr lang="zh-CN" altLang="en-US" dirty="0"/>
              <a:t>，</a:t>
            </a:r>
            <a:r>
              <a:rPr lang="en-US" altLang="zh-CN" dirty="0"/>
              <a:t>JUNO</a:t>
            </a:r>
            <a:r>
              <a:rPr lang="zh-CN" altLang="en-US" dirty="0"/>
              <a:t>，</a:t>
            </a:r>
            <a:r>
              <a:rPr lang="en-US" altLang="zh-CN" dirty="0" err="1"/>
              <a:t>LHCb</a:t>
            </a:r>
            <a:r>
              <a:rPr lang="zh-CN" altLang="en-US" dirty="0"/>
              <a:t> </a:t>
            </a:r>
            <a:r>
              <a:rPr lang="en-US" altLang="zh-CN" dirty="0"/>
              <a:t>Tier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0EE23-0DA0-4648-9567-E22B60C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2BA1F-A0DA-5508-B1D0-DFC82819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新磁带库系统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CTA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481B3-C6E7-0E93-112B-88F3B515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270" y="35592"/>
            <a:ext cx="2358279" cy="776926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4E81D733-A6BE-4BAF-EA92-8FAF8458B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2" r="3146"/>
          <a:stretch/>
        </p:blipFill>
        <p:spPr>
          <a:xfrm>
            <a:off x="7428323" y="3622767"/>
            <a:ext cx="4594124" cy="3170951"/>
          </a:xfrm>
          <a:prstGeom prst="rect">
            <a:avLst/>
          </a:prstGeom>
        </p:spPr>
      </p:pic>
      <p:sp>
        <p:nvSpPr>
          <p:cNvPr id="11" name="矩形: 圆角 8">
            <a:extLst>
              <a:ext uri="{FF2B5EF4-FFF2-40B4-BE49-F238E27FC236}">
                <a16:creationId xmlns:a16="http://schemas.microsoft.com/office/drawing/2014/main" id="{3CBABEDF-AE1F-899B-2B09-ACF0CCF38F8B}"/>
              </a:ext>
            </a:extLst>
          </p:cNvPr>
          <p:cNvSpPr/>
          <p:nvPr/>
        </p:nvSpPr>
        <p:spPr>
          <a:xfrm>
            <a:off x="9403895" y="3426840"/>
            <a:ext cx="1435434" cy="2791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EOSCTA</a:t>
            </a:r>
            <a:r>
              <a:rPr lang="zh-CN" altLang="en-US" sz="1600" b="1" dirty="0">
                <a:solidFill>
                  <a:srgbClr val="FF0000"/>
                </a:solidFill>
              </a:rPr>
              <a:t> 架构</a:t>
            </a:r>
          </a:p>
        </p:txBody>
      </p:sp>
      <p:sp>
        <p:nvSpPr>
          <p:cNvPr id="13" name="矩形: 圆角 9">
            <a:extLst>
              <a:ext uri="{FF2B5EF4-FFF2-40B4-BE49-F238E27FC236}">
                <a16:creationId xmlns:a16="http://schemas.microsoft.com/office/drawing/2014/main" id="{AB7AE2A8-0004-338E-5CB8-62927A80E041}"/>
              </a:ext>
            </a:extLst>
          </p:cNvPr>
          <p:cNvSpPr/>
          <p:nvPr/>
        </p:nvSpPr>
        <p:spPr>
          <a:xfrm>
            <a:off x="873527" y="6480999"/>
            <a:ext cx="4986584" cy="369064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CTA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66FF"/>
                </a:solidFill>
              </a:rPr>
              <a:t>PostgreSQL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chemeClr val="accent2"/>
                </a:solidFill>
              </a:rPr>
              <a:t>Ceph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chemeClr val="accent6"/>
                </a:solidFill>
              </a:rPr>
              <a:t>EOS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dirty="0"/>
              <a:t> </a:t>
            </a:r>
            <a:r>
              <a:rPr lang="zh-CN" altLang="en-US" b="1" dirty="0">
                <a:solidFill>
                  <a:srgbClr val="4472C4"/>
                </a:solidFill>
              </a:rPr>
              <a:t>磁带库</a:t>
            </a:r>
            <a:r>
              <a:rPr lang="en-US" altLang="zh-CN" dirty="0">
                <a:solidFill>
                  <a:schemeClr val="tx1"/>
                </a:solidFill>
              </a:rPr>
              <a:t>+</a:t>
            </a:r>
            <a:r>
              <a:rPr lang="zh-CN" altLang="en-US" b="1" dirty="0">
                <a:solidFill>
                  <a:srgbClr val="00B050"/>
                </a:solidFill>
              </a:rPr>
              <a:t>监控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7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1F9F2-79A2-3348-5AF5-3D0ABF396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8"/>
          <a:stretch/>
        </p:blipFill>
        <p:spPr>
          <a:xfrm>
            <a:off x="1730187" y="1160081"/>
            <a:ext cx="10461813" cy="565809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C35D73-F2AE-D11D-41A8-C6E329B6C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848112"/>
            <a:ext cx="11599109" cy="5816123"/>
          </a:xfrm>
        </p:spPr>
        <p:txBody>
          <a:bodyPr/>
          <a:lstStyle/>
          <a:p>
            <a:r>
              <a:rPr lang="zh-CN" altLang="en-US" dirty="0"/>
              <a:t>服务共享</a:t>
            </a:r>
            <a:endParaRPr lang="en-US" altLang="zh-CN" dirty="0"/>
          </a:p>
          <a:p>
            <a:pPr lvl="1"/>
            <a:r>
              <a:rPr lang="en-US" dirty="0"/>
              <a:t>F</a:t>
            </a:r>
            <a:r>
              <a:rPr lang="en-CN" dirty="0"/>
              <a:t>rontend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PostgreSQL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Ceph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 err="1"/>
              <a:t>QuarkDB</a:t>
            </a:r>
            <a:endParaRPr lang="en-US" altLang="zh-CN" dirty="0"/>
          </a:p>
          <a:p>
            <a:r>
              <a:rPr lang="zh-CN" altLang="en-US" dirty="0"/>
              <a:t>硬件隔离</a:t>
            </a:r>
            <a:endParaRPr lang="en-US" altLang="zh-CN" dirty="0"/>
          </a:p>
          <a:p>
            <a:pPr lvl="1"/>
            <a:r>
              <a:rPr lang="zh-CN" altLang="en-US" dirty="0"/>
              <a:t>物理磁带库</a:t>
            </a:r>
            <a:endParaRPr lang="en-US" altLang="zh-CN" dirty="0"/>
          </a:p>
          <a:p>
            <a:pPr lvl="1"/>
            <a:r>
              <a:rPr lang="zh-CN" altLang="en-US" dirty="0"/>
              <a:t>驱动器服务器</a:t>
            </a:r>
            <a:endParaRPr lang="en-US" altLang="zh-CN" dirty="0"/>
          </a:p>
          <a:p>
            <a:pPr lvl="1"/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CF5B5-9F0B-8258-6B51-26280CD9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49BA1D-CEAC-3D8A-FC27-732489B2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LHAASO/BESIII</a:t>
            </a:r>
            <a:r>
              <a:rPr lang="zh-CN" altLang="en-US" dirty="0"/>
              <a:t> </a:t>
            </a:r>
            <a:r>
              <a:rPr lang="en-CN" dirty="0"/>
              <a:t>CTA</a:t>
            </a:r>
            <a:r>
              <a:rPr lang="zh-CN" altLang="en-US" dirty="0"/>
              <a:t> 集群结构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5125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6C3287-1F68-CA7C-9051-1D0AC117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7" y="889056"/>
            <a:ext cx="11743765" cy="596100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dirty="0"/>
              <a:t>不同的高能物理实验，磁带库备份的需求和使用场景各不同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en-CN" dirty="0"/>
              <a:t>CTA</a:t>
            </a:r>
            <a:r>
              <a:rPr lang="zh-CN" altLang="en-US" dirty="0"/>
              <a:t> 聚焦于磁带库管理，数据备份迁移请求则需要额外的工具</a:t>
            </a:r>
            <a:endParaRPr lang="en-CN" dirty="0"/>
          </a:p>
          <a:p>
            <a:pPr>
              <a:lnSpc>
                <a:spcPct val="125000"/>
              </a:lnSpc>
            </a:pPr>
            <a:r>
              <a:rPr lang="en-CN" dirty="0"/>
              <a:t>LHAASO</a:t>
            </a:r>
          </a:p>
          <a:p>
            <a:pPr lvl="1">
              <a:lnSpc>
                <a:spcPct val="125000"/>
              </a:lnSpc>
            </a:pPr>
            <a:r>
              <a:rPr lang="en-US" altLang="zh-CN" dirty="0"/>
              <a:t>EOS</a:t>
            </a:r>
            <a:r>
              <a:rPr lang="zh-CN" altLang="en-US" dirty="0"/>
              <a:t> 为主要存储系统，磁带存储与计算相对独立，没有特殊需求，很少迁移</a:t>
            </a:r>
            <a:endParaRPr lang="en-CN" dirty="0"/>
          </a:p>
          <a:p>
            <a:pPr>
              <a:lnSpc>
                <a:spcPct val="125000"/>
              </a:lnSpc>
            </a:pPr>
            <a:r>
              <a:rPr lang="en-CN" dirty="0"/>
              <a:t>JUNO</a:t>
            </a:r>
          </a:p>
          <a:p>
            <a:pPr lvl="1">
              <a:lnSpc>
                <a:spcPct val="125000"/>
              </a:lnSpc>
            </a:pPr>
            <a:r>
              <a:rPr lang="en-CN" dirty="0"/>
              <a:t>磁带库要与</a:t>
            </a:r>
            <a:r>
              <a:rPr lang="zh-CN" altLang="en-US" dirty="0"/>
              <a:t> </a:t>
            </a:r>
            <a:r>
              <a:rPr lang="en-CN" dirty="0"/>
              <a:t>JUNO</a:t>
            </a:r>
            <a:r>
              <a:rPr lang="zh-CN" altLang="en-US" dirty="0"/>
              <a:t> </a:t>
            </a:r>
            <a:r>
              <a:rPr lang="en-CN" dirty="0"/>
              <a:t>工作流结合起来</a:t>
            </a:r>
          </a:p>
          <a:p>
            <a:pPr lvl="1">
              <a:lnSpc>
                <a:spcPct val="125000"/>
              </a:lnSpc>
            </a:pPr>
            <a:r>
              <a:rPr lang="en-CN" dirty="0"/>
              <a:t>使用</a:t>
            </a:r>
            <a:r>
              <a:rPr lang="zh-CN" altLang="en-US" dirty="0"/>
              <a:t> </a:t>
            </a:r>
            <a:r>
              <a:rPr lang="en-US" altLang="zh-CN" dirty="0"/>
              <a:t>RabbitMQ/Kafka</a:t>
            </a:r>
            <a:r>
              <a:rPr lang="zh-CN" altLang="en-US" dirty="0"/>
              <a:t> 作为数据来源</a:t>
            </a:r>
            <a:endParaRPr lang="en-CN" dirty="0"/>
          </a:p>
          <a:p>
            <a:pPr>
              <a:lnSpc>
                <a:spcPct val="125000"/>
              </a:lnSpc>
            </a:pPr>
            <a:r>
              <a:rPr lang="en-CN" dirty="0"/>
              <a:t>BESIII</a:t>
            </a:r>
          </a:p>
          <a:p>
            <a:pPr lvl="1">
              <a:lnSpc>
                <a:spcPct val="125000"/>
              </a:lnSpc>
            </a:pPr>
            <a:r>
              <a:rPr lang="en-CN" dirty="0"/>
              <a:t>用户定时拷贝数据到</a:t>
            </a:r>
            <a:r>
              <a:rPr lang="zh-CN" altLang="en-US" dirty="0"/>
              <a:t> </a:t>
            </a:r>
            <a:r>
              <a:rPr lang="en-CN" dirty="0"/>
              <a:t>EOS</a:t>
            </a:r>
            <a:r>
              <a:rPr lang="zh-CN" altLang="en-US" dirty="0"/>
              <a:t> </a:t>
            </a:r>
            <a:r>
              <a:rPr lang="en-CN" dirty="0"/>
              <a:t>CTA</a:t>
            </a:r>
          </a:p>
          <a:p>
            <a:pPr lvl="1">
              <a:lnSpc>
                <a:spcPct val="125000"/>
              </a:lnSpc>
            </a:pPr>
            <a:r>
              <a:rPr lang="en-CN" dirty="0"/>
              <a:t>但需要查询数据库将数据拷贝到</a:t>
            </a:r>
            <a:r>
              <a:rPr lang="zh-CN" altLang="en-US" dirty="0"/>
              <a:t> </a:t>
            </a:r>
            <a:r>
              <a:rPr lang="en-US" altLang="zh-CN" dirty="0" err="1"/>
              <a:t>Lustre</a:t>
            </a:r>
            <a:r>
              <a:rPr lang="zh-CN" altLang="en-US" dirty="0"/>
              <a:t> 系统中</a:t>
            </a:r>
            <a:endParaRPr lang="en-US" altLang="zh-CN" dirty="0"/>
          </a:p>
          <a:p>
            <a:pPr lvl="1">
              <a:lnSpc>
                <a:spcPct val="125000"/>
              </a:lnSpc>
            </a:pPr>
            <a:r>
              <a:rPr lang="zh-CN" altLang="en-US" dirty="0"/>
              <a:t>有时还需要用户手动拷贝某些特定数据</a:t>
            </a:r>
            <a:endParaRPr lang="en-US" altLang="zh-CN" dirty="0"/>
          </a:p>
          <a:p>
            <a:pPr>
              <a:lnSpc>
                <a:spcPct val="125000"/>
              </a:lnSpc>
            </a:pPr>
            <a:r>
              <a:rPr lang="en-US" dirty="0" err="1"/>
              <a:t>新的系统，新的环境</a:t>
            </a:r>
            <a:r>
              <a:rPr lang="en-US" dirty="0"/>
              <a:t>，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6A7D5-5140-5A92-3344-6932EB9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0CEC2-5574-5ECD-875B-94F30652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差异化的数据迁移需求</a:t>
            </a:r>
            <a:endParaRPr lang="en-CN" dirty="0"/>
          </a:p>
        </p:txBody>
      </p:sp>
      <p:pic>
        <p:nvPicPr>
          <p:cNvPr id="1026" name="Picture 2" descr="示意图">
            <a:extLst>
              <a:ext uri="{FF2B5EF4-FFF2-40B4-BE49-F238E27FC236}">
                <a16:creationId xmlns:a16="http://schemas.microsoft.com/office/drawing/2014/main" id="{B428E1D0-AC62-0F59-DFAC-EED6C517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28" y="3156278"/>
            <a:ext cx="6583166" cy="26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0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E3458-158E-3815-D7F8-E561E5F0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00" y="914400"/>
            <a:ext cx="11833400" cy="5935663"/>
          </a:xfrm>
        </p:spPr>
        <p:txBody>
          <a:bodyPr/>
          <a:lstStyle/>
          <a:p>
            <a:r>
              <a:rPr lang="zh-CN" altLang="en-US" dirty="0">
                <a:latin typeface="Consolas" panose="020B0609020204030204" pitchFamily="49" charset="0"/>
                <a:cs typeface="Oriya MN" pitchFamily="2" charset="0"/>
              </a:rPr>
              <a:t>一个简约的</a:t>
            </a:r>
            <a:r>
              <a:rPr lang="en-US" altLang="zh-CN" dirty="0">
                <a:latin typeface="Consolas" panose="020B0609020204030204" pitchFamily="49" charset="0"/>
                <a:cs typeface="Oriya MN" pitchFamily="2" charset="0"/>
              </a:rPr>
              <a:t>CTA</a:t>
            </a:r>
            <a:r>
              <a:rPr lang="zh-CN" altLang="en-US" dirty="0">
                <a:latin typeface="Consolas" panose="020B0609020204030204" pitchFamily="49" charset="0"/>
                <a:cs typeface="Oriya MN" pitchFamily="2" charset="0"/>
              </a:rPr>
              <a:t>客户端迁移请求处理系统</a:t>
            </a:r>
            <a:r>
              <a:rPr lang="en-US" altLang="zh-CN" dirty="0">
                <a:latin typeface="Consolas" panose="020B0609020204030204" pitchFamily="49" charset="0"/>
                <a:cs typeface="Oriya MN" pitchFamily="2" charset="0"/>
              </a:rPr>
              <a:t>	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Oriya MN" pitchFamily="2" charset="0"/>
              </a:rPr>
              <a:t>旨在满足</a:t>
            </a:r>
            <a:r>
              <a:rPr lang="zh-CN" altLang="en-US" dirty="0">
                <a:latin typeface="Consolas" panose="020B0609020204030204" pitchFamily="49" charset="0"/>
                <a:cs typeface="Oriya MN" pitchFamily="2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cs typeface="Oriya MN" pitchFamily="2" charset="0"/>
              </a:rPr>
              <a:t>JUNO</a:t>
            </a:r>
            <a:r>
              <a:rPr lang="zh-CN" altLang="en-US" dirty="0">
                <a:latin typeface="Consolas" panose="020B0609020204030204" pitchFamily="49" charset="0"/>
                <a:cs typeface="Oriya MN" pitchFamily="2" charset="0"/>
              </a:rPr>
              <a:t>、</a:t>
            </a:r>
            <a:r>
              <a:rPr lang="en-US" altLang="zh-CN" dirty="0">
                <a:latin typeface="Consolas" panose="020B0609020204030204" pitchFamily="49" charset="0"/>
                <a:cs typeface="Oriya MN" pitchFamily="2" charset="0"/>
              </a:rPr>
              <a:t>LHAASO</a:t>
            </a:r>
            <a:r>
              <a:rPr lang="zh-CN" altLang="en-US" dirty="0">
                <a:latin typeface="Consolas" panose="020B0609020204030204" pitchFamily="49" charset="0"/>
                <a:cs typeface="Oriya MN" pitchFamily="2" charset="0"/>
              </a:rPr>
              <a:t>、</a:t>
            </a:r>
            <a:r>
              <a:rPr lang="en-US" altLang="zh-CN" dirty="0">
                <a:latin typeface="Consolas" panose="020B0609020204030204" pitchFamily="49" charset="0"/>
                <a:cs typeface="Oriya MN" pitchFamily="2" charset="0"/>
              </a:rPr>
              <a:t>BESIII</a:t>
            </a:r>
            <a:r>
              <a:rPr lang="zh-CN" altLang="en-US" dirty="0">
                <a:latin typeface="Consolas" panose="020B0609020204030204" pitchFamily="49" charset="0"/>
                <a:cs typeface="Oriya MN" pitchFamily="2" charset="0"/>
              </a:rPr>
              <a:t>等实验的不同迁移需求</a:t>
            </a:r>
            <a:endParaRPr lang="en-US" altLang="zh-CN" dirty="0">
              <a:latin typeface="Consolas" panose="020B0609020204030204" pitchFamily="49" charset="0"/>
              <a:cs typeface="Oriya MN" pitchFamily="2" charset="0"/>
            </a:endParaRPr>
          </a:p>
          <a:p>
            <a:pPr lvl="1"/>
            <a:r>
              <a:rPr lang="en-CN" dirty="0">
                <a:latin typeface="Consolas" panose="020B0609020204030204" pitchFamily="49" charset="0"/>
              </a:rPr>
              <a:t>简化管理员和用户访问CTA文件、使用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CN" dirty="0">
                <a:latin typeface="Consolas" panose="020B0609020204030204" pitchFamily="49" charset="0"/>
              </a:rPr>
              <a:t>CTA 服务的体验</a:t>
            </a:r>
          </a:p>
          <a:p>
            <a:r>
              <a:rPr lang="en-CN" dirty="0">
                <a:latin typeface="Consolas" panose="020B0609020204030204" pitchFamily="49" charset="0"/>
              </a:rPr>
              <a:t>设计支持不同的数据源类型、传输协议、认证方式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数据源</a:t>
            </a:r>
            <a:r>
              <a:rPr lang="en-US" dirty="0">
                <a:latin typeface="Consolas" panose="020B0609020204030204" pitchFamily="49" charset="0"/>
              </a:rPr>
              <a:t>：</a:t>
            </a:r>
            <a:r>
              <a:rPr lang="en-CN" dirty="0">
                <a:latin typeface="Consolas" panose="020B0609020204030204" pitchFamily="49" charset="0"/>
              </a:rPr>
              <a:t>RabbitMQ</a:t>
            </a:r>
            <a:r>
              <a:rPr lang="en-US" altLang="zh-CN" dirty="0">
                <a:latin typeface="Consolas" panose="020B0609020204030204" pitchFamily="49" charset="0"/>
              </a:rPr>
              <a:t>/</a:t>
            </a:r>
            <a:r>
              <a:rPr lang="en-CN" dirty="0">
                <a:latin typeface="Consolas" panose="020B0609020204030204" pitchFamily="49" charset="0"/>
              </a:rPr>
              <a:t>Kafka(JUNO)，Redis(LHAASO)，MySQL(BESIII)</a:t>
            </a:r>
            <a:r>
              <a:rPr lang="en-US" dirty="0" err="1">
                <a:latin typeface="Consolas" panose="020B0609020204030204" pitchFamily="49" charset="0"/>
              </a:rPr>
              <a:t>等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传输协议：</a:t>
            </a:r>
            <a:r>
              <a:rPr lang="en-US" altLang="zh-CN" dirty="0">
                <a:latin typeface="Consolas" panose="020B0609020204030204" pitchFamily="49" charset="0"/>
              </a:rPr>
              <a:t>fuse,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XRootD,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http(s)</a:t>
            </a:r>
            <a:r>
              <a:rPr lang="zh-CN" altLang="en-US" dirty="0">
                <a:latin typeface="Consolas" panose="020B0609020204030204" pitchFamily="49" charset="0"/>
              </a:rPr>
              <a:t>等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认证类型：</a:t>
            </a:r>
            <a:r>
              <a:rPr lang="en-US" altLang="zh-CN" dirty="0">
                <a:latin typeface="Consolas" panose="020B0609020204030204" pitchFamily="49" charset="0"/>
              </a:rPr>
              <a:t>Unix</a:t>
            </a:r>
            <a:r>
              <a:rPr lang="zh-CN" altLang="en-US" dirty="0">
                <a:latin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</a:rPr>
              <a:t>krb5,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GSI</a:t>
            </a:r>
            <a:r>
              <a:rPr lang="zh-CN" altLang="en-US" dirty="0">
                <a:latin typeface="Consolas" panose="020B0609020204030204" pitchFamily="49" charset="0"/>
              </a:rPr>
              <a:t>，</a:t>
            </a:r>
            <a:r>
              <a:rPr lang="en-US" altLang="zh-CN" dirty="0">
                <a:latin typeface="Consolas" panose="020B0609020204030204" pitchFamily="49" charset="0"/>
              </a:rPr>
              <a:t>SSS</a:t>
            </a:r>
            <a:r>
              <a:rPr lang="zh-CN" altLang="en-US" dirty="0">
                <a:latin typeface="Consolas" panose="020B0609020204030204" pitchFamily="49" charset="0"/>
              </a:rPr>
              <a:t>等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CN" dirty="0">
                <a:latin typeface="Consolas" panose="020B0609020204030204" pitchFamily="49" charset="0"/>
              </a:rPr>
              <a:t>系统特色</a:t>
            </a:r>
          </a:p>
          <a:p>
            <a:pPr lvl="1"/>
            <a:r>
              <a:rPr lang="en-CN" dirty="0">
                <a:latin typeface="Consolas" panose="020B0609020204030204" pitchFamily="49" charset="0"/>
              </a:rPr>
              <a:t>使用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WFE</a:t>
            </a:r>
            <a:r>
              <a:rPr lang="zh-CN" altLang="en-US" dirty="0">
                <a:latin typeface="Consolas" panose="020B0609020204030204" pitchFamily="49" charset="0"/>
              </a:rPr>
              <a:t> 来注册文件到 </a:t>
            </a:r>
            <a:r>
              <a:rPr lang="en-US" altLang="zh-CN" dirty="0">
                <a:latin typeface="Consolas" panose="020B0609020204030204" pitchFamily="49" charset="0"/>
              </a:rPr>
              <a:t>SQL</a:t>
            </a:r>
            <a:r>
              <a:rPr lang="zh-CN" altLang="en-US" dirty="0">
                <a:latin typeface="Consolas" panose="020B0609020204030204" pitchFamily="49" charset="0"/>
              </a:rPr>
              <a:t>中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CN" dirty="0">
                <a:latin typeface="Consolas" panose="020B0609020204030204" pitchFamily="49" charset="0"/>
              </a:rPr>
              <a:t>支持第三方拷贝(TPC)和多节点并行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D7E00-ED00-ED62-3B61-12B91940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1DF3-2406-43F8-B31A-ECE9DC61510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935CC-68E2-2272-1182-D964C5C3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CTS</a:t>
            </a:r>
            <a:r>
              <a:rPr lang="zh-CN" altLang="en-US" dirty="0"/>
              <a:t> ：</a:t>
            </a:r>
            <a:r>
              <a:rPr lang="en-US" altLang="zh-CN" dirty="0"/>
              <a:t>CTA</a:t>
            </a:r>
            <a:r>
              <a:rPr lang="zh-CN" altLang="en-US" dirty="0"/>
              <a:t> 迁移系统</a:t>
            </a:r>
            <a:endParaRPr lang="en-C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07E439-217C-8B4A-06FE-F4EB23174B60}"/>
              </a:ext>
            </a:extLst>
          </p:cNvPr>
          <p:cNvGrpSpPr/>
          <p:nvPr/>
        </p:nvGrpSpPr>
        <p:grpSpPr>
          <a:xfrm>
            <a:off x="179300" y="5540191"/>
            <a:ext cx="6436942" cy="1214898"/>
            <a:chOff x="440634" y="5700772"/>
            <a:chExt cx="5766907" cy="1098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75B781-EF5C-A4FE-6EE6-634EB802C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634" y="5700772"/>
              <a:ext cx="5668295" cy="1098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6A8F27-C9F8-288C-3AFB-989F0346E720}"/>
                </a:ext>
              </a:extLst>
            </p:cNvPr>
            <p:cNvSpPr txBox="1"/>
            <p:nvPr/>
          </p:nvSpPr>
          <p:spPr>
            <a:xfrm>
              <a:off x="2186169" y="5740843"/>
              <a:ext cx="402137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CN" b="1" dirty="0"/>
                <a:t>https://code.ihep.ac.cn/biyujiang/cts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A17D2CE-1FE6-59E0-F40F-FB6DC6E21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13" y="3267635"/>
            <a:ext cx="5087622" cy="34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405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暑期学校模板参考.pptx" id="{1B28BB09-F8AB-4CCC-904D-7E153056749A}" vid="{A62982C2-DC1D-42A9-9BB0-A5D9F5BA582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暑期学校模板参考</Template>
  <TotalTime>10999</TotalTime>
  <Words>1246</Words>
  <Application>Microsoft Macintosh PowerPoint</Application>
  <PresentationFormat>Widescreen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-webkit-standard</vt:lpstr>
      <vt:lpstr>等线</vt:lpstr>
      <vt:lpstr>SimSun</vt:lpstr>
      <vt:lpstr>Arial</vt:lpstr>
      <vt:lpstr>Calibri</vt:lpstr>
      <vt:lpstr>Calibri Light</vt:lpstr>
      <vt:lpstr>Cambria</vt:lpstr>
      <vt:lpstr>Consolas</vt:lpstr>
      <vt:lpstr>Times New Roman</vt:lpstr>
      <vt:lpstr>Wingdings</vt:lpstr>
      <vt:lpstr>自定义设计方案</vt:lpstr>
      <vt:lpstr>面向高能物理的磁带库迁移系统</vt:lpstr>
      <vt:lpstr>目录</vt:lpstr>
      <vt:lpstr>实验数据的长期存储</vt:lpstr>
      <vt:lpstr>Castor 的历史</vt:lpstr>
      <vt:lpstr>“新”存储系统- EOS </vt:lpstr>
      <vt:lpstr>新磁带库系统 - CTA </vt:lpstr>
      <vt:lpstr>LHAASO/BESIII CTA 集群结构</vt:lpstr>
      <vt:lpstr>差异化的数据迁移需求</vt:lpstr>
      <vt:lpstr>CTS ：CTA 迁移系统</vt:lpstr>
      <vt:lpstr>CTS 架构设计</vt:lpstr>
      <vt:lpstr>CTS 架构设计</vt:lpstr>
      <vt:lpstr>应用：JUNO</vt:lpstr>
      <vt:lpstr>应用：LHAASO</vt:lpstr>
      <vt:lpstr>应用：BESIII</vt:lpstr>
      <vt:lpstr>局限性和规划</vt:lpstr>
      <vt:lpstr>总结与展望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JUNO Storage @IHEP</dc:title>
  <dc:creator>unknown</dc:creator>
  <cp:lastModifiedBy>Bi Yujiang</cp:lastModifiedBy>
  <cp:revision>5352</cp:revision>
  <dcterms:created xsi:type="dcterms:W3CDTF">2021-07-01T09:03:34Z</dcterms:created>
  <dcterms:modified xsi:type="dcterms:W3CDTF">2023-07-11T03:50:15Z</dcterms:modified>
</cp:coreProperties>
</file>