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sdx" ContentType="application/vnd.ms-visio.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media/image6.jpg" ContentType="image/png"/>
  <Override PartName="/ppt/media/image7.jpg" ContentType="image/png"/>
  <Override PartName="/ppt/notesSlides/notesSlide3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0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64" r:id="rId4"/>
    <p:sldId id="276" r:id="rId5"/>
    <p:sldId id="258" r:id="rId6"/>
    <p:sldId id="394" r:id="rId7"/>
    <p:sldId id="261" r:id="rId8"/>
    <p:sldId id="260" r:id="rId9"/>
    <p:sldId id="263" r:id="rId10"/>
    <p:sldId id="265" r:id="rId11"/>
    <p:sldId id="393" r:id="rId12"/>
    <p:sldId id="266" r:id="rId13"/>
    <p:sldId id="267" r:id="rId14"/>
    <p:sldId id="395" r:id="rId15"/>
    <p:sldId id="268" r:id="rId16"/>
    <p:sldId id="396" r:id="rId17"/>
    <p:sldId id="397" r:id="rId18"/>
    <p:sldId id="274" r:id="rId19"/>
  </p:sldIdLst>
  <p:sldSz cx="12192000" cy="6858000"/>
  <p:notesSz cx="6858000" cy="12192000"/>
  <p:defaultTextStyle>
    <a:defPPr>
      <a:defRPr lang="zh-CN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CBCAA19E-72ED-ADF9-A2A0-A48600D36C13}">
  <a:tblStyle styleId="{97D68845-56E6-9913-3FFC-3A231DB773AE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>
              <a:solidFill>
                <a:schemeClr val="lt1"/>
              </a:solidFill>
            </a:ln>
          </a:left>
          <a:right>
            <a:ln w="12700">
              <a:solidFill>
                <a:schemeClr val="lt1"/>
              </a:solidFill>
            </a:ln>
          </a:right>
          <a:top>
            <a:ln w="12700">
              <a:solidFill>
                <a:schemeClr val="lt1"/>
              </a:solidFill>
            </a:ln>
          </a:top>
          <a:bottom>
            <a:ln w="12700">
              <a:solidFill>
                <a:schemeClr val="lt1"/>
              </a:solidFill>
            </a:ln>
          </a:bottom>
          <a:insideH>
            <a:ln w="12700">
              <a:solidFill>
                <a:schemeClr val="lt1"/>
              </a:solidFill>
            </a:ln>
          </a:insideH>
          <a:insideV>
            <a:ln w="12700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  <a:fill>
          <a:solidFill>
            <a:schemeClr val="accent6">
              <a:tint val="40000"/>
            </a:schemeClr>
          </a:solidFill>
        </a:fill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prstClr val="black"/>
        </a:fontRef>
        <a:schemeClr val="lt1"/>
      </a:tcTxStyle>
      <a:tcStyle>
        <a:tcBdr>
          <a:bottom>
            <a:ln w="38100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CBCAA19E-72ED-ADF9-A2A0-A48600D36C13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>
              <a:solidFill>
                <a:schemeClr val="lt1"/>
              </a:solidFill>
            </a:ln>
          </a:left>
          <a:right>
            <a:ln w="12700">
              <a:solidFill>
                <a:schemeClr val="lt1"/>
              </a:solidFill>
            </a:ln>
          </a:right>
          <a:top>
            <a:ln w="12700">
              <a:solidFill>
                <a:schemeClr val="lt1"/>
              </a:solidFill>
            </a:ln>
          </a:top>
          <a:bottom>
            <a:ln w="12700">
              <a:solidFill>
                <a:schemeClr val="lt1"/>
              </a:solidFill>
            </a:ln>
          </a:bottom>
          <a:insideH>
            <a:ln w="12700">
              <a:solidFill>
                <a:schemeClr val="lt1"/>
              </a:solidFill>
            </a:ln>
          </a:insideH>
          <a:insideV>
            <a:ln w="12700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  <a:fill>
          <a:solidFill>
            <a:schemeClr val="accent1">
              <a:tint val="40000"/>
            </a:schemeClr>
          </a:solidFill>
        </a:fill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prstClr val="black"/>
        </a:fontRef>
        <a:schemeClr val="lt1"/>
      </a:tcTxStyle>
      <a:tcStyle>
        <a:tcBdr>
          <a:bottom>
            <a:ln w="38100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77760" autoAdjust="0"/>
  </p:normalViewPr>
  <p:slideViewPr>
    <p:cSldViewPr>
      <p:cViewPr varScale="1">
        <p:scale>
          <a:sx n="130" d="100"/>
          <a:sy n="130" d="100"/>
        </p:scale>
        <p:origin x="1024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D:\WorkSpace\IHEPBOX_data\Documents\0&#20250;&#35758;\2023&#28246;&#21271;&#24681;&#26045;\&#22522;&#20934;&#27979;&#35797;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WorkSpace\IHEPBOX_data\Documents\0&#20250;&#35758;\2023&#28246;&#21271;&#24681;&#26045;\&#22522;&#20934;&#27979;&#35797;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D:\WorkSpace\IHEPBOX_data\Documents\0&#20250;&#35758;\2023&#28246;&#21271;&#24681;&#26045;\&#27979;&#35797;&#23545;&#27604;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zh-CN" altLang="en-US"/>
              <a:t>单核性能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CN"/>
        </a:p>
      </c:txPr>
    </c:title>
    <c:autoTitleDeleted val="0"/>
    <c:plotArea>
      <c:layout>
        <c:manualLayout>
          <c:layoutTarget val="inner"/>
          <c:xMode val="edge"/>
          <c:yMode val="edge"/>
          <c:x val="6.7378153333546187E-2"/>
          <c:y val="0.15287037037037038"/>
          <c:w val="0.90053351163759154"/>
          <c:h val="0.70020815106445022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Sheet1!$A$1:$A$4</c:f>
              <c:strCache>
                <c:ptCount val="4"/>
                <c:pt idx="0">
                  <c:v>Kunpeng 920-6246</c:v>
                </c:pt>
                <c:pt idx="1">
                  <c:v>AMD 7773x</c:v>
                </c:pt>
                <c:pt idx="2">
                  <c:v>Intel 8352Y</c:v>
                </c:pt>
                <c:pt idx="3">
                  <c:v>Intel 6258R</c:v>
                </c:pt>
              </c:strCache>
            </c:strRef>
          </c:cat>
          <c:val>
            <c:numRef>
              <c:f>Sheet1!$B$1:$B$4</c:f>
              <c:numCache>
                <c:formatCode>General</c:formatCode>
                <c:ptCount val="4"/>
                <c:pt idx="0">
                  <c:v>13.4</c:v>
                </c:pt>
                <c:pt idx="1">
                  <c:v>24.14</c:v>
                </c:pt>
                <c:pt idx="2">
                  <c:v>20.92</c:v>
                </c:pt>
                <c:pt idx="3">
                  <c:v>19.43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79E-4D43-A99B-0FDE319526F4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375845055"/>
        <c:axId val="375846719"/>
      </c:barChart>
      <c:catAx>
        <c:axId val="37584505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CN"/>
          </a:p>
        </c:txPr>
        <c:crossAx val="375846719"/>
        <c:crosses val="autoZero"/>
        <c:auto val="1"/>
        <c:lblAlgn val="ctr"/>
        <c:lblOffset val="100"/>
        <c:noMultiLvlLbl val="0"/>
      </c:catAx>
      <c:valAx>
        <c:axId val="3758467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CN"/>
          </a:p>
        </c:txPr>
        <c:crossAx val="37584505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zh-CN" altLang="en-US"/>
              <a:t>整机性能与功耗（</a:t>
            </a:r>
            <a:r>
              <a:rPr lang="en-US" altLang="zh-CN"/>
              <a:t>W</a:t>
            </a:r>
            <a:r>
              <a:rPr lang="zh-CN" altLang="en-US"/>
              <a:t>）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CN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Sheet1!$C$1</c:f>
              <c:strCache>
                <c:ptCount val="1"/>
                <c:pt idx="0">
                  <c:v>得分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Kunpeng 920-6246</c:v>
                </c:pt>
                <c:pt idx="1">
                  <c:v>AMD 7773x</c:v>
                </c:pt>
                <c:pt idx="2">
                  <c:v>Intel 8352Y</c:v>
                </c:pt>
                <c:pt idx="3">
                  <c:v>Intel 6258R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1715</c:v>
                </c:pt>
                <c:pt idx="1">
                  <c:v>3090</c:v>
                </c:pt>
                <c:pt idx="2">
                  <c:v>1339</c:v>
                </c:pt>
                <c:pt idx="3">
                  <c:v>1088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979-4467-90EE-E4104BE3935B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426090832"/>
        <c:axId val="1426102064"/>
      </c:barChart>
      <c:lineChart>
        <c:grouping val="standard"/>
        <c:varyColors val="0"/>
        <c:ser>
          <c:idx val="1"/>
          <c:order val="1"/>
          <c:tx>
            <c:strRef>
              <c:f>Sheet1!$D$1</c:f>
              <c:strCache>
                <c:ptCount val="1"/>
                <c:pt idx="0">
                  <c:v>功耗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2.9118683543691678E-2"/>
                  <c:y val="-4.2833615686682664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CN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AC3-4062-B3D9-660F5C60E380}"/>
                </c:ext>
              </c:extLst>
            </c:dLbl>
            <c:dLbl>
              <c:idx val="1"/>
              <c:layout>
                <c:manualLayout>
                  <c:x val="3.7060142691971228E-2"/>
                  <c:y val="-2.998353098067731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AC3-4062-B3D9-660F5C60E380}"/>
                </c:ext>
              </c:extLst>
            </c:dLbl>
            <c:dLbl>
              <c:idx val="2"/>
              <c:layout>
                <c:manualLayout>
                  <c:x val="-2.6471530494266132E-3"/>
                  <c:y val="-6.425042353002281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AC3-4062-B3D9-660F5C60E38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Kunpeng 920-6246</c:v>
                </c:pt>
                <c:pt idx="1">
                  <c:v>AMD 7773x</c:v>
                </c:pt>
                <c:pt idx="2">
                  <c:v>Intel 8352Y</c:v>
                </c:pt>
                <c:pt idx="3">
                  <c:v>Intel 6258R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350</c:v>
                </c:pt>
                <c:pt idx="1">
                  <c:v>800</c:v>
                </c:pt>
                <c:pt idx="2">
                  <c:v>650</c:v>
                </c:pt>
                <c:pt idx="3">
                  <c:v>650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C979-4467-90EE-E4104BE3935B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426117456"/>
        <c:axId val="1426110800"/>
      </c:lineChart>
      <c:catAx>
        <c:axId val="14260908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CN"/>
          </a:p>
        </c:txPr>
        <c:crossAx val="1426102064"/>
        <c:crosses val="autoZero"/>
        <c:auto val="1"/>
        <c:lblAlgn val="ctr"/>
        <c:lblOffset val="100"/>
        <c:noMultiLvlLbl val="0"/>
      </c:catAx>
      <c:valAx>
        <c:axId val="14261020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CN"/>
          </a:p>
        </c:txPr>
        <c:crossAx val="1426090832"/>
        <c:crosses val="autoZero"/>
        <c:crossBetween val="between"/>
      </c:valAx>
      <c:valAx>
        <c:axId val="1426110800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CN"/>
          </a:p>
        </c:txPr>
        <c:crossAx val="1426117456"/>
        <c:crosses val="max"/>
        <c:crossBetween val="between"/>
      </c:valAx>
      <c:catAx>
        <c:axId val="142611745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426110800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CN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zh-CN" altLang="en-US" dirty="0"/>
              <a:t>运行</a:t>
            </a:r>
            <a:r>
              <a:rPr lang="en-US" altLang="zh-CN" dirty="0" err="1"/>
              <a:t>Corsika</a:t>
            </a:r>
            <a:r>
              <a:rPr lang="zh-CN" altLang="en-US" dirty="0"/>
              <a:t>作业服务器功耗变化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CN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Sheet1!$G$1</c:f>
              <c:strCache>
                <c:ptCount val="1"/>
                <c:pt idx="0">
                  <c:v>X86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val>
            <c:numRef>
              <c:f>Sheet1!$G$2:$G$193</c:f>
              <c:numCache>
                <c:formatCode>General</c:formatCode>
                <c:ptCount val="192"/>
                <c:pt idx="0">
                  <c:v>180</c:v>
                </c:pt>
                <c:pt idx="1">
                  <c:v>384</c:v>
                </c:pt>
                <c:pt idx="2">
                  <c:v>384</c:v>
                </c:pt>
                <c:pt idx="3">
                  <c:v>384</c:v>
                </c:pt>
                <c:pt idx="4">
                  <c:v>384</c:v>
                </c:pt>
                <c:pt idx="5">
                  <c:v>384</c:v>
                </c:pt>
                <c:pt idx="6">
                  <c:v>384</c:v>
                </c:pt>
                <c:pt idx="7">
                  <c:v>384</c:v>
                </c:pt>
                <c:pt idx="8">
                  <c:v>384</c:v>
                </c:pt>
                <c:pt idx="9">
                  <c:v>384</c:v>
                </c:pt>
                <c:pt idx="10">
                  <c:v>384</c:v>
                </c:pt>
                <c:pt idx="11">
                  <c:v>384</c:v>
                </c:pt>
                <c:pt idx="12">
                  <c:v>378</c:v>
                </c:pt>
                <c:pt idx="13">
                  <c:v>384</c:v>
                </c:pt>
                <c:pt idx="14">
                  <c:v>384</c:v>
                </c:pt>
                <c:pt idx="15">
                  <c:v>384</c:v>
                </c:pt>
                <c:pt idx="16">
                  <c:v>384</c:v>
                </c:pt>
                <c:pt idx="17">
                  <c:v>384</c:v>
                </c:pt>
                <c:pt idx="18">
                  <c:v>384</c:v>
                </c:pt>
                <c:pt idx="19">
                  <c:v>384</c:v>
                </c:pt>
                <c:pt idx="20">
                  <c:v>384</c:v>
                </c:pt>
                <c:pt idx="21">
                  <c:v>378</c:v>
                </c:pt>
                <c:pt idx="22">
                  <c:v>384</c:v>
                </c:pt>
                <c:pt idx="23">
                  <c:v>384</c:v>
                </c:pt>
                <c:pt idx="24">
                  <c:v>378</c:v>
                </c:pt>
                <c:pt idx="25">
                  <c:v>384</c:v>
                </c:pt>
                <c:pt idx="26">
                  <c:v>372</c:v>
                </c:pt>
                <c:pt idx="27">
                  <c:v>378</c:v>
                </c:pt>
                <c:pt idx="28">
                  <c:v>372</c:v>
                </c:pt>
                <c:pt idx="29">
                  <c:v>372</c:v>
                </c:pt>
                <c:pt idx="30">
                  <c:v>372</c:v>
                </c:pt>
                <c:pt idx="31">
                  <c:v>372</c:v>
                </c:pt>
                <c:pt idx="32">
                  <c:v>372</c:v>
                </c:pt>
                <c:pt idx="33">
                  <c:v>372</c:v>
                </c:pt>
                <c:pt idx="34">
                  <c:v>366</c:v>
                </c:pt>
                <c:pt idx="35">
                  <c:v>366</c:v>
                </c:pt>
                <c:pt idx="36">
                  <c:v>366</c:v>
                </c:pt>
                <c:pt idx="37">
                  <c:v>360</c:v>
                </c:pt>
                <c:pt idx="38">
                  <c:v>372</c:v>
                </c:pt>
                <c:pt idx="39">
                  <c:v>360</c:v>
                </c:pt>
                <c:pt idx="40">
                  <c:v>354</c:v>
                </c:pt>
                <c:pt idx="41">
                  <c:v>360</c:v>
                </c:pt>
                <c:pt idx="42">
                  <c:v>360</c:v>
                </c:pt>
                <c:pt idx="43">
                  <c:v>360</c:v>
                </c:pt>
                <c:pt idx="44">
                  <c:v>354</c:v>
                </c:pt>
                <c:pt idx="45">
                  <c:v>354</c:v>
                </c:pt>
                <c:pt idx="46">
                  <c:v>348</c:v>
                </c:pt>
                <c:pt idx="47">
                  <c:v>342</c:v>
                </c:pt>
                <c:pt idx="48">
                  <c:v>348</c:v>
                </c:pt>
                <c:pt idx="49">
                  <c:v>348</c:v>
                </c:pt>
                <c:pt idx="50">
                  <c:v>348</c:v>
                </c:pt>
                <c:pt idx="51">
                  <c:v>348</c:v>
                </c:pt>
                <c:pt idx="52">
                  <c:v>348</c:v>
                </c:pt>
                <c:pt idx="53">
                  <c:v>348</c:v>
                </c:pt>
                <c:pt idx="54">
                  <c:v>336</c:v>
                </c:pt>
                <c:pt idx="55">
                  <c:v>336</c:v>
                </c:pt>
                <c:pt idx="56">
                  <c:v>336</c:v>
                </c:pt>
                <c:pt idx="57">
                  <c:v>336</c:v>
                </c:pt>
                <c:pt idx="58">
                  <c:v>336</c:v>
                </c:pt>
                <c:pt idx="59">
                  <c:v>336</c:v>
                </c:pt>
                <c:pt idx="60">
                  <c:v>330</c:v>
                </c:pt>
                <c:pt idx="61">
                  <c:v>336</c:v>
                </c:pt>
                <c:pt idx="62">
                  <c:v>336</c:v>
                </c:pt>
                <c:pt idx="63">
                  <c:v>324</c:v>
                </c:pt>
                <c:pt idx="64">
                  <c:v>312</c:v>
                </c:pt>
                <c:pt idx="65">
                  <c:v>312</c:v>
                </c:pt>
                <c:pt idx="66">
                  <c:v>312</c:v>
                </c:pt>
                <c:pt idx="67">
                  <c:v>312</c:v>
                </c:pt>
                <c:pt idx="68">
                  <c:v>312</c:v>
                </c:pt>
                <c:pt idx="69">
                  <c:v>312</c:v>
                </c:pt>
                <c:pt idx="70">
                  <c:v>312</c:v>
                </c:pt>
                <c:pt idx="71">
                  <c:v>300</c:v>
                </c:pt>
                <c:pt idx="72">
                  <c:v>300</c:v>
                </c:pt>
                <c:pt idx="73">
                  <c:v>300</c:v>
                </c:pt>
                <c:pt idx="74">
                  <c:v>300</c:v>
                </c:pt>
                <c:pt idx="75">
                  <c:v>294</c:v>
                </c:pt>
                <c:pt idx="76">
                  <c:v>300</c:v>
                </c:pt>
                <c:pt idx="77">
                  <c:v>294</c:v>
                </c:pt>
                <c:pt idx="78">
                  <c:v>294</c:v>
                </c:pt>
                <c:pt idx="79">
                  <c:v>294</c:v>
                </c:pt>
                <c:pt idx="80">
                  <c:v>288</c:v>
                </c:pt>
                <c:pt idx="81">
                  <c:v>282</c:v>
                </c:pt>
                <c:pt idx="82">
                  <c:v>276</c:v>
                </c:pt>
                <c:pt idx="83">
                  <c:v>282</c:v>
                </c:pt>
                <c:pt idx="84">
                  <c:v>282</c:v>
                </c:pt>
                <c:pt idx="85">
                  <c:v>282</c:v>
                </c:pt>
                <c:pt idx="86">
                  <c:v>276</c:v>
                </c:pt>
                <c:pt idx="87">
                  <c:v>270</c:v>
                </c:pt>
                <c:pt idx="88">
                  <c:v>270</c:v>
                </c:pt>
                <c:pt idx="89">
                  <c:v>276</c:v>
                </c:pt>
                <c:pt idx="90">
                  <c:v>276</c:v>
                </c:pt>
                <c:pt idx="91">
                  <c:v>270</c:v>
                </c:pt>
                <c:pt idx="92">
                  <c:v>276</c:v>
                </c:pt>
                <c:pt idx="93">
                  <c:v>270</c:v>
                </c:pt>
                <c:pt idx="94">
                  <c:v>270</c:v>
                </c:pt>
                <c:pt idx="95">
                  <c:v>264</c:v>
                </c:pt>
                <c:pt idx="96">
                  <c:v>270</c:v>
                </c:pt>
                <c:pt idx="97">
                  <c:v>270</c:v>
                </c:pt>
                <c:pt idx="98">
                  <c:v>270</c:v>
                </c:pt>
                <c:pt idx="99">
                  <c:v>264</c:v>
                </c:pt>
                <c:pt idx="100">
                  <c:v>270</c:v>
                </c:pt>
                <c:pt idx="101">
                  <c:v>264</c:v>
                </c:pt>
                <c:pt idx="102">
                  <c:v>264</c:v>
                </c:pt>
                <c:pt idx="103">
                  <c:v>264</c:v>
                </c:pt>
                <c:pt idx="104">
                  <c:v>258</c:v>
                </c:pt>
                <c:pt idx="105">
                  <c:v>258</c:v>
                </c:pt>
                <c:pt idx="106">
                  <c:v>258</c:v>
                </c:pt>
                <c:pt idx="107">
                  <c:v>264</c:v>
                </c:pt>
                <c:pt idx="108">
                  <c:v>258</c:v>
                </c:pt>
                <c:pt idx="109">
                  <c:v>258</c:v>
                </c:pt>
                <c:pt idx="110">
                  <c:v>258</c:v>
                </c:pt>
                <c:pt idx="111">
                  <c:v>258</c:v>
                </c:pt>
                <c:pt idx="112">
                  <c:v>252</c:v>
                </c:pt>
                <c:pt idx="113">
                  <c:v>258</c:v>
                </c:pt>
                <c:pt idx="114">
                  <c:v>252</c:v>
                </c:pt>
                <c:pt idx="115">
                  <c:v>252</c:v>
                </c:pt>
                <c:pt idx="116">
                  <c:v>258</c:v>
                </c:pt>
                <c:pt idx="117">
                  <c:v>252</c:v>
                </c:pt>
                <c:pt idx="118">
                  <c:v>258</c:v>
                </c:pt>
                <c:pt idx="119">
                  <c:v>252</c:v>
                </c:pt>
                <c:pt idx="120">
                  <c:v>252</c:v>
                </c:pt>
                <c:pt idx="121">
                  <c:v>258</c:v>
                </c:pt>
                <c:pt idx="122">
                  <c:v>258</c:v>
                </c:pt>
                <c:pt idx="123">
                  <c:v>246</c:v>
                </c:pt>
                <c:pt idx="124">
                  <c:v>252</c:v>
                </c:pt>
                <c:pt idx="125">
                  <c:v>252</c:v>
                </c:pt>
                <c:pt idx="126">
                  <c:v>252</c:v>
                </c:pt>
                <c:pt idx="127">
                  <c:v>246</c:v>
                </c:pt>
                <c:pt idx="128">
                  <c:v>252</c:v>
                </c:pt>
                <c:pt idx="129">
                  <c:v>246</c:v>
                </c:pt>
                <c:pt idx="130">
                  <c:v>252</c:v>
                </c:pt>
                <c:pt idx="131">
                  <c:v>252</c:v>
                </c:pt>
                <c:pt idx="132">
                  <c:v>252</c:v>
                </c:pt>
                <c:pt idx="133">
                  <c:v>252</c:v>
                </c:pt>
                <c:pt idx="134">
                  <c:v>246</c:v>
                </c:pt>
                <c:pt idx="135">
                  <c:v>252</c:v>
                </c:pt>
                <c:pt idx="136">
                  <c:v>246</c:v>
                </c:pt>
                <c:pt idx="137">
                  <c:v>252</c:v>
                </c:pt>
                <c:pt idx="138">
                  <c:v>234</c:v>
                </c:pt>
                <c:pt idx="139">
                  <c:v>240</c:v>
                </c:pt>
                <c:pt idx="140">
                  <c:v>240</c:v>
                </c:pt>
                <c:pt idx="141">
                  <c:v>240</c:v>
                </c:pt>
                <c:pt idx="142">
                  <c:v>240</c:v>
                </c:pt>
                <c:pt idx="143">
                  <c:v>240</c:v>
                </c:pt>
                <c:pt idx="144">
                  <c:v>240</c:v>
                </c:pt>
                <c:pt idx="145">
                  <c:v>234</c:v>
                </c:pt>
                <c:pt idx="146">
                  <c:v>240</c:v>
                </c:pt>
                <c:pt idx="147">
                  <c:v>246</c:v>
                </c:pt>
                <c:pt idx="148">
                  <c:v>240</c:v>
                </c:pt>
                <c:pt idx="149">
                  <c:v>240</c:v>
                </c:pt>
                <c:pt idx="150">
                  <c:v>240</c:v>
                </c:pt>
                <c:pt idx="151">
                  <c:v>234</c:v>
                </c:pt>
                <c:pt idx="152">
                  <c:v>234</c:v>
                </c:pt>
                <c:pt idx="153">
                  <c:v>234</c:v>
                </c:pt>
                <c:pt idx="154">
                  <c:v>240</c:v>
                </c:pt>
                <c:pt idx="155">
                  <c:v>234</c:v>
                </c:pt>
                <c:pt idx="156">
                  <c:v>234</c:v>
                </c:pt>
                <c:pt idx="157">
                  <c:v>228</c:v>
                </c:pt>
                <c:pt idx="158">
                  <c:v>234</c:v>
                </c:pt>
                <c:pt idx="159">
                  <c:v>228</c:v>
                </c:pt>
                <c:pt idx="160">
                  <c:v>234</c:v>
                </c:pt>
                <c:pt idx="161">
                  <c:v>234</c:v>
                </c:pt>
                <c:pt idx="162">
                  <c:v>234</c:v>
                </c:pt>
                <c:pt idx="163">
                  <c:v>234</c:v>
                </c:pt>
                <c:pt idx="164">
                  <c:v>240</c:v>
                </c:pt>
                <c:pt idx="165">
                  <c:v>234</c:v>
                </c:pt>
                <c:pt idx="166">
                  <c:v>234</c:v>
                </c:pt>
                <c:pt idx="167">
                  <c:v>234</c:v>
                </c:pt>
                <c:pt idx="168">
                  <c:v>234</c:v>
                </c:pt>
                <c:pt idx="169">
                  <c:v>234</c:v>
                </c:pt>
                <c:pt idx="170">
                  <c:v>234</c:v>
                </c:pt>
                <c:pt idx="171">
                  <c:v>228</c:v>
                </c:pt>
                <c:pt idx="172">
                  <c:v>228</c:v>
                </c:pt>
                <c:pt idx="173">
                  <c:v>228</c:v>
                </c:pt>
                <c:pt idx="174">
                  <c:v>222</c:v>
                </c:pt>
                <c:pt idx="175">
                  <c:v>228</c:v>
                </c:pt>
                <c:pt idx="176">
                  <c:v>228</c:v>
                </c:pt>
                <c:pt idx="177">
                  <c:v>228</c:v>
                </c:pt>
                <c:pt idx="178">
                  <c:v>222</c:v>
                </c:pt>
                <c:pt idx="179">
                  <c:v>228</c:v>
                </c:pt>
                <c:pt idx="180">
                  <c:v>228</c:v>
                </c:pt>
                <c:pt idx="181">
                  <c:v>228</c:v>
                </c:pt>
                <c:pt idx="182">
                  <c:v>222</c:v>
                </c:pt>
                <c:pt idx="183">
                  <c:v>234</c:v>
                </c:pt>
                <c:pt idx="184">
                  <c:v>228</c:v>
                </c:pt>
                <c:pt idx="185">
                  <c:v>222</c:v>
                </c:pt>
                <c:pt idx="186">
                  <c:v>222</c:v>
                </c:pt>
                <c:pt idx="187">
                  <c:v>234</c:v>
                </c:pt>
                <c:pt idx="188">
                  <c:v>228</c:v>
                </c:pt>
                <c:pt idx="189">
                  <c:v>228</c:v>
                </c:pt>
                <c:pt idx="190">
                  <c:v>186</c:v>
                </c:pt>
                <c:pt idx="191">
                  <c:v>186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F39-4199-A0AC-5641959048DC}"/>
            </c:ext>
          </c:extLst>
        </c:ser>
        <c:ser>
          <c:idx val="1"/>
          <c:order val="1"/>
          <c:tx>
            <c:strRef>
              <c:f>Sheet1!$J$1</c:f>
              <c:strCache>
                <c:ptCount val="1"/>
                <c:pt idx="0">
                  <c:v>ARM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val>
            <c:numRef>
              <c:f>Sheet1!$J$2:$J$240</c:f>
              <c:numCache>
                <c:formatCode>General</c:formatCode>
                <c:ptCount val="239"/>
                <c:pt idx="0">
                  <c:v>300</c:v>
                </c:pt>
                <c:pt idx="1">
                  <c:v>300</c:v>
                </c:pt>
                <c:pt idx="2">
                  <c:v>354</c:v>
                </c:pt>
                <c:pt idx="3">
                  <c:v>324</c:v>
                </c:pt>
                <c:pt idx="4">
                  <c:v>360</c:v>
                </c:pt>
                <c:pt idx="5">
                  <c:v>354</c:v>
                </c:pt>
                <c:pt idx="6">
                  <c:v>360</c:v>
                </c:pt>
                <c:pt idx="7">
                  <c:v>360</c:v>
                </c:pt>
                <c:pt idx="8">
                  <c:v>354</c:v>
                </c:pt>
                <c:pt idx="9">
                  <c:v>354</c:v>
                </c:pt>
                <c:pt idx="10">
                  <c:v>354</c:v>
                </c:pt>
                <c:pt idx="11">
                  <c:v>354</c:v>
                </c:pt>
                <c:pt idx="12">
                  <c:v>354</c:v>
                </c:pt>
                <c:pt idx="13">
                  <c:v>360</c:v>
                </c:pt>
                <c:pt idx="14">
                  <c:v>354</c:v>
                </c:pt>
                <c:pt idx="15">
                  <c:v>354</c:v>
                </c:pt>
                <c:pt idx="16">
                  <c:v>354</c:v>
                </c:pt>
                <c:pt idx="17">
                  <c:v>348</c:v>
                </c:pt>
                <c:pt idx="18">
                  <c:v>354</c:v>
                </c:pt>
                <c:pt idx="19">
                  <c:v>354</c:v>
                </c:pt>
                <c:pt idx="20">
                  <c:v>354</c:v>
                </c:pt>
                <c:pt idx="21">
                  <c:v>354</c:v>
                </c:pt>
                <c:pt idx="22">
                  <c:v>354</c:v>
                </c:pt>
                <c:pt idx="23">
                  <c:v>348</c:v>
                </c:pt>
                <c:pt idx="24">
                  <c:v>354</c:v>
                </c:pt>
                <c:pt idx="25">
                  <c:v>354</c:v>
                </c:pt>
                <c:pt idx="26">
                  <c:v>354</c:v>
                </c:pt>
                <c:pt idx="27">
                  <c:v>354</c:v>
                </c:pt>
                <c:pt idx="28">
                  <c:v>354</c:v>
                </c:pt>
                <c:pt idx="29">
                  <c:v>354</c:v>
                </c:pt>
                <c:pt idx="30">
                  <c:v>354</c:v>
                </c:pt>
                <c:pt idx="31">
                  <c:v>354</c:v>
                </c:pt>
                <c:pt idx="32">
                  <c:v>354</c:v>
                </c:pt>
                <c:pt idx="33">
                  <c:v>354</c:v>
                </c:pt>
                <c:pt idx="34">
                  <c:v>354</c:v>
                </c:pt>
                <c:pt idx="35">
                  <c:v>348</c:v>
                </c:pt>
                <c:pt idx="36">
                  <c:v>354</c:v>
                </c:pt>
                <c:pt idx="37">
                  <c:v>348</c:v>
                </c:pt>
                <c:pt idx="38">
                  <c:v>354</c:v>
                </c:pt>
                <c:pt idx="39">
                  <c:v>348</c:v>
                </c:pt>
                <c:pt idx="40">
                  <c:v>348</c:v>
                </c:pt>
                <c:pt idx="41">
                  <c:v>354</c:v>
                </c:pt>
                <c:pt idx="42">
                  <c:v>348</c:v>
                </c:pt>
                <c:pt idx="43">
                  <c:v>342</c:v>
                </c:pt>
                <c:pt idx="44">
                  <c:v>342</c:v>
                </c:pt>
                <c:pt idx="45">
                  <c:v>348</c:v>
                </c:pt>
                <c:pt idx="46">
                  <c:v>348</c:v>
                </c:pt>
                <c:pt idx="47">
                  <c:v>348</c:v>
                </c:pt>
                <c:pt idx="48">
                  <c:v>348</c:v>
                </c:pt>
                <c:pt idx="49">
                  <c:v>348</c:v>
                </c:pt>
                <c:pt idx="50">
                  <c:v>348</c:v>
                </c:pt>
                <c:pt idx="51">
                  <c:v>348</c:v>
                </c:pt>
                <c:pt idx="52">
                  <c:v>342</c:v>
                </c:pt>
                <c:pt idx="53">
                  <c:v>348</c:v>
                </c:pt>
                <c:pt idx="54">
                  <c:v>342</c:v>
                </c:pt>
                <c:pt idx="55">
                  <c:v>336</c:v>
                </c:pt>
                <c:pt idx="56">
                  <c:v>342</c:v>
                </c:pt>
                <c:pt idx="57">
                  <c:v>342</c:v>
                </c:pt>
                <c:pt idx="58">
                  <c:v>342</c:v>
                </c:pt>
                <c:pt idx="59">
                  <c:v>342</c:v>
                </c:pt>
                <c:pt idx="60">
                  <c:v>342</c:v>
                </c:pt>
                <c:pt idx="61">
                  <c:v>342</c:v>
                </c:pt>
                <c:pt idx="62">
                  <c:v>342</c:v>
                </c:pt>
                <c:pt idx="63">
                  <c:v>336</c:v>
                </c:pt>
                <c:pt idx="64">
                  <c:v>342</c:v>
                </c:pt>
                <c:pt idx="65">
                  <c:v>336</c:v>
                </c:pt>
                <c:pt idx="66">
                  <c:v>342</c:v>
                </c:pt>
                <c:pt idx="67">
                  <c:v>336</c:v>
                </c:pt>
                <c:pt idx="68">
                  <c:v>336</c:v>
                </c:pt>
                <c:pt idx="69">
                  <c:v>336</c:v>
                </c:pt>
                <c:pt idx="70">
                  <c:v>336</c:v>
                </c:pt>
                <c:pt idx="71">
                  <c:v>336</c:v>
                </c:pt>
                <c:pt idx="72">
                  <c:v>336</c:v>
                </c:pt>
                <c:pt idx="73">
                  <c:v>330</c:v>
                </c:pt>
                <c:pt idx="74">
                  <c:v>336</c:v>
                </c:pt>
                <c:pt idx="75">
                  <c:v>336</c:v>
                </c:pt>
                <c:pt idx="76">
                  <c:v>336</c:v>
                </c:pt>
                <c:pt idx="77">
                  <c:v>336</c:v>
                </c:pt>
                <c:pt idx="78">
                  <c:v>330</c:v>
                </c:pt>
                <c:pt idx="79">
                  <c:v>336</c:v>
                </c:pt>
                <c:pt idx="80">
                  <c:v>330</c:v>
                </c:pt>
                <c:pt idx="81">
                  <c:v>336</c:v>
                </c:pt>
                <c:pt idx="82">
                  <c:v>330</c:v>
                </c:pt>
                <c:pt idx="83">
                  <c:v>336</c:v>
                </c:pt>
                <c:pt idx="84">
                  <c:v>336</c:v>
                </c:pt>
                <c:pt idx="85">
                  <c:v>336</c:v>
                </c:pt>
                <c:pt idx="86">
                  <c:v>330</c:v>
                </c:pt>
                <c:pt idx="87">
                  <c:v>336</c:v>
                </c:pt>
                <c:pt idx="88">
                  <c:v>336</c:v>
                </c:pt>
                <c:pt idx="89">
                  <c:v>330</c:v>
                </c:pt>
                <c:pt idx="90">
                  <c:v>324</c:v>
                </c:pt>
                <c:pt idx="91">
                  <c:v>330</c:v>
                </c:pt>
                <c:pt idx="92">
                  <c:v>330</c:v>
                </c:pt>
                <c:pt idx="93">
                  <c:v>336</c:v>
                </c:pt>
                <c:pt idx="94">
                  <c:v>324</c:v>
                </c:pt>
                <c:pt idx="95">
                  <c:v>330</c:v>
                </c:pt>
                <c:pt idx="96">
                  <c:v>324</c:v>
                </c:pt>
                <c:pt idx="97">
                  <c:v>330</c:v>
                </c:pt>
                <c:pt idx="98">
                  <c:v>330</c:v>
                </c:pt>
                <c:pt idx="99">
                  <c:v>324</c:v>
                </c:pt>
                <c:pt idx="100">
                  <c:v>324</c:v>
                </c:pt>
                <c:pt idx="101">
                  <c:v>324</c:v>
                </c:pt>
                <c:pt idx="102">
                  <c:v>330</c:v>
                </c:pt>
                <c:pt idx="103">
                  <c:v>324</c:v>
                </c:pt>
                <c:pt idx="104">
                  <c:v>330</c:v>
                </c:pt>
                <c:pt idx="105">
                  <c:v>324</c:v>
                </c:pt>
                <c:pt idx="106">
                  <c:v>324</c:v>
                </c:pt>
                <c:pt idx="107">
                  <c:v>324</c:v>
                </c:pt>
                <c:pt idx="108">
                  <c:v>324</c:v>
                </c:pt>
                <c:pt idx="109">
                  <c:v>324</c:v>
                </c:pt>
                <c:pt idx="110">
                  <c:v>324</c:v>
                </c:pt>
                <c:pt idx="111">
                  <c:v>318</c:v>
                </c:pt>
                <c:pt idx="112">
                  <c:v>324</c:v>
                </c:pt>
                <c:pt idx="113">
                  <c:v>324</c:v>
                </c:pt>
                <c:pt idx="114">
                  <c:v>324</c:v>
                </c:pt>
                <c:pt idx="115">
                  <c:v>318</c:v>
                </c:pt>
                <c:pt idx="116">
                  <c:v>324</c:v>
                </c:pt>
                <c:pt idx="117">
                  <c:v>324</c:v>
                </c:pt>
                <c:pt idx="118">
                  <c:v>324</c:v>
                </c:pt>
                <c:pt idx="119">
                  <c:v>324</c:v>
                </c:pt>
                <c:pt idx="120">
                  <c:v>318</c:v>
                </c:pt>
                <c:pt idx="121">
                  <c:v>318</c:v>
                </c:pt>
                <c:pt idx="122">
                  <c:v>318</c:v>
                </c:pt>
                <c:pt idx="123">
                  <c:v>324</c:v>
                </c:pt>
                <c:pt idx="124">
                  <c:v>318</c:v>
                </c:pt>
                <c:pt idx="125">
                  <c:v>318</c:v>
                </c:pt>
                <c:pt idx="126">
                  <c:v>318</c:v>
                </c:pt>
                <c:pt idx="127">
                  <c:v>318</c:v>
                </c:pt>
                <c:pt idx="128">
                  <c:v>318</c:v>
                </c:pt>
                <c:pt idx="129">
                  <c:v>318</c:v>
                </c:pt>
                <c:pt idx="130">
                  <c:v>318</c:v>
                </c:pt>
                <c:pt idx="131">
                  <c:v>318</c:v>
                </c:pt>
                <c:pt idx="132">
                  <c:v>318</c:v>
                </c:pt>
                <c:pt idx="133">
                  <c:v>318</c:v>
                </c:pt>
                <c:pt idx="134">
                  <c:v>318</c:v>
                </c:pt>
                <c:pt idx="135">
                  <c:v>318</c:v>
                </c:pt>
                <c:pt idx="136">
                  <c:v>312</c:v>
                </c:pt>
                <c:pt idx="137">
                  <c:v>318</c:v>
                </c:pt>
                <c:pt idx="138">
                  <c:v>312</c:v>
                </c:pt>
                <c:pt idx="139">
                  <c:v>312</c:v>
                </c:pt>
                <c:pt idx="140">
                  <c:v>318</c:v>
                </c:pt>
                <c:pt idx="141">
                  <c:v>312</c:v>
                </c:pt>
                <c:pt idx="142">
                  <c:v>312</c:v>
                </c:pt>
                <c:pt idx="143">
                  <c:v>312</c:v>
                </c:pt>
                <c:pt idx="144">
                  <c:v>312</c:v>
                </c:pt>
                <c:pt idx="145">
                  <c:v>318</c:v>
                </c:pt>
                <c:pt idx="146">
                  <c:v>312</c:v>
                </c:pt>
                <c:pt idx="147">
                  <c:v>312</c:v>
                </c:pt>
                <c:pt idx="148">
                  <c:v>312</c:v>
                </c:pt>
                <c:pt idx="149">
                  <c:v>312</c:v>
                </c:pt>
                <c:pt idx="150">
                  <c:v>306</c:v>
                </c:pt>
                <c:pt idx="151">
                  <c:v>306</c:v>
                </c:pt>
                <c:pt idx="152">
                  <c:v>312</c:v>
                </c:pt>
                <c:pt idx="153">
                  <c:v>318</c:v>
                </c:pt>
                <c:pt idx="154">
                  <c:v>312</c:v>
                </c:pt>
                <c:pt idx="155">
                  <c:v>312</c:v>
                </c:pt>
                <c:pt idx="156">
                  <c:v>306</c:v>
                </c:pt>
                <c:pt idx="157">
                  <c:v>306</c:v>
                </c:pt>
                <c:pt idx="158">
                  <c:v>312</c:v>
                </c:pt>
                <c:pt idx="159">
                  <c:v>306</c:v>
                </c:pt>
                <c:pt idx="160">
                  <c:v>312</c:v>
                </c:pt>
                <c:pt idx="161">
                  <c:v>306</c:v>
                </c:pt>
                <c:pt idx="162">
                  <c:v>306</c:v>
                </c:pt>
                <c:pt idx="163">
                  <c:v>312</c:v>
                </c:pt>
                <c:pt idx="164">
                  <c:v>300</c:v>
                </c:pt>
                <c:pt idx="165">
                  <c:v>306</c:v>
                </c:pt>
                <c:pt idx="166">
                  <c:v>306</c:v>
                </c:pt>
                <c:pt idx="167">
                  <c:v>306</c:v>
                </c:pt>
                <c:pt idx="168">
                  <c:v>306</c:v>
                </c:pt>
                <c:pt idx="169">
                  <c:v>306</c:v>
                </c:pt>
                <c:pt idx="170">
                  <c:v>312</c:v>
                </c:pt>
                <c:pt idx="171">
                  <c:v>312</c:v>
                </c:pt>
                <c:pt idx="172">
                  <c:v>306</c:v>
                </c:pt>
                <c:pt idx="173">
                  <c:v>306</c:v>
                </c:pt>
                <c:pt idx="174">
                  <c:v>306</c:v>
                </c:pt>
                <c:pt idx="175">
                  <c:v>306</c:v>
                </c:pt>
                <c:pt idx="176">
                  <c:v>306</c:v>
                </c:pt>
                <c:pt idx="177">
                  <c:v>306</c:v>
                </c:pt>
                <c:pt idx="178">
                  <c:v>306</c:v>
                </c:pt>
                <c:pt idx="179">
                  <c:v>306</c:v>
                </c:pt>
                <c:pt idx="180">
                  <c:v>306</c:v>
                </c:pt>
                <c:pt idx="181">
                  <c:v>306</c:v>
                </c:pt>
                <c:pt idx="182">
                  <c:v>306</c:v>
                </c:pt>
                <c:pt idx="183">
                  <c:v>312</c:v>
                </c:pt>
                <c:pt idx="184">
                  <c:v>306</c:v>
                </c:pt>
                <c:pt idx="185">
                  <c:v>312</c:v>
                </c:pt>
                <c:pt idx="186">
                  <c:v>306</c:v>
                </c:pt>
                <c:pt idx="187">
                  <c:v>300</c:v>
                </c:pt>
                <c:pt idx="188">
                  <c:v>300</c:v>
                </c:pt>
                <c:pt idx="189">
                  <c:v>300</c:v>
                </c:pt>
                <c:pt idx="190">
                  <c:v>306</c:v>
                </c:pt>
                <c:pt idx="191">
                  <c:v>300</c:v>
                </c:pt>
                <c:pt idx="192">
                  <c:v>312</c:v>
                </c:pt>
                <c:pt idx="193">
                  <c:v>306</c:v>
                </c:pt>
                <c:pt idx="194">
                  <c:v>306</c:v>
                </c:pt>
                <c:pt idx="195">
                  <c:v>306</c:v>
                </c:pt>
                <c:pt idx="196">
                  <c:v>306</c:v>
                </c:pt>
                <c:pt idx="197">
                  <c:v>300</c:v>
                </c:pt>
                <c:pt idx="198">
                  <c:v>306</c:v>
                </c:pt>
                <c:pt idx="199">
                  <c:v>306</c:v>
                </c:pt>
                <c:pt idx="200">
                  <c:v>300</c:v>
                </c:pt>
                <c:pt idx="201">
                  <c:v>312</c:v>
                </c:pt>
                <c:pt idx="202">
                  <c:v>306</c:v>
                </c:pt>
                <c:pt idx="203">
                  <c:v>306</c:v>
                </c:pt>
                <c:pt idx="204">
                  <c:v>312</c:v>
                </c:pt>
                <c:pt idx="205">
                  <c:v>306</c:v>
                </c:pt>
                <c:pt idx="206">
                  <c:v>306</c:v>
                </c:pt>
                <c:pt idx="207">
                  <c:v>300</c:v>
                </c:pt>
                <c:pt idx="208">
                  <c:v>300</c:v>
                </c:pt>
                <c:pt idx="209">
                  <c:v>300</c:v>
                </c:pt>
                <c:pt idx="210">
                  <c:v>306</c:v>
                </c:pt>
                <c:pt idx="211">
                  <c:v>312</c:v>
                </c:pt>
                <c:pt idx="212">
                  <c:v>300</c:v>
                </c:pt>
                <c:pt idx="213">
                  <c:v>306</c:v>
                </c:pt>
                <c:pt idx="214">
                  <c:v>306</c:v>
                </c:pt>
                <c:pt idx="215">
                  <c:v>306</c:v>
                </c:pt>
                <c:pt idx="216">
                  <c:v>300</c:v>
                </c:pt>
                <c:pt idx="217">
                  <c:v>306</c:v>
                </c:pt>
                <c:pt idx="218">
                  <c:v>306</c:v>
                </c:pt>
                <c:pt idx="219">
                  <c:v>312</c:v>
                </c:pt>
                <c:pt idx="220">
                  <c:v>306</c:v>
                </c:pt>
                <c:pt idx="221">
                  <c:v>306</c:v>
                </c:pt>
                <c:pt idx="222">
                  <c:v>300</c:v>
                </c:pt>
                <c:pt idx="223">
                  <c:v>300</c:v>
                </c:pt>
                <c:pt idx="224">
                  <c:v>306</c:v>
                </c:pt>
                <c:pt idx="225">
                  <c:v>300</c:v>
                </c:pt>
                <c:pt idx="226">
                  <c:v>300</c:v>
                </c:pt>
                <c:pt idx="227">
                  <c:v>306</c:v>
                </c:pt>
                <c:pt idx="228">
                  <c:v>300</c:v>
                </c:pt>
                <c:pt idx="229">
                  <c:v>300</c:v>
                </c:pt>
                <c:pt idx="230">
                  <c:v>306</c:v>
                </c:pt>
                <c:pt idx="231">
                  <c:v>300</c:v>
                </c:pt>
                <c:pt idx="232">
                  <c:v>306</c:v>
                </c:pt>
                <c:pt idx="233">
                  <c:v>300</c:v>
                </c:pt>
                <c:pt idx="234">
                  <c:v>300</c:v>
                </c:pt>
                <c:pt idx="235">
                  <c:v>300</c:v>
                </c:pt>
                <c:pt idx="236">
                  <c:v>306</c:v>
                </c:pt>
                <c:pt idx="237">
                  <c:v>300</c:v>
                </c:pt>
                <c:pt idx="238">
                  <c:v>300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CF39-4199-A0AC-5641959048D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16598879"/>
        <c:axId val="516601375"/>
      </c:lineChart>
      <c:catAx>
        <c:axId val="516598879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zh-CN" altLang="en-US"/>
                  <a:t>时间（分钟）</a:t>
                </a:r>
              </a:p>
            </c:rich>
          </c:tx>
          <c:layout>
            <c:manualLayout>
              <c:xMode val="edge"/>
              <c:yMode val="edge"/>
              <c:x val="0.43622090988626427"/>
              <c:y val="0.78043926800816565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CN"/>
            </a:p>
          </c:txPr>
        </c:title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2700000" spcFirstLastPara="1" vertOverflow="ellipsis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CN"/>
          </a:p>
        </c:txPr>
        <c:crossAx val="516601375"/>
        <c:crosses val="autoZero"/>
        <c:auto val="1"/>
        <c:lblAlgn val="ctr"/>
        <c:lblOffset val="100"/>
        <c:noMultiLvlLbl val="0"/>
      </c:catAx>
      <c:valAx>
        <c:axId val="51660137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zh-CN" altLang="en-US"/>
                  <a:t>功耗（瓦）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CN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CN"/>
          </a:p>
        </c:txPr>
        <c:crossAx val="51659887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6181102362204725"/>
          <c:y val="0.53761519393409152"/>
          <c:w val="0.26526684164479442"/>
          <c:h val="7.812554680664918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CN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页眉占位符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5" name="日期占位符 2"/>
          <p:cNvSpPr>
            <a:spLocks noGrp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F3826F0-D95C-4E71-80FE-688DD517553F}" type="datetimeFigureOut">
              <a:rPr lang="en-US" altLang="zh-CN"/>
              <a:t>7/12/23</a:t>
            </a:fld>
            <a:endParaRPr lang="zh-CN"/>
          </a:p>
        </p:txBody>
      </p:sp>
      <p:sp>
        <p:nvSpPr>
          <p:cNvPr id="6" name="幻灯片图像占位符 3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>
              <a:defRPr/>
            </a:pPr>
            <a:endParaRPr lang="zh-CN"/>
          </a:p>
        </p:txBody>
      </p:sp>
      <p:sp>
        <p:nvSpPr>
          <p:cNvPr id="7" name="备注占位符 4"/>
          <p:cNvSpPr>
            <a:spLocks noGrp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>
              <a:defRPr/>
            </a:pPr>
            <a:r>
              <a:rPr lang="zh-CN"/>
              <a:t>编辑母版文本样式</a:t>
            </a:r>
            <a:endParaRPr/>
          </a:p>
          <a:p>
            <a:pPr lvl="1">
              <a:defRPr/>
            </a:pPr>
            <a:r>
              <a:rPr lang="zh-CN"/>
              <a:t>第二级</a:t>
            </a:r>
            <a:endParaRPr/>
          </a:p>
          <a:p>
            <a:pPr lvl="2">
              <a:defRPr/>
            </a:pPr>
            <a:r>
              <a:rPr lang="zh-CN"/>
              <a:t>第三级</a:t>
            </a:r>
            <a:endParaRPr/>
          </a:p>
          <a:p>
            <a:pPr lvl="3">
              <a:defRPr/>
            </a:pPr>
            <a:r>
              <a:rPr lang="zh-CN"/>
              <a:t>第四级</a:t>
            </a:r>
            <a:endParaRPr/>
          </a:p>
          <a:p>
            <a:pPr lvl="4">
              <a:defRPr/>
            </a:pPr>
            <a:r>
              <a:rPr lang="zh-CN"/>
              <a:t>第五级</a:t>
            </a:r>
            <a:endParaRPr/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20BA27EC-9961-4D3A-9084-7A3FE774A780}" type="slidenum">
              <a:rPr lang="en-US" altLang="zh-CN"/>
              <a:t>‹#›</a:t>
            </a:fld>
            <a:endParaRPr 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>
      <a:defRPr sz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0BA27EC-9961-4D3A-9084-7A3FE774A780}" type="slidenum">
              <a:rPr lang="en-US" altLang="zh-CN" smtClean="0"/>
              <a:t>2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15143049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幻灯片图像占位符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5" name="备注占位符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 algn="l"/>
            <a:endParaRPr lang="zh-CN" altLang="en-US" b="0" i="0" dirty="0">
              <a:solidFill>
                <a:srgbClr val="333333"/>
              </a:solidFill>
              <a:effectLst/>
              <a:latin typeface="Helvetica Neue"/>
            </a:endParaRPr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20BA27EC-9961-4D3A-9084-7A3FE774A780}" type="slidenum">
              <a:rPr lang="en-US" altLang="zh-CN"/>
              <a:t>3</a:t>
            </a:fld>
            <a:endParaRPr 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幻灯片图像占位符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5" name="备注占位符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 algn="l"/>
            <a:endParaRPr lang="zh-CN" altLang="en-US" b="0" i="0" dirty="0">
              <a:solidFill>
                <a:srgbClr val="333333"/>
              </a:solidFill>
              <a:effectLst/>
              <a:latin typeface="Helvetica Neue"/>
            </a:endParaRPr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20BA27EC-9961-4D3A-9084-7A3FE774A780}" type="slidenum">
              <a:rPr lang="en-US" altLang="zh-CN"/>
              <a:t>4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25835568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幻灯片图像占位符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5" name="备注占位符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zh-CN" dirty="0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20BA27EC-9961-4D3A-9084-7A3FE774A780}" type="slidenum">
              <a:rPr lang="en-US" altLang="zh-CN"/>
              <a:t>5</a:t>
            </a:fld>
            <a:endParaRPr lang="zh-CN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幻灯片图像占位符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5" name="备注占位符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zh-CN" dirty="0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20BA27EC-9961-4D3A-9084-7A3FE774A780}" type="slidenum">
              <a:rPr lang="en-US" altLang="zh-CN"/>
              <a:t>6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25932833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幻灯片图像占位符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5" name="备注占位符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zh-CN" dirty="0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20BA27EC-9961-4D3A-9084-7A3FE774A780}" type="slidenum">
              <a:rPr lang="en-US" altLang="zh-CN"/>
              <a:t>8</a:t>
            </a:fld>
            <a:endParaRPr lang="zh-CN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BA27EC-9961-4D3A-9084-7A3FE774A78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27248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幻灯片图像占位符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5" name="备注占位符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zh-CN" dirty="0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20BA27EC-9961-4D3A-9084-7A3FE774A780}" type="slidenum">
              <a:rPr lang="en-US" altLang="zh-CN"/>
              <a:t>12</a:t>
            </a:fld>
            <a:endParaRPr lang="zh-CN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幻灯片图像占位符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5" name="备注占位符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zh-CN" dirty="0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20BA27EC-9961-4D3A-9084-7A3FE774A780}" type="slidenum">
              <a:rPr lang="en-US" altLang="zh-CN"/>
              <a:t>13</a:t>
            </a:fld>
            <a:endParaRPr lang="zh-CN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幻灯片图像占位符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5" name="备注占位符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zh-CN" dirty="0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20BA27EC-9961-4D3A-9084-7A3FE774A780}" type="slidenum">
              <a:rPr lang="en-US" altLang="zh-CN"/>
              <a:t>14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3588017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幻灯片图像占位符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5" name="备注占位符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zh-CN" dirty="0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20BA27EC-9961-4D3A-9084-7A3FE774A780}" type="slidenum">
              <a:rPr lang="en-US" altLang="zh-CN"/>
              <a:t>15</a:t>
            </a:fld>
            <a:endParaRPr lang="zh-CN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幻灯片图像占位符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5" name="备注占位符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zh-CN" dirty="0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20BA27EC-9961-4D3A-9084-7A3FE774A780}" type="slidenum">
              <a:rPr lang="en-US" altLang="zh-CN"/>
              <a:t>16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11272308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幻灯片图像占位符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5" name="备注占位符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zh-CN" dirty="0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20BA27EC-9961-4D3A-9084-7A3FE774A780}" type="slidenum">
              <a:rPr lang="en-US" altLang="zh-CN"/>
              <a:t>17</a:t>
            </a:fld>
            <a:endParaRPr lang="zh-CN"/>
          </a:p>
        </p:txBody>
      </p:sp>
    </p:spTree>
    <p:extLst>
      <p:ext uri="{BB962C8B-B14F-4D97-AF65-F5344CB8AC3E}">
        <p14:creationId xmlns:p14="http://schemas.microsoft.com/office/powerpoint/2010/main" val="13808763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幻灯片图像占位符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5" name="备注占位符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zh-CN" dirty="0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5"/>
          </p:nvPr>
        </p:nvSpPr>
        <p:spPr bwMode="auto"/>
        <p:txBody>
          <a:bodyPr/>
          <a:lstStyle/>
          <a:p>
            <a:pPr>
              <a:defRPr/>
            </a:pPr>
            <a:fld id="{20BA27EC-9961-4D3A-9084-7A3FE774A780}" type="slidenum">
              <a:rPr lang="en-US" altLang="zh-CN"/>
              <a:t>18</a:t>
            </a:fld>
            <a:endParaRPr 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标题幻灯片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zh-CN"/>
              <a:t>单击此处编辑母版标题样式</a:t>
            </a:r>
            <a:endParaRPr/>
          </a:p>
        </p:txBody>
      </p:sp>
      <p:sp>
        <p:nvSpPr>
          <p:cNvPr id="5" name="副标题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zh-CN"/>
              <a:t>单击此处编辑母版副标题样式</a:t>
            </a:r>
            <a:endParaRPr/>
          </a:p>
        </p:txBody>
      </p:sp>
      <p:sp>
        <p:nvSpPr>
          <p:cNvPr id="6" name="日期占位符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B9AC7A9-0B88-4542-9AE4-AD5D56930884}" type="datetime1">
              <a:rPr lang="en-US" smtClean="0"/>
              <a:t>7/12/23</a:t>
            </a:fld>
            <a:endParaRPr lang="zh-CN"/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SCE 2023</a:t>
            </a:r>
            <a:endParaRPr lang="zh-CN"/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BE2F480-0866-4C36-99B6-3656151950EC}" type="slidenum">
              <a:rPr lang="en-US" altLang="zh-CN"/>
              <a:t>‹#›</a:t>
            </a:fld>
            <a:endParaRPr lang="zh-CN"/>
          </a:p>
        </p:txBody>
      </p:sp>
      <p:pic>
        <p:nvPicPr>
          <p:cNvPr id="9" name="Picture 9"/>
          <p:cNvPicPr>
            <a:picLocks noChangeAspect="1" noChangeArrowheads="1"/>
          </p:cNvPicPr>
          <p:nvPr userDrawn="1"/>
        </p:nvPicPr>
        <p:blipFill>
          <a:blip r:embed="rId2"/>
          <a:stretch/>
        </p:blipFill>
        <p:spPr bwMode="auto">
          <a:xfrm>
            <a:off x="0" y="78941"/>
            <a:ext cx="5181600" cy="758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标题和内容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 bwMode="auto">
          <a:xfrm>
            <a:off x="1421941" y="102589"/>
            <a:ext cx="8399635" cy="833499"/>
          </a:xfrm>
        </p:spPr>
        <p:txBody>
          <a:bodyPr/>
          <a:lstStyle>
            <a:lvl1pPr>
              <a:defRPr>
                <a:solidFill>
                  <a:srgbClr val="0070C0"/>
                </a:solidFill>
              </a:defRPr>
            </a:lvl1pPr>
          </a:lstStyle>
          <a:p>
            <a:pPr>
              <a:defRPr/>
            </a:pPr>
            <a:r>
              <a:rPr lang="zh-CN"/>
              <a:t>单击此处编辑母版标题样式</a:t>
            </a:r>
            <a:endParaRPr/>
          </a:p>
        </p:txBody>
      </p:sp>
      <p:sp>
        <p:nvSpPr>
          <p:cNvPr id="5" name="内容占位符 2"/>
          <p:cNvSpPr>
            <a:spLocks noGrp="1"/>
          </p:cNvSpPr>
          <p:nvPr>
            <p:ph idx="1"/>
          </p:nvPr>
        </p:nvSpPr>
        <p:spPr bwMode="auto"/>
        <p:txBody>
          <a:bodyPr/>
          <a:lstStyle>
            <a:lvl1pPr>
              <a:lnSpc>
                <a:spcPct val="110000"/>
              </a:lnSpc>
              <a:defRPr/>
            </a:lvl1pPr>
            <a:lvl2pPr>
              <a:lnSpc>
                <a:spcPct val="110000"/>
              </a:lnSpc>
              <a:defRPr/>
            </a:lvl2pPr>
            <a:lvl3pPr>
              <a:lnSpc>
                <a:spcPct val="110000"/>
              </a:lnSpc>
              <a:defRPr/>
            </a:lvl3pPr>
            <a:lvl4pPr>
              <a:lnSpc>
                <a:spcPct val="110000"/>
              </a:lnSpc>
              <a:defRPr/>
            </a:lvl4pPr>
            <a:lvl5pPr>
              <a:lnSpc>
                <a:spcPct val="110000"/>
              </a:lnSpc>
              <a:defRPr/>
            </a:lvl5pPr>
          </a:lstStyle>
          <a:p>
            <a:pPr lvl="0">
              <a:defRPr/>
            </a:pPr>
            <a:r>
              <a:rPr lang="zh-CN"/>
              <a:t>编辑母版文本样式</a:t>
            </a:r>
            <a:endParaRPr/>
          </a:p>
          <a:p>
            <a:pPr lvl="1">
              <a:defRPr/>
            </a:pPr>
            <a:r>
              <a:rPr lang="zh-CN"/>
              <a:t>第二级</a:t>
            </a:r>
            <a:endParaRPr/>
          </a:p>
          <a:p>
            <a:pPr lvl="2">
              <a:defRPr/>
            </a:pPr>
            <a:r>
              <a:rPr lang="zh-CN"/>
              <a:t>第三级</a:t>
            </a:r>
            <a:endParaRPr/>
          </a:p>
          <a:p>
            <a:pPr lvl="3">
              <a:defRPr/>
            </a:pPr>
            <a:r>
              <a:rPr lang="zh-CN"/>
              <a:t>第四级</a:t>
            </a:r>
            <a:endParaRPr/>
          </a:p>
          <a:p>
            <a:pPr lvl="4">
              <a:defRPr/>
            </a:pPr>
            <a:r>
              <a:rPr lang="zh-CN"/>
              <a:t>第五级</a:t>
            </a:r>
            <a:endParaRPr/>
          </a:p>
        </p:txBody>
      </p:sp>
      <p:sp>
        <p:nvSpPr>
          <p:cNvPr id="6" name="日期占位符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0E96F84-CC53-4648-907F-03575252DD46}" type="datetime1">
              <a:rPr lang="en-US" smtClean="0"/>
              <a:t>7/12/23</a:t>
            </a:fld>
            <a:endParaRPr lang="zh-CN"/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SCE 2023</a:t>
            </a:r>
            <a:endParaRPr lang="zh-CN"/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BE2F480-0866-4C36-99B6-3656151950EC}" type="slidenum">
              <a:rPr lang="en-US" altLang="zh-CN"/>
              <a:t>‹#›</a:t>
            </a:fld>
            <a:endParaRPr 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节标题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zh-CN"/>
              <a:t>单击此处编辑母版标题样式</a:t>
            </a:r>
            <a:endParaRPr/>
          </a:p>
        </p:txBody>
      </p:sp>
      <p:sp>
        <p:nvSpPr>
          <p:cNvPr id="5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zh-CN"/>
              <a:t>编辑母版文本样式</a:t>
            </a:r>
            <a:endParaRPr/>
          </a:p>
        </p:txBody>
      </p:sp>
      <p:sp>
        <p:nvSpPr>
          <p:cNvPr id="6" name="日期占位符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114648B6-5013-5941-9E84-9E80D6D8F2EC}" type="datetime1">
              <a:rPr lang="en-US" smtClean="0"/>
              <a:t>7/12/23</a:t>
            </a:fld>
            <a:endParaRPr lang="zh-CN"/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SCE 2023</a:t>
            </a:r>
            <a:endParaRPr lang="zh-CN"/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BE2F480-0866-4C36-99B6-3656151950EC}" type="slidenum">
              <a:rPr lang="en-US" altLang="zh-CN"/>
              <a:t>‹#›</a:t>
            </a:fld>
            <a:endParaRPr 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两栏内容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zh-CN"/>
              <a:t>单击此处编辑母版标题样式</a:t>
            </a:r>
            <a:endParaRPr/>
          </a:p>
        </p:txBody>
      </p:sp>
      <p:sp>
        <p:nvSpPr>
          <p:cNvPr id="5" name="内容占位符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zh-CN"/>
              <a:t>编辑母版文本样式</a:t>
            </a:r>
            <a:endParaRPr/>
          </a:p>
          <a:p>
            <a:pPr lvl="1">
              <a:defRPr/>
            </a:pPr>
            <a:r>
              <a:rPr lang="zh-CN"/>
              <a:t>第二级</a:t>
            </a:r>
            <a:endParaRPr/>
          </a:p>
          <a:p>
            <a:pPr lvl="2">
              <a:defRPr/>
            </a:pPr>
            <a:r>
              <a:rPr lang="zh-CN"/>
              <a:t>第三级</a:t>
            </a:r>
            <a:endParaRPr/>
          </a:p>
          <a:p>
            <a:pPr lvl="3">
              <a:defRPr/>
            </a:pPr>
            <a:r>
              <a:rPr lang="zh-CN"/>
              <a:t>第四级</a:t>
            </a:r>
            <a:endParaRPr/>
          </a:p>
          <a:p>
            <a:pPr lvl="4">
              <a:defRPr/>
            </a:pPr>
            <a:r>
              <a:rPr lang="zh-CN"/>
              <a:t>第五级</a:t>
            </a:r>
            <a:endParaRPr/>
          </a:p>
        </p:txBody>
      </p:sp>
      <p:sp>
        <p:nvSpPr>
          <p:cNvPr id="6" name="内容占位符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zh-CN"/>
              <a:t>编辑母版文本样式</a:t>
            </a:r>
            <a:endParaRPr/>
          </a:p>
          <a:p>
            <a:pPr lvl="1">
              <a:defRPr/>
            </a:pPr>
            <a:r>
              <a:rPr lang="zh-CN"/>
              <a:t>第二级</a:t>
            </a:r>
            <a:endParaRPr/>
          </a:p>
          <a:p>
            <a:pPr lvl="2">
              <a:defRPr/>
            </a:pPr>
            <a:r>
              <a:rPr lang="zh-CN"/>
              <a:t>第三级</a:t>
            </a:r>
            <a:endParaRPr/>
          </a:p>
          <a:p>
            <a:pPr lvl="3">
              <a:defRPr/>
            </a:pPr>
            <a:r>
              <a:rPr lang="zh-CN"/>
              <a:t>第四级</a:t>
            </a:r>
            <a:endParaRPr/>
          </a:p>
          <a:p>
            <a:pPr lvl="4">
              <a:defRPr/>
            </a:pPr>
            <a:r>
              <a:rPr lang="zh-CN"/>
              <a:t>第五级</a:t>
            </a:r>
            <a:endParaRPr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6606C2A-7F15-3C4F-B2F1-72C0C77A9BAE}" type="datetime1">
              <a:rPr lang="en-US" smtClean="0"/>
              <a:t>7/12/23</a:t>
            </a:fld>
            <a:endParaRPr lang="zh-CN"/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SCE 2023</a:t>
            </a:r>
            <a:endParaRPr lang="zh-CN"/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BE2F480-0866-4C36-99B6-3656151950EC}" type="slidenum">
              <a:rPr lang="en-US" altLang="zh-CN"/>
              <a:t>‹#›</a:t>
            </a:fld>
            <a:endParaRPr 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比较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zh-CN"/>
              <a:t>单击此处编辑母版标题样式</a:t>
            </a:r>
            <a:endParaRPr/>
          </a:p>
        </p:txBody>
      </p:sp>
      <p:sp>
        <p:nvSpPr>
          <p:cNvPr id="5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zh-CN"/>
              <a:t>编辑母版文本样式</a:t>
            </a:r>
            <a:endParaRPr/>
          </a:p>
        </p:txBody>
      </p:sp>
      <p:sp>
        <p:nvSpPr>
          <p:cNvPr id="6" name="内容占位符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zh-CN"/>
              <a:t>编辑母版文本样式</a:t>
            </a:r>
            <a:endParaRPr/>
          </a:p>
          <a:p>
            <a:pPr lvl="1">
              <a:defRPr/>
            </a:pPr>
            <a:r>
              <a:rPr lang="zh-CN"/>
              <a:t>第二级</a:t>
            </a:r>
            <a:endParaRPr/>
          </a:p>
          <a:p>
            <a:pPr lvl="2">
              <a:defRPr/>
            </a:pPr>
            <a:r>
              <a:rPr lang="zh-CN"/>
              <a:t>第三级</a:t>
            </a:r>
            <a:endParaRPr/>
          </a:p>
          <a:p>
            <a:pPr lvl="3">
              <a:defRPr/>
            </a:pPr>
            <a:r>
              <a:rPr lang="zh-CN"/>
              <a:t>第四级</a:t>
            </a:r>
            <a:endParaRPr/>
          </a:p>
          <a:p>
            <a:pPr lvl="4">
              <a:defRPr/>
            </a:pPr>
            <a:r>
              <a:rPr lang="zh-CN"/>
              <a:t>第五级</a:t>
            </a:r>
            <a:endParaRPr/>
          </a:p>
        </p:txBody>
      </p:sp>
      <p:sp>
        <p:nvSpPr>
          <p:cNvPr id="7" name="文本占位符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zh-CN"/>
              <a:t>编辑母版文本样式</a:t>
            </a:r>
            <a:endParaRPr/>
          </a:p>
        </p:txBody>
      </p:sp>
      <p:sp>
        <p:nvSpPr>
          <p:cNvPr id="8" name="内容占位符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zh-CN"/>
              <a:t>编辑母版文本样式</a:t>
            </a:r>
            <a:endParaRPr/>
          </a:p>
          <a:p>
            <a:pPr lvl="1">
              <a:defRPr/>
            </a:pPr>
            <a:r>
              <a:rPr lang="zh-CN"/>
              <a:t>第二级</a:t>
            </a:r>
            <a:endParaRPr/>
          </a:p>
          <a:p>
            <a:pPr lvl="2">
              <a:defRPr/>
            </a:pPr>
            <a:r>
              <a:rPr lang="zh-CN"/>
              <a:t>第三级</a:t>
            </a:r>
            <a:endParaRPr/>
          </a:p>
          <a:p>
            <a:pPr lvl="3">
              <a:defRPr/>
            </a:pPr>
            <a:r>
              <a:rPr lang="zh-CN"/>
              <a:t>第四级</a:t>
            </a:r>
            <a:endParaRPr/>
          </a:p>
          <a:p>
            <a:pPr lvl="4">
              <a:defRPr/>
            </a:pPr>
            <a:r>
              <a:rPr lang="zh-CN"/>
              <a:t>第五级</a:t>
            </a:r>
            <a:endParaRPr/>
          </a:p>
        </p:txBody>
      </p:sp>
      <p:sp>
        <p:nvSpPr>
          <p:cNvPr id="9" name="日期占位符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F016FEA-F7C9-1946-A818-84AFE3D4D093}" type="datetime1">
              <a:rPr lang="en-US" smtClean="0"/>
              <a:t>7/12/23</a:t>
            </a:fld>
            <a:endParaRPr lang="zh-CN"/>
          </a:p>
        </p:txBody>
      </p:sp>
      <p:sp>
        <p:nvSpPr>
          <p:cNvPr id="10" name="页脚占位符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SCE 2023</a:t>
            </a:r>
            <a:endParaRPr lang="zh-CN"/>
          </a:p>
        </p:txBody>
      </p:sp>
      <p:sp>
        <p:nvSpPr>
          <p:cNvPr id="11" name="灯片编号占位符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BE2F480-0866-4C36-99B6-3656151950EC}" type="slidenum">
              <a:rPr lang="en-US" altLang="zh-CN"/>
              <a:t>‹#›</a:t>
            </a:fld>
            <a:endParaRPr 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仅标题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zh-CN"/>
              <a:t>单击此处编辑母版标题样式</a:t>
            </a:r>
            <a:endParaRPr/>
          </a:p>
        </p:txBody>
      </p:sp>
      <p:sp>
        <p:nvSpPr>
          <p:cNvPr id="5" name="日期占位符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E5A4CA3B-465E-6249-A03C-0F6053AC7C7E}" type="datetime1">
              <a:rPr lang="en-US" smtClean="0"/>
              <a:t>7/12/23</a:t>
            </a:fld>
            <a:endParaRPr lang="zh-CN"/>
          </a:p>
        </p:txBody>
      </p:sp>
      <p:sp>
        <p:nvSpPr>
          <p:cNvPr id="6" name="页脚占位符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SCE 2023</a:t>
            </a:r>
            <a:endParaRPr lang="zh-CN"/>
          </a:p>
        </p:txBody>
      </p:sp>
      <p:sp>
        <p:nvSpPr>
          <p:cNvPr id="7" name="灯片编号占位符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BE2F480-0866-4C36-99B6-3656151950EC}" type="slidenum">
              <a:rPr lang="en-US" altLang="zh-CN"/>
              <a:t>‹#›</a:t>
            </a:fld>
            <a:endParaRPr 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空白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E021C961-222D-334B-B5E0-291087D33904}" type="datetime1">
              <a:rPr lang="en-US" smtClean="0"/>
              <a:t>7/12/23</a:t>
            </a:fld>
            <a:endParaRPr lang="zh-CN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SCE 2023</a:t>
            </a:r>
            <a:endParaRPr lang="zh-CN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BE2F480-0866-4C36-99B6-3656151950EC}" type="slidenum">
              <a:rPr lang="en-US" altLang="zh-CN"/>
              <a:t>‹#›</a:t>
            </a:fld>
            <a:endParaRPr 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内容与标题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zh-CN"/>
              <a:t>单击此处编辑母版标题样式</a:t>
            </a:r>
            <a:endParaRPr/>
          </a:p>
        </p:txBody>
      </p:sp>
      <p:sp>
        <p:nvSpPr>
          <p:cNvPr id="5" name="内容占位符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zh-CN"/>
              <a:t>编辑母版文本样式</a:t>
            </a:r>
            <a:endParaRPr/>
          </a:p>
          <a:p>
            <a:pPr lvl="1">
              <a:defRPr/>
            </a:pPr>
            <a:r>
              <a:rPr lang="zh-CN"/>
              <a:t>第二级</a:t>
            </a:r>
            <a:endParaRPr/>
          </a:p>
          <a:p>
            <a:pPr lvl="2">
              <a:defRPr/>
            </a:pPr>
            <a:r>
              <a:rPr lang="zh-CN"/>
              <a:t>第三级</a:t>
            </a:r>
            <a:endParaRPr/>
          </a:p>
          <a:p>
            <a:pPr lvl="3">
              <a:defRPr/>
            </a:pPr>
            <a:r>
              <a:rPr lang="zh-CN"/>
              <a:t>第四级</a:t>
            </a:r>
            <a:endParaRPr/>
          </a:p>
          <a:p>
            <a:pPr lvl="4">
              <a:defRPr/>
            </a:pPr>
            <a:r>
              <a:rPr lang="zh-CN"/>
              <a:t>第五级</a:t>
            </a:r>
            <a:endParaRPr/>
          </a:p>
        </p:txBody>
      </p:sp>
      <p:sp>
        <p:nvSpPr>
          <p:cNvPr id="6" name="文本占位符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zh-CN"/>
              <a:t>编辑母版文本样式</a:t>
            </a:r>
            <a:endParaRPr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25D3A30-42AB-6B42-AA20-333E88EA8A68}" type="datetime1">
              <a:rPr lang="en-US" smtClean="0"/>
              <a:t>7/12/23</a:t>
            </a:fld>
            <a:endParaRPr lang="zh-CN"/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SCE 2023</a:t>
            </a:r>
            <a:endParaRPr lang="zh-CN"/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BE2F480-0866-4C36-99B6-3656151950EC}" type="slidenum">
              <a:rPr lang="en-US" altLang="zh-CN"/>
              <a:t>‹#›</a:t>
            </a:fld>
            <a:endParaRPr 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picTx" preserve="1" userDrawn="1">
  <p:cSld name="图片与标题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zh-CN"/>
              <a:t>单击此处编辑母版标题样式</a:t>
            </a:r>
            <a:endParaRPr/>
          </a:p>
        </p:txBody>
      </p:sp>
      <p:sp>
        <p:nvSpPr>
          <p:cNvPr id="5" name="图片占位符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endParaRPr lang="zh-CN"/>
          </a:p>
        </p:txBody>
      </p:sp>
      <p:sp>
        <p:nvSpPr>
          <p:cNvPr id="6" name="文本占位符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zh-CN"/>
              <a:t>编辑母版文本样式</a:t>
            </a:r>
            <a:endParaRPr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2EB689-450C-5F40-9D03-6831C1430BAD}" type="datetime1">
              <a:rPr lang="en-US" smtClean="0"/>
              <a:t>7/12/23</a:t>
            </a:fld>
            <a:endParaRPr lang="zh-CN"/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SCE 2023</a:t>
            </a:r>
            <a:endParaRPr lang="zh-CN"/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BE2F480-0866-4C36-99B6-3656151950EC}" type="slidenum">
              <a:rPr lang="en-US" altLang="zh-CN"/>
              <a:t>‹#›</a:t>
            </a:fld>
            <a:endParaRPr 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标题和竖排文字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zh-CN"/>
              <a:t>单击此处编辑母版标题样式</a:t>
            </a:r>
            <a:endParaRPr/>
          </a:p>
        </p:txBody>
      </p:sp>
      <p:sp>
        <p:nvSpPr>
          <p:cNvPr id="5" name="竖排文字占位符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zh-CN"/>
              <a:t>编辑母版文本样式</a:t>
            </a:r>
            <a:endParaRPr/>
          </a:p>
          <a:p>
            <a:pPr lvl="1">
              <a:defRPr/>
            </a:pPr>
            <a:r>
              <a:rPr lang="zh-CN"/>
              <a:t>第二级</a:t>
            </a:r>
            <a:endParaRPr/>
          </a:p>
          <a:p>
            <a:pPr lvl="2">
              <a:defRPr/>
            </a:pPr>
            <a:r>
              <a:rPr lang="zh-CN"/>
              <a:t>第三级</a:t>
            </a:r>
            <a:endParaRPr/>
          </a:p>
          <a:p>
            <a:pPr lvl="3">
              <a:defRPr/>
            </a:pPr>
            <a:r>
              <a:rPr lang="zh-CN"/>
              <a:t>第四级</a:t>
            </a:r>
            <a:endParaRPr/>
          </a:p>
          <a:p>
            <a:pPr lvl="4">
              <a:defRPr/>
            </a:pPr>
            <a:r>
              <a:rPr lang="zh-CN"/>
              <a:t>第五级</a:t>
            </a:r>
            <a:endParaRPr/>
          </a:p>
        </p:txBody>
      </p:sp>
      <p:sp>
        <p:nvSpPr>
          <p:cNvPr id="6" name="日期占位符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BFFE78A-9D56-594B-BCEA-5E78736F4A1F}" type="datetime1">
              <a:rPr lang="en-US" smtClean="0"/>
              <a:t>7/12/23</a:t>
            </a:fld>
            <a:endParaRPr lang="zh-CN"/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SCE 2023</a:t>
            </a:r>
            <a:endParaRPr lang="zh-CN"/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BE2F480-0866-4C36-99B6-3656151950EC}" type="slidenum">
              <a:rPr lang="en-US" altLang="zh-CN"/>
              <a:t>‹#›</a:t>
            </a:fld>
            <a:endParaRPr 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竖排标题与文本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竖排标题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zh-CN"/>
              <a:t>单击此处编辑母版标题样式</a:t>
            </a:r>
            <a:endParaRPr/>
          </a:p>
        </p:txBody>
      </p:sp>
      <p:sp>
        <p:nvSpPr>
          <p:cNvPr id="5" name="竖排文字占位符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zh-CN"/>
              <a:t>编辑母版文本样式</a:t>
            </a:r>
            <a:endParaRPr/>
          </a:p>
          <a:p>
            <a:pPr lvl="1">
              <a:defRPr/>
            </a:pPr>
            <a:r>
              <a:rPr lang="zh-CN"/>
              <a:t>第二级</a:t>
            </a:r>
            <a:endParaRPr/>
          </a:p>
          <a:p>
            <a:pPr lvl="2">
              <a:defRPr/>
            </a:pPr>
            <a:r>
              <a:rPr lang="zh-CN"/>
              <a:t>第三级</a:t>
            </a:r>
            <a:endParaRPr/>
          </a:p>
          <a:p>
            <a:pPr lvl="3">
              <a:defRPr/>
            </a:pPr>
            <a:r>
              <a:rPr lang="zh-CN"/>
              <a:t>第四级</a:t>
            </a:r>
            <a:endParaRPr/>
          </a:p>
          <a:p>
            <a:pPr lvl="4">
              <a:defRPr/>
            </a:pPr>
            <a:r>
              <a:rPr lang="zh-CN"/>
              <a:t>第五级</a:t>
            </a:r>
            <a:endParaRPr/>
          </a:p>
        </p:txBody>
      </p:sp>
      <p:sp>
        <p:nvSpPr>
          <p:cNvPr id="6" name="日期占位符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0F006C-C7B9-7445-9109-C08CF977CBF4}" type="datetime1">
              <a:rPr lang="en-US" smtClean="0"/>
              <a:t>7/12/23</a:t>
            </a:fld>
            <a:endParaRPr lang="zh-CN"/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SCE 2023</a:t>
            </a:r>
            <a:endParaRPr lang="zh-CN"/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BE2F480-0866-4C36-99B6-3656151950EC}" type="slidenum">
              <a:rPr lang="en-US" altLang="zh-CN"/>
              <a:t>‹#›</a:t>
            </a:fld>
            <a:endParaRPr 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矩形 14"/>
          <p:cNvSpPr/>
          <p:nvPr userDrawn="1"/>
        </p:nvSpPr>
        <p:spPr bwMode="auto">
          <a:xfrm>
            <a:off x="0" y="6433955"/>
            <a:ext cx="12192000" cy="421341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zh-CN" sz="1600" b="1">
              <a:latin typeface="Calibri"/>
              <a:cs typeface="Calibri"/>
            </a:endParaRPr>
          </a:p>
        </p:txBody>
      </p:sp>
      <p:sp>
        <p:nvSpPr>
          <p:cNvPr id="5" name="标题占位符 1"/>
          <p:cNvSpPr>
            <a:spLocks noGrp="1"/>
          </p:cNvSpPr>
          <p:nvPr>
            <p:ph type="title"/>
          </p:nvPr>
        </p:nvSpPr>
        <p:spPr bwMode="auto">
          <a:xfrm>
            <a:off x="1421942" y="30814"/>
            <a:ext cx="7340510" cy="8871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zh-CN"/>
              <a:t>单击此处编辑母版标题样式</a:t>
            </a:r>
            <a:endParaRPr/>
          </a:p>
        </p:txBody>
      </p:sp>
      <p:sp>
        <p:nvSpPr>
          <p:cNvPr id="6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221187"/>
            <a:ext cx="10515600" cy="49557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zh-CN"/>
              <a:t>编辑母版文本样式</a:t>
            </a:r>
            <a:endParaRPr/>
          </a:p>
          <a:p>
            <a:pPr lvl="1">
              <a:defRPr/>
            </a:pPr>
            <a:r>
              <a:rPr lang="zh-CN"/>
              <a:t>第二级</a:t>
            </a:r>
            <a:endParaRPr/>
          </a:p>
          <a:p>
            <a:pPr lvl="2">
              <a:defRPr/>
            </a:pPr>
            <a:r>
              <a:rPr lang="zh-CN"/>
              <a:t>第三级</a:t>
            </a:r>
            <a:endParaRPr/>
          </a:p>
          <a:p>
            <a:pPr lvl="3">
              <a:defRPr/>
            </a:pPr>
            <a:r>
              <a:rPr lang="zh-CN"/>
              <a:t>第四级</a:t>
            </a:r>
            <a:endParaRPr/>
          </a:p>
          <a:p>
            <a:pPr lvl="4">
              <a:defRPr/>
            </a:pPr>
            <a:r>
              <a:rPr lang="zh-CN"/>
              <a:t>第五级</a:t>
            </a:r>
            <a:endParaRPr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743087" y="646206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B012157-AC1F-324E-B4D0-331B5EF59090}" type="datetime1">
              <a:rPr lang="en-US" smtClean="0"/>
              <a:t>7/12/23</a:t>
            </a:fld>
            <a:endParaRPr lang="zh-CN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4229374" y="646206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/>
              <a:t>SCE 2023</a:t>
            </a:r>
            <a:endParaRPr lang="zh-CN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9402751" y="646206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BE2F480-0866-4C36-99B6-3656151950EC}" type="slidenum">
              <a:rPr lang="en-US" altLang="zh-CN"/>
              <a:t>‹#›</a:t>
            </a:fld>
            <a:endParaRPr lang="zh-CN"/>
          </a:p>
        </p:txBody>
      </p:sp>
      <p:pic>
        <p:nvPicPr>
          <p:cNvPr id="10" name="图片 6"/>
          <p:cNvPicPr>
            <a:picLocks noChangeAspect="1"/>
          </p:cNvPicPr>
          <p:nvPr userDrawn="1"/>
        </p:nvPicPr>
        <p:blipFill>
          <a:blip r:embed="rId13"/>
          <a:stretch/>
        </p:blipFill>
        <p:spPr bwMode="auto">
          <a:xfrm>
            <a:off x="8426215" y="0"/>
            <a:ext cx="3719735" cy="841866"/>
          </a:xfrm>
          <a:prstGeom prst="rect">
            <a:avLst/>
          </a:prstGeom>
        </p:spPr>
      </p:pic>
      <p:pic>
        <p:nvPicPr>
          <p:cNvPr id="11" name="图片 8"/>
          <p:cNvPicPr>
            <a:picLocks noChangeAspect="1"/>
          </p:cNvPicPr>
          <p:nvPr userDrawn="1"/>
        </p:nvPicPr>
        <p:blipFill>
          <a:blip r:embed="rId14"/>
          <a:stretch/>
        </p:blipFill>
        <p:spPr bwMode="auto">
          <a:xfrm>
            <a:off x="149786" y="108726"/>
            <a:ext cx="1272156" cy="633385"/>
          </a:xfrm>
          <a:prstGeom prst="rect">
            <a:avLst/>
          </a:prstGeom>
        </p:spPr>
      </p:pic>
      <p:grpSp>
        <p:nvGrpSpPr>
          <p:cNvPr id="12" name="组合 9"/>
          <p:cNvGrpSpPr/>
          <p:nvPr userDrawn="1"/>
        </p:nvGrpSpPr>
        <p:grpSpPr bwMode="auto">
          <a:xfrm>
            <a:off x="0" y="936321"/>
            <a:ext cx="12192000" cy="87076"/>
            <a:chOff x="0" y="821645"/>
            <a:chExt cx="9191194" cy="135018"/>
          </a:xfrm>
        </p:grpSpPr>
        <p:grpSp>
          <p:nvGrpSpPr>
            <p:cNvPr id="13" name="组合 10"/>
            <p:cNvGrpSpPr/>
            <p:nvPr/>
          </p:nvGrpSpPr>
          <p:grpSpPr bwMode="auto">
            <a:xfrm>
              <a:off x="0" y="836712"/>
              <a:ext cx="9191194" cy="110437"/>
              <a:chOff x="0" y="836712"/>
              <a:chExt cx="9191194" cy="110437"/>
            </a:xfrm>
          </p:grpSpPr>
          <p:sp>
            <p:nvSpPr>
              <p:cNvPr id="14" name="矩形 12"/>
              <p:cNvSpPr/>
              <p:nvPr/>
            </p:nvSpPr>
            <p:spPr bwMode="auto">
              <a:xfrm>
                <a:off x="922847" y="836712"/>
                <a:ext cx="8268347" cy="110436"/>
              </a:xfrm>
              <a:prstGeom prst="rect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sz="1800">
                  <a:solidFill>
                    <a:srgbClr val="0070C0"/>
                  </a:solidFill>
                </a:endParaRPr>
              </a:p>
            </p:txBody>
          </p:sp>
          <p:sp>
            <p:nvSpPr>
              <p:cNvPr id="15" name="矩形 13"/>
              <p:cNvSpPr/>
              <p:nvPr/>
            </p:nvSpPr>
            <p:spPr bwMode="auto">
              <a:xfrm>
                <a:off x="0" y="836713"/>
                <a:ext cx="975360" cy="110436"/>
              </a:xfrm>
              <a:prstGeom prst="rect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sz="1800">
                  <a:solidFill>
                    <a:srgbClr val="0070C0"/>
                  </a:solidFill>
                </a:endParaRPr>
              </a:p>
            </p:txBody>
          </p:sp>
        </p:grpSp>
        <p:cxnSp>
          <p:nvCxnSpPr>
            <p:cNvPr id="16" name="直接连接符 11"/>
            <p:cNvCxnSpPr>
              <a:cxnSpLocks/>
            </p:cNvCxnSpPr>
            <p:nvPr/>
          </p:nvCxnSpPr>
          <p:spPr bwMode="auto">
            <a:xfrm flipV="1">
              <a:off x="975360" y="821645"/>
              <a:ext cx="0" cy="135018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rgbClr val="0070C0"/>
          </a:solidFill>
          <a:latin typeface="Calibri Light"/>
          <a:ea typeface="+mj-ea"/>
          <a:cs typeface="Calibri Light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rgbClr val="0070C0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package" Target="../embeddings/Microsoft_Visio_Drawing.vsdx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ctrTitle"/>
          </p:nvPr>
        </p:nvSpPr>
        <p:spPr bwMode="auto">
          <a:xfrm>
            <a:off x="577920" y="1174485"/>
            <a:ext cx="11036157" cy="23876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LHAASO </a:t>
            </a:r>
            <a:r>
              <a:rPr lang="zh-CN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模拟作业从</a:t>
            </a:r>
            <a:r>
              <a:rPr lang="en-US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X86</a:t>
            </a:r>
            <a:r>
              <a:rPr lang="zh-CN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到</a:t>
            </a:r>
            <a:r>
              <a:rPr lang="en-US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ARM</a:t>
            </a:r>
            <a:r>
              <a:rPr lang="zh-CN" sz="40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计算集群的移植</a:t>
            </a:r>
            <a:endParaRPr lang="zh-CN" sz="40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" name="副标题 2"/>
          <p:cNvSpPr>
            <a:spLocks noGrp="1"/>
          </p:cNvSpPr>
          <p:nvPr>
            <p:ph type="subTitle" idx="1"/>
          </p:nvPr>
        </p:nvSpPr>
        <p:spPr bwMode="auto">
          <a:xfrm>
            <a:off x="1523999" y="4797152"/>
            <a:ext cx="9144000" cy="1530927"/>
          </a:xfrm>
        </p:spPr>
        <p:txBody>
          <a:bodyPr/>
          <a:lstStyle/>
          <a:p>
            <a:pPr>
              <a:defRPr/>
            </a:pPr>
            <a:r>
              <a:rPr lang="zh-CN" dirty="0">
                <a:latin typeface="Calibri"/>
              </a:rPr>
              <a:t>程垚松</a:t>
            </a:r>
            <a:r>
              <a:rPr lang="zh-CN" altLang="en-US" dirty="0">
                <a:latin typeface="Calibri"/>
              </a:rPr>
              <a:t>，毕玉江</a:t>
            </a:r>
            <a:endParaRPr lang="en-US" dirty="0"/>
          </a:p>
          <a:p>
            <a:pPr>
              <a:defRPr/>
            </a:pPr>
            <a:r>
              <a:rPr lang="zh-CN" dirty="0"/>
              <a:t>计算中心</a:t>
            </a:r>
            <a:r>
              <a:rPr lang="en-US" dirty="0"/>
              <a:t>, </a:t>
            </a:r>
            <a:r>
              <a:rPr lang="zh-CN" dirty="0"/>
              <a:t>中国科学院高能物理研究所</a:t>
            </a:r>
            <a:endParaRPr lang="en-US" altLang="zh-CN" dirty="0"/>
          </a:p>
          <a:p>
            <a:pPr>
              <a:defRPr/>
            </a:pPr>
            <a:r>
              <a:rPr lang="en-US" altLang="zh-CN" dirty="0"/>
              <a:t>2023/07/12</a:t>
            </a:r>
            <a:r>
              <a:rPr lang="zh-CN" altLang="en-US"/>
              <a:t>，青海</a:t>
            </a:r>
            <a:endParaRPr lang="en-US" dirty="0"/>
          </a:p>
        </p:txBody>
      </p:sp>
      <p:sp>
        <p:nvSpPr>
          <p:cNvPr id="6" name="日期占位符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A6689CB-5B1C-6F44-A18D-5A8E7BDAEC9D}" type="datetime1">
              <a:rPr lang="en-US" b="1" smtClean="0">
                <a:solidFill>
                  <a:schemeClr val="tx1"/>
                </a:solidFill>
              </a:rPr>
              <a:t>7/12/23</a:t>
            </a:fld>
            <a:endParaRPr lang="zh-CN" b="1">
              <a:solidFill>
                <a:schemeClr val="tx1"/>
              </a:solidFill>
            </a:endParaRPr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11"/>
          </p:nvPr>
        </p:nvSpPr>
        <p:spPr bwMode="auto">
          <a:xfrm>
            <a:off x="4038600" y="6470054"/>
            <a:ext cx="4114800" cy="365125"/>
          </a:xfrm>
        </p:spPr>
        <p:txBody>
          <a:bodyPr/>
          <a:lstStyle/>
          <a:p>
            <a:pPr>
              <a:defRPr/>
            </a:pPr>
            <a:r>
              <a:rPr lang="en-US" altLang="zh-CN" b="1" dirty="0">
                <a:solidFill>
                  <a:schemeClr val="tx1"/>
                </a:solidFill>
              </a:rPr>
              <a:t>SCE 2023</a:t>
            </a:r>
            <a:endParaRPr lang="zh-CN" b="1" dirty="0">
              <a:solidFill>
                <a:schemeClr val="tx1"/>
              </a:solidFill>
            </a:endParaRPr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BE2F480-0866-4C36-99B6-3656151950EC}" type="slidenum">
              <a:rPr lang="en-US" altLang="zh-CN" b="1">
                <a:solidFill>
                  <a:schemeClr val="tx1"/>
                </a:solidFill>
              </a:rPr>
              <a:t>1</a:t>
            </a:fld>
            <a:endParaRPr lang="zh-CN" b="1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zh-CN" altLang="en-US" sz="4000" dirty="0">
                <a:latin typeface="楷体" panose="02010609060101010101" pitchFamily="49" charset="-122"/>
                <a:ea typeface="楷体" panose="02010609060101010101" pitchFamily="49" charset="-122"/>
              </a:rPr>
              <a:t>报告提纲</a:t>
            </a:r>
          </a:p>
        </p:txBody>
      </p:sp>
      <p:sp>
        <p:nvSpPr>
          <p:cNvPr id="5" name="内容占位符 2"/>
          <p:cNvSpPr>
            <a:spLocks noGrp="1"/>
          </p:cNvSpPr>
          <p:nvPr>
            <p:ph idx="1"/>
          </p:nvPr>
        </p:nvSpPr>
        <p:spPr bwMode="auto">
          <a:xfrm>
            <a:off x="623392" y="1852009"/>
            <a:ext cx="10515600" cy="495577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altLang="zh-CN" dirty="0">
                <a:latin typeface="Cambria" panose="02040503050406030204" pitchFamily="18" charset="0"/>
                <a:ea typeface="Cambria" panose="02040503050406030204" pitchFamily="18" charset="0"/>
              </a:rPr>
              <a:t>LHAASO </a:t>
            </a:r>
            <a:r>
              <a:rPr lang="zh-CN" altLang="en-US" dirty="0">
                <a:latin typeface="Cambria" panose="02040503050406030204" pitchFamily="18" charset="0"/>
                <a:ea typeface="宋体" panose="02010600030101010101" pitchFamily="2" charset="-122"/>
              </a:rPr>
              <a:t>实验与事例模拟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defRPr/>
            </a:pP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ARM </a:t>
            </a:r>
            <a:r>
              <a:rPr lang="zh-CN" altLang="en-US" dirty="0">
                <a:latin typeface="Cambria" panose="02040503050406030204" pitchFamily="18" charset="0"/>
                <a:ea typeface="宋体" panose="02010600030101010101" pitchFamily="2" charset="-122"/>
              </a:rPr>
              <a:t>架构与计算集群</a:t>
            </a:r>
            <a:endParaRPr lang="en-US" altLang="zh-CN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defRPr/>
            </a:pPr>
            <a:r>
              <a:rPr lang="zh-CN" altLang="en-US" dirty="0">
                <a:latin typeface="Cambria" panose="02040503050406030204" pitchFamily="18" charset="0"/>
                <a:ea typeface="宋体" panose="02010600030101010101" pitchFamily="2" charset="-122"/>
              </a:rPr>
              <a:t>软件移植</a:t>
            </a:r>
            <a:endParaRPr lang="en-US" altLang="zh-CN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defRPr/>
            </a:pPr>
            <a:r>
              <a:rPr lang="zh-CN" altLang="en-US" dirty="0">
                <a:latin typeface="Cambria"/>
                <a:ea typeface="Cambria"/>
              </a:rPr>
              <a:t>性能评估</a:t>
            </a:r>
            <a:endParaRPr lang="en-US" altLang="zh-CN" dirty="0">
              <a:latin typeface="Cambria"/>
              <a:ea typeface="Cambria"/>
            </a:endParaRPr>
          </a:p>
          <a:p>
            <a:pPr>
              <a:defRPr/>
            </a:pPr>
            <a:r>
              <a:rPr lang="zh-CN" altLang="en-US" dirty="0">
                <a:latin typeface="Cambria"/>
                <a:ea typeface="Cambria"/>
              </a:rPr>
              <a:t>总结与展望</a:t>
            </a:r>
            <a:endParaRPr lang="zh-CN" dirty="0">
              <a:latin typeface="Cambria"/>
            </a:endParaRPr>
          </a:p>
        </p:txBody>
      </p:sp>
      <p:sp>
        <p:nvSpPr>
          <p:cNvPr id="6" name="日期占位符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EB3DF8AB-2F1D-5D44-AAD8-AFAAAEC6FC3E}" type="datetime1">
              <a:rPr lang="en-US" b="1" smtClean="0">
                <a:solidFill>
                  <a:schemeClr val="tx1"/>
                </a:solidFill>
              </a:rPr>
              <a:t>7/12/23</a:t>
            </a:fld>
            <a:endParaRPr lang="zh-CN" b="1">
              <a:solidFill>
                <a:schemeClr val="tx1"/>
              </a:solidFill>
            </a:endParaRPr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11"/>
          </p:nvPr>
        </p:nvSpPr>
        <p:spPr bwMode="auto">
          <a:xfrm>
            <a:off x="4038600" y="6462060"/>
            <a:ext cx="4114800" cy="365125"/>
          </a:xfrm>
        </p:spPr>
        <p:txBody>
          <a:bodyPr/>
          <a:lstStyle/>
          <a:p>
            <a:pPr>
              <a:defRPr/>
            </a:pPr>
            <a:r>
              <a:rPr lang="en-US" altLang="zh-CN" b="1">
                <a:solidFill>
                  <a:schemeClr val="tx1"/>
                </a:solidFill>
              </a:rPr>
              <a:t>SCE 2023</a:t>
            </a:r>
            <a:endParaRPr lang="zh-CN" altLang="zh-CN" b="1" dirty="0">
              <a:solidFill>
                <a:schemeClr val="tx1"/>
              </a:solidFill>
            </a:endParaRPr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BE2F480-0866-4C36-99B6-3656151950EC}" type="slidenum">
              <a:rPr lang="en-US" altLang="zh-CN" b="1">
                <a:solidFill>
                  <a:schemeClr val="tx1"/>
                </a:solidFill>
              </a:rPr>
              <a:t>2</a:t>
            </a:fld>
            <a:endParaRPr lang="zh-CN" b="1">
              <a:solidFill>
                <a:schemeClr val="tx1"/>
              </a:solidFill>
            </a:endParaRPr>
          </a:p>
        </p:txBody>
      </p:sp>
      <p:pic>
        <p:nvPicPr>
          <p:cNvPr id="12" name="Picture 2" descr="观测基地全景">
            <a:extLst>
              <a:ext uri="{FF2B5EF4-FFF2-40B4-BE49-F238E27FC236}">
                <a16:creationId xmlns:a16="http://schemas.microsoft.com/office/drawing/2014/main" id="{12916EDB-7B93-4D06-B5BF-683A4D167B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978408"/>
            <a:ext cx="6096000" cy="5483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 bwMode="auto"/>
        <p:txBody>
          <a:bodyPr>
            <a:noAutofit/>
          </a:bodyPr>
          <a:lstStyle/>
          <a:p>
            <a:pPr>
              <a:defRPr/>
            </a:pPr>
            <a:r>
              <a:rPr lang="zh-CN" altLang="en-US" sz="4000" dirty="0">
                <a:latin typeface="楷体" panose="02010609060101010101" pitchFamily="49" charset="-122"/>
                <a:ea typeface="楷体" panose="02010609060101010101" pitchFamily="49" charset="-122"/>
              </a:rPr>
              <a:t>背景介绍</a:t>
            </a:r>
            <a:endParaRPr lang="en-US" sz="4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内容占位符 2"/>
          <p:cNvSpPr>
            <a:spLocks noGrp="1"/>
          </p:cNvSpPr>
          <p:nvPr>
            <p:ph idx="1"/>
          </p:nvPr>
        </p:nvSpPr>
        <p:spPr bwMode="auto">
          <a:xfrm>
            <a:off x="743087" y="1221187"/>
            <a:ext cx="11953328" cy="524087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dirty="0">
                <a:latin typeface="Cambria"/>
                <a:ea typeface="Cambria"/>
              </a:rPr>
              <a:t>LHAASO</a:t>
            </a:r>
            <a:r>
              <a:rPr lang="zh-CN" altLang="en-US" dirty="0">
                <a:latin typeface="Cambria"/>
                <a:ea typeface="Cambria"/>
              </a:rPr>
              <a:t>：高海拔宇宙线观测站</a:t>
            </a:r>
            <a:endParaRPr dirty="0"/>
          </a:p>
          <a:p>
            <a:pPr lvl="1">
              <a:defRPr/>
            </a:pPr>
            <a:r>
              <a:rPr lang="zh-CN" altLang="en-US" dirty="0">
                <a:latin typeface="Cambria"/>
                <a:ea typeface="Cambria"/>
              </a:rPr>
              <a:t>水切伦科夫探测器阵列（</a:t>
            </a:r>
            <a:r>
              <a:rPr lang="en-US" altLang="zh-CN" dirty="0">
                <a:latin typeface="Cambria"/>
                <a:ea typeface="Cambria"/>
              </a:rPr>
              <a:t>WCDA</a:t>
            </a:r>
            <a:r>
              <a:rPr lang="zh-CN" altLang="en-US" dirty="0">
                <a:latin typeface="Cambria"/>
                <a:ea typeface="Cambria"/>
              </a:rPr>
              <a:t>）</a:t>
            </a:r>
            <a:endParaRPr dirty="0"/>
          </a:p>
          <a:p>
            <a:pPr lvl="1">
              <a:defRPr/>
            </a:pPr>
            <a:r>
              <a:rPr lang="zh-CN" altLang="en-US" dirty="0">
                <a:latin typeface="Cambria"/>
                <a:ea typeface="Cambria"/>
              </a:rPr>
              <a:t>一平方公里探测器阵列（</a:t>
            </a:r>
            <a:r>
              <a:rPr lang="en-US" altLang="zh-CN" dirty="0">
                <a:latin typeface="Cambria"/>
                <a:ea typeface="Cambria"/>
              </a:rPr>
              <a:t>KM2A</a:t>
            </a:r>
            <a:r>
              <a:rPr lang="zh-CN" altLang="en-US" dirty="0">
                <a:latin typeface="Cambria"/>
                <a:ea typeface="Cambria"/>
              </a:rPr>
              <a:t>）</a:t>
            </a:r>
            <a:endParaRPr dirty="0">
              <a:latin typeface="Cambria"/>
              <a:ea typeface="Cambria"/>
            </a:endParaRPr>
          </a:p>
          <a:p>
            <a:pPr lvl="1">
              <a:defRPr/>
            </a:pPr>
            <a:r>
              <a:rPr lang="zh-CN" altLang="en-US" dirty="0">
                <a:latin typeface="Cambria"/>
                <a:ea typeface="Cambria"/>
              </a:rPr>
              <a:t>广域切伦科夫望远镜阵列（</a:t>
            </a:r>
            <a:r>
              <a:rPr lang="en-US" altLang="zh-CN" dirty="0">
                <a:latin typeface="Cambria"/>
                <a:ea typeface="Cambria"/>
              </a:rPr>
              <a:t>WFCTA</a:t>
            </a:r>
            <a:r>
              <a:rPr lang="zh-CN" altLang="en-US" dirty="0">
                <a:latin typeface="Cambria"/>
                <a:ea typeface="Cambria"/>
              </a:rPr>
              <a:t>）</a:t>
            </a:r>
            <a:endParaRPr lang="zh-CN" altLang="en-US" b="0" i="0" dirty="0">
              <a:solidFill>
                <a:srgbClr val="2A2B2E"/>
              </a:solidFill>
              <a:effectLst/>
              <a:latin typeface="PingFang SC"/>
            </a:endParaRPr>
          </a:p>
          <a:p>
            <a:pPr lvl="1">
              <a:defRPr/>
            </a:pPr>
            <a:endParaRPr lang="en-US" dirty="0">
              <a:latin typeface="Cambria"/>
              <a:ea typeface="Cambria"/>
            </a:endParaRPr>
          </a:p>
        </p:txBody>
      </p:sp>
      <p:sp>
        <p:nvSpPr>
          <p:cNvPr id="6" name="日期占位符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67E5E6C3-1B7A-4242-8C66-92F3AB82964A}" type="datetime1">
              <a:rPr lang="en-US" b="1" smtClean="0">
                <a:solidFill>
                  <a:schemeClr val="tx1"/>
                </a:solidFill>
              </a:rPr>
              <a:t>7/12/23</a:t>
            </a:fld>
            <a:endParaRPr lang="zh-CN" b="1">
              <a:solidFill>
                <a:schemeClr val="tx1"/>
              </a:solidFill>
            </a:endParaRPr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11"/>
          </p:nvPr>
        </p:nvSpPr>
        <p:spPr bwMode="auto">
          <a:xfrm>
            <a:off x="4038600" y="6462060"/>
            <a:ext cx="4114800" cy="365125"/>
          </a:xfrm>
        </p:spPr>
        <p:txBody>
          <a:bodyPr/>
          <a:lstStyle/>
          <a:p>
            <a:pPr>
              <a:defRPr/>
            </a:pPr>
            <a:r>
              <a:rPr lang="en-US" altLang="zh-CN" b="1">
                <a:solidFill>
                  <a:schemeClr val="tx1"/>
                </a:solidFill>
              </a:rPr>
              <a:t>SCE 2023</a:t>
            </a:r>
            <a:endParaRPr lang="zh-CN" altLang="zh-CN" b="1" dirty="0">
              <a:solidFill>
                <a:schemeClr val="tx1"/>
              </a:solidFill>
            </a:endParaRPr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BE2F480-0866-4C36-99B6-3656151950EC}" type="slidenum">
              <a:rPr lang="en-US" altLang="zh-CN" b="1">
                <a:solidFill>
                  <a:schemeClr val="tx1"/>
                </a:solidFill>
              </a:rPr>
              <a:t>3</a:t>
            </a:fld>
            <a:endParaRPr lang="zh-CN" b="1">
              <a:solidFill>
                <a:schemeClr val="tx1"/>
              </a:solidFill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8C5695B4-B28A-4276-BE44-13B5FA2B69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055440" y="3232446"/>
            <a:ext cx="5313540" cy="3153236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D4A92349-4143-43A5-8A43-AE4946CFCE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4192" y="3772102"/>
            <a:ext cx="4050376" cy="2681234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71D86F48-D66D-4FD2-B009-3B3444E6750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4192" y="1008579"/>
            <a:ext cx="4038600" cy="262509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 bwMode="auto"/>
        <p:txBody>
          <a:bodyPr>
            <a:noAutofit/>
          </a:bodyPr>
          <a:lstStyle/>
          <a:p>
            <a:pPr>
              <a:defRPr/>
            </a:pPr>
            <a:r>
              <a:rPr lang="zh-CN" altLang="en-US" sz="4000" dirty="0">
                <a:latin typeface="楷体" panose="02010609060101010101" pitchFamily="49" charset="-122"/>
                <a:ea typeface="楷体" panose="02010609060101010101" pitchFamily="49" charset="-122"/>
              </a:rPr>
              <a:t>背景介绍</a:t>
            </a:r>
            <a:endParaRPr lang="en-US" sz="4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内容占位符 2"/>
          <p:cNvSpPr>
            <a:spLocks noGrp="1"/>
          </p:cNvSpPr>
          <p:nvPr>
            <p:ph idx="1"/>
          </p:nvPr>
        </p:nvSpPr>
        <p:spPr bwMode="auto">
          <a:xfrm>
            <a:off x="452069" y="1221187"/>
            <a:ext cx="7199979" cy="4656085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dirty="0">
                <a:latin typeface="Cambria"/>
                <a:ea typeface="Cambria"/>
              </a:rPr>
              <a:t>蒙特卡洛模拟事例产生：</a:t>
            </a:r>
            <a:endParaRPr dirty="0"/>
          </a:p>
          <a:p>
            <a:pPr lvl="1">
              <a:lnSpc>
                <a:spcPct val="120000"/>
              </a:lnSpc>
              <a:defRPr/>
            </a:pPr>
            <a:r>
              <a:rPr lang="zh-CN" altLang="en-US" dirty="0">
                <a:latin typeface="Cambria"/>
                <a:ea typeface="Cambria"/>
              </a:rPr>
              <a:t>第</a:t>
            </a:r>
            <a:r>
              <a:rPr lang="en-US" altLang="zh-CN" dirty="0">
                <a:latin typeface="Cambria"/>
                <a:ea typeface="Cambria"/>
              </a:rPr>
              <a:t>1</a:t>
            </a:r>
            <a:r>
              <a:rPr lang="zh-CN" altLang="en-US" dirty="0">
                <a:latin typeface="Cambria"/>
                <a:ea typeface="Cambria"/>
              </a:rPr>
              <a:t>部分：使用</a:t>
            </a:r>
            <a:r>
              <a:rPr lang="en-US" altLang="zh-CN" dirty="0">
                <a:latin typeface="Cambria"/>
                <a:ea typeface="Cambria"/>
              </a:rPr>
              <a:t>CORSIKA</a:t>
            </a:r>
            <a:r>
              <a:rPr lang="zh-CN" altLang="en-US" dirty="0">
                <a:latin typeface="Cambria"/>
                <a:ea typeface="Cambria"/>
              </a:rPr>
              <a:t>软件模拟原初粒子在大气中产生的广延大气簇射</a:t>
            </a:r>
            <a:endParaRPr lang="en-US" altLang="zh-CN" dirty="0">
              <a:latin typeface="Cambria"/>
              <a:ea typeface="Cambria"/>
            </a:endParaRPr>
          </a:p>
          <a:p>
            <a:pPr lvl="1">
              <a:lnSpc>
                <a:spcPct val="120000"/>
              </a:lnSpc>
              <a:defRPr/>
            </a:pPr>
            <a:r>
              <a:rPr lang="zh-CN" altLang="en-US" dirty="0">
                <a:latin typeface="Cambria"/>
                <a:ea typeface="Cambria"/>
              </a:rPr>
              <a:t> 第</a:t>
            </a:r>
            <a:r>
              <a:rPr lang="en-US" altLang="zh-CN" dirty="0">
                <a:latin typeface="Cambria"/>
                <a:ea typeface="Cambria"/>
              </a:rPr>
              <a:t>2</a:t>
            </a:r>
            <a:r>
              <a:rPr lang="zh-CN" altLang="en-US" dirty="0">
                <a:latin typeface="Cambria"/>
                <a:ea typeface="Cambria"/>
              </a:rPr>
              <a:t>部分：使用</a:t>
            </a:r>
            <a:r>
              <a:rPr lang="en-US" altLang="zh-CN" dirty="0">
                <a:latin typeface="Cambria"/>
                <a:ea typeface="Cambria"/>
              </a:rPr>
              <a:t>G4KM2A</a:t>
            </a:r>
            <a:r>
              <a:rPr lang="zh-CN" altLang="en-US" dirty="0">
                <a:latin typeface="Cambria"/>
                <a:ea typeface="Cambria"/>
              </a:rPr>
              <a:t>软件模拟</a:t>
            </a:r>
            <a:r>
              <a:rPr lang="en-US" altLang="zh-CN" dirty="0">
                <a:latin typeface="Cambria"/>
                <a:ea typeface="Cambria"/>
              </a:rPr>
              <a:t>LHAASO</a:t>
            </a:r>
            <a:r>
              <a:rPr lang="zh-CN" altLang="en-US" dirty="0">
                <a:latin typeface="Cambria"/>
                <a:ea typeface="Cambria"/>
              </a:rPr>
              <a:t>的各个探测器运行</a:t>
            </a:r>
          </a:p>
          <a:p>
            <a:pPr>
              <a:lnSpc>
                <a:spcPct val="120000"/>
              </a:lnSpc>
              <a:defRPr/>
            </a:pPr>
            <a:r>
              <a:rPr lang="en-US" altLang="zh-CN" dirty="0">
                <a:latin typeface="Cambria"/>
                <a:ea typeface="Cambria"/>
              </a:rPr>
              <a:t>CORSIKA</a:t>
            </a:r>
            <a:r>
              <a:rPr lang="zh-CN" altLang="en-US" dirty="0">
                <a:latin typeface="Cambria"/>
                <a:ea typeface="Cambria"/>
              </a:rPr>
              <a:t>：</a:t>
            </a:r>
            <a:endParaRPr lang="en-US" altLang="zh-CN" dirty="0">
              <a:latin typeface="Cambria"/>
              <a:ea typeface="Cambria"/>
            </a:endParaRPr>
          </a:p>
          <a:p>
            <a:pPr lvl="1">
              <a:lnSpc>
                <a:spcPct val="120000"/>
              </a:lnSpc>
              <a:defRPr/>
            </a:pP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主要的模拟过程包括电磁成分的模拟，高低能强子相互作用的模拟，切伦科夫光子传播等</a:t>
            </a:r>
            <a:endParaRPr lang="zh-CN" altLang="en-US" dirty="0">
              <a:latin typeface="Cambria"/>
              <a:ea typeface="Cambria"/>
            </a:endParaRPr>
          </a:p>
          <a:p>
            <a:pPr>
              <a:lnSpc>
                <a:spcPct val="120000"/>
              </a:lnSpc>
              <a:defRPr/>
            </a:pPr>
            <a:r>
              <a:rPr lang="en-US" altLang="zh-CN" dirty="0">
                <a:latin typeface="Cambria"/>
                <a:ea typeface="Cambria"/>
              </a:rPr>
              <a:t>G4KM2A</a:t>
            </a:r>
            <a:r>
              <a:rPr lang="zh-CN" altLang="en-US" dirty="0">
                <a:latin typeface="Cambria"/>
                <a:ea typeface="Cambria"/>
              </a:rPr>
              <a:t>：</a:t>
            </a:r>
            <a:endParaRPr lang="en-US" altLang="zh-CN" dirty="0">
              <a:latin typeface="Cambria"/>
              <a:ea typeface="Cambria"/>
            </a:endParaRPr>
          </a:p>
          <a:p>
            <a:pPr lvl="1">
              <a:lnSpc>
                <a:spcPct val="120000"/>
              </a:lnSpc>
              <a:defRPr/>
            </a:pPr>
            <a:r>
              <a:rPr lang="zh-CN" altLang="en-US" dirty="0">
                <a:latin typeface="Cambria"/>
                <a:ea typeface="Cambria"/>
              </a:rPr>
              <a:t>模拟不同探测器对不同粒子的响应过程</a:t>
            </a:r>
            <a:endParaRPr lang="en-US" altLang="zh-CN" dirty="0">
              <a:latin typeface="Cambria"/>
              <a:ea typeface="Cambria"/>
            </a:endParaRPr>
          </a:p>
          <a:p>
            <a:pPr lvl="1">
              <a:lnSpc>
                <a:spcPct val="120000"/>
              </a:lnSpc>
              <a:defRPr/>
            </a:pPr>
            <a:endParaRPr lang="en-US" altLang="zh-CN" dirty="0">
              <a:latin typeface="Cambria"/>
              <a:ea typeface="Cambria"/>
            </a:endParaRPr>
          </a:p>
          <a:p>
            <a:pPr lvl="1">
              <a:lnSpc>
                <a:spcPct val="120000"/>
              </a:lnSpc>
              <a:defRPr/>
            </a:pPr>
            <a:endParaRPr lang="en-US" altLang="zh-CN" dirty="0">
              <a:latin typeface="Cambria"/>
              <a:ea typeface="Cambria"/>
            </a:endParaRPr>
          </a:p>
        </p:txBody>
      </p:sp>
      <p:sp>
        <p:nvSpPr>
          <p:cNvPr id="6" name="日期占位符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3FD2FE49-4103-3442-806E-CAC0C2C1A074}" type="datetime1">
              <a:rPr lang="en-US" b="1" smtClean="0">
                <a:solidFill>
                  <a:schemeClr val="tx1"/>
                </a:solidFill>
              </a:rPr>
              <a:t>7/12/23</a:t>
            </a:fld>
            <a:endParaRPr lang="zh-CN" b="1">
              <a:solidFill>
                <a:schemeClr val="tx1"/>
              </a:solidFill>
            </a:endParaRPr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11"/>
          </p:nvPr>
        </p:nvSpPr>
        <p:spPr bwMode="auto">
          <a:xfrm>
            <a:off x="4038600" y="6462060"/>
            <a:ext cx="4114800" cy="365125"/>
          </a:xfrm>
        </p:spPr>
        <p:txBody>
          <a:bodyPr/>
          <a:lstStyle/>
          <a:p>
            <a:pPr>
              <a:defRPr/>
            </a:pPr>
            <a:r>
              <a:rPr lang="en-US" altLang="zh-CN" b="1">
                <a:solidFill>
                  <a:schemeClr val="tx1"/>
                </a:solidFill>
              </a:rPr>
              <a:t>SCE 2023</a:t>
            </a:r>
            <a:endParaRPr lang="zh-CN" altLang="zh-CN" b="1" dirty="0">
              <a:solidFill>
                <a:schemeClr val="tx1"/>
              </a:solidFill>
            </a:endParaRPr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BE2F480-0866-4C36-99B6-3656151950EC}" type="slidenum">
              <a:rPr lang="en-US" altLang="zh-CN" b="1">
                <a:solidFill>
                  <a:schemeClr val="tx1"/>
                </a:solidFill>
              </a:rPr>
              <a:t>4</a:t>
            </a:fld>
            <a:endParaRPr lang="zh-CN" b="1">
              <a:solidFill>
                <a:schemeClr val="tx1"/>
              </a:solidFill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52CA1696-DB62-4017-BCD8-7C1BB389E686}"/>
              </a:ext>
            </a:extLst>
          </p:cNvPr>
          <p:cNvGrpSpPr/>
          <p:nvPr/>
        </p:nvGrpSpPr>
        <p:grpSpPr>
          <a:xfrm>
            <a:off x="7968208" y="1628800"/>
            <a:ext cx="3960440" cy="3649732"/>
            <a:chOff x="13560121" y="11345152"/>
            <a:chExt cx="6233692" cy="6322136"/>
          </a:xfrm>
        </p:grpSpPr>
        <p:sp>
          <p:nvSpPr>
            <p:cNvPr id="10" name="矩形: 圆角 9">
              <a:extLst>
                <a:ext uri="{FF2B5EF4-FFF2-40B4-BE49-F238E27FC236}">
                  <a16:creationId xmlns:a16="http://schemas.microsoft.com/office/drawing/2014/main" id="{5C68CE80-7DC5-49A3-A8F7-C7DD2C1B2F51}"/>
                </a:ext>
              </a:extLst>
            </p:cNvPr>
            <p:cNvSpPr/>
            <p:nvPr/>
          </p:nvSpPr>
          <p:spPr>
            <a:xfrm>
              <a:off x="13560121" y="11434051"/>
              <a:ext cx="2560062" cy="1231900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b="1" kern="100" dirty="0">
                  <a:solidFill>
                    <a:schemeClr val="dk1"/>
                  </a:solidFill>
                  <a:ea typeface="等线" panose="020F0502020204030204"/>
                  <a:cs typeface="Times New Roman" panose="02020603050405020304" pitchFamily="18" charset="0"/>
                </a:rPr>
                <a:t>CORSIKA</a:t>
              </a:r>
            </a:p>
            <a:p>
              <a:pPr algn="ctr"/>
              <a:r>
                <a:rPr lang="en-US" altLang="zh-CN" sz="2000" b="1" kern="100" dirty="0">
                  <a:solidFill>
                    <a:schemeClr val="dk1"/>
                  </a:solidFill>
                  <a:ea typeface="等线" panose="020F0502020204030204"/>
                  <a:cs typeface="Times New Roman" panose="02020603050405020304" pitchFamily="18" charset="0"/>
                </a:rPr>
                <a:t> </a:t>
              </a:r>
              <a:r>
                <a:rPr lang="zh-CN" altLang="en-US" sz="2000" b="1" kern="100" dirty="0">
                  <a:solidFill>
                    <a:schemeClr val="dk1"/>
                  </a:solidFill>
                  <a:ea typeface="等线" panose="020F0502020204030204"/>
                  <a:cs typeface="Times New Roman" panose="02020603050405020304" pitchFamily="18" charset="0"/>
                </a:rPr>
                <a:t>模拟</a:t>
              </a:r>
              <a:endParaRPr lang="en-US" altLang="zh-CN" sz="2000" b="1" kern="100" dirty="0">
                <a:solidFill>
                  <a:schemeClr val="dk1"/>
                </a:solidFill>
                <a:ea typeface="等线" panose="020F0502020204030204"/>
                <a:cs typeface="Times New Roman" panose="02020603050405020304" pitchFamily="18" charset="0"/>
              </a:endParaRPr>
            </a:p>
          </p:txBody>
        </p:sp>
        <p:cxnSp>
          <p:nvCxnSpPr>
            <p:cNvPr id="12" name="直接箭头连接符 11">
              <a:extLst>
                <a:ext uri="{FF2B5EF4-FFF2-40B4-BE49-F238E27FC236}">
                  <a16:creationId xmlns:a16="http://schemas.microsoft.com/office/drawing/2014/main" id="{FF85AF01-49F1-4EE1-BFBE-55CFC1F417B5}"/>
                </a:ext>
              </a:extLst>
            </p:cNvPr>
            <p:cNvCxnSpPr>
              <a:cxnSpLocks/>
              <a:stCxn id="10" idx="3"/>
            </p:cNvCxnSpPr>
            <p:nvPr/>
          </p:nvCxnSpPr>
          <p:spPr>
            <a:xfrm>
              <a:off x="16120183" y="12050001"/>
              <a:ext cx="1204223" cy="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箭头连接符 12">
              <a:extLst>
                <a:ext uri="{FF2B5EF4-FFF2-40B4-BE49-F238E27FC236}">
                  <a16:creationId xmlns:a16="http://schemas.microsoft.com/office/drawing/2014/main" id="{AC8F8BB3-5A91-4D25-80E2-3B1DF6A55C26}"/>
                </a:ext>
              </a:extLst>
            </p:cNvPr>
            <p:cNvCxnSpPr>
              <a:cxnSpLocks/>
              <a:stCxn id="10" idx="2"/>
            </p:cNvCxnSpPr>
            <p:nvPr/>
          </p:nvCxnSpPr>
          <p:spPr>
            <a:xfrm>
              <a:off x="14840152" y="12665951"/>
              <a:ext cx="0" cy="872821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" name="椭圆 13">
                  <a:extLst>
                    <a:ext uri="{FF2B5EF4-FFF2-40B4-BE49-F238E27FC236}">
                      <a16:creationId xmlns:a16="http://schemas.microsoft.com/office/drawing/2014/main" id="{65D3D7BA-CC3D-4A82-A43F-35B0A516ABF4}"/>
                    </a:ext>
                  </a:extLst>
                </p:cNvPr>
                <p:cNvSpPr/>
                <p:nvPr/>
              </p:nvSpPr>
              <p:spPr>
                <a:xfrm>
                  <a:off x="13560121" y="13513527"/>
                  <a:ext cx="2560060" cy="1409697"/>
                </a:xfrm>
                <a:prstGeom prst="ellipse">
                  <a:avLst/>
                </a:prstGeom>
                <a:solidFill>
                  <a:schemeClr val="accent1">
                    <a:lumMod val="40000"/>
                    <a:lumOff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en-US" altLang="zh-CN" sz="2000" b="1" i="1" kern="100">
                                <a:solidFill>
                                  <a:schemeClr val="dk1"/>
                                </a:solidFill>
                                <a:latin typeface="Cambria Math" panose="02040503050406030204" pitchFamily="18" charset="0"/>
                                <a:ea typeface="等线" panose="020F0502020204030204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altLang="zh-CN" sz="2000" b="1" i="0" kern="100" smtClean="0">
                                <a:solidFill>
                                  <a:schemeClr val="dk1"/>
                                </a:solidFill>
                                <a:latin typeface="Cambria Math" panose="02040503050406030204" pitchFamily="18" charset="0"/>
                                <a:ea typeface="等线" panose="020F0502020204030204"/>
                                <a:cs typeface="Times New Roman" panose="02020603050405020304" pitchFamily="18" charset="0"/>
                              </a:rPr>
                              <m:t>  </m:t>
                            </m:r>
                            <m:r>
                              <m:rPr>
                                <m:nor/>
                              </m:rPr>
                              <a:rPr lang="en-US" altLang="zh-CN" sz="2000" b="1" kern="100" dirty="0">
                                <a:solidFill>
                                  <a:schemeClr val="dk1"/>
                                </a:solidFill>
                                <a:ea typeface="等线" panose="020F0502020204030204"/>
                                <a:cs typeface="Times New Roman" panose="02020603050405020304" pitchFamily="18" charset="0"/>
                              </a:rPr>
                              <m:t>CER</m:t>
                            </m:r>
                            <m:r>
                              <a:rPr lang="zh-CN" altLang="en-US" sz="2000" b="1" i="1" kern="100">
                                <a:solidFill>
                                  <a:schemeClr val="dk1"/>
                                </a:solidFill>
                                <a:latin typeface="Cambria Math" panose="02040503050406030204" pitchFamily="18" charset="0"/>
                                <a:ea typeface="等线" panose="020F0502020204030204"/>
                                <a:cs typeface="Times New Roman" panose="02020603050405020304" pitchFamily="18" charset="0"/>
                              </a:rPr>
                              <m:t>文件</m:t>
                            </m:r>
                          </m:e>
                          <m:sup>
                            <m:r>
                              <a:rPr lang="en-US" altLang="zh-CN" sz="2000" b="1" i="1" kern="100" dirty="0" smtClean="0">
                                <a:solidFill>
                                  <a:schemeClr val="dk1"/>
                                </a:solidFill>
                                <a:latin typeface="Cambria Math" panose="02040503050406030204" pitchFamily="18" charset="0"/>
                                <a:ea typeface="等线" panose="020F0502020204030204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</m:oMath>
                    </m:oMathPara>
                  </a14:m>
                  <a:endParaRPr lang="en-US" altLang="zh-CN" sz="2000" b="1" kern="100" dirty="0">
                    <a:solidFill>
                      <a:schemeClr val="dk1"/>
                    </a:solidFill>
                    <a:ea typeface="等线" panose="020F0502020204030204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14" name="椭圆 13">
                  <a:extLst>
                    <a:ext uri="{FF2B5EF4-FFF2-40B4-BE49-F238E27FC236}">
                      <a16:creationId xmlns:a16="http://schemas.microsoft.com/office/drawing/2014/main" id="{65D3D7BA-CC3D-4A82-A43F-35B0A516ABF4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3560121" y="13513527"/>
                  <a:ext cx="2560060" cy="1409697"/>
                </a:xfrm>
                <a:prstGeom prst="ellipse">
                  <a:avLst/>
                </a:prstGeom>
                <a:blipFill>
                  <a:blip r:embed="rId3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5" name="矩形: 圆角 14">
              <a:extLst>
                <a:ext uri="{FF2B5EF4-FFF2-40B4-BE49-F238E27FC236}">
                  <a16:creationId xmlns:a16="http://schemas.microsoft.com/office/drawing/2014/main" id="{886AB53F-971C-4872-9F28-ED1DBE04FC6F}"/>
                </a:ext>
              </a:extLst>
            </p:cNvPr>
            <p:cNvSpPr/>
            <p:nvPr/>
          </p:nvSpPr>
          <p:spPr>
            <a:xfrm>
              <a:off x="13560121" y="16435388"/>
              <a:ext cx="2560062" cy="1231900"/>
            </a:xfrm>
            <a:prstGeom prst="round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b="1" kern="100" dirty="0">
                  <a:solidFill>
                    <a:schemeClr val="dk1"/>
                  </a:solidFill>
                  <a:ea typeface="等线" panose="020F0502020204030204"/>
                  <a:cs typeface="Times New Roman" panose="02020603050405020304" pitchFamily="18" charset="0"/>
                </a:rPr>
                <a:t>G4KM2A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椭圆 15">
                  <a:extLst>
                    <a:ext uri="{FF2B5EF4-FFF2-40B4-BE49-F238E27FC236}">
                      <a16:creationId xmlns:a16="http://schemas.microsoft.com/office/drawing/2014/main" id="{166B1716-5194-45D9-B43E-9A9D1DE6B464}"/>
                    </a:ext>
                  </a:extLst>
                </p:cNvPr>
                <p:cNvSpPr/>
                <p:nvPr/>
              </p:nvSpPr>
              <p:spPr>
                <a:xfrm>
                  <a:off x="17342713" y="11345152"/>
                  <a:ext cx="2451100" cy="1409697"/>
                </a:xfrm>
                <a:prstGeom prst="ellipse">
                  <a:avLst/>
                </a:prstGeom>
                <a:solidFill>
                  <a:schemeClr val="accent1">
                    <a:lumMod val="40000"/>
                    <a:lumOff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p>
                          <m:sSupPr>
                            <m:ctrlPr>
                              <a:rPr lang="en-US" altLang="zh-CN" sz="2000" b="1" i="1" kern="100" smtClean="0">
                                <a:solidFill>
                                  <a:schemeClr val="dk1"/>
                                </a:solidFill>
                                <a:latin typeface="Cambria Math" panose="02040503050406030204" pitchFamily="18" charset="0"/>
                                <a:ea typeface="等线" panose="020F0502020204030204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altLang="zh-CN" sz="2000" b="1" i="0" kern="100" smtClean="0">
                                <a:solidFill>
                                  <a:schemeClr val="dk1"/>
                                </a:solidFill>
                                <a:latin typeface="Cambria Math" panose="02040503050406030204" pitchFamily="18" charset="0"/>
                                <a:ea typeface="等线" panose="020F0502020204030204"/>
                                <a:cs typeface="Times New Roman" panose="02020603050405020304" pitchFamily="18" charset="0"/>
                              </a:rPr>
                              <m:t>   </m:t>
                            </m:r>
                            <m:r>
                              <m:rPr>
                                <m:nor/>
                              </m:rPr>
                              <a:rPr lang="en-US" altLang="zh-CN" sz="2000" b="1" kern="100" dirty="0">
                                <a:solidFill>
                                  <a:schemeClr val="dk1"/>
                                </a:solidFill>
                                <a:ea typeface="等线" panose="020F0502020204030204"/>
                                <a:cs typeface="Times New Roman" panose="02020603050405020304" pitchFamily="18" charset="0"/>
                              </a:rPr>
                              <m:t>DAT</m:t>
                            </m:r>
                            <m:r>
                              <a:rPr lang="zh-CN" altLang="en-US" sz="2000" b="1" i="1" kern="100">
                                <a:solidFill>
                                  <a:schemeClr val="dk1"/>
                                </a:solidFill>
                                <a:latin typeface="Cambria Math" panose="02040503050406030204" pitchFamily="18" charset="0"/>
                                <a:ea typeface="等线" panose="020F0502020204030204"/>
                                <a:cs typeface="Times New Roman" panose="02020603050405020304" pitchFamily="18" charset="0"/>
                              </a:rPr>
                              <m:t>文件</m:t>
                            </m:r>
                          </m:e>
                          <m:sup>
                            <m:r>
                              <a:rPr lang="en-US" altLang="zh-CN" sz="2000" b="1" i="1" kern="100" smtClean="0">
                                <a:solidFill>
                                  <a:schemeClr val="dk1"/>
                                </a:solidFill>
                                <a:latin typeface="Cambria Math" panose="02040503050406030204" pitchFamily="18" charset="0"/>
                                <a:ea typeface="等线" panose="020F0502020204030204"/>
                                <a:cs typeface="Times New Roman" panose="02020603050405020304" pitchFamily="18" charset="0"/>
                              </a:rPr>
                              <m:t>𝟏</m:t>
                            </m:r>
                          </m:sup>
                        </m:sSup>
                      </m:oMath>
                    </m:oMathPara>
                  </a14:m>
                  <a:endParaRPr lang="en-US" altLang="zh-CN" sz="2000" b="1" kern="100" dirty="0">
                    <a:solidFill>
                      <a:schemeClr val="dk1"/>
                    </a:solidFill>
                    <a:ea typeface="等线" panose="020F0502020204030204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16" name="椭圆 15">
                  <a:extLst>
                    <a:ext uri="{FF2B5EF4-FFF2-40B4-BE49-F238E27FC236}">
                      <a16:creationId xmlns:a16="http://schemas.microsoft.com/office/drawing/2014/main" id="{166B1716-5194-45D9-B43E-9A9D1DE6B464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342713" y="11345152"/>
                  <a:ext cx="2451100" cy="1409697"/>
                </a:xfrm>
                <a:prstGeom prst="ellipse">
                  <a:avLst/>
                </a:prstGeom>
                <a:blipFill>
                  <a:blip r:embed="rId4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7" name="直接箭头连接符 16">
              <a:extLst>
                <a:ext uri="{FF2B5EF4-FFF2-40B4-BE49-F238E27FC236}">
                  <a16:creationId xmlns:a16="http://schemas.microsoft.com/office/drawing/2014/main" id="{0F5D0D49-8B65-4438-A42E-53760C040E22}"/>
                </a:ext>
              </a:extLst>
            </p:cNvPr>
            <p:cNvCxnSpPr>
              <a:cxnSpLocks/>
              <a:endCxn id="15" idx="0"/>
            </p:cNvCxnSpPr>
            <p:nvPr/>
          </p:nvCxnSpPr>
          <p:spPr>
            <a:xfrm>
              <a:off x="14840152" y="14946618"/>
              <a:ext cx="0" cy="148877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C4AAEC51-9DA8-469B-92EC-1254D3D03181}"/>
                </a:ext>
              </a:extLst>
            </p:cNvPr>
            <p:cNvSpPr/>
            <p:nvPr/>
          </p:nvSpPr>
          <p:spPr>
            <a:xfrm>
              <a:off x="14840151" y="15374737"/>
              <a:ext cx="3178949" cy="6397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/>
                <a:t>切伦科夫光子信息</a:t>
              </a:r>
              <a:endParaRPr lang="zh-CN" altLang="en-US" b="1" dirty="0"/>
            </a:p>
          </p:txBody>
        </p:sp>
      </p:grpSp>
      <p:sp>
        <p:nvSpPr>
          <p:cNvPr id="20" name="矩形 19">
            <a:extLst>
              <a:ext uri="{FF2B5EF4-FFF2-40B4-BE49-F238E27FC236}">
                <a16:creationId xmlns:a16="http://schemas.microsoft.com/office/drawing/2014/main" id="{147BA0D3-B464-4ACD-B396-8D90EB769D1B}"/>
              </a:ext>
            </a:extLst>
          </p:cNvPr>
          <p:cNvSpPr/>
          <p:nvPr/>
        </p:nvSpPr>
        <p:spPr>
          <a:xfrm>
            <a:off x="7608168" y="5598887"/>
            <a:ext cx="46778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AutoNum type="arabicPeriod"/>
            </a:pPr>
            <a:r>
              <a:rPr lang="en-US" altLang="zh-CN" dirty="0"/>
              <a:t>DAT</a:t>
            </a:r>
            <a:r>
              <a:rPr lang="zh-CN" altLang="en-US" dirty="0"/>
              <a:t>文件：存储次级粒子信息</a:t>
            </a:r>
            <a:endParaRPr lang="en-US" altLang="zh-CN" dirty="0"/>
          </a:p>
          <a:p>
            <a:pPr marL="342900" indent="-342900">
              <a:buFontTx/>
              <a:buAutoNum type="arabicPeriod"/>
            </a:pPr>
            <a:r>
              <a:rPr lang="en-US" altLang="zh-CN" dirty="0"/>
              <a:t>CER </a:t>
            </a:r>
            <a:r>
              <a:rPr lang="zh-CN" altLang="en-US" dirty="0"/>
              <a:t>文件：存储切伦科夫光子信息的文件</a:t>
            </a:r>
          </a:p>
        </p:txBody>
      </p:sp>
    </p:spTree>
    <p:extLst>
      <p:ext uri="{BB962C8B-B14F-4D97-AF65-F5344CB8AC3E}">
        <p14:creationId xmlns:p14="http://schemas.microsoft.com/office/powerpoint/2010/main" val="24877580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zh-CN" altLang="en-US" sz="4000" dirty="0">
                <a:latin typeface="楷体" panose="02010609060101010101" pitchFamily="49" charset="-122"/>
                <a:ea typeface="楷体" panose="02010609060101010101" pitchFamily="49" charset="-122"/>
              </a:rPr>
              <a:t>什么是</a:t>
            </a:r>
            <a:r>
              <a:rPr lang="en-US" altLang="zh-CN" sz="4000" dirty="0">
                <a:latin typeface="楷体" panose="02010609060101010101" pitchFamily="49" charset="-122"/>
                <a:ea typeface="楷体" panose="02010609060101010101" pitchFamily="49" charset="-122"/>
              </a:rPr>
              <a:t>ARM</a:t>
            </a:r>
            <a:r>
              <a:rPr lang="zh-CN" altLang="en-US" sz="4000" dirty="0"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</a:p>
        </p:txBody>
      </p:sp>
      <p:sp>
        <p:nvSpPr>
          <p:cNvPr id="5" name="内容占位符 2"/>
          <p:cNvSpPr>
            <a:spLocks noGrp="1"/>
          </p:cNvSpPr>
          <p:nvPr>
            <p:ph idx="1"/>
          </p:nvPr>
        </p:nvSpPr>
        <p:spPr bwMode="auto">
          <a:xfrm>
            <a:off x="838200" y="1514538"/>
            <a:ext cx="10515600" cy="524087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altLang="zh-CN" dirty="0">
                <a:latin typeface="Cambria"/>
                <a:ea typeface="Cambria"/>
              </a:rPr>
              <a:t>ARM</a:t>
            </a:r>
          </a:p>
          <a:p>
            <a:pPr lvl="1">
              <a:defRPr/>
            </a:pPr>
            <a:r>
              <a:rPr lang="zh-CN" altLang="en-US" dirty="0">
                <a:latin typeface="Cambria"/>
                <a:ea typeface="Cambria"/>
              </a:rPr>
              <a:t>一系列用于计算机处理器的精简指令集（</a:t>
            </a:r>
            <a:r>
              <a:rPr lang="en-US" altLang="zh-CN" dirty="0">
                <a:latin typeface="Cambria"/>
                <a:ea typeface="Cambria"/>
              </a:rPr>
              <a:t>RISC</a:t>
            </a:r>
            <a:r>
              <a:rPr lang="zh-CN" altLang="en-US" dirty="0">
                <a:latin typeface="Cambria"/>
                <a:ea typeface="Cambria"/>
              </a:rPr>
              <a:t>）架构</a:t>
            </a:r>
            <a:endParaRPr lang="en-US" altLang="zh-CN" dirty="0">
              <a:latin typeface="Cambria"/>
              <a:ea typeface="Cambria"/>
            </a:endParaRPr>
          </a:p>
          <a:p>
            <a:pPr lvl="1">
              <a:defRPr/>
            </a:pPr>
            <a:r>
              <a:rPr lang="zh-CN" altLang="en-US" dirty="0">
                <a:latin typeface="Cambria"/>
                <a:ea typeface="Cambria"/>
              </a:rPr>
              <a:t>由</a:t>
            </a:r>
            <a:r>
              <a:rPr lang="en-US" altLang="zh-CN" dirty="0">
                <a:latin typeface="Cambria"/>
                <a:ea typeface="Cambria"/>
              </a:rPr>
              <a:t>ARM</a:t>
            </a:r>
            <a:r>
              <a:rPr lang="zh-CN" altLang="en-US" dirty="0">
                <a:latin typeface="Cambria"/>
                <a:ea typeface="Cambria"/>
              </a:rPr>
              <a:t>公司开发并将其授权给其他公司开发产品，如片上系统（</a:t>
            </a:r>
            <a:r>
              <a:rPr lang="en-US" altLang="zh-CN" dirty="0">
                <a:latin typeface="Cambria"/>
                <a:ea typeface="Cambria"/>
              </a:rPr>
              <a:t>SoC</a:t>
            </a:r>
            <a:r>
              <a:rPr lang="zh-CN" altLang="en-US" dirty="0">
                <a:latin typeface="Cambria"/>
                <a:ea typeface="Cambria"/>
              </a:rPr>
              <a:t>）和模块上系统（</a:t>
            </a:r>
            <a:r>
              <a:rPr lang="en-US" altLang="zh-CN" dirty="0" err="1">
                <a:latin typeface="Cambria"/>
                <a:ea typeface="Cambria"/>
              </a:rPr>
              <a:t>SoM</a:t>
            </a:r>
            <a:r>
              <a:rPr lang="zh-CN" altLang="en-US" dirty="0">
                <a:latin typeface="Cambria"/>
                <a:ea typeface="Cambria"/>
              </a:rPr>
              <a:t>）设计</a:t>
            </a:r>
            <a:endParaRPr lang="en-US" altLang="zh-CN" dirty="0">
              <a:latin typeface="Cambria"/>
              <a:ea typeface="Cambria"/>
            </a:endParaRPr>
          </a:p>
          <a:p>
            <a:pPr lvl="1">
              <a:defRPr/>
            </a:pPr>
            <a:r>
              <a:rPr lang="zh-CN" altLang="en-US" dirty="0">
                <a:latin typeface="Cambria"/>
                <a:ea typeface="Cambria"/>
              </a:rPr>
              <a:t>与其他芯片相比成本低、功耗小、散热更低</a:t>
            </a:r>
            <a:endParaRPr lang="en-US" altLang="zh-CN" dirty="0">
              <a:latin typeface="Cambria"/>
              <a:ea typeface="Cambria"/>
            </a:endParaRPr>
          </a:p>
          <a:p>
            <a:pPr>
              <a:defRPr/>
            </a:pPr>
            <a:r>
              <a:rPr lang="en-US" altLang="zh-CN" dirty="0">
                <a:latin typeface="Cambria"/>
                <a:ea typeface="Cambria"/>
              </a:rPr>
              <a:t>AArch64</a:t>
            </a:r>
          </a:p>
          <a:p>
            <a:pPr lvl="1">
              <a:defRPr/>
            </a:pPr>
            <a:r>
              <a:rPr lang="en-US" altLang="zh-CN" dirty="0">
                <a:latin typeface="Cambria"/>
                <a:ea typeface="Cambria"/>
              </a:rPr>
              <a:t>ARM</a:t>
            </a:r>
            <a:r>
              <a:rPr lang="zh-CN" altLang="en-US" dirty="0">
                <a:latin typeface="Cambria"/>
                <a:ea typeface="Cambria"/>
              </a:rPr>
              <a:t>架构系列的</a:t>
            </a:r>
            <a:r>
              <a:rPr lang="en-US" altLang="zh-CN" dirty="0">
                <a:latin typeface="Cambria"/>
                <a:ea typeface="Cambria"/>
              </a:rPr>
              <a:t>64</a:t>
            </a:r>
            <a:r>
              <a:rPr lang="zh-CN" altLang="en-US" dirty="0">
                <a:latin typeface="Cambria"/>
                <a:ea typeface="Cambria"/>
              </a:rPr>
              <a:t>位扩展</a:t>
            </a:r>
            <a:endParaRPr lang="en-US" altLang="zh-CN" dirty="0">
              <a:latin typeface="Cambria"/>
              <a:ea typeface="Cambria"/>
            </a:endParaRPr>
          </a:p>
          <a:p>
            <a:pPr lvl="1">
              <a:defRPr/>
            </a:pPr>
            <a:endParaRPr lang="en-US" dirty="0">
              <a:latin typeface="Cambria"/>
              <a:ea typeface="Cambria"/>
            </a:endParaRPr>
          </a:p>
          <a:p>
            <a:pPr marL="457200" lvl="1" indent="0">
              <a:buNone/>
              <a:defRPr/>
            </a:pPr>
            <a:endParaRPr lang="en-US" dirty="0">
              <a:latin typeface="Cambria"/>
              <a:ea typeface="Cambria"/>
            </a:endParaRPr>
          </a:p>
        </p:txBody>
      </p:sp>
      <p:sp>
        <p:nvSpPr>
          <p:cNvPr id="6" name="日期占位符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1E8026D7-262D-3749-AA43-D21A8C33508E}" type="datetime1">
              <a:rPr lang="en-US" b="1" smtClean="0">
                <a:solidFill>
                  <a:schemeClr val="tx1"/>
                </a:solidFill>
              </a:rPr>
              <a:t>7/12/23</a:t>
            </a:fld>
            <a:endParaRPr lang="zh-CN" b="1" dirty="0">
              <a:solidFill>
                <a:schemeClr val="tx1"/>
              </a:solidFill>
            </a:endParaRPr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11"/>
          </p:nvPr>
        </p:nvSpPr>
        <p:spPr bwMode="auto">
          <a:xfrm>
            <a:off x="4038600" y="6462060"/>
            <a:ext cx="4114800" cy="365125"/>
          </a:xfrm>
        </p:spPr>
        <p:txBody>
          <a:bodyPr/>
          <a:lstStyle/>
          <a:p>
            <a:pPr>
              <a:defRPr/>
            </a:pPr>
            <a:r>
              <a:rPr lang="en-US" altLang="zh-CN" b="1">
                <a:solidFill>
                  <a:schemeClr val="tx1"/>
                </a:solidFill>
              </a:rPr>
              <a:t>SCE 2023</a:t>
            </a:r>
            <a:endParaRPr lang="zh-CN" altLang="zh-CN" b="1" dirty="0">
              <a:solidFill>
                <a:schemeClr val="tx1"/>
              </a:solidFill>
            </a:endParaRPr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BE2F480-0866-4C36-99B6-3656151950EC}" type="slidenum">
              <a:rPr lang="en-US" altLang="zh-CN" b="1">
                <a:solidFill>
                  <a:schemeClr val="tx1"/>
                </a:solidFill>
              </a:rPr>
              <a:t>5</a:t>
            </a:fld>
            <a:endParaRPr lang="zh-CN" b="1">
              <a:solidFill>
                <a:schemeClr val="tx1"/>
              </a:solidFill>
            </a:endParaRPr>
          </a:p>
        </p:txBody>
      </p:sp>
      <p:sp>
        <p:nvSpPr>
          <p:cNvPr id="2" name="AutoShape 2" descr="arm">
            <a:extLst>
              <a:ext uri="{FF2B5EF4-FFF2-40B4-BE49-F238E27FC236}">
                <a16:creationId xmlns:a16="http://schemas.microsoft.com/office/drawing/2014/main" id="{768598E9-3652-4BAF-AA0C-B5625BF680A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5126" name="Picture 6" descr="intel再受重击！全球第一大PC厂商，又推出ARM芯片的电脑 - 霖龍国际卡">
            <a:extLst>
              <a:ext uri="{FF2B5EF4-FFF2-40B4-BE49-F238E27FC236}">
                <a16:creationId xmlns:a16="http://schemas.microsoft.com/office/drawing/2014/main" id="{7D122891-6290-4543-856C-80154ED48A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2235" y="3393099"/>
            <a:ext cx="4669508" cy="306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 altLang="zh-CN" sz="4000" dirty="0">
                <a:latin typeface="楷体" panose="02010609060101010101" pitchFamily="49" charset="-122"/>
                <a:ea typeface="楷体" panose="02010609060101010101" pitchFamily="49" charset="-122"/>
              </a:rPr>
              <a:t>ARM</a:t>
            </a:r>
            <a:r>
              <a:rPr lang="zh-CN" altLang="en-US" sz="4000" dirty="0">
                <a:latin typeface="楷体" panose="02010609060101010101" pitchFamily="49" charset="-122"/>
                <a:ea typeface="楷体" panose="02010609060101010101" pitchFamily="49" charset="-122"/>
              </a:rPr>
              <a:t>应用</a:t>
            </a:r>
          </a:p>
        </p:txBody>
      </p:sp>
      <p:sp>
        <p:nvSpPr>
          <p:cNvPr id="5" name="内容占位符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 altLang="zh-CN" dirty="0">
                <a:latin typeface="Cambria"/>
                <a:ea typeface="Cambria"/>
              </a:rPr>
              <a:t>ARM</a:t>
            </a:r>
            <a:r>
              <a:rPr lang="zh-CN" altLang="en-US" dirty="0">
                <a:latin typeface="Cambria"/>
                <a:ea typeface="Cambria"/>
              </a:rPr>
              <a:t>架构越来越多的应用于大型数据中心</a:t>
            </a:r>
            <a:endParaRPr dirty="0"/>
          </a:p>
          <a:p>
            <a:pPr lvl="1">
              <a:defRPr/>
            </a:pPr>
            <a:endParaRPr lang="en-US" dirty="0">
              <a:latin typeface="Cambria"/>
              <a:ea typeface="Cambria"/>
            </a:endParaRPr>
          </a:p>
          <a:p>
            <a:pPr lvl="1">
              <a:defRPr/>
            </a:pPr>
            <a:endParaRPr lang="en-US" dirty="0">
              <a:latin typeface="Cambria"/>
              <a:ea typeface="Cambria"/>
            </a:endParaRPr>
          </a:p>
          <a:p>
            <a:pPr lvl="1">
              <a:defRPr/>
            </a:pPr>
            <a:endParaRPr lang="en-US" dirty="0">
              <a:latin typeface="Cambria"/>
              <a:ea typeface="Cambria"/>
            </a:endParaRPr>
          </a:p>
          <a:p>
            <a:pPr lvl="1">
              <a:defRPr/>
            </a:pPr>
            <a:endParaRPr lang="en-US" dirty="0">
              <a:latin typeface="Cambria"/>
              <a:ea typeface="Cambria"/>
            </a:endParaRPr>
          </a:p>
          <a:p>
            <a:pPr lvl="1">
              <a:defRPr/>
            </a:pPr>
            <a:endParaRPr lang="en-US" dirty="0">
              <a:latin typeface="Cambria"/>
              <a:ea typeface="Cambria"/>
            </a:endParaRPr>
          </a:p>
          <a:p>
            <a:pPr marL="457200" lvl="1" indent="0">
              <a:buNone/>
              <a:defRPr/>
            </a:pPr>
            <a:endParaRPr lang="en-US" dirty="0">
              <a:latin typeface="Cambria"/>
              <a:ea typeface="Cambria"/>
            </a:endParaRPr>
          </a:p>
        </p:txBody>
      </p:sp>
      <p:sp>
        <p:nvSpPr>
          <p:cNvPr id="6" name="日期占位符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952EFD9-112A-8C40-BE90-1B977900B268}" type="datetime1">
              <a:rPr lang="en-US" b="1" smtClean="0">
                <a:solidFill>
                  <a:schemeClr val="tx1"/>
                </a:solidFill>
              </a:rPr>
              <a:t>7/12/23</a:t>
            </a:fld>
            <a:endParaRPr lang="zh-CN" b="1" dirty="0">
              <a:solidFill>
                <a:schemeClr val="tx1"/>
              </a:solidFill>
            </a:endParaRPr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11"/>
          </p:nvPr>
        </p:nvSpPr>
        <p:spPr bwMode="auto">
          <a:xfrm>
            <a:off x="4038600" y="6462060"/>
            <a:ext cx="4114800" cy="365125"/>
          </a:xfrm>
        </p:spPr>
        <p:txBody>
          <a:bodyPr/>
          <a:lstStyle/>
          <a:p>
            <a:pPr>
              <a:defRPr/>
            </a:pPr>
            <a:r>
              <a:rPr lang="en-US" altLang="zh-CN" b="1">
                <a:solidFill>
                  <a:schemeClr val="tx1"/>
                </a:solidFill>
              </a:rPr>
              <a:t>SCE 2023</a:t>
            </a:r>
            <a:endParaRPr lang="zh-CN" altLang="zh-CN" b="1" dirty="0">
              <a:solidFill>
                <a:schemeClr val="tx1"/>
              </a:solidFill>
            </a:endParaRPr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BE2F480-0866-4C36-99B6-3656151950EC}" type="slidenum">
              <a:rPr lang="en-US" altLang="zh-CN" b="1">
                <a:solidFill>
                  <a:schemeClr val="tx1"/>
                </a:solidFill>
              </a:rPr>
              <a:t>6</a:t>
            </a:fld>
            <a:endParaRPr lang="zh-CN" b="1">
              <a:solidFill>
                <a:schemeClr val="tx1"/>
              </a:solidFill>
            </a:endParaRPr>
          </a:p>
        </p:txBody>
      </p:sp>
      <p:grpSp>
        <p:nvGrpSpPr>
          <p:cNvPr id="9" name="组合 11"/>
          <p:cNvGrpSpPr/>
          <p:nvPr/>
        </p:nvGrpSpPr>
        <p:grpSpPr bwMode="auto">
          <a:xfrm>
            <a:off x="279571" y="2353965"/>
            <a:ext cx="11632858" cy="3605787"/>
            <a:chOff x="744386" y="2359928"/>
            <a:chExt cx="10840916" cy="3173739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3"/>
            <a:stretch/>
          </p:blipFill>
          <p:spPr bwMode="auto">
            <a:xfrm>
              <a:off x="744386" y="2359928"/>
              <a:ext cx="10534940" cy="2874993"/>
            </a:xfrm>
            <a:prstGeom prst="rect">
              <a:avLst/>
            </a:prstGeom>
          </p:spPr>
        </p:pic>
        <p:sp>
          <p:nvSpPr>
            <p:cNvPr id="11" name="文本框 10"/>
            <p:cNvSpPr>
              <a:spLocks/>
            </p:cNvSpPr>
            <p:nvPr/>
          </p:nvSpPr>
          <p:spPr bwMode="auto">
            <a:xfrm>
              <a:off x="1508520" y="4451926"/>
              <a:ext cx="169005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zh-CN" altLang="en-US" dirty="0">
                  <a:solidFill>
                    <a:srgbClr val="C00000"/>
                  </a:solidFill>
                  <a:latin typeface="Cambria"/>
                </a:rPr>
                <a:t>移动端的</a:t>
              </a:r>
              <a:r>
                <a:rPr lang="en-US" altLang="zh-CN" dirty="0">
                  <a:solidFill>
                    <a:srgbClr val="C00000"/>
                  </a:solidFill>
                  <a:latin typeface="Cambria"/>
                </a:rPr>
                <a:t>ARM</a:t>
              </a:r>
              <a:endParaRPr lang="zh-CN" dirty="0">
                <a:solidFill>
                  <a:srgbClr val="C00000"/>
                </a:solidFill>
                <a:latin typeface="Cambria"/>
              </a:endParaRPr>
            </a:p>
          </p:txBody>
        </p:sp>
        <p:sp>
          <p:nvSpPr>
            <p:cNvPr id="12" name="文本框 12"/>
            <p:cNvSpPr>
              <a:spLocks/>
            </p:cNvSpPr>
            <p:nvPr/>
          </p:nvSpPr>
          <p:spPr bwMode="auto">
            <a:xfrm>
              <a:off x="4510849" y="2900963"/>
              <a:ext cx="107467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zh-CN" altLang="en-US" sz="1600" dirty="0">
                  <a:latin typeface="Cambria"/>
                </a:rPr>
                <a:t>企业应用</a:t>
              </a:r>
            </a:p>
          </p:txBody>
        </p:sp>
        <p:sp>
          <p:nvSpPr>
            <p:cNvPr id="13" name="文本框 13"/>
            <p:cNvSpPr>
              <a:spLocks/>
            </p:cNvSpPr>
            <p:nvPr/>
          </p:nvSpPr>
          <p:spPr bwMode="auto">
            <a:xfrm>
              <a:off x="6381829" y="2875006"/>
              <a:ext cx="137351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zh-CN" altLang="en-US" sz="1600" dirty="0">
                  <a:latin typeface="Cambria"/>
                </a:rPr>
                <a:t>“</a:t>
              </a:r>
              <a:r>
                <a:rPr lang="en-US" altLang="zh-CN" sz="1600" dirty="0">
                  <a:latin typeface="Cambria"/>
                </a:rPr>
                <a:t>EB</a:t>
              </a:r>
              <a:r>
                <a:rPr lang="zh-CN" altLang="en-US" sz="1600" dirty="0">
                  <a:latin typeface="Cambria"/>
                </a:rPr>
                <a:t>”级超算</a:t>
              </a:r>
              <a:endParaRPr lang="zh-CN" sz="1600" dirty="0">
                <a:latin typeface="Cambria"/>
              </a:endParaRPr>
            </a:p>
          </p:txBody>
        </p:sp>
        <p:sp>
          <p:nvSpPr>
            <p:cNvPr id="14" name="文本框 14"/>
            <p:cNvSpPr>
              <a:spLocks/>
            </p:cNvSpPr>
            <p:nvPr/>
          </p:nvSpPr>
          <p:spPr bwMode="auto">
            <a:xfrm>
              <a:off x="8784748" y="2900963"/>
              <a:ext cx="280055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zh-CN" altLang="en-US" sz="1600" dirty="0">
                  <a:latin typeface="Cambria"/>
                </a:rPr>
                <a:t>超大规模云数据中心</a:t>
              </a:r>
            </a:p>
          </p:txBody>
        </p:sp>
        <p:sp>
          <p:nvSpPr>
            <p:cNvPr id="15" name="文本框 15"/>
            <p:cNvSpPr>
              <a:spLocks/>
            </p:cNvSpPr>
            <p:nvPr/>
          </p:nvSpPr>
          <p:spPr bwMode="auto">
            <a:xfrm>
              <a:off x="3784166" y="3933454"/>
              <a:ext cx="1074670" cy="270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zh-CN" altLang="en-US" sz="1400" dirty="0">
                  <a:latin typeface="Cambria"/>
                </a:rPr>
                <a:t>分布式计算</a:t>
              </a:r>
            </a:p>
          </p:txBody>
        </p:sp>
        <p:sp>
          <p:nvSpPr>
            <p:cNvPr id="16" name="文本框 16"/>
            <p:cNvSpPr>
              <a:spLocks/>
            </p:cNvSpPr>
            <p:nvPr/>
          </p:nvSpPr>
          <p:spPr bwMode="auto">
            <a:xfrm>
              <a:off x="4474610" y="4221094"/>
              <a:ext cx="1147148" cy="4605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altLang="zh-CN" sz="1400" dirty="0">
                  <a:latin typeface="Cambria"/>
                </a:rPr>
                <a:t>ARM</a:t>
              </a:r>
              <a:r>
                <a:rPr lang="zh-CN" altLang="en-US" sz="1400" dirty="0">
                  <a:latin typeface="Cambria"/>
                </a:rPr>
                <a:t>原生</a:t>
              </a:r>
              <a:endParaRPr lang="en-US" altLang="zh-CN" sz="1400" dirty="0">
                <a:latin typeface="Cambria"/>
              </a:endParaRPr>
            </a:p>
            <a:p>
              <a:pPr algn="ctr">
                <a:defRPr/>
              </a:pPr>
              <a:r>
                <a:rPr lang="zh-CN" altLang="en-US" sz="1400" dirty="0">
                  <a:latin typeface="Cambria"/>
                </a:rPr>
                <a:t>应用</a:t>
              </a:r>
            </a:p>
          </p:txBody>
        </p:sp>
        <p:sp>
          <p:nvSpPr>
            <p:cNvPr id="17" name="文本框 17"/>
            <p:cNvSpPr>
              <a:spLocks/>
            </p:cNvSpPr>
            <p:nvPr/>
          </p:nvSpPr>
          <p:spPr bwMode="auto">
            <a:xfrm>
              <a:off x="5119135" y="4033156"/>
              <a:ext cx="114714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zh-CN" altLang="en-US" sz="1400" dirty="0">
                  <a:latin typeface="Cambria"/>
                </a:rPr>
                <a:t>大数据</a:t>
              </a:r>
              <a:endParaRPr sz="1400" dirty="0">
                <a:latin typeface="Cambria"/>
              </a:endParaRPr>
            </a:p>
          </p:txBody>
        </p:sp>
        <p:sp>
          <p:nvSpPr>
            <p:cNvPr id="18" name="文本框 18"/>
            <p:cNvSpPr>
              <a:spLocks/>
            </p:cNvSpPr>
            <p:nvPr/>
          </p:nvSpPr>
          <p:spPr bwMode="auto">
            <a:xfrm>
              <a:off x="6011074" y="4702670"/>
              <a:ext cx="208859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zh-CN" altLang="en-US" sz="1600" dirty="0">
                  <a:latin typeface="Cambria"/>
                </a:rPr>
                <a:t>日本超算</a:t>
              </a:r>
              <a:r>
                <a:rPr lang="en-US" sz="1600" dirty="0">
                  <a:latin typeface="Cambria"/>
                </a:rPr>
                <a:t> “Post-K” </a:t>
              </a:r>
              <a:r>
                <a:rPr lang="zh-CN" altLang="en-US" sz="1600" dirty="0">
                  <a:latin typeface="Cambria"/>
                </a:rPr>
                <a:t>使用富士通 </a:t>
              </a:r>
              <a:r>
                <a:rPr lang="en-US" altLang="zh-CN" sz="1600" dirty="0">
                  <a:latin typeface="Cambria"/>
                </a:rPr>
                <a:t>A64X ARM</a:t>
              </a:r>
              <a:r>
                <a:rPr lang="zh-CN" altLang="en-US" sz="1600" dirty="0">
                  <a:latin typeface="Cambria"/>
                </a:rPr>
                <a:t>芯片</a:t>
              </a:r>
            </a:p>
          </p:txBody>
        </p:sp>
        <p:sp>
          <p:nvSpPr>
            <p:cNvPr id="19" name="文本框 19"/>
            <p:cNvSpPr>
              <a:spLocks/>
            </p:cNvSpPr>
            <p:nvPr/>
          </p:nvSpPr>
          <p:spPr bwMode="auto">
            <a:xfrm>
              <a:off x="8302791" y="4691564"/>
              <a:ext cx="302152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zh-CN" altLang="en-US" sz="1600" dirty="0">
                  <a:latin typeface="Cambria"/>
                </a:rPr>
                <a:t>亚马逊</a:t>
              </a:r>
              <a:r>
                <a:rPr lang="en-US" sz="1600" dirty="0">
                  <a:latin typeface="Cambria"/>
                </a:rPr>
                <a:t>AWS</a:t>
              </a:r>
              <a:r>
                <a:rPr lang="zh-CN" altLang="en-US" sz="1600" dirty="0">
                  <a:latin typeface="Cambria"/>
                </a:rPr>
                <a:t>自主研发的</a:t>
              </a:r>
              <a:r>
                <a:rPr lang="en-US" sz="1600" dirty="0">
                  <a:latin typeface="Cambria"/>
                </a:rPr>
                <a:t>“Graviton”  ARM </a:t>
              </a:r>
              <a:r>
                <a:rPr lang="zh-CN" altLang="en-US" sz="1600" dirty="0">
                  <a:latin typeface="Cambria"/>
                </a:rPr>
                <a:t>处理器和计算实例</a:t>
              </a:r>
              <a:r>
                <a:rPr lang="en-US" sz="1600" dirty="0">
                  <a:latin typeface="Cambria"/>
                </a:rPr>
                <a:t>(A1)</a:t>
              </a:r>
              <a:endParaRPr lang="zh-CN" altLang="en-US" sz="1600" dirty="0">
                <a:latin typeface="Cambri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237841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 sz="4000" dirty="0">
                <a:latin typeface="楷体" panose="02010609060101010101" pitchFamily="49" charset="-122"/>
                <a:ea typeface="楷体" panose="02010609060101010101" pitchFamily="49" charset="-122"/>
              </a:rPr>
              <a:t>ARM</a:t>
            </a:r>
            <a:r>
              <a:rPr lang="zh-CN" altLang="en-US" sz="4000" dirty="0">
                <a:latin typeface="楷体" panose="02010609060101010101" pitchFamily="49" charset="-122"/>
                <a:ea typeface="楷体" panose="02010609060101010101" pitchFamily="49" charset="-122"/>
              </a:rPr>
              <a:t>计算集群</a:t>
            </a:r>
            <a:endParaRPr lang="zh-CN" sz="4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内容占位符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zh-CN" altLang="en-US" dirty="0">
                <a:latin typeface="Cambria" panose="02040503050406030204" pitchFamily="18" charset="0"/>
                <a:ea typeface="宋体" panose="02010600030101010101" pitchFamily="2" charset="-122"/>
              </a:rPr>
              <a:t>高能物理大规模</a:t>
            </a:r>
            <a:r>
              <a:rPr lang="en-US" altLang="zh-CN" dirty="0">
                <a:latin typeface="Cambria" panose="02040503050406030204" pitchFamily="18" charset="0"/>
                <a:ea typeface="Cambria" panose="02040503050406030204" pitchFamily="18" charset="0"/>
              </a:rPr>
              <a:t>ARM</a:t>
            </a:r>
            <a:r>
              <a:rPr lang="zh-CN" altLang="en-US" dirty="0">
                <a:latin typeface="Cambria" panose="02040503050406030204" pitchFamily="18" charset="0"/>
                <a:ea typeface="宋体" panose="02010600030101010101" pitchFamily="2" charset="-122"/>
              </a:rPr>
              <a:t>计算集群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1">
              <a:defRPr/>
            </a:pP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100</a:t>
            </a:r>
            <a:r>
              <a:rPr lang="zh-CN" altLang="en-US" dirty="0">
                <a:latin typeface="Cambria" panose="02040503050406030204" pitchFamily="18" charset="0"/>
                <a:ea typeface="宋体" panose="02010600030101010101" pitchFamily="2" charset="-122"/>
              </a:rPr>
              <a:t>个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ARM </a:t>
            </a:r>
            <a:r>
              <a:rPr lang="zh-CN" altLang="en-US" dirty="0">
                <a:latin typeface="Cambria" panose="02040503050406030204" pitchFamily="18" charset="0"/>
                <a:ea typeface="宋体" panose="02010600030101010101" pitchFamily="2" charset="-122"/>
              </a:rPr>
              <a:t>节点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, 9600 CPU </a:t>
            </a:r>
            <a:r>
              <a:rPr lang="zh-CN" altLang="en-US" dirty="0">
                <a:latin typeface="Cambria" panose="02040503050406030204" pitchFamily="18" charset="0"/>
                <a:ea typeface="宋体" panose="02010600030101010101" pitchFamily="2" charset="-122"/>
              </a:rPr>
              <a:t>核</a:t>
            </a:r>
            <a:endParaRPr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1">
              <a:defRPr/>
            </a:pP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5.6 PB </a:t>
            </a:r>
            <a:r>
              <a:rPr lang="zh-CN" altLang="en-US" dirty="0">
                <a:latin typeface="Cambria" panose="02040503050406030204" pitchFamily="18" charset="0"/>
                <a:ea typeface="宋体" panose="02010600030101010101" pitchFamily="2" charset="-122"/>
              </a:rPr>
              <a:t>文件存储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&amp; 1.6 PB </a:t>
            </a:r>
            <a:r>
              <a:rPr lang="zh-CN" altLang="en-US" dirty="0">
                <a:latin typeface="Cambria" panose="02040503050406030204" pitchFamily="18" charset="0"/>
                <a:ea typeface="宋体" panose="02010600030101010101" pitchFamily="2" charset="-122"/>
              </a:rPr>
              <a:t>块存储</a:t>
            </a:r>
            <a:endParaRPr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1">
              <a:defRPr/>
            </a:pP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100 Gb </a:t>
            </a:r>
            <a:r>
              <a:rPr lang="en-US" dirty="0" err="1">
                <a:latin typeface="Cambria" panose="02040503050406030204" pitchFamily="18" charset="0"/>
                <a:ea typeface="Cambria" panose="02040503050406030204" pitchFamily="18" charset="0"/>
              </a:rPr>
              <a:t>RoCE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v2 </a:t>
            </a:r>
            <a:r>
              <a:rPr lang="zh-CN" altLang="en-US" dirty="0">
                <a:latin typeface="Cambria" panose="02040503050406030204" pitchFamily="18" charset="0"/>
                <a:ea typeface="宋体" panose="02010600030101010101" pitchFamily="2" charset="-122"/>
              </a:rPr>
              <a:t>网络互联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日期占位符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38DE9E54-0B79-3F49-8873-17B1F2E340B3}" type="datetime1">
              <a:rPr lang="en-US" b="1" smtClean="0">
                <a:solidFill>
                  <a:schemeClr val="tx1"/>
                </a:solidFill>
              </a:rPr>
              <a:t>7/12/23</a:t>
            </a:fld>
            <a:endParaRPr lang="zh-CN" b="1">
              <a:solidFill>
                <a:schemeClr val="tx1"/>
              </a:solidFill>
            </a:endParaRPr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11"/>
          </p:nvPr>
        </p:nvSpPr>
        <p:spPr bwMode="auto">
          <a:xfrm>
            <a:off x="4038600" y="6462060"/>
            <a:ext cx="4114800" cy="365125"/>
          </a:xfrm>
        </p:spPr>
        <p:txBody>
          <a:bodyPr/>
          <a:lstStyle/>
          <a:p>
            <a:pPr>
              <a:defRPr/>
            </a:pPr>
            <a:r>
              <a:rPr lang="en-US" altLang="zh-CN" b="1">
                <a:solidFill>
                  <a:schemeClr val="tx1"/>
                </a:solidFill>
              </a:rPr>
              <a:t>SCE 2023</a:t>
            </a:r>
            <a:endParaRPr lang="zh-CN" altLang="zh-CN" b="1" dirty="0">
              <a:solidFill>
                <a:schemeClr val="tx1"/>
              </a:solidFill>
            </a:endParaRPr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BE2F480-0866-4C36-99B6-3656151950EC}" type="slidenum">
              <a:rPr lang="en-US" altLang="zh-CN" b="1">
                <a:solidFill>
                  <a:schemeClr val="tx1"/>
                </a:solidFill>
              </a:rPr>
              <a:t>7</a:t>
            </a:fld>
            <a:endParaRPr lang="zh-CN" b="1">
              <a:solidFill>
                <a:schemeClr val="tx1"/>
              </a:solidFill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5539799"/>
              </p:ext>
            </p:extLst>
          </p:nvPr>
        </p:nvGraphicFramePr>
        <p:xfrm>
          <a:off x="7169788" y="1815917"/>
          <a:ext cx="4809178" cy="38208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Visio" r:id="rId2" imgW="6578781" imgH="5232654" progId="Visio.Drawing.15">
                  <p:embed/>
                </p:oleObj>
              </mc:Choice>
              <mc:Fallback>
                <p:oleObj name="Visio" r:id="rId2" imgW="6578781" imgH="5232654" progId="Visio.Drawing.15">
                  <p:embed/>
                  <p:pic>
                    <p:nvPicPr>
                      <p:cNvPr id="9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 bwMode="auto">
                      <a:xfrm>
                        <a:off x="7169788" y="1815917"/>
                        <a:ext cx="4809178" cy="382089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文本框 119"/>
          <p:cNvSpPr>
            <a:spLocks/>
          </p:cNvSpPr>
          <p:nvPr/>
        </p:nvSpPr>
        <p:spPr bwMode="auto">
          <a:xfrm>
            <a:off x="8544272" y="5672649"/>
            <a:ext cx="32632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zh-CN" altLang="en-US" sz="1400" dirty="0">
                <a:latin typeface="Cambria"/>
                <a:ea typeface="Cambria"/>
              </a:rPr>
              <a:t>高能物理计算环境及其组成部分</a:t>
            </a:r>
            <a:endParaRPr dirty="0"/>
          </a:p>
        </p:txBody>
      </p:sp>
      <p:pic>
        <p:nvPicPr>
          <p:cNvPr id="11" name="图片 120"/>
          <p:cNvPicPr/>
          <p:nvPr/>
        </p:nvPicPr>
        <p:blipFill>
          <a:blip r:embed="rId4"/>
          <a:stretch/>
        </p:blipFill>
        <p:spPr bwMode="auto">
          <a:xfrm>
            <a:off x="928490" y="3672026"/>
            <a:ext cx="3236145" cy="2308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图片 122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 rot="5400000">
            <a:off x="4489411" y="3961592"/>
            <a:ext cx="2308399" cy="172927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zh-CN" altLang="en-US" sz="4000" dirty="0">
                <a:latin typeface="楷体" panose="02010609060101010101" pitchFamily="49" charset="-122"/>
                <a:ea typeface="楷体" panose="02010609060101010101" pitchFamily="49" charset="-122"/>
              </a:rPr>
              <a:t>测试</a:t>
            </a:r>
            <a:r>
              <a:rPr lang="en-US" sz="4000" dirty="0">
                <a:latin typeface="楷体" panose="02010609060101010101" pitchFamily="49" charset="-122"/>
                <a:ea typeface="楷体" panose="02010609060101010101" pitchFamily="49" charset="-122"/>
              </a:rPr>
              <a:t>CPU</a:t>
            </a:r>
            <a:r>
              <a:rPr lang="zh-CN" altLang="en-US" sz="4000" dirty="0">
                <a:latin typeface="楷体" panose="02010609060101010101" pitchFamily="49" charset="-122"/>
                <a:ea typeface="楷体" panose="02010609060101010101" pitchFamily="49" charset="-122"/>
              </a:rPr>
              <a:t>和服务器</a:t>
            </a:r>
            <a:endParaRPr lang="zh-CN" sz="4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内容占位符 2"/>
          <p:cNvSpPr>
            <a:spLocks noGrp="1"/>
          </p:cNvSpPr>
          <p:nvPr>
            <p:ph idx="1"/>
          </p:nvPr>
        </p:nvSpPr>
        <p:spPr bwMode="auto">
          <a:xfrm>
            <a:off x="551384" y="1688846"/>
            <a:ext cx="9051524" cy="495577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dirty="0" err="1">
                <a:latin typeface="Cambria"/>
                <a:ea typeface="Cambria"/>
              </a:rPr>
              <a:t>Kunpeng</a:t>
            </a:r>
            <a:r>
              <a:rPr lang="en-US" dirty="0">
                <a:latin typeface="Cambria"/>
                <a:ea typeface="Cambria"/>
              </a:rPr>
              <a:t> 920 aarch64 ARM v8.2 , 32/48/64 core CPU</a:t>
            </a:r>
            <a:endParaRPr dirty="0"/>
          </a:p>
          <a:p>
            <a:pPr lvl="1">
              <a:defRPr/>
            </a:pPr>
            <a:r>
              <a:rPr lang="zh-CN" altLang="en-US" dirty="0">
                <a:latin typeface="Cambria"/>
                <a:ea typeface="Cambria"/>
              </a:rPr>
              <a:t>最大主频率</a:t>
            </a:r>
            <a:r>
              <a:rPr lang="en-US" dirty="0">
                <a:latin typeface="Cambria"/>
                <a:ea typeface="Cambria"/>
              </a:rPr>
              <a:t>3.0 GHz </a:t>
            </a:r>
            <a:endParaRPr dirty="0"/>
          </a:p>
          <a:p>
            <a:pPr lvl="1">
              <a:defRPr/>
            </a:pPr>
            <a:r>
              <a:rPr lang="en-US" dirty="0">
                <a:latin typeface="Cambria"/>
                <a:ea typeface="Cambria"/>
              </a:rPr>
              <a:t>8*DDR4 controller 2933MT/s(max) </a:t>
            </a:r>
            <a:endParaRPr dirty="0"/>
          </a:p>
          <a:p>
            <a:pPr lvl="1">
              <a:defRPr/>
            </a:pPr>
            <a:r>
              <a:rPr lang="zh-CN" altLang="en-US" dirty="0">
                <a:latin typeface="Cambria"/>
                <a:ea typeface="Cambria"/>
              </a:rPr>
              <a:t>支持</a:t>
            </a:r>
            <a:r>
              <a:rPr lang="zh-CN" dirty="0">
                <a:latin typeface="Cambria"/>
                <a:ea typeface="Cambria"/>
              </a:rPr>
              <a:t> </a:t>
            </a:r>
            <a:r>
              <a:rPr lang="en-US" dirty="0">
                <a:latin typeface="Cambria"/>
                <a:ea typeface="Cambria"/>
              </a:rPr>
              <a:t>2</a:t>
            </a:r>
            <a:r>
              <a:rPr lang="zh-CN" dirty="0">
                <a:latin typeface="Cambria"/>
                <a:ea typeface="Cambria"/>
              </a:rPr>
              <a:t>*</a:t>
            </a:r>
            <a:r>
              <a:rPr lang="en-US" dirty="0">
                <a:latin typeface="Cambria"/>
                <a:ea typeface="Cambria"/>
              </a:rPr>
              <a:t>100 Gb </a:t>
            </a:r>
            <a:r>
              <a:rPr lang="en-US" dirty="0" err="1">
                <a:latin typeface="Cambria"/>
                <a:ea typeface="Cambria"/>
              </a:rPr>
              <a:t>RoCE</a:t>
            </a:r>
            <a:r>
              <a:rPr lang="en-US" dirty="0">
                <a:latin typeface="Cambria"/>
                <a:ea typeface="Cambria"/>
              </a:rPr>
              <a:t> </a:t>
            </a:r>
            <a:r>
              <a:rPr lang="zh-CN" altLang="en-US" dirty="0">
                <a:latin typeface="Cambria"/>
                <a:ea typeface="Cambria"/>
              </a:rPr>
              <a:t>网卡</a:t>
            </a:r>
            <a:endParaRPr lang="en-US" dirty="0">
              <a:latin typeface="Cambria"/>
              <a:ea typeface="Cambria"/>
            </a:endParaRPr>
          </a:p>
          <a:p>
            <a:pPr>
              <a:defRPr/>
            </a:pPr>
            <a:r>
              <a:rPr lang="zh-CN" altLang="en-US" dirty="0">
                <a:latin typeface="Cambria"/>
                <a:ea typeface="Cambria"/>
              </a:rPr>
              <a:t>计算服务器</a:t>
            </a:r>
            <a:endParaRPr lang="en-US" altLang="zh-CN" dirty="0">
              <a:latin typeface="Cambria"/>
              <a:ea typeface="Cambria"/>
            </a:endParaRPr>
          </a:p>
          <a:p>
            <a:pPr lvl="1">
              <a:defRPr/>
            </a:pPr>
            <a:r>
              <a:rPr lang="zh-CN" altLang="en-US" dirty="0">
                <a:latin typeface="Cambria"/>
                <a:ea typeface="Cambria"/>
              </a:rPr>
              <a:t>单节点包含</a:t>
            </a:r>
            <a:r>
              <a:rPr lang="en-US" dirty="0">
                <a:latin typeface="Cambria"/>
                <a:ea typeface="Cambria"/>
              </a:rPr>
              <a:t>96 </a:t>
            </a:r>
            <a:r>
              <a:rPr lang="zh-CN" altLang="en-US" dirty="0">
                <a:latin typeface="Cambria"/>
                <a:ea typeface="Cambria"/>
              </a:rPr>
              <a:t>核</a:t>
            </a:r>
            <a:r>
              <a:rPr lang="en-US" dirty="0">
                <a:latin typeface="Cambria"/>
                <a:ea typeface="Cambria"/>
              </a:rPr>
              <a:t> (48*2) ,</a:t>
            </a:r>
            <a:r>
              <a:rPr lang="zh-CN" dirty="0">
                <a:latin typeface="Cambria"/>
              </a:rPr>
              <a:t> </a:t>
            </a:r>
            <a:r>
              <a:rPr lang="zh-CN" altLang="en-US" dirty="0">
                <a:latin typeface="Cambria"/>
                <a:ea typeface="Cambria"/>
              </a:rPr>
              <a:t>内存</a:t>
            </a:r>
            <a:r>
              <a:rPr lang="en-US" dirty="0">
                <a:latin typeface="Cambria"/>
                <a:ea typeface="Cambria"/>
              </a:rPr>
              <a:t> 256 GB </a:t>
            </a:r>
            <a:endParaRPr dirty="0"/>
          </a:p>
          <a:p>
            <a:pPr lvl="1">
              <a:defRPr/>
            </a:pPr>
            <a:r>
              <a:rPr lang="zh-CN" altLang="en-US" dirty="0">
                <a:latin typeface="Cambria"/>
                <a:ea typeface="Cambria"/>
              </a:rPr>
              <a:t>支持 </a:t>
            </a:r>
            <a:r>
              <a:rPr lang="en-US" dirty="0">
                <a:latin typeface="Cambria"/>
                <a:ea typeface="Cambria"/>
              </a:rPr>
              <a:t>Atlas 300 AI </a:t>
            </a:r>
            <a:r>
              <a:rPr lang="zh-CN" altLang="en-US" dirty="0">
                <a:latin typeface="Cambria"/>
                <a:ea typeface="Cambria"/>
              </a:rPr>
              <a:t>加速卡</a:t>
            </a:r>
            <a:endParaRPr dirty="0"/>
          </a:p>
        </p:txBody>
      </p:sp>
      <p:sp>
        <p:nvSpPr>
          <p:cNvPr id="6" name="日期占位符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051A5487-6C32-E74A-8830-0A0A74A088A5}" type="datetime1">
              <a:rPr lang="en-US" b="1" smtClean="0">
                <a:solidFill>
                  <a:schemeClr val="tx1"/>
                </a:solidFill>
              </a:rPr>
              <a:t>7/12/23</a:t>
            </a:fld>
            <a:endParaRPr lang="zh-CN" b="1">
              <a:solidFill>
                <a:schemeClr val="tx1"/>
              </a:solidFill>
            </a:endParaRPr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11"/>
          </p:nvPr>
        </p:nvSpPr>
        <p:spPr bwMode="auto">
          <a:xfrm>
            <a:off x="4038600" y="6462060"/>
            <a:ext cx="4114800" cy="365125"/>
          </a:xfrm>
        </p:spPr>
        <p:txBody>
          <a:bodyPr/>
          <a:lstStyle/>
          <a:p>
            <a:pPr>
              <a:defRPr/>
            </a:pPr>
            <a:r>
              <a:rPr lang="en-US" altLang="zh-CN" b="1">
                <a:solidFill>
                  <a:schemeClr val="tx1"/>
                </a:solidFill>
              </a:rPr>
              <a:t>SCE 2023</a:t>
            </a:r>
            <a:endParaRPr lang="zh-CN" altLang="zh-CN" b="1" dirty="0">
              <a:solidFill>
                <a:schemeClr val="tx1"/>
              </a:solidFill>
            </a:endParaRPr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BE2F480-0866-4C36-99B6-3656151950EC}" type="slidenum">
              <a:rPr lang="en-US" altLang="zh-CN" b="1">
                <a:solidFill>
                  <a:schemeClr val="tx1"/>
                </a:solidFill>
              </a:rPr>
              <a:t>8</a:t>
            </a:fld>
            <a:endParaRPr lang="zh-CN" b="1">
              <a:solidFill>
                <a:schemeClr val="tx1"/>
              </a:solidFill>
            </a:endParaRPr>
          </a:p>
        </p:txBody>
      </p:sp>
      <p:pic>
        <p:nvPicPr>
          <p:cNvPr id="9" name="图片 6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8472264" y="2996952"/>
            <a:ext cx="2473807" cy="201622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内容占位符 2"/>
          <p:cNvSpPr>
            <a:spLocks noGrp="1"/>
          </p:cNvSpPr>
          <p:nvPr>
            <p:ph idx="1"/>
          </p:nvPr>
        </p:nvSpPr>
        <p:spPr bwMode="auto">
          <a:xfrm>
            <a:off x="3343275" y="2729906"/>
            <a:ext cx="5505450" cy="1398187"/>
          </a:xfrm>
        </p:spPr>
        <p:txBody>
          <a:bodyPr>
            <a:normAutofit/>
          </a:bodyPr>
          <a:lstStyle/>
          <a:p>
            <a:pPr marL="0" indent="0" algn="ctr">
              <a:buNone/>
              <a:defRPr/>
            </a:pPr>
            <a:r>
              <a:rPr lang="zh-CN" altLang="en-US" sz="5400" dirty="0">
                <a:ln w="0"/>
                <a:solidFill>
                  <a:schemeClr val="accent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软件移植与评估</a:t>
            </a:r>
            <a:endParaRPr sz="32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1352FCE1-4FD9-6B42-80C3-A0BED6B489CB}" type="datetime1">
              <a:rPr lang="en-US" b="1" smtClean="0">
                <a:solidFill>
                  <a:schemeClr val="tx1"/>
                </a:solidFill>
              </a:rPr>
              <a:t>7/12/23</a:t>
            </a:fld>
            <a:endParaRPr lang="zh-CN" b="1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 bwMode="auto">
          <a:xfrm>
            <a:off x="4038600" y="6462060"/>
            <a:ext cx="4114800" cy="365125"/>
          </a:xfrm>
        </p:spPr>
        <p:txBody>
          <a:bodyPr/>
          <a:lstStyle/>
          <a:p>
            <a:pPr>
              <a:defRPr/>
            </a:pPr>
            <a:r>
              <a:rPr lang="en-US" altLang="zh-CN" b="1">
                <a:solidFill>
                  <a:schemeClr val="tx1"/>
                </a:solidFill>
              </a:rPr>
              <a:t>SCE 2023</a:t>
            </a:r>
            <a:endParaRPr lang="zh-CN" altLang="zh-CN" b="1" dirty="0">
              <a:solidFill>
                <a:schemeClr val="tx1"/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BE2F480-0866-4C36-99B6-3656151950EC}" type="slidenum">
              <a:rPr lang="en-US" altLang="zh-CN" b="1">
                <a:solidFill>
                  <a:schemeClr val="tx1"/>
                </a:solidFill>
              </a:rPr>
              <a:t>9</a:t>
            </a:fld>
            <a:endParaRPr lang="zh-CN" b="1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 bwMode="auto"/>
        <p:txBody>
          <a:bodyPr>
            <a:noAutofit/>
          </a:bodyPr>
          <a:lstStyle/>
          <a:p>
            <a:pPr>
              <a:defRPr/>
            </a:pPr>
            <a:r>
              <a:rPr lang="zh-CN" altLang="en-US" sz="4000" dirty="0">
                <a:latin typeface="楷体" panose="02010609060101010101" pitchFamily="49" charset="-122"/>
                <a:ea typeface="楷体" panose="02010609060101010101" pitchFamily="49" charset="-122"/>
              </a:rPr>
              <a:t>高能物理</a:t>
            </a:r>
            <a:r>
              <a:rPr lang="en-US" altLang="zh-CN" sz="4000" dirty="0">
                <a:latin typeface="楷体" panose="02010609060101010101" pitchFamily="49" charset="-122"/>
                <a:ea typeface="楷体" panose="02010609060101010101" pitchFamily="49" charset="-122"/>
              </a:rPr>
              <a:t>ARM</a:t>
            </a:r>
            <a:r>
              <a:rPr lang="zh-CN" altLang="en-US" sz="4000" dirty="0">
                <a:latin typeface="楷体" panose="02010609060101010101" pitchFamily="49" charset="-122"/>
                <a:ea typeface="楷体" panose="02010609060101010101" pitchFamily="49" charset="-122"/>
              </a:rPr>
              <a:t>应用生态</a:t>
            </a:r>
            <a:endParaRPr lang="zh-CN" sz="4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内容占位符 2"/>
          <p:cNvSpPr>
            <a:spLocks noGrp="1"/>
          </p:cNvSpPr>
          <p:nvPr>
            <p:ph idx="1"/>
          </p:nvPr>
        </p:nvSpPr>
        <p:spPr bwMode="auto">
          <a:xfrm>
            <a:off x="728799" y="1844824"/>
            <a:ext cx="5514975" cy="3972099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zh-CN" altLang="en-US" dirty="0">
                <a:latin typeface="Cambria"/>
                <a:ea typeface="Cambria"/>
              </a:rPr>
              <a:t>高能物理数据处理系统</a:t>
            </a:r>
            <a:endParaRPr lang="en-US" altLang="zh-CN" dirty="0">
              <a:latin typeface="Cambria"/>
              <a:ea typeface="Cambria"/>
            </a:endParaRPr>
          </a:p>
          <a:p>
            <a:pPr lvl="1">
              <a:defRPr/>
            </a:pPr>
            <a:r>
              <a:rPr lang="zh-CN" altLang="en-US" dirty="0">
                <a:latin typeface="Cambria"/>
                <a:ea typeface="Cambria"/>
              </a:rPr>
              <a:t>基于</a:t>
            </a:r>
            <a:r>
              <a:rPr lang="en-US" altLang="zh-CN" dirty="0">
                <a:latin typeface="Cambria"/>
                <a:ea typeface="Cambria"/>
              </a:rPr>
              <a:t>ARM</a:t>
            </a:r>
            <a:r>
              <a:rPr lang="zh-CN" altLang="en-US" dirty="0">
                <a:latin typeface="Cambria"/>
                <a:ea typeface="Cambria"/>
              </a:rPr>
              <a:t>架构</a:t>
            </a:r>
            <a:endParaRPr dirty="0"/>
          </a:p>
          <a:p>
            <a:pPr lvl="1">
              <a:defRPr/>
            </a:pPr>
            <a:r>
              <a:rPr lang="zh-CN" altLang="en-US" dirty="0">
                <a:latin typeface="Cambria"/>
                <a:ea typeface="Cambria"/>
              </a:rPr>
              <a:t>操作系统和计算平台软件</a:t>
            </a:r>
            <a:endParaRPr dirty="0"/>
          </a:p>
          <a:p>
            <a:pPr lvl="1">
              <a:defRPr/>
            </a:pPr>
            <a:r>
              <a:rPr lang="zh-CN" altLang="en-US" dirty="0">
                <a:latin typeface="Cambria"/>
                <a:ea typeface="Cambria"/>
              </a:rPr>
              <a:t>高能物理基础应用软件和框架</a:t>
            </a:r>
            <a:endParaRPr dirty="0"/>
          </a:p>
          <a:p>
            <a:pPr lvl="1">
              <a:defRPr/>
            </a:pPr>
            <a:r>
              <a:rPr lang="zh-CN" altLang="en-US" dirty="0">
                <a:latin typeface="Cambria"/>
                <a:ea typeface="Cambria"/>
              </a:rPr>
              <a:t>高能物理实验和实验分析软件</a:t>
            </a:r>
            <a:endParaRPr lang="en-US" b="1" dirty="0">
              <a:latin typeface="Cambria"/>
              <a:ea typeface="Cambria"/>
            </a:endParaRPr>
          </a:p>
        </p:txBody>
      </p:sp>
      <p:sp>
        <p:nvSpPr>
          <p:cNvPr id="6" name="日期占位符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EC859384-3F75-5545-80E5-E18706AB69FE}" type="datetime1">
              <a:rPr lang="en-US" b="1" smtClean="0">
                <a:solidFill>
                  <a:schemeClr val="tx1"/>
                </a:solidFill>
              </a:rPr>
              <a:t>7/12/23</a:t>
            </a:fld>
            <a:endParaRPr lang="zh-CN" b="1">
              <a:solidFill>
                <a:schemeClr val="tx1"/>
              </a:solidFill>
            </a:endParaRPr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11"/>
          </p:nvPr>
        </p:nvSpPr>
        <p:spPr bwMode="auto">
          <a:xfrm>
            <a:off x="4038600" y="6462060"/>
            <a:ext cx="4114800" cy="365125"/>
          </a:xfrm>
        </p:spPr>
        <p:txBody>
          <a:bodyPr/>
          <a:lstStyle/>
          <a:p>
            <a:pPr>
              <a:defRPr/>
            </a:pPr>
            <a:r>
              <a:rPr lang="en-US" altLang="zh-CN" b="1">
                <a:solidFill>
                  <a:schemeClr val="tx1"/>
                </a:solidFill>
              </a:rPr>
              <a:t>SCE 2023</a:t>
            </a:r>
            <a:endParaRPr lang="zh-CN" altLang="zh-CN" b="1" dirty="0">
              <a:solidFill>
                <a:schemeClr val="tx1"/>
              </a:solidFill>
            </a:endParaRPr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BE2F480-0866-4C36-99B6-3656151950EC}" type="slidenum">
              <a:rPr lang="en-US" altLang="zh-CN" b="1">
                <a:solidFill>
                  <a:schemeClr val="tx1"/>
                </a:solidFill>
              </a:rPr>
              <a:t>10</a:t>
            </a:fld>
            <a:endParaRPr lang="zh-CN" b="1">
              <a:solidFill>
                <a:schemeClr val="tx1"/>
              </a:solidFill>
            </a:endParaRPr>
          </a:p>
        </p:txBody>
      </p:sp>
      <p:pic>
        <p:nvPicPr>
          <p:cNvPr id="9" name="图片 7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6283761" y="1353454"/>
            <a:ext cx="5594201" cy="4691241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928028A-3FDE-4472-A3C8-E42F387B2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>
                <a:latin typeface="楷体" panose="02010609060101010101" pitchFamily="49" charset="-122"/>
                <a:ea typeface="楷体" panose="02010609060101010101" pitchFamily="49" charset="-122"/>
              </a:rPr>
              <a:t>集群的作业调度策略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EE85D44-7D53-4BE3-A01D-DC5DCDDA4C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52736"/>
            <a:ext cx="10848528" cy="508813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zh-CN" altLang="en-US" dirty="0">
                <a:latin typeface="Cambria"/>
                <a:ea typeface="Cambria"/>
              </a:rPr>
              <a:t>用户不需要关心作业将在哪种工作节点上运行</a:t>
            </a:r>
          </a:p>
          <a:p>
            <a:pPr lvl="1">
              <a:defRPr/>
            </a:pPr>
            <a:r>
              <a:rPr lang="zh-CN" altLang="en-US" dirty="0">
                <a:latin typeface="Cambria"/>
                <a:ea typeface="Cambria"/>
              </a:rPr>
              <a:t>调度器决定模拟作业的工作节点</a:t>
            </a:r>
            <a:endParaRPr lang="en-US" altLang="zh-CN" dirty="0">
              <a:latin typeface="Cambria"/>
              <a:ea typeface="Cambria"/>
            </a:endParaRPr>
          </a:p>
          <a:p>
            <a:pPr lvl="1">
              <a:defRPr/>
            </a:pPr>
            <a:r>
              <a:rPr lang="zh-CN" altLang="en-US" dirty="0">
                <a:latin typeface="Cambria"/>
                <a:ea typeface="Cambria"/>
              </a:rPr>
              <a:t>作业封装器打包用户作业脚本，并根据检测到的硬件架构选择软件版本</a:t>
            </a:r>
            <a:endParaRPr lang="en-US" altLang="zh-CN" dirty="0">
              <a:latin typeface="Cambria"/>
              <a:ea typeface="Cambria"/>
            </a:endParaRP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64AF282-D532-4DD3-BA45-F7F8E954D8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A60B0-9221-1449-AF3D-C94DA9043920}" type="datetime1">
              <a:rPr lang="en-US" altLang="zh-CN" b="1" smtClean="0">
                <a:solidFill>
                  <a:schemeClr val="tx1"/>
                </a:solidFill>
              </a:rPr>
              <a:t>7/12/23</a:t>
            </a:fld>
            <a:endParaRPr lang="zh-CN" altLang="en-US" b="1">
              <a:solidFill>
                <a:schemeClr val="tx1"/>
              </a:solidFill>
            </a:endParaRPr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8B969F5-CB13-4A0F-8677-9E9811C1D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2060"/>
            <a:ext cx="4114800" cy="365125"/>
          </a:xfrm>
        </p:spPr>
        <p:txBody>
          <a:bodyPr/>
          <a:lstStyle/>
          <a:p>
            <a:pPr>
              <a:defRPr/>
            </a:pPr>
            <a:r>
              <a:rPr lang="en-US" altLang="zh-CN" b="1">
                <a:solidFill>
                  <a:schemeClr val="tx1"/>
                </a:solidFill>
              </a:rPr>
              <a:t>SCE 2023</a:t>
            </a:r>
            <a:endParaRPr lang="zh-CN" altLang="zh-CN" b="1" dirty="0">
              <a:solidFill>
                <a:schemeClr val="tx1"/>
              </a:solidFill>
            </a:endParaRPr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CA3416A-6A10-4884-BDC0-0746A7949A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2F480-0866-4C36-99B6-3656151950EC}" type="slidenum">
              <a:rPr lang="zh-CN" altLang="en-US" b="1" smtClean="0">
                <a:solidFill>
                  <a:schemeClr val="tx1"/>
                </a:solidFill>
              </a:rPr>
              <a:t>11</a:t>
            </a:fld>
            <a:endParaRPr lang="zh-CN" altLang="en-US" b="1">
              <a:solidFill>
                <a:schemeClr val="tx1"/>
              </a:solidFill>
            </a:endParaRPr>
          </a:p>
        </p:txBody>
      </p:sp>
      <p:pic>
        <p:nvPicPr>
          <p:cNvPr id="129" name="图片 128">
            <a:extLst>
              <a:ext uri="{FF2B5EF4-FFF2-40B4-BE49-F238E27FC236}">
                <a16:creationId xmlns:a16="http://schemas.microsoft.com/office/drawing/2014/main" id="{F306E060-805F-4EF5-8C4C-31BE6910C7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4864" y="2506509"/>
            <a:ext cx="8193624" cy="4018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0705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zh-CN" altLang="en-US" sz="4000" dirty="0">
                <a:latin typeface="楷体" panose="02010609060101010101" pitchFamily="49" charset="-122"/>
                <a:ea typeface="楷体" panose="02010609060101010101" pitchFamily="49" charset="-122"/>
              </a:rPr>
              <a:t>软件移植</a:t>
            </a:r>
            <a:endParaRPr lang="zh-CN" sz="4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内容占位符 2"/>
          <p:cNvSpPr>
            <a:spLocks noGrp="1"/>
          </p:cNvSpPr>
          <p:nvPr>
            <p:ph idx="1"/>
          </p:nvPr>
        </p:nvSpPr>
        <p:spPr bwMode="auto">
          <a:xfrm>
            <a:off x="838198" y="1221186"/>
            <a:ext cx="10963275" cy="5376165"/>
          </a:xfrm>
        </p:spPr>
        <p:txBody>
          <a:bodyPr>
            <a:normAutofit fontScale="85000" lnSpcReduction="20000"/>
          </a:bodyPr>
          <a:lstStyle/>
          <a:p>
            <a:pPr>
              <a:defRPr/>
            </a:pPr>
            <a:r>
              <a:rPr lang="en-US" altLang="zh-CN" dirty="0">
                <a:latin typeface="Cambria"/>
                <a:ea typeface="Cambria"/>
              </a:rPr>
              <a:t>ARM</a:t>
            </a:r>
            <a:r>
              <a:rPr lang="zh-CN" altLang="en-US" dirty="0">
                <a:latin typeface="Cambria"/>
                <a:ea typeface="Cambria"/>
              </a:rPr>
              <a:t>计算服务器</a:t>
            </a:r>
            <a:endParaRPr lang="en-US" altLang="zh-CN" dirty="0">
              <a:latin typeface="Cambria"/>
              <a:ea typeface="Cambria"/>
            </a:endParaRPr>
          </a:p>
          <a:p>
            <a:pPr lvl="1">
              <a:defRPr/>
            </a:pPr>
            <a:r>
              <a:rPr lang="en-US" altLang="zh-CN" dirty="0" err="1">
                <a:latin typeface="Cambria"/>
                <a:ea typeface="Cambria"/>
              </a:rPr>
              <a:t>KunPeng</a:t>
            </a:r>
            <a:r>
              <a:rPr lang="en-US" altLang="zh-CN" dirty="0">
                <a:latin typeface="Cambria"/>
                <a:ea typeface="Cambria"/>
              </a:rPr>
              <a:t> 920 CPU: aarch64 ARM v8.2 </a:t>
            </a:r>
          </a:p>
          <a:p>
            <a:pPr lvl="1">
              <a:defRPr/>
            </a:pPr>
            <a:r>
              <a:rPr lang="en-US" altLang="zh-CN" dirty="0" err="1">
                <a:latin typeface="Cambria"/>
                <a:ea typeface="Cambria"/>
              </a:rPr>
              <a:t>Taishan</a:t>
            </a:r>
            <a:r>
              <a:rPr lang="en-US" altLang="zh-CN" dirty="0">
                <a:latin typeface="Cambria"/>
                <a:ea typeface="Cambria"/>
              </a:rPr>
              <a:t> 200K server: 96cores/node &amp; 256 GB Memory </a:t>
            </a:r>
          </a:p>
          <a:p>
            <a:pPr>
              <a:defRPr/>
            </a:pPr>
            <a:r>
              <a:rPr lang="en-US" altLang="zh-CN" dirty="0">
                <a:latin typeface="Cambria"/>
                <a:ea typeface="Cambria"/>
              </a:rPr>
              <a:t>CORSIKA:</a:t>
            </a:r>
            <a:endParaRPr lang="zh-CN" altLang="en-US" dirty="0">
              <a:latin typeface="Cambria"/>
              <a:ea typeface="Cambria"/>
            </a:endParaRPr>
          </a:p>
          <a:p>
            <a:pPr lvl="1">
              <a:defRPr/>
            </a:pPr>
            <a:r>
              <a:rPr lang="en-US" altLang="zh-CN" dirty="0">
                <a:latin typeface="Cambria"/>
                <a:ea typeface="Cambria"/>
              </a:rPr>
              <a:t>Version: V77420</a:t>
            </a:r>
          </a:p>
          <a:p>
            <a:pPr lvl="1">
              <a:defRPr/>
            </a:pPr>
            <a:r>
              <a:rPr lang="en-US" altLang="zh-CN" dirty="0" err="1">
                <a:latin typeface="Cambria"/>
                <a:ea typeface="Cambria"/>
              </a:rPr>
              <a:t>Fluka</a:t>
            </a:r>
            <a:r>
              <a:rPr lang="en-US" altLang="zh-CN" dirty="0">
                <a:latin typeface="Cambria"/>
                <a:ea typeface="Cambria"/>
              </a:rPr>
              <a:t>: </a:t>
            </a:r>
            <a:r>
              <a:rPr lang="en-US" altLang="zh-CN" dirty="0" err="1">
                <a:latin typeface="Cambria"/>
                <a:ea typeface="Cambria"/>
              </a:rPr>
              <a:t>Fluka</a:t>
            </a:r>
            <a:r>
              <a:rPr lang="en-US" altLang="zh-CN" dirty="0">
                <a:latin typeface="Cambria"/>
                <a:ea typeface="Cambria"/>
              </a:rPr>
              <a:t>-CERN</a:t>
            </a:r>
          </a:p>
          <a:p>
            <a:pPr>
              <a:defRPr/>
            </a:pPr>
            <a:r>
              <a:rPr lang="en-US" dirty="0">
                <a:latin typeface="Cambria"/>
                <a:ea typeface="Cambria"/>
              </a:rPr>
              <a:t>G4KM2A</a:t>
            </a:r>
          </a:p>
          <a:p>
            <a:pPr lvl="1">
              <a:defRPr/>
            </a:pPr>
            <a:r>
              <a:rPr lang="en-US" dirty="0">
                <a:latin typeface="Cambria"/>
                <a:ea typeface="Cambria"/>
              </a:rPr>
              <a:t>Version: 10.1</a:t>
            </a:r>
          </a:p>
          <a:p>
            <a:pPr lvl="1">
              <a:defRPr/>
            </a:pPr>
            <a:r>
              <a:rPr lang="en-US" dirty="0">
                <a:latin typeface="Cambria"/>
                <a:ea typeface="Cambria"/>
              </a:rPr>
              <a:t>Geant4 Version: 10.4.2</a:t>
            </a:r>
          </a:p>
          <a:p>
            <a:pPr>
              <a:defRPr/>
            </a:pPr>
            <a:r>
              <a:rPr lang="zh-CN" altLang="en-US" dirty="0">
                <a:latin typeface="Cambria"/>
                <a:ea typeface="Cambria"/>
              </a:rPr>
              <a:t>其他系统软件</a:t>
            </a:r>
            <a:endParaRPr lang="en-US" altLang="zh-CN" dirty="0">
              <a:latin typeface="Cambria"/>
              <a:ea typeface="Cambria"/>
            </a:endParaRPr>
          </a:p>
          <a:p>
            <a:pPr lvl="1">
              <a:defRPr/>
            </a:pPr>
            <a:r>
              <a:rPr lang="en-US" dirty="0" err="1">
                <a:latin typeface="Cambria"/>
                <a:ea typeface="Cambria"/>
              </a:rPr>
              <a:t>HTCondor</a:t>
            </a:r>
            <a:r>
              <a:rPr lang="en-US" dirty="0">
                <a:latin typeface="Cambria"/>
                <a:ea typeface="Cambria"/>
              </a:rPr>
              <a:t>:  9.1.0</a:t>
            </a:r>
          </a:p>
          <a:p>
            <a:pPr lvl="1">
              <a:defRPr/>
            </a:pPr>
            <a:r>
              <a:rPr lang="en-US" dirty="0">
                <a:latin typeface="Cambria"/>
                <a:ea typeface="Cambria"/>
              </a:rPr>
              <a:t>EOS: 4.7.7</a:t>
            </a:r>
          </a:p>
          <a:p>
            <a:pPr lvl="1">
              <a:defRPr/>
            </a:pPr>
            <a:r>
              <a:rPr lang="en-US" dirty="0">
                <a:latin typeface="Cambria"/>
                <a:ea typeface="Cambria"/>
              </a:rPr>
              <a:t>CVMFS: 2.5.2</a:t>
            </a:r>
          </a:p>
          <a:p>
            <a:pPr lvl="1">
              <a:defRPr/>
            </a:pPr>
            <a:r>
              <a:rPr lang="en-US" altLang="zh-CN" dirty="0">
                <a:latin typeface="Cambria"/>
                <a:ea typeface="Cambria"/>
              </a:rPr>
              <a:t>ROOT 6.20 </a:t>
            </a:r>
            <a:r>
              <a:rPr lang="zh-CN" altLang="en-US" dirty="0">
                <a:latin typeface="Cambria"/>
                <a:ea typeface="Cambria"/>
              </a:rPr>
              <a:t>等</a:t>
            </a:r>
            <a:endParaRPr lang="en-US" dirty="0">
              <a:latin typeface="Cambria"/>
              <a:ea typeface="Cambria"/>
            </a:endParaRPr>
          </a:p>
        </p:txBody>
      </p:sp>
      <p:sp>
        <p:nvSpPr>
          <p:cNvPr id="6" name="日期占位符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A2EF881-6B48-734B-A5C0-FB4923673A42}" type="datetime1">
              <a:rPr lang="en-US" b="1" smtClean="0">
                <a:solidFill>
                  <a:schemeClr val="tx1"/>
                </a:solidFill>
              </a:rPr>
              <a:t>7/12/23</a:t>
            </a:fld>
            <a:endParaRPr lang="zh-CN" b="1">
              <a:solidFill>
                <a:schemeClr val="tx1"/>
              </a:solidFill>
            </a:endParaRPr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11"/>
          </p:nvPr>
        </p:nvSpPr>
        <p:spPr bwMode="auto">
          <a:xfrm>
            <a:off x="4038600" y="6462060"/>
            <a:ext cx="4114800" cy="365125"/>
          </a:xfrm>
        </p:spPr>
        <p:txBody>
          <a:bodyPr/>
          <a:lstStyle/>
          <a:p>
            <a:pPr>
              <a:defRPr/>
            </a:pPr>
            <a:r>
              <a:rPr lang="en-US" altLang="zh-CN" b="1">
                <a:solidFill>
                  <a:schemeClr val="tx1"/>
                </a:solidFill>
              </a:rPr>
              <a:t>SCE 2023</a:t>
            </a:r>
            <a:endParaRPr lang="zh-CN" altLang="zh-CN" b="1" dirty="0">
              <a:solidFill>
                <a:schemeClr val="tx1"/>
              </a:solidFill>
            </a:endParaRPr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BE2F480-0866-4C36-99B6-3656151950EC}" type="slidenum">
              <a:rPr lang="en-US" altLang="zh-CN" b="1">
                <a:solidFill>
                  <a:schemeClr val="tx1"/>
                </a:solidFill>
              </a:rPr>
              <a:t>12</a:t>
            </a:fld>
            <a:endParaRPr lang="zh-CN" b="1">
              <a:solidFill>
                <a:schemeClr val="tx1"/>
              </a:solidFill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D1E6B425-D0D6-4E48-A864-3CF341D6097C}"/>
              </a:ext>
            </a:extLst>
          </p:cNvPr>
          <p:cNvGrpSpPr/>
          <p:nvPr/>
        </p:nvGrpSpPr>
        <p:grpSpPr>
          <a:xfrm>
            <a:off x="5418854" y="3356991"/>
            <a:ext cx="6092085" cy="2382456"/>
            <a:chOff x="5067240" y="2906898"/>
            <a:chExt cx="5014348" cy="1790758"/>
          </a:xfrm>
        </p:grpSpPr>
        <p:sp>
          <p:nvSpPr>
            <p:cNvPr id="23" name="箭头: V 形 11"/>
            <p:cNvSpPr/>
            <p:nvPr/>
          </p:nvSpPr>
          <p:spPr bwMode="auto">
            <a:xfrm>
              <a:off x="6289758" y="2990784"/>
              <a:ext cx="312420" cy="403041"/>
            </a:xfrm>
            <a:prstGeom prst="chevron">
              <a:avLst>
                <a:gd name="adj" fmla="val 5000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>
                <a:solidFill>
                  <a:schemeClr val="tx1"/>
                </a:solidFill>
              </a:endParaRPr>
            </a:p>
          </p:txBody>
        </p:sp>
        <p:grpSp>
          <p:nvGrpSpPr>
            <p:cNvPr id="24" name="组合 39"/>
            <p:cNvGrpSpPr/>
            <p:nvPr/>
          </p:nvGrpSpPr>
          <p:grpSpPr bwMode="auto">
            <a:xfrm>
              <a:off x="6796334" y="2915019"/>
              <a:ext cx="1027858" cy="681861"/>
              <a:chOff x="3361963" y="2327764"/>
              <a:chExt cx="1027858" cy="681861"/>
            </a:xfrm>
          </p:grpSpPr>
          <p:sp>
            <p:nvSpPr>
              <p:cNvPr id="25" name="流程图: 过程 23"/>
              <p:cNvSpPr/>
              <p:nvPr/>
            </p:nvSpPr>
            <p:spPr bwMode="auto">
              <a:xfrm>
                <a:off x="3361963" y="2327764"/>
                <a:ext cx="1027858" cy="582257"/>
              </a:xfrm>
              <a:prstGeom prst="flowChart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/>
              </a:p>
            </p:txBody>
          </p:sp>
          <p:sp>
            <p:nvSpPr>
              <p:cNvPr id="26" name="文本框 20"/>
              <p:cNvSpPr>
                <a:spLocks/>
              </p:cNvSpPr>
              <p:nvPr/>
            </p:nvSpPr>
            <p:spPr bwMode="auto">
              <a:xfrm>
                <a:off x="3448914" y="2363294"/>
                <a:ext cx="86723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defRPr/>
                </a:pPr>
                <a:r>
                  <a:rPr lang="zh-CN" altLang="en-US" dirty="0">
                    <a:solidFill>
                      <a:schemeClr val="bg1"/>
                    </a:solidFill>
                  </a:rPr>
                  <a:t>编译</a:t>
                </a:r>
                <a:endParaRPr lang="en-US" altLang="zh-CN" dirty="0">
                  <a:solidFill>
                    <a:schemeClr val="bg1"/>
                  </a:solidFill>
                </a:endParaRPr>
              </a:p>
              <a:p>
                <a:pPr algn="ctr">
                  <a:defRPr/>
                </a:pPr>
                <a:r>
                  <a:rPr lang="zh-CN" altLang="en-US" dirty="0">
                    <a:solidFill>
                      <a:schemeClr val="bg1"/>
                    </a:solidFill>
                  </a:rPr>
                  <a:t>环境</a:t>
                </a:r>
                <a:endParaRPr lang="zh-CN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7" name="组合 44"/>
            <p:cNvGrpSpPr/>
            <p:nvPr/>
          </p:nvGrpSpPr>
          <p:grpSpPr bwMode="auto">
            <a:xfrm>
              <a:off x="5067240" y="2906898"/>
              <a:ext cx="1077220" cy="582257"/>
              <a:chOff x="1618806" y="2327765"/>
              <a:chExt cx="926050" cy="582257"/>
            </a:xfrm>
          </p:grpSpPr>
          <p:sp>
            <p:nvSpPr>
              <p:cNvPr id="28" name="流程图: 过程 13"/>
              <p:cNvSpPr/>
              <p:nvPr/>
            </p:nvSpPr>
            <p:spPr bwMode="auto">
              <a:xfrm>
                <a:off x="1648298" y="2327765"/>
                <a:ext cx="867239" cy="582257"/>
              </a:xfrm>
              <a:prstGeom prst="flowChart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/>
              </a:p>
            </p:txBody>
          </p:sp>
          <p:sp>
            <p:nvSpPr>
              <p:cNvPr id="29" name="文本框 25"/>
              <p:cNvSpPr>
                <a:spLocks/>
              </p:cNvSpPr>
              <p:nvPr/>
            </p:nvSpPr>
            <p:spPr bwMode="auto">
              <a:xfrm>
                <a:off x="1618806" y="2459202"/>
                <a:ext cx="92605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defRPr/>
                </a:pPr>
                <a:r>
                  <a:rPr lang="zh-CN" altLang="en-US" dirty="0">
                    <a:solidFill>
                      <a:schemeClr val="bg1"/>
                    </a:solidFill>
                  </a:rPr>
                  <a:t>源码</a:t>
                </a:r>
                <a:endParaRPr lang="zh-CN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30" name="组合 38"/>
            <p:cNvGrpSpPr/>
            <p:nvPr/>
          </p:nvGrpSpPr>
          <p:grpSpPr bwMode="auto">
            <a:xfrm>
              <a:off x="8404884" y="2915139"/>
              <a:ext cx="1676704" cy="698173"/>
              <a:chOff x="4851124" y="2322766"/>
              <a:chExt cx="1676704" cy="698173"/>
            </a:xfrm>
          </p:grpSpPr>
          <p:sp>
            <p:nvSpPr>
              <p:cNvPr id="31" name="流程图: 过程 31"/>
              <p:cNvSpPr/>
              <p:nvPr/>
            </p:nvSpPr>
            <p:spPr bwMode="auto">
              <a:xfrm>
                <a:off x="4952271" y="2322766"/>
                <a:ext cx="1474413" cy="582257"/>
              </a:xfrm>
              <a:prstGeom prst="flowChart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/>
              </a:p>
            </p:txBody>
          </p:sp>
          <p:sp>
            <p:nvSpPr>
              <p:cNvPr id="32" name="文本框 27"/>
              <p:cNvSpPr>
                <a:spLocks/>
              </p:cNvSpPr>
              <p:nvPr/>
            </p:nvSpPr>
            <p:spPr bwMode="auto">
              <a:xfrm>
                <a:off x="4851124" y="2374608"/>
                <a:ext cx="167670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defRPr/>
                </a:pPr>
                <a:r>
                  <a:rPr lang="zh-CN" altLang="en-US" dirty="0">
                    <a:solidFill>
                      <a:schemeClr val="bg1"/>
                    </a:solidFill>
                  </a:rPr>
                  <a:t>配置文件</a:t>
                </a:r>
                <a:r>
                  <a:rPr lang="en-US" altLang="zh-CN" dirty="0">
                    <a:solidFill>
                      <a:schemeClr val="bg1"/>
                    </a:solidFill>
                  </a:rPr>
                  <a:t>CMakeList.txt</a:t>
                </a:r>
                <a:endParaRPr lang="zh-CN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33" name="组合 37"/>
            <p:cNvGrpSpPr/>
            <p:nvPr/>
          </p:nvGrpSpPr>
          <p:grpSpPr bwMode="auto">
            <a:xfrm>
              <a:off x="8520615" y="4043622"/>
              <a:ext cx="1459833" cy="582257"/>
              <a:chOff x="6776225" y="2330624"/>
              <a:chExt cx="1116786" cy="582257"/>
            </a:xfrm>
          </p:grpSpPr>
          <p:sp>
            <p:nvSpPr>
              <p:cNvPr id="34" name="流程图: 过程 32"/>
              <p:cNvSpPr/>
              <p:nvPr/>
            </p:nvSpPr>
            <p:spPr bwMode="auto">
              <a:xfrm>
                <a:off x="6812658" y="2330624"/>
                <a:ext cx="1080353" cy="582257"/>
              </a:xfrm>
              <a:prstGeom prst="flowChart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dirty="0"/>
              </a:p>
            </p:txBody>
          </p:sp>
          <p:sp>
            <p:nvSpPr>
              <p:cNvPr id="35" name="矩形 24"/>
              <p:cNvSpPr/>
              <p:nvPr/>
            </p:nvSpPr>
            <p:spPr bwMode="auto">
              <a:xfrm>
                <a:off x="6776225" y="2373696"/>
                <a:ext cx="1116786" cy="485811"/>
              </a:xfrm>
              <a:prstGeom prst="rect">
                <a:avLst/>
              </a:prstGeom>
              <a:grpFill/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r>
                  <a:rPr lang="zh-CN" altLang="en-US" dirty="0">
                    <a:solidFill>
                      <a:schemeClr val="bg1"/>
                    </a:solidFill>
                  </a:rPr>
                  <a:t>编译规则文件</a:t>
                </a:r>
                <a:endParaRPr lang="en-US" altLang="zh-CN" dirty="0">
                  <a:solidFill>
                    <a:schemeClr val="bg1"/>
                  </a:solidFill>
                </a:endParaRPr>
              </a:p>
              <a:p>
                <a:pPr algn="ctr">
                  <a:defRPr/>
                </a:pPr>
                <a:r>
                  <a:rPr lang="en-US" altLang="zh-CN" dirty="0" err="1">
                    <a:solidFill>
                      <a:schemeClr val="bg1"/>
                    </a:solidFill>
                  </a:rPr>
                  <a:t>Makefile</a:t>
                </a:r>
                <a:endParaRPr lang="zh-CN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36" name="组合 36"/>
            <p:cNvGrpSpPr/>
            <p:nvPr/>
          </p:nvGrpSpPr>
          <p:grpSpPr bwMode="auto">
            <a:xfrm>
              <a:off x="6803198" y="4033989"/>
              <a:ext cx="1020994" cy="663667"/>
              <a:chOff x="8234126" y="2336974"/>
              <a:chExt cx="877163" cy="663667"/>
            </a:xfrm>
          </p:grpSpPr>
          <p:sp>
            <p:nvSpPr>
              <p:cNvPr id="37" name="流程图: 过程 33"/>
              <p:cNvSpPr/>
              <p:nvPr/>
            </p:nvSpPr>
            <p:spPr bwMode="auto">
              <a:xfrm>
                <a:off x="8240779" y="2336974"/>
                <a:ext cx="861701" cy="582257"/>
              </a:xfrm>
              <a:prstGeom prst="flowChart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/>
              </a:p>
            </p:txBody>
          </p:sp>
          <p:sp>
            <p:nvSpPr>
              <p:cNvPr id="38" name="矩形 28"/>
              <p:cNvSpPr/>
              <p:nvPr/>
            </p:nvSpPr>
            <p:spPr bwMode="auto">
              <a:xfrm>
                <a:off x="8234126" y="2354310"/>
                <a:ext cx="877163" cy="646331"/>
              </a:xfrm>
              <a:prstGeom prst="rect">
                <a:avLst/>
              </a:prstGeom>
              <a:grpFill/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zh-CN" altLang="en-US" dirty="0">
                    <a:solidFill>
                      <a:schemeClr val="bg1"/>
                    </a:solidFill>
                  </a:rPr>
                  <a:t>动态</a:t>
                </a:r>
                <a:endParaRPr lang="en-US" altLang="zh-CN" dirty="0">
                  <a:solidFill>
                    <a:schemeClr val="bg1"/>
                  </a:solidFill>
                </a:endParaRPr>
              </a:p>
              <a:p>
                <a:pPr algn="ctr">
                  <a:defRPr/>
                </a:pPr>
                <a:r>
                  <a:rPr lang="zh-CN" altLang="en-US" dirty="0">
                    <a:solidFill>
                      <a:schemeClr val="bg1"/>
                    </a:solidFill>
                  </a:rPr>
                  <a:t>链接库</a:t>
                </a:r>
                <a:endParaRPr lang="zh-CN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39" name="组合 45"/>
            <p:cNvGrpSpPr/>
            <p:nvPr/>
          </p:nvGrpSpPr>
          <p:grpSpPr bwMode="auto">
            <a:xfrm>
              <a:off x="5101545" y="4046294"/>
              <a:ext cx="1008609" cy="582257"/>
              <a:chOff x="9913230" y="2330503"/>
              <a:chExt cx="1008609" cy="582257"/>
            </a:xfrm>
          </p:grpSpPr>
          <p:sp>
            <p:nvSpPr>
              <p:cNvPr id="40" name="流程图: 过程 34"/>
              <p:cNvSpPr/>
              <p:nvPr/>
            </p:nvSpPr>
            <p:spPr bwMode="auto">
              <a:xfrm>
                <a:off x="9913230" y="2330503"/>
                <a:ext cx="1008609" cy="582257"/>
              </a:xfrm>
              <a:prstGeom prst="flowChart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/>
              </a:p>
            </p:txBody>
          </p:sp>
          <p:sp>
            <p:nvSpPr>
              <p:cNvPr id="41" name="矩形 29"/>
              <p:cNvSpPr/>
              <p:nvPr/>
            </p:nvSpPr>
            <p:spPr bwMode="auto">
              <a:xfrm>
                <a:off x="10118298" y="2471272"/>
                <a:ext cx="646331" cy="369332"/>
              </a:xfrm>
              <a:prstGeom prst="rect">
                <a:avLst/>
              </a:prstGeom>
              <a:grpFill/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zh-CN" altLang="en-US" dirty="0">
                    <a:solidFill>
                      <a:schemeClr val="bg1"/>
                    </a:solidFill>
                  </a:rPr>
                  <a:t>编译</a:t>
                </a:r>
                <a:endParaRPr lang="zh-CN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2" name="箭头: V 形 40"/>
            <p:cNvSpPr/>
            <p:nvPr/>
          </p:nvSpPr>
          <p:spPr bwMode="auto">
            <a:xfrm>
              <a:off x="8014270" y="3004626"/>
              <a:ext cx="312420" cy="403041"/>
            </a:xfrm>
            <a:prstGeom prst="chevron">
              <a:avLst>
                <a:gd name="adj" fmla="val 5000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>
                <a:solidFill>
                  <a:schemeClr val="tx1"/>
                </a:solidFill>
              </a:endParaRPr>
            </a:p>
          </p:txBody>
        </p:sp>
        <p:sp>
          <p:nvSpPr>
            <p:cNvPr id="43" name="箭头: V 形 41"/>
            <p:cNvSpPr/>
            <p:nvPr/>
          </p:nvSpPr>
          <p:spPr bwMode="auto">
            <a:xfrm rot="5400000">
              <a:off x="9149232" y="3580804"/>
              <a:ext cx="312420" cy="403041"/>
            </a:xfrm>
            <a:prstGeom prst="chevron">
              <a:avLst>
                <a:gd name="adj" fmla="val 5000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>
                <a:solidFill>
                  <a:schemeClr val="tx1"/>
                </a:solidFill>
              </a:endParaRPr>
            </a:p>
          </p:txBody>
        </p:sp>
        <p:sp>
          <p:nvSpPr>
            <p:cNvPr id="44" name="箭头: V 形 42"/>
            <p:cNvSpPr/>
            <p:nvPr/>
          </p:nvSpPr>
          <p:spPr bwMode="auto">
            <a:xfrm rot="10800000">
              <a:off x="8051085" y="4123596"/>
              <a:ext cx="312420" cy="403041"/>
            </a:xfrm>
            <a:prstGeom prst="chevron">
              <a:avLst>
                <a:gd name="adj" fmla="val 5000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>
                <a:solidFill>
                  <a:schemeClr val="tx1"/>
                </a:solidFill>
              </a:endParaRPr>
            </a:p>
          </p:txBody>
        </p:sp>
        <p:sp>
          <p:nvSpPr>
            <p:cNvPr id="45" name="箭头: V 形 43"/>
            <p:cNvSpPr/>
            <p:nvPr/>
          </p:nvSpPr>
          <p:spPr bwMode="auto">
            <a:xfrm rot="10800000">
              <a:off x="6286929" y="4135901"/>
              <a:ext cx="312420" cy="403041"/>
            </a:xfrm>
            <a:prstGeom prst="chevron">
              <a:avLst>
                <a:gd name="adj" fmla="val 5000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zh-CN" altLang="en-US" sz="4000" dirty="0">
                <a:latin typeface="楷体" panose="02010609060101010101" pitchFamily="49" charset="-122"/>
                <a:ea typeface="楷体" panose="02010609060101010101" pitchFamily="49" charset="-122"/>
              </a:rPr>
              <a:t>基准测试</a:t>
            </a:r>
            <a:endParaRPr lang="zh-CN" sz="4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内容占位符 2"/>
          <p:cNvSpPr>
            <a:spLocks noGrp="1"/>
          </p:cNvSpPr>
          <p:nvPr>
            <p:ph idx="1"/>
          </p:nvPr>
        </p:nvSpPr>
        <p:spPr bwMode="auto">
          <a:xfrm>
            <a:off x="246148" y="1168915"/>
            <a:ext cx="7584904" cy="495577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2400" dirty="0">
                <a:latin typeface="Cambria"/>
                <a:ea typeface="Cambria"/>
              </a:rPr>
              <a:t>HS06 (HEP-SPEC06) </a:t>
            </a:r>
            <a:r>
              <a:rPr lang="zh-CN" altLang="en-US" sz="2400" dirty="0">
                <a:latin typeface="Cambria"/>
                <a:ea typeface="Cambria"/>
              </a:rPr>
              <a:t>基准测试</a:t>
            </a:r>
            <a:endParaRPr lang="zh-CN" altLang="en-US" sz="2400" dirty="0"/>
          </a:p>
          <a:p>
            <a:pPr lvl="1">
              <a:defRPr/>
            </a:pPr>
            <a:r>
              <a:rPr lang="zh-CN" altLang="en-US" sz="2000" dirty="0">
                <a:latin typeface="Cambria"/>
                <a:ea typeface="Cambria"/>
              </a:rPr>
              <a:t>在高能物理中评估</a:t>
            </a:r>
            <a:r>
              <a:rPr lang="en-US" altLang="zh-CN" sz="2000" dirty="0">
                <a:latin typeface="Cambria"/>
                <a:ea typeface="Cambria"/>
              </a:rPr>
              <a:t>CPU</a:t>
            </a:r>
            <a:r>
              <a:rPr lang="zh-CN" altLang="en-US" sz="2000" dirty="0">
                <a:latin typeface="Cambria"/>
                <a:ea typeface="Cambria"/>
              </a:rPr>
              <a:t>性能的标准工具</a:t>
            </a:r>
            <a:endParaRPr lang="zh-CN" altLang="en-US" sz="2000" dirty="0"/>
          </a:p>
          <a:p>
            <a:pPr lvl="1">
              <a:defRPr/>
            </a:pPr>
            <a:r>
              <a:rPr lang="en-US" sz="2000" dirty="0">
                <a:latin typeface="Cambria"/>
                <a:ea typeface="Cambria"/>
              </a:rPr>
              <a:t>ARM : </a:t>
            </a:r>
            <a:r>
              <a:rPr lang="en-US" sz="2000" dirty="0" err="1">
                <a:latin typeface="Cambria"/>
                <a:ea typeface="Cambria"/>
              </a:rPr>
              <a:t>Kunpeng</a:t>
            </a:r>
            <a:r>
              <a:rPr lang="en-US" sz="2000" dirty="0">
                <a:latin typeface="Cambria"/>
                <a:ea typeface="Cambria"/>
              </a:rPr>
              <a:t> 920@2.6G Hz,</a:t>
            </a:r>
            <a:r>
              <a:rPr lang="zh-CN" sz="2000" dirty="0">
                <a:latin typeface="Cambria"/>
                <a:ea typeface="Cambria"/>
              </a:rPr>
              <a:t> </a:t>
            </a:r>
            <a:r>
              <a:rPr lang="en-US" sz="2000" dirty="0">
                <a:latin typeface="Cambria"/>
                <a:ea typeface="Cambria"/>
              </a:rPr>
              <a:t>48 cores*2 </a:t>
            </a:r>
            <a:r>
              <a:rPr lang="en-US" altLang="zh-CN" sz="2000" dirty="0">
                <a:latin typeface="Cambria"/>
                <a:ea typeface="Cambria"/>
              </a:rPr>
              <a:t>~¥88000</a:t>
            </a:r>
            <a:endParaRPr sz="2000" dirty="0"/>
          </a:p>
          <a:p>
            <a:pPr lvl="1">
              <a:defRPr/>
            </a:pPr>
            <a:r>
              <a:rPr lang="en-US" sz="2000" dirty="0">
                <a:latin typeface="Cambria"/>
                <a:ea typeface="Cambria"/>
              </a:rPr>
              <a:t>X86 : </a:t>
            </a:r>
            <a:r>
              <a:rPr lang="en-US" altLang="zh-CN" sz="2000" dirty="0">
                <a:latin typeface="Cambria"/>
                <a:ea typeface="Cambria"/>
              </a:rPr>
              <a:t>AMD EPYC 7773x@2.2G Hz,</a:t>
            </a:r>
            <a:r>
              <a:rPr lang="zh-CN" altLang="en-US" sz="2000" dirty="0">
                <a:latin typeface="Cambria"/>
                <a:ea typeface="Cambria"/>
              </a:rPr>
              <a:t> </a:t>
            </a:r>
            <a:r>
              <a:rPr lang="en-US" altLang="zh-CN" sz="2000" dirty="0">
                <a:latin typeface="Cambria"/>
                <a:ea typeface="Cambria"/>
              </a:rPr>
              <a:t>64</a:t>
            </a:r>
            <a:r>
              <a:rPr lang="zh-CN" altLang="en-US" sz="2000" dirty="0">
                <a:latin typeface="Cambria"/>
                <a:ea typeface="Cambria"/>
              </a:rPr>
              <a:t> </a:t>
            </a:r>
            <a:r>
              <a:rPr lang="en-US" altLang="zh-CN" sz="2000" dirty="0">
                <a:latin typeface="Cambria"/>
                <a:ea typeface="Cambria"/>
              </a:rPr>
              <a:t>cores*2 ~¥83000</a:t>
            </a:r>
          </a:p>
          <a:p>
            <a:pPr lvl="1">
              <a:defRPr/>
            </a:pPr>
            <a:r>
              <a:rPr lang="en-US" sz="2000" dirty="0">
                <a:latin typeface="Cambria"/>
                <a:ea typeface="Cambria"/>
              </a:rPr>
              <a:t>           </a:t>
            </a:r>
            <a:r>
              <a:rPr lang="pt-BR" sz="2000" dirty="0">
                <a:latin typeface="Cambria"/>
                <a:ea typeface="Cambria"/>
              </a:rPr>
              <a:t>Intel Xeon 8352Y@2.20GHz, </a:t>
            </a:r>
            <a:r>
              <a:rPr lang="en-US" altLang="zh-CN" sz="2000" dirty="0">
                <a:latin typeface="Cambria"/>
                <a:ea typeface="Cambria"/>
              </a:rPr>
              <a:t>32</a:t>
            </a:r>
            <a:r>
              <a:rPr lang="zh-CN" altLang="en-US" sz="2000" dirty="0">
                <a:latin typeface="Cambria"/>
                <a:ea typeface="Cambria"/>
              </a:rPr>
              <a:t> </a:t>
            </a:r>
            <a:r>
              <a:rPr lang="en-US" altLang="zh-CN" sz="2000" dirty="0">
                <a:latin typeface="Cambria"/>
                <a:ea typeface="Cambria"/>
              </a:rPr>
              <a:t>cores*2 ~¥62000</a:t>
            </a:r>
          </a:p>
          <a:p>
            <a:pPr lvl="1">
              <a:defRPr/>
            </a:pPr>
            <a:r>
              <a:rPr lang="en-US" altLang="zh-CN" sz="2000" dirty="0">
                <a:latin typeface="Cambria"/>
                <a:ea typeface="Cambria"/>
              </a:rPr>
              <a:t>           </a:t>
            </a:r>
            <a:r>
              <a:rPr lang="pt-BR" altLang="zh-CN" sz="2000" dirty="0">
                <a:latin typeface="Cambria"/>
                <a:ea typeface="Cambria"/>
              </a:rPr>
              <a:t>Intel Xeon </a:t>
            </a:r>
            <a:r>
              <a:rPr lang="en-US" altLang="zh-CN" sz="2000" dirty="0">
                <a:latin typeface="Cambria"/>
                <a:ea typeface="Cambria"/>
              </a:rPr>
              <a:t>6258R@2.70GHz, 28 cores*2 ~¥50000</a:t>
            </a:r>
          </a:p>
        </p:txBody>
      </p:sp>
      <p:sp>
        <p:nvSpPr>
          <p:cNvPr id="6" name="日期占位符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0B207D6-8CEF-5045-8040-1B48727812EE}" type="datetime1">
              <a:rPr lang="en-US" b="1" smtClean="0">
                <a:solidFill>
                  <a:schemeClr val="tx1"/>
                </a:solidFill>
              </a:rPr>
              <a:t>7/12/23</a:t>
            </a:fld>
            <a:endParaRPr lang="zh-CN" b="1">
              <a:solidFill>
                <a:schemeClr val="tx1"/>
              </a:solidFill>
            </a:endParaRPr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11"/>
          </p:nvPr>
        </p:nvSpPr>
        <p:spPr bwMode="auto">
          <a:xfrm>
            <a:off x="4038600" y="6462060"/>
            <a:ext cx="4114800" cy="365125"/>
          </a:xfrm>
        </p:spPr>
        <p:txBody>
          <a:bodyPr/>
          <a:lstStyle/>
          <a:p>
            <a:pPr>
              <a:defRPr/>
            </a:pPr>
            <a:r>
              <a:rPr lang="en-US" altLang="zh-CN" b="1">
                <a:solidFill>
                  <a:schemeClr val="tx1"/>
                </a:solidFill>
              </a:rPr>
              <a:t>SCE 2023</a:t>
            </a:r>
            <a:endParaRPr lang="zh-CN" altLang="zh-CN" b="1" dirty="0">
              <a:solidFill>
                <a:schemeClr val="tx1"/>
              </a:solidFill>
            </a:endParaRPr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BE2F480-0866-4C36-99B6-3656151950EC}" type="slidenum">
              <a:rPr lang="en-US" altLang="zh-CN" b="1">
                <a:solidFill>
                  <a:schemeClr val="tx1"/>
                </a:solidFill>
              </a:rPr>
              <a:t>13</a:t>
            </a:fld>
            <a:endParaRPr lang="zh-CN" b="1">
              <a:solidFill>
                <a:schemeClr val="tx1"/>
              </a:solidFill>
            </a:endParaRPr>
          </a:p>
        </p:txBody>
      </p:sp>
      <p:graphicFrame>
        <p:nvGraphicFramePr>
          <p:cNvPr id="15" name="图表 14">
            <a:extLst>
              <a:ext uri="{FF2B5EF4-FFF2-40B4-BE49-F238E27FC236}">
                <a16:creationId xmlns:a16="http://schemas.microsoft.com/office/drawing/2014/main" id="{B62EAA28-E501-4B34-B533-C4B03DC4E85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10636346"/>
              </p:ext>
            </p:extLst>
          </p:nvPr>
        </p:nvGraphicFramePr>
        <p:xfrm>
          <a:off x="1540608" y="3563370"/>
          <a:ext cx="4610080" cy="29649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4" name="图表 23">
            <a:extLst>
              <a:ext uri="{FF2B5EF4-FFF2-40B4-BE49-F238E27FC236}">
                <a16:creationId xmlns:a16="http://schemas.microsoft.com/office/drawing/2014/main" id="{2AEFB566-A6AC-4909-ACC6-F869747DD02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69518253"/>
              </p:ext>
            </p:extLst>
          </p:nvPr>
        </p:nvGraphicFramePr>
        <p:xfrm>
          <a:off x="7148245" y="3429000"/>
          <a:ext cx="4797607" cy="29649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zh-CN" altLang="en-US" sz="4000" dirty="0">
                <a:latin typeface="楷体" panose="02010609060101010101" pitchFamily="49" charset="-122"/>
                <a:ea typeface="楷体" panose="02010609060101010101" pitchFamily="49" charset="-122"/>
              </a:rPr>
              <a:t>性能测试</a:t>
            </a:r>
            <a:endParaRPr lang="zh-CN" sz="4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内容占位符 2"/>
          <p:cNvSpPr>
            <a:spLocks noGrp="1"/>
          </p:cNvSpPr>
          <p:nvPr>
            <p:ph idx="1"/>
          </p:nvPr>
        </p:nvSpPr>
        <p:spPr bwMode="auto">
          <a:xfrm>
            <a:off x="194908" y="1199457"/>
            <a:ext cx="11229684" cy="510547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zh-CN" altLang="en-US" sz="2400" dirty="0">
                <a:latin typeface="Cambria"/>
                <a:ea typeface="Cambria"/>
              </a:rPr>
              <a:t>测试配置</a:t>
            </a:r>
            <a:endParaRPr lang="en-US" sz="2400" dirty="0">
              <a:latin typeface="Cambria"/>
              <a:ea typeface="Cambria"/>
            </a:endParaRPr>
          </a:p>
          <a:p>
            <a:pPr lvl="1">
              <a:defRPr/>
            </a:pPr>
            <a:r>
              <a:rPr lang="en-US" sz="2000" dirty="0" err="1">
                <a:latin typeface="Cambria"/>
                <a:ea typeface="Cambria"/>
              </a:rPr>
              <a:t>Corsika</a:t>
            </a:r>
            <a:r>
              <a:rPr lang="en-US" sz="2000" dirty="0">
                <a:latin typeface="Cambria"/>
                <a:ea typeface="Cambria"/>
              </a:rPr>
              <a:t> </a:t>
            </a:r>
            <a:r>
              <a:rPr lang="zh-CN" altLang="en-US" sz="2000" dirty="0">
                <a:latin typeface="Cambria"/>
                <a:ea typeface="Cambria"/>
              </a:rPr>
              <a:t>模拟作业</a:t>
            </a:r>
            <a:endParaRPr lang="en-US" altLang="zh-CN" sz="2000" dirty="0">
              <a:latin typeface="Cambria"/>
              <a:ea typeface="Cambria"/>
            </a:endParaRPr>
          </a:p>
          <a:p>
            <a:pPr lvl="1">
              <a:defRPr/>
            </a:pPr>
            <a:r>
              <a:rPr lang="en-US" sz="2000" dirty="0">
                <a:latin typeface="Cambria"/>
                <a:ea typeface="Cambria"/>
              </a:rPr>
              <a:t>ARM : </a:t>
            </a:r>
            <a:r>
              <a:rPr lang="en-US" sz="2000" dirty="0" err="1">
                <a:latin typeface="Cambria"/>
                <a:ea typeface="Cambria"/>
              </a:rPr>
              <a:t>Kunpeng</a:t>
            </a:r>
            <a:r>
              <a:rPr lang="en-US" sz="2000" dirty="0">
                <a:latin typeface="Cambria"/>
                <a:ea typeface="Cambria"/>
              </a:rPr>
              <a:t> 920@2.6 GHz, 48</a:t>
            </a:r>
            <a:r>
              <a:rPr lang="en-US" altLang="zh-CN" sz="2000" dirty="0">
                <a:latin typeface="Cambria"/>
                <a:ea typeface="Cambria"/>
              </a:rPr>
              <a:t>*2</a:t>
            </a:r>
            <a:r>
              <a:rPr lang="zh-CN" altLang="en-US" sz="2000" dirty="0">
                <a:latin typeface="Cambria"/>
                <a:ea typeface="Cambria"/>
              </a:rPr>
              <a:t>核 </a:t>
            </a:r>
            <a:r>
              <a:rPr lang="en-US" altLang="zh-CN" sz="2000" dirty="0">
                <a:latin typeface="Cambria"/>
                <a:ea typeface="Cambria"/>
              </a:rPr>
              <a:t>~¥88000</a:t>
            </a:r>
            <a:endParaRPr sz="2000" dirty="0"/>
          </a:p>
          <a:p>
            <a:pPr lvl="1">
              <a:defRPr/>
            </a:pPr>
            <a:r>
              <a:rPr lang="en-US" sz="2000" dirty="0">
                <a:latin typeface="Cambria"/>
                <a:ea typeface="Cambria"/>
              </a:rPr>
              <a:t>X86 : Intel 5218@2.3 GHz, 16*2</a:t>
            </a:r>
            <a:r>
              <a:rPr lang="zh-CN" altLang="en-US" sz="2000" dirty="0">
                <a:latin typeface="Cambria"/>
                <a:ea typeface="Cambria"/>
              </a:rPr>
              <a:t>核 </a:t>
            </a:r>
            <a:r>
              <a:rPr lang="en-US" altLang="zh-CN" sz="2000" dirty="0">
                <a:latin typeface="Cambria"/>
                <a:ea typeface="Cambria"/>
              </a:rPr>
              <a:t>~¥60000</a:t>
            </a:r>
          </a:p>
          <a:p>
            <a:pPr marL="457200" lvl="1" indent="0">
              <a:buNone/>
              <a:defRPr/>
            </a:pPr>
            <a:endParaRPr lang="en-US" sz="20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defRPr/>
            </a:pPr>
            <a:r>
              <a:rPr lang="zh-CN" altLang="en-US" sz="2400" dirty="0">
                <a:latin typeface="Cambria" panose="02040503050406030204" pitchFamily="18" charset="0"/>
                <a:ea typeface="宋体" panose="02010600030101010101" pitchFamily="2" charset="-122"/>
              </a:rPr>
              <a:t>单核心</a:t>
            </a:r>
            <a:endParaRPr lang="en-US" altLang="zh-CN" sz="2400" dirty="0">
              <a:latin typeface="Cambria" panose="02040503050406030204" pitchFamily="18" charset="0"/>
              <a:ea typeface="宋体" panose="02010600030101010101" pitchFamily="2" charset="-122"/>
            </a:endParaRPr>
          </a:p>
          <a:p>
            <a:pPr>
              <a:defRPr/>
            </a:pPr>
            <a:endParaRPr lang="en-US" sz="2400" dirty="0">
              <a:latin typeface="Cambria" panose="02040503050406030204" pitchFamily="18" charset="0"/>
              <a:ea typeface="宋体" panose="02010600030101010101" pitchFamily="2" charset="-122"/>
            </a:endParaRPr>
          </a:p>
          <a:p>
            <a:pPr>
              <a:defRPr/>
            </a:pPr>
            <a:endParaRPr lang="en-US" sz="2400" dirty="0">
              <a:latin typeface="Cambria" panose="02040503050406030204" pitchFamily="18" charset="0"/>
              <a:ea typeface="宋体" panose="02010600030101010101" pitchFamily="2" charset="-122"/>
            </a:endParaRPr>
          </a:p>
          <a:p>
            <a:pPr>
              <a:defRPr/>
            </a:pPr>
            <a:r>
              <a:rPr lang="zh-CN" altLang="en-US" sz="2400" dirty="0">
                <a:latin typeface="Cambria" panose="02040503050406030204" pitchFamily="18" charset="0"/>
                <a:ea typeface="宋体" panose="02010600030101010101" pitchFamily="2" charset="-122"/>
              </a:rPr>
              <a:t>整体服务器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日期占位符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3A59A3C-E8E7-BB42-93E4-5B213313EECC}" type="datetime1">
              <a:rPr lang="en-US" b="1" smtClean="0">
                <a:solidFill>
                  <a:schemeClr val="tx1"/>
                </a:solidFill>
              </a:rPr>
              <a:t>7/12/23</a:t>
            </a:fld>
            <a:endParaRPr lang="zh-CN" b="1">
              <a:solidFill>
                <a:schemeClr val="tx1"/>
              </a:solidFill>
            </a:endParaRPr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11"/>
          </p:nvPr>
        </p:nvSpPr>
        <p:spPr bwMode="auto">
          <a:xfrm>
            <a:off x="4038600" y="6462060"/>
            <a:ext cx="4114800" cy="365125"/>
          </a:xfrm>
        </p:spPr>
        <p:txBody>
          <a:bodyPr/>
          <a:lstStyle/>
          <a:p>
            <a:pPr>
              <a:defRPr/>
            </a:pPr>
            <a:r>
              <a:rPr lang="en-US" altLang="zh-CN" b="1">
                <a:solidFill>
                  <a:schemeClr val="tx1"/>
                </a:solidFill>
              </a:rPr>
              <a:t>SCE 2023</a:t>
            </a:r>
            <a:endParaRPr lang="zh-CN" altLang="zh-CN" b="1" dirty="0">
              <a:solidFill>
                <a:schemeClr val="tx1"/>
              </a:solidFill>
            </a:endParaRPr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BE2F480-0866-4C36-99B6-3656151950EC}" type="slidenum">
              <a:rPr lang="en-US" altLang="zh-CN" b="1">
                <a:solidFill>
                  <a:schemeClr val="tx1"/>
                </a:solidFill>
              </a:rPr>
              <a:t>14</a:t>
            </a:fld>
            <a:endParaRPr lang="zh-CN" b="1">
              <a:solidFill>
                <a:schemeClr val="tx1"/>
              </a:solidFill>
            </a:endParaRPr>
          </a:p>
        </p:txBody>
      </p:sp>
      <p:sp>
        <p:nvSpPr>
          <p:cNvPr id="9" name="文本框 9"/>
          <p:cNvSpPr>
            <a:spLocks/>
          </p:cNvSpPr>
          <p:nvPr/>
        </p:nvSpPr>
        <p:spPr bwMode="auto">
          <a:xfrm>
            <a:off x="1633538" y="2862560"/>
            <a:ext cx="5305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endParaRPr lang="zh-CN"/>
          </a:p>
        </p:txBody>
      </p:sp>
      <p:graphicFrame>
        <p:nvGraphicFramePr>
          <p:cNvPr id="10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0704374"/>
              </p:ext>
            </p:extLst>
          </p:nvPr>
        </p:nvGraphicFramePr>
        <p:xfrm>
          <a:off x="1586517" y="3047226"/>
          <a:ext cx="6192819" cy="1248673"/>
        </p:xfrm>
        <a:graphic>
          <a:graphicData uri="http://schemas.openxmlformats.org/drawingml/2006/table">
            <a:tbl>
              <a:tblPr firstRow="1" firstCol="1" bandRow="1">
                <a:tableStyleId>{CBCAA19E-72ED-ADF9-A2A0-A48600D36C13}</a:tableStyleId>
              </a:tblPr>
              <a:tblGrid>
                <a:gridCol w="10822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6152">
                  <a:extLst>
                    <a:ext uri="{9D8B030D-6E8A-4147-A177-3AD203B41FA5}">
                      <a16:colId xmlns:a16="http://schemas.microsoft.com/office/drawing/2014/main" val="2504878518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0143">
                  <a:extLst>
                    <a:ext uri="{9D8B030D-6E8A-4147-A177-3AD203B41FA5}">
                      <a16:colId xmlns:a16="http://schemas.microsoft.com/office/drawing/2014/main" val="2231238593"/>
                    </a:ext>
                  </a:extLst>
                </a:gridCol>
              </a:tblGrid>
              <a:tr h="42972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defRPr/>
                      </a:pPr>
                      <a:r>
                        <a:rPr lang="zh-CN" altLang="en-US" sz="1600" b="1" dirty="0">
                          <a:solidFill>
                            <a:schemeClr val="lt1"/>
                          </a:solidFill>
                          <a:latin typeface="Cambria" panose="02040503050406030204" pitchFamily="18" charset="0"/>
                          <a:ea typeface="宋体"/>
                          <a:cs typeface="+mn-cs"/>
                        </a:rPr>
                        <a:t>节点类型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defRPr/>
                      </a:pPr>
                      <a:r>
                        <a:rPr lang="zh-CN" altLang="en-US" sz="1600" b="1" dirty="0">
                          <a:solidFill>
                            <a:schemeClr val="lt1"/>
                          </a:solidFill>
                          <a:latin typeface="Cambria" panose="02040503050406030204" pitchFamily="18" charset="0"/>
                          <a:ea typeface="宋体"/>
                          <a:cs typeface="+mn-cs"/>
                        </a:rPr>
                        <a:t>作业数量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defRPr/>
                      </a:pPr>
                      <a:r>
                        <a:rPr lang="zh-CN" altLang="en-US" sz="1600" b="1" dirty="0">
                          <a:solidFill>
                            <a:schemeClr val="lt1"/>
                          </a:solidFill>
                          <a:latin typeface="Cambria" panose="02040503050406030204" pitchFamily="18" charset="0"/>
                          <a:ea typeface="宋体"/>
                          <a:cs typeface="+mn-cs"/>
                        </a:rPr>
                        <a:t>运行时间</a:t>
                      </a:r>
                      <a:r>
                        <a:rPr lang="en-US" altLang="zh-CN" sz="1600" b="1" dirty="0">
                          <a:solidFill>
                            <a:schemeClr val="lt1"/>
                          </a:solidFill>
                          <a:latin typeface="Cambria" panose="02040503050406030204" pitchFamily="18" charset="0"/>
                          <a:ea typeface="宋体"/>
                          <a:cs typeface="+mn-cs"/>
                        </a:rPr>
                        <a:t>(m)</a:t>
                      </a:r>
                      <a:endParaRPr lang="zh-CN" altLang="en-US" sz="1600" b="1" dirty="0">
                        <a:solidFill>
                          <a:schemeClr val="lt1"/>
                        </a:solidFill>
                        <a:latin typeface="Cambria" panose="02040503050406030204" pitchFamily="18" charset="0"/>
                        <a:ea typeface="宋体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defRPr/>
                      </a:pPr>
                      <a:r>
                        <a:rPr lang="zh-CN" altLang="en-US" sz="1600" b="1" dirty="0">
                          <a:solidFill>
                            <a:schemeClr val="lt1"/>
                          </a:solidFill>
                          <a:latin typeface="Cambria" panose="02040503050406030204" pitchFamily="18" charset="0"/>
                          <a:ea typeface="宋体"/>
                          <a:cs typeface="+mn-cs"/>
                        </a:rPr>
                        <a:t>闲时功耗</a:t>
                      </a:r>
                      <a:r>
                        <a:rPr lang="en-US" sz="1600" b="1" dirty="0">
                          <a:solidFill>
                            <a:schemeClr val="lt1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+mn-cs"/>
                        </a:rPr>
                        <a:t> (</a:t>
                      </a:r>
                      <a:r>
                        <a:rPr lang="en-US" altLang="zh-CN" sz="1600" b="1" dirty="0">
                          <a:solidFill>
                            <a:schemeClr val="lt1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+mn-cs"/>
                        </a:rPr>
                        <a:t>W</a:t>
                      </a:r>
                      <a:r>
                        <a:rPr lang="en-US" sz="1600" b="1" dirty="0">
                          <a:solidFill>
                            <a:schemeClr val="lt1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+mn-cs"/>
                        </a:rPr>
                        <a:t>)</a:t>
                      </a:r>
                      <a:endParaRPr lang="zh-CN" altLang="en-US" sz="1600" b="1" dirty="0">
                        <a:solidFill>
                          <a:schemeClr val="lt1"/>
                        </a:solidFill>
                        <a:latin typeface="Cambria" panose="02040503050406030204" pitchFamily="18" charset="0"/>
                        <a:ea typeface="宋体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defRPr/>
                      </a:pPr>
                      <a:r>
                        <a:rPr lang="zh-CN" altLang="en-US" sz="1600" b="1" dirty="0">
                          <a:solidFill>
                            <a:schemeClr val="lt1"/>
                          </a:solidFill>
                          <a:latin typeface="Cambria" panose="02040503050406030204" pitchFamily="18" charset="0"/>
                          <a:ea typeface="宋体"/>
                          <a:cs typeface="+mn-cs"/>
                        </a:rPr>
                        <a:t>运行功耗</a:t>
                      </a:r>
                      <a:r>
                        <a:rPr lang="en-US" altLang="zh-CN" sz="1600" b="1" dirty="0">
                          <a:solidFill>
                            <a:schemeClr val="lt1"/>
                          </a:solidFill>
                          <a:latin typeface="Cambria" panose="02040503050406030204" pitchFamily="18" charset="0"/>
                          <a:ea typeface="宋体"/>
                          <a:cs typeface="+mn-cs"/>
                        </a:rPr>
                        <a:t>(W)</a:t>
                      </a:r>
                      <a:endParaRPr lang="zh-CN" altLang="en-US" sz="1600" b="1" dirty="0">
                        <a:solidFill>
                          <a:schemeClr val="lt1"/>
                        </a:solidFill>
                        <a:latin typeface="Cambria" panose="02040503050406030204" pitchFamily="18" charset="0"/>
                        <a:ea typeface="宋体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94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defRPr/>
                      </a:pPr>
                      <a:r>
                        <a:rPr lang="en-US" altLang="zh-CN" sz="16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ARM</a:t>
                      </a:r>
                      <a:endParaRPr lang="zh-CN" sz="1600" dirty="0">
                        <a:latin typeface="Cambria" panose="02040503050406030204" pitchFamily="18" charset="0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defRPr/>
                      </a:pPr>
                      <a:r>
                        <a:rPr lang="en-US" altLang="zh-CN" sz="16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</a:t>
                      </a:r>
                      <a:endParaRPr lang="zh-CN" sz="1600" dirty="0">
                        <a:latin typeface="Cambria" panose="02040503050406030204" pitchFamily="18" charset="0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defRPr/>
                      </a:pPr>
                      <a:r>
                        <a:rPr lang="en-US" altLang="zh-CN" sz="1600" b="0" dirty="0">
                          <a:latin typeface="Cambria" panose="02040503050406030204" pitchFamily="18" charset="0"/>
                          <a:ea typeface="宋体"/>
                        </a:rPr>
                        <a:t>109</a:t>
                      </a:r>
                      <a:endParaRPr lang="zh-CN" sz="1600" b="0" dirty="0">
                        <a:latin typeface="Cambria" panose="02040503050406030204" pitchFamily="18" charset="0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defRPr/>
                      </a:pPr>
                      <a:r>
                        <a:rPr lang="en-US" altLang="zh-CN" sz="1600" b="0" dirty="0">
                          <a:latin typeface="Cambria" panose="02040503050406030204" pitchFamily="18" charset="0"/>
                          <a:ea typeface="宋体"/>
                        </a:rPr>
                        <a:t>300</a:t>
                      </a:r>
                      <a:endParaRPr lang="zh-CN" sz="1600" b="0" dirty="0">
                        <a:latin typeface="Cambria" panose="02040503050406030204" pitchFamily="18" charset="0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defRPr/>
                      </a:pPr>
                      <a:r>
                        <a:rPr lang="en-US" altLang="zh-CN" sz="1600" b="0" dirty="0">
                          <a:latin typeface="Cambria" panose="02040503050406030204" pitchFamily="18" charset="0"/>
                          <a:ea typeface="宋体"/>
                        </a:rPr>
                        <a:t>306</a:t>
                      </a:r>
                      <a:r>
                        <a:rPr lang="en-US" altLang="zh-CN" sz="1600" b="0" dirty="0">
                          <a:solidFill>
                            <a:srgbClr val="FF0000"/>
                          </a:solidFill>
                          <a:latin typeface="Cambria" panose="02040503050406030204" pitchFamily="18" charset="0"/>
                          <a:ea typeface="宋体"/>
                        </a:rPr>
                        <a:t>(+6)</a:t>
                      </a:r>
                      <a:endParaRPr lang="zh-CN" sz="1600" b="0" dirty="0">
                        <a:solidFill>
                          <a:srgbClr val="FF0000"/>
                        </a:solidFill>
                        <a:latin typeface="Cambria" panose="02040503050406030204" pitchFamily="18" charset="0"/>
                        <a:ea typeface="宋体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9474"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X86</a:t>
                      </a:r>
                      <a:endParaRPr lang="zh-CN" altLang="zh-CN" sz="1600" dirty="0">
                        <a:latin typeface="Cambria" panose="02040503050406030204" pitchFamily="18" charset="0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</a:t>
                      </a:r>
                      <a:endParaRPr lang="zh-CN" altLang="zh-CN" sz="1600" dirty="0">
                        <a:latin typeface="Cambria" panose="02040503050406030204" pitchFamily="18" charset="0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defRPr/>
                      </a:pPr>
                      <a:r>
                        <a:rPr lang="en-US" altLang="zh-CN" sz="1600" b="0" dirty="0">
                          <a:latin typeface="Cambria" panose="02040503050406030204" pitchFamily="18" charset="0"/>
                          <a:ea typeface="宋体"/>
                        </a:rPr>
                        <a:t>90</a:t>
                      </a:r>
                      <a:endParaRPr lang="zh-CN" sz="1600" b="0" dirty="0">
                        <a:latin typeface="Cambria" panose="02040503050406030204" pitchFamily="18" charset="0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defRPr/>
                      </a:pPr>
                      <a:r>
                        <a:rPr lang="en-US" altLang="zh-CN" sz="1600" b="0" dirty="0">
                          <a:latin typeface="Cambria" panose="02040503050406030204" pitchFamily="18" charset="0"/>
                          <a:ea typeface="宋体"/>
                        </a:rPr>
                        <a:t>180</a:t>
                      </a:r>
                      <a:endParaRPr lang="zh-CN" sz="1600" b="0" dirty="0">
                        <a:latin typeface="Cambria" panose="02040503050406030204" pitchFamily="18" charset="0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defRPr/>
                      </a:pPr>
                      <a:r>
                        <a:rPr lang="en-US" altLang="zh-CN" sz="1600" b="0" dirty="0">
                          <a:latin typeface="Cambria" panose="02040503050406030204" pitchFamily="18" charset="0"/>
                          <a:ea typeface="宋体"/>
                        </a:rPr>
                        <a:t>240</a:t>
                      </a:r>
                      <a:r>
                        <a:rPr lang="en-US" altLang="zh-CN" sz="1600" b="0" dirty="0">
                          <a:solidFill>
                            <a:srgbClr val="FF0000"/>
                          </a:solidFill>
                          <a:latin typeface="Cambria" panose="02040503050406030204" pitchFamily="18" charset="0"/>
                          <a:ea typeface="宋体"/>
                        </a:rPr>
                        <a:t>(+60)</a:t>
                      </a:r>
                      <a:endParaRPr lang="zh-CN" sz="1600" b="0" dirty="0">
                        <a:solidFill>
                          <a:srgbClr val="FF0000"/>
                        </a:solidFill>
                        <a:latin typeface="Cambria" panose="02040503050406030204" pitchFamily="18" charset="0"/>
                        <a:ea typeface="宋体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3" name="图片 2">
            <a:extLst>
              <a:ext uri="{FF2B5EF4-FFF2-40B4-BE49-F238E27FC236}">
                <a16:creationId xmlns:a16="http://schemas.microsoft.com/office/drawing/2014/main" id="{528B507B-BA7E-442A-A786-C5930053EA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90430" y="1116073"/>
            <a:ext cx="3306662" cy="936104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id="{8DDA6B98-AA84-4979-AB75-C299552595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8690430" y="2460358"/>
            <a:ext cx="3306662" cy="936104"/>
          </a:xfrm>
          <a:prstGeom prst="rect">
            <a:avLst/>
          </a:prstGeom>
        </p:spPr>
      </p:pic>
      <p:sp>
        <p:nvSpPr>
          <p:cNvPr id="23" name="文本框 22">
            <a:extLst>
              <a:ext uri="{FF2B5EF4-FFF2-40B4-BE49-F238E27FC236}">
                <a16:creationId xmlns:a16="http://schemas.microsoft.com/office/drawing/2014/main" id="{E78D52D4-B596-4877-86EB-436C21FF3983}"/>
              </a:ext>
            </a:extLst>
          </p:cNvPr>
          <p:cNvSpPr txBox="1"/>
          <p:nvPr/>
        </p:nvSpPr>
        <p:spPr>
          <a:xfrm>
            <a:off x="9551673" y="1214793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rgbClr val="FF0000"/>
                </a:solidFill>
              </a:rPr>
              <a:t>96</a:t>
            </a:r>
            <a:r>
              <a:rPr lang="zh-CN" altLang="en-US" b="1" dirty="0">
                <a:solidFill>
                  <a:srgbClr val="FF0000"/>
                </a:solidFill>
              </a:rPr>
              <a:t>个物理核心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669AABCF-C2FF-443E-800D-90284F19D61F}"/>
              </a:ext>
            </a:extLst>
          </p:cNvPr>
          <p:cNvSpPr txBox="1"/>
          <p:nvPr/>
        </p:nvSpPr>
        <p:spPr bwMode="auto">
          <a:xfrm>
            <a:off x="9551673" y="2690957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>
                <a:solidFill>
                  <a:srgbClr val="FF0000"/>
                </a:solidFill>
              </a:rPr>
              <a:t>32</a:t>
            </a:r>
            <a:r>
              <a:rPr lang="zh-CN" altLang="en-US" b="1" dirty="0">
                <a:solidFill>
                  <a:srgbClr val="FF0000"/>
                </a:solidFill>
              </a:rPr>
              <a:t>个物理核心</a:t>
            </a:r>
          </a:p>
        </p:txBody>
      </p:sp>
      <p:graphicFrame>
        <p:nvGraphicFramePr>
          <p:cNvPr id="28" name="表格 8">
            <a:extLst>
              <a:ext uri="{FF2B5EF4-FFF2-40B4-BE49-F238E27FC236}">
                <a16:creationId xmlns:a16="http://schemas.microsoft.com/office/drawing/2014/main" id="{729ACCDD-0907-4FFB-9FCE-2976832BE9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43403"/>
              </p:ext>
            </p:extLst>
          </p:nvPr>
        </p:nvGraphicFramePr>
        <p:xfrm>
          <a:off x="2117248" y="4560041"/>
          <a:ext cx="5706944" cy="1293947"/>
        </p:xfrm>
        <a:graphic>
          <a:graphicData uri="http://schemas.openxmlformats.org/drawingml/2006/table">
            <a:tbl>
              <a:tblPr firstRow="1" firstCol="1" bandRow="1">
                <a:tableStyleId>{CBCAA19E-72ED-ADF9-A2A0-A48600D36C13}</a:tableStyleId>
              </a:tblPr>
              <a:tblGrid>
                <a:gridCol w="10137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5852">
                  <a:extLst>
                    <a:ext uri="{9D8B030D-6E8A-4147-A177-3AD203B41FA5}">
                      <a16:colId xmlns:a16="http://schemas.microsoft.com/office/drawing/2014/main" val="2504878518"/>
                    </a:ext>
                  </a:extLst>
                </a:gridCol>
                <a:gridCol w="961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5881">
                  <a:extLst>
                    <a:ext uri="{9D8B030D-6E8A-4147-A177-3AD203B41FA5}">
                      <a16:colId xmlns:a16="http://schemas.microsoft.com/office/drawing/2014/main" val="3544295650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13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defRPr/>
                      </a:pPr>
                      <a:r>
                        <a:rPr lang="zh-CN" altLang="en-US" sz="1600" b="1" dirty="0">
                          <a:solidFill>
                            <a:schemeClr val="lt1"/>
                          </a:solidFill>
                          <a:latin typeface="Cambria" panose="02040503050406030204" pitchFamily="18" charset="0"/>
                          <a:ea typeface="宋体"/>
                          <a:cs typeface="+mn-cs"/>
                        </a:rPr>
                        <a:t>节点类型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defRPr/>
                      </a:pPr>
                      <a:r>
                        <a:rPr lang="zh-CN" altLang="en-US" sz="1600" b="1" dirty="0">
                          <a:solidFill>
                            <a:schemeClr val="lt1"/>
                          </a:solidFill>
                          <a:latin typeface="Cambria" panose="02040503050406030204" pitchFamily="18" charset="0"/>
                          <a:ea typeface="宋体"/>
                          <a:cs typeface="+mn-cs"/>
                        </a:rPr>
                        <a:t>作业数量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defRPr/>
                      </a:pPr>
                      <a:r>
                        <a:rPr lang="zh-CN" altLang="en-US" sz="1600" b="1" dirty="0">
                          <a:solidFill>
                            <a:schemeClr val="lt1"/>
                          </a:solidFill>
                          <a:latin typeface="Cambria" panose="02040503050406030204" pitchFamily="18" charset="0"/>
                          <a:ea typeface="宋体"/>
                          <a:cs typeface="+mn-cs"/>
                        </a:rPr>
                        <a:t>总运行时间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defRPr/>
                      </a:pPr>
                      <a:r>
                        <a:rPr lang="zh-CN" altLang="en-US" sz="1600" b="1" dirty="0">
                          <a:solidFill>
                            <a:schemeClr val="lt1"/>
                          </a:solidFill>
                          <a:latin typeface="Cambria" panose="02040503050406030204" pitchFamily="18" charset="0"/>
                          <a:ea typeface="宋体"/>
                          <a:cs typeface="+mn-cs"/>
                        </a:rPr>
                        <a:t>单作业平均运行时间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defRPr/>
                      </a:pPr>
                      <a:r>
                        <a:rPr lang="zh-CN" altLang="en-US" sz="1600" b="1" dirty="0">
                          <a:solidFill>
                            <a:schemeClr val="lt1"/>
                          </a:solidFill>
                          <a:latin typeface="Cambria" panose="02040503050406030204" pitchFamily="18" charset="0"/>
                          <a:ea typeface="宋体"/>
                          <a:cs typeface="+mn-cs"/>
                        </a:rPr>
                        <a:t>耗电量</a:t>
                      </a:r>
                      <a:r>
                        <a:rPr lang="en-US" sz="1600" b="1" dirty="0">
                          <a:solidFill>
                            <a:schemeClr val="lt1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+mn-cs"/>
                        </a:rPr>
                        <a:t> (</a:t>
                      </a:r>
                      <a:r>
                        <a:rPr lang="zh-CN" altLang="en-US" sz="1600" b="1" dirty="0">
                          <a:solidFill>
                            <a:schemeClr val="lt1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+mn-cs"/>
                        </a:rPr>
                        <a:t>瓦时</a:t>
                      </a:r>
                      <a:r>
                        <a:rPr lang="en-US" sz="1600" b="1" dirty="0">
                          <a:solidFill>
                            <a:schemeClr val="lt1"/>
                          </a:solidFill>
                          <a:latin typeface="Cambria" panose="02040503050406030204" pitchFamily="18" charset="0"/>
                          <a:ea typeface="Cambria" panose="02040503050406030204" pitchFamily="18" charset="0"/>
                          <a:cs typeface="+mn-cs"/>
                        </a:rPr>
                        <a:t>)</a:t>
                      </a:r>
                      <a:endParaRPr lang="zh-CN" altLang="en-US" sz="1600" b="1" dirty="0">
                        <a:solidFill>
                          <a:schemeClr val="lt1"/>
                        </a:solidFill>
                        <a:latin typeface="Cambria" panose="02040503050406030204" pitchFamily="18" charset="0"/>
                        <a:ea typeface="宋体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13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defRPr/>
                      </a:pPr>
                      <a:r>
                        <a:rPr lang="en-US" altLang="zh-CN" sz="16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ARM</a:t>
                      </a:r>
                      <a:endParaRPr lang="zh-CN" sz="1600" dirty="0">
                        <a:latin typeface="Cambria" panose="02040503050406030204" pitchFamily="18" charset="0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defRPr/>
                      </a:pPr>
                      <a:r>
                        <a:rPr lang="en-US" altLang="zh-CN" sz="16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96</a:t>
                      </a:r>
                      <a:endParaRPr lang="zh-CN" sz="1600" dirty="0">
                        <a:latin typeface="Cambria" panose="02040503050406030204" pitchFamily="18" charset="0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defRPr/>
                      </a:pPr>
                      <a:r>
                        <a:rPr lang="en-US" altLang="zh-CN" sz="1600" b="0" dirty="0">
                          <a:latin typeface="Cambria" panose="02040503050406030204" pitchFamily="18" charset="0"/>
                          <a:ea typeface="宋体"/>
                        </a:rPr>
                        <a:t>4h6m</a:t>
                      </a:r>
                      <a:endParaRPr lang="zh-CN" sz="1600" b="0" dirty="0">
                        <a:latin typeface="Cambria" panose="02040503050406030204" pitchFamily="18" charset="0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defRPr/>
                      </a:pPr>
                      <a:r>
                        <a:rPr lang="en-US" altLang="zh-CN" sz="1600" b="0" dirty="0">
                          <a:latin typeface="Cambria" panose="02040503050406030204" pitchFamily="18" charset="0"/>
                          <a:ea typeface="宋体"/>
                        </a:rPr>
                        <a:t>103.75m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defRPr/>
                      </a:pPr>
                      <a:r>
                        <a:rPr lang="en-US" altLang="zh-CN" sz="1600" b="0" dirty="0">
                          <a:latin typeface="Cambria" panose="02040503050406030204" pitchFamily="18" charset="0"/>
                          <a:ea typeface="宋体"/>
                        </a:rPr>
                        <a:t>1355.51</a:t>
                      </a:r>
                      <a:endParaRPr lang="zh-CN" sz="1600" b="0" dirty="0">
                        <a:latin typeface="Cambria" panose="02040503050406030204" pitchFamily="18" charset="0"/>
                        <a:ea typeface="宋体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1312"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X86</a:t>
                      </a:r>
                      <a:endParaRPr lang="zh-CN" altLang="zh-CN" sz="1600" dirty="0">
                        <a:latin typeface="Cambria" panose="02040503050406030204" pitchFamily="18" charset="0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dirty="0"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32</a:t>
                      </a:r>
                      <a:endParaRPr lang="zh-CN" altLang="zh-CN" sz="1600" dirty="0">
                        <a:latin typeface="Cambria" panose="02040503050406030204" pitchFamily="18" charset="0"/>
                        <a:ea typeface="宋体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defRPr/>
                      </a:pPr>
                      <a:r>
                        <a:rPr lang="en-US" altLang="zh-CN" sz="1600" b="0" dirty="0">
                          <a:latin typeface="Cambria" panose="02040503050406030204" pitchFamily="18" charset="0"/>
                          <a:ea typeface="宋体"/>
                        </a:rPr>
                        <a:t>3h20m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defRPr/>
                      </a:pPr>
                      <a:r>
                        <a:rPr lang="en-US" altLang="zh-CN" sz="1600" b="0" dirty="0">
                          <a:latin typeface="Cambria" panose="02040503050406030204" pitchFamily="18" charset="0"/>
                          <a:ea typeface="宋体"/>
                        </a:rPr>
                        <a:t>83.09m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defRPr/>
                      </a:pPr>
                      <a:r>
                        <a:rPr lang="en-US" altLang="zh-CN" sz="1600" b="0" dirty="0">
                          <a:latin typeface="Cambria" panose="02040503050406030204" pitchFamily="18" charset="0"/>
                          <a:ea typeface="宋体"/>
                        </a:rPr>
                        <a:t>967.36</a:t>
                      </a:r>
                      <a:endParaRPr lang="zh-CN" sz="1600" b="0" dirty="0">
                        <a:latin typeface="Cambria" panose="02040503050406030204" pitchFamily="18" charset="0"/>
                        <a:ea typeface="宋体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5" name="图表 14">
            <a:extLst>
              <a:ext uri="{FF2B5EF4-FFF2-40B4-BE49-F238E27FC236}">
                <a16:creationId xmlns:a16="http://schemas.microsoft.com/office/drawing/2014/main" id="{917F559B-3BD1-49C5-AC1D-E6E889E2815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29196806"/>
              </p:ext>
            </p:extLst>
          </p:nvPr>
        </p:nvGraphicFramePr>
        <p:xfrm>
          <a:off x="7779336" y="3901422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1467682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zh-CN" altLang="en-US" sz="4000" dirty="0">
                <a:latin typeface="楷体" panose="02010609060101010101" pitchFamily="49" charset="-122"/>
                <a:ea typeface="楷体" panose="02010609060101010101" pitchFamily="49" charset="-122"/>
              </a:rPr>
              <a:t>性能测试</a:t>
            </a:r>
            <a:endParaRPr lang="zh-CN" sz="4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内容占位符 2"/>
          <p:cNvSpPr>
            <a:spLocks noGrp="1"/>
          </p:cNvSpPr>
          <p:nvPr>
            <p:ph idx="1"/>
          </p:nvPr>
        </p:nvSpPr>
        <p:spPr bwMode="auto">
          <a:xfrm>
            <a:off x="411959" y="1152980"/>
            <a:ext cx="8204322" cy="510547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LHAASO-WCDA </a:t>
            </a:r>
            <a:r>
              <a:rPr lang="zh-CN" altLang="en-US" dirty="0">
                <a:latin typeface="Cambria" panose="02040503050406030204" pitchFamily="18" charset="0"/>
                <a:ea typeface="宋体" panose="02010600030101010101" pitchFamily="2" charset="-122"/>
              </a:rPr>
              <a:t>事例重建测试</a:t>
            </a:r>
            <a:endParaRPr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1">
              <a:defRPr/>
            </a:pPr>
            <a:r>
              <a:rPr lang="zh-CN" altLang="en-US" dirty="0">
                <a:latin typeface="Cambria" panose="02040503050406030204" pitchFamily="18" charset="0"/>
                <a:ea typeface="宋体" panose="02010600030101010101" pitchFamily="2" charset="-122"/>
              </a:rPr>
              <a:t>基于</a:t>
            </a:r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ROOT</a:t>
            </a:r>
            <a:r>
              <a:rPr lang="zh-CN" altLang="en-US" dirty="0">
                <a:latin typeface="Cambria" panose="02040503050406030204" pitchFamily="18" charset="0"/>
                <a:ea typeface="宋体" panose="02010600030101010101" pitchFamily="2" charset="-122"/>
              </a:rPr>
              <a:t>软件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  <a:r>
              <a:rPr lang="zh-CN" dirty="0">
                <a:latin typeface="Cambria" panose="02040503050406030204" pitchFamily="18" charset="0"/>
                <a:ea typeface="宋体" panose="02010600030101010101" pitchFamily="2" charset="-122"/>
              </a:rPr>
              <a:t> </a:t>
            </a:r>
            <a:r>
              <a:rPr lang="zh-CN" altLang="en-US" dirty="0">
                <a:latin typeface="Cambria" panose="02040503050406030204" pitchFamily="18" charset="0"/>
                <a:ea typeface="宋体" panose="02010600030101010101" pitchFamily="2" charset="-122"/>
              </a:rPr>
              <a:t>数据密集型计算</a:t>
            </a:r>
            <a:endParaRPr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1">
              <a:defRPr/>
            </a:pPr>
            <a:r>
              <a:rPr lang="zh-CN" altLang="en-US" dirty="0">
                <a:latin typeface="Cambria" panose="02040503050406030204" pitchFamily="18" charset="0"/>
                <a:ea typeface="宋体" panose="02010600030101010101" pitchFamily="2" charset="-122"/>
              </a:rPr>
              <a:t>一个作业约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1.1GB </a:t>
            </a:r>
            <a:r>
              <a:rPr lang="zh-CN" altLang="en-US" dirty="0">
                <a:latin typeface="Cambria" panose="02040503050406030204" pitchFamily="18" charset="0"/>
                <a:ea typeface="宋体" panose="02010600030101010101" pitchFamily="2" charset="-122"/>
              </a:rPr>
              <a:t>包括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418,</a:t>
            </a:r>
            <a:r>
              <a:rPr lang="zh-CN" dirty="0">
                <a:latin typeface="Cambria" panose="02040503050406030204" pitchFamily="18" charset="0"/>
                <a:ea typeface="宋体" panose="02010600030101010101" pitchFamily="2" charset="-122"/>
              </a:rPr>
              <a:t> 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816 </a:t>
            </a:r>
            <a:r>
              <a:rPr lang="zh-CN" altLang="en-US" dirty="0">
                <a:latin typeface="Cambria" panose="02040503050406030204" pitchFamily="18" charset="0"/>
                <a:ea typeface="宋体" panose="02010600030101010101" pitchFamily="2" charset="-122"/>
              </a:rPr>
              <a:t>个事例</a:t>
            </a:r>
            <a:endParaRPr lang="en-US" altLang="zh-CN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1">
              <a:defRPr/>
            </a:pPr>
            <a:r>
              <a:rPr lang="en-US" altLang="zh-CN" dirty="0">
                <a:latin typeface="Cambria" panose="02040503050406030204" pitchFamily="18" charset="0"/>
                <a:ea typeface="Cambria" panose="02040503050406030204" pitchFamily="18" charset="0"/>
              </a:rPr>
              <a:t>ARM</a:t>
            </a:r>
            <a:r>
              <a:rPr lang="zh-CN" altLang="en-US" dirty="0">
                <a:latin typeface="Cambria" panose="02040503050406030204" pitchFamily="18" charset="0"/>
                <a:ea typeface="Cambria" panose="02040503050406030204" pitchFamily="18" charset="0"/>
              </a:rPr>
              <a:t>：</a:t>
            </a:r>
            <a:r>
              <a:rPr lang="en-US" altLang="zh-CN" dirty="0" err="1">
                <a:latin typeface="Cambria" panose="02040503050406030204" pitchFamily="18" charset="0"/>
                <a:ea typeface="Cambria" panose="02040503050406030204" pitchFamily="18" charset="0"/>
              </a:rPr>
              <a:t>Kunpeng</a:t>
            </a:r>
            <a:r>
              <a:rPr lang="en-US" altLang="zh-CN" dirty="0">
                <a:latin typeface="Cambria" panose="02040503050406030204" pitchFamily="18" charset="0"/>
                <a:ea typeface="Cambria" panose="02040503050406030204" pitchFamily="18" charset="0"/>
              </a:rPr>
              <a:t> 920-6426@2.6G Hz,</a:t>
            </a:r>
            <a:r>
              <a:rPr lang="zh-CN" altLang="en-US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altLang="zh-CN" dirty="0">
                <a:latin typeface="Cambria" panose="02040503050406030204" pitchFamily="18" charset="0"/>
                <a:ea typeface="Cambria" panose="02040503050406030204" pitchFamily="18" charset="0"/>
              </a:rPr>
              <a:t>48</a:t>
            </a:r>
            <a:r>
              <a:rPr lang="zh-CN" altLang="en-US" dirty="0">
                <a:latin typeface="Cambria" panose="02040503050406030204" pitchFamily="18" charset="0"/>
                <a:ea typeface="Cambria" panose="02040503050406030204" pitchFamily="18" charset="0"/>
              </a:rPr>
              <a:t>核</a:t>
            </a:r>
            <a:endParaRPr lang="en-US" altLang="zh-CN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1">
              <a:defRPr/>
            </a:pPr>
            <a:r>
              <a:rPr lang="en-US" altLang="zh-CN" dirty="0">
                <a:latin typeface="Cambria" panose="02040503050406030204" pitchFamily="18" charset="0"/>
                <a:ea typeface="Cambria" panose="02040503050406030204" pitchFamily="18" charset="0"/>
              </a:rPr>
              <a:t>X86-1</a:t>
            </a:r>
            <a:r>
              <a:rPr lang="zh-CN" altLang="en-US" dirty="0">
                <a:latin typeface="Cambria" panose="02040503050406030204" pitchFamily="18" charset="0"/>
                <a:ea typeface="Cambria" panose="02040503050406030204" pitchFamily="18" charset="0"/>
              </a:rPr>
              <a:t>：</a:t>
            </a:r>
            <a:r>
              <a:rPr lang="en-US" altLang="zh-CN" dirty="0">
                <a:latin typeface="Cambria" panose="02040503050406030204" pitchFamily="18" charset="0"/>
                <a:ea typeface="Cambria" panose="02040503050406030204" pitchFamily="18" charset="0"/>
              </a:rPr>
              <a:t>Intel E5-2620@2.0G Hz,</a:t>
            </a:r>
            <a:r>
              <a:rPr lang="zh-CN" altLang="en-US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altLang="zh-CN" dirty="0">
                <a:latin typeface="Cambria" panose="02040503050406030204" pitchFamily="18" charset="0"/>
                <a:ea typeface="Cambria" panose="02040503050406030204" pitchFamily="18" charset="0"/>
              </a:rPr>
              <a:t>6</a:t>
            </a:r>
            <a:r>
              <a:rPr lang="zh-CN" altLang="en-US" dirty="0">
                <a:latin typeface="Cambria" panose="02040503050406030204" pitchFamily="18" charset="0"/>
                <a:ea typeface="Cambria" panose="02040503050406030204" pitchFamily="18" charset="0"/>
              </a:rPr>
              <a:t>核</a:t>
            </a:r>
            <a:endParaRPr lang="en-US" altLang="zh-CN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1">
              <a:defRPr/>
            </a:pPr>
            <a:r>
              <a:rPr lang="en-US" altLang="zh-CN" dirty="0">
                <a:latin typeface="Cambria" panose="02040503050406030204" pitchFamily="18" charset="0"/>
                <a:ea typeface="Cambria" panose="02040503050406030204" pitchFamily="18" charset="0"/>
              </a:rPr>
              <a:t>X86-2</a:t>
            </a:r>
            <a:r>
              <a:rPr lang="zh-CN" altLang="en-US" dirty="0">
                <a:latin typeface="Cambria" panose="02040503050406030204" pitchFamily="18" charset="0"/>
                <a:ea typeface="Cambria" panose="02040503050406030204" pitchFamily="18" charset="0"/>
              </a:rPr>
              <a:t>：</a:t>
            </a:r>
            <a:r>
              <a:rPr lang="en-US" altLang="zh-CN" dirty="0">
                <a:latin typeface="Cambria" panose="02040503050406030204" pitchFamily="18" charset="0"/>
                <a:ea typeface="Cambria" panose="02040503050406030204" pitchFamily="18" charset="0"/>
              </a:rPr>
              <a:t>Intel Gold 6230@2.1G Hz, 20</a:t>
            </a:r>
            <a:r>
              <a:rPr lang="zh-CN" altLang="en-US" dirty="0">
                <a:latin typeface="Cambria" panose="02040503050406030204" pitchFamily="18" charset="0"/>
                <a:ea typeface="Cambria" panose="02040503050406030204" pitchFamily="18" charset="0"/>
              </a:rPr>
              <a:t>核</a:t>
            </a:r>
            <a:endParaRPr lang="en-US" altLang="zh-CN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1">
              <a:defRPr/>
            </a:pPr>
            <a:r>
              <a:rPr lang="en-US" altLang="zh-CN" dirty="0">
                <a:latin typeface="Cambria" panose="02040503050406030204" pitchFamily="18" charset="0"/>
                <a:ea typeface="Cambria" panose="02040503050406030204" pitchFamily="18" charset="0"/>
              </a:rPr>
              <a:t>X86</a:t>
            </a:r>
            <a:r>
              <a:rPr lang="zh-CN" altLang="en-US" dirty="0">
                <a:latin typeface="Cambria" panose="02040503050406030204" pitchFamily="18" charset="0"/>
                <a:ea typeface="宋体" panose="02010600030101010101" pitchFamily="2" charset="-122"/>
              </a:rPr>
              <a:t>单核比</a:t>
            </a:r>
            <a:r>
              <a:rPr lang="en-US" altLang="zh-CN" dirty="0">
                <a:latin typeface="Cambria" panose="02040503050406030204" pitchFamily="18" charset="0"/>
                <a:ea typeface="Cambria" panose="02040503050406030204" pitchFamily="18" charset="0"/>
              </a:rPr>
              <a:t>ARM</a:t>
            </a:r>
            <a:r>
              <a:rPr lang="zh-CN" altLang="en-US" dirty="0">
                <a:latin typeface="Cambria" panose="02040503050406030204" pitchFamily="18" charset="0"/>
                <a:ea typeface="宋体" panose="02010600030101010101" pitchFamily="2" charset="-122"/>
              </a:rPr>
              <a:t>快</a:t>
            </a:r>
            <a:r>
              <a:rPr lang="en-US" altLang="zh-CN" dirty="0">
                <a:latin typeface="Cambria" panose="02040503050406030204" pitchFamily="18" charset="0"/>
                <a:ea typeface="Cambria" panose="02040503050406030204" pitchFamily="18" charset="0"/>
              </a:rPr>
              <a:t>40%</a:t>
            </a:r>
          </a:p>
          <a:p>
            <a:pPr lvl="1">
              <a:defRPr/>
            </a:pPr>
            <a:r>
              <a:rPr lang="en-US" altLang="zh-CN" dirty="0">
                <a:latin typeface="Cambria" panose="02040503050406030204" pitchFamily="18" charset="0"/>
                <a:ea typeface="Cambria" panose="02040503050406030204" pitchFamily="18" charset="0"/>
              </a:rPr>
              <a:t>ARM</a:t>
            </a:r>
            <a:r>
              <a:rPr lang="zh-CN" altLang="en-US" dirty="0">
                <a:latin typeface="Cambria" panose="02040503050406030204" pitchFamily="18" charset="0"/>
                <a:ea typeface="宋体" panose="02010600030101010101" pitchFamily="2" charset="-122"/>
              </a:rPr>
              <a:t>整机比</a:t>
            </a:r>
            <a:r>
              <a:rPr lang="en-US" altLang="zh-CN" dirty="0">
                <a:latin typeface="Cambria" panose="02040503050406030204" pitchFamily="18" charset="0"/>
                <a:ea typeface="Cambria" panose="02040503050406030204" pitchFamily="18" charset="0"/>
              </a:rPr>
              <a:t>X86</a:t>
            </a:r>
            <a:r>
              <a:rPr lang="zh-CN" altLang="en-US" dirty="0">
                <a:latin typeface="Cambria" panose="02040503050406030204" pitchFamily="18" charset="0"/>
                <a:ea typeface="宋体" panose="02010600030101010101" pitchFamily="2" charset="-122"/>
              </a:rPr>
              <a:t>快</a:t>
            </a:r>
            <a:r>
              <a:rPr lang="en-US" altLang="zh-CN" dirty="0">
                <a:latin typeface="Cambria" panose="02040503050406030204" pitchFamily="18" charset="0"/>
                <a:ea typeface="Cambria" panose="02040503050406030204" pitchFamily="18" charset="0"/>
              </a:rPr>
              <a:t>171%</a:t>
            </a:r>
          </a:p>
          <a:p>
            <a:pPr marL="457200" lvl="1" indent="0">
              <a:buNone/>
              <a:defRPr/>
            </a:pP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日期占位符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3AC321D-1AE7-7F42-AFD6-8AEBD3216375}" type="datetime1">
              <a:rPr lang="en-US" b="1" smtClean="0">
                <a:solidFill>
                  <a:schemeClr val="tx1"/>
                </a:solidFill>
              </a:rPr>
              <a:t>7/12/23</a:t>
            </a:fld>
            <a:endParaRPr lang="zh-CN" b="1">
              <a:solidFill>
                <a:schemeClr val="tx1"/>
              </a:solidFill>
            </a:endParaRPr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11"/>
          </p:nvPr>
        </p:nvSpPr>
        <p:spPr bwMode="auto">
          <a:xfrm>
            <a:off x="4038600" y="6462060"/>
            <a:ext cx="4114800" cy="365125"/>
          </a:xfrm>
        </p:spPr>
        <p:txBody>
          <a:bodyPr/>
          <a:lstStyle/>
          <a:p>
            <a:pPr>
              <a:defRPr/>
            </a:pPr>
            <a:r>
              <a:rPr lang="en-US" altLang="zh-CN" b="1">
                <a:solidFill>
                  <a:schemeClr val="tx1"/>
                </a:solidFill>
              </a:rPr>
              <a:t>SCE 2023</a:t>
            </a:r>
            <a:endParaRPr lang="zh-CN" altLang="zh-CN" b="1" dirty="0">
              <a:solidFill>
                <a:schemeClr val="tx1"/>
              </a:solidFill>
            </a:endParaRPr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BE2F480-0866-4C36-99B6-3656151950EC}" type="slidenum">
              <a:rPr lang="en-US" altLang="zh-CN" b="1">
                <a:solidFill>
                  <a:schemeClr val="tx1"/>
                </a:solidFill>
              </a:rPr>
              <a:t>15</a:t>
            </a:fld>
            <a:endParaRPr lang="zh-CN" b="1">
              <a:solidFill>
                <a:schemeClr val="tx1"/>
              </a:solidFill>
            </a:endParaRPr>
          </a:p>
        </p:txBody>
      </p:sp>
      <p:pic>
        <p:nvPicPr>
          <p:cNvPr id="3074" name="图表 1">
            <a:extLst>
              <a:ext uri="{FF2B5EF4-FFF2-40B4-BE49-F238E27FC236}">
                <a16:creationId xmlns:a16="http://schemas.microsoft.com/office/drawing/2014/main" id="{38B37ACC-2D51-4E5D-8FA6-FEC8D8FC59B8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6320" y="1153541"/>
            <a:ext cx="3055474" cy="248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图表 1">
            <a:extLst>
              <a:ext uri="{FF2B5EF4-FFF2-40B4-BE49-F238E27FC236}">
                <a16:creationId xmlns:a16="http://schemas.microsoft.com/office/drawing/2014/main" id="{FC3C6A05-7690-4B48-A1FB-ADBAE067C9DC}"/>
              </a:ext>
            </a:extLst>
          </p:cNvPr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6320" y="3944085"/>
            <a:ext cx="3055474" cy="24372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0AF5A3D7-68FB-431F-A25C-65FA044364FA}"/>
              </a:ext>
            </a:extLst>
          </p:cNvPr>
          <p:cNvSpPr txBox="1"/>
          <p:nvPr/>
        </p:nvSpPr>
        <p:spPr>
          <a:xfrm>
            <a:off x="10108594" y="3584799"/>
            <a:ext cx="20373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Cambria" panose="02040503050406030204" pitchFamily="18" charset="0"/>
                <a:ea typeface="Cambria" panose="02040503050406030204" pitchFamily="18" charset="0"/>
              </a:rPr>
              <a:t>HS06</a:t>
            </a:r>
            <a:r>
              <a:rPr lang="zh-CN" altLang="en-US" dirty="0">
                <a:latin typeface="Cambria" panose="02040503050406030204" pitchFamily="18" charset="0"/>
                <a:ea typeface="宋体" panose="02010600030101010101" pitchFamily="2" charset="-122"/>
              </a:rPr>
              <a:t>评分</a:t>
            </a:r>
          </a:p>
        </p:txBody>
      </p:sp>
      <p:cxnSp>
        <p:nvCxnSpPr>
          <p:cNvPr id="11" name="直接箭头连接符 10">
            <a:extLst>
              <a:ext uri="{FF2B5EF4-FFF2-40B4-BE49-F238E27FC236}">
                <a16:creationId xmlns:a16="http://schemas.microsoft.com/office/drawing/2014/main" id="{FCB5684D-BE93-4D09-A089-373F84EF68C8}"/>
              </a:ext>
            </a:extLst>
          </p:cNvPr>
          <p:cNvCxnSpPr/>
          <p:nvPr/>
        </p:nvCxnSpPr>
        <p:spPr>
          <a:xfrm>
            <a:off x="10200456" y="4653136"/>
            <a:ext cx="1080120" cy="5130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>
            <a:extLst>
              <a:ext uri="{FF2B5EF4-FFF2-40B4-BE49-F238E27FC236}">
                <a16:creationId xmlns:a16="http://schemas.microsoft.com/office/drawing/2014/main" id="{DD6FF180-D2DD-45F7-957D-F113002443F2}"/>
              </a:ext>
            </a:extLst>
          </p:cNvPr>
          <p:cNvSpPr txBox="1"/>
          <p:nvPr/>
        </p:nvSpPr>
        <p:spPr bwMode="auto">
          <a:xfrm rot="1566232">
            <a:off x="10520147" y="4626117"/>
            <a:ext cx="6325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Cambria" panose="02040503050406030204" pitchFamily="18" charset="0"/>
                <a:ea typeface="Cambria" panose="02040503050406030204" pitchFamily="18" charset="0"/>
              </a:rPr>
              <a:t>2.0x</a:t>
            </a:r>
            <a:endParaRPr lang="zh-CN" altLang="en-US" dirty="0">
              <a:latin typeface="Cambria" panose="02040503050406030204" pitchFamily="18" charset="0"/>
              <a:ea typeface="宋体" panose="02010600030101010101" pitchFamily="2" charset="-122"/>
            </a:endParaRPr>
          </a:p>
        </p:txBody>
      </p: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7870C40D-EC48-45C7-AF92-4FABF48802D9}"/>
              </a:ext>
            </a:extLst>
          </p:cNvPr>
          <p:cNvGrpSpPr/>
          <p:nvPr/>
        </p:nvGrpSpPr>
        <p:grpSpPr>
          <a:xfrm>
            <a:off x="5015880" y="3933056"/>
            <a:ext cx="3715072" cy="2466204"/>
            <a:chOff x="5015880" y="3933056"/>
            <a:chExt cx="3715072" cy="2466204"/>
          </a:xfrm>
        </p:grpSpPr>
        <p:pic>
          <p:nvPicPr>
            <p:cNvPr id="17" name="图表 1"/>
            <p:cNvPicPr>
              <a:picLocks noChangeArrowheads="1"/>
            </p:cNvPicPr>
            <p:nvPr/>
          </p:nvPicPr>
          <p:blipFill>
            <a:blip r:embed="rId5"/>
            <a:stretch/>
          </p:blipFill>
          <p:spPr bwMode="auto">
            <a:xfrm>
              <a:off x="5015880" y="3933056"/>
              <a:ext cx="3715072" cy="246620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7E881195-F3DD-44C2-931E-785EE8981724}"/>
                </a:ext>
              </a:extLst>
            </p:cNvPr>
            <p:cNvSpPr/>
            <p:nvPr/>
          </p:nvSpPr>
          <p:spPr>
            <a:xfrm>
              <a:off x="5735960" y="5877272"/>
              <a:ext cx="936104" cy="1440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tx1"/>
                  </a:solidFill>
                </a:rPr>
                <a:t>ARM</a:t>
              </a:r>
              <a:endParaRPr lang="zh-CN" altLang="en-US" sz="1400" dirty="0">
                <a:solidFill>
                  <a:schemeClr val="tx1"/>
                </a:solidFill>
              </a:endParaRPr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63B38916-9516-40F2-8063-963CF4B43F19}"/>
                </a:ext>
              </a:extLst>
            </p:cNvPr>
            <p:cNvSpPr/>
            <p:nvPr/>
          </p:nvSpPr>
          <p:spPr bwMode="auto">
            <a:xfrm>
              <a:off x="7032102" y="5877272"/>
              <a:ext cx="1440161" cy="1440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tx1"/>
                  </a:solidFill>
                </a:rPr>
                <a:t>X86-2</a:t>
              </a:r>
              <a:endParaRPr lang="zh-CN" altLang="en-US" sz="1400" dirty="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zh-CN" altLang="en-US" sz="4000" dirty="0">
                <a:latin typeface="楷体" panose="02010609060101010101" pitchFamily="49" charset="-122"/>
                <a:ea typeface="楷体" panose="02010609060101010101" pitchFamily="49" charset="-122"/>
              </a:rPr>
              <a:t>准确性测试</a:t>
            </a:r>
            <a:endParaRPr lang="zh-CN" sz="4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内容占位符 2"/>
          <p:cNvSpPr>
            <a:spLocks noGrp="1"/>
          </p:cNvSpPr>
          <p:nvPr>
            <p:ph idx="1"/>
          </p:nvPr>
        </p:nvSpPr>
        <p:spPr bwMode="auto">
          <a:xfrm>
            <a:off x="194908" y="1195467"/>
            <a:ext cx="4557817" cy="510547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zh-CN" altLang="en-US" sz="2400" dirty="0">
                <a:latin typeface="Cambria"/>
                <a:ea typeface="Cambria"/>
              </a:rPr>
              <a:t>使用</a:t>
            </a:r>
            <a:r>
              <a:rPr lang="en-US" altLang="zh-CN" sz="2400" dirty="0">
                <a:latin typeface="Cambria"/>
                <a:ea typeface="Cambria"/>
              </a:rPr>
              <a:t>V77420</a:t>
            </a:r>
            <a:r>
              <a:rPr lang="zh-CN" altLang="en-US" sz="2400" dirty="0">
                <a:latin typeface="Cambria"/>
                <a:ea typeface="Cambria"/>
              </a:rPr>
              <a:t>版本的</a:t>
            </a:r>
            <a:r>
              <a:rPr lang="en-US" altLang="zh-CN" sz="2400" dirty="0">
                <a:latin typeface="Cambria"/>
                <a:ea typeface="Cambria"/>
              </a:rPr>
              <a:t>CORSIKA</a:t>
            </a:r>
            <a:r>
              <a:rPr lang="zh-CN" altLang="en-US" sz="2400" dirty="0">
                <a:latin typeface="Cambria"/>
                <a:ea typeface="Cambria"/>
              </a:rPr>
              <a:t>，</a:t>
            </a:r>
            <a:r>
              <a:rPr lang="en-US" altLang="zh-CN" sz="2400" dirty="0">
                <a:latin typeface="Cambria"/>
                <a:ea typeface="Cambria"/>
              </a:rPr>
              <a:t> </a:t>
            </a:r>
            <a:r>
              <a:rPr lang="en-US" altLang="zh-CN" sz="2400" b="1" dirty="0">
                <a:latin typeface="Cambria"/>
                <a:ea typeface="Cambria"/>
              </a:rPr>
              <a:t>GHEISHA</a:t>
            </a:r>
            <a:r>
              <a:rPr lang="zh-CN" altLang="en-US" sz="2400" dirty="0">
                <a:latin typeface="Cambria"/>
                <a:ea typeface="Cambria"/>
              </a:rPr>
              <a:t>模型，相同参数</a:t>
            </a:r>
            <a:endParaRPr lang="en-US" altLang="zh-CN" sz="2400" dirty="0">
              <a:latin typeface="Cambria"/>
              <a:ea typeface="Cambria"/>
            </a:endParaRPr>
          </a:p>
          <a:p>
            <a:pPr>
              <a:defRPr/>
            </a:pPr>
            <a:r>
              <a:rPr lang="en-US" altLang="zh-CN" sz="2400" dirty="0">
                <a:latin typeface="Cambria"/>
                <a:ea typeface="Cambria"/>
              </a:rPr>
              <a:t>X86</a:t>
            </a:r>
            <a:r>
              <a:rPr lang="zh-CN" altLang="en-US" sz="2400" dirty="0">
                <a:latin typeface="Cambria"/>
                <a:ea typeface="Cambria"/>
              </a:rPr>
              <a:t>和</a:t>
            </a:r>
            <a:r>
              <a:rPr lang="en-US" altLang="zh-CN" sz="2400" dirty="0">
                <a:latin typeface="Cambria"/>
                <a:ea typeface="Cambria"/>
              </a:rPr>
              <a:t>ARM</a:t>
            </a:r>
            <a:r>
              <a:rPr lang="zh-CN" altLang="en-US" sz="2400" dirty="0">
                <a:latin typeface="Cambria"/>
                <a:ea typeface="Cambria"/>
              </a:rPr>
              <a:t>的运行结果对比完全一致</a:t>
            </a:r>
          </a:p>
        </p:txBody>
      </p:sp>
      <p:sp>
        <p:nvSpPr>
          <p:cNvPr id="6" name="日期占位符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1554EEF-2D25-6B49-934A-94FE5FD13449}" type="datetime1">
              <a:rPr lang="en-US" b="1" smtClean="0">
                <a:solidFill>
                  <a:schemeClr val="tx1"/>
                </a:solidFill>
              </a:rPr>
              <a:t>7/12/23</a:t>
            </a:fld>
            <a:endParaRPr lang="zh-CN" b="1">
              <a:solidFill>
                <a:schemeClr val="tx1"/>
              </a:solidFill>
            </a:endParaRPr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11"/>
          </p:nvPr>
        </p:nvSpPr>
        <p:spPr bwMode="auto">
          <a:xfrm>
            <a:off x="4038600" y="6462060"/>
            <a:ext cx="4114800" cy="365125"/>
          </a:xfrm>
        </p:spPr>
        <p:txBody>
          <a:bodyPr/>
          <a:lstStyle/>
          <a:p>
            <a:pPr>
              <a:defRPr/>
            </a:pPr>
            <a:r>
              <a:rPr lang="en-US" altLang="zh-CN" b="1">
                <a:solidFill>
                  <a:schemeClr val="tx1"/>
                </a:solidFill>
              </a:rPr>
              <a:t>SCE 2023</a:t>
            </a:r>
            <a:endParaRPr lang="zh-CN" altLang="zh-CN" b="1" dirty="0">
              <a:solidFill>
                <a:schemeClr val="tx1"/>
              </a:solidFill>
            </a:endParaRPr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BE2F480-0866-4C36-99B6-3656151950EC}" type="slidenum">
              <a:rPr lang="en-US" altLang="zh-CN" b="1">
                <a:solidFill>
                  <a:schemeClr val="tx1"/>
                </a:solidFill>
              </a:rPr>
              <a:t>16</a:t>
            </a:fld>
            <a:endParaRPr lang="zh-CN" b="1">
              <a:solidFill>
                <a:schemeClr val="tx1"/>
              </a:solidFill>
            </a:endParaRPr>
          </a:p>
        </p:txBody>
      </p:sp>
      <p:sp>
        <p:nvSpPr>
          <p:cNvPr id="9" name="文本框 9"/>
          <p:cNvSpPr>
            <a:spLocks/>
          </p:cNvSpPr>
          <p:nvPr/>
        </p:nvSpPr>
        <p:spPr bwMode="auto">
          <a:xfrm>
            <a:off x="1633538" y="2862560"/>
            <a:ext cx="5305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endParaRPr lang="zh-CN"/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779881B0-175A-426E-80C7-617E3D6640FB}"/>
              </a:ext>
            </a:extLst>
          </p:cNvPr>
          <p:cNvGrpSpPr/>
          <p:nvPr/>
        </p:nvGrpSpPr>
        <p:grpSpPr>
          <a:xfrm>
            <a:off x="4799856" y="980728"/>
            <a:ext cx="7392144" cy="5847920"/>
            <a:chOff x="4752725" y="1037488"/>
            <a:chExt cx="7392144" cy="5847920"/>
          </a:xfrm>
        </p:grpSpPr>
        <p:pic>
          <p:nvPicPr>
            <p:cNvPr id="11" name="Picture 2">
              <a:extLst>
                <a:ext uri="{FF2B5EF4-FFF2-40B4-BE49-F238E27FC236}">
                  <a16:creationId xmlns:a16="http://schemas.microsoft.com/office/drawing/2014/main" id="{F40384B3-6D78-432C-88AC-C9101145FF8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2725" y="1037488"/>
              <a:ext cx="7392144" cy="2880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2" name="Picture 2">
              <a:extLst>
                <a:ext uri="{FF2B5EF4-FFF2-40B4-BE49-F238E27FC236}">
                  <a16:creationId xmlns:a16="http://schemas.microsoft.com/office/drawing/2014/main" id="{6FBC4044-0130-4530-A87F-FF209E32974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66121" y="4005408"/>
              <a:ext cx="7378551" cy="2880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" name="圆角矩形 1">
              <a:extLst>
                <a:ext uri="{FF2B5EF4-FFF2-40B4-BE49-F238E27FC236}">
                  <a16:creationId xmlns:a16="http://schemas.microsoft.com/office/drawing/2014/main" id="{874F993E-6719-4C48-9493-68057CFA7D7F}"/>
                </a:ext>
              </a:extLst>
            </p:cNvPr>
            <p:cNvSpPr/>
            <p:nvPr/>
          </p:nvSpPr>
          <p:spPr>
            <a:xfrm>
              <a:off x="4752725" y="1430452"/>
              <a:ext cx="1530839" cy="5454956"/>
            </a:xfrm>
            <a:prstGeom prst="roundRect">
              <a:avLst/>
            </a:prstGeom>
            <a:solidFill>
              <a:srgbClr val="FF0000">
                <a:alpha val="10000"/>
              </a:srgbClr>
            </a:solidFill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755296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zh-CN" altLang="en-US" sz="4000" dirty="0">
                <a:latin typeface="楷体" panose="02010609060101010101" pitchFamily="49" charset="-122"/>
                <a:ea typeface="楷体" panose="02010609060101010101" pitchFamily="49" charset="-122"/>
              </a:rPr>
              <a:t>准确性测试</a:t>
            </a:r>
            <a:endParaRPr lang="zh-CN" sz="4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内容占位符 2"/>
          <p:cNvSpPr>
            <a:spLocks noGrp="1"/>
          </p:cNvSpPr>
          <p:nvPr>
            <p:ph idx="1"/>
          </p:nvPr>
        </p:nvSpPr>
        <p:spPr bwMode="auto">
          <a:xfrm>
            <a:off x="194908" y="1195467"/>
            <a:ext cx="4676956" cy="510547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zh-CN" altLang="en-US" sz="2400" dirty="0">
                <a:latin typeface="Cambria"/>
                <a:ea typeface="Cambria"/>
              </a:rPr>
              <a:t>使用</a:t>
            </a:r>
            <a:r>
              <a:rPr lang="en-US" altLang="zh-CN" sz="2400" dirty="0">
                <a:latin typeface="Cambria"/>
                <a:ea typeface="Cambria"/>
              </a:rPr>
              <a:t>V77420</a:t>
            </a:r>
            <a:r>
              <a:rPr lang="zh-CN" altLang="en-US" sz="2400" dirty="0">
                <a:latin typeface="Cambria"/>
                <a:ea typeface="Cambria"/>
              </a:rPr>
              <a:t>版本的</a:t>
            </a:r>
            <a:r>
              <a:rPr lang="en-US" altLang="zh-CN" sz="2400" dirty="0">
                <a:latin typeface="Cambria"/>
                <a:ea typeface="Cambria"/>
              </a:rPr>
              <a:t>CORSIKA</a:t>
            </a:r>
            <a:r>
              <a:rPr lang="zh-CN" altLang="en-US" sz="2400" dirty="0">
                <a:latin typeface="Cambria"/>
                <a:ea typeface="Cambria"/>
              </a:rPr>
              <a:t>，</a:t>
            </a:r>
            <a:r>
              <a:rPr lang="en-US" altLang="zh-CN" sz="2400" b="1" dirty="0">
                <a:latin typeface="Cambria"/>
                <a:ea typeface="Cambria"/>
              </a:rPr>
              <a:t>FLUKA-CERN</a:t>
            </a:r>
            <a:r>
              <a:rPr lang="zh-CN" altLang="en-US" sz="2400" dirty="0">
                <a:latin typeface="Cambria"/>
                <a:ea typeface="Cambria"/>
              </a:rPr>
              <a:t>模型，相同参数</a:t>
            </a:r>
          </a:p>
          <a:p>
            <a:pPr>
              <a:defRPr/>
            </a:pPr>
            <a:r>
              <a:rPr lang="en-US" altLang="zh-CN" sz="2400" dirty="0">
                <a:latin typeface="Cambria"/>
                <a:ea typeface="Cambria"/>
              </a:rPr>
              <a:t>X86</a:t>
            </a:r>
            <a:r>
              <a:rPr lang="zh-CN" altLang="en-US" sz="2400" dirty="0">
                <a:latin typeface="Cambria"/>
                <a:ea typeface="Cambria"/>
              </a:rPr>
              <a:t>和</a:t>
            </a:r>
            <a:r>
              <a:rPr lang="en-US" altLang="zh-CN" sz="2400" dirty="0">
                <a:latin typeface="Cambria"/>
                <a:ea typeface="Cambria"/>
              </a:rPr>
              <a:t>ARM</a:t>
            </a:r>
            <a:r>
              <a:rPr lang="zh-CN" altLang="en-US" sz="2400" dirty="0">
                <a:latin typeface="Cambria"/>
                <a:ea typeface="Cambria"/>
              </a:rPr>
              <a:t>的运行结果不同，可能与不同芯片浮点运算实现形式有关</a:t>
            </a:r>
            <a:endParaRPr lang="en-US" altLang="zh-CN" sz="2400" dirty="0">
              <a:latin typeface="Cambria"/>
              <a:ea typeface="Cambria"/>
            </a:endParaRPr>
          </a:p>
          <a:p>
            <a:pPr>
              <a:defRPr/>
            </a:pPr>
            <a:r>
              <a:rPr lang="zh-CN" altLang="en-US" sz="2400" dirty="0">
                <a:latin typeface="Cambria"/>
                <a:ea typeface="Cambria"/>
              </a:rPr>
              <a:t>准备大批量测试评估结果</a:t>
            </a:r>
          </a:p>
        </p:txBody>
      </p:sp>
      <p:sp>
        <p:nvSpPr>
          <p:cNvPr id="6" name="日期占位符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180985F-FEAB-6E47-8147-48B62625DB79}" type="datetime1">
              <a:rPr lang="en-US" b="1" smtClean="0">
                <a:solidFill>
                  <a:schemeClr val="tx1"/>
                </a:solidFill>
              </a:rPr>
              <a:t>7/12/23</a:t>
            </a:fld>
            <a:endParaRPr lang="zh-CN" b="1">
              <a:solidFill>
                <a:schemeClr val="tx1"/>
              </a:solidFill>
            </a:endParaRPr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11"/>
          </p:nvPr>
        </p:nvSpPr>
        <p:spPr bwMode="auto">
          <a:xfrm>
            <a:off x="4038600" y="6462060"/>
            <a:ext cx="4114800" cy="365125"/>
          </a:xfrm>
        </p:spPr>
        <p:txBody>
          <a:bodyPr/>
          <a:lstStyle/>
          <a:p>
            <a:pPr>
              <a:defRPr/>
            </a:pPr>
            <a:r>
              <a:rPr lang="en-US" altLang="zh-CN" b="1">
                <a:solidFill>
                  <a:schemeClr val="tx1"/>
                </a:solidFill>
              </a:rPr>
              <a:t>SCE 2023</a:t>
            </a:r>
            <a:endParaRPr lang="zh-CN" altLang="zh-CN" b="1" dirty="0">
              <a:solidFill>
                <a:schemeClr val="tx1"/>
              </a:solidFill>
            </a:endParaRPr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BE2F480-0866-4C36-99B6-3656151950EC}" type="slidenum">
              <a:rPr lang="en-US" altLang="zh-CN" b="1">
                <a:solidFill>
                  <a:schemeClr val="tx1"/>
                </a:solidFill>
              </a:rPr>
              <a:t>17</a:t>
            </a:fld>
            <a:endParaRPr lang="zh-CN" b="1">
              <a:solidFill>
                <a:schemeClr val="tx1"/>
              </a:solidFill>
            </a:endParaRPr>
          </a:p>
        </p:txBody>
      </p:sp>
      <p:sp>
        <p:nvSpPr>
          <p:cNvPr id="9" name="文本框 9"/>
          <p:cNvSpPr>
            <a:spLocks/>
          </p:cNvSpPr>
          <p:nvPr/>
        </p:nvSpPr>
        <p:spPr bwMode="auto">
          <a:xfrm>
            <a:off x="1633538" y="2862560"/>
            <a:ext cx="5305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endParaRPr lang="zh-CN"/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3866A2B4-5D67-4A0B-AE91-F7F86E460ED0}"/>
              </a:ext>
            </a:extLst>
          </p:cNvPr>
          <p:cNvGrpSpPr/>
          <p:nvPr/>
        </p:nvGrpSpPr>
        <p:grpSpPr>
          <a:xfrm>
            <a:off x="4802157" y="970771"/>
            <a:ext cx="7359034" cy="5842605"/>
            <a:chOff x="4630450" y="908720"/>
            <a:chExt cx="7359034" cy="5842605"/>
          </a:xfrm>
        </p:grpSpPr>
        <p:pic>
          <p:nvPicPr>
            <p:cNvPr id="14" name="Picture 3">
              <a:extLst>
                <a:ext uri="{FF2B5EF4-FFF2-40B4-BE49-F238E27FC236}">
                  <a16:creationId xmlns:a16="http://schemas.microsoft.com/office/drawing/2014/main" id="{9E4217AE-91AB-41FD-9B77-AB5FCFE6019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9243" y="3871325"/>
              <a:ext cx="7350241" cy="2880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" name="Picture 4">
              <a:extLst>
                <a:ext uri="{FF2B5EF4-FFF2-40B4-BE49-F238E27FC236}">
                  <a16:creationId xmlns:a16="http://schemas.microsoft.com/office/drawing/2014/main" id="{490CB7D3-20FE-4760-96A9-26080203E41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0450" y="908720"/>
              <a:ext cx="7359033" cy="2880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6" name="圆角矩形 6">
              <a:extLst>
                <a:ext uri="{FF2B5EF4-FFF2-40B4-BE49-F238E27FC236}">
                  <a16:creationId xmlns:a16="http://schemas.microsoft.com/office/drawing/2014/main" id="{651748A2-E326-4496-A116-C165BDE301D8}"/>
                </a:ext>
              </a:extLst>
            </p:cNvPr>
            <p:cNvSpPr/>
            <p:nvPr/>
          </p:nvSpPr>
          <p:spPr>
            <a:xfrm>
              <a:off x="4639243" y="1278717"/>
              <a:ext cx="1484435" cy="5454956"/>
            </a:xfrm>
            <a:prstGeom prst="roundRect">
              <a:avLst/>
            </a:prstGeom>
            <a:solidFill>
              <a:srgbClr val="FF0000">
                <a:alpha val="10000"/>
              </a:srgbClr>
            </a:solidFill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AB0151E5-2F11-49C6-A03A-6C8E744CE3F0}"/>
              </a:ext>
            </a:extLst>
          </p:cNvPr>
          <p:cNvSpPr/>
          <p:nvPr/>
        </p:nvSpPr>
        <p:spPr>
          <a:xfrm>
            <a:off x="4735639" y="6102062"/>
            <a:ext cx="1648394" cy="725123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: 圆角 12">
            <a:extLst>
              <a:ext uri="{FF2B5EF4-FFF2-40B4-BE49-F238E27FC236}">
                <a16:creationId xmlns:a16="http://schemas.microsoft.com/office/drawing/2014/main" id="{589E6EA4-A382-4F16-8BEF-F5ECB19406D5}"/>
              </a:ext>
            </a:extLst>
          </p:cNvPr>
          <p:cNvSpPr/>
          <p:nvPr/>
        </p:nvSpPr>
        <p:spPr bwMode="auto">
          <a:xfrm>
            <a:off x="4735639" y="3125647"/>
            <a:ext cx="1648394" cy="725124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10904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zh-CN" altLang="en-US" sz="4000" dirty="0">
                <a:latin typeface="楷体" panose="02010609060101010101" pitchFamily="49" charset="-122"/>
                <a:ea typeface="楷体" panose="02010609060101010101" pitchFamily="49" charset="-122"/>
              </a:rPr>
              <a:t>总结与展望</a:t>
            </a:r>
            <a:endParaRPr lang="zh-CN" sz="4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内容占位符 2"/>
          <p:cNvSpPr>
            <a:spLocks noGrp="1"/>
          </p:cNvSpPr>
          <p:nvPr>
            <p:ph idx="1"/>
          </p:nvPr>
        </p:nvSpPr>
        <p:spPr bwMode="auto">
          <a:xfrm>
            <a:off x="911424" y="1268760"/>
            <a:ext cx="10515600" cy="4955776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zh-CN" altLang="en-US" dirty="0">
                <a:latin typeface="Cambria" panose="02040503050406030204" pitchFamily="18" charset="0"/>
                <a:ea typeface="宋体" panose="02010600030101010101" pitchFamily="2" charset="-122"/>
              </a:rPr>
              <a:t>实现了</a:t>
            </a:r>
            <a:r>
              <a:rPr lang="en-US" altLang="zh-CN" dirty="0">
                <a:latin typeface="Cambria" panose="02040503050406030204" pitchFamily="18" charset="0"/>
                <a:ea typeface="Cambria" panose="02040503050406030204" pitchFamily="18" charset="0"/>
              </a:rPr>
              <a:t>ARM</a:t>
            </a:r>
            <a:r>
              <a:rPr lang="zh-CN" altLang="en-US" dirty="0">
                <a:latin typeface="Cambria" panose="02040503050406030204" pitchFamily="18" charset="0"/>
                <a:ea typeface="宋体" panose="02010600030101010101" pitchFamily="2" charset="-122"/>
              </a:rPr>
              <a:t>计算集群的建设和应用</a:t>
            </a:r>
            <a:endParaRPr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defRPr/>
            </a:pPr>
            <a:r>
              <a:rPr lang="zh-CN" altLang="en-US" dirty="0">
                <a:latin typeface="Cambria" panose="02040503050406030204" pitchFamily="18" charset="0"/>
                <a:ea typeface="宋体" panose="02010600030101010101" pitchFamily="2" charset="-122"/>
              </a:rPr>
              <a:t>高能物理软件的移植、测试与应用</a:t>
            </a:r>
            <a:endParaRPr lang="en-US" altLang="zh-CN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1">
              <a:defRPr/>
            </a:pP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CORSIKA</a:t>
            </a:r>
            <a:r>
              <a:rPr lang="zh-CN" altLang="en-US" dirty="0">
                <a:latin typeface="Cambria" panose="02040503050406030204" pitchFamily="18" charset="0"/>
                <a:ea typeface="宋体" panose="02010600030101010101" pitchFamily="2" charset="-122"/>
              </a:rPr>
              <a:t>、</a:t>
            </a:r>
            <a:r>
              <a:rPr lang="en-US" altLang="zh-CN" dirty="0">
                <a:latin typeface="Cambria" panose="02040503050406030204" pitchFamily="18" charset="0"/>
                <a:ea typeface="Cambria" panose="02040503050406030204" pitchFamily="18" charset="0"/>
              </a:rPr>
              <a:t>G4KM2A</a:t>
            </a:r>
            <a:r>
              <a:rPr lang="zh-CN" altLang="en-US" dirty="0">
                <a:latin typeface="Cambria" panose="02040503050406030204" pitchFamily="18" charset="0"/>
                <a:ea typeface="宋体" panose="02010600030101010101" pitchFamily="2" charset="-122"/>
              </a:rPr>
              <a:t>、</a:t>
            </a:r>
            <a:r>
              <a:rPr lang="en-US" altLang="zh-CN" dirty="0">
                <a:latin typeface="Cambria" panose="02040503050406030204" pitchFamily="18" charset="0"/>
                <a:ea typeface="Cambria" panose="02040503050406030204" pitchFamily="18" charset="0"/>
              </a:rPr>
              <a:t>Geant4</a:t>
            </a:r>
            <a:r>
              <a:rPr lang="zh-CN" altLang="en-US" dirty="0">
                <a:latin typeface="Cambria" panose="02040503050406030204" pitchFamily="18" charset="0"/>
                <a:ea typeface="宋体" panose="02010600030101010101" pitchFamily="2" charset="-122"/>
              </a:rPr>
              <a:t>、</a:t>
            </a:r>
            <a:r>
              <a:rPr lang="en-US" altLang="zh-CN" dirty="0">
                <a:latin typeface="Cambria" panose="02040503050406030204" pitchFamily="18" charset="0"/>
                <a:ea typeface="Cambria" panose="02040503050406030204" pitchFamily="18" charset="0"/>
              </a:rPr>
              <a:t>ROOT</a:t>
            </a:r>
            <a:r>
              <a:rPr lang="zh-CN" altLang="en-US" dirty="0">
                <a:latin typeface="Cambria" panose="02040503050406030204" pitchFamily="18" charset="0"/>
                <a:ea typeface="宋体" panose="02010600030101010101" pitchFamily="2" charset="-122"/>
              </a:rPr>
              <a:t>、</a:t>
            </a:r>
            <a:r>
              <a:rPr lang="en-US" altLang="zh-CN" dirty="0">
                <a:latin typeface="Cambria" panose="02040503050406030204" pitchFamily="18" charset="0"/>
                <a:ea typeface="Cambria" panose="02040503050406030204" pitchFamily="18" charset="0"/>
              </a:rPr>
              <a:t>EOS</a:t>
            </a:r>
            <a:r>
              <a:rPr lang="zh-CN" altLang="en-US" dirty="0">
                <a:latin typeface="Cambria" panose="02040503050406030204" pitchFamily="18" charset="0"/>
                <a:ea typeface="宋体" panose="02010600030101010101" pitchFamily="2" charset="-122"/>
              </a:rPr>
              <a:t>等</a:t>
            </a:r>
            <a:endParaRPr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defRPr/>
            </a:pP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ARM</a:t>
            </a:r>
            <a:r>
              <a:rPr lang="zh-CN" altLang="en-US" dirty="0">
                <a:latin typeface="Cambria" panose="02040503050406030204" pitchFamily="18" charset="0"/>
                <a:ea typeface="宋体" panose="02010600030101010101" pitchFamily="2" charset="-122"/>
              </a:rPr>
              <a:t>芯片与服务器性能评估</a:t>
            </a:r>
            <a:endParaRPr lang="en-US" altLang="zh-CN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1">
              <a:defRPr/>
            </a:pPr>
            <a:r>
              <a:rPr lang="zh-CN" altLang="en-US" dirty="0">
                <a:latin typeface="Cambria" panose="02040503050406030204" pitchFamily="18" charset="0"/>
                <a:ea typeface="宋体" panose="02010600030101010101" pitchFamily="2" charset="-122"/>
              </a:rPr>
              <a:t>与</a:t>
            </a:r>
            <a:r>
              <a:rPr lang="en-US" altLang="zh-CN" dirty="0">
                <a:latin typeface="Cambria" panose="02040503050406030204" pitchFamily="18" charset="0"/>
                <a:ea typeface="Cambria" panose="02040503050406030204" pitchFamily="18" charset="0"/>
              </a:rPr>
              <a:t>X86</a:t>
            </a:r>
            <a:r>
              <a:rPr lang="zh-CN" altLang="en-US" dirty="0">
                <a:latin typeface="Cambria" panose="02040503050406030204" pitchFamily="18" charset="0"/>
                <a:ea typeface="宋体" panose="02010600030101010101" pitchFamily="2" charset="-122"/>
              </a:rPr>
              <a:t>相比单核性能低，整体服务器表现更好</a:t>
            </a:r>
            <a:endParaRPr lang="en-US" altLang="zh-CN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lvl="1">
              <a:defRPr/>
            </a:pPr>
            <a:r>
              <a:rPr lang="zh-CN" altLang="en-US" dirty="0">
                <a:latin typeface="Cambria" panose="02040503050406030204" pitchFamily="18" charset="0"/>
                <a:ea typeface="宋体" panose="02010600030101010101" pitchFamily="2" charset="-122"/>
              </a:rPr>
              <a:t>生态仍需不断建设</a:t>
            </a:r>
            <a:endParaRPr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defRPr/>
            </a:pP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defRPr/>
            </a:pPr>
            <a:r>
              <a:rPr lang="zh-CN" altLang="en-US" dirty="0">
                <a:solidFill>
                  <a:schemeClr val="accent6">
                    <a:lumMod val="75000"/>
                  </a:schemeClr>
                </a:solidFill>
                <a:latin typeface="Cambria" panose="02040503050406030204" pitchFamily="18" charset="0"/>
                <a:ea typeface="宋体" panose="02010600030101010101" pitchFamily="2" charset="-122"/>
              </a:rPr>
              <a:t>评估更多、更新的芯片运行高能物理作业时的性能和功耗</a:t>
            </a:r>
            <a:endParaRPr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defRPr/>
            </a:pPr>
            <a:r>
              <a:rPr lang="zh-CN" altLang="en-US" dirty="0">
                <a:solidFill>
                  <a:schemeClr val="accent6">
                    <a:lumMod val="75000"/>
                  </a:schemeClr>
                </a:solidFill>
                <a:latin typeface="Cambria" panose="02040503050406030204" pitchFamily="18" charset="0"/>
                <a:ea typeface="宋体" panose="02010600030101010101" pitchFamily="2" charset="-122"/>
              </a:rPr>
              <a:t>进行大批量作业测试与生产</a:t>
            </a:r>
            <a:endParaRPr lang="en-US" altLang="zh-CN" dirty="0">
              <a:solidFill>
                <a:schemeClr val="accent6">
                  <a:lumMod val="75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defRPr/>
            </a:pPr>
            <a:r>
              <a:rPr lang="zh-CN" altLang="en-US" dirty="0">
                <a:solidFill>
                  <a:schemeClr val="accent6">
                    <a:lumMod val="75000"/>
                  </a:schemeClr>
                </a:solidFill>
                <a:latin typeface="Cambria" panose="02040503050406030204" pitchFamily="18" charset="0"/>
                <a:ea typeface="宋体" panose="02010600030101010101" pitchFamily="2" charset="-122"/>
              </a:rPr>
              <a:t>移植更多的高能物理软件并评估</a:t>
            </a:r>
            <a:endParaRPr lang="en-US" dirty="0">
              <a:solidFill>
                <a:schemeClr val="accent6">
                  <a:lumMod val="75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日期占位符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36DC07E-B7D0-D746-BDDF-1465A186E9EF}" type="datetime1">
              <a:rPr lang="en-US" b="1" smtClean="0">
                <a:solidFill>
                  <a:schemeClr val="tx1"/>
                </a:solidFill>
              </a:rPr>
              <a:t>7/12/23</a:t>
            </a:fld>
            <a:endParaRPr lang="zh-CN" b="1">
              <a:solidFill>
                <a:schemeClr val="tx1"/>
              </a:solidFill>
            </a:endParaRPr>
          </a:p>
        </p:txBody>
      </p:sp>
      <p:sp>
        <p:nvSpPr>
          <p:cNvPr id="7" name="页脚占位符 4"/>
          <p:cNvSpPr>
            <a:spLocks noGrp="1"/>
          </p:cNvSpPr>
          <p:nvPr>
            <p:ph type="ftr" sz="quarter" idx="11"/>
          </p:nvPr>
        </p:nvSpPr>
        <p:spPr bwMode="auto">
          <a:xfrm>
            <a:off x="4038600" y="6462060"/>
            <a:ext cx="4114800" cy="365125"/>
          </a:xfrm>
        </p:spPr>
        <p:txBody>
          <a:bodyPr/>
          <a:lstStyle/>
          <a:p>
            <a:pPr>
              <a:defRPr/>
            </a:pPr>
            <a:r>
              <a:rPr lang="en-US" altLang="zh-CN" b="1">
                <a:solidFill>
                  <a:schemeClr val="tx1"/>
                </a:solidFill>
              </a:rPr>
              <a:t>SCE 2023</a:t>
            </a:r>
            <a:endParaRPr lang="zh-CN" altLang="zh-CN" b="1" dirty="0">
              <a:solidFill>
                <a:schemeClr val="tx1"/>
              </a:solidFill>
            </a:endParaRPr>
          </a:p>
        </p:txBody>
      </p:sp>
      <p:sp>
        <p:nvSpPr>
          <p:cNvPr id="8" name="灯片编号占位符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BE2F480-0866-4C36-99B6-3656151950EC}" type="slidenum">
              <a:rPr lang="en-US" altLang="zh-CN" b="1">
                <a:solidFill>
                  <a:schemeClr val="tx1"/>
                </a:solidFill>
              </a:rPr>
              <a:t>18</a:t>
            </a:fld>
            <a:endParaRPr lang="zh-CN" b="1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</a:majorFont>
      <a:minorFont>
        <a:latin typeface="等线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</a:majorFont>
      <a:minorFont>
        <a:latin typeface="等线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1475</TotalTime>
  <Words>1050</Words>
  <Application>Microsoft Macintosh PowerPoint</Application>
  <DocSecurity>0</DocSecurity>
  <PresentationFormat>Widescreen</PresentationFormat>
  <Paragraphs>259</Paragraphs>
  <Slides>18</Slides>
  <Notes>14</Notes>
  <HiddenSlides>0</HiddenSlides>
  <MMClips>0</MMClips>
  <ScaleCrop>false</ScaleCrop>
  <HeadingPairs>
    <vt:vector size="8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31" baseType="lpstr">
      <vt:lpstr>等线</vt:lpstr>
      <vt:lpstr>楷体</vt:lpstr>
      <vt:lpstr>PingFang SC</vt:lpstr>
      <vt:lpstr>宋体</vt:lpstr>
      <vt:lpstr>华文楷体</vt:lpstr>
      <vt:lpstr>Arial</vt:lpstr>
      <vt:lpstr>Calibri</vt:lpstr>
      <vt:lpstr>Calibri Light</vt:lpstr>
      <vt:lpstr>Cambria</vt:lpstr>
      <vt:lpstr>Cambria Math</vt:lpstr>
      <vt:lpstr>Helvetica Neue</vt:lpstr>
      <vt:lpstr>Office 主题​​</vt:lpstr>
      <vt:lpstr>Visio</vt:lpstr>
      <vt:lpstr>LHAASO 模拟作业从X86到ARM计算集群的移植</vt:lpstr>
      <vt:lpstr>报告提纲</vt:lpstr>
      <vt:lpstr>背景介绍</vt:lpstr>
      <vt:lpstr>背景介绍</vt:lpstr>
      <vt:lpstr>什么是ARM？</vt:lpstr>
      <vt:lpstr>ARM应用</vt:lpstr>
      <vt:lpstr>ARM计算集群</vt:lpstr>
      <vt:lpstr>测试CPU和服务器</vt:lpstr>
      <vt:lpstr>PowerPoint Presentation</vt:lpstr>
      <vt:lpstr>高能物理ARM应用生态</vt:lpstr>
      <vt:lpstr>集群的作业调度策略</vt:lpstr>
      <vt:lpstr>软件移植</vt:lpstr>
      <vt:lpstr>基准测试</vt:lpstr>
      <vt:lpstr>性能测试</vt:lpstr>
      <vt:lpstr>性能测试</vt:lpstr>
      <vt:lpstr>准确性测试</vt:lpstr>
      <vt:lpstr>准确性测试</vt:lpstr>
      <vt:lpstr>总结与展望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EOS at IHEP</dc:title>
  <dc:subject/>
  <dc:creator>haibo</dc:creator>
  <cp:keywords/>
  <dc:description/>
  <cp:lastModifiedBy>Bi Yujiang</cp:lastModifiedBy>
  <cp:revision>502</cp:revision>
  <dcterms:created xsi:type="dcterms:W3CDTF">2021-02-21T13:27:55Z</dcterms:created>
  <dcterms:modified xsi:type="dcterms:W3CDTF">2023-07-12T07:24:19Z</dcterms:modified>
  <cp:category/>
  <dc:identifier/>
  <cp:contentStatus/>
  <dc:language/>
  <cp:version/>
</cp:coreProperties>
</file>