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handoutMasterIdLst>
    <p:handoutMasterId r:id="rId29"/>
  </p:handoutMasterIdLst>
  <p:sldIdLst>
    <p:sldId id="317" r:id="rId2"/>
    <p:sldId id="264" r:id="rId3"/>
    <p:sldId id="368" r:id="rId4"/>
    <p:sldId id="388" r:id="rId5"/>
    <p:sldId id="389" r:id="rId6"/>
    <p:sldId id="372" r:id="rId7"/>
    <p:sldId id="391" r:id="rId8"/>
    <p:sldId id="392" r:id="rId9"/>
    <p:sldId id="390" r:id="rId10"/>
    <p:sldId id="371" r:id="rId11"/>
    <p:sldId id="373" r:id="rId12"/>
    <p:sldId id="374" r:id="rId13"/>
    <p:sldId id="355" r:id="rId14"/>
    <p:sldId id="376" r:id="rId15"/>
    <p:sldId id="375" r:id="rId16"/>
    <p:sldId id="378" r:id="rId17"/>
    <p:sldId id="379" r:id="rId18"/>
    <p:sldId id="380" r:id="rId19"/>
    <p:sldId id="381" r:id="rId20"/>
    <p:sldId id="382" r:id="rId21"/>
    <p:sldId id="383" r:id="rId22"/>
    <p:sldId id="384" r:id="rId23"/>
    <p:sldId id="386" r:id="rId24"/>
    <p:sldId id="387" r:id="rId25"/>
    <p:sldId id="385" r:id="rId26"/>
    <p:sldId id="318" r:id="rId27"/>
  </p:sldIdLst>
  <p:sldSz cx="9144000" cy="5143500" type="screen16x9"/>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B16F"/>
    <a:srgbClr val="005DA2"/>
    <a:srgbClr val="3992DB"/>
    <a:srgbClr val="F79600"/>
    <a:srgbClr val="0F1836"/>
    <a:srgbClr val="FDFDFD"/>
    <a:srgbClr val="D9D9D9"/>
    <a:srgbClr val="DCD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6" autoAdjust="0"/>
    <p:restoredTop sz="85403" autoAdjust="0"/>
  </p:normalViewPr>
  <p:slideViewPr>
    <p:cSldViewPr>
      <p:cViewPr varScale="1">
        <p:scale>
          <a:sx n="91" d="100"/>
          <a:sy n="91" d="100"/>
        </p:scale>
        <p:origin x="396" y="3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2023/7/10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2023/7/10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402619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smtClean="0"/>
              <a:t>通过定位和触发时间等对信息归类整理</a:t>
            </a:r>
            <a:endParaRPr lang="en-US" altLang="zh-CN" sz="1200" b="1" dirty="0" smtClean="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101584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11358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60689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r>
              <a:rPr lang="zh-CN" altLang="en-US" sz="1600" dirty="0" smtClean="0">
                <a:latin typeface="黑体" panose="02010609060101010101" pitchFamily="49" charset="-122"/>
                <a:ea typeface="黑体" panose="02010609060101010101" pitchFamily="49" charset="-122"/>
              </a:rPr>
              <a:t>订阅实时消息</a:t>
            </a:r>
          </a:p>
          <a:p>
            <a:pPr lvl="1"/>
            <a:r>
              <a:rPr lang="zh-CN" altLang="en-US" sz="1600" dirty="0" smtClean="0">
                <a:latin typeface="黑体" panose="02010609060101010101" pitchFamily="49" charset="-122"/>
                <a:ea typeface="黑体" panose="02010609060101010101" pitchFamily="49" charset="-122"/>
              </a:rPr>
              <a:t>爬虫定时抓取，查漏补缺</a:t>
            </a:r>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13</a:t>
            </a:fld>
            <a:endParaRPr lang="zh-CN" altLang="en-US"/>
          </a:p>
        </p:txBody>
      </p:sp>
    </p:spTree>
    <p:extLst>
      <p:ext uri="{BB962C8B-B14F-4D97-AF65-F5344CB8AC3E}">
        <p14:creationId xmlns:p14="http://schemas.microsoft.com/office/powerpoint/2010/main" val="3064472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786748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extLst>
      <p:ext uri="{BB962C8B-B14F-4D97-AF65-F5344CB8AC3E}">
        <p14:creationId xmlns:p14="http://schemas.microsoft.com/office/powerpoint/2010/main" val="2395527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16</a:t>
            </a:fld>
            <a:endParaRPr lang="zh-CN" altLang="en-US"/>
          </a:p>
        </p:txBody>
      </p:sp>
    </p:spTree>
    <p:extLst>
      <p:ext uri="{BB962C8B-B14F-4D97-AF65-F5344CB8AC3E}">
        <p14:creationId xmlns:p14="http://schemas.microsoft.com/office/powerpoint/2010/main" val="369756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17</a:t>
            </a:fld>
            <a:endParaRPr lang="zh-CN" altLang="en-US"/>
          </a:p>
        </p:txBody>
      </p:sp>
    </p:spTree>
    <p:extLst>
      <p:ext uri="{BB962C8B-B14F-4D97-AF65-F5344CB8AC3E}">
        <p14:creationId xmlns:p14="http://schemas.microsoft.com/office/powerpoint/2010/main" val="62899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smtClean="0">
                <a:latin typeface="黑体" panose="02010609060101010101" pitchFamily="49" charset="-122"/>
                <a:ea typeface="黑体" panose="02010609060101010101" pitchFamily="49" charset="-122"/>
              </a:rPr>
              <a:t> </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extLst>
      <p:ext uri="{BB962C8B-B14F-4D97-AF65-F5344CB8AC3E}">
        <p14:creationId xmlns:p14="http://schemas.microsoft.com/office/powerpoint/2010/main" val="1736033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extLst>
      <p:ext uri="{BB962C8B-B14F-4D97-AF65-F5344CB8AC3E}">
        <p14:creationId xmlns:p14="http://schemas.microsoft.com/office/powerpoint/2010/main" val="204145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724700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为了从 </a:t>
            </a:r>
            <a:r>
              <a:rPr lang="en-US" altLang="zh-CN" dirty="0" smtClean="0"/>
              <a:t>ChatGPT </a:t>
            </a:r>
            <a:r>
              <a:rPr lang="zh-CN" altLang="en-US" dirty="0" smtClean="0"/>
              <a:t>中获得最佳结果，重要的是如何正确地提示模型。 </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20</a:t>
            </a:fld>
            <a:endParaRPr lang="zh-CN" altLang="en-US"/>
          </a:p>
        </p:txBody>
      </p:sp>
    </p:spTree>
    <p:extLst>
      <p:ext uri="{BB962C8B-B14F-4D97-AF65-F5344CB8AC3E}">
        <p14:creationId xmlns:p14="http://schemas.microsoft.com/office/powerpoint/2010/main" val="4064695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提示可以让用户控制模型的输出并生成相关、准确和高质量的文本</a:t>
            </a:r>
            <a:r>
              <a:rPr lang="en-US" altLang="zh-CN" dirty="0" smtClean="0"/>
              <a:t> </a:t>
            </a:r>
            <a:endParaRPr lang="zh-CN" altLang="en-US" dirty="0" smtClean="0"/>
          </a:p>
          <a:p>
            <a:r>
              <a:rPr lang="en-US" altLang="zh-CN" dirty="0" smtClean="0"/>
              <a:t>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160482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extLst>
      <p:ext uri="{BB962C8B-B14F-4D97-AF65-F5344CB8AC3E}">
        <p14:creationId xmlns:p14="http://schemas.microsoft.com/office/powerpoint/2010/main" val="186041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extLst>
      <p:ext uri="{BB962C8B-B14F-4D97-AF65-F5344CB8AC3E}">
        <p14:creationId xmlns:p14="http://schemas.microsoft.com/office/powerpoint/2010/main" val="245313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extLst>
      <p:ext uri="{BB962C8B-B14F-4D97-AF65-F5344CB8AC3E}">
        <p14:creationId xmlns:p14="http://schemas.microsoft.com/office/powerpoint/2010/main" val="1263563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用原始数据和提取出的信息作为训练集，来训练小的模型，在这个专用任务上小模型也会有泛化能力。</a:t>
            </a:r>
            <a:endParaRPr lang="en-US" altLang="zh-CN" dirty="0" smtClean="0"/>
          </a:p>
          <a:p>
            <a:r>
              <a:rPr lang="zh-CN" altLang="en-US" dirty="0" smtClean="0"/>
              <a:t>小的模型可以自己训练、自己部署，就不存在卡脖子、数据安全等问题。</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extLst>
      <p:ext uri="{BB962C8B-B14F-4D97-AF65-F5344CB8AC3E}">
        <p14:creationId xmlns:p14="http://schemas.microsoft.com/office/powerpoint/2010/main" val="4277845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26</a:t>
            </a:fld>
            <a:endParaRPr lang="zh-CN" altLang="en-US"/>
          </a:p>
        </p:txBody>
      </p:sp>
    </p:spTree>
    <p:extLst>
      <p:ext uri="{BB962C8B-B14F-4D97-AF65-F5344CB8AC3E}">
        <p14:creationId xmlns:p14="http://schemas.microsoft.com/office/powerpoint/2010/main" val="3693893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2173784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75862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229329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这是</a:t>
            </a:r>
            <a:r>
              <a:rPr lang="zh-CN" altLang="en-US" sz="1200" dirty="0" smtClean="0"/>
              <a:t>迄今第二亮伽马暴</a:t>
            </a:r>
            <a:r>
              <a:rPr lang="en-US" altLang="zh-CN" sz="1200" dirty="0" smtClean="0"/>
              <a:t>(GRB 230307A)</a:t>
            </a:r>
            <a:r>
              <a:rPr lang="zh-CN" altLang="en-US" sz="1200" dirty="0" smtClean="0"/>
              <a:t>的观测时间线</a:t>
            </a:r>
            <a:endParaRPr lang="en-US" altLang="zh-CN" sz="1200" dirty="0" smtClean="0"/>
          </a:p>
          <a:p>
            <a:r>
              <a:rPr lang="zh-CN" altLang="en-US" sz="1200" dirty="0" smtClean="0"/>
              <a:t>可以看到我们怀柔一号最先探测到这一事件，随后全球很多观测设备进行了追踪观测，天文观测需要及时的发布和获取天文警报信息</a:t>
            </a:r>
            <a:endParaRPr lang="en-US" altLang="zh-CN" sz="1200" dirty="0" smtClean="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389494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这是</a:t>
            </a:r>
            <a:r>
              <a:rPr lang="zh-CN" altLang="en-US" sz="1200" dirty="0" smtClean="0"/>
              <a:t>迄今第二亮伽马暴</a:t>
            </a:r>
            <a:r>
              <a:rPr lang="en-US" altLang="zh-CN" sz="1200" dirty="0" smtClean="0"/>
              <a:t>(GRB 230307A)</a:t>
            </a:r>
            <a:r>
              <a:rPr lang="zh-CN" altLang="en-US" sz="1200" dirty="0" smtClean="0"/>
              <a:t>的观测时间线</a:t>
            </a:r>
            <a:endParaRPr lang="en-US" altLang="zh-CN" sz="1200" dirty="0" smtClean="0"/>
          </a:p>
          <a:p>
            <a:r>
              <a:rPr lang="zh-CN" altLang="en-US" sz="1200" dirty="0" smtClean="0"/>
              <a:t>可以看到我们怀柔一号最先探测到这一事件，随后全球很多观测设备进行了追踪观测，天文观测需要及时的发布和获取天文警报信息</a:t>
            </a:r>
            <a:endParaRPr lang="en-US" altLang="zh-CN" sz="1200" dirty="0" smtClean="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3673522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3620966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0" indent="0">
              <a:lnSpc>
                <a:spcPct val="150000"/>
              </a:lnSpc>
              <a:buFont typeface="Arial" panose="020B0604020202020204" pitchFamily="34" charset="0"/>
              <a:buNone/>
            </a:pPr>
            <a:r>
              <a:rPr lang="en-US" altLang="zh-CN" sz="1400" dirty="0" smtClean="0">
                <a:solidFill>
                  <a:srgbClr val="FF0000"/>
                </a:solidFill>
                <a:latin typeface="微软雅黑" panose="020B0503020204020204" pitchFamily="34" charset="-122"/>
                <a:ea typeface="微软雅黑" panose="020B0503020204020204" pitchFamily="34" charset="-122"/>
              </a:rPr>
              <a:t>GCN Circular</a:t>
            </a:r>
          </a:p>
          <a:p>
            <a:r>
              <a:rPr lang="en-US" altLang="zh-CN" sz="1200" dirty="0" err="1" smtClean="0">
                <a:latin typeface="微软雅黑" panose="020B0503020204020204" pitchFamily="34" charset="-122"/>
                <a:ea typeface="微软雅黑" panose="020B0503020204020204" pitchFamily="34" charset="-122"/>
                <a:cs typeface="宋体" panose="02010600030101010101" pitchFamily="2" charset="-122"/>
              </a:rPr>
              <a:t>Atel</a:t>
            </a:r>
            <a:r>
              <a:rPr lang="en-US" altLang="zh-CN" sz="120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访问受限</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3573920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1F87B31-8D4F-4B93-82BF-5AB72C44563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24419"/>
          <a:stretch/>
        </p:blipFill>
        <p:spPr>
          <a:xfrm flipV="1">
            <a:off x="0" y="3926182"/>
            <a:ext cx="9144000" cy="1217316"/>
          </a:xfrm>
          <a:prstGeom prst="rect">
            <a:avLst/>
          </a:prstGeom>
        </p:spPr>
      </p:pic>
      <p:sp>
        <p:nvSpPr>
          <p:cNvPr id="2" name="日期占位符 1"/>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96000"/>
            <a:lum/>
          </a:blip>
          <a:srcRect/>
          <a:stretch>
            <a:fillRect t="-3000" b="-3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1495DA7-9591-4F1E-8DFA-65E8043988F7}"/>
              </a:ext>
            </a:extLst>
          </p:cNvPr>
          <p:cNvSpPr/>
          <p:nvPr userDrawn="1"/>
        </p:nvSpPr>
        <p:spPr>
          <a:xfrm>
            <a:off x="0" y="0"/>
            <a:ext cx="9144000" cy="51435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a:grpSpLocks/>
          </p:cNvGrpSpPr>
          <p:nvPr userDrawn="1"/>
        </p:nvGrpSpPr>
        <p:grpSpPr bwMode="auto">
          <a:xfrm>
            <a:off x="323528" y="292895"/>
            <a:ext cx="390372" cy="205979"/>
            <a:chOff x="0" y="0"/>
            <a:chExt cx="1041399" cy="549275"/>
          </a:xfrm>
        </p:grpSpPr>
        <p:sp>
          <p:nvSpPr>
            <p:cNvPr id="13" name="Freeform 16"/>
            <p:cNvSpPr>
              <a:spLocks/>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 name="Freeform 17"/>
            <p:cNvSpPr>
              <a:spLocks/>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 name="Freeform 18"/>
            <p:cNvSpPr>
              <a:spLocks/>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8" name="TextBox 15"/>
          <p:cNvSpPr txBox="1"/>
          <p:nvPr userDrawn="1"/>
        </p:nvSpPr>
        <p:spPr>
          <a:xfrm>
            <a:off x="8172400" y="4659982"/>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accent1"/>
                </a:solidFill>
                <a:latin typeface="微软雅黑 Light" panose="020B0502040204020203" pitchFamily="34" charset="-122"/>
                <a:ea typeface="微软雅黑 Light" panose="020B0502040204020203" pitchFamily="34" charset="-122"/>
              </a:rPr>
              <a:pPr algn="ctr"/>
              <a:t>‹#›</a:t>
            </a:fld>
            <a:r>
              <a:rPr lang="zh-CN" altLang="en-US" sz="1800" b="0" dirty="0">
                <a:solidFill>
                  <a:schemeClr val="accent1"/>
                </a:solidFill>
                <a:latin typeface="微软雅黑 Light" panose="020B0502040204020203" pitchFamily="34" charset="-122"/>
                <a:ea typeface="微软雅黑 Light" panose="020B0502040204020203" pitchFamily="34" charset="-122"/>
              </a:rPr>
              <a:t> </a:t>
            </a:r>
          </a:p>
        </p:txBody>
      </p:sp>
      <p:pic>
        <p:nvPicPr>
          <p:cNvPr id="6" name="图片 5">
            <a:extLst>
              <a:ext uri="{FF2B5EF4-FFF2-40B4-BE49-F238E27FC236}">
                <a16:creationId xmlns:a16="http://schemas.microsoft.com/office/drawing/2014/main" id="{F231E786-0A0D-41F5-894C-A427D65266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52728" y="252126"/>
            <a:ext cx="1101306" cy="207129"/>
          </a:xfrm>
          <a:prstGeom prst="rect">
            <a:avLst/>
          </a:prstGeom>
        </p:spPr>
      </p:pic>
      <p:pic>
        <p:nvPicPr>
          <p:cNvPr id="9" name="图片 8">
            <a:extLst>
              <a:ext uri="{FF2B5EF4-FFF2-40B4-BE49-F238E27FC236}">
                <a16:creationId xmlns:a16="http://schemas.microsoft.com/office/drawing/2014/main" id="{0D4025CD-982A-4D64-8CFA-B5378F9F7D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360" y="247444"/>
            <a:ext cx="1112782" cy="23062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D541B00-0DC6-4DD8-9ADB-0F49D2CE8403}"/>
              </a:ext>
            </a:extLst>
          </p:cNvPr>
          <p:cNvSpPr/>
          <p:nvPr userDrawn="1"/>
        </p:nvSpPr>
        <p:spPr>
          <a:xfrm>
            <a:off x="0" y="0"/>
            <a:ext cx="9144000" cy="51435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8311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7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121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49000"/>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2023/7/10</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notesSlide" Target="../notesSlides/notesSlide13.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9.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GI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D59767-0E0E-44FC-B803-85F6011EA94B}"/>
              </a:ext>
            </a:extLst>
          </p:cNvPr>
          <p:cNvPicPr>
            <a:picLocks noChangeAspect="1"/>
          </p:cNvPicPr>
          <p:nvPr/>
        </p:nvPicPr>
        <p:blipFill rotWithShape="1">
          <a:blip r:embed="rId3">
            <a:extLst>
              <a:ext uri="{28A0092B-C50C-407E-A947-70E740481C1C}">
                <a14:useLocalDpi xmlns:a14="http://schemas.microsoft.com/office/drawing/2010/main" val="0"/>
              </a:ext>
            </a:extLst>
          </a:blip>
          <a:srcRect t="1" b="84005"/>
          <a:stretch/>
        </p:blipFill>
        <p:spPr>
          <a:xfrm>
            <a:off x="0" y="-3935"/>
            <a:ext cx="9152584" cy="631469"/>
          </a:xfrm>
          <a:prstGeom prst="rect">
            <a:avLst/>
          </a:prstGeom>
        </p:spPr>
      </p:pic>
      <p:sp>
        <p:nvSpPr>
          <p:cNvPr id="43" name="Rectangle 3"/>
          <p:cNvSpPr txBox="1">
            <a:spLocks noChangeArrowheads="1"/>
          </p:cNvSpPr>
          <p:nvPr/>
        </p:nvSpPr>
        <p:spPr>
          <a:xfrm>
            <a:off x="1151620" y="1347614"/>
            <a:ext cx="7020780" cy="1512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b="1" dirty="0">
                <a:solidFill>
                  <a:srgbClr val="005DA2"/>
                </a:solidFill>
                <a:latin typeface="微软雅黑" panose="020B0503020204020204" pitchFamily="34" charset="-122"/>
                <a:ea typeface="微软雅黑" panose="020B0503020204020204" pitchFamily="34" charset="-122"/>
              </a:rPr>
              <a:t>GECAM</a:t>
            </a:r>
            <a:r>
              <a:rPr lang="zh-CN" altLang="en-US" sz="4000" b="1" dirty="0">
                <a:solidFill>
                  <a:srgbClr val="005DA2"/>
                </a:solidFill>
                <a:latin typeface="微软雅黑" panose="020B0503020204020204" pitchFamily="34" charset="-122"/>
                <a:ea typeface="微软雅黑" panose="020B0503020204020204" pitchFamily="34" charset="-122"/>
              </a:rPr>
              <a:t>卫星科学数据发布和警报信息提取技术</a:t>
            </a:r>
            <a:endParaRPr lang="en-GB" altLang="zh-CN" sz="4000" b="1" dirty="0">
              <a:solidFill>
                <a:srgbClr val="005DA2"/>
              </a:solidFill>
              <a:latin typeface="微软雅黑" panose="020B0503020204020204" pitchFamily="34" charset="-122"/>
              <a:ea typeface="微软雅黑" panose="020B0503020204020204" pitchFamily="34" charset="-122"/>
            </a:endParaRPr>
          </a:p>
        </p:txBody>
      </p:sp>
      <p:sp>
        <p:nvSpPr>
          <p:cNvPr id="44" name="Rectangle 4"/>
          <p:cNvSpPr txBox="1">
            <a:spLocks noChangeArrowheads="1"/>
          </p:cNvSpPr>
          <p:nvPr/>
        </p:nvSpPr>
        <p:spPr>
          <a:xfrm>
            <a:off x="2195736" y="3291830"/>
            <a:ext cx="4807056" cy="886449"/>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王</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文</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帅 张红</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梅 张正德 黄跃 </a:t>
            </a:r>
            <a:endPar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0" indent="0" algn="ctr">
              <a:lnSpc>
                <a:spcPct val="150000"/>
              </a:lnSpc>
              <a:buNone/>
            </a:pP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2023</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日</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6" name="直接连接符 5"/>
          <p:cNvCxnSpPr>
            <a:cxnSpLocks noChangeShapeType="1"/>
          </p:cNvCxnSpPr>
          <p:nvPr/>
        </p:nvCxnSpPr>
        <p:spPr bwMode="auto">
          <a:xfrm flipH="1">
            <a:off x="2263099" y="3068040"/>
            <a:ext cx="461780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组合 2">
            <a:extLst>
              <a:ext uri="{FF2B5EF4-FFF2-40B4-BE49-F238E27FC236}">
                <a16:creationId xmlns:a16="http://schemas.microsoft.com/office/drawing/2014/main" id="{E0603679-9E1F-48A5-85D5-775CFDAAAF1E}"/>
              </a:ext>
            </a:extLst>
          </p:cNvPr>
          <p:cNvGrpSpPr/>
          <p:nvPr/>
        </p:nvGrpSpPr>
        <p:grpSpPr>
          <a:xfrm>
            <a:off x="6660232" y="196487"/>
            <a:ext cx="2372414" cy="230623"/>
            <a:chOff x="3203848" y="1484835"/>
            <a:chExt cx="2372414" cy="230623"/>
          </a:xfrm>
        </p:grpSpPr>
        <p:pic>
          <p:nvPicPr>
            <p:cNvPr id="8" name="图片 7">
              <a:extLst>
                <a:ext uri="{FF2B5EF4-FFF2-40B4-BE49-F238E27FC236}">
                  <a16:creationId xmlns:a16="http://schemas.microsoft.com/office/drawing/2014/main" id="{4980C475-36A5-4265-828B-2AA89FBC6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8" y="1489517"/>
              <a:ext cx="1101306" cy="207129"/>
            </a:xfrm>
            <a:prstGeom prst="rect">
              <a:avLst/>
            </a:prstGeom>
          </p:spPr>
        </p:pic>
        <p:pic>
          <p:nvPicPr>
            <p:cNvPr id="9" name="图片 8">
              <a:extLst>
                <a:ext uri="{FF2B5EF4-FFF2-40B4-BE49-F238E27FC236}">
                  <a16:creationId xmlns:a16="http://schemas.microsoft.com/office/drawing/2014/main" id="{A27C141E-A43D-4774-A69C-B5BCA45BF1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3480" y="1484835"/>
              <a:ext cx="1112782" cy="230623"/>
            </a:xfrm>
            <a:prstGeom prst="rect">
              <a:avLst/>
            </a:prstGeom>
          </p:spPr>
        </p:pic>
      </p:grpSp>
      <p:sp>
        <p:nvSpPr>
          <p:cNvPr id="11" name="Rectangle 4"/>
          <p:cNvSpPr txBox="1">
            <a:spLocks noChangeArrowheads="1"/>
          </p:cNvSpPr>
          <p:nvPr/>
        </p:nvSpPr>
        <p:spPr>
          <a:xfrm>
            <a:off x="2195736" y="4155926"/>
            <a:ext cx="4807056" cy="72008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zh-CN" altLang="en-US" sz="1800" b="1" dirty="0" smtClean="0">
                <a:solidFill>
                  <a:schemeClr val="accent1">
                    <a:lumMod val="60000"/>
                    <a:lumOff val="40000"/>
                  </a:schemeClr>
                </a:solidFill>
                <a:latin typeface="微软雅黑" panose="020B0503020204020204" pitchFamily="34" charset="-122"/>
                <a:ea typeface="微软雅黑" panose="020B0503020204020204" pitchFamily="34" charset="-122"/>
              </a:rPr>
              <a:t>第二十届全国科学计算与信息化会议 西宁</a:t>
            </a:r>
            <a:endParaRPr lang="zh-CN" altLang="en-US" sz="1200"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33670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天文</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警报</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汇平台</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83568" y="578795"/>
            <a:ext cx="5184576" cy="221599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400" b="1" dirty="0" smtClean="0">
                <a:latin typeface="微软雅黑" panose="020B0503020204020204" pitchFamily="34" charset="-122"/>
                <a:ea typeface="微软雅黑" panose="020B0503020204020204" pitchFamily="34" charset="-122"/>
              </a:rPr>
              <a:t>打造</a:t>
            </a:r>
            <a:r>
              <a:rPr lang="zh-CN" altLang="en-US" sz="1400" b="1" dirty="0">
                <a:latin typeface="微软雅黑" panose="020B0503020204020204" pitchFamily="34" charset="-122"/>
                <a:ea typeface="微软雅黑" panose="020B0503020204020204" pitchFamily="34" charset="-122"/>
              </a:rPr>
              <a:t>“一站式”天文爆发信息</a:t>
            </a:r>
            <a:r>
              <a:rPr lang="zh-CN" altLang="en-US" sz="1400" b="1" dirty="0">
                <a:solidFill>
                  <a:srgbClr val="FF0000"/>
                </a:solidFill>
                <a:latin typeface="微软雅黑" panose="020B0503020204020204" pitchFamily="34" charset="-122"/>
                <a:ea typeface="微软雅黑" panose="020B0503020204020204" pitchFamily="34" charset="-122"/>
              </a:rPr>
              <a:t>汇集</a:t>
            </a:r>
            <a:r>
              <a:rPr lang="zh-CN" altLang="en-US" sz="1400" b="1" dirty="0" smtClean="0">
                <a:solidFill>
                  <a:srgbClr val="FF0000"/>
                </a:solidFill>
                <a:latin typeface="微软雅黑" panose="020B0503020204020204" pitchFamily="34" charset="-122"/>
                <a:ea typeface="微软雅黑" panose="020B0503020204020204" pitchFamily="34" charset="-122"/>
              </a:rPr>
              <a:t>平台</a:t>
            </a:r>
            <a:endParaRPr lang="zh-CN" altLang="en-US" sz="1400" b="1" dirty="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基于怀柔一号卫星，汇集怀柔一号及其他设备的暴发信息</a:t>
            </a:r>
            <a:endParaRPr lang="en-US" altLang="zh-CN" sz="1200" dirty="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自动</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收集国际主流平台的实时信息</a:t>
            </a:r>
          </a:p>
          <a:p>
            <a:pPr marL="800100" lvl="1" indent="-342900">
              <a:lnSpc>
                <a:spcPct val="150000"/>
              </a:lnSpc>
              <a:buFont typeface="Arial" panose="020B0604020202020204" pitchFamily="34" charset="0"/>
              <a:buChar char="•"/>
            </a:pPr>
            <a:r>
              <a:rPr lang="zh-CN" altLang="en-US" sz="1200" dirty="0">
                <a:solidFill>
                  <a:prstClr val="black"/>
                </a:solidFill>
                <a:latin typeface="微软雅黑" panose="020B0503020204020204" pitchFamily="34" charset="-122"/>
                <a:ea typeface="微软雅黑" panose="020B0503020204020204" pitchFamily="34" charset="-122"/>
              </a:rPr>
              <a:t>数据分类、匹配、热度分析</a:t>
            </a:r>
            <a:r>
              <a:rPr lang="zh-CN" altLang="en-US" sz="1200" dirty="0" smtClean="0">
                <a:solidFill>
                  <a:prstClr val="black"/>
                </a:solidFill>
                <a:latin typeface="微软雅黑" panose="020B0503020204020204" pitchFamily="34" charset="-122"/>
                <a:ea typeface="微软雅黑" panose="020B0503020204020204" pitchFamily="34" charset="-122"/>
              </a:rPr>
              <a:t>、可视化展示等</a:t>
            </a:r>
            <a:endParaRPr lang="en-US" altLang="zh-CN" sz="1200" dirty="0">
              <a:solidFill>
                <a:prstClr val="black"/>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Arial" panose="020B0604020202020204" pitchFamily="34" charset="0"/>
              <a:buChar char="•"/>
            </a:pPr>
            <a:endParaRPr lang="en-US" sz="1400" dirty="0">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Arial" panose="020B0604020202020204" pitchFamily="34" charset="0"/>
              <a:buChar char="•"/>
            </a:pPr>
            <a:endParaRPr 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10" name="图片 9"/>
          <p:cNvPicPr>
            <a:picLocks noChangeAspect="1"/>
          </p:cNvPicPr>
          <p:nvPr/>
        </p:nvPicPr>
        <p:blipFill>
          <a:blip r:embed="rId3"/>
          <a:stretch>
            <a:fillRect/>
          </a:stretch>
        </p:blipFill>
        <p:spPr>
          <a:xfrm>
            <a:off x="2195736" y="1779662"/>
            <a:ext cx="5227857" cy="1401427"/>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5833" b="7337"/>
          <a:stretch/>
        </p:blipFill>
        <p:spPr>
          <a:xfrm>
            <a:off x="2771800" y="3181088"/>
            <a:ext cx="4427984" cy="1550901"/>
          </a:xfrm>
          <a:prstGeom prst="rect">
            <a:avLst/>
          </a:prstGeom>
        </p:spPr>
      </p:pic>
    </p:spTree>
    <p:extLst>
      <p:ext uri="{BB962C8B-B14F-4D97-AF65-F5344CB8AC3E}">
        <p14:creationId xmlns:p14="http://schemas.microsoft.com/office/powerpoint/2010/main" val="3161211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天文</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警报汇</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平台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83568" y="578795"/>
            <a:ext cx="6048672" cy="96949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400" b="1" dirty="0" smtClean="0">
                <a:latin typeface="微软雅黑" panose="020B0503020204020204" pitchFamily="34" charset="-122"/>
                <a:ea typeface="微软雅黑" panose="020B0503020204020204" pitchFamily="34" charset="-122"/>
              </a:rPr>
              <a:t>自主可控的</a:t>
            </a:r>
            <a:r>
              <a:rPr lang="zh-CN" altLang="en-US" sz="1400" b="1" dirty="0" smtClean="0">
                <a:solidFill>
                  <a:srgbClr val="FF0000"/>
                </a:solidFill>
                <a:latin typeface="微软雅黑" panose="020B0503020204020204" pitchFamily="34" charset="-122"/>
                <a:ea typeface="微软雅黑" panose="020B0503020204020204" pitchFamily="34" charset="-122"/>
              </a:rPr>
              <a:t>发布</a:t>
            </a:r>
            <a:r>
              <a:rPr lang="zh-CN" altLang="en-US" sz="1400" b="1" dirty="0">
                <a:solidFill>
                  <a:srgbClr val="FF0000"/>
                </a:solidFill>
                <a:latin typeface="微软雅黑" panose="020B0503020204020204" pitchFamily="34" charset="-122"/>
                <a:ea typeface="微软雅黑" panose="020B0503020204020204" pitchFamily="34" charset="-122"/>
              </a:rPr>
              <a:t>共享平台</a:t>
            </a:r>
            <a:endParaRPr lang="zh-CN" altLang="en-US" sz="1400" b="1" dirty="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可</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将暴发</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信息</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没有</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限制</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地发布到平台，利于国内发布</a:t>
            </a:r>
          </a:p>
          <a:p>
            <a:pPr marL="800100" lvl="1" indent="-34290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信息以网页的形式</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呈现</a:t>
            </a:r>
            <a:endParaRPr lang="zh-CN" altLang="en-US" sz="1200"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779662"/>
            <a:ext cx="6732240" cy="3240360"/>
          </a:xfrm>
          <a:prstGeom prst="rect">
            <a:avLst/>
          </a:prstGeom>
        </p:spPr>
      </p:pic>
    </p:spTree>
    <p:extLst>
      <p:ext uri="{BB962C8B-B14F-4D97-AF65-F5344CB8AC3E}">
        <p14:creationId xmlns:p14="http://schemas.microsoft.com/office/powerpoint/2010/main" val="3773369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天文</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警报汇</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平台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83568" y="578795"/>
            <a:ext cx="6048672" cy="13388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400" b="1" dirty="0" smtClean="0">
                <a:latin typeface="微软雅黑" panose="020B0503020204020204" pitchFamily="34" charset="-122"/>
                <a:ea typeface="微软雅黑" panose="020B0503020204020204" pitchFamily="34" charset="-122"/>
              </a:rPr>
              <a:t>信息</a:t>
            </a:r>
            <a:r>
              <a:rPr lang="zh-CN" altLang="en-US" sz="1400" b="1" dirty="0" smtClean="0">
                <a:solidFill>
                  <a:srgbClr val="FF0000"/>
                </a:solidFill>
                <a:latin typeface="微软雅黑" panose="020B0503020204020204" pitchFamily="34" charset="-122"/>
                <a:ea typeface="微软雅黑" panose="020B0503020204020204" pitchFamily="34" charset="-122"/>
              </a:rPr>
              <a:t>融合</a:t>
            </a:r>
            <a:r>
              <a:rPr lang="zh-CN" altLang="en-US" sz="1400" b="1" dirty="0">
                <a:solidFill>
                  <a:srgbClr val="FF0000"/>
                </a:solidFill>
                <a:latin typeface="微软雅黑" panose="020B0503020204020204" pitchFamily="34" charset="-122"/>
                <a:ea typeface="微软雅黑" panose="020B0503020204020204" pitchFamily="34" charset="-122"/>
              </a:rPr>
              <a:t>平台</a:t>
            </a:r>
            <a:endParaRPr lang="zh-CN" altLang="en-US" sz="1400" b="1" dirty="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可</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将描述</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同一</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暴发事件的多信使信息进行统一的融合整理</a:t>
            </a:r>
            <a:endParaRPr lang="en-US" altLang="zh-CN" sz="1200"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200" dirty="0">
                <a:solidFill>
                  <a:prstClr val="black"/>
                </a:solidFill>
                <a:latin typeface="微软雅黑" panose="020B0503020204020204" pitchFamily="34" charset="-122"/>
                <a:ea typeface="微软雅黑" panose="020B0503020204020204" pitchFamily="34" charset="-122"/>
              </a:rPr>
              <a:t>原创的系统，促进国内外多信使时域天文研究</a:t>
            </a:r>
          </a:p>
          <a:p>
            <a:pPr marL="800100" lvl="1" indent="-342900">
              <a:lnSpc>
                <a:spcPct val="150000"/>
              </a:lnSpc>
              <a:buFont typeface="Arial" panose="020B0604020202020204" pitchFamily="34" charset="0"/>
              <a:buChar char="•"/>
            </a:pPr>
            <a:endParaRPr lang="en-US" altLang="zh-CN" sz="1400" dirty="0" smtClean="0">
              <a:solidFill>
                <a:prstClr val="black"/>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1635646"/>
            <a:ext cx="5134813" cy="3376769"/>
          </a:xfrm>
          <a:prstGeom prst="rect">
            <a:avLst/>
          </a:prstGeom>
        </p:spPr>
      </p:pic>
    </p:spTree>
    <p:extLst>
      <p:ext uri="{BB962C8B-B14F-4D97-AF65-F5344CB8AC3E}">
        <p14:creationId xmlns:p14="http://schemas.microsoft.com/office/powerpoint/2010/main" val="1376356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天文警报汇平台 </a:t>
            </a:r>
          </a:p>
        </p:txBody>
      </p:sp>
      <p:sp>
        <p:nvSpPr>
          <p:cNvPr id="6" name="圆角矩形 5"/>
          <p:cNvSpPr/>
          <p:nvPr/>
        </p:nvSpPr>
        <p:spPr>
          <a:xfrm>
            <a:off x="2650790" y="985567"/>
            <a:ext cx="5259091" cy="6862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798" y="1027841"/>
            <a:ext cx="3727360" cy="591516"/>
          </a:xfrm>
          <a:prstGeom prst="rect">
            <a:avLst/>
          </a:prstGeom>
        </p:spPr>
      </p:pic>
      <p:sp>
        <p:nvSpPr>
          <p:cNvPr id="8" name="圆角矩形 7"/>
          <p:cNvSpPr/>
          <p:nvPr/>
        </p:nvSpPr>
        <p:spPr>
          <a:xfrm>
            <a:off x="2650791" y="1971530"/>
            <a:ext cx="3361369" cy="8162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2650788" y="3139947"/>
            <a:ext cx="5259091" cy="5743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下箭头 10"/>
          <p:cNvSpPr/>
          <p:nvPr/>
        </p:nvSpPr>
        <p:spPr>
          <a:xfrm>
            <a:off x="4434616" y="1699562"/>
            <a:ext cx="137384" cy="26247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曲线连接符 11"/>
          <p:cNvCxnSpPr/>
          <p:nvPr/>
        </p:nvCxnSpPr>
        <p:spPr>
          <a:xfrm rot="16200000" flipH="1">
            <a:off x="3183232" y="2725317"/>
            <a:ext cx="667600" cy="556959"/>
          </a:xfrm>
          <a:prstGeom prst="curved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6" name="圆柱形 15"/>
          <p:cNvSpPr/>
          <p:nvPr/>
        </p:nvSpPr>
        <p:spPr>
          <a:xfrm>
            <a:off x="3563888" y="3330998"/>
            <a:ext cx="1440160" cy="310256"/>
          </a:xfrm>
          <a:prstGeom prst="ca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anose="02010609060101010101" pitchFamily="49" charset="-122"/>
                <a:ea typeface="黑体" panose="02010609060101010101" pitchFamily="49" charset="-122"/>
              </a:rPr>
              <a:t>实时信息获取</a:t>
            </a:r>
            <a:endParaRPr lang="zh-CN" altLang="en-US" sz="1400" dirty="0">
              <a:latin typeface="黑体" panose="02010609060101010101" pitchFamily="49" charset="-122"/>
              <a:ea typeface="黑体" panose="02010609060101010101" pitchFamily="49" charset="-122"/>
            </a:endParaRPr>
          </a:p>
        </p:txBody>
      </p:sp>
      <p:sp>
        <p:nvSpPr>
          <p:cNvPr id="17" name="圆柱形 16"/>
          <p:cNvSpPr/>
          <p:nvPr/>
        </p:nvSpPr>
        <p:spPr>
          <a:xfrm>
            <a:off x="6427733" y="3337597"/>
            <a:ext cx="1044963" cy="290944"/>
          </a:xfrm>
          <a:prstGeom prst="ca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黑体" panose="02010609060101010101" pitchFamily="49" charset="-122"/>
                <a:ea typeface="黑体" panose="02010609060101010101" pitchFamily="49" charset="-122"/>
              </a:rPr>
              <a:t>数据库</a:t>
            </a:r>
            <a:endParaRPr lang="zh-CN" altLang="en-US" sz="1400" dirty="0">
              <a:latin typeface="黑体" panose="02010609060101010101" pitchFamily="49" charset="-122"/>
              <a:ea typeface="黑体" panose="02010609060101010101" pitchFamily="49" charset="-122"/>
            </a:endParaRPr>
          </a:p>
        </p:txBody>
      </p:sp>
      <p:sp>
        <p:nvSpPr>
          <p:cNvPr id="18" name="右箭头 17"/>
          <p:cNvSpPr/>
          <p:nvPr/>
        </p:nvSpPr>
        <p:spPr>
          <a:xfrm>
            <a:off x="5300381" y="3407433"/>
            <a:ext cx="1030277" cy="15127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2650788" y="4043279"/>
            <a:ext cx="5305588" cy="10022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下箭头 24"/>
          <p:cNvSpPr/>
          <p:nvPr/>
        </p:nvSpPr>
        <p:spPr>
          <a:xfrm>
            <a:off x="5234900" y="3753943"/>
            <a:ext cx="137384" cy="26247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3584" y="4052179"/>
            <a:ext cx="1983253" cy="944539"/>
          </a:xfrm>
          <a:prstGeom prst="rect">
            <a:avLst/>
          </a:prstGeom>
        </p:spPr>
      </p:pic>
      <p:pic>
        <p:nvPicPr>
          <p:cNvPr id="27" name="图片 26"/>
          <p:cNvPicPr>
            <a:picLocks noChangeAspect="1"/>
          </p:cNvPicPr>
          <p:nvPr/>
        </p:nvPicPr>
        <p:blipFill>
          <a:blip r:embed="rId6"/>
          <a:stretch>
            <a:fillRect/>
          </a:stretch>
        </p:blipFill>
        <p:spPr>
          <a:xfrm>
            <a:off x="5318339" y="2471219"/>
            <a:ext cx="66" cy="36"/>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6586" y="4083516"/>
            <a:ext cx="1868835" cy="941728"/>
          </a:xfrm>
          <a:prstGeom prst="rect">
            <a:avLst/>
          </a:prstGeom>
        </p:spPr>
      </p:pic>
      <p:cxnSp>
        <p:nvCxnSpPr>
          <p:cNvPr id="43" name="曲线连接符 42"/>
          <p:cNvCxnSpPr/>
          <p:nvPr/>
        </p:nvCxnSpPr>
        <p:spPr>
          <a:xfrm rot="5400000">
            <a:off x="4692195" y="2746546"/>
            <a:ext cx="683188" cy="529736"/>
          </a:xfrm>
          <a:prstGeom prst="curved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48" name="曲线连接符 47"/>
          <p:cNvCxnSpPr/>
          <p:nvPr/>
        </p:nvCxnSpPr>
        <p:spPr>
          <a:xfrm rot="5400000">
            <a:off x="3884827" y="2890106"/>
            <a:ext cx="687240" cy="260223"/>
          </a:xfrm>
          <a:prstGeom prst="curved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259632" y="1085508"/>
            <a:ext cx="1508826" cy="400110"/>
          </a:xfrm>
          <a:prstGeom prst="rect">
            <a:avLst/>
          </a:prstGeom>
        </p:spPr>
        <p:txBody>
          <a:bodyPr wrap="square">
            <a:spAutoFit/>
          </a:bodyPr>
          <a:lstStyle/>
          <a:p>
            <a:r>
              <a:rPr lang="zh-CN" altLang="en-US" sz="2000" dirty="0" smtClean="0">
                <a:latin typeface="黑体" panose="02010609060101010101" pitchFamily="49" charset="-122"/>
                <a:ea typeface="黑体" panose="02010609060101010101" pitchFamily="49" charset="-122"/>
              </a:rPr>
              <a:t>观测设备</a:t>
            </a:r>
            <a:endParaRPr lang="zh-CN" altLang="en-US" sz="1600" dirty="0">
              <a:latin typeface="黑体" panose="02010609060101010101" pitchFamily="49" charset="-122"/>
              <a:ea typeface="黑体" panose="02010609060101010101" pitchFamily="49" charset="-122"/>
            </a:endParaRPr>
          </a:p>
        </p:txBody>
      </p:sp>
      <p:sp>
        <p:nvSpPr>
          <p:cNvPr id="29" name="矩形 28"/>
          <p:cNvSpPr/>
          <p:nvPr/>
        </p:nvSpPr>
        <p:spPr>
          <a:xfrm>
            <a:off x="1259632" y="2099480"/>
            <a:ext cx="1508826" cy="400110"/>
          </a:xfrm>
          <a:prstGeom prst="rect">
            <a:avLst/>
          </a:prstGeom>
        </p:spPr>
        <p:txBody>
          <a:bodyPr wrap="square">
            <a:spAutoFit/>
          </a:bodyPr>
          <a:lstStyle/>
          <a:p>
            <a:r>
              <a:rPr lang="zh-CN" altLang="en-US" sz="2000" dirty="0">
                <a:latin typeface="黑体" panose="02010609060101010101" pitchFamily="49" charset="-122"/>
                <a:ea typeface="黑体" panose="02010609060101010101" pitchFamily="49" charset="-122"/>
              </a:rPr>
              <a:t>警报平台</a:t>
            </a:r>
          </a:p>
        </p:txBody>
      </p:sp>
      <p:sp>
        <p:nvSpPr>
          <p:cNvPr id="30" name="矩形 29"/>
          <p:cNvSpPr/>
          <p:nvPr/>
        </p:nvSpPr>
        <p:spPr>
          <a:xfrm>
            <a:off x="1247203" y="3193666"/>
            <a:ext cx="1508826" cy="400110"/>
          </a:xfrm>
          <a:prstGeom prst="rect">
            <a:avLst/>
          </a:prstGeom>
        </p:spPr>
        <p:txBody>
          <a:bodyPr wrap="square">
            <a:spAutoFit/>
          </a:bodyPr>
          <a:lstStyle/>
          <a:p>
            <a:r>
              <a:rPr lang="zh-CN" altLang="en-US" sz="2000" dirty="0" smtClean="0">
                <a:latin typeface="黑体" panose="02010609060101010101" pitchFamily="49" charset="-122"/>
                <a:ea typeface="黑体" panose="02010609060101010101" pitchFamily="49" charset="-122"/>
              </a:rPr>
              <a:t>天文警报</a:t>
            </a:r>
            <a:r>
              <a:rPr lang="zh-CN" altLang="en-US" sz="2000" dirty="0">
                <a:latin typeface="黑体" panose="02010609060101010101" pitchFamily="49" charset="-122"/>
                <a:ea typeface="黑体" panose="02010609060101010101" pitchFamily="49" charset="-122"/>
              </a:rPr>
              <a:t>汇</a:t>
            </a:r>
          </a:p>
        </p:txBody>
      </p:sp>
      <p:sp>
        <p:nvSpPr>
          <p:cNvPr id="2" name="下箭头 1"/>
          <p:cNvSpPr/>
          <p:nvPr/>
        </p:nvSpPr>
        <p:spPr>
          <a:xfrm>
            <a:off x="683568" y="1203598"/>
            <a:ext cx="648072" cy="3528392"/>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多信使</a:t>
            </a:r>
            <a:r>
              <a:rPr lang="zh-CN" altLang="en-US" dirty="0" smtClean="0">
                <a:latin typeface="微软雅黑" panose="020B0503020204020204" pitchFamily="34" charset="-122"/>
                <a:ea typeface="微软雅黑" panose="020B0503020204020204" pitchFamily="34" charset="-122"/>
              </a:rPr>
              <a:t>警报信息处理流水线</a:t>
            </a:r>
            <a:endParaRPr lang="zh-CN" altLang="en-US" dirty="0">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8"/>
          <a:stretch>
            <a:fillRect/>
          </a:stretch>
        </p:blipFill>
        <p:spPr>
          <a:xfrm>
            <a:off x="6639291" y="1046349"/>
            <a:ext cx="1130017" cy="560950"/>
          </a:xfrm>
          <a:prstGeom prst="rect">
            <a:avLst/>
          </a:prstGeom>
        </p:spPr>
      </p:pic>
      <p:sp>
        <p:nvSpPr>
          <p:cNvPr id="38" name="下箭头 37"/>
          <p:cNvSpPr/>
          <p:nvPr/>
        </p:nvSpPr>
        <p:spPr>
          <a:xfrm>
            <a:off x="7136417" y="1668081"/>
            <a:ext cx="172697" cy="1428225"/>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2838004" y="2077673"/>
            <a:ext cx="820126" cy="600270"/>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p:nvPr>
            <p:custDataLst>
              <p:tags r:id="rId1"/>
            </p:custDataLst>
          </p:nvPr>
        </p:nvPicPr>
        <p:blipFill>
          <a:blip r:embed="rId9"/>
          <a:stretch>
            <a:fillRect/>
          </a:stretch>
        </p:blipFill>
        <p:spPr>
          <a:xfrm>
            <a:off x="2946431" y="2110165"/>
            <a:ext cx="606691" cy="396148"/>
          </a:xfrm>
          <a:prstGeom prst="rect">
            <a:avLst/>
          </a:prstGeom>
          <a:noFill/>
          <a:ln w="9525">
            <a:noFill/>
          </a:ln>
        </p:spPr>
      </p:pic>
      <p:sp>
        <p:nvSpPr>
          <p:cNvPr id="35" name="矩形 34"/>
          <p:cNvSpPr/>
          <p:nvPr/>
        </p:nvSpPr>
        <p:spPr>
          <a:xfrm>
            <a:off x="2940193" y="2494991"/>
            <a:ext cx="457730" cy="215444"/>
          </a:xfrm>
          <a:prstGeom prst="rect">
            <a:avLst/>
          </a:prstGeom>
        </p:spPr>
        <p:txBody>
          <a:bodyPr wrap="square">
            <a:spAutoFit/>
          </a:bodyPr>
          <a:lstStyle/>
          <a:p>
            <a:r>
              <a:rPr lang="en-US" altLang="zh-CN" sz="800" dirty="0" smtClean="0">
                <a:latin typeface="微软雅黑" panose="020B0503020204020204" pitchFamily="34" charset="-122"/>
                <a:ea typeface="微软雅黑" panose="020B0503020204020204" pitchFamily="34" charset="-122"/>
              </a:rPr>
              <a:t>GCN</a:t>
            </a:r>
            <a:endParaRPr lang="zh-CN" altLang="en-US" sz="800" dirty="0">
              <a:latin typeface="微软雅黑" panose="020B0503020204020204" pitchFamily="34" charset="-122"/>
              <a:ea typeface="微软雅黑" panose="020B0503020204020204" pitchFamily="34" charset="-122"/>
            </a:endParaRPr>
          </a:p>
        </p:txBody>
      </p:sp>
      <p:sp>
        <p:nvSpPr>
          <p:cNvPr id="36" name="圆角矩形 35"/>
          <p:cNvSpPr/>
          <p:nvPr/>
        </p:nvSpPr>
        <p:spPr>
          <a:xfrm>
            <a:off x="3845343" y="2078803"/>
            <a:ext cx="820126" cy="600270"/>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endParaRPr lang="en-US" altLang="zh-CN" sz="800" dirty="0">
              <a:solidFill>
                <a:schemeClr val="tx1"/>
              </a:solidFill>
              <a:latin typeface="微软雅黑" panose="020B0503020204020204" pitchFamily="34" charset="-122"/>
              <a:ea typeface="微软雅黑" panose="020B0503020204020204" pitchFamily="34" charset="-122"/>
            </a:endParaRPr>
          </a:p>
          <a:p>
            <a:pPr algn="ct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endParaRPr lang="zh-CN" altLang="en-US" sz="800"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0"/>
          <a:stretch>
            <a:fillRect/>
          </a:stretch>
        </p:blipFill>
        <p:spPr>
          <a:xfrm>
            <a:off x="3917101" y="2114925"/>
            <a:ext cx="676610" cy="391388"/>
          </a:xfrm>
          <a:prstGeom prst="rect">
            <a:avLst/>
          </a:prstGeom>
        </p:spPr>
      </p:pic>
      <p:sp>
        <p:nvSpPr>
          <p:cNvPr id="37" name="矩形 36"/>
          <p:cNvSpPr/>
          <p:nvPr/>
        </p:nvSpPr>
        <p:spPr>
          <a:xfrm>
            <a:off x="3967716" y="2487781"/>
            <a:ext cx="457730" cy="215444"/>
          </a:xfrm>
          <a:prstGeom prst="rect">
            <a:avLst/>
          </a:prstGeom>
        </p:spPr>
        <p:txBody>
          <a:bodyPr wrap="square">
            <a:spAutoFit/>
          </a:bodyPr>
          <a:lstStyle/>
          <a:p>
            <a:r>
              <a:rPr lang="en-US" altLang="zh-CN" sz="800" dirty="0" err="1" smtClean="0">
                <a:latin typeface="微软雅黑" panose="020B0503020204020204" pitchFamily="34" charset="-122"/>
                <a:ea typeface="微软雅黑" panose="020B0503020204020204" pitchFamily="34" charset="-122"/>
              </a:rPr>
              <a:t>ATel</a:t>
            </a:r>
            <a:endParaRPr lang="zh-CN" altLang="en-US" sz="800" dirty="0">
              <a:latin typeface="微软雅黑" panose="020B0503020204020204" pitchFamily="34" charset="-122"/>
              <a:ea typeface="微软雅黑" panose="020B0503020204020204" pitchFamily="34" charset="-122"/>
            </a:endParaRPr>
          </a:p>
        </p:txBody>
      </p:sp>
      <p:sp>
        <p:nvSpPr>
          <p:cNvPr id="39" name="圆角矩形 38"/>
          <p:cNvSpPr/>
          <p:nvPr/>
        </p:nvSpPr>
        <p:spPr>
          <a:xfrm>
            <a:off x="4862388" y="2066018"/>
            <a:ext cx="820126" cy="600270"/>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endParaRPr lang="en-US" altLang="zh-CN" sz="800" dirty="0">
              <a:solidFill>
                <a:schemeClr val="tx1"/>
              </a:solidFill>
              <a:latin typeface="微软雅黑" panose="020B0503020204020204" pitchFamily="34" charset="-122"/>
              <a:ea typeface="微软雅黑" panose="020B0503020204020204" pitchFamily="34" charset="-122"/>
            </a:endParaRPr>
          </a:p>
          <a:p>
            <a:pPr algn="ctr"/>
            <a:endParaRPr lang="en-US" altLang="zh-CN" sz="800" dirty="0" smtClean="0">
              <a:solidFill>
                <a:schemeClr val="tx1"/>
              </a:solidFill>
              <a:latin typeface="微软雅黑" panose="020B0503020204020204" pitchFamily="34" charset="-122"/>
              <a:ea typeface="微软雅黑" panose="020B0503020204020204" pitchFamily="34" charset="-122"/>
            </a:endParaRPr>
          </a:p>
          <a:p>
            <a:pPr algn="ctr"/>
            <a:endParaRPr lang="zh-CN" altLang="en-US" sz="800" dirty="0">
              <a:solidFill>
                <a:schemeClr val="tx1"/>
              </a:solidFill>
              <a:latin typeface="微软雅黑" panose="020B0503020204020204" pitchFamily="34" charset="-122"/>
              <a:ea typeface="微软雅黑" panose="020B0503020204020204" pitchFamily="34" charset="-122"/>
            </a:endParaRPr>
          </a:p>
        </p:txBody>
      </p:sp>
      <p:sp>
        <p:nvSpPr>
          <p:cNvPr id="40" name="矩形 39"/>
          <p:cNvSpPr/>
          <p:nvPr/>
        </p:nvSpPr>
        <p:spPr>
          <a:xfrm>
            <a:off x="4994131" y="2473793"/>
            <a:ext cx="513973" cy="215444"/>
          </a:xfrm>
          <a:prstGeom prst="rect">
            <a:avLst/>
          </a:prstGeom>
        </p:spPr>
        <p:txBody>
          <a:bodyPr wrap="square">
            <a:spAutoFit/>
          </a:bodyPr>
          <a:lstStyle/>
          <a:p>
            <a:r>
              <a:rPr lang="en-US" altLang="zh-CN" sz="800" dirty="0" smtClean="0">
                <a:latin typeface="微软雅黑" panose="020B0503020204020204" pitchFamily="34" charset="-122"/>
                <a:ea typeface="微软雅黑" panose="020B0503020204020204" pitchFamily="34" charset="-122"/>
              </a:rPr>
              <a:t>  TNS</a:t>
            </a:r>
            <a:endParaRPr lang="zh-CN" altLang="en-US" sz="800" dirty="0">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1"/>
          <a:stretch>
            <a:fillRect/>
          </a:stretch>
        </p:blipFill>
        <p:spPr>
          <a:xfrm>
            <a:off x="5056340" y="2110165"/>
            <a:ext cx="419839" cy="396058"/>
          </a:xfrm>
          <a:prstGeom prst="rect">
            <a:avLst/>
          </a:prstGeom>
        </p:spPr>
      </p:pic>
    </p:spTree>
    <p:extLst>
      <p:ext uri="{BB962C8B-B14F-4D97-AF65-F5344CB8AC3E}">
        <p14:creationId xmlns:p14="http://schemas.microsoft.com/office/powerpoint/2010/main" val="3138452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警报信息提取</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699542"/>
            <a:ext cx="8640960" cy="25922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事件</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event</a:t>
            </a:r>
            <a:r>
              <a:rPr lang="zh-CN" altLang="en-US" sz="1400" dirty="0" smtClean="0">
                <a:latin typeface="微软雅黑" panose="020B0503020204020204" pitchFamily="34" charset="-122"/>
                <a:ea typeface="微软雅黑" panose="020B0503020204020204" pitchFamily="34" charset="-122"/>
              </a:rPr>
              <a:t>）关键信息</a:t>
            </a:r>
            <a:endParaRPr lang="en-US" altLang="zh-CN" sz="14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源名称：</a:t>
            </a:r>
            <a:r>
              <a:rPr lang="en-US" altLang="zh-CN" sz="1200" dirty="0">
                <a:latin typeface="微软雅黑" panose="020B0503020204020204" pitchFamily="34" charset="-122"/>
                <a:ea typeface="微软雅黑" panose="020B0503020204020204" pitchFamily="34" charset="-122"/>
              </a:rPr>
              <a:t>GRB 230521A </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发生时间： </a:t>
            </a:r>
            <a:r>
              <a:rPr lang="en-US" altLang="zh-CN" sz="1200" dirty="0">
                <a:latin typeface="微软雅黑" panose="020B0503020204020204" pitchFamily="34" charset="-122"/>
                <a:ea typeface="微软雅黑" panose="020B0503020204020204" pitchFamily="34" charset="-122"/>
              </a:rPr>
              <a:t>2023-05-21 05:03:23 UTC</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位置坐标： </a:t>
            </a:r>
            <a:r>
              <a:rPr lang="en-US" altLang="zh-CN" sz="1200" dirty="0">
                <a:latin typeface="微软雅黑" panose="020B0503020204020204" pitchFamily="34" charset="-122"/>
                <a:ea typeface="微软雅黑" panose="020B0503020204020204" pitchFamily="34" charset="-122"/>
              </a:rPr>
              <a:t>RA</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Dec</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Error</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仪器</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波段： </a:t>
            </a:r>
            <a:r>
              <a:rPr lang="en-US" altLang="zh-CN" sz="1200" dirty="0">
                <a:latin typeface="微软雅黑" panose="020B0503020204020204" pitchFamily="34" charset="-122"/>
                <a:ea typeface="微软雅黑" panose="020B0503020204020204" pitchFamily="34" charset="-122"/>
              </a:rPr>
              <a:t>Fermi / X-ray</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Optical</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源类型： </a:t>
            </a:r>
            <a:r>
              <a:rPr lang="en-US" altLang="zh-CN" sz="1200" dirty="0">
                <a:latin typeface="微软雅黑" panose="020B0503020204020204" pitchFamily="34" charset="-122"/>
                <a:ea typeface="微软雅黑" panose="020B0503020204020204" pitchFamily="34" charset="-122"/>
              </a:rPr>
              <a:t>GRB</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Supernovae</a:t>
            </a:r>
            <a:r>
              <a:rPr lang="zh-CN" altLang="en-US" sz="1200" dirty="0" smtClean="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GW</a:t>
            </a:r>
            <a:r>
              <a:rPr lang="zh-CN" altLang="en-US" sz="1200" dirty="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Transient</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Black hole </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关键字</a:t>
            </a:r>
          </a:p>
          <a:p>
            <a:pPr lvl="2">
              <a:lnSpc>
                <a:spcPct val="150000"/>
              </a:lnSpc>
              <a:spcBef>
                <a:spcPts val="0"/>
              </a:spcBef>
            </a:pPr>
            <a:r>
              <a:rPr lang="en-US" altLang="zh-CN" sz="1200" dirty="0">
                <a:latin typeface="微软雅黑" panose="020B0503020204020204" pitchFamily="34" charset="-122"/>
                <a:ea typeface="微软雅黑" panose="020B0503020204020204" pitchFamily="34" charset="-122"/>
              </a:rPr>
              <a:t>https://journals.aas.org/keywords-2013/</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其他重要信息（</a:t>
            </a:r>
            <a:r>
              <a:rPr lang="en-US" altLang="zh-CN" sz="1200" dirty="0">
                <a:latin typeface="微软雅黑" panose="020B0503020204020204" pitchFamily="34" charset="-122"/>
                <a:ea typeface="微软雅黑" panose="020B0503020204020204" pitchFamily="34" charset="-122"/>
              </a:rPr>
              <a:t>abstract</a:t>
            </a:r>
            <a:r>
              <a:rPr lang="zh-CN" altLang="en-US" sz="1200" dirty="0">
                <a:latin typeface="微软雅黑" panose="020B0503020204020204" pitchFamily="34" charset="-122"/>
                <a:ea typeface="微软雅黑" panose="020B0503020204020204" pitchFamily="34" charset="-122"/>
              </a:rPr>
              <a:t>）</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相关警报</a:t>
            </a:r>
          </a:p>
          <a:p>
            <a:pPr lvl="1"/>
            <a:endParaRPr lang="en-US" altLang="zh-CN" sz="1600" dirty="0" smtClean="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710" y="688459"/>
            <a:ext cx="3249029" cy="2243331"/>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3147814"/>
            <a:ext cx="3350754" cy="1905752"/>
          </a:xfrm>
          <a:prstGeom prst="rect">
            <a:avLst/>
          </a:prstGeom>
        </p:spPr>
      </p:pic>
    </p:spTree>
    <p:extLst>
      <p:ext uri="{BB962C8B-B14F-4D97-AF65-F5344CB8AC3E}">
        <p14:creationId xmlns:p14="http://schemas.microsoft.com/office/powerpoint/2010/main" val="152759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警报信息提取</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699542"/>
            <a:ext cx="8640960" cy="129614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警报数据格式复杂</a:t>
            </a:r>
            <a:endParaRPr lang="zh-CN" altLang="en-US" sz="1400" dirty="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有固定格式、</a:t>
            </a:r>
            <a:r>
              <a:rPr lang="zh-CN" altLang="en-US" sz="1200" dirty="0" smtClean="0">
                <a:latin typeface="微软雅黑" panose="020B0503020204020204" pitchFamily="34" charset="-122"/>
                <a:ea typeface="微软雅黑" panose="020B0503020204020204" pitchFamily="34" charset="-122"/>
              </a:rPr>
              <a:t>语义较清晰</a:t>
            </a:r>
            <a:endParaRPr lang="zh-CN" altLang="en-US" sz="1200" dirty="0">
              <a:latin typeface="微软雅黑" panose="020B0503020204020204" pitchFamily="34" charset="-122"/>
              <a:ea typeface="微软雅黑" panose="020B0503020204020204" pitchFamily="34" charset="-122"/>
            </a:endParaRPr>
          </a:p>
          <a:p>
            <a:pPr lvl="2">
              <a:lnSpc>
                <a:spcPct val="150000"/>
              </a:lnSpc>
              <a:spcBef>
                <a:spcPts val="0"/>
              </a:spcBef>
            </a:pPr>
            <a:r>
              <a:rPr lang="en-US" altLang="zh-CN" sz="1200" dirty="0">
                <a:latin typeface="微软雅黑" panose="020B0503020204020204" pitchFamily="34" charset="-122"/>
                <a:ea typeface="微软雅黑" panose="020B0503020204020204" pitchFamily="34" charset="-122"/>
              </a:rPr>
              <a:t>GCN </a:t>
            </a:r>
            <a:r>
              <a:rPr lang="en-US" altLang="zh-CN" sz="1200" dirty="0" smtClean="0">
                <a:solidFill>
                  <a:srgbClr val="FF0000"/>
                </a:solidFill>
                <a:latin typeface="微软雅黑" panose="020B0503020204020204" pitchFamily="34" charset="-122"/>
                <a:ea typeface="微软雅黑" panose="020B0503020204020204" pitchFamily="34" charset="-122"/>
              </a:rPr>
              <a:t>NOTICE</a:t>
            </a:r>
            <a:r>
              <a:rPr lang="en-US" altLang="zh-CN" sz="1200" dirty="0" smtClean="0">
                <a:latin typeface="微软雅黑" panose="020B0503020204020204" pitchFamily="34" charset="-122"/>
                <a:ea typeface="微软雅黑" panose="020B0503020204020204" pitchFamily="34" charset="-122"/>
              </a:rPr>
              <a:t> </a:t>
            </a:r>
            <a:endParaRPr lang="en-US" altLang="zh-CN" sz="1200" dirty="0">
              <a:latin typeface="微软雅黑" panose="020B0503020204020204" pitchFamily="34" charset="-122"/>
              <a:ea typeface="微软雅黑" panose="020B0503020204020204" pitchFamily="34" charset="-122"/>
            </a:endParaRPr>
          </a:p>
          <a:p>
            <a:pPr lvl="2">
              <a:lnSpc>
                <a:spcPct val="150000"/>
              </a:lnSpc>
              <a:spcBef>
                <a:spcPts val="0"/>
              </a:spcBef>
            </a:pPr>
            <a:r>
              <a:rPr lang="en-US" altLang="zh-CN" sz="1200" dirty="0">
                <a:latin typeface="微软雅黑" panose="020B0503020204020204" pitchFamily="34" charset="-122"/>
                <a:ea typeface="微软雅黑" panose="020B0503020204020204" pitchFamily="34" charset="-122"/>
              </a:rPr>
              <a:t>CHIME/FRB</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人工编辑的</a:t>
            </a:r>
            <a:r>
              <a:rPr lang="zh-CN" altLang="en-US" sz="1200" dirty="0" smtClean="0">
                <a:latin typeface="微软雅黑" panose="020B0503020204020204" pitchFamily="34" charset="-122"/>
                <a:ea typeface="微软雅黑" panose="020B0503020204020204" pitchFamily="34" charset="-122"/>
              </a:rPr>
              <a:t>文本</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pPr lvl="2">
              <a:lnSpc>
                <a:spcPct val="150000"/>
              </a:lnSpc>
              <a:spcBef>
                <a:spcPts val="0"/>
              </a:spcBef>
            </a:pPr>
            <a:r>
              <a:rPr lang="en-US" altLang="zh-CN" sz="1200" dirty="0" smtClean="0">
                <a:latin typeface="微软雅黑" panose="020B0503020204020204" pitchFamily="34" charset="-122"/>
                <a:ea typeface="微软雅黑" panose="020B0503020204020204" pitchFamily="34" charset="-122"/>
              </a:rPr>
              <a:t>GCN </a:t>
            </a:r>
            <a:r>
              <a:rPr lang="en-US" altLang="zh-CN" sz="1200" dirty="0" smtClean="0">
                <a:solidFill>
                  <a:srgbClr val="FF0000"/>
                </a:solidFill>
                <a:latin typeface="微软雅黑" panose="020B0503020204020204" pitchFamily="34" charset="-122"/>
                <a:ea typeface="微软雅黑" panose="020B0503020204020204" pitchFamily="34" charset="-122"/>
              </a:rPr>
              <a:t>Circular</a:t>
            </a:r>
          </a:p>
          <a:p>
            <a:pPr lvl="2">
              <a:lnSpc>
                <a:spcPct val="150000"/>
              </a:lnSpc>
              <a:spcBef>
                <a:spcPts val="0"/>
              </a:spcBef>
            </a:pPr>
            <a:r>
              <a:rPr lang="en-US" altLang="zh-CN" sz="1200" dirty="0" err="1" smtClean="0">
                <a:latin typeface="微软雅黑" panose="020B0503020204020204" pitchFamily="34" charset="-122"/>
                <a:ea typeface="微软雅黑" panose="020B0503020204020204" pitchFamily="34" charset="-122"/>
              </a:rPr>
              <a:t>ATel</a:t>
            </a:r>
            <a:endParaRPr lang="en-US" altLang="zh-CN" sz="1200" dirty="0">
              <a:latin typeface="微软雅黑" panose="020B0503020204020204" pitchFamily="34" charset="-122"/>
              <a:ea typeface="微软雅黑" panose="020B0503020204020204" pitchFamily="34" charset="-122"/>
            </a:endParaRPr>
          </a:p>
          <a:p>
            <a:pPr lvl="2">
              <a:lnSpc>
                <a:spcPct val="150000"/>
              </a:lnSpc>
              <a:spcBef>
                <a:spcPts val="0"/>
              </a:spcBef>
            </a:pPr>
            <a:r>
              <a:rPr lang="en-US" altLang="zh-CN" sz="1200" dirty="0" err="1">
                <a:latin typeface="微软雅黑" panose="020B0503020204020204" pitchFamily="34" charset="-122"/>
                <a:ea typeface="微软雅黑" panose="020B0503020204020204" pitchFamily="34" charset="-122"/>
              </a:rPr>
              <a:t>AstroNote</a:t>
            </a:r>
            <a:endParaRPr lang="en-US" altLang="zh-CN" sz="1200" dirty="0">
              <a:latin typeface="微软雅黑" panose="020B0503020204020204" pitchFamily="34" charset="-122"/>
              <a:ea typeface="微软雅黑" panose="020B0503020204020204" pitchFamily="34" charset="-122"/>
            </a:endParaRPr>
          </a:p>
          <a:p>
            <a:endParaRPr lang="en-US" altLang="zh-CN" sz="2000" dirty="0" smtClean="0">
              <a:latin typeface="黑体" panose="02010609060101010101" pitchFamily="49" charset="-122"/>
              <a:ea typeface="黑体" panose="02010609060101010101" pitchFamily="49" charset="-122"/>
            </a:endParaRPr>
          </a:p>
        </p:txBody>
      </p:sp>
      <p:pic>
        <p:nvPicPr>
          <p:cNvPr id="22" name="图片 21">
            <a:extLst>
              <a:ext uri="{FF2B5EF4-FFF2-40B4-BE49-F238E27FC236}">
                <a16:creationId xmlns:a16="http://schemas.microsoft.com/office/drawing/2014/main" id="{D9DDDD65-0DAD-4608-800F-D99284B27F75}"/>
              </a:ext>
            </a:extLst>
          </p:cNvPr>
          <p:cNvPicPr>
            <a:picLocks noChangeAspect="1"/>
          </p:cNvPicPr>
          <p:nvPr/>
        </p:nvPicPr>
        <p:blipFill rotWithShape="1">
          <a:blip r:embed="rId3"/>
          <a:srcRect t="-4249" b="70847"/>
          <a:stretch/>
        </p:blipFill>
        <p:spPr>
          <a:xfrm>
            <a:off x="4784112" y="612813"/>
            <a:ext cx="3989603" cy="1219463"/>
          </a:xfrm>
          <a:prstGeom prst="rect">
            <a:avLst/>
          </a:prstGeom>
        </p:spPr>
      </p:pic>
      <p:pic>
        <p:nvPicPr>
          <p:cNvPr id="23" name="图片 22">
            <a:extLst>
              <a:ext uri="{FF2B5EF4-FFF2-40B4-BE49-F238E27FC236}">
                <a16:creationId xmlns:a16="http://schemas.microsoft.com/office/drawing/2014/main" id="{E8628911-A210-4D88-AD25-303562E602DA}"/>
              </a:ext>
            </a:extLst>
          </p:cNvPr>
          <p:cNvPicPr>
            <a:picLocks noChangeAspect="1"/>
          </p:cNvPicPr>
          <p:nvPr/>
        </p:nvPicPr>
        <p:blipFill>
          <a:blip r:embed="rId4"/>
          <a:stretch>
            <a:fillRect/>
          </a:stretch>
        </p:blipFill>
        <p:spPr>
          <a:xfrm>
            <a:off x="683568" y="2669424"/>
            <a:ext cx="2645023" cy="2453461"/>
          </a:xfrm>
          <a:prstGeom prst="rect">
            <a:avLst/>
          </a:prstGeom>
        </p:spPr>
      </p:pic>
      <p:sp>
        <p:nvSpPr>
          <p:cNvPr id="2" name="矩形 1"/>
          <p:cNvSpPr/>
          <p:nvPr/>
        </p:nvSpPr>
        <p:spPr>
          <a:xfrm>
            <a:off x="6910047" y="3467231"/>
            <a:ext cx="2262158" cy="369332"/>
          </a:xfrm>
          <a:prstGeom prst="rect">
            <a:avLst/>
          </a:prstGeom>
        </p:spPr>
        <p:txBody>
          <a:bodyPr wrap="none">
            <a:spAutoFit/>
          </a:bodyPr>
          <a:lstStyle/>
          <a:p>
            <a:r>
              <a:rPr lang="zh-CN" altLang="en-US" dirty="0">
                <a:solidFill>
                  <a:srgbClr val="FF0000"/>
                </a:solidFill>
                <a:latin typeface="黑体" panose="02010609060101010101" pitchFamily="49" charset="-122"/>
                <a:ea typeface="黑体" panose="02010609060101010101" pitchFamily="49" charset="-122"/>
              </a:rPr>
              <a:t>语义分析、信息抽取</a:t>
            </a:r>
            <a:endParaRPr lang="zh-CN" altLang="en-US" dirty="0"/>
          </a:p>
        </p:txBody>
      </p:sp>
      <p:cxnSp>
        <p:nvCxnSpPr>
          <p:cNvPr id="11" name="直接连接符 10"/>
          <p:cNvCxnSpPr/>
          <p:nvPr/>
        </p:nvCxnSpPr>
        <p:spPr>
          <a:xfrm>
            <a:off x="1115616" y="2787774"/>
            <a:ext cx="28803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580112" y="915566"/>
            <a:ext cx="21602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5"/>
          <a:stretch>
            <a:fillRect/>
          </a:stretch>
        </p:blipFill>
        <p:spPr>
          <a:xfrm>
            <a:off x="3563888" y="2940877"/>
            <a:ext cx="3444439" cy="2088232"/>
          </a:xfrm>
          <a:prstGeom prst="rect">
            <a:avLst/>
          </a:prstGeom>
        </p:spPr>
      </p:pic>
    </p:spTree>
    <p:extLst>
      <p:ext uri="{BB962C8B-B14F-4D97-AF65-F5344CB8AC3E}">
        <p14:creationId xmlns:p14="http://schemas.microsoft.com/office/powerpoint/2010/main" val="2497028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解决</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方案</a:t>
            </a:r>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正则表达式</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699542"/>
            <a:ext cx="7272808" cy="25922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基于已知的经验设置正则表达式</a:t>
            </a:r>
            <a:endParaRPr lang="en-US" altLang="zh-CN" sz="14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en-US" altLang="zh-CN" sz="1200" dirty="0" smtClean="0">
                <a:latin typeface="微软雅黑" panose="020B0503020204020204" pitchFamily="34" charset="-122"/>
                <a:ea typeface="微软雅黑" panose="020B0503020204020204" pitchFamily="34" charset="-122"/>
              </a:rPr>
              <a:t>Notice</a:t>
            </a:r>
            <a:r>
              <a:rPr lang="zh-CN" altLang="en-US" sz="1200" dirty="0" smtClean="0">
                <a:latin typeface="微软雅黑" panose="020B0503020204020204" pitchFamily="34" charset="-122"/>
                <a:ea typeface="微软雅黑" panose="020B0503020204020204" pitchFamily="34" charset="-122"/>
              </a:rPr>
              <a:t>和</a:t>
            </a:r>
            <a:r>
              <a:rPr lang="en-US" altLang="zh-CN" sz="1200" dirty="0" smtClean="0">
                <a:latin typeface="微软雅黑" panose="020B0503020204020204" pitchFamily="34" charset="-122"/>
                <a:ea typeface="微软雅黑" panose="020B0503020204020204" pitchFamily="34" charset="-122"/>
              </a:rPr>
              <a:t>Circular</a:t>
            </a:r>
            <a:r>
              <a:rPr lang="zh-CN" altLang="en-US" sz="1200" dirty="0" smtClean="0">
                <a:latin typeface="微软雅黑" panose="020B0503020204020204" pitchFamily="34" charset="-122"/>
                <a:ea typeface="微软雅黑" panose="020B0503020204020204" pitchFamily="34" charset="-122"/>
              </a:rPr>
              <a:t>分别设置</a:t>
            </a:r>
            <a:endParaRPr lang="en-US" altLang="zh-CN" sz="12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smtClean="0">
                <a:latin typeface="微软雅黑" panose="020B0503020204020204" pitchFamily="34" charset="-122"/>
                <a:ea typeface="微软雅黑" panose="020B0503020204020204" pitchFamily="34" charset="-122"/>
              </a:rPr>
              <a:t>各个字段匹配自身规则</a:t>
            </a:r>
            <a:endParaRPr lang="en-US" altLang="zh-CN" sz="12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各</a:t>
            </a:r>
            <a:r>
              <a:rPr lang="zh-CN" altLang="en-US" sz="1200" dirty="0" smtClean="0">
                <a:latin typeface="微软雅黑" panose="020B0503020204020204" pitchFamily="34" charset="-122"/>
                <a:ea typeface="微软雅黑" panose="020B0503020204020204" pitchFamily="34" charset="-122"/>
              </a:rPr>
              <a:t>平台分别设置模式</a:t>
            </a:r>
            <a:endParaRPr lang="en-US" altLang="zh-CN" sz="1200" dirty="0">
              <a:latin typeface="微软雅黑" panose="020B0503020204020204" pitchFamily="34" charset="-122"/>
              <a:ea typeface="微软雅黑" panose="020B0503020204020204" pitchFamily="34" charset="-122"/>
            </a:endParaRPr>
          </a:p>
          <a:p>
            <a:endParaRPr lang="en-US" altLang="zh-CN" sz="2000" dirty="0" smtClean="0">
              <a:latin typeface="黑体" panose="02010609060101010101" pitchFamily="49" charset="-122"/>
              <a:ea typeface="黑体" panose="02010609060101010101" pitchFamily="49" charset="-122"/>
            </a:endParaRPr>
          </a:p>
          <a:p>
            <a:pPr marL="0" indent="0">
              <a:buNone/>
            </a:pPr>
            <a:endParaRPr lang="en-US" altLang="zh-CN" sz="2000" dirty="0" smtClean="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pPr marL="0" indent="0">
              <a:lnSpc>
                <a:spcPct val="150000"/>
              </a:lnSpc>
              <a:spcBef>
                <a:spcPts val="0"/>
              </a:spcBef>
              <a:buNone/>
            </a:pPr>
            <a:endParaRPr lang="en-US" altLang="zh-CN" sz="2000" dirty="0" smtClean="0">
              <a:latin typeface="黑体" panose="02010609060101010101" pitchFamily="49" charset="-122"/>
              <a:ea typeface="黑体" panose="02010609060101010101" pitchFamily="49" charset="-122"/>
            </a:endParaRPr>
          </a:p>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提取效果有一些问题</a:t>
            </a:r>
            <a:endParaRPr lang="en-US" altLang="zh-CN" sz="14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en-US" altLang="zh-CN" sz="1200" dirty="0">
                <a:latin typeface="微软雅黑" panose="020B0503020204020204" pitchFamily="34" charset="-122"/>
                <a:ea typeface="微软雅黑" panose="020B0503020204020204" pitchFamily="34" charset="-122"/>
              </a:rPr>
              <a:t>Circular</a:t>
            </a:r>
            <a:r>
              <a:rPr lang="zh-CN" altLang="en-US" sz="1200" dirty="0">
                <a:latin typeface="微软雅黑" panose="020B0503020204020204" pitchFamily="34" charset="-122"/>
                <a:ea typeface="微软雅黑" panose="020B0503020204020204" pitchFamily="34" charset="-122"/>
              </a:rPr>
              <a:t>文本复杂，事件名的获取结果有一些明显错误</a:t>
            </a:r>
          </a:p>
          <a:p>
            <a:pPr lvl="1">
              <a:lnSpc>
                <a:spcPct val="150000"/>
              </a:lnSpc>
              <a:spcBef>
                <a:spcPts val="0"/>
              </a:spcBef>
            </a:pPr>
            <a:r>
              <a:rPr lang="en-US" altLang="zh-CN" sz="1200" dirty="0">
                <a:latin typeface="微软雅黑" panose="020B0503020204020204" pitchFamily="34" charset="-122"/>
                <a:ea typeface="微软雅黑" panose="020B0503020204020204" pitchFamily="34" charset="-122"/>
              </a:rPr>
              <a:t>Notice</a:t>
            </a:r>
            <a:r>
              <a:rPr lang="zh-CN" altLang="en-US" sz="1200" dirty="0">
                <a:latin typeface="微软雅黑" panose="020B0503020204020204" pitchFamily="34" charset="-122"/>
                <a:ea typeface="微软雅黑" panose="020B0503020204020204" pitchFamily="34" charset="-122"/>
              </a:rPr>
              <a:t>和事件的匹配，有错的</a:t>
            </a:r>
          </a:p>
          <a:p>
            <a:pPr lvl="1">
              <a:lnSpc>
                <a:spcPct val="150000"/>
              </a:lnSpc>
              <a:spcBef>
                <a:spcPts val="0"/>
              </a:spcBef>
            </a:pPr>
            <a:r>
              <a:rPr lang="en-US" altLang="zh-CN" sz="1200" dirty="0">
                <a:latin typeface="微软雅黑" panose="020B0503020204020204" pitchFamily="34" charset="-122"/>
                <a:ea typeface="微软雅黑" panose="020B0503020204020204" pitchFamily="34" charset="-122"/>
              </a:rPr>
              <a:t>Notice</a:t>
            </a:r>
            <a:r>
              <a:rPr lang="zh-CN" altLang="en-US" sz="1200" dirty="0">
                <a:latin typeface="微软雅黑" panose="020B0503020204020204" pitchFamily="34" charset="-122"/>
                <a:ea typeface="微软雅黑" panose="020B0503020204020204" pitchFamily="34" charset="-122"/>
              </a:rPr>
              <a:t>里类别获取，有错的</a:t>
            </a:r>
          </a:p>
          <a:p>
            <a:pPr lvl="1">
              <a:lnSpc>
                <a:spcPct val="150000"/>
              </a:lnSpc>
              <a:spcBef>
                <a:spcPts val="0"/>
              </a:spcBef>
            </a:pPr>
            <a:endParaRPr lang="en-US" altLang="zh-CN" sz="1000" dirty="0" smtClean="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605" y="987574"/>
            <a:ext cx="4981342" cy="2494761"/>
          </a:xfrm>
          <a:prstGeom prst="rect">
            <a:avLst/>
          </a:prstGeom>
        </p:spPr>
      </p:pic>
    </p:spTree>
    <p:extLst>
      <p:ext uri="{BB962C8B-B14F-4D97-AF65-F5344CB8AC3E}">
        <p14:creationId xmlns:p14="http://schemas.microsoft.com/office/powerpoint/2010/main" val="3677708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解决方案</a:t>
            </a:r>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自然语言处理模型</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699542"/>
            <a:ext cx="7272808" cy="30243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提交到国内自然语言大模型分析处理</a:t>
            </a:r>
            <a:endParaRPr lang="en-US" altLang="zh-CN" sz="14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smtClean="0">
                <a:latin typeface="微软雅黑" panose="020B0503020204020204" pitchFamily="34" charset="-122"/>
                <a:ea typeface="微软雅黑" panose="020B0503020204020204" pitchFamily="34" charset="-122"/>
              </a:rPr>
              <a:t>和正则表达式方案相比</a:t>
            </a:r>
            <a:r>
              <a:rPr lang="zh-CN" altLang="en-US" sz="1200" dirty="0">
                <a:latin typeface="微软雅黑" panose="020B0503020204020204" pitchFamily="34" charset="-122"/>
                <a:ea typeface="微软雅黑" panose="020B0503020204020204" pitchFamily="34" charset="-122"/>
              </a:rPr>
              <a:t>有较大改善</a:t>
            </a:r>
          </a:p>
          <a:p>
            <a:pPr marL="0" indent="0">
              <a:lnSpc>
                <a:spcPct val="150000"/>
              </a:lnSpc>
              <a:spcBef>
                <a:spcPts val="0"/>
              </a:spcBef>
              <a:buNone/>
            </a:pPr>
            <a:endParaRPr lang="en-US" altLang="zh-CN" sz="2000" dirty="0" smtClean="0">
              <a:latin typeface="黑体" panose="02010609060101010101" pitchFamily="49" charset="-122"/>
              <a:ea typeface="黑体" panose="02010609060101010101" pitchFamily="49" charset="-122"/>
            </a:endParaRPr>
          </a:p>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问题</a:t>
            </a:r>
            <a:endParaRPr lang="en-US" altLang="zh-CN" sz="14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smtClean="0">
                <a:latin typeface="微软雅黑" panose="020B0503020204020204" pitchFamily="34" charset="-122"/>
                <a:ea typeface="微软雅黑" panose="020B0503020204020204" pitchFamily="34" charset="-122"/>
              </a:rPr>
              <a:t>模型黑盒子</a:t>
            </a:r>
            <a:endParaRPr lang="en-US" altLang="zh-CN" sz="12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smtClean="0">
                <a:latin typeface="微软雅黑" panose="020B0503020204020204" pitchFamily="34" charset="-122"/>
                <a:ea typeface="微软雅黑" panose="020B0503020204020204" pitchFamily="34" charset="-122"/>
              </a:rPr>
              <a:t>成本 </a:t>
            </a:r>
            <a:r>
              <a:rPr lang="en-US" altLang="zh-CN" sz="1200" dirty="0" smtClean="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986551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解决</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方案</a:t>
            </a:r>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——ChatGPT</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699542"/>
            <a:ext cx="8568952" cy="30243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r>
              <a:rPr lang="en-US" altLang="zh-CN" sz="1400" dirty="0" smtClean="0">
                <a:latin typeface="微软雅黑" panose="020B0503020204020204" pitchFamily="34" charset="-122"/>
                <a:ea typeface="微软雅黑" panose="020B0503020204020204" pitchFamily="34" charset="-122"/>
              </a:rPr>
              <a:t>GPT</a:t>
            </a:r>
            <a:r>
              <a:rPr lang="zh-CN" altLang="en-US" sz="1400" dirty="0" smtClean="0">
                <a:latin typeface="微软雅黑" panose="020B0503020204020204" pitchFamily="34" charset="-122"/>
                <a:ea typeface="微软雅黑" panose="020B0503020204020204" pitchFamily="34" charset="-122"/>
              </a:rPr>
              <a:t>模型</a:t>
            </a:r>
            <a:endParaRPr lang="en-US" altLang="zh-CN" sz="14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生成式预训练（</a:t>
            </a:r>
            <a:r>
              <a:rPr lang="en-US" altLang="zh-CN" sz="1200" dirty="0">
                <a:latin typeface="微软雅黑" panose="020B0503020204020204" pitchFamily="34" charset="-122"/>
                <a:ea typeface="微软雅黑" panose="020B0503020204020204" pitchFamily="34" charset="-122"/>
              </a:rPr>
              <a:t>Generative Pre-Training</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GPT</a:t>
            </a:r>
            <a:r>
              <a:rPr lang="zh-CN" altLang="en-US" sz="1200" dirty="0">
                <a:latin typeface="微软雅黑" panose="020B0503020204020204" pitchFamily="34" charset="-122"/>
                <a:ea typeface="微软雅黑" panose="020B0503020204020204" pitchFamily="34" charset="-122"/>
              </a:rPr>
              <a:t>）一</a:t>
            </a:r>
            <a:r>
              <a:rPr lang="zh-CN" altLang="en-US" sz="1200" dirty="0" smtClean="0">
                <a:latin typeface="微软雅黑" panose="020B0503020204020204" pitchFamily="34" charset="-122"/>
                <a:ea typeface="微软雅黑" panose="020B0503020204020204" pitchFamily="34" charset="-122"/>
              </a:rPr>
              <a:t>种自然语言处理模型，使用多层变换器（</a:t>
            </a:r>
            <a:r>
              <a:rPr lang="en-US" altLang="zh-CN" sz="1200" dirty="0">
                <a:latin typeface="微软雅黑" panose="020B0503020204020204" pitchFamily="34" charset="-122"/>
                <a:ea typeface="微软雅黑" panose="020B0503020204020204" pitchFamily="34" charset="-122"/>
              </a:rPr>
              <a:t>Transformer</a:t>
            </a:r>
            <a:r>
              <a:rPr lang="zh-CN" altLang="en-US" sz="1200" dirty="0" smtClean="0">
                <a:latin typeface="微软雅黑" panose="020B0503020204020204" pitchFamily="34" charset="-122"/>
                <a:ea typeface="微软雅黑" panose="020B0503020204020204" pitchFamily="34" charset="-122"/>
              </a:rPr>
              <a:t>）来预测下一个词语的概率分布，通过训练在大型文本语料库上学习到的语言模式来生成自然语言文本。</a:t>
            </a:r>
            <a:endParaRPr lang="en-US" altLang="zh-CN" sz="12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en-US" altLang="zh-CN" sz="1200" dirty="0" smtClean="0">
                <a:latin typeface="微软雅黑" panose="020B0503020204020204" pitchFamily="34" charset="-122"/>
                <a:ea typeface="微软雅黑" panose="020B0503020204020204" pitchFamily="34" charset="-122"/>
              </a:rPr>
              <a:t>ChatGPT</a:t>
            </a:r>
            <a:r>
              <a:rPr lang="zh-CN" altLang="en-US" sz="1200" dirty="0" smtClean="0">
                <a:latin typeface="微软雅黑" panose="020B0503020204020204" pitchFamily="34" charset="-122"/>
                <a:ea typeface="微软雅黑" panose="020B0503020204020204" pitchFamily="34" charset="-122"/>
              </a:rPr>
              <a:t>是在</a:t>
            </a:r>
            <a:r>
              <a:rPr lang="en-US" altLang="zh-CN" sz="1200" dirty="0" smtClean="0">
                <a:latin typeface="微软雅黑" panose="020B0503020204020204" pitchFamily="34" charset="-122"/>
                <a:ea typeface="微软雅黑" panose="020B0503020204020204" pitchFamily="34" charset="-122"/>
              </a:rPr>
              <a:t>GPT</a:t>
            </a:r>
            <a:r>
              <a:rPr lang="zh-CN" altLang="en-US" sz="1200" dirty="0" smtClean="0">
                <a:latin typeface="微软雅黑" panose="020B0503020204020204" pitchFamily="34" charset="-122"/>
                <a:ea typeface="微软雅黑" panose="020B0503020204020204" pitchFamily="34" charset="-122"/>
              </a:rPr>
              <a:t>基础上进一步开发的</a:t>
            </a:r>
            <a:r>
              <a:rPr lang="zh-CN" altLang="en-US" sz="1200" dirty="0">
                <a:latin typeface="微软雅黑" panose="020B0503020204020204" pitchFamily="34" charset="-122"/>
                <a:ea typeface="微软雅黑" panose="020B0503020204020204" pitchFamily="34" charset="-122"/>
              </a:rPr>
              <a:t>自然语言处理</a:t>
            </a:r>
            <a:r>
              <a:rPr lang="zh-CN" altLang="en-US" sz="1200" dirty="0" smtClean="0">
                <a:latin typeface="微软雅黑" panose="020B0503020204020204" pitchFamily="34" charset="-122"/>
                <a:ea typeface="微软雅黑" panose="020B0503020204020204" pitchFamily="34" charset="-122"/>
              </a:rPr>
              <a:t>模型。</a:t>
            </a:r>
            <a:endParaRPr lang="en-US" altLang="zh-CN" sz="1200" dirty="0" smtClean="0">
              <a:latin typeface="微软雅黑" panose="020B0503020204020204" pitchFamily="34" charset="-122"/>
              <a:ea typeface="微软雅黑" panose="020B0503020204020204" pitchFamily="34" charset="-122"/>
            </a:endParaRPr>
          </a:p>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高能所</a:t>
            </a:r>
            <a:r>
              <a:rPr lang="en-US" altLang="zh-CN" sz="1400" dirty="0" err="1" smtClean="0">
                <a:latin typeface="微软雅黑" panose="020B0503020204020204" pitchFamily="34" charset="-122"/>
                <a:ea typeface="微软雅黑" panose="020B0503020204020204" pitchFamily="34" charset="-122"/>
              </a:rPr>
              <a:t>HepAI</a:t>
            </a:r>
            <a:r>
              <a:rPr lang="zh-CN" altLang="en-US" sz="1400" dirty="0" smtClean="0">
                <a:latin typeface="微软雅黑" panose="020B0503020204020204" pitchFamily="34" charset="-122"/>
                <a:ea typeface="微软雅黑" panose="020B0503020204020204" pitchFamily="34" charset="-122"/>
              </a:rPr>
              <a:t>平台提供了</a:t>
            </a:r>
            <a:r>
              <a:rPr lang="en-US" altLang="zh-CN" sz="1400" dirty="0" smtClean="0">
                <a:latin typeface="微软雅黑" panose="020B0503020204020204" pitchFamily="34" charset="-122"/>
                <a:ea typeface="微软雅黑" panose="020B0503020204020204" pitchFamily="34" charset="-122"/>
              </a:rPr>
              <a:t>ChatGPT</a:t>
            </a:r>
            <a:r>
              <a:rPr lang="zh-CN" altLang="en-US" sz="1400" dirty="0" smtClean="0">
                <a:latin typeface="微软雅黑" panose="020B0503020204020204" pitchFamily="34" charset="-122"/>
                <a:ea typeface="微软雅黑" panose="020B0503020204020204" pitchFamily="34" charset="-122"/>
              </a:rPr>
              <a:t>接口</a:t>
            </a:r>
            <a:endParaRPr lang="en-US" altLang="zh-CN" sz="14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smtClean="0">
                <a:latin typeface="微软雅黑" panose="020B0503020204020204" pitchFamily="34" charset="-122"/>
                <a:ea typeface="微软雅黑" panose="020B0503020204020204" pitchFamily="34" charset="-122"/>
              </a:rPr>
              <a:t>免费</a:t>
            </a:r>
            <a:r>
              <a:rPr lang="zh-CN" altLang="en-US" sz="1200" dirty="0">
                <a:latin typeface="微软雅黑" panose="020B0503020204020204" pitchFamily="34" charset="-122"/>
                <a:ea typeface="微软雅黑" panose="020B0503020204020204" pitchFamily="34" charset="-122"/>
              </a:rPr>
              <a:t>体验</a:t>
            </a: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基于大</a:t>
            </a:r>
            <a:r>
              <a:rPr lang="zh-CN" altLang="en-US" sz="1200" dirty="0" smtClean="0">
                <a:latin typeface="微软雅黑" panose="020B0503020204020204" pitchFamily="34" charset="-122"/>
                <a:ea typeface="微软雅黑" panose="020B0503020204020204" pitchFamily="34" charset="-122"/>
              </a:rPr>
              <a:t>模型</a:t>
            </a:r>
            <a:endParaRPr lang="en-US" altLang="zh-CN" sz="12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smtClean="0">
                <a:latin typeface="微软雅黑" panose="020B0503020204020204" pitchFamily="34" charset="-122"/>
                <a:ea typeface="微软雅黑" panose="020B0503020204020204" pitchFamily="34" charset="-122"/>
              </a:rPr>
              <a:t>试用方便</a:t>
            </a:r>
            <a:endParaRPr lang="en-US" altLang="zh-CN" sz="12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smtClean="0">
                <a:latin typeface="微软雅黑" panose="020B0503020204020204" pitchFamily="34" charset="-122"/>
                <a:ea typeface="微软雅黑" panose="020B0503020204020204" pitchFamily="34" charset="-122"/>
              </a:rPr>
              <a:t>提供接口</a:t>
            </a:r>
            <a:endParaRPr lang="en-US" altLang="zh-CN" sz="1200" dirty="0">
              <a:latin typeface="微软雅黑" panose="020B0503020204020204" pitchFamily="34" charset="-122"/>
              <a:ea typeface="微软雅黑" panose="020B0503020204020204" pitchFamily="34" charset="-122"/>
            </a:endParaRPr>
          </a:p>
          <a:p>
            <a:endParaRPr lang="en-US" altLang="zh-CN" sz="2000" dirty="0" smtClean="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342345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ChatGPT</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方案</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699542"/>
            <a:ext cx="7272808" cy="30243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1400" dirty="0" smtClean="0">
                <a:latin typeface="微软雅黑" panose="020B0503020204020204" pitchFamily="34" charset="-122"/>
                <a:ea typeface="微软雅黑" panose="020B0503020204020204" pitchFamily="34" charset="-122"/>
              </a:rPr>
              <a:t>与</a:t>
            </a:r>
            <a:r>
              <a:rPr lang="en-US" altLang="zh-CN" sz="1400" dirty="0">
                <a:latin typeface="微软雅黑" panose="020B0503020204020204" pitchFamily="34" charset="-122"/>
                <a:ea typeface="微软雅黑" panose="020B0503020204020204" pitchFamily="34" charset="-122"/>
              </a:rPr>
              <a:t>ChatGPT</a:t>
            </a:r>
            <a:r>
              <a:rPr lang="zh-CN" altLang="en-US" sz="1400" dirty="0">
                <a:latin typeface="微软雅黑" panose="020B0503020204020204" pitchFamily="34" charset="-122"/>
                <a:ea typeface="微软雅黑" panose="020B0503020204020204" pitchFamily="34" charset="-122"/>
              </a:rPr>
              <a:t>初</a:t>
            </a:r>
            <a:r>
              <a:rPr lang="zh-CN" altLang="en-US" sz="1400" dirty="0" smtClean="0">
                <a:latin typeface="微软雅黑" panose="020B0503020204020204" pitchFamily="34" charset="-122"/>
                <a:ea typeface="微软雅黑" panose="020B0503020204020204" pitchFamily="34" charset="-122"/>
              </a:rPr>
              <a:t>对话</a:t>
            </a:r>
            <a:r>
              <a:rPr lang="en-US" altLang="zh-CN" sz="1400" dirty="0" smtClean="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p>
            <a:endParaRPr lang="en-US" altLang="zh-CN" sz="2000" dirty="0" smtClean="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56"/>
          <a:stretch/>
        </p:blipFill>
        <p:spPr>
          <a:xfrm>
            <a:off x="1043608" y="1203598"/>
            <a:ext cx="5671866" cy="3625915"/>
          </a:xfrm>
          <a:prstGeom prst="rect">
            <a:avLst/>
          </a:prstGeom>
        </p:spPr>
      </p:pic>
      <p:sp>
        <p:nvSpPr>
          <p:cNvPr id="6" name="内容占位符 2"/>
          <p:cNvSpPr txBox="1">
            <a:spLocks/>
          </p:cNvSpPr>
          <p:nvPr/>
        </p:nvSpPr>
        <p:spPr>
          <a:xfrm>
            <a:off x="6776428" y="2283718"/>
            <a:ext cx="1728591" cy="1133607"/>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114000"/>
              </a:lnSpc>
              <a:buFont typeface="Arial" pitchFamily="34" charset="0"/>
              <a:buNone/>
            </a:pPr>
            <a:r>
              <a:rPr lang="zh-CN" altLang="en-US" dirty="0" smtClean="0">
                <a:latin typeface="黑体" panose="02010609060101010101" pitchFamily="49" charset="-122"/>
                <a:ea typeface="黑体" panose="02010609060101010101" pitchFamily="49" charset="-122"/>
              </a:rPr>
              <a:t>聪明</a:t>
            </a:r>
            <a:endParaRPr lang="en-US" altLang="zh-CN" dirty="0" smtClean="0">
              <a:latin typeface="黑体" panose="02010609060101010101" pitchFamily="49" charset="-122"/>
              <a:ea typeface="黑体" panose="02010609060101010101" pitchFamily="49" charset="-122"/>
            </a:endParaRPr>
          </a:p>
          <a:p>
            <a:pPr marL="457200" lvl="1" indent="0">
              <a:lnSpc>
                <a:spcPct val="114000"/>
              </a:lnSpc>
              <a:buFont typeface="Arial" pitchFamily="34" charset="0"/>
              <a:buNone/>
            </a:pPr>
            <a:r>
              <a:rPr lang="zh-CN" altLang="en-US" dirty="0" smtClean="0">
                <a:latin typeface="黑体" panose="02010609060101010101" pitchFamily="49" charset="-122"/>
                <a:ea typeface="黑体" panose="02010609060101010101" pitchFamily="49" charset="-122"/>
              </a:rPr>
              <a:t>能干</a:t>
            </a:r>
            <a:endParaRPr lang="en-US" altLang="zh-CN" dirty="0" smtClean="0">
              <a:latin typeface="黑体" panose="02010609060101010101" pitchFamily="49" charset="-122"/>
              <a:ea typeface="黑体" panose="02010609060101010101" pitchFamily="49" charset="-122"/>
            </a:endParaRPr>
          </a:p>
          <a:p>
            <a:pPr marL="457200" lvl="1" indent="0">
              <a:lnSpc>
                <a:spcPct val="114000"/>
              </a:lnSpc>
              <a:buFont typeface="Arial" pitchFamily="34" charset="0"/>
              <a:buNone/>
            </a:pPr>
            <a:r>
              <a:rPr lang="zh-CN" altLang="en-US" dirty="0" smtClean="0">
                <a:latin typeface="黑体" panose="02010609060101010101" pitchFamily="49" charset="-122"/>
                <a:ea typeface="黑体" panose="02010609060101010101" pitchFamily="49" charset="-122"/>
              </a:rPr>
              <a:t>不贵</a:t>
            </a:r>
            <a:endParaRPr lang="zh-CN" altLang="en-US"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796894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a:spLocks/>
          </p:cNvSpPr>
          <p:nvPr/>
        </p:nvSpPr>
        <p:spPr>
          <a:xfrm>
            <a:off x="611560" y="429469"/>
            <a:ext cx="2256285" cy="49678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zh-CN" altLang="en-US" b="1" dirty="0" smtClean="0">
                <a:solidFill>
                  <a:schemeClr val="accent1"/>
                </a:solidFill>
                <a:latin typeface="微软雅黑" panose="020B0503020204020204" pitchFamily="34" charset="-122"/>
                <a:ea typeface="微软雅黑" panose="020B0503020204020204" pitchFamily="34" charset="-122"/>
              </a:rPr>
              <a:t>提纲</a:t>
            </a:r>
            <a:endParaRPr lang="en-GB" sz="1800" b="1" dirty="0">
              <a:solidFill>
                <a:schemeClr val="accent1"/>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1059582"/>
            <a:ext cx="764985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69F7A3E0-29F8-41BB-9FF3-4067CDE4B199}"/>
              </a:ext>
            </a:extLst>
          </p:cNvPr>
          <p:cNvGrpSpPr/>
          <p:nvPr/>
        </p:nvGrpSpPr>
        <p:grpSpPr>
          <a:xfrm>
            <a:off x="2656515" y="1268232"/>
            <a:ext cx="4363757" cy="702630"/>
            <a:chOff x="2656515" y="1268232"/>
            <a:chExt cx="3899871" cy="702630"/>
          </a:xfrm>
        </p:grpSpPr>
        <p:sp>
          <p:nvSpPr>
            <p:cNvPr id="46" name="平行四边形 45"/>
            <p:cNvSpPr/>
            <p:nvPr/>
          </p:nvSpPr>
          <p:spPr>
            <a:xfrm>
              <a:off x="2656515" y="1313941"/>
              <a:ext cx="805294" cy="387046"/>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47" name="文本框 9"/>
            <p:cNvSpPr txBox="1"/>
            <p:nvPr/>
          </p:nvSpPr>
          <p:spPr>
            <a:xfrm>
              <a:off x="2807183" y="1268232"/>
              <a:ext cx="766427" cy="461665"/>
            </a:xfrm>
            <a:prstGeom prst="rect">
              <a:avLst/>
            </a:prstGeom>
            <a:noFill/>
          </p:spPr>
          <p:txBody>
            <a:bodyPr wrap="square" rtlCol="0">
              <a:spAutoFit/>
            </a:bodyPr>
            <a:lstStyle/>
            <a:p>
              <a:r>
                <a:rPr lang="en-US" altLang="zh-CN"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rPr>
                <a:t>01</a:t>
              </a:r>
              <a:endParaRPr lang="zh-CN" altLang="en-US"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endParaRPr>
            </a:p>
          </p:txBody>
        </p:sp>
        <p:sp>
          <p:nvSpPr>
            <p:cNvPr id="61" name="矩形 60"/>
            <p:cNvSpPr/>
            <p:nvPr/>
          </p:nvSpPr>
          <p:spPr>
            <a:xfrm>
              <a:off x="3573610" y="1347614"/>
              <a:ext cx="2961440" cy="623248"/>
            </a:xfrm>
            <a:prstGeom prst="rect">
              <a:avLst/>
            </a:prstGeom>
            <a:ln w="15875">
              <a:noFill/>
            </a:ln>
          </p:spPr>
          <p:txBody>
            <a:bodyPr wrap="square" lIns="68580" tIns="34290" rIns="68580" bIns="3429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GECAM</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卫星介绍</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GB" altLang="zh-CN"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平行四边形 61"/>
            <p:cNvSpPr/>
            <p:nvPr/>
          </p:nvSpPr>
          <p:spPr>
            <a:xfrm>
              <a:off x="3365066" y="1325910"/>
              <a:ext cx="3191320" cy="37507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4" name="组合 3">
            <a:extLst>
              <a:ext uri="{FF2B5EF4-FFF2-40B4-BE49-F238E27FC236}">
                <a16:creationId xmlns:a16="http://schemas.microsoft.com/office/drawing/2014/main" id="{C685352B-788B-4B57-9463-053BE20400B8}"/>
              </a:ext>
            </a:extLst>
          </p:cNvPr>
          <p:cNvGrpSpPr/>
          <p:nvPr/>
        </p:nvGrpSpPr>
        <p:grpSpPr>
          <a:xfrm>
            <a:off x="2656515" y="1888976"/>
            <a:ext cx="4363757" cy="461665"/>
            <a:chOff x="2656515" y="1764263"/>
            <a:chExt cx="3899871" cy="461665"/>
          </a:xfrm>
        </p:grpSpPr>
        <p:sp>
          <p:nvSpPr>
            <p:cNvPr id="96" name="平行四边形 95">
              <a:extLst>
                <a:ext uri="{FF2B5EF4-FFF2-40B4-BE49-F238E27FC236}">
                  <a16:creationId xmlns:a16="http://schemas.microsoft.com/office/drawing/2014/main" id="{ABA402B4-260A-4A74-A584-B4C2755857B0}"/>
                </a:ext>
              </a:extLst>
            </p:cNvPr>
            <p:cNvSpPr/>
            <p:nvPr/>
          </p:nvSpPr>
          <p:spPr>
            <a:xfrm>
              <a:off x="2656515" y="1809972"/>
              <a:ext cx="805294" cy="387046"/>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97" name="文本框 9">
              <a:extLst>
                <a:ext uri="{FF2B5EF4-FFF2-40B4-BE49-F238E27FC236}">
                  <a16:creationId xmlns:a16="http://schemas.microsoft.com/office/drawing/2014/main" id="{8B6C2BA3-3E9E-408E-96FD-ADA25A2B6E73}"/>
                </a:ext>
              </a:extLst>
            </p:cNvPr>
            <p:cNvSpPr txBox="1"/>
            <p:nvPr/>
          </p:nvSpPr>
          <p:spPr>
            <a:xfrm>
              <a:off x="2807183" y="1764263"/>
              <a:ext cx="766427" cy="461665"/>
            </a:xfrm>
            <a:prstGeom prst="rect">
              <a:avLst/>
            </a:prstGeom>
            <a:noFill/>
          </p:spPr>
          <p:txBody>
            <a:bodyPr wrap="square" rtlCol="0">
              <a:spAutoFit/>
            </a:bodyPr>
            <a:lstStyle/>
            <a:p>
              <a:r>
                <a:rPr lang="en-US" altLang="zh-CN"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rPr>
                <a:t>02</a:t>
              </a:r>
              <a:endParaRPr lang="zh-CN" altLang="en-US"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endParaRPr>
            </a:p>
          </p:txBody>
        </p:sp>
        <p:sp>
          <p:nvSpPr>
            <p:cNvPr id="98" name="矩形 97">
              <a:extLst>
                <a:ext uri="{FF2B5EF4-FFF2-40B4-BE49-F238E27FC236}">
                  <a16:creationId xmlns:a16="http://schemas.microsoft.com/office/drawing/2014/main" id="{6D02CDFA-B3AD-44F8-82B5-2BCDD365221D}"/>
                </a:ext>
              </a:extLst>
            </p:cNvPr>
            <p:cNvSpPr/>
            <p:nvPr/>
          </p:nvSpPr>
          <p:spPr>
            <a:xfrm>
              <a:off x="3573610" y="1843645"/>
              <a:ext cx="2961440" cy="346249"/>
            </a:xfrm>
            <a:prstGeom prst="rect">
              <a:avLst/>
            </a:prstGeom>
            <a:ln w="15875">
              <a:noFill/>
            </a:ln>
          </p:spPr>
          <p:txBody>
            <a:bodyPr wrap="square" lIns="68580" tIns="34290" rIns="68580" bIns="3429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GECAM</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科学数据发布平台</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9" name="平行四边形 98">
              <a:extLst>
                <a:ext uri="{FF2B5EF4-FFF2-40B4-BE49-F238E27FC236}">
                  <a16:creationId xmlns:a16="http://schemas.microsoft.com/office/drawing/2014/main" id="{C32F2CE3-316D-4CCC-8C9C-3BF2DF1DB645}"/>
                </a:ext>
              </a:extLst>
            </p:cNvPr>
            <p:cNvSpPr/>
            <p:nvPr/>
          </p:nvSpPr>
          <p:spPr>
            <a:xfrm>
              <a:off x="3365066" y="1821941"/>
              <a:ext cx="3191320" cy="37507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 name="组合 5">
            <a:extLst>
              <a:ext uri="{FF2B5EF4-FFF2-40B4-BE49-F238E27FC236}">
                <a16:creationId xmlns:a16="http://schemas.microsoft.com/office/drawing/2014/main" id="{8A8C370D-6A12-4B9C-98C0-3AC4A1A500E3}"/>
              </a:ext>
            </a:extLst>
          </p:cNvPr>
          <p:cNvGrpSpPr/>
          <p:nvPr/>
        </p:nvGrpSpPr>
        <p:grpSpPr>
          <a:xfrm>
            <a:off x="2656515" y="2509720"/>
            <a:ext cx="4363757" cy="461665"/>
            <a:chOff x="2656515" y="2768028"/>
            <a:chExt cx="3899871" cy="461665"/>
          </a:xfrm>
        </p:grpSpPr>
        <p:sp>
          <p:nvSpPr>
            <p:cNvPr id="104" name="平行四边形 103">
              <a:extLst>
                <a:ext uri="{FF2B5EF4-FFF2-40B4-BE49-F238E27FC236}">
                  <a16:creationId xmlns:a16="http://schemas.microsoft.com/office/drawing/2014/main" id="{F4A6F0AF-E10A-401C-B068-75E89865EB06}"/>
                </a:ext>
              </a:extLst>
            </p:cNvPr>
            <p:cNvSpPr/>
            <p:nvPr/>
          </p:nvSpPr>
          <p:spPr>
            <a:xfrm>
              <a:off x="2656515" y="2813737"/>
              <a:ext cx="805294" cy="387046"/>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105" name="文本框 9">
              <a:extLst>
                <a:ext uri="{FF2B5EF4-FFF2-40B4-BE49-F238E27FC236}">
                  <a16:creationId xmlns:a16="http://schemas.microsoft.com/office/drawing/2014/main" id="{EC01F484-F4E6-4508-ABBE-10EF80125C0E}"/>
                </a:ext>
              </a:extLst>
            </p:cNvPr>
            <p:cNvSpPr txBox="1"/>
            <p:nvPr/>
          </p:nvSpPr>
          <p:spPr>
            <a:xfrm>
              <a:off x="2807183" y="2768028"/>
              <a:ext cx="766427" cy="461665"/>
            </a:xfrm>
            <a:prstGeom prst="rect">
              <a:avLst/>
            </a:prstGeom>
            <a:noFill/>
          </p:spPr>
          <p:txBody>
            <a:bodyPr wrap="square" rtlCol="0">
              <a:spAutoFit/>
            </a:bodyPr>
            <a:lstStyle/>
            <a:p>
              <a:r>
                <a:rPr lang="en-US" altLang="zh-CN"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rPr>
                <a:t>03</a:t>
              </a:r>
              <a:endParaRPr lang="zh-CN" altLang="en-US"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endParaRPr>
            </a:p>
          </p:txBody>
        </p:sp>
        <p:sp>
          <p:nvSpPr>
            <p:cNvPr id="106" name="矩形 105">
              <a:extLst>
                <a:ext uri="{FF2B5EF4-FFF2-40B4-BE49-F238E27FC236}">
                  <a16:creationId xmlns:a16="http://schemas.microsoft.com/office/drawing/2014/main" id="{F80DC278-2F72-4098-A1B5-D254478A1136}"/>
                </a:ext>
              </a:extLst>
            </p:cNvPr>
            <p:cNvSpPr/>
            <p:nvPr/>
          </p:nvSpPr>
          <p:spPr>
            <a:xfrm>
              <a:off x="3573610" y="2847410"/>
              <a:ext cx="2961440" cy="34624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天文警报</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汇平台</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7" name="平行四边形 106">
              <a:extLst>
                <a:ext uri="{FF2B5EF4-FFF2-40B4-BE49-F238E27FC236}">
                  <a16:creationId xmlns:a16="http://schemas.microsoft.com/office/drawing/2014/main" id="{C50EA38B-9141-41F7-96D0-8BED2A626A78}"/>
                </a:ext>
              </a:extLst>
            </p:cNvPr>
            <p:cNvSpPr/>
            <p:nvPr/>
          </p:nvSpPr>
          <p:spPr>
            <a:xfrm>
              <a:off x="3365066" y="2825706"/>
              <a:ext cx="3191320" cy="37507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7" name="组合 6">
            <a:extLst>
              <a:ext uri="{FF2B5EF4-FFF2-40B4-BE49-F238E27FC236}">
                <a16:creationId xmlns:a16="http://schemas.microsoft.com/office/drawing/2014/main" id="{BCBA6C63-0A4C-4A19-BED6-07405094C044}"/>
              </a:ext>
            </a:extLst>
          </p:cNvPr>
          <p:cNvGrpSpPr/>
          <p:nvPr/>
        </p:nvGrpSpPr>
        <p:grpSpPr>
          <a:xfrm>
            <a:off x="2656515" y="3130464"/>
            <a:ext cx="4363757" cy="461665"/>
            <a:chOff x="2656515" y="3227577"/>
            <a:chExt cx="4363757" cy="461665"/>
          </a:xfrm>
        </p:grpSpPr>
        <p:sp>
          <p:nvSpPr>
            <p:cNvPr id="108" name="平行四边形 107">
              <a:extLst>
                <a:ext uri="{FF2B5EF4-FFF2-40B4-BE49-F238E27FC236}">
                  <a16:creationId xmlns:a16="http://schemas.microsoft.com/office/drawing/2014/main" id="{DE4CE4F4-EA5B-477D-A74C-B8578465CFAF}"/>
                </a:ext>
              </a:extLst>
            </p:cNvPr>
            <p:cNvSpPr/>
            <p:nvPr/>
          </p:nvSpPr>
          <p:spPr>
            <a:xfrm>
              <a:off x="2656515" y="3273286"/>
              <a:ext cx="805294" cy="387046"/>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109" name="文本框 9">
              <a:extLst>
                <a:ext uri="{FF2B5EF4-FFF2-40B4-BE49-F238E27FC236}">
                  <a16:creationId xmlns:a16="http://schemas.microsoft.com/office/drawing/2014/main" id="{15662C77-BF0C-4B2A-876C-056C57635F65}"/>
                </a:ext>
              </a:extLst>
            </p:cNvPr>
            <p:cNvSpPr txBox="1"/>
            <p:nvPr/>
          </p:nvSpPr>
          <p:spPr>
            <a:xfrm>
              <a:off x="2807183" y="3227577"/>
              <a:ext cx="766427" cy="461665"/>
            </a:xfrm>
            <a:prstGeom prst="rect">
              <a:avLst/>
            </a:prstGeom>
            <a:noFill/>
          </p:spPr>
          <p:txBody>
            <a:bodyPr wrap="square" rtlCol="0">
              <a:spAutoFit/>
            </a:bodyPr>
            <a:lstStyle/>
            <a:p>
              <a:r>
                <a:rPr lang="en-US" altLang="zh-CN"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rPr>
                <a:t>04</a:t>
              </a:r>
              <a:endParaRPr lang="zh-CN" altLang="en-US"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endParaRPr>
            </a:p>
          </p:txBody>
        </p:sp>
        <p:sp>
          <p:nvSpPr>
            <p:cNvPr id="110" name="矩形 109">
              <a:extLst>
                <a:ext uri="{FF2B5EF4-FFF2-40B4-BE49-F238E27FC236}">
                  <a16:creationId xmlns:a16="http://schemas.microsoft.com/office/drawing/2014/main" id="{E2400E0A-8C4C-4300-A136-BCEB0ADB9758}"/>
                </a:ext>
              </a:extLst>
            </p:cNvPr>
            <p:cNvSpPr/>
            <p:nvPr/>
          </p:nvSpPr>
          <p:spPr>
            <a:xfrm>
              <a:off x="3682699" y="3306959"/>
              <a:ext cx="3265566" cy="346249"/>
            </a:xfrm>
            <a:prstGeom prst="rect">
              <a:avLst/>
            </a:prstGeom>
            <a:ln w="15875">
              <a:noFill/>
            </a:ln>
          </p:spPr>
          <p:txBody>
            <a:bodyPr wrap="square" lIns="68580" tIns="34290" rIns="68580" bIns="34290">
              <a:spAutoFit/>
            </a:bodyPr>
            <a:lstStyle/>
            <a:p>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警报信息提取技术</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1" name="平行四边形 110">
              <a:extLst>
                <a:ext uri="{FF2B5EF4-FFF2-40B4-BE49-F238E27FC236}">
                  <a16:creationId xmlns:a16="http://schemas.microsoft.com/office/drawing/2014/main" id="{FB529BF4-E6B8-42A5-8069-E7A463B289A1}"/>
                </a:ext>
              </a:extLst>
            </p:cNvPr>
            <p:cNvSpPr/>
            <p:nvPr/>
          </p:nvSpPr>
          <p:spPr>
            <a:xfrm>
              <a:off x="3365066" y="3285255"/>
              <a:ext cx="3655206" cy="37507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8" name="组合 7">
            <a:extLst>
              <a:ext uri="{FF2B5EF4-FFF2-40B4-BE49-F238E27FC236}">
                <a16:creationId xmlns:a16="http://schemas.microsoft.com/office/drawing/2014/main" id="{BED4DEE0-C4DC-4270-B22E-28708F4FD15E}"/>
              </a:ext>
            </a:extLst>
          </p:cNvPr>
          <p:cNvGrpSpPr/>
          <p:nvPr/>
        </p:nvGrpSpPr>
        <p:grpSpPr>
          <a:xfrm>
            <a:off x="2656515" y="3751208"/>
            <a:ext cx="4363757" cy="461665"/>
            <a:chOff x="2656515" y="3736815"/>
            <a:chExt cx="3899871" cy="461665"/>
          </a:xfrm>
        </p:grpSpPr>
        <p:sp>
          <p:nvSpPr>
            <p:cNvPr id="112" name="平行四边形 111">
              <a:extLst>
                <a:ext uri="{FF2B5EF4-FFF2-40B4-BE49-F238E27FC236}">
                  <a16:creationId xmlns:a16="http://schemas.microsoft.com/office/drawing/2014/main" id="{285165F0-BB0E-4ADF-BF91-5DF035ADFEC1}"/>
                </a:ext>
              </a:extLst>
            </p:cNvPr>
            <p:cNvSpPr/>
            <p:nvPr/>
          </p:nvSpPr>
          <p:spPr>
            <a:xfrm>
              <a:off x="2656515" y="3782524"/>
              <a:ext cx="805294" cy="387046"/>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113" name="文本框 9">
              <a:extLst>
                <a:ext uri="{FF2B5EF4-FFF2-40B4-BE49-F238E27FC236}">
                  <a16:creationId xmlns:a16="http://schemas.microsoft.com/office/drawing/2014/main" id="{BE73D3B8-8567-4913-B031-F4ADC1E71EE2}"/>
                </a:ext>
              </a:extLst>
            </p:cNvPr>
            <p:cNvSpPr txBox="1"/>
            <p:nvPr/>
          </p:nvSpPr>
          <p:spPr>
            <a:xfrm>
              <a:off x="2807183" y="3736815"/>
              <a:ext cx="766427" cy="461665"/>
            </a:xfrm>
            <a:prstGeom prst="rect">
              <a:avLst/>
            </a:prstGeom>
            <a:noFill/>
          </p:spPr>
          <p:txBody>
            <a:bodyPr wrap="square" rtlCol="0">
              <a:spAutoFit/>
            </a:bodyPr>
            <a:lstStyle/>
            <a:p>
              <a:r>
                <a:rPr lang="en-US" altLang="zh-CN"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rPr>
                <a:t>05</a:t>
              </a:r>
              <a:endParaRPr lang="zh-CN" altLang="en-US" sz="2400" b="1" dirty="0">
                <a:solidFill>
                  <a:schemeClr val="bg1"/>
                </a:solidFill>
                <a:latin typeface="Arial" panose="020B0604020202020204" pitchFamily="34" charset="0"/>
                <a:ea typeface="Adobe 明體 Std L" panose="02020300000000000000" pitchFamily="18" charset="-128"/>
                <a:cs typeface="Arial" panose="020B0604020202020204" pitchFamily="34" charset="0"/>
              </a:endParaRPr>
            </a:p>
          </p:txBody>
        </p:sp>
        <p:sp>
          <p:nvSpPr>
            <p:cNvPr id="114" name="矩形 113">
              <a:extLst>
                <a:ext uri="{FF2B5EF4-FFF2-40B4-BE49-F238E27FC236}">
                  <a16:creationId xmlns:a16="http://schemas.microsoft.com/office/drawing/2014/main" id="{69429135-A5C7-46D5-9736-C1A18D7F20B8}"/>
                </a:ext>
              </a:extLst>
            </p:cNvPr>
            <p:cNvSpPr/>
            <p:nvPr/>
          </p:nvSpPr>
          <p:spPr>
            <a:xfrm>
              <a:off x="3612477" y="3816197"/>
              <a:ext cx="2922574" cy="346249"/>
            </a:xfrm>
            <a:prstGeom prst="rect">
              <a:avLst/>
            </a:prstGeom>
            <a:ln w="15875">
              <a:noFill/>
            </a:ln>
          </p:spPr>
          <p:txBody>
            <a:bodyPr wrap="square" lIns="68580" tIns="34290" rIns="68580" bIns="34290">
              <a:spAutoFit/>
            </a:bodyPr>
            <a:lstStyle/>
            <a:p>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下一步计划</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5" name="平行四边形 114">
              <a:extLst>
                <a:ext uri="{FF2B5EF4-FFF2-40B4-BE49-F238E27FC236}">
                  <a16:creationId xmlns:a16="http://schemas.microsoft.com/office/drawing/2014/main" id="{9A34D7FF-2721-4FF0-9952-6D946406AFFA}"/>
                </a:ext>
              </a:extLst>
            </p:cNvPr>
            <p:cNvSpPr/>
            <p:nvPr/>
          </p:nvSpPr>
          <p:spPr>
            <a:xfrm>
              <a:off x="3365066" y="3794493"/>
              <a:ext cx="3191320" cy="37507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spTree>
    <p:extLst>
      <p:ext uri="{BB962C8B-B14F-4D97-AF65-F5344CB8AC3E}">
        <p14:creationId xmlns:p14="http://schemas.microsoft.com/office/powerpoint/2010/main" val="413933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ChatGPT</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方案</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699542"/>
            <a:ext cx="7272808" cy="30243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1400" dirty="0" smtClean="0">
                <a:latin typeface="微软雅黑" panose="020B0503020204020204" pitchFamily="34" charset="-122"/>
                <a:ea typeface="微软雅黑" panose="020B0503020204020204" pitchFamily="34" charset="-122"/>
              </a:rPr>
              <a:t>通过</a:t>
            </a:r>
            <a:r>
              <a:rPr lang="en-US" altLang="zh-CN" sz="1400" dirty="0" err="1">
                <a:latin typeface="微软雅黑" panose="020B0503020204020204" pitchFamily="34" charset="-122"/>
                <a:ea typeface="微软雅黑" panose="020B0503020204020204" pitchFamily="34" charset="-122"/>
              </a:rPr>
              <a:t>hepai</a:t>
            </a:r>
            <a:r>
              <a:rPr lang="zh-CN" altLang="en-US" sz="1400" dirty="0">
                <a:latin typeface="微软雅黑" panose="020B0503020204020204" pitchFamily="34" charset="-122"/>
                <a:ea typeface="微软雅黑" panose="020B0503020204020204" pitchFamily="34" charset="-122"/>
              </a:rPr>
              <a:t>的</a:t>
            </a:r>
            <a:r>
              <a:rPr lang="en-US" altLang="zh-CN" sz="1400" dirty="0">
                <a:latin typeface="微软雅黑" panose="020B0503020204020204" pitchFamily="34" charset="-122"/>
                <a:ea typeface="微软雅黑" panose="020B0503020204020204" pitchFamily="34" charset="-122"/>
              </a:rPr>
              <a:t>API</a:t>
            </a:r>
            <a:r>
              <a:rPr lang="zh-CN" altLang="en-US" sz="1400" dirty="0">
                <a:latin typeface="微软雅黑" panose="020B0503020204020204" pitchFamily="34" charset="-122"/>
                <a:ea typeface="微软雅黑" panose="020B0503020204020204" pitchFamily="34" charset="-122"/>
              </a:rPr>
              <a:t>使用</a:t>
            </a:r>
            <a:r>
              <a:rPr lang="en-US" altLang="zh-CN" sz="1400" dirty="0" smtClean="0">
                <a:latin typeface="微软雅黑" panose="020B0503020204020204" pitchFamily="34" charset="-122"/>
                <a:ea typeface="微软雅黑" panose="020B0503020204020204" pitchFamily="34" charset="-122"/>
              </a:rPr>
              <a:t>GPT</a:t>
            </a:r>
            <a:endParaRPr lang="en-US" altLang="zh-CN" sz="1400" dirty="0">
              <a:latin typeface="微软雅黑" panose="020B0503020204020204" pitchFamily="34" charset="-122"/>
              <a:ea typeface="微软雅黑" panose="020B0503020204020204" pitchFamily="34" charset="-122"/>
            </a:endParaRPr>
          </a:p>
          <a:p>
            <a:endParaRPr lang="en-US" altLang="zh-CN" sz="2000" dirty="0" smtClean="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203598"/>
            <a:ext cx="4159076" cy="233376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836051"/>
            <a:ext cx="6768752" cy="1064968"/>
          </a:xfrm>
          <a:prstGeom prst="rect">
            <a:avLst/>
          </a:prstGeom>
        </p:spPr>
      </p:pic>
      <p:sp>
        <p:nvSpPr>
          <p:cNvPr id="7" name="内容占位符 2"/>
          <p:cNvSpPr txBox="1">
            <a:spLocks/>
          </p:cNvSpPr>
          <p:nvPr/>
        </p:nvSpPr>
        <p:spPr>
          <a:xfrm>
            <a:off x="5543118" y="1131590"/>
            <a:ext cx="3600882" cy="2808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14000"/>
              </a:lnSpc>
              <a:buFont typeface="Arial" panose="020B0604020202020204" pitchFamily="34" charset="0"/>
              <a:buNone/>
            </a:pPr>
            <a:r>
              <a:rPr lang="zh-CN" altLang="en-US" sz="1800" dirty="0" smtClean="0">
                <a:latin typeface="黑体" panose="02010609060101010101" pitchFamily="49" charset="-122"/>
                <a:ea typeface="黑体" panose="02010609060101010101" pitchFamily="49" charset="-122"/>
              </a:rPr>
              <a:t>直接用</a:t>
            </a:r>
            <a:endParaRPr lang="en-US" altLang="zh-CN" sz="1800" dirty="0" smtClean="0">
              <a:latin typeface="黑体" panose="02010609060101010101" pitchFamily="49" charset="-122"/>
              <a:ea typeface="黑体" panose="02010609060101010101" pitchFamily="49" charset="-122"/>
            </a:endParaRPr>
          </a:p>
          <a:p>
            <a:pPr marL="457200" lvl="1" indent="0">
              <a:lnSpc>
                <a:spcPct val="114000"/>
              </a:lnSpc>
              <a:buFont typeface="Arial" panose="020B0604020202020204" pitchFamily="34" charset="0"/>
              <a:buNone/>
            </a:pPr>
            <a:r>
              <a:rPr lang="zh-CN" altLang="en-US" sz="1800" dirty="0" smtClean="0">
                <a:latin typeface="黑体" panose="02010609060101010101" pitchFamily="49" charset="-122"/>
                <a:ea typeface="黑体" panose="02010609060101010101" pitchFamily="49" charset="-122"/>
              </a:rPr>
              <a:t>不太稳</a:t>
            </a:r>
            <a:endParaRPr lang="en-US" altLang="zh-CN" sz="1800" dirty="0" smtClean="0">
              <a:latin typeface="黑体" panose="02010609060101010101" pitchFamily="49" charset="-122"/>
              <a:ea typeface="黑体" panose="02010609060101010101" pitchFamily="49" charset="-122"/>
            </a:endParaRPr>
          </a:p>
          <a:p>
            <a:pPr marL="457200" lvl="1" indent="0">
              <a:lnSpc>
                <a:spcPct val="114000"/>
              </a:lnSpc>
              <a:buFont typeface="Arial" panose="020B0604020202020204" pitchFamily="34" charset="0"/>
              <a:buNone/>
            </a:pPr>
            <a:r>
              <a:rPr lang="zh-CN" altLang="en-US" sz="1800" dirty="0" smtClean="0">
                <a:latin typeface="黑体" panose="02010609060101010101" pitchFamily="49" charset="-122"/>
                <a:ea typeface="黑体" panose="02010609060101010101" pitchFamily="49" charset="-122"/>
              </a:rPr>
              <a:t>回应的信息不够规范</a:t>
            </a:r>
            <a:endParaRPr lang="en-US" altLang="zh-CN" sz="1800" dirty="0" smtClean="0">
              <a:latin typeface="黑体" panose="02010609060101010101" pitchFamily="49" charset="-122"/>
              <a:ea typeface="黑体" panose="02010609060101010101" pitchFamily="49" charset="-122"/>
            </a:endParaRPr>
          </a:p>
          <a:p>
            <a:pPr marL="457200" lvl="1" indent="0">
              <a:lnSpc>
                <a:spcPct val="114000"/>
              </a:lnSpc>
              <a:buFont typeface="Arial" panose="020B0604020202020204" pitchFamily="34" charset="0"/>
              <a:buNone/>
            </a:pPr>
            <a:endParaRPr lang="en-US" altLang="zh-CN" sz="1800" dirty="0" smtClean="0">
              <a:latin typeface="黑体" panose="02010609060101010101" pitchFamily="49" charset="-122"/>
              <a:ea typeface="黑体" panose="02010609060101010101" pitchFamily="49" charset="-122"/>
            </a:endParaRPr>
          </a:p>
          <a:p>
            <a:pPr marL="457200" lvl="1" indent="0">
              <a:lnSpc>
                <a:spcPct val="114000"/>
              </a:lnSpc>
              <a:buNone/>
            </a:pPr>
            <a:r>
              <a:rPr lang="en-US" altLang="zh-CN" sz="1400" dirty="0">
                <a:latin typeface="黑体" panose="02010609060101010101" pitchFamily="49" charset="-122"/>
                <a:ea typeface="黑体" panose="02010609060101010101" pitchFamily="49" charset="-122"/>
              </a:rPr>
              <a:t>ChatGPT</a:t>
            </a:r>
            <a:r>
              <a:rPr lang="zh-CN" altLang="en-US" sz="1400" dirty="0">
                <a:latin typeface="黑体" panose="02010609060101010101" pitchFamily="49" charset="-122"/>
                <a:ea typeface="黑体" panose="02010609060101010101" pitchFamily="49" charset="-122"/>
              </a:rPr>
              <a:t>能够生成类似于人类的文本，但如果没有适当</a:t>
            </a:r>
            <a:r>
              <a:rPr lang="zh-CN" altLang="en-US" sz="1400" dirty="0" smtClean="0">
                <a:latin typeface="黑体" panose="02010609060101010101" pitchFamily="49" charset="-122"/>
                <a:ea typeface="黑体" panose="02010609060101010101" pitchFamily="49" charset="-122"/>
              </a:rPr>
              <a:t>的提示或指导</a:t>
            </a:r>
            <a:r>
              <a:rPr lang="zh-CN" altLang="en-US" sz="1400" dirty="0">
                <a:latin typeface="黑体" panose="02010609060101010101" pitchFamily="49" charset="-122"/>
                <a:ea typeface="黑体" panose="02010609060101010101" pitchFamily="49" charset="-122"/>
              </a:rPr>
              <a:t>，它可能无法始终产生期望的输出。</a:t>
            </a:r>
          </a:p>
        </p:txBody>
      </p:sp>
      <p:sp>
        <p:nvSpPr>
          <p:cNvPr id="8" name="矩形 7"/>
          <p:cNvSpPr/>
          <p:nvPr/>
        </p:nvSpPr>
        <p:spPr>
          <a:xfrm>
            <a:off x="827584" y="3836051"/>
            <a:ext cx="6768752" cy="24786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13608" y="4120668"/>
            <a:ext cx="6782728" cy="467306"/>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9440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ChatGPT</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方案</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699542"/>
            <a:ext cx="8928992" cy="403244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r>
              <a:rPr lang="en-US" altLang="zh-CN" sz="1400" dirty="0" smtClean="0">
                <a:latin typeface="微软雅黑" panose="020B0503020204020204" pitchFamily="34" charset="-122"/>
                <a:ea typeface="微软雅黑" panose="020B0503020204020204" pitchFamily="34" charset="-122"/>
              </a:rPr>
              <a:t>Prompt</a:t>
            </a:r>
            <a:r>
              <a:rPr lang="zh-CN" altLang="en-US" sz="1400" dirty="0">
                <a:latin typeface="微软雅黑" panose="020B0503020204020204" pitchFamily="34" charset="-122"/>
                <a:ea typeface="微软雅黑" panose="020B0503020204020204" pitchFamily="34" charset="-122"/>
              </a:rPr>
              <a:t>工程进行优化</a:t>
            </a:r>
            <a:endParaRPr lang="en-US" altLang="zh-CN" sz="14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en-US" altLang="zh-CN" sz="1200" dirty="0">
                <a:latin typeface="微软雅黑" panose="020B0503020204020204" pitchFamily="34" charset="-122"/>
                <a:ea typeface="微软雅黑" panose="020B0503020204020204" pitchFamily="34" charset="-122"/>
              </a:rPr>
              <a:t>Prompt </a:t>
            </a:r>
            <a:r>
              <a:rPr lang="zh-CN" altLang="en-US" sz="1200" dirty="0">
                <a:latin typeface="微软雅黑" panose="020B0503020204020204" pitchFamily="34" charset="-122"/>
                <a:ea typeface="微软雅黑" panose="020B0503020204020204" pitchFamily="34" charset="-122"/>
              </a:rPr>
              <a:t>工程是创建提示或指导像 </a:t>
            </a:r>
            <a:r>
              <a:rPr lang="en-US" altLang="zh-CN" sz="1200" dirty="0">
                <a:latin typeface="微软雅黑" panose="020B0503020204020204" pitchFamily="34" charset="-122"/>
                <a:ea typeface="微软雅黑" panose="020B0503020204020204" pitchFamily="34" charset="-122"/>
              </a:rPr>
              <a:t>ChatGPT </a:t>
            </a:r>
            <a:r>
              <a:rPr lang="zh-CN" altLang="en-US" sz="1200" dirty="0">
                <a:latin typeface="微软雅黑" panose="020B0503020204020204" pitchFamily="34" charset="-122"/>
                <a:ea typeface="微软雅黑" panose="020B0503020204020204" pitchFamily="34" charset="-122"/>
              </a:rPr>
              <a:t>这样的语言模型输出的过程。它允许用户控制模型的输出并生成符合特定需求的文本。</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增加语料示例，指示输出格式</a:t>
            </a:r>
          </a:p>
          <a:p>
            <a:pPr lvl="2">
              <a:lnSpc>
                <a:spcPct val="150000"/>
              </a:lnSpc>
              <a:spcBef>
                <a:spcPts val="0"/>
              </a:spcBef>
            </a:pPr>
            <a:r>
              <a:rPr lang="en-US" altLang="zh-CN" sz="1100" dirty="0">
                <a:latin typeface="微软雅黑 Light" panose="020B0502040204020203" pitchFamily="34" charset="-122"/>
                <a:ea typeface="微软雅黑 Light" panose="020B0502040204020203" pitchFamily="34" charset="-122"/>
              </a:rPr>
              <a:t>example = </a:t>
            </a:r>
            <a:r>
              <a:rPr lang="en-US" altLang="zh-CN" sz="1100" dirty="0" err="1">
                <a:latin typeface="微软雅黑 Light" panose="020B0502040204020203" pitchFamily="34" charset="-122"/>
                <a:ea typeface="微软雅黑 Light" panose="020B0502040204020203" pitchFamily="34" charset="-122"/>
              </a:rPr>
              <a:t>f"source</a:t>
            </a:r>
            <a:r>
              <a:rPr lang="en-US" altLang="zh-CN" sz="1100" dirty="0">
                <a:latin typeface="微软雅黑 Light" panose="020B0502040204020203" pitchFamily="34" charset="-122"/>
                <a:ea typeface="微软雅黑 Light" panose="020B0502040204020203" pitchFamily="34" charset="-122"/>
              </a:rPr>
              <a:t> name: Fermi GBM source type: Gamma-ray Burst Monitor RA: 280.7 Dec: -10.8 Error R: 5.2 degrees Observation time: 22:01:39 UT on 4 Mar 2023 Instrument name: Fermi Gamma-ray Burst Monitor (GBM) "</a:t>
            </a:r>
          </a:p>
          <a:p>
            <a:pPr lvl="2">
              <a:lnSpc>
                <a:spcPct val="150000"/>
              </a:lnSpc>
              <a:spcBef>
                <a:spcPts val="0"/>
              </a:spcBef>
            </a:pPr>
            <a:r>
              <a:rPr lang="en-US" altLang="zh-CN" sz="1100" dirty="0">
                <a:latin typeface="微软雅黑 Light" panose="020B0502040204020203" pitchFamily="34" charset="-122"/>
                <a:ea typeface="微软雅黑 Light" panose="020B0502040204020203" pitchFamily="34" charset="-122"/>
              </a:rPr>
              <a:t>example = "{\"</a:t>
            </a:r>
            <a:r>
              <a:rPr lang="en-US" altLang="zh-CN" sz="1100" dirty="0" err="1">
                <a:latin typeface="微软雅黑 Light" panose="020B0502040204020203" pitchFamily="34" charset="-122"/>
                <a:ea typeface="微软雅黑 Light" panose="020B0502040204020203" pitchFamily="34" charset="-122"/>
              </a:rPr>
              <a:t>source_name</a:t>
            </a:r>
            <a:r>
              <a:rPr lang="en-US" altLang="zh-CN" sz="1100" dirty="0">
                <a:latin typeface="微软雅黑 Light" panose="020B0502040204020203" pitchFamily="34" charset="-122"/>
                <a:ea typeface="微软雅黑 Light" panose="020B0502040204020203" pitchFamily="34" charset="-122"/>
              </a:rPr>
              <a:t>\": &lt;value&gt;, \"</a:t>
            </a:r>
            <a:r>
              <a:rPr lang="en-US" altLang="zh-CN" sz="1100" dirty="0" err="1">
                <a:latin typeface="微软雅黑 Light" panose="020B0502040204020203" pitchFamily="34" charset="-122"/>
                <a:ea typeface="微软雅黑 Light" panose="020B0502040204020203" pitchFamily="34" charset="-122"/>
              </a:rPr>
              <a:t>source_type</a:t>
            </a:r>
            <a:r>
              <a:rPr lang="en-US" altLang="zh-CN" sz="1100" dirty="0">
                <a:latin typeface="微软雅黑 Light" panose="020B0502040204020203" pitchFamily="34" charset="-122"/>
                <a:ea typeface="微软雅黑 Light" panose="020B0502040204020203" pitchFamily="34" charset="-122"/>
              </a:rPr>
              <a:t>\": &lt;value&gt;, \"RA\": &lt;value&gt;, \"Dec\": &lt;value&gt;, \"</a:t>
            </a:r>
            <a:r>
              <a:rPr lang="en-US" altLang="zh-CN" sz="1100" dirty="0" err="1">
                <a:latin typeface="微软雅黑 Light" panose="020B0502040204020203" pitchFamily="34" charset="-122"/>
                <a:ea typeface="微软雅黑 Light" panose="020B0502040204020203" pitchFamily="34" charset="-122"/>
              </a:rPr>
              <a:t>Error_R</a:t>
            </a:r>
            <a:r>
              <a:rPr lang="en-US" altLang="zh-CN" sz="1100" dirty="0">
                <a:latin typeface="微软雅黑 Light" panose="020B0502040204020203" pitchFamily="34" charset="-122"/>
                <a:ea typeface="微软雅黑 Light" panose="020B0502040204020203" pitchFamily="34" charset="-122"/>
              </a:rPr>
              <a:t>\": &lt;value&gt;, \"</a:t>
            </a:r>
            <a:r>
              <a:rPr lang="en-US" altLang="zh-CN" sz="1100" dirty="0" err="1">
                <a:latin typeface="微软雅黑 Light" panose="020B0502040204020203" pitchFamily="34" charset="-122"/>
                <a:ea typeface="微软雅黑 Light" panose="020B0502040204020203" pitchFamily="34" charset="-122"/>
              </a:rPr>
              <a:t>Observation_time</a:t>
            </a:r>
            <a:r>
              <a:rPr lang="en-US" altLang="zh-CN" sz="1100" dirty="0">
                <a:latin typeface="微软雅黑 Light" panose="020B0502040204020203" pitchFamily="34" charset="-122"/>
                <a:ea typeface="微软雅黑 Light" panose="020B0502040204020203" pitchFamily="34" charset="-122"/>
              </a:rPr>
              <a:t>\": &lt;value&gt;, \"</a:t>
            </a:r>
            <a:r>
              <a:rPr lang="en-US" altLang="zh-CN" sz="1100" dirty="0" err="1">
                <a:latin typeface="微软雅黑 Light" panose="020B0502040204020203" pitchFamily="34" charset="-122"/>
                <a:ea typeface="微软雅黑 Light" panose="020B0502040204020203" pitchFamily="34" charset="-122"/>
              </a:rPr>
              <a:t>Instrument_name</a:t>
            </a:r>
            <a:r>
              <a:rPr lang="en-US" altLang="zh-CN" sz="1100" dirty="0">
                <a:latin typeface="微软雅黑 Light" panose="020B0502040204020203" pitchFamily="34" charset="-122"/>
                <a:ea typeface="微软雅黑 Light" panose="020B0502040204020203" pitchFamily="34" charset="-122"/>
              </a:rPr>
              <a:t>\": &lt;value</a:t>
            </a:r>
            <a:r>
              <a:rPr lang="en-US" altLang="zh-CN" sz="1100" dirty="0" smtClean="0">
                <a:latin typeface="微软雅黑 Light" panose="020B0502040204020203" pitchFamily="34" charset="-122"/>
                <a:ea typeface="微软雅黑 Light" panose="020B0502040204020203" pitchFamily="34" charset="-122"/>
              </a:rPr>
              <a:t>&gt;}“</a:t>
            </a:r>
          </a:p>
          <a:p>
            <a:pPr lvl="2">
              <a:lnSpc>
                <a:spcPct val="150000"/>
              </a:lnSpc>
              <a:spcBef>
                <a:spcPts val="0"/>
              </a:spcBef>
            </a:pPr>
            <a:r>
              <a:rPr lang="en-US" altLang="zh-CN" sz="1100" dirty="0">
                <a:latin typeface="微软雅黑 Light" panose="020B0502040204020203" pitchFamily="34" charset="-122"/>
                <a:ea typeface="微软雅黑 Light" panose="020B0502040204020203" pitchFamily="34" charset="-122"/>
              </a:rPr>
              <a:t>Please extract the following information from the text delimited by triple </a:t>
            </a:r>
            <a:r>
              <a:rPr lang="en-US" altLang="zh-CN" sz="1100" dirty="0" err="1" smtClean="0">
                <a:latin typeface="微软雅黑 Light" panose="020B0502040204020203" pitchFamily="34" charset="-122"/>
                <a:ea typeface="微软雅黑 Light" panose="020B0502040204020203" pitchFamily="34" charset="-122"/>
              </a:rPr>
              <a:t>backticks</a:t>
            </a:r>
            <a:r>
              <a:rPr lang="en-US" altLang="zh-CN" sz="1100" dirty="0" smtClean="0">
                <a:latin typeface="微软雅黑 Light" panose="020B0502040204020203" pitchFamily="34" charset="-122"/>
                <a:ea typeface="微软雅黑 Light" panose="020B0502040204020203" pitchFamily="34" charset="-122"/>
              </a:rPr>
              <a:t>:</a:t>
            </a:r>
          </a:p>
          <a:p>
            <a:pPr marL="914400" lvl="2" indent="0">
              <a:lnSpc>
                <a:spcPct val="150000"/>
              </a:lnSpc>
              <a:spcBef>
                <a:spcPts val="0"/>
              </a:spcBef>
              <a:buNone/>
            </a:pPr>
            <a:r>
              <a:rPr lang="en-US" altLang="zh-CN" sz="1100" dirty="0" smtClean="0">
                <a:latin typeface="微软雅黑 Light" panose="020B0502040204020203" pitchFamily="34" charset="-122"/>
                <a:ea typeface="微软雅黑 Light" panose="020B0502040204020203" pitchFamily="34" charset="-122"/>
              </a:rPr>
              <a:t>      object </a:t>
            </a:r>
            <a:r>
              <a:rPr lang="en-US" altLang="zh-CN" sz="1100" dirty="0">
                <a:latin typeface="微软雅黑 Light" panose="020B0502040204020203" pitchFamily="34" charset="-122"/>
                <a:ea typeface="微软雅黑 Light" panose="020B0502040204020203" pitchFamily="34" charset="-122"/>
              </a:rPr>
              <a:t>name, </a:t>
            </a:r>
            <a:r>
              <a:rPr lang="en-US" altLang="zh-CN" sz="1100" dirty="0">
                <a:solidFill>
                  <a:srgbClr val="FF0000"/>
                </a:solidFill>
                <a:latin typeface="微软雅黑 Light" panose="020B0502040204020203" pitchFamily="34" charset="-122"/>
                <a:ea typeface="微软雅黑 Light" panose="020B0502040204020203" pitchFamily="34" charset="-122"/>
              </a:rPr>
              <a:t>object types (GRB, GW, HEN, FRB, SN, TDE, or XRB), </a:t>
            </a:r>
            <a:endParaRPr lang="en-US" altLang="zh-CN" sz="1100" dirty="0" smtClean="0">
              <a:solidFill>
                <a:srgbClr val="FF0000"/>
              </a:solidFill>
              <a:latin typeface="微软雅黑 Light" panose="020B0502040204020203" pitchFamily="34" charset="-122"/>
              <a:ea typeface="微软雅黑 Light" panose="020B0502040204020203" pitchFamily="34" charset="-122"/>
            </a:endParaRPr>
          </a:p>
          <a:p>
            <a:pPr marL="914400" lvl="2" indent="0">
              <a:lnSpc>
                <a:spcPct val="150000"/>
              </a:lnSpc>
              <a:spcBef>
                <a:spcPts val="0"/>
              </a:spcBef>
              <a:buNone/>
            </a:pPr>
            <a:r>
              <a:rPr lang="en-US" altLang="zh-CN" sz="1100" dirty="0">
                <a:solidFill>
                  <a:srgbClr val="FF0000"/>
                </a:solidFill>
                <a:latin typeface="微软雅黑 Light" panose="020B0502040204020203" pitchFamily="34" charset="-122"/>
                <a:ea typeface="微软雅黑 Light" panose="020B0502040204020203" pitchFamily="34" charset="-122"/>
              </a:rPr>
              <a:t> </a:t>
            </a:r>
            <a:r>
              <a:rPr lang="en-US" altLang="zh-CN" sz="1100" dirty="0" smtClean="0">
                <a:solidFill>
                  <a:srgbClr val="FF0000"/>
                </a:solidFill>
                <a:latin typeface="微软雅黑 Light" panose="020B0502040204020203" pitchFamily="34" charset="-122"/>
                <a:ea typeface="微软雅黑 Light" panose="020B0502040204020203" pitchFamily="34" charset="-122"/>
              </a:rPr>
              <a:t>     </a:t>
            </a:r>
            <a:r>
              <a:rPr lang="en-US" altLang="zh-CN" sz="1100" dirty="0" smtClean="0">
                <a:latin typeface="微软雅黑 Light" panose="020B0502040204020203" pitchFamily="34" charset="-122"/>
                <a:ea typeface="微软雅黑 Light" panose="020B0502040204020203" pitchFamily="34" charset="-122"/>
              </a:rPr>
              <a:t>RA </a:t>
            </a:r>
            <a:r>
              <a:rPr lang="en-US" altLang="zh-CN" sz="1100" dirty="0">
                <a:latin typeface="微软雅黑 Light" panose="020B0502040204020203" pitchFamily="34" charset="-122"/>
                <a:ea typeface="微软雅黑 Light" panose="020B0502040204020203" pitchFamily="34" charset="-122"/>
              </a:rPr>
              <a:t>in degrees, Dec in degrees, Location uncertainty (</a:t>
            </a:r>
            <a:r>
              <a:rPr lang="en-US" altLang="zh-CN" sz="1100" dirty="0">
                <a:solidFill>
                  <a:srgbClr val="FF0000"/>
                </a:solidFill>
                <a:latin typeface="微软雅黑 Light" panose="020B0502040204020203" pitchFamily="34" charset="-122"/>
                <a:ea typeface="微软雅黑 Light" panose="020B0502040204020203" pitchFamily="34" charset="-122"/>
              </a:rPr>
              <a:t>convert to float and in degrees</a:t>
            </a:r>
            <a:r>
              <a:rPr lang="en-US" altLang="zh-CN" sz="1100" dirty="0">
                <a:latin typeface="微软雅黑 Light" panose="020B0502040204020203" pitchFamily="34" charset="-122"/>
                <a:ea typeface="微软雅黑 Light" panose="020B0502040204020203" pitchFamily="34" charset="-122"/>
              </a:rPr>
              <a:t>), </a:t>
            </a:r>
            <a:endParaRPr lang="en-US" altLang="zh-CN" sz="1100" dirty="0" smtClean="0">
              <a:latin typeface="微软雅黑 Light" panose="020B0502040204020203" pitchFamily="34" charset="-122"/>
              <a:ea typeface="微软雅黑 Light" panose="020B0502040204020203" pitchFamily="34" charset="-122"/>
            </a:endParaRPr>
          </a:p>
          <a:p>
            <a:pPr marL="914400" lvl="2" indent="0">
              <a:lnSpc>
                <a:spcPct val="150000"/>
              </a:lnSpc>
              <a:spcBef>
                <a:spcPts val="0"/>
              </a:spcBef>
              <a:buNone/>
            </a:pPr>
            <a:r>
              <a:rPr lang="en-US" altLang="zh-CN" sz="1100" dirty="0">
                <a:latin typeface="微软雅黑 Light" panose="020B0502040204020203" pitchFamily="34" charset="-122"/>
                <a:ea typeface="微软雅黑 Light" panose="020B0502040204020203" pitchFamily="34" charset="-122"/>
              </a:rPr>
              <a:t> </a:t>
            </a:r>
            <a:r>
              <a:rPr lang="en-US" altLang="zh-CN" sz="1100" dirty="0" smtClean="0">
                <a:latin typeface="微软雅黑 Light" panose="020B0502040204020203" pitchFamily="34" charset="-122"/>
                <a:ea typeface="微软雅黑 Light" panose="020B0502040204020203" pitchFamily="34" charset="-122"/>
              </a:rPr>
              <a:t>     trigger </a:t>
            </a:r>
            <a:r>
              <a:rPr lang="en-US" altLang="zh-CN" sz="1100" dirty="0">
                <a:latin typeface="微软雅黑 Light" panose="020B0502040204020203" pitchFamily="34" charset="-122"/>
                <a:ea typeface="微软雅黑 Light" panose="020B0502040204020203" pitchFamily="34" charset="-122"/>
              </a:rPr>
              <a:t>or burst time  (</a:t>
            </a:r>
            <a:r>
              <a:rPr lang="en-US" altLang="zh-CN" sz="1100" dirty="0">
                <a:solidFill>
                  <a:srgbClr val="FF0000"/>
                </a:solidFill>
                <a:latin typeface="微软雅黑 Light" panose="020B0502040204020203" pitchFamily="34" charset="-122"/>
                <a:ea typeface="微软雅黑 Light" panose="020B0502040204020203" pitchFamily="34" charset="-122"/>
              </a:rPr>
              <a:t>convert into </a:t>
            </a:r>
            <a:r>
              <a:rPr lang="en-US" altLang="zh-CN" sz="1100" dirty="0" err="1" smtClean="0">
                <a:solidFill>
                  <a:srgbClr val="FF0000"/>
                </a:solidFill>
                <a:latin typeface="微软雅黑 Light" panose="020B0502040204020203" pitchFamily="34" charset="-122"/>
                <a:ea typeface="微软雅黑 Light" panose="020B0502040204020203" pitchFamily="34" charset="-122"/>
              </a:rPr>
              <a:t>yyyy-mm-ddTHH:MM:SS</a:t>
            </a:r>
            <a:r>
              <a:rPr lang="en-US" altLang="zh-CN" sz="1100" dirty="0">
                <a:latin typeface="微软雅黑 Light" panose="020B0502040204020203" pitchFamily="34" charset="-122"/>
                <a:ea typeface="微软雅黑 Light" panose="020B0502040204020203" pitchFamily="34" charset="-122"/>
              </a:rPr>
              <a:t>)</a:t>
            </a:r>
          </a:p>
          <a:p>
            <a:pPr lvl="2">
              <a:lnSpc>
                <a:spcPct val="150000"/>
              </a:lnSpc>
              <a:spcBef>
                <a:spcPts val="0"/>
              </a:spcBef>
            </a:pPr>
            <a:r>
              <a:rPr lang="en-US" altLang="zh-CN" sz="1100" dirty="0" smtClean="0">
                <a:latin typeface="微软雅黑 Light" panose="020B0502040204020203" pitchFamily="34" charset="-122"/>
                <a:ea typeface="微软雅黑 Light" panose="020B0502040204020203" pitchFamily="34" charset="-122"/>
              </a:rPr>
              <a:t>Provide </a:t>
            </a:r>
            <a:r>
              <a:rPr lang="en-US" altLang="zh-CN" sz="1100" dirty="0">
                <a:latin typeface="微软雅黑 Light" panose="020B0502040204020203" pitchFamily="34" charset="-122"/>
                <a:ea typeface="微软雅黑 Light" panose="020B0502040204020203" pitchFamily="34" charset="-122"/>
              </a:rPr>
              <a:t>them </a:t>
            </a:r>
            <a:r>
              <a:rPr lang="en-US" altLang="zh-CN" sz="1100" dirty="0">
                <a:solidFill>
                  <a:srgbClr val="FF0000"/>
                </a:solidFill>
                <a:latin typeface="微软雅黑 Light" panose="020B0502040204020203" pitchFamily="34" charset="-122"/>
                <a:ea typeface="微软雅黑 Light" panose="020B0502040204020203" pitchFamily="34" charset="-122"/>
              </a:rPr>
              <a:t>in JSON format</a:t>
            </a:r>
            <a:r>
              <a:rPr lang="en-US" altLang="zh-CN" sz="1100" dirty="0">
                <a:latin typeface="微软雅黑 Light" panose="020B0502040204020203" pitchFamily="34" charset="-122"/>
                <a:ea typeface="微软雅黑 Light" panose="020B0502040204020203" pitchFamily="34" charset="-122"/>
              </a:rPr>
              <a:t>, for example {example}. Only output one JSON object. If the information is not contained in the text, </a:t>
            </a:r>
            <a:r>
              <a:rPr lang="en-US" altLang="zh-CN" sz="1100" dirty="0">
                <a:solidFill>
                  <a:srgbClr val="FF0000"/>
                </a:solidFill>
                <a:latin typeface="微软雅黑 Light" panose="020B0502040204020203" pitchFamily="34" charset="-122"/>
                <a:ea typeface="微软雅黑 Light" panose="020B0502040204020203" pitchFamily="34" charset="-122"/>
              </a:rPr>
              <a:t>set to null</a:t>
            </a:r>
            <a:r>
              <a:rPr lang="en-US" altLang="zh-CN" sz="1100" dirty="0">
                <a:latin typeface="微软雅黑 Light" panose="020B0502040204020203" pitchFamily="34" charset="-122"/>
                <a:ea typeface="微软雅黑 Light" panose="020B0502040204020203" pitchFamily="34" charset="-122"/>
              </a:rPr>
              <a:t>. </a:t>
            </a:r>
            <a:endParaRPr lang="en-US" altLang="zh-CN" sz="1100" dirty="0" smtClean="0">
              <a:latin typeface="微软雅黑 Light" panose="020B0502040204020203" pitchFamily="34" charset="-122"/>
              <a:ea typeface="微软雅黑 Light" panose="020B0502040204020203" pitchFamily="34" charset="-122"/>
            </a:endParaRPr>
          </a:p>
          <a:p>
            <a:pPr lvl="2">
              <a:lnSpc>
                <a:spcPct val="150000"/>
              </a:lnSpc>
              <a:spcBef>
                <a:spcPts val="0"/>
              </a:spcBef>
            </a:pPr>
            <a:endParaRPr lang="en-US" altLang="zh-CN" sz="11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46705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ChatGPT</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方案</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699542"/>
            <a:ext cx="8856984" cy="30243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加料</a:t>
            </a:r>
            <a:r>
              <a:rPr lang="zh-CN" altLang="en-US" sz="1400" dirty="0">
                <a:latin typeface="微软雅黑" panose="020B0503020204020204" pitchFamily="34" charset="-122"/>
                <a:ea typeface="微软雅黑" panose="020B0503020204020204" pitchFamily="34" charset="-122"/>
              </a:rPr>
              <a:t>后有改善</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连接超时</a:t>
            </a:r>
            <a:r>
              <a:rPr lang="en-US" altLang="zh-CN" sz="1200" dirty="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retry</a:t>
            </a:r>
          </a:p>
          <a:p>
            <a:pPr>
              <a:lnSpc>
                <a:spcPct val="150000"/>
              </a:lnSpc>
              <a:spcBef>
                <a:spcPts val="0"/>
              </a:spcBef>
            </a:pPr>
            <a:endParaRPr lang="en-US" altLang="zh-CN" sz="2000" dirty="0">
              <a:latin typeface="黑体" panose="02010609060101010101" pitchFamily="49" charset="-122"/>
              <a:ea typeface="黑体" panose="02010609060101010101" pitchFamily="49" charset="-122"/>
            </a:endParaRPr>
          </a:p>
          <a:p>
            <a:pPr>
              <a:lnSpc>
                <a:spcPct val="150000"/>
              </a:lnSpc>
              <a:spcBef>
                <a:spcPts val="0"/>
              </a:spcBef>
            </a:pPr>
            <a:endParaRPr lang="en-US" altLang="zh-CN" sz="2000" dirty="0" smtClean="0">
              <a:latin typeface="黑体" panose="02010609060101010101" pitchFamily="49" charset="-122"/>
              <a:ea typeface="黑体" panose="02010609060101010101" pitchFamily="49" charset="-122"/>
            </a:endParaRPr>
          </a:p>
          <a:p>
            <a:pPr>
              <a:lnSpc>
                <a:spcPct val="150000"/>
              </a:lnSpc>
              <a:spcBef>
                <a:spcPts val="0"/>
              </a:spcBef>
            </a:pPr>
            <a:endParaRPr lang="en-US" altLang="zh-CN" sz="2000" dirty="0">
              <a:latin typeface="黑体" panose="02010609060101010101" pitchFamily="49" charset="-122"/>
              <a:ea typeface="黑体" panose="02010609060101010101" pitchFamily="49" charset="-122"/>
            </a:endParaRPr>
          </a:p>
          <a:p>
            <a:pPr marL="0" indent="0">
              <a:lnSpc>
                <a:spcPct val="150000"/>
              </a:lnSpc>
              <a:spcBef>
                <a:spcPts val="0"/>
              </a:spcBef>
              <a:buNone/>
            </a:pPr>
            <a:endParaRPr lang="en-US" altLang="zh-CN" sz="2000" dirty="0" smtClean="0">
              <a:latin typeface="黑体" panose="02010609060101010101" pitchFamily="49" charset="-122"/>
              <a:ea typeface="黑体" panose="02010609060101010101" pitchFamily="49" charset="-122"/>
            </a:endParaRPr>
          </a:p>
          <a:p>
            <a:pPr>
              <a:lnSpc>
                <a:spcPct val="150000"/>
              </a:lnSpc>
              <a:spcBef>
                <a:spcPts val="0"/>
              </a:spcBef>
            </a:pPr>
            <a:r>
              <a:rPr lang="zh-CN" altLang="en-US" sz="1400" dirty="0">
                <a:latin typeface="微软雅黑" panose="020B0503020204020204" pitchFamily="34" charset="-122"/>
                <a:ea typeface="微软雅黑" panose="020B0503020204020204" pitchFamily="34" charset="-122"/>
              </a:rPr>
              <a:t>意外的输出</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对返回结果进一步处理</a:t>
            </a:r>
          </a:p>
          <a:p>
            <a:endParaRPr lang="en-US" altLang="zh-CN" sz="20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4112" y="807710"/>
            <a:ext cx="5692384" cy="140400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1783" y="2355727"/>
            <a:ext cx="2885859" cy="2736304"/>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t="1" b="2633"/>
          <a:stretch/>
        </p:blipFill>
        <p:spPr>
          <a:xfrm>
            <a:off x="857423" y="1419622"/>
            <a:ext cx="2394073" cy="1230432"/>
          </a:xfrm>
          <a:prstGeom prst="rect">
            <a:avLst/>
          </a:prstGeom>
        </p:spPr>
      </p:pic>
    </p:spTree>
    <p:extLst>
      <p:ext uri="{BB962C8B-B14F-4D97-AF65-F5344CB8AC3E}">
        <p14:creationId xmlns:p14="http://schemas.microsoft.com/office/powerpoint/2010/main" val="3422557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方案效果对比</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843558"/>
            <a:ext cx="3600400" cy="6480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1400" dirty="0" smtClean="0">
                <a:latin typeface="微软雅黑" panose="020B0503020204020204" pitchFamily="34" charset="-122"/>
                <a:ea typeface="微软雅黑" panose="020B0503020204020204" pitchFamily="34" charset="-122"/>
              </a:rPr>
              <a:t>正则表达式 </a:t>
            </a:r>
            <a:r>
              <a:rPr lang="en-US" altLang="zh-CN" sz="1400" dirty="0">
                <a:latin typeface="微软雅黑" panose="020B0503020204020204" pitchFamily="34" charset="-122"/>
                <a:ea typeface="微软雅黑" panose="020B0503020204020204" pitchFamily="34" charset="-122"/>
              </a:rPr>
              <a:t>vs ChatGPT</a:t>
            </a:r>
          </a:p>
          <a:p>
            <a:endParaRPr lang="en-US" altLang="zh-CN" sz="2000" dirty="0">
              <a:latin typeface="黑体" panose="02010609060101010101" pitchFamily="49" charset="-122"/>
              <a:ea typeface="黑体" panose="02010609060101010101" pitchFamily="49" charset="-122"/>
            </a:endParaRPr>
          </a:p>
          <a:p>
            <a:endParaRPr lang="en-US" altLang="zh-CN" sz="2000" dirty="0" smtClean="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3"/>
          <a:stretch>
            <a:fillRect/>
          </a:stretch>
        </p:blipFill>
        <p:spPr>
          <a:xfrm>
            <a:off x="1979712" y="1203598"/>
            <a:ext cx="5155663" cy="3777653"/>
          </a:xfrm>
          <a:prstGeom prst="rect">
            <a:avLst/>
          </a:prstGeom>
        </p:spPr>
      </p:pic>
    </p:spTree>
    <p:extLst>
      <p:ext uri="{BB962C8B-B14F-4D97-AF65-F5344CB8AC3E}">
        <p14:creationId xmlns:p14="http://schemas.microsoft.com/office/powerpoint/2010/main" val="413088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方案效果对比</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内容占位符 4"/>
          <p:cNvSpPr txBox="1">
            <a:spLocks/>
          </p:cNvSpPr>
          <p:nvPr/>
        </p:nvSpPr>
        <p:spPr>
          <a:xfrm>
            <a:off x="179512" y="699542"/>
            <a:ext cx="4628210" cy="6480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1400" dirty="0" smtClean="0">
                <a:latin typeface="微软雅黑" panose="020B0503020204020204" pitchFamily="34" charset="-122"/>
                <a:ea typeface="微软雅黑" panose="020B0503020204020204" pitchFamily="34" charset="-122"/>
              </a:rPr>
              <a:t>国内其他大模型 </a:t>
            </a:r>
            <a:r>
              <a:rPr lang="en-US" altLang="zh-CN" sz="1400" dirty="0">
                <a:latin typeface="微软雅黑" panose="020B0503020204020204" pitchFamily="34" charset="-122"/>
                <a:ea typeface="微软雅黑" panose="020B0503020204020204" pitchFamily="34" charset="-122"/>
              </a:rPr>
              <a:t>vs ChatGPT</a:t>
            </a:r>
          </a:p>
          <a:p>
            <a:endParaRPr lang="en-US" altLang="zh-CN" sz="2000" dirty="0">
              <a:latin typeface="黑体" panose="02010609060101010101" pitchFamily="49" charset="-122"/>
              <a:ea typeface="黑体" panose="02010609060101010101" pitchFamily="49" charset="-122"/>
            </a:endParaRPr>
          </a:p>
          <a:p>
            <a:endParaRPr lang="en-US" altLang="zh-CN" sz="2000" dirty="0" smtClean="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p:txBody>
      </p:sp>
      <p:sp>
        <p:nvSpPr>
          <p:cNvPr id="2" name="矩形 1"/>
          <p:cNvSpPr/>
          <p:nvPr/>
        </p:nvSpPr>
        <p:spPr>
          <a:xfrm>
            <a:off x="3347864" y="3618654"/>
            <a:ext cx="2664296" cy="369332"/>
          </a:xfrm>
          <a:prstGeom prst="rect">
            <a:avLst/>
          </a:prstGeom>
        </p:spPr>
        <p:txBody>
          <a:bodyPr wrap="square">
            <a:spAutoFit/>
          </a:bodyPr>
          <a:lstStyle/>
          <a:p>
            <a:r>
              <a:rPr lang="en-US" altLang="zh-CN" dirty="0" smtClean="0">
                <a:solidFill>
                  <a:srgbClr val="FF0000"/>
                </a:solidFill>
                <a:latin typeface="黑体" panose="02010609060101010101" pitchFamily="49" charset="-122"/>
                <a:ea typeface="黑体" panose="02010609060101010101" pitchFamily="49" charset="-122"/>
              </a:rPr>
              <a:t>ChatGPT </a:t>
            </a:r>
            <a:r>
              <a:rPr lang="zh-CN" altLang="en-US" dirty="0" smtClean="0">
                <a:solidFill>
                  <a:srgbClr val="FF0000"/>
                </a:solidFill>
                <a:latin typeface="黑体" panose="02010609060101010101" pitchFamily="49" charset="-122"/>
                <a:ea typeface="黑体" panose="02010609060101010101" pitchFamily="49" charset="-122"/>
              </a:rPr>
              <a:t>成为最终方案</a:t>
            </a:r>
            <a:endParaRPr lang="zh-CN" altLang="en-US" dirty="0">
              <a:solidFill>
                <a:srgbClr val="FF00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3"/>
          <a:stretch>
            <a:fillRect/>
          </a:stretch>
        </p:blipFill>
        <p:spPr>
          <a:xfrm>
            <a:off x="323527" y="1158528"/>
            <a:ext cx="8532555" cy="2061294"/>
          </a:xfrm>
          <a:prstGeom prst="rect">
            <a:avLst/>
          </a:prstGeom>
        </p:spPr>
      </p:pic>
      <p:sp>
        <p:nvSpPr>
          <p:cNvPr id="5" name="矩形 4"/>
          <p:cNvSpPr/>
          <p:nvPr/>
        </p:nvSpPr>
        <p:spPr>
          <a:xfrm>
            <a:off x="4572000" y="1098374"/>
            <a:ext cx="4248472" cy="21214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05119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565833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下一步</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计划</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内容占位符 4"/>
          <p:cNvSpPr txBox="1">
            <a:spLocks/>
          </p:cNvSpPr>
          <p:nvPr/>
        </p:nvSpPr>
        <p:spPr>
          <a:xfrm>
            <a:off x="179512" y="843558"/>
            <a:ext cx="7416824" cy="129614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优化</a:t>
            </a:r>
            <a:r>
              <a:rPr lang="en-US" altLang="zh-CN" sz="1400" dirty="0" smtClean="0">
                <a:latin typeface="微软雅黑" panose="020B0503020204020204" pitchFamily="34" charset="-122"/>
                <a:ea typeface="微软雅黑" panose="020B0503020204020204" pitchFamily="34" charset="-122"/>
              </a:rPr>
              <a:t>Prompt</a:t>
            </a:r>
            <a:r>
              <a:rPr lang="zh-CN" altLang="en-US" sz="1400" dirty="0" smtClean="0">
                <a:latin typeface="微软雅黑" panose="020B0503020204020204" pitchFamily="34" charset="-122"/>
                <a:ea typeface="微软雅黑" panose="020B0503020204020204" pitchFamily="34" charset="-122"/>
              </a:rPr>
              <a:t>，对更</a:t>
            </a:r>
            <a:r>
              <a:rPr lang="zh-CN" altLang="en-US" sz="1400" dirty="0">
                <a:latin typeface="微软雅黑" panose="020B0503020204020204" pitchFamily="34" charset="-122"/>
                <a:ea typeface="微软雅黑" panose="020B0503020204020204" pitchFamily="34" charset="-122"/>
              </a:rPr>
              <a:t>复杂的警报</a:t>
            </a:r>
            <a:r>
              <a:rPr lang="zh-CN" altLang="en-US" sz="1400" dirty="0" smtClean="0">
                <a:latin typeface="微软雅黑" panose="020B0503020204020204" pitchFamily="34" charset="-122"/>
                <a:ea typeface="微软雅黑" panose="020B0503020204020204" pitchFamily="34" charset="-122"/>
              </a:rPr>
              <a:t>信息抽取进行测试</a:t>
            </a:r>
            <a:endParaRPr lang="en-US" altLang="zh-CN" sz="1400" dirty="0" smtClean="0">
              <a:latin typeface="微软雅黑" panose="020B0503020204020204" pitchFamily="34" charset="-122"/>
              <a:ea typeface="微软雅黑" panose="020B0503020204020204" pitchFamily="34" charset="-122"/>
            </a:endParaRPr>
          </a:p>
          <a:p>
            <a:pPr>
              <a:lnSpc>
                <a:spcPct val="150000"/>
              </a:lnSpc>
              <a:spcBef>
                <a:spcPts val="0"/>
              </a:spcBef>
            </a:pPr>
            <a:r>
              <a:rPr lang="zh-CN" altLang="en-US" sz="1400" dirty="0" smtClean="0">
                <a:latin typeface="微软雅黑" panose="020B0503020204020204" pitchFamily="34" charset="-122"/>
                <a:ea typeface="微软雅黑" panose="020B0503020204020204" pitchFamily="34" charset="-122"/>
              </a:rPr>
              <a:t>训练天文物理警报信息提取专用模型</a:t>
            </a:r>
            <a:endParaRPr lang="en-US" altLang="zh-CN" sz="1400" dirty="0" smtClean="0">
              <a:latin typeface="微软雅黑" panose="020B0503020204020204" pitchFamily="34" charset="-122"/>
              <a:ea typeface="微软雅黑" panose="020B0503020204020204" pitchFamily="34" charset="-122"/>
            </a:endParaRP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卡脖子</a:t>
            </a:r>
            <a:r>
              <a:rPr lang="zh-CN" altLang="en-US" sz="1200" dirty="0" smtClean="0">
                <a:latin typeface="微软雅黑" panose="020B0503020204020204" pitchFamily="34" charset="-122"/>
                <a:ea typeface="微软雅黑" panose="020B0503020204020204" pitchFamily="34" charset="-122"/>
              </a:rPr>
              <a:t>问题</a:t>
            </a:r>
            <a:r>
              <a:rPr lang="zh-CN" altLang="en-US" sz="1200" dirty="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数据安全问题</a:t>
            </a:r>
            <a:r>
              <a:rPr lang="en-US" altLang="zh-CN" sz="1200" dirty="0" smtClean="0">
                <a:latin typeface="微软雅黑" panose="020B0503020204020204" pitchFamily="34" charset="-122"/>
                <a:ea typeface="微软雅黑" panose="020B0503020204020204" pitchFamily="34" charset="-122"/>
              </a:rPr>
              <a:t> </a:t>
            </a:r>
          </a:p>
          <a:p>
            <a:pPr lvl="1">
              <a:lnSpc>
                <a:spcPct val="150000"/>
              </a:lnSpc>
              <a:spcBef>
                <a:spcPts val="0"/>
              </a:spcBef>
            </a:pPr>
            <a:r>
              <a:rPr lang="zh-CN" altLang="en-US" sz="1200" dirty="0">
                <a:latin typeface="微软雅黑" panose="020B0503020204020204" pitchFamily="34" charset="-122"/>
                <a:ea typeface="微软雅黑" panose="020B0503020204020204" pitchFamily="34" charset="-122"/>
              </a:rPr>
              <a:t>自主可控的轻量化解决方案</a:t>
            </a:r>
            <a:endParaRPr lang="en-US" altLang="zh-CN" sz="1200" dirty="0">
              <a:latin typeface="微软雅黑" panose="020B0503020204020204" pitchFamily="34" charset="-122"/>
              <a:ea typeface="微软雅黑" panose="020B0503020204020204" pitchFamily="34" charset="-122"/>
            </a:endParaRPr>
          </a:p>
          <a:p>
            <a:pPr lvl="1"/>
            <a:endParaRPr lang="en-US" altLang="zh-CN" sz="1600" dirty="0">
              <a:latin typeface="黑体" panose="02010609060101010101" pitchFamily="49" charset="-122"/>
              <a:ea typeface="黑体" panose="02010609060101010101" pitchFamily="49" charset="-122"/>
            </a:endParaRPr>
          </a:p>
        </p:txBody>
      </p:sp>
      <p:sp>
        <p:nvSpPr>
          <p:cNvPr id="11" name="内容占位符 4"/>
          <p:cNvSpPr txBox="1">
            <a:spLocks/>
          </p:cNvSpPr>
          <p:nvPr/>
        </p:nvSpPr>
        <p:spPr>
          <a:xfrm>
            <a:off x="323528" y="2715766"/>
            <a:ext cx="7416824" cy="157232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zh-CN" sz="2000" dirty="0">
              <a:latin typeface="黑体" panose="02010609060101010101" pitchFamily="49" charset="-122"/>
              <a:ea typeface="黑体" panose="02010609060101010101" pitchFamily="49" charset="-122"/>
            </a:endParaRPr>
          </a:p>
          <a:p>
            <a:endParaRPr lang="en-US" altLang="zh-CN" sz="2000" dirty="0" smtClean="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642115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FF063F1-0879-47D3-8E77-32BDFF65CF58}"/>
              </a:ext>
            </a:extLst>
          </p:cNvPr>
          <p:cNvPicPr>
            <a:picLocks noChangeAspect="1"/>
          </p:cNvPicPr>
          <p:nvPr/>
        </p:nvPicPr>
        <p:blipFill rotWithShape="1">
          <a:blip r:embed="rId3">
            <a:extLst>
              <a:ext uri="{28A0092B-C50C-407E-A947-70E740481C1C}">
                <a14:useLocalDpi xmlns:a14="http://schemas.microsoft.com/office/drawing/2010/main" val="0"/>
              </a:ext>
            </a:extLst>
          </a:blip>
          <a:srcRect b="82317"/>
          <a:stretch/>
        </p:blipFill>
        <p:spPr>
          <a:xfrm>
            <a:off x="0" y="0"/>
            <a:ext cx="9144000" cy="590984"/>
          </a:xfrm>
          <a:prstGeom prst="rect">
            <a:avLst/>
          </a:prstGeom>
        </p:spPr>
      </p:pic>
      <p:sp>
        <p:nvSpPr>
          <p:cNvPr id="43" name="Rectangle 3"/>
          <p:cNvSpPr txBox="1">
            <a:spLocks noChangeArrowheads="1"/>
          </p:cNvSpPr>
          <p:nvPr/>
        </p:nvSpPr>
        <p:spPr>
          <a:xfrm>
            <a:off x="2001255" y="2248520"/>
            <a:ext cx="5141491" cy="5024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000" b="1" dirty="0">
                <a:solidFill>
                  <a:srgbClr val="005DA2"/>
                </a:solidFill>
                <a:latin typeface="微软雅黑" panose="020B0503020204020204" pitchFamily="34" charset="-122"/>
                <a:ea typeface="微软雅黑" panose="020B0503020204020204" pitchFamily="34" charset="-122"/>
              </a:rPr>
              <a:t>谢 </a:t>
            </a:r>
            <a:r>
              <a:rPr lang="zh-CN" altLang="en-US" sz="4000" b="1" dirty="0" smtClean="0">
                <a:solidFill>
                  <a:srgbClr val="005DA2"/>
                </a:solidFill>
                <a:latin typeface="微软雅黑" panose="020B0503020204020204" pitchFamily="34" charset="-122"/>
                <a:ea typeface="微软雅黑" panose="020B0503020204020204" pitchFamily="34" charset="-122"/>
              </a:rPr>
              <a:t>谢 ！</a:t>
            </a:r>
            <a:endParaRPr lang="zh-CN" altLang="en-US" sz="4000" b="1" dirty="0">
              <a:solidFill>
                <a:srgbClr val="005DA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84963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GECAM</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卫星背景介绍</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23528" y="601867"/>
            <a:ext cx="8712968" cy="73866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近年来</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引力波</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、快速射电暴、宇宙线等领域取得重大突破，开启“多信使、多波段”天文学时代</a:t>
            </a:r>
          </a:p>
          <a:p>
            <a:pPr marL="342900" indent="-34290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研究特点：科学意义重大，多设备联合、时效性、国际协作、开放</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共享</a:t>
            </a:r>
            <a:endParaRPr lang="zh-CN" altLang="en-US" sz="1400" b="1"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25" name="内容占位符 2">
            <a:extLst>
              <a:ext uri="{FF2B5EF4-FFF2-40B4-BE49-F238E27FC236}">
                <a16:creationId xmlns:a16="http://schemas.microsoft.com/office/drawing/2014/main" id="{A3198458-9CF2-480F-B746-576E0E335331}"/>
              </a:ext>
            </a:extLst>
          </p:cNvPr>
          <p:cNvSpPr txBox="1">
            <a:spLocks/>
          </p:cNvSpPr>
          <p:nvPr/>
        </p:nvSpPr>
        <p:spPr>
          <a:xfrm>
            <a:off x="4283968" y="1563638"/>
            <a:ext cx="4032448" cy="576064"/>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zh-CN" altLang="en-US" sz="1400" dirty="0" smtClean="0">
                <a:latin typeface="微软雅黑" panose="020B0503020204020204" pitchFamily="34" charset="-122"/>
                <a:ea typeface="微软雅黑" panose="020B0503020204020204" pitchFamily="34" charset="-122"/>
              </a:rPr>
              <a:t>引力波</a:t>
            </a:r>
            <a:r>
              <a:rPr lang="en-US"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电磁对应体研究</a:t>
            </a:r>
            <a:endParaRPr lang="en-US" altLang="zh-CN" sz="1400" dirty="0" smtClean="0">
              <a:latin typeface="微软雅黑" panose="020B0503020204020204" pitchFamily="34" charset="-122"/>
              <a:ea typeface="微软雅黑" panose="020B0503020204020204" pitchFamily="34" charset="-122"/>
            </a:endParaRPr>
          </a:p>
          <a:p>
            <a:pPr lvl="1"/>
            <a:r>
              <a:rPr lang="en-US" altLang="zh-CN" sz="1400" b="1" dirty="0" smtClean="0">
                <a:solidFill>
                  <a:srgbClr val="C00000"/>
                </a:solidFill>
                <a:latin typeface="微软雅黑" panose="020B0503020204020204" pitchFamily="34" charset="-122"/>
                <a:ea typeface="微软雅黑" panose="020B0503020204020204" pitchFamily="34" charset="-122"/>
              </a:rPr>
              <a:t>《</a:t>
            </a:r>
            <a:r>
              <a:rPr lang="zh-CN" altLang="en-US" sz="1400" b="1" dirty="0" smtClean="0">
                <a:solidFill>
                  <a:srgbClr val="C00000"/>
                </a:solidFill>
                <a:latin typeface="微软雅黑" panose="020B0503020204020204" pitchFamily="34" charset="-122"/>
                <a:ea typeface="微软雅黑" panose="020B0503020204020204" pitchFamily="34" charset="-122"/>
              </a:rPr>
              <a:t>科学</a:t>
            </a:r>
            <a:r>
              <a:rPr lang="en-US" altLang="zh-CN" sz="1400" b="1" dirty="0" smtClean="0">
                <a:solidFill>
                  <a:srgbClr val="C00000"/>
                </a:solidFill>
                <a:latin typeface="微软雅黑" panose="020B0503020204020204" pitchFamily="34" charset="-122"/>
                <a:ea typeface="微软雅黑" panose="020B0503020204020204" pitchFamily="34" charset="-122"/>
              </a:rPr>
              <a:t>》2017</a:t>
            </a:r>
            <a:r>
              <a:rPr lang="zh-CN" altLang="en-US" sz="1400" b="1" dirty="0" smtClean="0">
                <a:solidFill>
                  <a:srgbClr val="C00000"/>
                </a:solidFill>
                <a:latin typeface="微软雅黑" panose="020B0503020204020204" pitchFamily="34" charset="-122"/>
                <a:ea typeface="微软雅黑" panose="020B0503020204020204" pitchFamily="34" charset="-122"/>
              </a:rPr>
              <a:t>年度十大进展</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28" name="矩形 27"/>
          <p:cNvSpPr/>
          <p:nvPr/>
        </p:nvSpPr>
        <p:spPr>
          <a:xfrm>
            <a:off x="1907704" y="1563638"/>
            <a:ext cx="1800493"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itchFamily="34" charset="-122"/>
                <a:ea typeface="微软雅黑" pitchFamily="34" charset="-122"/>
                <a:cs typeface="+mn-cs"/>
              </a:rPr>
              <a:t>引力波</a:t>
            </a:r>
            <a:endParaRPr kumimoji="0" lang="en-US" altLang="zh-CN" sz="1800" b="1" i="0" u="none" strike="noStrike" kern="1200" cap="none" spc="0" normalizeH="0" baseline="0" noProof="0" dirty="0">
              <a:ln>
                <a:noFill/>
              </a:ln>
              <a:solidFill>
                <a:srgbClr val="C00000"/>
              </a:solidFill>
              <a:effectLst/>
              <a:uLnTx/>
              <a:uFillTx/>
              <a:latin typeface="微软雅黑" pitchFamily="34" charset="-122"/>
              <a:ea typeface="微软雅黑"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rPr>
              <a:t>2017</a:t>
            </a:r>
            <a:r>
              <a:rPr kumimoji="0" lang="zh-CN" altLang="en-US"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rPr>
              <a:t>年度</a:t>
            </a:r>
            <a:endParaRPr kumimoji="0" lang="en-US" altLang="zh-CN"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rPr>
              <a:t>诺贝尔物理学奖</a:t>
            </a:r>
            <a:endParaRPr kumimoji="0" lang="en-US" altLang="zh-CN"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endParaRPr>
          </a:p>
        </p:txBody>
      </p:sp>
      <p:sp>
        <p:nvSpPr>
          <p:cNvPr id="29" name="矩形 28">
            <a:extLst>
              <a:ext uri="{FF2B5EF4-FFF2-40B4-BE49-F238E27FC236}">
                <a16:creationId xmlns:a16="http://schemas.microsoft.com/office/drawing/2014/main" id="{564557FE-4080-460C-B3BF-79C502645964}"/>
              </a:ext>
            </a:extLst>
          </p:cNvPr>
          <p:cNvSpPr/>
          <p:nvPr/>
        </p:nvSpPr>
        <p:spPr>
          <a:xfrm>
            <a:off x="1907704" y="2650488"/>
            <a:ext cx="1800558"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itchFamily="34" charset="-122"/>
                <a:ea typeface="微软雅黑" pitchFamily="34" charset="-122"/>
                <a:cs typeface="+mn-cs"/>
              </a:rPr>
              <a:t>黑洞</a:t>
            </a:r>
            <a:endParaRPr kumimoji="0" lang="en-US" altLang="zh-CN" sz="1800" b="1" i="0" u="none" strike="noStrike" kern="1200" cap="none" spc="0" normalizeH="0" baseline="0" noProof="0" dirty="0">
              <a:ln>
                <a:noFill/>
              </a:ln>
              <a:solidFill>
                <a:srgbClr val="C00000"/>
              </a:solidFill>
              <a:effectLst/>
              <a:uLnTx/>
              <a:uFillTx/>
              <a:latin typeface="微软雅黑" pitchFamily="34" charset="-122"/>
              <a:ea typeface="微软雅黑"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rPr>
              <a:t>2020</a:t>
            </a:r>
            <a:r>
              <a:rPr kumimoji="0" lang="zh-CN" altLang="en-US"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rPr>
              <a:t>年度</a:t>
            </a:r>
            <a:endParaRPr kumimoji="0" lang="en-US" altLang="zh-CN"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rPr>
              <a:t>诺贝尔物理学奖</a:t>
            </a:r>
            <a:endParaRPr kumimoji="0" lang="en-US" altLang="zh-CN" sz="1800" b="0" i="0" u="none" strike="noStrike" kern="1200" cap="none" spc="0" normalizeH="0" baseline="0" noProof="0" dirty="0">
              <a:ln>
                <a:noFill/>
              </a:ln>
              <a:solidFill>
                <a:srgbClr val="0066FF"/>
              </a:solidFill>
              <a:effectLst/>
              <a:uLnTx/>
              <a:uFillTx/>
              <a:latin typeface="微软雅黑" pitchFamily="34" charset="-122"/>
              <a:ea typeface="微软雅黑" pitchFamily="34" charset="-122"/>
              <a:cs typeface="+mn-cs"/>
            </a:endParaRPr>
          </a:p>
        </p:txBody>
      </p:sp>
      <p:pic>
        <p:nvPicPr>
          <p:cNvPr id="30" name="Picture 2" descr="A golden medallion with an embossed image of a bearded man facing left in profile. To the left of the man is the text &quot;ALFR•&quot; then &quot;NOBEL&quot;, and on the right, the text (smaller) &quot;NAT•&quot; then &quot;MDCCCXXXIII&quot; above, followed by (smaller) &quot;OB•&quot; then &quot;MDCCCXCVI&quot; below.">
            <a:extLst>
              <a:ext uri="{FF2B5EF4-FFF2-40B4-BE49-F238E27FC236}">
                <a16:creationId xmlns:a16="http://schemas.microsoft.com/office/drawing/2014/main" id="{41FEC61A-87F3-4BBD-B9CE-081A42629A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655197"/>
            <a:ext cx="688795" cy="6762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A golden medallion with an embossed image of a bearded man facing left in profile. To the left of the man is the text &quot;ALFR•&quot; then &quot;NOBEL&quot;, and on the right, the text (smaller) &quot;NAT•&quot; then &quot;MDCCCXXXIII&quot; above, followed by (smaller) &quot;OB•&quot; then &quot;MDCCCXCVI&quot; below.">
            <a:extLst>
              <a:ext uri="{FF2B5EF4-FFF2-40B4-BE49-F238E27FC236}">
                <a16:creationId xmlns:a16="http://schemas.microsoft.com/office/drawing/2014/main" id="{41FEC61A-87F3-4BBD-B9CE-081A42629A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5" y="2774017"/>
            <a:ext cx="688795" cy="67627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B037F3DD-05C5-4B0E-A24F-8C68E36849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2211710"/>
            <a:ext cx="1512168" cy="94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a:extLst>
              <a:ext uri="{FF2B5EF4-FFF2-40B4-BE49-F238E27FC236}">
                <a16:creationId xmlns:a16="http://schemas.microsoft.com/office/drawing/2014/main" id="{74A8FCDF-F1C9-4A90-A42A-5FF10353CA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3154232"/>
            <a:ext cx="1512168" cy="47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图片 34"/>
          <p:cNvPicPr>
            <a:picLocks noChangeAspect="1"/>
          </p:cNvPicPr>
          <p:nvPr/>
        </p:nvPicPr>
        <p:blipFill rotWithShape="1">
          <a:blip r:embed="rId6" cstate="print">
            <a:extLst>
              <a:ext uri="{28A0092B-C50C-407E-A947-70E740481C1C}">
                <a14:useLocalDpi xmlns:a14="http://schemas.microsoft.com/office/drawing/2010/main" val="0"/>
              </a:ext>
            </a:extLst>
          </a:blip>
          <a:srcRect l="4498" t="4498"/>
          <a:stretch/>
        </p:blipFill>
        <p:spPr>
          <a:xfrm>
            <a:off x="5831902" y="2211710"/>
            <a:ext cx="2613210" cy="1529083"/>
          </a:xfrm>
          <a:prstGeom prst="rect">
            <a:avLst/>
          </a:prstGeom>
        </p:spPr>
      </p:pic>
    </p:spTree>
    <p:extLst>
      <p:ext uri="{BB962C8B-B14F-4D97-AF65-F5344CB8AC3E}">
        <p14:creationId xmlns:p14="http://schemas.microsoft.com/office/powerpoint/2010/main" val="3551456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GECAM</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卫星介绍</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67544" y="601360"/>
            <a:ext cx="7993190" cy="235449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怀柔一号极目</a:t>
            </a:r>
            <a:r>
              <a:rPr lang="zh-CN" altLang="en-US" sz="1400" b="1"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卫星</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全称</a:t>
            </a:r>
            <a:r>
              <a:rPr lang="zh-CN" altLang="en-US" sz="1400" b="1"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引力波</a:t>
            </a:r>
            <a:r>
              <a:rPr lang="zh-CN" altLang="en-US" sz="1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暴高能电磁对应体</a:t>
            </a:r>
            <a:r>
              <a:rPr lang="zh-CN" altLang="en-US" sz="1400" b="1" dirty="0">
                <a:solidFill>
                  <a:srgbClr val="FF0000"/>
                </a:solidFill>
                <a:latin typeface="微软雅黑" panose="020B0503020204020204" pitchFamily="34" charset="-122"/>
                <a:ea typeface="微软雅黑" panose="020B0503020204020204" pitchFamily="34" charset="-122"/>
                <a:cs typeface="宋体" panose="02010600030101010101" pitchFamily="2" charset="-122"/>
              </a:rPr>
              <a:t>全天监测器</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(Gravitational wave high-energy Electromagnetic Counterpart All-sky Monitor</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a:t>
            </a:r>
            <a:r>
              <a:rPr lang="en-US" altLang="zh-CN" sz="1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GECAM</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卫星是专门针对</a:t>
            </a:r>
            <a:r>
              <a:rPr lang="zh-CN" altLang="en-US" sz="1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引力波伽马</a:t>
            </a:r>
            <a:r>
              <a:rPr lang="zh-CN" altLang="en-US" sz="1400" b="1"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暴</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的</a:t>
            </a:r>
            <a:r>
              <a:rPr lang="zh-CN" altLang="en-US" sz="1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研究机遇</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而提出</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的。</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Arial" panose="020B0604020202020204" pitchFamily="34" charset="0"/>
              <a:buChar char="•"/>
            </a:pP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通过</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双星在地球两侧共轭星座布局，在轨监测引力波伽马暴等高能辐射现象，破解宇宙中致密天体剧烈并合之谜。同时探测快速射电暴、特殊伽马暴（超长暴、软暴）、磁星爆发、以及太阳耀斑和地球伽马闪等</a:t>
            </a:r>
            <a:r>
              <a:rPr lang="zh-CN" altLang="en-US" sz="1400" b="1"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空间高能辐射现象</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，进一步理解它们的爆发机制</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endParaRPr 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12" name="图片 11"/>
          <p:cNvPicPr/>
          <p:nvPr>
            <p:custDataLst>
              <p:tags r:id="rId1"/>
            </p:custDataLst>
          </p:nvPr>
        </p:nvPicPr>
        <p:blipFill>
          <a:blip r:embed="rId4"/>
          <a:stretch>
            <a:fillRect/>
          </a:stretch>
        </p:blipFill>
        <p:spPr>
          <a:xfrm>
            <a:off x="1115616" y="2787774"/>
            <a:ext cx="2610584" cy="2088232"/>
          </a:xfrm>
          <a:prstGeom prst="rect">
            <a:avLst/>
          </a:prstGeom>
          <a:noFill/>
          <a:ln w="9525">
            <a:noFill/>
          </a:ln>
        </p:spPr>
      </p:pic>
      <p:pic>
        <p:nvPicPr>
          <p:cNvPr id="5" name="图片 4"/>
          <p:cNvPicPr/>
          <p:nvPr/>
        </p:nvPicPr>
        <p:blipFill>
          <a:blip r:embed="rId5" cstate="print"/>
          <a:stretch>
            <a:fillRect/>
          </a:stretch>
        </p:blipFill>
        <p:spPr>
          <a:xfrm>
            <a:off x="4932040" y="2890737"/>
            <a:ext cx="1907704" cy="1882305"/>
          </a:xfrm>
          <a:prstGeom prst="rect">
            <a:avLst/>
          </a:prstGeom>
        </p:spPr>
      </p:pic>
    </p:spTree>
    <p:extLst>
      <p:ext uri="{BB962C8B-B14F-4D97-AF65-F5344CB8AC3E}">
        <p14:creationId xmlns:p14="http://schemas.microsoft.com/office/powerpoint/2010/main" val="338486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GECAM</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卫星背景介绍</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23528" y="601867"/>
            <a:ext cx="8712968" cy="258532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我国</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在空间高能天文</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领域</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发展</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迅速</a:t>
            </a:r>
            <a:r>
              <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rPr>
              <a:t>,</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高能</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所展开天地</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联合</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观测</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cs typeface="宋体" panose="02010600030101010101" pitchFamily="2" charset="-122"/>
              </a:rPr>
              <a:t>2017</a:t>
            </a:r>
            <a:r>
              <a:rPr lang="zh-CN" altLang="en-US" sz="1400" dirty="0">
                <a:latin typeface="微软雅黑" panose="020B0503020204020204" pitchFamily="34" charset="-122"/>
                <a:ea typeface="微软雅黑" panose="020B0503020204020204" pitchFamily="34" charset="-122"/>
                <a:cs typeface="宋体" panose="02010600030101010101" pitchFamily="2" charset="-122"/>
              </a:rPr>
              <a:t>年</a:t>
            </a:r>
            <a:r>
              <a:rPr lang="en-US" altLang="zh-CN" sz="1400" dirty="0">
                <a:latin typeface="微软雅黑" panose="020B0503020204020204" pitchFamily="34" charset="-122"/>
                <a:ea typeface="微软雅黑" panose="020B0503020204020204" pitchFamily="34" charset="-122"/>
                <a:cs typeface="宋体" panose="02010600030101010101" pitchFamily="2" charset="-122"/>
              </a:rPr>
              <a:t>6</a:t>
            </a:r>
            <a:r>
              <a:rPr lang="zh-CN" altLang="en-US" sz="1400" dirty="0">
                <a:latin typeface="微软雅黑" panose="020B0503020204020204" pitchFamily="34" charset="-122"/>
                <a:ea typeface="微软雅黑" panose="020B0503020204020204" pitchFamily="34" charset="-122"/>
                <a:cs typeface="宋体" panose="02010600030101010101" pitchFamily="2" charset="-122"/>
              </a:rPr>
              <a:t>月</a:t>
            </a:r>
            <a:r>
              <a:rPr lang="en-US" altLang="zh-CN" sz="1400" dirty="0">
                <a:latin typeface="微软雅黑" panose="020B0503020204020204" pitchFamily="34" charset="-122"/>
                <a:ea typeface="微软雅黑" panose="020B0503020204020204" pitchFamily="34" charset="-122"/>
                <a:cs typeface="宋体" panose="02010600030101010101" pitchFamily="2" charset="-122"/>
              </a:rPr>
              <a:t>15</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日</a:t>
            </a:r>
            <a:r>
              <a:rPr lang="zh-CN" altLang="en-US" sz="1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慧眼</a:t>
            </a:r>
            <a:r>
              <a:rPr lang="en-US" altLang="zh-CN" sz="1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1400"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HXMT</a:t>
            </a:r>
            <a:r>
              <a:rPr lang="en-US" altLang="zh-CN" sz="1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卫星</a:t>
            </a:r>
            <a:r>
              <a:rPr lang="zh-CN" altLang="en-US" sz="1400" dirty="0">
                <a:latin typeface="微软雅黑" panose="020B0503020204020204" pitchFamily="34" charset="-122"/>
                <a:ea typeface="微软雅黑" panose="020B0503020204020204" pitchFamily="34" charset="-122"/>
                <a:cs typeface="宋体" panose="02010600030101010101" pitchFamily="2" charset="-122"/>
              </a:rPr>
              <a:t>发射</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成功</a:t>
            </a:r>
            <a:endParaRPr lang="en-US" altLang="zh-CN" sz="1400"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cs typeface="宋体" panose="02010600030101010101" pitchFamily="2" charset="-122"/>
              </a:rPr>
              <a:t>2020</a:t>
            </a:r>
            <a:r>
              <a:rPr lang="zh-CN" altLang="en-US" sz="1400" dirty="0">
                <a:latin typeface="微软雅黑" panose="020B0503020204020204" pitchFamily="34" charset="-122"/>
                <a:ea typeface="微软雅黑" panose="020B0503020204020204" pitchFamily="34" charset="-122"/>
                <a:cs typeface="宋体" panose="02010600030101010101" pitchFamily="2" charset="-122"/>
              </a:rPr>
              <a:t>年</a:t>
            </a:r>
            <a:r>
              <a:rPr lang="en-US" altLang="zh-CN" sz="1400" dirty="0">
                <a:latin typeface="微软雅黑" panose="020B0503020204020204" pitchFamily="34" charset="-122"/>
                <a:ea typeface="微软雅黑" panose="020B0503020204020204" pitchFamily="34" charset="-122"/>
                <a:cs typeface="宋体" panose="02010600030101010101" pitchFamily="2" charset="-122"/>
              </a:rPr>
              <a:t>12</a:t>
            </a:r>
            <a:r>
              <a:rPr lang="zh-CN" altLang="en-US" sz="1400" dirty="0">
                <a:latin typeface="微软雅黑" panose="020B0503020204020204" pitchFamily="34" charset="-122"/>
                <a:ea typeface="微软雅黑" panose="020B0503020204020204" pitchFamily="34" charset="-122"/>
                <a:cs typeface="宋体" panose="02010600030101010101" pitchFamily="2" charset="-122"/>
              </a:rPr>
              <a:t>月</a:t>
            </a:r>
            <a:r>
              <a:rPr lang="en-US" altLang="zh-CN" sz="1400" dirty="0">
                <a:latin typeface="微软雅黑" panose="020B0503020204020204" pitchFamily="34" charset="-122"/>
                <a:ea typeface="微软雅黑" panose="020B0503020204020204" pitchFamily="34" charset="-122"/>
                <a:cs typeface="宋体" panose="02010600030101010101" pitchFamily="2" charset="-122"/>
              </a:rPr>
              <a:t>10</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日</a:t>
            </a:r>
            <a:r>
              <a:rPr lang="zh-CN" altLang="en-US" sz="1400"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怀柔一号</a:t>
            </a:r>
            <a:r>
              <a:rPr lang="en-US" altLang="zh-CN" sz="1400"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(GECAM)</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卫星发射成功</a:t>
            </a:r>
            <a:endParaRPr lang="en-US" altLang="zh-CN" sz="1400"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cs typeface="宋体" panose="02010600030101010101" pitchFamily="2" charset="-122"/>
              </a:rPr>
              <a:t>2021</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年</a:t>
            </a:r>
            <a:r>
              <a:rPr lang="en-US" altLang="zh-CN" sz="1400" dirty="0">
                <a:latin typeface="微软雅黑" panose="020B0503020204020204" pitchFamily="34" charset="-122"/>
                <a:ea typeface="微软雅黑" panose="020B0503020204020204" pitchFamily="34" charset="-122"/>
                <a:cs typeface="宋体" panose="02010600030101010101" pitchFamily="2" charset="-122"/>
              </a:rPr>
              <a:t>7</a:t>
            </a:r>
            <a:r>
              <a:rPr lang="zh-CN" altLang="en-US" sz="1400" dirty="0">
                <a:latin typeface="微软雅黑" panose="020B0503020204020204" pitchFamily="34" charset="-122"/>
                <a:ea typeface="微软雅黑" panose="020B0503020204020204" pitchFamily="34" charset="-122"/>
                <a:cs typeface="宋体" panose="02010600030101010101" pitchFamily="2" charset="-122"/>
              </a:rPr>
              <a:t>月</a:t>
            </a:r>
            <a:r>
              <a:rPr lang="en-US" altLang="zh-CN" sz="1400" dirty="0">
                <a:latin typeface="微软雅黑" panose="020B0503020204020204" pitchFamily="34" charset="-122"/>
                <a:ea typeface="微软雅黑" panose="020B0503020204020204" pitchFamily="34" charset="-122"/>
                <a:cs typeface="宋体" panose="02010600030101010101" pitchFamily="2" charset="-122"/>
              </a:rPr>
              <a:t>1</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日</a:t>
            </a:r>
            <a:r>
              <a:rPr lang="zh-CN" altLang="en-US" sz="1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拉索</a:t>
            </a:r>
            <a:r>
              <a:rPr lang="en-US" altLang="zh-CN" sz="1400" dirty="0" smtClean="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(LHAASO)</a:t>
            </a:r>
            <a:r>
              <a:rPr lang="zh-CN" altLang="en-US" sz="1400" dirty="0" smtClean="0">
                <a:latin typeface="微软雅黑" panose="020B0503020204020204" pitchFamily="34" charset="-122"/>
                <a:ea typeface="微软雅黑" panose="020B0503020204020204" pitchFamily="34" charset="-122"/>
                <a:cs typeface="宋体" panose="02010600030101010101" pitchFamily="2" charset="-122"/>
              </a:rPr>
              <a:t>阵列全部</a:t>
            </a:r>
            <a:r>
              <a:rPr lang="zh-CN" altLang="en-US" sz="1400" dirty="0">
                <a:latin typeface="微软雅黑" panose="020B0503020204020204" pitchFamily="34" charset="-122"/>
                <a:ea typeface="微软雅黑" panose="020B0503020204020204" pitchFamily="34" charset="-122"/>
                <a:cs typeface="宋体" panose="02010600030101010101" pitchFamily="2" charset="-122"/>
              </a:rPr>
              <a:t>建成</a:t>
            </a:r>
            <a:endParaRPr lang="en-US" altLang="zh-CN" sz="1400" dirty="0">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高能所天地联合发现迄今最亮伽马暴 </a:t>
            </a: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(GRB221009A</a:t>
            </a:r>
            <a:r>
              <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rPr>
              <a:t>)</a:t>
            </a:r>
          </a:p>
          <a:p>
            <a:pPr marL="800100" lvl="1" indent="-342900">
              <a:lnSpc>
                <a:spcPct val="150000"/>
              </a:lnSpc>
              <a:buFont typeface="Arial" panose="020B0604020202020204" pitchFamily="34" charset="0"/>
              <a:buChar char="•"/>
            </a:pPr>
            <a:r>
              <a:rPr lang="en-US" altLang="zh-CN" sz="1200" dirty="0" smtClean="0">
                <a:latin typeface="微软雅黑" panose="020B0503020204020204" pitchFamily="34" charset="-122"/>
                <a:ea typeface="微软雅黑" panose="020B0503020204020204" pitchFamily="34" charset="-122"/>
                <a:cs typeface="宋体" panose="02010600030101010101" pitchFamily="2" charset="-122"/>
              </a:rPr>
              <a:t>2022</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年</a:t>
            </a:r>
            <a:r>
              <a:rPr lang="en-US" altLang="zh-CN" sz="1200" dirty="0" smtClean="0">
                <a:latin typeface="微软雅黑" panose="020B0503020204020204" pitchFamily="34" charset="-122"/>
                <a:ea typeface="微软雅黑" panose="020B0503020204020204" pitchFamily="34" charset="-122"/>
                <a:cs typeface="宋体" panose="02010600030101010101" pitchFamily="2" charset="-122"/>
              </a:rPr>
              <a:t>10</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月</a:t>
            </a:r>
            <a:r>
              <a:rPr lang="en-US" altLang="zh-CN" sz="1200" dirty="0">
                <a:latin typeface="微软雅黑" panose="020B0503020204020204" pitchFamily="34" charset="-122"/>
                <a:ea typeface="微软雅黑" panose="020B0503020204020204" pitchFamily="34" charset="-122"/>
                <a:cs typeface="宋体" panose="02010600030101010101" pitchFamily="2" charset="-122"/>
              </a:rPr>
              <a:t>9</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日，多设备天地联合观测</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发现史上最</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亮的伽马射线暴，探测到伽马暴最高能量光子</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1200"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在</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国际上，我们的观测能区覆盖最宽，信息最全面，已引发巨大反响</a:t>
            </a:r>
          </a:p>
          <a:p>
            <a:pPr marL="800100" lvl="1" indent="-342900">
              <a:lnSpc>
                <a:spcPct val="150000"/>
              </a:lnSpc>
              <a:buFont typeface="Arial" panose="020B0604020202020204" pitchFamily="34" charset="0"/>
              <a:buChar char="•"/>
            </a:pPr>
            <a:endParaRPr 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12" name="图片 11"/>
          <p:cNvPicPr/>
          <p:nvPr/>
        </p:nvPicPr>
        <p:blipFill>
          <a:blip r:embed="rId3"/>
          <a:stretch>
            <a:fillRect/>
          </a:stretch>
        </p:blipFill>
        <p:spPr>
          <a:xfrm>
            <a:off x="1093210" y="3291830"/>
            <a:ext cx="1750598" cy="1115677"/>
          </a:xfrm>
          <a:prstGeom prst="rect">
            <a:avLst/>
          </a:prstGeom>
          <a:noFill/>
          <a:ln w="9525">
            <a:noFill/>
          </a:ln>
        </p:spPr>
      </p:pic>
      <p:pic>
        <p:nvPicPr>
          <p:cNvPr id="13" name="图片 12"/>
          <p:cNvPicPr/>
          <p:nvPr/>
        </p:nvPicPr>
        <p:blipFill>
          <a:blip r:embed="rId4"/>
          <a:stretch>
            <a:fillRect/>
          </a:stretch>
        </p:blipFill>
        <p:spPr>
          <a:xfrm>
            <a:off x="3105572" y="3291830"/>
            <a:ext cx="1682452" cy="1117201"/>
          </a:xfrm>
          <a:prstGeom prst="rect">
            <a:avLst/>
          </a:prstGeom>
          <a:noFill/>
          <a:ln w="9525">
            <a:noFill/>
          </a:ln>
        </p:spPr>
      </p:pic>
      <p:pic>
        <p:nvPicPr>
          <p:cNvPr id="14" name="图片 13"/>
          <p:cNvPicPr/>
          <p:nvPr/>
        </p:nvPicPr>
        <p:blipFill>
          <a:blip r:embed="rId5"/>
          <a:stretch>
            <a:fillRect/>
          </a:stretch>
        </p:blipFill>
        <p:spPr>
          <a:xfrm>
            <a:off x="5085113" y="3292431"/>
            <a:ext cx="1757759" cy="1123937"/>
          </a:xfrm>
          <a:prstGeom prst="rect">
            <a:avLst/>
          </a:prstGeom>
          <a:noFill/>
          <a:ln w="9525">
            <a:noFill/>
          </a:ln>
        </p:spPr>
      </p:pic>
      <p:sp>
        <p:nvSpPr>
          <p:cNvPr id="2" name="矩形 1"/>
          <p:cNvSpPr/>
          <p:nvPr/>
        </p:nvSpPr>
        <p:spPr>
          <a:xfrm>
            <a:off x="1249850" y="4108591"/>
            <a:ext cx="1471878" cy="307777"/>
          </a:xfrm>
          <a:prstGeom prst="rect">
            <a:avLst/>
          </a:prstGeom>
        </p:spPr>
        <p:txBody>
          <a:bodyPr wrap="none">
            <a:spAutoFit/>
          </a:bodyPr>
          <a:lstStyle/>
          <a:p>
            <a:r>
              <a:rPr lang="zh-CN" altLang="en-US" sz="14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慧眼（</a:t>
            </a:r>
            <a:r>
              <a:rPr lang="en-US" altLang="zh-CN" sz="14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HXMT</a:t>
            </a:r>
            <a:r>
              <a:rPr lang="zh-CN" altLang="en-US" sz="14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en-US" altLang="zh-CN" sz="14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3" name="矩形 2"/>
          <p:cNvSpPr/>
          <p:nvPr/>
        </p:nvSpPr>
        <p:spPr>
          <a:xfrm>
            <a:off x="3059832" y="4109171"/>
            <a:ext cx="1829271" cy="307777"/>
          </a:xfrm>
          <a:prstGeom prst="rect">
            <a:avLst/>
          </a:prstGeom>
        </p:spPr>
        <p:txBody>
          <a:bodyPr wrap="square">
            <a:spAutoFit/>
          </a:bodyPr>
          <a:lstStyle/>
          <a:p>
            <a:r>
              <a:rPr lang="zh-CN" altLang="en-US" sz="14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怀柔一号（</a:t>
            </a:r>
            <a:r>
              <a:rPr lang="en-US" altLang="zh-CN" sz="14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GECAM</a:t>
            </a:r>
            <a:r>
              <a:rPr lang="zh-CN" altLang="en-US" sz="14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a:t>
            </a:r>
          </a:p>
        </p:txBody>
      </p:sp>
      <p:sp>
        <p:nvSpPr>
          <p:cNvPr id="16" name="矩形 15"/>
          <p:cNvSpPr/>
          <p:nvPr/>
        </p:nvSpPr>
        <p:spPr>
          <a:xfrm>
            <a:off x="5206084" y="4012511"/>
            <a:ext cx="1569660" cy="461665"/>
          </a:xfrm>
          <a:prstGeom prst="rect">
            <a:avLst/>
          </a:prstGeom>
        </p:spPr>
        <p:txBody>
          <a:bodyPr wrap="none">
            <a:spAutoFit/>
          </a:bodyPr>
          <a:lstStyle/>
          <a:p>
            <a:pPr>
              <a:buClrTx/>
              <a:buSzTx/>
              <a:buFontTx/>
            </a:pPr>
            <a:r>
              <a:rPr lang="zh-CN" altLang="en-US" sz="12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高海拔宇宙线</a:t>
            </a:r>
            <a:r>
              <a:rPr lang="zh-CN" altLang="en-US" sz="12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观测站</a:t>
            </a:r>
            <a:endParaRPr lang="en-US" altLang="zh-CN" sz="12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endParaRPr>
          </a:p>
          <a:p>
            <a:pPr>
              <a:buClrTx/>
              <a:buSzTx/>
              <a:buFontTx/>
            </a:pPr>
            <a:r>
              <a:rPr lang="zh-CN" altLang="en-US" sz="12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   （</a:t>
            </a:r>
            <a:r>
              <a:rPr lang="en-US" altLang="zh-CN" sz="12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LHAASO</a:t>
            </a:r>
            <a:r>
              <a:rPr lang="zh-CN" altLang="en-US" sz="12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rPr>
              <a:t>）</a:t>
            </a:r>
            <a:endParaRPr lang="zh-CN" altLang="en-US" sz="12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Tree>
    <p:extLst>
      <p:ext uri="{BB962C8B-B14F-4D97-AF65-F5344CB8AC3E}">
        <p14:creationId xmlns:p14="http://schemas.microsoft.com/office/powerpoint/2010/main" val="1912135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GECAM</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卫星背景介绍</a:t>
            </a:r>
          </a:p>
        </p:txBody>
      </p:sp>
      <p:sp>
        <p:nvSpPr>
          <p:cNvPr id="4" name="文本框 3"/>
          <p:cNvSpPr txBox="1"/>
          <p:nvPr/>
        </p:nvSpPr>
        <p:spPr>
          <a:xfrm>
            <a:off x="323528" y="601867"/>
            <a:ext cx="8712968" cy="184665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怀柔一号”卫星是我国首</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颗</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能</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快速</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下传及发布天文警报的</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卫星</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北斗三</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号卫星导航系统的</a:t>
            </a:r>
            <a:r>
              <a:rPr lang="zh-CN" altLang="en-US" sz="1200" dirty="0">
                <a:solidFill>
                  <a:srgbClr val="FF0000"/>
                </a:solidFill>
                <a:latin typeface="微软雅黑" panose="020B0503020204020204" pitchFamily="34" charset="-122"/>
                <a:ea typeface="微软雅黑" panose="020B0503020204020204" pitchFamily="34" charset="-122"/>
                <a:cs typeface="宋体" panose="02010600030101010101" pitchFamily="2" charset="-122"/>
              </a:rPr>
              <a:t>全球短报文通讯链路</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在</a:t>
            </a:r>
            <a:r>
              <a:rPr lang="en-US" altLang="zh-CN" sz="1200" dirty="0">
                <a:latin typeface="微软雅黑" panose="020B0503020204020204" pitchFamily="34" charset="-122"/>
                <a:ea typeface="微软雅黑" panose="020B0503020204020204" pitchFamily="34" charset="-122"/>
                <a:cs typeface="宋体" panose="02010600030101010101" pitchFamily="2" charset="-122"/>
              </a:rPr>
              <a:t>GECAM</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卫星</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上成功</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应用，大大提高了我国空间观测信息快速下传的能力</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a:t>
            </a:r>
            <a:r>
              <a:rPr lang="en-US" altLang="zh-CN" sz="1200" dirty="0" smtClean="0">
                <a:latin typeface="微软雅黑" panose="020B0503020204020204" pitchFamily="34" charset="-122"/>
                <a:ea typeface="微软雅黑" panose="020B0503020204020204" pitchFamily="34" charset="-122"/>
                <a:cs typeface="宋体" panose="02010600030101010101" pitchFamily="2" charset="-122"/>
              </a:rPr>
              <a:t>GECAM</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成为</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我国首个具有准实时下行观测数据能力的空间天文卫星</a:t>
            </a:r>
          </a:p>
          <a:p>
            <a:pPr marL="800100" lvl="1" indent="-342900">
              <a:lnSpc>
                <a:spcPct val="150000"/>
              </a:lnSpc>
              <a:buFont typeface="Arial" panose="020B0604020202020204" pitchFamily="34" charset="0"/>
              <a:buChar char="•"/>
            </a:pP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在</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轨准实时</a:t>
            </a:r>
            <a:r>
              <a:rPr lang="zh-CN" altLang="en-US" sz="1200" b="1" dirty="0">
                <a:latin typeface="微软雅黑" panose="020B0503020204020204" pitchFamily="34" charset="-122"/>
                <a:ea typeface="微软雅黑" panose="020B0503020204020204" pitchFamily="34" charset="-122"/>
                <a:cs typeface="宋体" panose="02010600030101010101" pitchFamily="2" charset="-122"/>
              </a:rPr>
              <a:t>发现和定位</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高能爆发天体，及时向天文界</a:t>
            </a:r>
            <a:r>
              <a:rPr lang="zh-CN" altLang="en-US" sz="1200" b="1" dirty="0">
                <a:latin typeface="微软雅黑" panose="020B0503020204020204" pitchFamily="34" charset="-122"/>
                <a:ea typeface="微软雅黑" panose="020B0503020204020204" pitchFamily="34" charset="-122"/>
                <a:cs typeface="宋体" panose="02010600030101010101" pitchFamily="2" charset="-122"/>
              </a:rPr>
              <a:t>发布观测警报</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，引导其他望远镜</a:t>
            </a:r>
            <a:r>
              <a:rPr lang="zh-CN" altLang="en-US" sz="1200" b="1" dirty="0">
                <a:latin typeface="微软雅黑" panose="020B0503020204020204" pitchFamily="34" charset="-122"/>
                <a:ea typeface="微软雅黑" panose="020B0503020204020204" pitchFamily="34" charset="-122"/>
                <a:cs typeface="宋体" panose="02010600030101010101" pitchFamily="2" charset="-122"/>
              </a:rPr>
              <a:t>联合观测</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是“怀柔一号”卫星的重要</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功能</a:t>
            </a:r>
            <a:r>
              <a:rPr lang="en-US" altLang="zh-CN" sz="1200" dirty="0" smtClean="0">
                <a:latin typeface="微软雅黑" panose="020B0503020204020204" pitchFamily="34" charset="-122"/>
                <a:ea typeface="微软雅黑" panose="020B0503020204020204" pitchFamily="34" charset="-122"/>
                <a:cs typeface="宋体" panose="02010600030101010101" pitchFamily="2" charset="-122"/>
              </a:rPr>
              <a:t> </a:t>
            </a:r>
            <a:endParaRPr lang="zh-CN" altLang="en-US" sz="1200" dirty="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endParaRPr 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139702"/>
            <a:ext cx="5057778" cy="2902314"/>
          </a:xfrm>
          <a:prstGeom prst="rect">
            <a:avLst/>
          </a:prstGeom>
        </p:spPr>
      </p:pic>
    </p:spTree>
    <p:extLst>
      <p:ext uri="{BB962C8B-B14F-4D97-AF65-F5344CB8AC3E}">
        <p14:creationId xmlns:p14="http://schemas.microsoft.com/office/powerpoint/2010/main" val="133816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GECAM</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卫星科学数据发布平台</a:t>
            </a:r>
          </a:p>
        </p:txBody>
      </p:sp>
      <p:sp>
        <p:nvSpPr>
          <p:cNvPr id="4" name="文本框 3"/>
          <p:cNvSpPr txBox="1"/>
          <p:nvPr/>
        </p:nvSpPr>
        <p:spPr>
          <a:xfrm>
            <a:off x="323528" y="601867"/>
            <a:ext cx="8712968" cy="461664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1400" b="1" dirty="0">
                <a:latin typeface="微软雅黑" panose="020B0503020204020204" pitchFamily="34" charset="-122"/>
                <a:ea typeface="微软雅黑" panose="020B0503020204020204" pitchFamily="34" charset="-122"/>
                <a:cs typeface="宋体" panose="02010600030101010101" pitchFamily="2" charset="-122"/>
              </a:rPr>
              <a:t>GECAM</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卫星的科学数据</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产品</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200" b="1" dirty="0" smtClean="0">
                <a:latin typeface="微软雅黑" panose="020B0503020204020204" pitchFamily="34" charset="-122"/>
                <a:ea typeface="微软雅黑" panose="020B0503020204020204" pitchFamily="34" charset="-122"/>
                <a:cs typeface="宋体" panose="02010600030101010101" pitchFamily="2" charset="-122"/>
              </a:rPr>
              <a:t>原始数据</a:t>
            </a:r>
            <a:r>
              <a:rPr lang="zh-CN" altLang="en-US" sz="1200" b="1" dirty="0">
                <a:latin typeface="微软雅黑" panose="020B0503020204020204" pitchFamily="34" charset="-122"/>
                <a:ea typeface="微软雅黑" panose="020B0503020204020204" pitchFamily="34" charset="-122"/>
                <a:cs typeface="宋体" panose="02010600030101010101" pitchFamily="2" charset="-122"/>
              </a:rPr>
              <a:t>及</a:t>
            </a:r>
            <a:r>
              <a:rPr lang="en-US" altLang="zh-CN" sz="1200" b="1" dirty="0">
                <a:latin typeface="微软雅黑" panose="020B0503020204020204" pitchFamily="34" charset="-122"/>
                <a:ea typeface="微软雅黑" panose="020B0503020204020204" pitchFamily="34" charset="-122"/>
                <a:cs typeface="宋体" panose="02010600030101010101" pitchFamily="2" charset="-122"/>
              </a:rPr>
              <a:t>0</a:t>
            </a:r>
            <a:r>
              <a:rPr lang="zh-CN" altLang="en-US" sz="1200" b="1" dirty="0">
                <a:latin typeface="微软雅黑" panose="020B0503020204020204" pitchFamily="34" charset="-122"/>
                <a:ea typeface="微软雅黑" panose="020B0503020204020204" pitchFamily="34" charset="-122"/>
                <a:cs typeface="宋体" panose="02010600030101010101" pitchFamily="2" charset="-122"/>
              </a:rPr>
              <a:t>级科学数据</a:t>
            </a:r>
            <a:r>
              <a:rPr lang="zh-CN" altLang="en-US" sz="1200" b="1" dirty="0" smtClean="0">
                <a:latin typeface="微软雅黑" panose="020B0503020204020204" pitchFamily="34" charset="-122"/>
                <a:ea typeface="微软雅黑" panose="020B0503020204020204" pitchFamily="34" charset="-122"/>
                <a:cs typeface="宋体" panose="02010600030101010101" pitchFamily="2" charset="-122"/>
              </a:rPr>
              <a:t>产品</a:t>
            </a:r>
            <a:endParaRPr lang="en-US" altLang="zh-CN" sz="1200" b="1" dirty="0" smtClean="0">
              <a:latin typeface="微软雅黑" panose="020B0503020204020204" pitchFamily="34" charset="-122"/>
              <a:ea typeface="微软雅黑" panose="020B0503020204020204" pitchFamily="34" charset="-122"/>
              <a:cs typeface="宋体" panose="02010600030101010101" pitchFamily="2" charset="-122"/>
            </a:endParaRPr>
          </a:p>
          <a:p>
            <a:pPr lvl="2">
              <a:lnSpc>
                <a:spcPct val="150000"/>
              </a:lnSpc>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卫星下行数传数据及经过解码、解帧之后的数据</a:t>
            </a:r>
            <a:endParaRPr lang="en-US" altLang="zh-CN" sz="1200"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en-US" altLang="zh-CN" sz="1200" b="1" dirty="0">
                <a:latin typeface="微软雅黑" panose="020B0503020204020204" pitchFamily="34" charset="-122"/>
                <a:ea typeface="微软雅黑" panose="020B0503020204020204" pitchFamily="34" charset="-122"/>
                <a:cs typeface="宋体" panose="02010600030101010101" pitchFamily="2" charset="-122"/>
              </a:rPr>
              <a:t>1</a:t>
            </a:r>
            <a:r>
              <a:rPr lang="zh-CN" altLang="en-US" sz="1200" b="1" dirty="0">
                <a:latin typeface="微软雅黑" panose="020B0503020204020204" pitchFamily="34" charset="-122"/>
                <a:ea typeface="微软雅黑" panose="020B0503020204020204" pitchFamily="34" charset="-122"/>
                <a:cs typeface="宋体" panose="02010600030101010101" pitchFamily="2" charset="-122"/>
              </a:rPr>
              <a:t>级科学数据</a:t>
            </a:r>
            <a:r>
              <a:rPr lang="zh-CN" altLang="en-US" sz="1200" b="1" dirty="0" smtClean="0">
                <a:latin typeface="微软雅黑" panose="020B0503020204020204" pitchFamily="34" charset="-122"/>
                <a:ea typeface="微软雅黑" panose="020B0503020204020204" pitchFamily="34" charset="-122"/>
                <a:cs typeface="宋体" panose="02010600030101010101" pitchFamily="2" charset="-122"/>
              </a:rPr>
              <a:t>产品</a:t>
            </a:r>
            <a:endParaRPr lang="en-US" altLang="zh-CN" sz="1200" b="1" dirty="0" smtClean="0">
              <a:latin typeface="微软雅黑" panose="020B0503020204020204" pitchFamily="34" charset="-122"/>
              <a:ea typeface="微软雅黑" panose="020B0503020204020204" pitchFamily="34" charset="-122"/>
              <a:cs typeface="宋体" panose="02010600030101010101" pitchFamily="2" charset="-122"/>
            </a:endParaRPr>
          </a:p>
          <a:p>
            <a:pPr lvl="2">
              <a:lnSpc>
                <a:spcPct val="150000"/>
              </a:lnSpc>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在</a:t>
            </a:r>
            <a:r>
              <a:rPr lang="en-US" altLang="zh-CN" sz="1200" dirty="0">
                <a:latin typeface="微软雅黑" panose="020B0503020204020204" pitchFamily="34" charset="-122"/>
                <a:ea typeface="微软雅黑" panose="020B0503020204020204" pitchFamily="34" charset="-122"/>
                <a:cs typeface="宋体" panose="02010600030101010101" pitchFamily="2" charset="-122"/>
              </a:rPr>
              <a:t>0</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级数据的基础上，进行完善的标定校正等处理，可供科学用户方便地分析使用的数据产品，包括事例数据、并道数据、触发数据、暴发数据等数据</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产品</a:t>
            </a:r>
            <a:endParaRPr lang="zh-CN" altLang="en-US" sz="1200" dirty="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en-US" altLang="zh-CN" sz="1200" b="1" dirty="0">
                <a:latin typeface="微软雅黑" panose="020B0503020204020204" pitchFamily="34" charset="-122"/>
                <a:ea typeface="微软雅黑" panose="020B0503020204020204" pitchFamily="34" charset="-122"/>
                <a:cs typeface="宋体" panose="02010600030101010101" pitchFamily="2" charset="-122"/>
              </a:rPr>
              <a:t>1Q</a:t>
            </a:r>
            <a:r>
              <a:rPr lang="zh-CN" altLang="en-US" sz="1200" b="1" dirty="0">
                <a:latin typeface="微软雅黑" panose="020B0503020204020204" pitchFamily="34" charset="-122"/>
                <a:ea typeface="微软雅黑" panose="020B0503020204020204" pitchFamily="34" charset="-122"/>
                <a:cs typeface="宋体" panose="02010600030101010101" pitchFamily="2" charset="-122"/>
              </a:rPr>
              <a:t>级科学数据</a:t>
            </a:r>
            <a:r>
              <a:rPr lang="zh-CN" altLang="en-US" sz="1200" b="1" dirty="0" smtClean="0">
                <a:latin typeface="微软雅黑" panose="020B0503020204020204" pitchFamily="34" charset="-122"/>
                <a:ea typeface="微软雅黑" panose="020B0503020204020204" pitchFamily="34" charset="-122"/>
                <a:cs typeface="宋体" panose="02010600030101010101" pitchFamily="2" charset="-122"/>
              </a:rPr>
              <a:t>产品</a:t>
            </a:r>
            <a:endParaRPr lang="en-US" altLang="zh-CN" sz="1200" b="1" dirty="0" smtClean="0">
              <a:latin typeface="微软雅黑" panose="020B0503020204020204" pitchFamily="34" charset="-122"/>
              <a:ea typeface="微软雅黑" panose="020B0503020204020204" pitchFamily="34" charset="-122"/>
              <a:cs typeface="宋体" panose="02010600030101010101" pitchFamily="2" charset="-122"/>
            </a:endParaRPr>
          </a:p>
          <a:p>
            <a:pPr lvl="2">
              <a:lnSpc>
                <a:spcPct val="150000"/>
              </a:lnSpc>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在</a:t>
            </a:r>
            <a:r>
              <a:rPr lang="en-US" altLang="zh-CN" sz="1200" dirty="0">
                <a:latin typeface="微软雅黑" panose="020B0503020204020204" pitchFamily="34" charset="-122"/>
                <a:ea typeface="微软雅黑" panose="020B0503020204020204" pitchFamily="34" charset="-122"/>
                <a:cs typeface="宋体" panose="02010600030101010101" pitchFamily="2" charset="-122"/>
              </a:rPr>
              <a:t>1</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级数据的基础上，对各类触发</a:t>
            </a:r>
            <a:r>
              <a:rPr lang="en-US" altLang="zh-CN" sz="1200" dirty="0">
                <a:latin typeface="微软雅黑" panose="020B0503020204020204" pitchFamily="34" charset="-122"/>
                <a:ea typeface="微软雅黑" panose="020B0503020204020204" pitchFamily="34" charset="-122"/>
                <a:cs typeface="宋体" panose="02010600030101010101" pitchFamily="2" charset="-122"/>
              </a:rPr>
              <a:t>/</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暴发事件进行快速处理后生成的科学快视产品，包括能谱、光变和定位等数据</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产品</a:t>
            </a:r>
            <a:endParaRPr lang="zh-CN" altLang="en-US" sz="1200" dirty="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en-US" altLang="zh-CN" sz="1200" b="1" dirty="0">
                <a:latin typeface="微软雅黑" panose="020B0503020204020204" pitchFamily="34" charset="-122"/>
                <a:ea typeface="微软雅黑" panose="020B0503020204020204" pitchFamily="34" charset="-122"/>
                <a:cs typeface="宋体" panose="02010600030101010101" pitchFamily="2" charset="-122"/>
              </a:rPr>
              <a:t>2</a:t>
            </a:r>
            <a:r>
              <a:rPr lang="zh-CN" altLang="en-US" sz="1200" b="1" dirty="0">
                <a:latin typeface="微软雅黑" panose="020B0503020204020204" pitchFamily="34" charset="-122"/>
                <a:ea typeface="微软雅黑" panose="020B0503020204020204" pitchFamily="34" charset="-122"/>
                <a:cs typeface="宋体" panose="02010600030101010101" pitchFamily="2" charset="-122"/>
              </a:rPr>
              <a:t>级科学数据</a:t>
            </a:r>
            <a:r>
              <a:rPr lang="zh-CN" altLang="en-US" sz="1200" b="1" dirty="0" smtClean="0">
                <a:latin typeface="微软雅黑" panose="020B0503020204020204" pitchFamily="34" charset="-122"/>
                <a:ea typeface="微软雅黑" panose="020B0503020204020204" pitchFamily="34" charset="-122"/>
                <a:cs typeface="宋体" panose="02010600030101010101" pitchFamily="2" charset="-122"/>
              </a:rPr>
              <a:t>产品</a:t>
            </a:r>
            <a:endParaRPr lang="en-US" altLang="zh-CN" sz="1200" b="1" dirty="0" smtClean="0">
              <a:latin typeface="微软雅黑" panose="020B0503020204020204" pitchFamily="34" charset="-122"/>
              <a:ea typeface="微软雅黑" panose="020B0503020204020204" pitchFamily="34" charset="-122"/>
              <a:cs typeface="宋体" panose="02010600030101010101" pitchFamily="2" charset="-122"/>
            </a:endParaRPr>
          </a:p>
          <a:p>
            <a:pPr lvl="2">
              <a:lnSpc>
                <a:spcPct val="150000"/>
              </a:lnSpc>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在</a:t>
            </a:r>
            <a:r>
              <a:rPr lang="en-US" altLang="zh-CN" sz="1200" dirty="0">
                <a:latin typeface="微软雅黑" panose="020B0503020204020204" pitchFamily="34" charset="-122"/>
                <a:ea typeface="微软雅黑" panose="020B0503020204020204" pitchFamily="34" charset="-122"/>
                <a:cs typeface="宋体" panose="02010600030101010101" pitchFamily="2" charset="-122"/>
              </a:rPr>
              <a:t>1</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级数据的基础上，对各类触发</a:t>
            </a:r>
            <a:r>
              <a:rPr lang="en-US" altLang="zh-CN" sz="1200" dirty="0">
                <a:latin typeface="微软雅黑" panose="020B0503020204020204" pitchFamily="34" charset="-122"/>
                <a:ea typeface="微软雅黑" panose="020B0503020204020204" pitchFamily="34" charset="-122"/>
                <a:cs typeface="宋体" panose="02010600030101010101" pitchFamily="2" charset="-122"/>
              </a:rPr>
              <a:t>/</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暴发事件进行完善的分析处理后生成的数据产品，包括能谱、光变和定位等数据产品</a:t>
            </a:r>
          </a:p>
          <a:p>
            <a:pPr marL="800100" lvl="1" indent="-342900">
              <a:lnSpc>
                <a:spcPct val="150000"/>
              </a:lnSpc>
              <a:buFont typeface="Arial" panose="020B0604020202020204" pitchFamily="34" charset="0"/>
              <a:buChar char="•"/>
            </a:pPr>
            <a:r>
              <a:rPr lang="en-US" altLang="zh-CN" sz="1200" b="1" dirty="0">
                <a:latin typeface="微软雅黑" panose="020B0503020204020204" pitchFamily="34" charset="-122"/>
                <a:ea typeface="微软雅黑" panose="020B0503020204020204" pitchFamily="34" charset="-122"/>
                <a:cs typeface="宋体" panose="02010600030101010101" pitchFamily="2" charset="-122"/>
              </a:rPr>
              <a:t>3</a:t>
            </a:r>
            <a:r>
              <a:rPr lang="zh-CN" altLang="en-US" sz="1200" b="1" dirty="0">
                <a:latin typeface="微软雅黑" panose="020B0503020204020204" pitchFamily="34" charset="-122"/>
                <a:ea typeface="微软雅黑" panose="020B0503020204020204" pitchFamily="34" charset="-122"/>
                <a:cs typeface="宋体" panose="02010600030101010101" pitchFamily="2" charset="-122"/>
              </a:rPr>
              <a:t>级数据产品</a:t>
            </a:r>
          </a:p>
          <a:p>
            <a:pPr lvl="2">
              <a:lnSpc>
                <a:spcPct val="150000"/>
              </a:lnSpc>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对</a:t>
            </a:r>
            <a:r>
              <a:rPr lang="en-US" altLang="zh-CN" sz="1200" dirty="0">
                <a:latin typeface="微软雅黑" panose="020B0503020204020204" pitchFamily="34" charset="-122"/>
                <a:ea typeface="微软雅黑" panose="020B0503020204020204" pitchFamily="34" charset="-122"/>
                <a:cs typeface="宋体" panose="02010600030101010101" pitchFamily="2" charset="-122"/>
              </a:rPr>
              <a:t>1</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级和</a:t>
            </a:r>
            <a:r>
              <a:rPr lang="en-US" altLang="zh-CN" sz="1200" dirty="0">
                <a:latin typeface="微软雅黑" panose="020B0503020204020204" pitchFamily="34" charset="-122"/>
                <a:ea typeface="微软雅黑" panose="020B0503020204020204" pitchFamily="34" charset="-122"/>
                <a:cs typeface="宋体" panose="02010600030101010101" pitchFamily="2" charset="-122"/>
              </a:rPr>
              <a:t>2</a:t>
            </a:r>
            <a:r>
              <a:rPr lang="zh-CN" altLang="en-US" sz="1200" dirty="0">
                <a:latin typeface="微软雅黑" panose="020B0503020204020204" pitchFamily="34" charset="-122"/>
                <a:ea typeface="微软雅黑" panose="020B0503020204020204" pitchFamily="34" charset="-122"/>
                <a:cs typeface="宋体" panose="02010600030101010101" pitchFamily="2" charset="-122"/>
              </a:rPr>
              <a:t>级数据产品进行编目处理后得到产品，包括伽马暴、磁星、强源流量监测、脉冲星、地球伽马闪等数据内容</a:t>
            </a:r>
          </a:p>
          <a:p>
            <a:pPr marL="800100" lvl="1" indent="-342900">
              <a:lnSpc>
                <a:spcPct val="150000"/>
              </a:lnSpc>
              <a:buFont typeface="Arial" panose="020B0604020202020204" pitchFamily="34" charset="0"/>
              <a:buChar char="•"/>
            </a:pPr>
            <a:endParaRPr 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spTree>
    <p:extLst>
      <p:ext uri="{BB962C8B-B14F-4D97-AF65-F5344CB8AC3E}">
        <p14:creationId xmlns:p14="http://schemas.microsoft.com/office/powerpoint/2010/main" val="1391729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GECAM</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卫星科学数据发布平台</a:t>
            </a:r>
          </a:p>
        </p:txBody>
      </p:sp>
      <p:sp>
        <p:nvSpPr>
          <p:cNvPr id="4" name="文本框 3"/>
          <p:cNvSpPr txBox="1"/>
          <p:nvPr/>
        </p:nvSpPr>
        <p:spPr>
          <a:xfrm>
            <a:off x="323528" y="601867"/>
            <a:ext cx="8712968" cy="300082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cs typeface="宋体" panose="02010600030101010101" pitchFamily="2" charset="-122"/>
              </a:rPr>
              <a:t>连续性</a:t>
            </a:r>
            <a:r>
              <a:rPr lang="zh-CN" altLang="en-US" sz="1600" b="1" dirty="0">
                <a:latin typeface="微软雅黑" panose="020B0503020204020204" pitchFamily="34" charset="-122"/>
                <a:ea typeface="微软雅黑" panose="020B0503020204020204" pitchFamily="34" charset="-122"/>
                <a:cs typeface="宋体" panose="02010600030101010101" pitchFamily="2" charset="-122"/>
              </a:rPr>
              <a:t>数据</a:t>
            </a:r>
            <a:r>
              <a:rPr lang="zh-CN" altLang="en-US" sz="1600" b="1" dirty="0" smtClean="0">
                <a:latin typeface="微软雅黑" panose="020B0503020204020204" pitchFamily="34" charset="-122"/>
                <a:ea typeface="微软雅黑" panose="020B0503020204020204" pitchFamily="34" charset="-122"/>
                <a:cs typeface="宋体" panose="02010600030101010101" pitchFamily="2" charset="-122"/>
              </a:rPr>
              <a:t>下载</a:t>
            </a:r>
            <a:endParaRPr lang="en-US" altLang="zh-CN" sz="1600" b="1"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宋体" panose="02010600030101010101" pitchFamily="2" charset="-122"/>
              </a:rPr>
              <a:t>大部分数据按照小时切分</a:t>
            </a:r>
            <a:endParaRPr lang="en-US" altLang="zh-CN" sz="1600" dirty="0">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Arial" panose="020B0604020202020204" pitchFamily="34" charset="0"/>
              <a:buChar char="•"/>
            </a:pPr>
            <a:endParaRPr lang="en-US" altLang="zh-CN" sz="1600" b="1"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endParaRPr lang="en-US" altLang="zh-CN" sz="1600" b="1" dirty="0" smtClean="0">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Arial" panose="020B0604020202020204" pitchFamily="34" charset="0"/>
              <a:buChar char="•"/>
            </a:pPr>
            <a:endParaRPr lang="en-US" altLang="zh-CN" sz="1600" b="1" dirty="0">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Arial" panose="020B0604020202020204" pitchFamily="34" charset="0"/>
              <a:buChar char="•"/>
            </a:pPr>
            <a:r>
              <a:rPr lang="zh-CN" altLang="en-US" sz="1600" b="1" dirty="0" smtClean="0">
                <a:latin typeface="微软雅黑" panose="020B0503020204020204" pitchFamily="34" charset="-122"/>
                <a:ea typeface="微软雅黑" panose="020B0503020204020204" pitchFamily="34" charset="-122"/>
                <a:cs typeface="宋体" panose="02010600030101010101" pitchFamily="2" charset="-122"/>
              </a:rPr>
              <a:t>暴发数据下载</a:t>
            </a:r>
            <a:r>
              <a:rPr lang="en-US" altLang="zh-CN" sz="1600" b="1" dirty="0" smtClean="0">
                <a:latin typeface="微软雅黑" panose="020B0503020204020204" pitchFamily="34" charset="-122"/>
                <a:ea typeface="微软雅黑" panose="020B0503020204020204" pitchFamily="34" charset="-122"/>
                <a:cs typeface="宋体" panose="02010600030101010101" pitchFamily="2" charset="-122"/>
              </a:rPr>
              <a:t> </a:t>
            </a:r>
          </a:p>
          <a:p>
            <a:pPr marL="800100" lvl="1" indent="-342900">
              <a:lnSpc>
                <a:spcPct val="150000"/>
              </a:lnSpc>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cs typeface="宋体" panose="02010600030101010101" pitchFamily="2" charset="-122"/>
              </a:rPr>
              <a:t>根据</a:t>
            </a:r>
            <a:r>
              <a:rPr lang="zh-CN" altLang="en-US" sz="1600" dirty="0">
                <a:latin typeface="微软雅黑" panose="020B0503020204020204" pitchFamily="34" charset="-122"/>
                <a:ea typeface="微软雅黑" panose="020B0503020204020204" pitchFamily="34" charset="-122"/>
                <a:cs typeface="宋体" panose="02010600030101010101" pitchFamily="2" charset="-122"/>
              </a:rPr>
              <a:t>暴发事件的分析需求进行切分</a:t>
            </a:r>
          </a:p>
          <a:p>
            <a:pPr marL="800100" lvl="1" indent="-342900">
              <a:lnSpc>
                <a:spcPct val="150000"/>
              </a:lnSpc>
              <a:buFont typeface="Arial" panose="020B0604020202020204" pitchFamily="34" charset="0"/>
              <a:buChar char="•"/>
            </a:pPr>
            <a:endParaRPr 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2" name="图片 1"/>
          <p:cNvPicPr>
            <a:picLocks noChangeAspect="1"/>
          </p:cNvPicPr>
          <p:nvPr/>
        </p:nvPicPr>
        <p:blipFill>
          <a:blip r:embed="rId3"/>
          <a:stretch>
            <a:fillRect/>
          </a:stretch>
        </p:blipFill>
        <p:spPr>
          <a:xfrm>
            <a:off x="4355976" y="699542"/>
            <a:ext cx="3837040" cy="1908927"/>
          </a:xfrm>
          <a:prstGeom prst="rect">
            <a:avLst/>
          </a:prstGeom>
        </p:spPr>
      </p:pic>
      <p:pic>
        <p:nvPicPr>
          <p:cNvPr id="3" name="图片 2"/>
          <p:cNvPicPr>
            <a:picLocks noChangeAspect="1"/>
          </p:cNvPicPr>
          <p:nvPr/>
        </p:nvPicPr>
        <p:blipFill>
          <a:blip r:embed="rId4"/>
          <a:stretch>
            <a:fillRect/>
          </a:stretch>
        </p:blipFill>
        <p:spPr>
          <a:xfrm>
            <a:off x="4355976" y="2825937"/>
            <a:ext cx="4318920" cy="2265446"/>
          </a:xfrm>
          <a:prstGeom prst="rect">
            <a:avLst/>
          </a:prstGeom>
        </p:spPr>
      </p:pic>
    </p:spTree>
    <p:extLst>
      <p:ext uri="{BB962C8B-B14F-4D97-AF65-F5344CB8AC3E}">
        <p14:creationId xmlns:p14="http://schemas.microsoft.com/office/powerpoint/2010/main" val="493383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D9DDDD65-0DAD-4608-800F-D99284B27F75}"/>
              </a:ext>
            </a:extLst>
          </p:cNvPr>
          <p:cNvPicPr>
            <a:picLocks noChangeAspect="1"/>
          </p:cNvPicPr>
          <p:nvPr/>
        </p:nvPicPr>
        <p:blipFill rotWithShape="1">
          <a:blip r:embed="rId4"/>
          <a:srcRect t="34643"/>
          <a:stretch/>
        </p:blipFill>
        <p:spPr>
          <a:xfrm>
            <a:off x="1008632" y="3032740"/>
            <a:ext cx="3347344" cy="2001971"/>
          </a:xfrm>
          <a:prstGeom prst="rect">
            <a:avLst/>
          </a:prstGeom>
        </p:spPr>
      </p:pic>
      <p:sp>
        <p:nvSpPr>
          <p:cNvPr id="31" name="Title 1"/>
          <p:cNvSpPr txBox="1">
            <a:spLocks/>
          </p:cNvSpPr>
          <p:nvPr/>
        </p:nvSpPr>
        <p:spPr>
          <a:xfrm>
            <a:off x="857880" y="200199"/>
            <a:ext cx="3426088"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天文</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警报汇</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平台</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83568" y="579676"/>
            <a:ext cx="4824536" cy="309315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国际主流天文警报平台</a:t>
            </a:r>
            <a:endParaRPr lang="zh-CN" altLang="en-US" sz="1400" b="1" dirty="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en-US" sz="1200" dirty="0">
                <a:latin typeface="+mj-ea"/>
                <a:ea typeface="+mj-ea"/>
                <a:cs typeface="宋体" panose="02010600030101010101" pitchFamily="2" charset="-122"/>
              </a:rPr>
              <a:t>Gamma-ray Coordinates Network (GCN)</a:t>
            </a:r>
          </a:p>
          <a:p>
            <a:pPr marL="800100" lvl="1" indent="-342900">
              <a:lnSpc>
                <a:spcPct val="150000"/>
              </a:lnSpc>
              <a:buFont typeface="Arial" panose="020B0604020202020204" pitchFamily="34" charset="0"/>
              <a:buChar char="•"/>
            </a:pPr>
            <a:r>
              <a:rPr lang="en-US" sz="1200" dirty="0" smtClean="0">
                <a:latin typeface="+mj-ea"/>
                <a:ea typeface="+mj-ea"/>
                <a:cs typeface="宋体" panose="02010600030101010101" pitchFamily="2" charset="-122"/>
              </a:rPr>
              <a:t>Astronomer’s </a:t>
            </a:r>
            <a:r>
              <a:rPr lang="en-US" sz="1200" dirty="0">
                <a:latin typeface="+mj-ea"/>
                <a:ea typeface="+mj-ea"/>
                <a:cs typeface="宋体" panose="02010600030101010101" pitchFamily="2" charset="-122"/>
              </a:rPr>
              <a:t>Telegram （</a:t>
            </a:r>
            <a:r>
              <a:rPr lang="en-US" sz="1200" dirty="0" err="1">
                <a:latin typeface="+mj-ea"/>
                <a:ea typeface="+mj-ea"/>
                <a:cs typeface="宋体" panose="02010600030101010101" pitchFamily="2" charset="-122"/>
              </a:rPr>
              <a:t>ATel</a:t>
            </a:r>
            <a:r>
              <a:rPr lang="en-US" sz="1200" dirty="0">
                <a:latin typeface="+mj-ea"/>
                <a:ea typeface="+mj-ea"/>
                <a:cs typeface="宋体" panose="02010600030101010101" pitchFamily="2" charset="-122"/>
              </a:rPr>
              <a:t>）</a:t>
            </a:r>
          </a:p>
          <a:p>
            <a:pPr marL="800100" lvl="1" indent="-342900">
              <a:lnSpc>
                <a:spcPct val="150000"/>
              </a:lnSpc>
              <a:buFont typeface="Arial" panose="020B0604020202020204" pitchFamily="34" charset="0"/>
              <a:buChar char="•"/>
            </a:pPr>
            <a:r>
              <a:rPr lang="en-US" sz="1200" dirty="0">
                <a:latin typeface="+mj-ea"/>
                <a:ea typeface="+mj-ea"/>
                <a:cs typeface="宋体" panose="02010600030101010101" pitchFamily="2" charset="-122"/>
              </a:rPr>
              <a:t>Transient Name Server （</a:t>
            </a:r>
            <a:r>
              <a:rPr lang="en-US" sz="1200" dirty="0" smtClean="0">
                <a:latin typeface="+mj-ea"/>
                <a:ea typeface="+mj-ea"/>
                <a:cs typeface="宋体" panose="02010600030101010101" pitchFamily="2" charset="-122"/>
              </a:rPr>
              <a:t>TNS）</a:t>
            </a:r>
          </a:p>
          <a:p>
            <a:pPr marL="342900" indent="-342900">
              <a:lnSpc>
                <a:spcPct val="150000"/>
              </a:lnSpc>
              <a:buFont typeface="Arial" panose="020B0604020202020204" pitchFamily="34" charset="0"/>
              <a:buChar char="•"/>
            </a:pP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平台多，</a:t>
            </a:r>
            <a:r>
              <a:rPr lang="zh-CN" altLang="en-US" sz="1400" b="1" dirty="0">
                <a:latin typeface="微软雅黑" panose="020B0503020204020204" pitchFamily="34" charset="-122"/>
                <a:ea typeface="微软雅黑" panose="020B0503020204020204" pitchFamily="34" charset="-122"/>
                <a:cs typeface="宋体" panose="02010600030101010101" pitchFamily="2" charset="-122"/>
              </a:rPr>
              <a:t>信息孤立、零散，研究</a:t>
            </a:r>
            <a:r>
              <a:rPr lang="zh-CN" altLang="en-US" sz="1400" b="1" dirty="0" smtClean="0">
                <a:latin typeface="微软雅黑" panose="020B0503020204020204" pitchFamily="34" charset="-122"/>
                <a:ea typeface="微软雅黑" panose="020B0503020204020204" pitchFamily="34" charset="-122"/>
                <a:cs typeface="宋体" panose="02010600030101010101" pitchFamily="2" charset="-122"/>
              </a:rPr>
              <a:t>不便</a:t>
            </a:r>
            <a:endParaRPr lang="en-US" altLang="zh-CN" sz="1400" b="1" dirty="0" smtClean="0">
              <a:latin typeface="微软雅黑" panose="020B0503020204020204" pitchFamily="34" charset="-122"/>
              <a:ea typeface="微软雅黑" panose="020B0503020204020204" pitchFamily="34" charset="-122"/>
              <a:cs typeface="宋体" panose="02010600030101010101" pitchFamily="2" charset="-122"/>
            </a:endParaRPr>
          </a:p>
          <a:p>
            <a:pPr marL="800100" lvl="1" indent="-34290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信息格式不一</a:t>
            </a:r>
          </a:p>
          <a:p>
            <a:pPr marL="800100" lvl="1" indent="-342900">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cs typeface="宋体" panose="02010600030101010101" pitchFamily="2" charset="-122"/>
              </a:rPr>
              <a:t>信息提取、相互匹配、归纳</a:t>
            </a:r>
            <a:r>
              <a:rPr lang="zh-CN" altLang="en-US" sz="1200" dirty="0" smtClean="0">
                <a:latin typeface="微软雅黑" panose="020B0503020204020204" pitchFamily="34" charset="-122"/>
                <a:ea typeface="微软雅黑" panose="020B0503020204020204" pitchFamily="34" charset="-122"/>
                <a:cs typeface="宋体" panose="02010600030101010101" pitchFamily="2" charset="-122"/>
              </a:rPr>
              <a:t>整理</a:t>
            </a:r>
            <a:endParaRPr lang="en-US" altLang="zh-CN" sz="1200"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marL="914400" lvl="1" indent="-457200">
              <a:lnSpc>
                <a:spcPct val="150000"/>
              </a:lnSpc>
              <a:buFont typeface="等线" panose="02010600030101010101" pitchFamily="2" charset="-122"/>
              <a:buChar char="–"/>
            </a:pPr>
            <a:endParaRPr lang="en-US" altLang="zh-CN" sz="1400"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endParaRPr lang="en-US" sz="1400" dirty="0">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Arial" panose="020B0604020202020204" pitchFamily="34" charset="0"/>
              <a:buChar char="•"/>
            </a:pPr>
            <a:endParaRPr lang="zh-CN" sz="1400" b="1"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14" name="图片 13"/>
          <p:cNvPicPr/>
          <p:nvPr>
            <p:custDataLst>
              <p:tags r:id="rId1"/>
            </p:custDataLst>
          </p:nvPr>
        </p:nvPicPr>
        <p:blipFill>
          <a:blip r:embed="rId5"/>
          <a:stretch>
            <a:fillRect/>
          </a:stretch>
        </p:blipFill>
        <p:spPr>
          <a:xfrm>
            <a:off x="5642000" y="677025"/>
            <a:ext cx="1525948" cy="864096"/>
          </a:xfrm>
          <a:prstGeom prst="rect">
            <a:avLst/>
          </a:prstGeom>
          <a:noFill/>
          <a:ln w="9525">
            <a:noFill/>
          </a:ln>
        </p:spPr>
      </p:pic>
      <p:pic>
        <p:nvPicPr>
          <p:cNvPr id="15" name="图片 14"/>
          <p:cNvPicPr/>
          <p:nvPr/>
        </p:nvPicPr>
        <p:blipFill>
          <a:blip r:embed="rId6"/>
          <a:stretch>
            <a:fillRect/>
          </a:stretch>
        </p:blipFill>
        <p:spPr>
          <a:xfrm>
            <a:off x="5642000" y="1636719"/>
            <a:ext cx="1525948" cy="1007039"/>
          </a:xfrm>
          <a:prstGeom prst="rect">
            <a:avLst/>
          </a:prstGeom>
          <a:noFill/>
          <a:ln w="9525">
            <a:noFill/>
          </a:ln>
        </p:spPr>
      </p:pic>
      <p:grpSp>
        <p:nvGrpSpPr>
          <p:cNvPr id="16" name="组合 15"/>
          <p:cNvGrpSpPr/>
          <p:nvPr/>
        </p:nvGrpSpPr>
        <p:grpSpPr>
          <a:xfrm>
            <a:off x="7269150" y="677024"/>
            <a:ext cx="1623329" cy="958621"/>
            <a:chOff x="11451" y="2985"/>
            <a:chExt cx="3774" cy="2064"/>
          </a:xfrm>
        </p:grpSpPr>
        <p:pic>
          <p:nvPicPr>
            <p:cNvPr id="17" name="图片 16"/>
            <p:cNvPicPr>
              <a:picLocks noChangeAspect="1"/>
            </p:cNvPicPr>
            <p:nvPr/>
          </p:nvPicPr>
          <p:blipFill>
            <a:blip r:embed="rId7"/>
            <a:stretch>
              <a:fillRect/>
            </a:stretch>
          </p:blipFill>
          <p:spPr>
            <a:xfrm>
              <a:off x="11451" y="2985"/>
              <a:ext cx="3774" cy="1247"/>
            </a:xfrm>
            <a:prstGeom prst="rect">
              <a:avLst/>
            </a:prstGeom>
          </p:spPr>
        </p:pic>
        <p:pic>
          <p:nvPicPr>
            <p:cNvPr id="18" name="图片 17"/>
            <p:cNvPicPr>
              <a:picLocks noChangeAspect="1"/>
            </p:cNvPicPr>
            <p:nvPr/>
          </p:nvPicPr>
          <p:blipFill>
            <a:blip r:embed="rId8"/>
            <a:stretch>
              <a:fillRect/>
            </a:stretch>
          </p:blipFill>
          <p:spPr>
            <a:xfrm>
              <a:off x="11451" y="4198"/>
              <a:ext cx="2939" cy="668"/>
            </a:xfrm>
            <a:prstGeom prst="rect">
              <a:avLst/>
            </a:prstGeom>
          </p:spPr>
        </p:pic>
        <p:pic>
          <p:nvPicPr>
            <p:cNvPr id="19" name="图片 18"/>
            <p:cNvPicPr>
              <a:picLocks noChangeAspect="1"/>
            </p:cNvPicPr>
            <p:nvPr/>
          </p:nvPicPr>
          <p:blipFill>
            <a:blip r:embed="rId9"/>
            <a:srcRect b="-27049"/>
            <a:stretch>
              <a:fillRect/>
            </a:stretch>
          </p:blipFill>
          <p:spPr>
            <a:xfrm>
              <a:off x="14390" y="4205"/>
              <a:ext cx="835" cy="844"/>
            </a:xfrm>
            <a:prstGeom prst="rect">
              <a:avLst/>
            </a:prstGeom>
          </p:spPr>
        </p:pic>
      </p:grpSp>
      <p:pic>
        <p:nvPicPr>
          <p:cNvPr id="11" name="图片 10">
            <a:extLst>
              <a:ext uri="{FF2B5EF4-FFF2-40B4-BE49-F238E27FC236}">
                <a16:creationId xmlns:a16="http://schemas.microsoft.com/office/drawing/2014/main" id="{CEEA782E-B222-44E6-8296-E802C5DE6A34}"/>
              </a:ext>
            </a:extLst>
          </p:cNvPr>
          <p:cNvPicPr>
            <a:picLocks noChangeAspect="1"/>
          </p:cNvPicPr>
          <p:nvPr/>
        </p:nvPicPr>
        <p:blipFill>
          <a:blip r:embed="rId10"/>
          <a:stretch>
            <a:fillRect/>
          </a:stretch>
        </p:blipFill>
        <p:spPr>
          <a:xfrm>
            <a:off x="6300192" y="3032740"/>
            <a:ext cx="2680532" cy="2001971"/>
          </a:xfrm>
          <a:prstGeom prst="rect">
            <a:avLst/>
          </a:prstGeom>
        </p:spPr>
      </p:pic>
      <p:pic>
        <p:nvPicPr>
          <p:cNvPr id="21" name="图片 20"/>
          <p:cNvPicPr>
            <a:picLocks noChangeAspect="1"/>
          </p:cNvPicPr>
          <p:nvPr/>
        </p:nvPicPr>
        <p:blipFill>
          <a:blip r:embed="rId11"/>
          <a:stretch>
            <a:fillRect/>
          </a:stretch>
        </p:blipFill>
        <p:spPr>
          <a:xfrm>
            <a:off x="3851920" y="2947757"/>
            <a:ext cx="1892956" cy="2171936"/>
          </a:xfrm>
          <a:prstGeom prst="rect">
            <a:avLst/>
          </a:prstGeom>
        </p:spPr>
      </p:pic>
      <p:cxnSp>
        <p:nvCxnSpPr>
          <p:cNvPr id="22" name="直接连接符 21"/>
          <p:cNvCxnSpPr/>
          <p:nvPr/>
        </p:nvCxnSpPr>
        <p:spPr>
          <a:xfrm>
            <a:off x="3851920" y="3757813"/>
            <a:ext cx="36004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851920" y="3939902"/>
            <a:ext cx="57606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438358" y="3147814"/>
            <a:ext cx="13364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6588224" y="3291830"/>
            <a:ext cx="36004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300192" y="4299942"/>
            <a:ext cx="36004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411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673A94A-904B-4C00-8540-BA8F9E8F9D1F"/>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GdQ+E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Z1D4SLORUx7mAwAA3BAAACcAAAB1bml2ZXJzYWwvZmxhc2hfcHVibGlzaGluZ19zZXR0aW5ncy54bWzVWO9u2kgQ/85TrHzqx2LSJpcUGaIoAQWVQAqOrtXpFC3eAe9lvet611D66Z7mHqxPcrNeIFBIa9rjlBOKwLMzv/k/401w/ikRZAqZ5ko2vKNqzSMgI8W4nDS8u7D98swj2lDJqFASGp5UHjlvVoI0Hwmu4yEYg6yaIIzU9dQ0vNiYtO77s9msynWa2VMlcoP4uhqpxE8z0CANZH4q6By/zDwF7S0QSgDgX6LkQqxZqRASOKQbxXIBhDO0XHLrFBVtQXXs+Y5tRKOHSaZyyS6VUBnJJqOG98vZhf0seRzUFU9A2pjoJhIt2dQpY9xaQcWQfwYSA5/EaO7psUdmnJm44b2uvbIwyO5vwxTgzndqYS4VBkGaBX4ChjJqqHt0Cg18MnpJcCQ2lzThUYgnxAag4V2F98Nu56p13+uHreH9dXjTdTbsIRS23od7CIWdsNvah78s/PWH29ag2+m9vQ/7/W7YuX2UwohuBCTwNyMWYGRVnkWwClhg4jwZScoFFulXYdRgsMwFzSYQqjbHLI6p0OCRP1OYvMup4GaO3VDDbngASC90CpEZ2LQ1PJPl4D3COUA0DHO5qomTN6uaOD3bcN132h/d2mllQI2hUYzFg7TCtMBfJy3ZxkpuuGafyUgJtnIIkhGwHk1grSeGD1y2kfPII2NMgkBXLzJOhUe4QdejlbDOR9pwU/Ree52TIBYOCSA3w61QRDHN9EbEV1G3hR81f+8pA/oPFwpHeor1N5ULRuYqJ4I/ADGKYJrzBH/FQNabiYwzlRRU7HdDtOBo3JTDDNh5GUUfUEWSoyQOl1SAcRo+5vwzGcFYZYgLdIqjCOlcO/zqXsAp1foRlC5tfOFapNO7ar1/YR2kbEpltCc41gYkqTkIPp0TqcxSDsMR0VxDkRTGWXFWxrfqj6dB8yQXLs3/djLWoA+YksNo2Scx37WgtNqYTotGtM1VQGMLckyJw8SDCCcLlzmUBYyoJEqKOaERTm9t23rKVa6R4hrYQesft9DJEy6LpwlOQdSYMchKQdaOXr0+Pvn19OxNvep/+evvl98UWuy1W0GtOrfYLp9cnOWkvlqf3xH6xhLdkm2rLLGFyraU7n4xWCyw7REf+Hb17N5ExcJ8joto2LoYXF6TQWt41w2H9TLF0FPYdyaKsZzG9j2yjEz/LsR0tErB26iXqvNybL1+KQPfluEauM17u7Z1S5mAk3riJg/OasETjuX2v+i7p1rg51v2P2m7n3oBdD17oLYDmkUxZvRgVfDsx9ohw/ucIuaeVle2jTta4O+8DduThEueYBzt3l5doZsnxzW89e08qlQQbfM/Es3KP1BLAwQUAAIACABnUPhIFvREU74CAABVCgAAIQAAAHVuaXZlcnNhbC9mbGFzaF9za2luX3NldHRpbmdzLnhtbJVWbW/aMBD+vl+B2HfSvdJJKVJLmVSJrdVa9buTHImFY0f2hY5/P1/iNDYkwDhVwnfP4zvfG43NlsvFh8kkTpVQ+hkQucwNaTrdhGc306RGVHKWKokgcSaVLpmYLj7+bD5x1CDPsdQO9KWcDUuhdzNvPpdQnI9vc5IxQqrKisn9WuVqlrB0m2tVy+xsaMW+Ai243Frk1Y/5cjXqQHCDDwhlENPqmuQySqXBGKCQvq9IzrIES0B0nq6az4Wc3tXp1x/QdtxwbGi3n0jGaBXLIUzy9S3JOF7a28OqzElOExD+ooV++UwyChVsDzq8/P4ryShDVXX1Pz1SaZVTQkPO6SK+c4RimR0/iuqK5CyBHkSOzlbBpad5670Hcl/9uY9pXLUST5TXg4VARU8ELFDXEEfdqbWZQr091mjnAxYbJowF+Koe9GSDfmK16a4JdT3uD7xxmfl3OU0PeVWiLmHZBuwjQ0NPWC7vmmXhuX5XeRFq2Dmld6en7aG/bWKPoZ62hz4LnsGjFPtj/KGpJXVlvmOuoKcrYK0gmT1mztqdOit5WtPwGu/5TtFhSpXBwlA4L7wEqlwcNbo2pOgopliyHc8ZciV/ES7ZPyNUJo4O9K7ZhlsrRo4ChjquCdHuaT9iOob96FIZNmT7s9A/rT1P0G7xmylDZGlR2p8lM504nh0T62QaDTNoT1o46Ae5URdySqa3oF+UEr6XJtoxilQIF4NVO1xj8DjychBHw0mO3SVD2Zd1mYBe2aJx6Jom1LW4gueFsH/4yuENss7oyjJibalY2Psk4+9N6SlcCwDTadE1QHtoLWUtkAvYgXBWT9G8eOxpsbENPtZut7iGDfrj6TQHHekBvJZ0m6JvlYMV4hkGCK82rmFGazm/hpElpnlZMPbdFu6nKNjL3TKj3gv2WKNwvRTcbO3HKbRK+nfyH1BLAwQUAAIACABnUPhIhFv6tL0DAADtDwAAJgAAAHVuaXZlcnNhbC9odG1sX3B1Ymxpc2hpbmdfc2V0dGluZ3MueG1s1Vfvbts2EP/upyA09GOtpH+W1JAdBImCGHXtzFawFsMQ0OLZ4kKRGknZdT/tafZgfZIeRduJ6ySVu6TbYASOjne/u/vdHc+Kjj7mgsxAG65kO9hv7gUEZKoYl9N2cJmcPT8MiLFUMiqUhHYgVUCOOo2oKMeCm2wE1qKqIQgjTauw7SCztmiF4Xw+b3JTaHeqRGkR3zRTlYeFBgPSgg4LQRf4ZRcFmGCJUAMA/3Ill2adRoOQyCO9U6wUQDjDyCV3SVFxbnMRhF5rTNPrqValZCdKKE30dNwOfjo8dp+Vjkc65TlIR4npoNCJbYsyxl0QVIz4JyAZ8GmG0R68CsicM5u1g5d7LxwMqofbMBW4T506mBOFHEi7xM/BUkYt9Y/eoYWP1qwEXsQWkuY8TfCEuPzbwWlyNep1T+Or/iCJR1fnybuej2EHoyR+n+xglHSTXryLfl348w8X8bDX7b+9SgaDXtK9uLFCRjcIicJNxiJkVpU6hTVhkc3KfCwpF9ijX9FowGKXC6qnkKgzjlWcUGEgIH8UMP2lpILbBQ7DHg7DNUBxbApI7dCVrR1YXUJwA+cBMTCs5bonXr9Z98TB4Ubqofd+k9adUUbUWppm2Dwoq0KLwtuildpEyY3U3DMZK8HWCU2QZYG5HGtORUC4xdzS9al1DNgzLpB/Z7vfnEi7lVyaUW02OFzz6Fo57fzWVxbM7z45L7pP9VdVCkYWqiSCXwOximDhyhz/y4DcHg8y0SqvpIIaS4zgDMiMwxzYUR1HH9BFXqIl3haFAOs9/FnyT2QME6URF+gM7xaUc+PxmzsBF9SYG1C6ivGZb/pu/zR+/8wlSNmMynRHcKw25IV9Eny6IFLZlR3SkdLSQFUUxll1Vie35veXwfC8FL7Mj12MW9BPWJKn8bJLYb4ZQW23GZ1Vg+iGq4LGEeRYEo+JByneDFyWUBcwpZIoKRaEpngfGzfWM65KgxI/wB7afH+E3p5wWT1NcdWjR81A14Lc23/x8tXrnw8O37Sa4ee//n7+oNFyU10I6tz5VXVy7yqsZ/XVQvyG0QNrccv2TOncNSrbcnr3ql+upO0rPgrdQrh7t1Qr8MesllF8PDw5J8N4dNlLRq065e0rnCSbZtggE/dbr47N4DJBguNa8I7HWp1bT60/qBXg2zpaQ79LL27t0Voh4N079XcJ3r6C5xwb6H8xSfc19T8fwh8ySA//SPNj9liDBFSnGdboyer67189j0rYf4kD/7R+9dl414nCO98qGyjffEXvNL4AUEsDBBQAAgAIAGdQ+EjjgzzrngEAACEGAAAfAAAAdW5pdmVyc2FsL2h0bWxfc2tpbl9zZXR0aW5ncy5qc42Uy27CMBBF93xF5G4rRJ+h3aFCJSQWldpd1YUThhDh2JbtpKSIf2/s8IgfofVs4quTO+OxPLtB1CyUoug52plvs3+z90YDrSlRwrWtkx690DqSJF/CR14AySkgB6mOv57k/ZlojVeYyI4zosY1qd8VcNnxQyxEc782JEKgDIlV4O/vELgNgD8ncNA5WHuoTqeTUilGhymjCqgaUiYKbBh09WpW94wOzCoQf6ArnIJlGpvVR54dH2IdXS5lBce0XrCMDROcbjLBSrrsy7+uOYjmzjctMHqKX2aWHcmlmiso3MSzsY5+kguQEg55H2c6gjDBCZCO78isC6hl7B/Ioatc5upIT250dGmOM/C6NJ7osDHaeHndjHX4nIKtaom7Wx0WQXANwrOa3uuwQMZL/o8L5IJluiMe6vf8hBKGlznNDqlHOoKcLlbb9nXvfFBT/hRZT4g5T2gdepJF4EnSgCYDmrLG0jGtdNIuQmn7Z5YrskBifnEKWdUod47o/WeEsFI4XRfNeGimo245yOYbxJyumoxfbqlOAZUztAb7X1BLAwQUAAIACABnUPh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nUPhIsuC9bWQAAABlAAAAHAAAAHVuaXZlcnNhbC9sb2NhbF9zZXR0aW5ncy54bWyzsa/IzVEoSy0qzszPs1Uy1DNQUkjNS85PycxLt1UKDXHTtVBSKC5JzEtJzMnPS7VVystXUrC347LJyU9OzAlOLSkBKixWKMhJrEwtCknNBTJKUv0Sc4Eqn61Y+GzufiV9Oy4AUEsDBBQAAgAIAPeSU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GdQ+EiIplZk2QgAAOk9AAApAAAAdW5pdmVyc2FsL3NraW5fY3VzdG9taXphdGlvbl9zZXR0aW5ncy54bWztW81u48gRvucpGgoW2AUC64f6c6BRQJEtmxiZ0oq0PZMgECixbREm2QrZ0owWOuRFcsglyFvkXXLY50h1k7RIWZJJexaLYGmOB8Pq+qqqu366m4XphU+Or6xDRj3nJ4s51DcIY47/GPZ/h1BvQV0aTAISEhZW95R7x7fpF81/oJwG1JBZvm0FtsJHw34NDcUP6nbkrtqFt+ag2UCdJm7gLlJxS4GxS0m9lBQYUxt1pVc9EBHJDciC+Oy41F41M/oSoPkhCZjm2+RrX8pyp4eyM7gKLNsBvrDfbvJnl2jdqU3+oGa91WnhXUOWJKmNlJZaV2u7TueyI9cRrjVbNWk36DakhoTqrVb9sr2rdxotCd6Gl22Q0sSXbdTsNJsNddfADUAjWR6oDWXXkS7rdRm04e6lshsOB51aDdXrdamp7lptaTioIeCWQIYsdfkCSqo0kNo7eSDXuxIaKsPBsLnDKm4rLdRt4HattmsOBlKttl/c/ezSy7Wn5p5OspyvCDzqgqOjPLaqR4Krt1gHATCbxFu5FiPItzzyofLzv//58z/+U4ljUsRvwpGYkqVGRCBzfD+C96riJRkR2tPhn6Yjx/5Qma8Zo/7FgvoMTLrwaeBZbqX/+yhCYvvzIOmGBEVwD9aC7NV1xE9eWKwLohaec6AF9VaWvx3RR3oxtxZPjwFd+3YuM5fbFQlcx38C7tplR8FnFblOyDRGvIx9uMuf/LAVVKWQcPPamD+5kK41J26isSZ+CuD2Kl9fkQPoxgkdJqBynT/noCvrkWQd0JX5cx7jg5as1zr8eR3EyFcG7BJP8sZZdtfakiCrJCqKZ1F0tV4VjadVQB/5Ymdxrzv6GedSqDH+I7ewxp9cID5BrjCXl+JlE/NXDxjj18Na0vNACzg3XVxikhA5GcyU8c1E1j/PRuOr8WygXVX6SpSViKfl941292u91f6hV41xOSUZN/JolJWFhLBWLZ8s3ZyORzMQiEczHX8yK33+d2Ho+NYcaTqu9ON/FBYwmeK7Sp//nQd6O51i3ZwZI03FM82Y6WNTrMsIm1it9D/TNVpaG4IYRRuHfEFsSRCUZycgKHQdWwzwku34a5JDnzq+kTV9NsWGOdUUUxvrlb5Bg2D7ByHZWrMlBM/SCpHthNbcJbZQCyEixnl5Ae3iFIbgD1s6wEk9y/Ev8mifyveafjUzx+ORMcO6mlAqfezbSA0srqm4oKls4CnICCzYrd8Gn4noExKQ7LqFhVxrV9cj+DW5IdfO49KFX/YGayYYXDIhfg4gBA6eQtQZxv14qvI1BIXIQisrDL/QwM4ETdp1OWRrujKG0FTMlHyTi0lkg+MdfwGhQxYsh7wbbBjyFZ4Nxp8gxiE3xwVB44+Qkh8Lgj5jA3IIGzlgunynXck8I3gaJgmS5ODC4vHubpG1WACOr+bGoesQKHyFIU1ENoYXhTUZ+MdbcKQmj05keyQYFlu8PTobAqYENmxzOXRBGVKwyqPrx1vtz7OhrI2wOoNwU8f3M1NUSa7Us7bIpwxZ9sbyFwTNycJaQyZsYcx2bDHGPS9M+Nva+QlZLK4/38WlS1fxp+/eYFKm4B2xDI7IoAyOKSv2mna+bPEM3mgIj/WTVuRZgDebYChYl6fa+Nu4KHS8tRtV6W/hqGfjijrrVTvev1753fYLGGNEJXigQUUbOLQQCMNOzLcc2DzdQkBNH4K6SVTPoeDze2ghAfo4lqFT9A4xd7ByGUPuYEWLibjHA0Mz4bB1T+b89pEDLHI18tpxf/M7okvgGv6cqnPyQOG85BJrEx1kYO8S7s/j5dRRKbO1mJo5AsN1kPkYBRVIdR2P36Hyib29wclSRLtBZj73dO3aIrtd50nsCLDOa4+8PIc9BNQTVNcKk7iONqU/vdOQaIrTSO+k2AHiOUFz+yqVn+/ymIHlqXI9U2RdwfxGwfPZzY+D7OBrMjKN2UgecAmQJp7FFkvYhR/4PS+/rOhGoOKhDPLiyRvEChbL//79X/nFHNgTUVFM/WNROZD8vGriZ3l/0Skj4V9zyDHlQRYqXnIC4wtVAs1/vzI1CNBvcmWxom3Jox7/xJVLNaRA7EbZNGXl+gayxBBJQdcBnAULCrmRpx+h8ImzfqV/YwVPUDhNSt2igsTK89hkhW3YX3HXzHV8UhD+7p2IT97UJjNZVcXdH3LUdRZP0fZrwwUm/syHXPpYRJ5yLetQnQ9EEtthxWWKzS2pWlASovd9Qdgc3eueCfsPKq4FNZxlvs/4LKDuhH/ZevkpFxj4hzgI4z4L+JU+eUtzhEv6JfZd/8FyQ2BLkw5ZJ2DDhB8WY5FZ2iH3lOeOnZYbUw4Z76gL+4ISTSfNnx04hCnKQHz6TRnzTHphOVyz4qGU/BT1EKCTr+wlIEU9BBh8VxnDze4l6nAoDU0+yA2sIE3P4z3gIb6oUzFP8pbl4RaM+IfZMLVQMSHL6VGb9MXuaDoeiROa09IGV09Y3POfDzA3HDPfGoysQt53yND38Vs9H8A95jCXnI5uMQ3IwfSs+OuxDIidcSwFovbB4VJEVMS2K/KhAhcRa7HklT6soFjGhwpXGzVlTuFWST3j5awQ0hPlXFTzFE7M4jzQ51W8GIRGyX4e1Ku+WKde9ZyDerHY0/7z196cBBhCwCFJaGZpae5l8iXsThxIE5bYsSdG0wLYEmT7cEVKdKUImbASp6okqKKX9DgcLZnjkg1xY54UIbU256ffCyHJzoe2zEbkgaXLSEw5mgMpthdJEFe6fSgelMDUwEmYuJEdxUUjxbYdZs1DMfsjpSrZe/ZZfWQ3Soo0j/ZMfabswO3VI7qA99Ty96rpbRZK1JHGao5uK/p+QVfbH8qma9l0LZuuZdO1bLqWTdey6Vo2Xcuma9l0LZuuZdO1bLqWTdey6Vo2Xcuma9l0LZuuZdO1bLqWTddft+m6F52z55pSkKfpmjI9V891z1+g5boH/VY7ruKyWbZcf9WW6+uqfnsd1xhUtlx/4ZbrmaT7f+65HtIACvJO/m/u/wFQSwMEFAACAAgAaFD4SO+PBMGnGAAAi0MAABcAAAB1bml2ZXJzYWwvdW5pdmVyc2FsLnBuZ+18C1RT19YuHnvE66lwentaqwbSXttaHy0ipohAose2VKtSq5Aihl0P1agIUcIz5EFrb+0DiFURBSX1WqQlkC1FEnkk0VKJEGJUDBsIEG1IImxCTEIeOzvJ/hM89XnOuOfef/xj/P+9MAYjydrrm48155pz7qzM/fWHm+Jmz5o3KyAgYPa699/5KCDgj0BAwHTazBm+kc6vaw75XqbRP4r7a4DgGm7E9+EZ6pqNawIC6rl/cu/4o+/zf9v/fhI9ICCozf8/TUb78dOAgLUvr3tnzda8FOMghX/OkSAzS14HCsNW3/368xfN7+g3vBq6Z/cL8Npv3nyj/t03Sl5cfGzrrc9/+v4vZ19g7r4SuvuNvzbuCe7v39b9l43PV2zrEzRGYHmK0kaovGlh7i59MwlwLiuwSxxtKxqgy2BuztCBxhEVGRC7RslShq0qjDXSbyBh+QH+v4zzwlsDCXRg0N7udNEwO00XPd0/vp+WSaVQuGCYeOIjZPXk1PH48TpIC6eB4kTi5EBh9/C4q8Sd9Ixq/jT/55UbxwUm5y9zJB9Knnt4fXT25OSYl7RL/K+X5r4ETM6+dsk5a5LTjHby5OyIZZI/+N+c+sz8gu/ldkkY2/wt2SfATVWuxHp6ybrO5MORr9DWZke8PokovKfE3EoyKLb3n+5494hX2jo7f0GN+kb4JJkvfNew1oiG929WyOdvHiwpmST68vs3t2ZHr7qPf3ndFpXx7n1xPn91Y4LobCrTb6+ZR1Yk/G8Bvxy0F9OY2lHEwJMeD6MVILoyEMB++VPYQL4CNgI8qYC7uUMGKhswnLpHS0Y1YAZjexXKvFm19QHtU/0NSmKBTZArhkdPm5gGSoZGwjI8B3LLkeZcKTqYm2JloJABVHPry7gc/UmqALgG0PbGshvZ2ABdOejjNDhxcb0D+eGDn5pDQiYXePXKKlwK/USXmSDr2FlcnzbWCpkJeCmxvS5ZJNDYJ7rjpeZmpn2PtxxUArTFmspE2IFk6xqo5MjYDJakzr2t6gPwAbGLmsyZlAUwlWg9GQ2yxG6WhBh4ayxFBqXDSefRGxGHrjNZXsYWxH5hmzReTR0emli5LvvhGnmElbbmGT0s+CQfNlzUy4MLmBSg24XURca+RTJUvjrJ5NK6cRHh88S2PcKQ+C223ooU3ulUJkV5lcIznZMlvDp3ktSmTGlsiTbNfmtLPEXa+mXv6AE4bejIp5P2WtnhEbbLPZxfF8s1IC+wIsyQdzKMNEsLu5Ia4bg/D/hkogkeWR/CJ0TPRLd/cRGU6cnZSmnb5X22V8XYTvihMo2p6JGdCF04Mv7Qk7Z0vpId22b7emHlxdANVsi3COzoC4Jwgk6u1pCxbdgKSaKF9bMNVXkdfa5VfFlCj+z4W02jOVlFoN+f79yyyGbtO3SLsHWc85c1QvwmekDdl9CY3aiG8NTo27uUsY4BG7wEIfa5PHsxdCnJtJHLr+W+Scn8v/fO/6qA6zaxiWUaVWu8dtUHYeIsmwnzmi5dHnbksLkGB4P8yEQ8ZsaTwVZLp8oXkXIMhCMlW9k0gyOPDeY+5ENBulauk9FcKWBGnGwy3vy5uQi8ufPvjnPwLS0/a+59D7v2vdy5mPLeffIRd5dL1pd9dz8QPfskZOKuY9DEdkzufddREnI0kjm6hdfs8oW+/Ybn6L+TYPDbIZBlTKPlndAZlGfWr1qP2QAs23aDy54Y9Zm/iuQ6S2q2XiXe3wZzs2KvOssXGDSeQQ0leHVUkG7mMak+YiL0vaiPdNAR6fq4N6QyC7oYS+GM03ktMPbxVakBGYOY6mqSZyQaFEc9RiethKTOfLkz/O6OmOl2OeC12JxLQqpsnqzui80h1GrTY7NJuct5SHMYIPUkHYuapfvqmJ10djlPLBo6Lpz+keRNvHSII34zsBrHduDDODweemUOsJRUOXHR1hWh3I7hZ6mpreNyqdZhGSM/IHs3AqBPdAC0eYcyTymm7Sk+gzhxcWSkVnyMlsyl6GSKNYtk1bgEepHizCIODwTwYTxzuS7VklqnLJPG39Ru83okZdI2h2Xlo5Kmc/Qw+wvF5hUaoWduLeK0nZ1lSeKj+OTDbSMM4d6gWgS1eZF6q7W2niDn1leyKmjJYVR47mc3teX3zfkcZPtemyZkP7s6qArp6rZ19RgbPizDfSVcsDnoB7XI8NWFdoiJGbkvXC2zZidEXdejGbyECrwvGH3AXYs4IrGUXFLOJx4eTo1pz3ROOtX+GZTqEjBqXwbvRvM20n9/Wb5mtyevsM4YkUzf3gnpCi+wi9YcT+1mZ3XKNCuW6VDD9ZY344b2HD4SqrMUpLLwCTqHbN5uESZbW/q7y20KAehjHfVZQNCatDf6sa8Kcd9kbui8IZz3gdUXe+v9YtHkIl1qInLAkg1rxwNr3PNEPICBS9aOuloknfUE6SFL+iK8iIU+8K/TqyT66ye1u71vFOLWdzP0o4xdad4YiDCzyrisgqtwAMoeOWBlQT4H+RsZWdpD6BXcyWa1epa1EIdyijrBRtcJtUMuM6Seoz63nkZGcpdLy3qu9o/M+PhRDpcaZvQa7zVwzsE5K/pLTiVJMEZyyfdRVwXUbn2qiGQiJLfdZfDcvWm7O8uguxU6qP7LvgR2lwe2aNOlevdL6GeJjL90SquRXHqHVI7E/uwJ3RA5+/zvu2pVNrN0Yvcx5c2hoPNq6jFaxGSQPrWmzJzAcCdPH9vYlrbr37W7/wmEMVJVJkjJ15VGS49m/WopiJFCLQ9zhMAXtgrIGrc+EuS9EIjb8kS4+k8em3+5xQclDNscjnkOWYq2SAtssNQLk6X3/iQNiNFbCqKk1daCaKms+hGF5wBM82jHQl4r47evFxYe7DSZ3Smmmodhlmiv55amzt6/FBEPPZQgK79nyfYvH59Z892MlecED/LlGf683YWpo49O+Ox1z71gbFkg2UM39DY/IsTe79dFXWPByZrfviciHfHHsYEo4eOUjphtvUVg2U/8BwXA3ZoZ5Z8yY9/WwjufYDIX4CqcjJNPMGiHUiMkKeemyE6RnSI7SbbgsNmWikd7G0fTCzBLGGZ5needqNbkqb3mo8Gsu2t1MO0ID56Od16yySNZEhSxLo0nIsPz8bmoVzrxgTQrHXPFvftIMZcwe0WHk7HPl0N5zl8XCrAh9wjPuwexi5cGdtcRtg2ZDpf/PGqL7LiczaqsIALepHGbsmGfhhp9MYOkWYR3DDwtY/ROpqea46rmg0zdEkg6BP/Y6wlRl5Qhz97QIKc1TaFvQQ3robyTUqVMl/rzKN2QajEiQvdK2IaGZ4mJJKqEjeb3qC3ZiNDWWAuFIRLkACQbYpivzAGJaJ8yhbQLOyDiqtmtoi3/QJMiEJ7LRzfXH02Pk12YoVjKUUC63Sczr3fdsZSSU5q8OCR1ukXHpLC9S/FSD25RoJIwy7C61XNjBmxO8pbzOMU/LErmVDJ30dgSJmar7+EVdDgAU0tIklXHZLKLmF0MliSenY5EQbBFt7c3VvS0nUOHqZKMuCvrhJWvNdeGR8gBOk7R89JJ7c6SUjh160FjStA5WCs48zYgaIfc/SLSt4S4WzZDx+YsTHiBLd2HRfZKWj1M2IbYPkVgBuYx5LdkPVJaq1YfLQJl9pwSUAV3+1J8adQ2AQRSj+u/Lwc1Jcdglt0SN3u4YRMUsQ26nlQMqqEqI696L9qYYGpg5aP1EGx1JMCsoU2UB3nor2TC9Ve1cH1spxZOlLwZpyJcEjia1pUIkK4+3A6rQ+Us147ZDb9kYDFw+FEjug+Q7GGKR5SOHPgp1zXW4QD6vQEvm49GC4eE+IU+7S9ne4icZ9YE1SCZwnbFTk+aJ+1DBT7qsLJcUcY3Z3s+Pmgb68XthSApO2PMFR6IZNfy8C2l3CTleUUZhBoMfLY+jR0Lw3LRTvU0p/HmI4ktYfrG5ZJQ9cEiEFl6y8j9w9V66zlqTo7SuZ0md2iCTkVt0t9t6pTVha+Q3TCaytyMxKgsARhGGrcbpAKZAYZS6e9QuEpuBS81YTa46FC3Oy/qQgbmuFpPAHg0jYQo/dJG7WezaP/I0p8ydWbVU8JUmG3Ls5+y2C6meMPTSz4XCPsHftwOyW9NkZ0iO0X2n5DtNJdqXfV4tN7Ci5b1PHItFhk+qnt/Ou6Dx7+P8GVNWeeZGSuPP14CpzDN7yrZ//Og/Ikq+pzEUgpu96VU/OK4+bfNxzVqJJb4H3EDsMijAjwvBC5M5z/gvWmRrInmq61xtxaSkI5o7Icq6JGLk8tBNk6NTI38iyO+mkjjbI8UVBaMN/Gplfn6/j+Fte43vBnpOKlk6kd/qq5sZjhaNCyj3ajOHbLc6wRRtqTEqLVCFd4BxFBw6ml6oozB5lCAx/EisNmW0t6+sDLvN8b5Lsc6JLOkPrjBvWqc+sYgkXgIKgPYiEvHMjEN0abWibzEh1/B+9PneC5TMc0yUs2TWFugivZ25rl9xNc5g8IQIv3q9rYx79wqhB0pThez0Xr6n1NMDSkp6aT45j1MhbKhsq/lvR6jls4cYg/YzJZ6NRYrBFC7mZv5yN7yVyNrOPq0ksMOy9gNpj6N+BbHfUmCW2rtu4DYcdEi5TcUmvxypMbuPwoonkYAUkClLAYda4BMR7VUXwXIYp9iqheT4nwlXwkTG01TfrdCI5QcZ+YX/wibkTQvUS6rU5bx0orBqNt6OZzW5UgCtGe3P9jr+9ffL9sJsiu4+Q7le3Wdl7OKj0W9r0frzMsDB4yry9dSfSorHB0iMLNVoSw7qLfb0ooUFpbVWtfzUjm3w5E8uAJnWN3s+W4mwk67V9cO+aSw0I0kje8+f+8Tyt4yZ8/+2rG8NVEXsZ7+Q9e0iMAeZj6t+HTa8ECimKihovBeD5EUv62OKw071IPbCEWkQldbWG6XWyX7mBcG8MJMsaMPI1i17/5EuKUdwi2ApN9wwnRaPnaxx0W2Oc7eFRIyBRadOw9xGbnLrl7OQrugdNiBFPXgWGTV/uYw/FGAyr5m1EJQKTZ/WC2qU4qwfnzZI1/u+4s2TwkIA3zlKxGHruwU183bDC1rrlxTrtvfPGPAww3rlaR7ZhYyo+RrIkgyrw3ZoCLUDq2QCJQNQws10nmANTU9UMUccFnHZdBSaQ/hGQPvQLQ9Q9rudtnXGs9+/LgVWjRmQuAVXKjjZ1wkJEczC7vuhB/qOHZ22B73Yu1lgkaIHZgR9aXAoSbSs1GXOw82tI5LvzSafOUrV0rssWvrLNp90h4m5rt52OgzPuyaZ4Vs4Y6DGUFXUK71R/Ljvh06TLpYlfqEwxeB/eT/85HQLCYFu4KxIsUpXPYTFj9mzkYBq3RE5wZR2Fz78LTlNV8yPb1cMrSiNgOgMVnMJzaxI1oyJGGhjI8pykzKAngjqKxk2ftgqLq6ktHJfTXv1yfmB7u6oBHdnJS8Oy4d4aLepLEJcinS2riGh8ctx3xJPWfcbDtJrWxqzoZ7bKA8p0h1lvzEZoj23fQcmK42E1ja+ZqL7JZQ8RNO0SSDDL5YNeqPC+wo/wFfMcjNe8rTG13BaQmgsn7yfMgbnK67W07TlNQzJmqeClcIXtHJ6ytvG7VTRUMTrrE+Kk8cClhPnmdceDq2rcp5nJXCWcOaGpka+Q8b0Tk7D3jaSO6205ybN+H/P84bpwBTgCnAFGAKMAWYAkwBpgBTgCnAFGAKMAWYAkwBpgBTgCnAFGAKMAWYAvy/CtAg13LHu5YcmdBb3tv6YBRw/zYHlGAek+Zk0qsjmFx9OPJ//X6ueSkEcP4yR5DCsqmi6d++SqFovmidrVKc+Bd7GwNuP3v/sDKA+skks4CV0//l9sjL0V5UiqGTVwtFx//9BB/ItGkeIPUYaYCnj+fpUx0iue/wAbQRaGFYOhbio5BsHVQGUNliFW+yRfT29vECpscFSdm2IYdEhIvBJyA2PUTx3O8svXZHIoO4HLdWdwn5UQ62uKwxP8Yzf3seqhEZPW4l5laVSSaqIsVef9cpyIZFbLg/juS6ESk+bc33IgaNU+PdwnPdotDUXnqHLF0jLMW6erQSREEbsgltrgKPgdGt+U70G30DtwBDNRpvFP5WsqcoX5kR6GMfmu2IlRAzlAyKBRZ4Y4L/R1wt3vkZ/mLohRqRabA5G94Iyu+8DfDWAq4zeNcZGHBwtTEWDoqjWDlWHnKSl59aqPiM7ml439+lxdDurzSVSfWoXtujtpjeDSpHhDaLnbVENSlBFldOSmO73S2naBqJJlk3oDzhGMvxr9HmLI02jcCMeauGpPwps7bzuaUcRTif0ZUYlKtadlyZNRCUgtSP67Tm2xaOw3j4pNLVdZkADAUfi7pgIPGZUYFWm3JfsQg+gDh2xD6/StZlbNjKuRfIOY/bX1bhLTnlirIoz6eMh5Zx9DYHsl0Lq81FCD22JcTPfGs79HwdJxZNkd3EmYTT+zfGWG3Go9gGOzaW+UMX4DibJ2mtLC2fPjKPRP91O3cdbFobVIFS6/WmFo4w0hMSZaMPyxFHFmNg3g4RWMAXhyhPkGQNar8/hX5htk2re6WWoU4kNuxHu9rWB7HhvtJTgE2ZUQyiryz3KXFiTyw7Cd/AcK/IGJrIHV5DkomJGS5X6Ds2T16QyuDvn877uAgM3j17h0ottGuhxKAMJKcNVvNdVMcyGTSqXaiFxXxipN+P2/7GZK1Om8kfEg5L17O7UzPzFLzGJE9t/LUlnKxLOfeGvF2Qzx1v/GEPGgGILGYYUMfDhno93CPb1sxD+j0h+deVB0Du/X6h1sbQfmezKUVjf9lnmYPNZWbCIZUt4m+OzOvJ2JmzO0nfHAhFpPSSwzBvo7fh4+lpJRWI8jWZmXAYDH+bQ1mgs7Ms2n1xClyMyNSAXy06J11QzSxxF+STgG/v9xXV7fTJG/Vp3Wb4dZSjK0giZXxCc+W1Zls4sBtydc9LhtSZ97bT5NQKAUTDDiannaBw1d6G5LV7JESO8UuF25AiJp722TdVsMaRIjmeEcD+UOXQWiCOByKHtd77ZT7R0aSkeOy+/TOfpgSXACLWBkm8hI0e+MjWNGmiF7VL9ueoHKmdr9jODaFDjpQCm4psatWPpzBGqiJZraN0/0aOWdpOvj1WY5KRnAdJF60hXtfh5kpVOcuYBrSwNxC12aWgXGQAk4hoNhbOV/rbue+dfwn4rIEvwUNflXv0NK9+PoiJNagYxkcf9u04XQMgMlW0pUtYaPNWVoY/2By64px1imLzXOwP5n8QdJ5PwqykMHwD+cHVfqdfMb5aRAOwQyyh/3f3o6zCSB8PMnL2mRoRTQYZOYX8LQ8A267uIMT1+H/xNervNFAFkpyXW1pNLFOL6yee6ydY9tKOHYkskl6ZT0nnfLGaDehMVkhlIGFIy1CkRujxfPSAVLO1jsaCR6kcOxUM7HH3HY1ErsYRMz0nmPsk8bb6QihBw/UJkYhYAatjUVyfOzhdl9rDKVwin/a2phI7U7eUMw57UxN58/2G3xEuGR+OSNZYKx3HDqa9hq8wbWEtvZ3tswOxJRvFD/YfJwX6Ya8ImE01rgN/fLgR5itJmNvGff7H93quxbt/jd/uMeMxs4rk1ZIsJxD/0TyMD7usyAyokwDjcb7FrKX+LMjcOuh96XNmPvps71INFQ0//sCqULE7eI9OmTfI5SPgKkyhcSsamfmYHfCoALFLB3h1mQPaG+TZJQN1LnYT3udcUVv/rkL+bi3c9qEnX8h2VXNcLmmNJCSRhHTES/bUyqF0vPVOMMc5KuO4ZZqJlaHBqt6rgzWmMnQzi1S59oHvwf6W8/F5CVsIPVUeLXs4jv0DE8eV7N03nKFyyD0/SvDKM64Bf6oI/tac3eZknKyp/64lQRPmOOtixxx6RI1RWdCwX41slIf63scM/T4xFcVfX1Xmxj2yhHj37UA5drvHpx0gCb+lk6MiA2c/HGvKV1IOhnK5v7N3OmWkFHa8pNRC/13pJpPZZsyboY4akDf8NtnjEbwRPZBt8Xf4kn0ZVwoEFcT0e70mzLtx7YJctImHNllQHZvpgQESbLzKPc07+3eF5CwuSJNF9F67k8J7wfGt1Pkt2VSgQTu/azzCVTh+Ir54D5O4dWEA9lXJKGpdMyzr4lJYmybdccSXNumkg0bcuCHpAOAZJYMcOwy6O8FjqbDlOy5z2BWO9DJ5o6mTWb0M9k3PElDPn25bpPxGHk7geNO8cA8Cs/M8xRpnMcwJidbsypssCRYvLAbLfuvmeSdUqAbz8pNFGYOvAWU0/pA/YQa8PPefFQp5Mv/TCCz3H+Rw6vVcKJfp02aJZuZkgbEnM5clw3yrcpz2zGRdsKKpRaJdbBm7jxa9N17XZ3OWe3wpP/73R0lsHK/lR7ZDY345/P3biZLnJy80+p9F4cEEAm/w63hZSFLAOM0/vO7dTe8I/vrJ5/8GUEsDBBQAAgAIAGhQ+EgrC8BtSgAAAGsAAAAbAAAAdW5pdmVyc2FsL3VuaXZlcnNhbC5wbmcueG1ss7GvyM1RKEstKs7Mz7NVMtQzULK34+WyKShKLctMLVeoAIoZ6RlAgJJCJSq3PDOlJAMoZGBujBDMSM1MzyixVbIwMIUL6gPNBABQSwECAAAUAAIACABnUPhIDmokTmIEAAAFEQAAHQAAAAAAAAABAAAAAAAAAAAAdW5pdmVyc2FsL2NvbW1vbl9tZXNzYWdlcy5sbmdQSwECAAAUAAIACABnUPhIs5FTHuYDAADcEAAAJwAAAAAAAAABAAAAAACdBAAAdW5pdmVyc2FsL2ZsYXNoX3B1Ymxpc2hpbmdfc2V0dGluZ3MueG1sUEsBAgAAFAACAAgAZ1D4SBb0RFO+AgAAVQoAACEAAAAAAAAAAQAAAAAAyAgAAHVuaXZlcnNhbC9mbGFzaF9za2luX3NldHRpbmdzLnhtbFBLAQIAABQAAgAIAGdQ+EiEW/q0vQMAAO0PAAAmAAAAAAAAAAEAAAAAAMULAAB1bml2ZXJzYWwvaHRtbF9wdWJsaXNoaW5nX3NldHRpbmdzLnhtbFBLAQIAABQAAgAIAGdQ+EjjgzzrngEAACEGAAAfAAAAAAAAAAEAAAAAAMYPAAB1bml2ZXJzYWwvaHRtbF9za2luX3NldHRpbmdzLmpzUEsBAgAAFAACAAgAZ1D4SD08L9HBAAAA5QEAABoAAAAAAAAAAQAAAAAAoREAAHVuaXZlcnNhbC9pMThuX3ByZXNldHMueG1sUEsBAgAAFAACAAgAZ1D4SLLgvW1kAAAAZQAAABwAAAAAAAAAAQAAAAAAmhIAAHVuaXZlcnNhbC9sb2NhbF9zZXR0aW5ncy54bWxQSwECAAAUAAIACAD3klNHI7RO+/sCAACwCAAAFAAAAAAAAAABAAAAAAA4EwAAdW5pdmVyc2FsL3BsYXllci54bWxQSwECAAAUAAIACABnUPhIiKZWZNkIAADpPQAAKQAAAAAAAAABAAAAAABlFgAAdW5pdmVyc2FsL3NraW5fY3VzdG9taXphdGlvbl9zZXR0aW5ncy54bWxQSwECAAAUAAIACABoUPhI748EwacYAACLQwAAFwAAAAAAAAAAAAAAAACFHwAAdW5pdmVyc2FsL3VuaXZlcnNhbC5wbmdQSwECAAAUAAIACABoUPhIKwvAbUoAAABrAAAAGwAAAAAAAAABAAAAAABhOAAAdW5pdmVyc2FsL3VuaXZlcnNhbC5wbmcueG1sUEsFBgAAAAALAAsASQMAAOQ4AAAAAA=="/>
  <p:tag name="ISPRING_PRESENTATION_TITLE" val="述职报告工作总结PPT模板.pptx"/>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58,&quot;width&quot;:4258}"/>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00,&quot;width&quot;:5060}"/>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00,&quot;width&quot;:5060}"/>
</p:tagLst>
</file>

<file path=ppt/theme/theme1.xml><?xml version="1.0" encoding="utf-8"?>
<a:theme xmlns:a="http://schemas.openxmlformats.org/drawingml/2006/main" name="Office 主题">
  <a:themeElements>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1737</Words>
  <Application>Microsoft Office PowerPoint</Application>
  <PresentationFormat>全屏显示(16:9)</PresentationFormat>
  <Paragraphs>238</Paragraphs>
  <Slides>26</Slides>
  <Notes>26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26</vt:i4>
      </vt:variant>
    </vt:vector>
  </HeadingPairs>
  <TitlesOfParts>
    <vt:vector size="37" baseType="lpstr">
      <vt:lpstr>Adobe 明體 Std L</vt:lpstr>
      <vt:lpstr>Open Sans Light</vt:lpstr>
      <vt:lpstr>等线</vt:lpstr>
      <vt:lpstr>黑体</vt:lpstr>
      <vt:lpstr>宋体</vt:lpstr>
      <vt:lpstr>微软雅黑</vt:lpstr>
      <vt:lpstr>微软雅黑 Light</vt:lpstr>
      <vt:lpstr>Arial</vt:lpstr>
      <vt:lpstr>Calibri</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述职报告工作总结PPT模板.pptx</dc:title>
  <dc:creator/>
  <cp:lastModifiedBy/>
  <cp:revision>1</cp:revision>
  <dcterms:created xsi:type="dcterms:W3CDTF">2017-02-17T07:43:16Z</dcterms:created>
  <dcterms:modified xsi:type="dcterms:W3CDTF">2023-07-10T07:58:48Z</dcterms:modified>
</cp:coreProperties>
</file>