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640" r:id="rId2"/>
    <p:sldId id="1569" r:id="rId3"/>
    <p:sldId id="1601" r:id="rId4"/>
    <p:sldId id="1597" r:id="rId5"/>
    <p:sldId id="1605" r:id="rId6"/>
    <p:sldId id="1602" r:id="rId7"/>
    <p:sldId id="1606" r:id="rId8"/>
    <p:sldId id="1607" r:id="rId9"/>
    <p:sldId id="1608" r:id="rId10"/>
    <p:sldId id="1609" r:id="rId11"/>
    <p:sldId id="1610" r:id="rId12"/>
    <p:sldId id="1611" r:id="rId13"/>
    <p:sldId id="1612" r:id="rId14"/>
    <p:sldId id="1603" r:id="rId15"/>
    <p:sldId id="1613" r:id="rId16"/>
    <p:sldId id="1614" r:id="rId17"/>
    <p:sldId id="1615" r:id="rId18"/>
    <p:sldId id="1616" r:id="rId19"/>
    <p:sldId id="1617" r:id="rId20"/>
    <p:sldId id="1618" r:id="rId21"/>
    <p:sldId id="1619" r:id="rId22"/>
    <p:sldId id="1604" r:id="rId23"/>
    <p:sldId id="1599" r:id="rId24"/>
    <p:sldId id="1600" r:id="rId25"/>
    <p:sldId id="1598" r:id="rId26"/>
  </p:sldIdLst>
  <p:sldSz cx="12192000" cy="6858000"/>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F0A8EA9-E46B-4AF5-A76C-8956DBF82DCA}">
          <p14:sldIdLst>
            <p14:sldId id="640"/>
            <p14:sldId id="1569"/>
            <p14:sldId id="1601"/>
            <p14:sldId id="1597"/>
            <p14:sldId id="1605"/>
            <p14:sldId id="1602"/>
            <p14:sldId id="1606"/>
            <p14:sldId id="1607"/>
            <p14:sldId id="1608"/>
            <p14:sldId id="1609"/>
            <p14:sldId id="1610"/>
            <p14:sldId id="1611"/>
            <p14:sldId id="1612"/>
            <p14:sldId id="1603"/>
            <p14:sldId id="1613"/>
            <p14:sldId id="1614"/>
            <p14:sldId id="1615"/>
            <p14:sldId id="1616"/>
            <p14:sldId id="1617"/>
            <p14:sldId id="1618"/>
            <p14:sldId id="1619"/>
            <p14:sldId id="1604"/>
            <p14:sldId id="1599"/>
            <p14:sldId id="1600"/>
            <p14:sldId id="1598"/>
          </p14:sldIdLst>
        </p14:section>
      </p14:sectionLst>
    </p:ext>
    <p:ext uri="{EFAFB233-063F-42B5-8137-9DF3F51BA10A}">
      <p15:sldGuideLst xmlns:p15="http://schemas.microsoft.com/office/powerpoint/2012/main">
        <p15:guide id="1" orient="horz" pos="213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g Chen" initials="MOU" lastIdx="3" clrIdx="0"/>
  <p:cmAuthor id="2" name="crist"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12124"/>
    <a:srgbClr val="FF2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5" autoAdjust="0"/>
    <p:restoredTop sz="92988" autoAdjust="0"/>
  </p:normalViewPr>
  <p:slideViewPr>
    <p:cSldViewPr>
      <p:cViewPr varScale="1">
        <p:scale>
          <a:sx n="77" d="100"/>
          <a:sy n="77" d="100"/>
        </p:scale>
        <p:origin x="970" y="48"/>
      </p:cViewPr>
      <p:guideLst>
        <p:guide orient="horz" pos="2136"/>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2" d="100"/>
          <a:sy n="42" d="100"/>
        </p:scale>
        <p:origin x="2898"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F6043D90-AC6E-42E7-9FCD-B152133ABA7E}" type="slidenum">
              <a:rPr lang="zh-CN" altLang="en-US" smtClean="0"/>
              <a:t>‹#›</a:t>
            </a:fld>
            <a:endParaRPr lang="zh-CN" altLang="en-US"/>
          </a:p>
        </p:txBody>
      </p:sp>
      <p:sp>
        <p:nvSpPr>
          <p:cNvPr id="6" name="日期占位符 5"/>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51943CF9-44B9-492A-AEC6-87097B54033A}" type="datetimeFigureOut">
              <a:rPr lang="zh-CN" altLang="en-US" smtClean="0"/>
              <a:t>2023/7/8</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599BDCB6-29AA-2347-96F9-BE98C06CC428}" type="datetimeFigureOut">
              <a:rPr lang="en-US" smtClean="0"/>
              <a:t>7/8/2023</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56717EC1-A5BC-2E4D-BD73-CE0F8AFAF0A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803275" indent="-307975">
              <a:spcBef>
                <a:spcPct val="30000"/>
              </a:spcBef>
              <a:defRPr sz="1200">
                <a:solidFill>
                  <a:schemeClr val="tx1"/>
                </a:solidFill>
                <a:latin typeface="Times" panose="02020603050405020304" pitchFamily="18" charset="0"/>
              </a:defRPr>
            </a:lvl2pPr>
            <a:lvl3pPr marL="1236980" indent="-246380">
              <a:spcBef>
                <a:spcPct val="30000"/>
              </a:spcBef>
              <a:defRPr sz="1200">
                <a:solidFill>
                  <a:schemeClr val="tx1"/>
                </a:solidFill>
                <a:latin typeface="Times" panose="02020603050405020304" pitchFamily="18" charset="0"/>
              </a:defRPr>
            </a:lvl3pPr>
            <a:lvl4pPr marL="1732280" indent="-246380">
              <a:spcBef>
                <a:spcPct val="30000"/>
              </a:spcBef>
              <a:defRPr sz="1200">
                <a:solidFill>
                  <a:schemeClr val="tx1"/>
                </a:solidFill>
                <a:latin typeface="Times" panose="02020603050405020304" pitchFamily="18" charset="0"/>
              </a:defRPr>
            </a:lvl4pPr>
            <a:lvl5pPr marL="2227580" indent="-246380">
              <a:spcBef>
                <a:spcPct val="30000"/>
              </a:spcBef>
              <a:defRPr sz="1200">
                <a:solidFill>
                  <a:schemeClr val="tx1"/>
                </a:solidFill>
                <a:latin typeface="Times" panose="02020603050405020304" pitchFamily="18" charset="0"/>
              </a:defRPr>
            </a:lvl5pPr>
            <a:lvl6pPr marL="2684780" indent="-246380" eaLnBrk="0" fontAlgn="base" hangingPunct="0">
              <a:spcBef>
                <a:spcPct val="30000"/>
              </a:spcBef>
              <a:spcAft>
                <a:spcPct val="0"/>
              </a:spcAft>
              <a:defRPr sz="1200">
                <a:solidFill>
                  <a:schemeClr val="tx1"/>
                </a:solidFill>
                <a:latin typeface="Times" panose="02020603050405020304" pitchFamily="18" charset="0"/>
              </a:defRPr>
            </a:lvl6pPr>
            <a:lvl7pPr marL="3141980" indent="-246380" eaLnBrk="0" fontAlgn="base" hangingPunct="0">
              <a:spcBef>
                <a:spcPct val="30000"/>
              </a:spcBef>
              <a:spcAft>
                <a:spcPct val="0"/>
              </a:spcAft>
              <a:defRPr sz="1200">
                <a:solidFill>
                  <a:schemeClr val="tx1"/>
                </a:solidFill>
                <a:latin typeface="Times" panose="02020603050405020304" pitchFamily="18" charset="0"/>
              </a:defRPr>
            </a:lvl7pPr>
            <a:lvl8pPr marL="3599180" indent="-246380" eaLnBrk="0" fontAlgn="base" hangingPunct="0">
              <a:spcBef>
                <a:spcPct val="30000"/>
              </a:spcBef>
              <a:spcAft>
                <a:spcPct val="0"/>
              </a:spcAft>
              <a:defRPr sz="1200">
                <a:solidFill>
                  <a:schemeClr val="tx1"/>
                </a:solidFill>
                <a:latin typeface="Times" panose="02020603050405020304" pitchFamily="18" charset="0"/>
              </a:defRPr>
            </a:lvl8pPr>
            <a:lvl9pPr marL="4056380" indent="-24638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D3EE7A3-2C39-48A0-8B60-7B63AE763599}" type="slidenum">
              <a:rPr lang="en-GB" altLang="zh-CN" sz="1300" smtClean="0"/>
              <a:t>1</a:t>
            </a:fld>
            <a:endParaRPr lang="en-GB" altLang="zh-CN" sz="1300"/>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8</a:t>
            </a:fld>
            <a:endParaRPr lang="en-US"/>
          </a:p>
        </p:txBody>
      </p:sp>
    </p:spTree>
    <p:extLst>
      <p:ext uri="{BB962C8B-B14F-4D97-AF65-F5344CB8AC3E}">
        <p14:creationId xmlns:p14="http://schemas.microsoft.com/office/powerpoint/2010/main" val="148046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6717EC1-A5BC-2E4D-BD73-CE0F8AFAF0AA}" type="slidenum">
              <a:rPr lang="en-US" smtClean="0"/>
              <a:t>18</a:t>
            </a:fld>
            <a:endParaRPr lang="en-US"/>
          </a:p>
        </p:txBody>
      </p:sp>
    </p:spTree>
    <p:extLst>
      <p:ext uri="{BB962C8B-B14F-4D97-AF65-F5344CB8AC3E}">
        <p14:creationId xmlns:p14="http://schemas.microsoft.com/office/powerpoint/2010/main" val="2306704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1" y="4013936"/>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a:fillRect/>
          </a:stretch>
        </p:blipFill>
        <p:spPr>
          <a:xfrm>
            <a:off x="165851" y="233274"/>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91"/>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3" name="菱形 42"/>
          <p:cNvSpPr/>
          <p:nvPr/>
        </p:nvSpPr>
        <p:spPr>
          <a:xfrm>
            <a:off x="6003008" y="6379860"/>
            <a:ext cx="826581"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4" name="文本框 43"/>
          <p:cNvSpPr txBox="1"/>
          <p:nvPr/>
        </p:nvSpPr>
        <p:spPr>
          <a:xfrm>
            <a:off x="7701546" y="6496436"/>
            <a:ext cx="4687284"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1"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计算中心</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sp>
        <p:nvSpPr>
          <p:cNvPr id="45" name="副标题 2"/>
          <p:cNvSpPr txBox="1"/>
          <p:nvPr/>
        </p:nvSpPr>
        <p:spPr>
          <a:xfrm>
            <a:off x="0" y="6404058"/>
            <a:ext cx="7465232" cy="239653"/>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pPr marL="0" indent="0" algn="l">
              <a:buNone/>
            </a:pPr>
            <a:r>
              <a:rPr lang="zh-CN" altLang="en-US" sz="1600" dirty="0"/>
              <a:t>二零二零年终总结 报告</a:t>
            </a:r>
            <a:endParaRPr lang="en-US" altLang="zh-CN" sz="1600" dirty="0"/>
          </a:p>
        </p:txBody>
      </p:sp>
      <p:cxnSp>
        <p:nvCxnSpPr>
          <p:cNvPr id="3" name="直接连接符 2"/>
          <p:cNvCxnSpPr/>
          <p:nvPr/>
        </p:nvCxnSpPr>
        <p:spPr>
          <a:xfrm>
            <a:off x="1" y="6721454"/>
            <a:ext cx="7373721"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1" y="4417132"/>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1" y="4853266"/>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pic>
        <p:nvPicPr>
          <p:cNvPr id="21" name="图片 20"/>
          <p:cNvPicPr>
            <a:picLocks noChangeAspect="1"/>
          </p:cNvPicPr>
          <p:nvPr userDrawn="1"/>
        </p:nvPicPr>
        <p:blipFill>
          <a:blip r:embed="rId3"/>
          <a:stretch>
            <a:fillRect/>
          </a:stretch>
        </p:blipFill>
        <p:spPr>
          <a:xfrm>
            <a:off x="11064552" y="233274"/>
            <a:ext cx="922538" cy="720912"/>
          </a:xfrm>
          <a:prstGeom prst="rect">
            <a:avLst/>
          </a:prstGeom>
        </p:spPr>
      </p:pic>
      <p:pic>
        <p:nvPicPr>
          <p:cNvPr id="20" name="图片 19"/>
          <p:cNvPicPr>
            <a:picLocks noChangeAspect="1"/>
          </p:cNvPicPr>
          <p:nvPr userDrawn="1"/>
        </p:nvPicPr>
        <p:blipFill>
          <a:blip r:embed="rId4"/>
          <a:stretch>
            <a:fillRect/>
          </a:stretch>
        </p:blipFill>
        <p:spPr>
          <a:xfrm>
            <a:off x="7824192" y="255049"/>
            <a:ext cx="3288365" cy="653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4" name="图片 3"/>
          <p:cNvPicPr>
            <a:picLocks noChangeAspect="1"/>
          </p:cNvPicPr>
          <p:nvPr userDrawn="1"/>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499" y="116632"/>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6" name="图片 5"/>
          <p:cNvPicPr>
            <a:picLocks noChangeAspect="1"/>
          </p:cNvPicPr>
          <p:nvPr userDrawn="1"/>
        </p:nvPicPr>
        <p:blipFill>
          <a:blip r:embed="rId2"/>
          <a:stretch>
            <a:fillRect/>
          </a:stretch>
        </p:blipFill>
        <p:spPr>
          <a:xfrm>
            <a:off x="8472264" y="-5508"/>
            <a:ext cx="3719736" cy="841866"/>
          </a:xfrm>
          <a:prstGeom prst="rect">
            <a:avLst/>
          </a:prstGeom>
        </p:spPr>
      </p:pic>
      <p:pic>
        <p:nvPicPr>
          <p:cNvPr id="7" name="图片 6"/>
          <p:cNvPicPr>
            <a:picLocks noChangeAspect="1"/>
          </p:cNvPicPr>
          <p:nvPr userDrawn="1"/>
        </p:nvPicPr>
        <p:blipFill>
          <a:blip r:embed="rId3"/>
          <a:stretch>
            <a:fillRect/>
          </a:stretch>
        </p:blipFill>
        <p:spPr>
          <a:xfrm>
            <a:off x="4583832" y="9717"/>
            <a:ext cx="3974648" cy="79009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4" name="Line 6"/>
          <p:cNvSpPr>
            <a:spLocks noChangeShapeType="1"/>
          </p:cNvSpPr>
          <p:nvPr/>
        </p:nvSpPr>
        <p:spPr bwMode="auto">
          <a:xfrm>
            <a:off x="0" y="5867400"/>
            <a:ext cx="12192000" cy="0"/>
          </a:xfrm>
          <a:prstGeom prst="line">
            <a:avLst/>
          </a:prstGeom>
          <a:noFill/>
          <a:ln w="38100">
            <a:solidFill>
              <a:srgbClr val="00267F"/>
            </a:solidFill>
            <a:round/>
          </a:ln>
          <a:effectLst/>
        </p:spPr>
        <p:txBody>
          <a:bodyPr wrap="none" anchor="ctr"/>
          <a:lstStyle/>
          <a:p>
            <a:pPr eaLnBrk="1" hangingPunct="1">
              <a:lnSpc>
                <a:spcPct val="130000"/>
              </a:lnSpc>
              <a:spcBef>
                <a:spcPct val="20000"/>
              </a:spcBef>
              <a:buClr>
                <a:srgbClr val="FF0066"/>
              </a:buClr>
              <a:buSzPct val="80000"/>
              <a:buFont typeface="Wingdings" panose="05000000000000000000" pitchFamily="2" charset="2"/>
              <a:buChar char="è"/>
              <a:defRPr/>
            </a:pPr>
            <a:endParaRPr lang="zh-CN" altLang="en-US" sz="1800">
              <a:effectLst>
                <a:outerShdw blurRad="38100" dist="38100" dir="2700000" algn="tl">
                  <a:srgbClr val="000000">
                    <a:alpha val="43137"/>
                  </a:srgbClr>
                </a:outerShdw>
              </a:effectLst>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55575"/>
            <a:ext cx="4230095" cy="82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sz="quarter"/>
          </p:nvPr>
        </p:nvSpPr>
        <p:spPr>
          <a:xfrm>
            <a:off x="1422400" y="1524000"/>
            <a:ext cx="9347200" cy="1143000"/>
          </a:xfrm>
          <a:noFill/>
        </p:spPr>
        <p:txBody>
          <a:bodyPr wrap="none" lIns="91440" tIns="45720" rIns="91440" bIns="45720"/>
          <a:lstStyle>
            <a:lvl1pPr marL="0">
              <a:defRPr b="0">
                <a:solidFill>
                  <a:srgbClr val="00267F"/>
                </a:solidFill>
                <a:effectLst>
                  <a:outerShdw blurRad="38100" dist="38100" dir="2700000" algn="tl">
                    <a:srgbClr val="C0C0C0"/>
                  </a:outerShdw>
                </a:effectLst>
              </a:defRPr>
            </a:lvl1pPr>
          </a:lstStyle>
          <a:p>
            <a:r>
              <a:rPr lang="en-GB"/>
              <a:t>Click to edit Master title style</a:t>
            </a:r>
          </a:p>
        </p:txBody>
      </p:sp>
      <p:sp>
        <p:nvSpPr>
          <p:cNvPr id="50180" name="Rectangle 4"/>
          <p:cNvSpPr>
            <a:spLocks noGrp="1" noChangeArrowheads="1"/>
          </p:cNvSpPr>
          <p:nvPr>
            <p:ph type="subTitle" sz="quarter" idx="1"/>
          </p:nvPr>
        </p:nvSpPr>
        <p:spPr>
          <a:xfrm>
            <a:off x="1422400" y="3124200"/>
            <a:ext cx="9347200" cy="838200"/>
          </a:xfrm>
          <a:ln w="9525"/>
        </p:spPr>
        <p:txBody>
          <a:bodyPr wrap="none"/>
          <a:lstStyle>
            <a:lvl1pPr marL="0" indent="0">
              <a:buFont typeface="Wingdings" panose="05000000000000000000" pitchFamily="2" charset="2"/>
              <a:buNone/>
              <a:defRPr sz="3200" b="1"/>
            </a:lvl1pPr>
          </a:lstStyle>
          <a:p>
            <a:r>
              <a:rPr lang="en-GB"/>
              <a:t>Click to edit Master subtitle style</a:t>
            </a:r>
          </a:p>
        </p:txBody>
      </p:sp>
      <p:sp>
        <p:nvSpPr>
          <p:cNvPr id="7" name="Rectangle 2"/>
          <p:cNvSpPr>
            <a:spLocks noGrp="1" noChangeArrowheads="1"/>
          </p:cNvSpPr>
          <p:nvPr>
            <p:ph type="dt" sz="quarter" idx="10"/>
          </p:nvPr>
        </p:nvSpPr>
        <p:spPr bwMode="auto">
          <a:xfrm>
            <a:off x="9144000" y="5943600"/>
            <a:ext cx="2540000" cy="457200"/>
          </a:xfrm>
          <a:prstGeom prst="rect">
            <a:avLst/>
          </a:prstGeom>
          <a:ln>
            <a:miter lim="800000"/>
          </a:ln>
        </p:spPr>
        <p:txBody>
          <a:bodyPr vert="horz" wrap="square" lIns="91440" tIns="45720" rIns="91440" bIns="45720" numCol="1" anchor="t" anchorCtr="0" compatLnSpc="1"/>
          <a:lstStyle>
            <a:lvl1pPr eaLnBrk="1" hangingPunct="1">
              <a:lnSpc>
                <a:spcPct val="100000"/>
              </a:lnSpc>
              <a:spcBef>
                <a:spcPct val="0"/>
              </a:spcBef>
              <a:buClrTx/>
              <a:buSzTx/>
              <a:buFontTx/>
              <a:buNone/>
              <a:defRPr>
                <a:effectLst/>
                <a:ea typeface="宋体" panose="02010600030101010101" pitchFamily="2" charset="-122"/>
              </a:defRPr>
            </a:lvl1pPr>
          </a:lstStyle>
          <a:p>
            <a:pPr>
              <a:defRPr/>
            </a:pPr>
            <a:endParaRPr lang="zh-CN" altLang="en-GB"/>
          </a:p>
        </p:txBody>
      </p:sp>
      <p:pic>
        <p:nvPicPr>
          <p:cNvPr id="10" name="图片 9"/>
          <p:cNvPicPr>
            <a:picLocks noChangeAspect="1"/>
          </p:cNvPicPr>
          <p:nvPr userDrawn="1"/>
        </p:nvPicPr>
        <p:blipFill>
          <a:blip r:embed="rId3"/>
          <a:stretch>
            <a:fillRect/>
          </a:stretch>
        </p:blipFill>
        <p:spPr>
          <a:xfrm>
            <a:off x="8328248" y="32601"/>
            <a:ext cx="3719736" cy="841866"/>
          </a:xfrm>
          <a:prstGeom prst="rect">
            <a:avLst/>
          </a:prstGeom>
        </p:spPr>
      </p:pic>
      <p:pic>
        <p:nvPicPr>
          <p:cNvPr id="8" name="图片 7"/>
          <p:cNvPicPr>
            <a:picLocks noChangeAspect="1"/>
          </p:cNvPicPr>
          <p:nvPr userDrawn="1"/>
        </p:nvPicPr>
        <p:blipFill>
          <a:blip r:embed="rId4"/>
          <a:stretch>
            <a:fillRect/>
          </a:stretch>
        </p:blipFill>
        <p:spPr>
          <a:xfrm>
            <a:off x="4511824" y="122475"/>
            <a:ext cx="3974648" cy="790092"/>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2023/7/8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8472264" y="-5508"/>
            <a:ext cx="3719736" cy="841866"/>
          </a:xfrm>
          <a:prstGeom prst="rect">
            <a:avLst/>
          </a:prstGeom>
        </p:spPr>
      </p:pic>
      <p:pic>
        <p:nvPicPr>
          <p:cNvPr id="6" name="图片 5"/>
          <p:cNvPicPr>
            <a:picLocks noChangeAspect="1"/>
          </p:cNvPicPr>
          <p:nvPr userDrawn="1"/>
        </p:nvPicPr>
        <p:blipFill>
          <a:blip r:embed="rId3"/>
          <a:stretch>
            <a:fillRect/>
          </a:stretch>
        </p:blipFill>
        <p:spPr>
          <a:xfrm>
            <a:off x="4517650" y="20379"/>
            <a:ext cx="3974648" cy="79009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936104"/>
          </a:xfrm>
          <a:prstGeom prst="rect">
            <a:avLst/>
          </a:prstGeom>
          <a:solidFill>
            <a:srgbClr val="00B0F0"/>
          </a:solidFill>
          <a:effectLst/>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484784"/>
            <a:ext cx="10972800"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矩形 7"/>
          <p:cNvSpPr/>
          <p:nvPr userDrawn="1"/>
        </p:nvSpPr>
        <p:spPr>
          <a:xfrm>
            <a:off x="0" y="6606480"/>
            <a:ext cx="12192000"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70FF7DB3-1718-423B-8293-DE88ABDFAFDF}" type="slidenum">
              <a:rPr lang="zh-CN" altLang="en-US" sz="1400" smtClean="0"/>
              <a:t>‹#›</a:t>
            </a:fld>
            <a:r>
              <a:rPr lang="en-US" altLang="zh-CN" sz="1400" dirty="0"/>
              <a:t>/46</a:t>
            </a:r>
            <a:endParaRPr lang="zh-CN" altLang="en-US" sz="18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目录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0" y="0"/>
            <a:ext cx="12192000" cy="1008000"/>
          </a:xfrm>
          <a:prstGeom prst="rect">
            <a:avLst/>
          </a:prstGeom>
        </p:spPr>
        <p:txBody>
          <a:bodyPr anchor="ctr" anchorCtr="0">
            <a:normAutofit/>
          </a:bodyPr>
          <a:lstStyle>
            <a:lvl1pPr marL="182880" indent="0" algn="l" rtl="0" eaLnBrk="0" fontAlgn="base" hangingPunct="0">
              <a:lnSpc>
                <a:spcPct val="150000"/>
              </a:lnSpc>
              <a:spcBef>
                <a:spcPct val="0"/>
              </a:spcBef>
              <a:spcAft>
                <a:spcPct val="0"/>
              </a:spcAft>
              <a:buClr>
                <a:srgbClr val="C00000"/>
              </a:buClr>
              <a:buSzPct val="90000"/>
              <a:buFont typeface="Wingdings" panose="05000000000000000000" pitchFamily="2" charset="2"/>
              <a:buNone/>
              <a:defRPr lang="zh-CN" altLang="en-US" sz="3200" b="1" kern="1200" baseline="0" dirty="0">
                <a:solidFill>
                  <a:schemeClr val="tx1"/>
                </a:solidFill>
                <a:latin typeface="Cambria" panose="02040503050406030204" pitchFamily="18" charset="0"/>
                <a:ea typeface="微软雅黑" panose="020B0503020204020204" charset="-122"/>
                <a:cs typeface="汉仪中圆简"/>
              </a:defRPr>
            </a:lvl1pPr>
          </a:lstStyle>
          <a:p>
            <a:r>
              <a:rPr lang="zh-CN" altLang="en-US" dirty="0"/>
              <a:t>单击此处编辑标题样式</a:t>
            </a:r>
          </a:p>
        </p:txBody>
      </p:sp>
      <p:sp>
        <p:nvSpPr>
          <p:cNvPr id="4" name="文本占位符 3"/>
          <p:cNvSpPr>
            <a:spLocks noGrp="1"/>
          </p:cNvSpPr>
          <p:nvPr>
            <p:ph type="body" sz="quarter" idx="10" hasCustomPrompt="1"/>
          </p:nvPr>
        </p:nvSpPr>
        <p:spPr>
          <a:xfrm>
            <a:off x="935118" y="1484784"/>
            <a:ext cx="11017533" cy="4536504"/>
          </a:xfrm>
          <a:prstGeom prst="rect">
            <a:avLst/>
          </a:prstGeom>
        </p:spPr>
        <p:txBody>
          <a:bodyPr anchor="t" anchorCtr="0">
            <a:normAutofit/>
          </a:bodyPr>
          <a:lstStyle>
            <a:lvl1pPr marL="352425" indent="-352425" algn="l" rtl="0" eaLnBrk="0" fontAlgn="base" hangingPunct="0">
              <a:lnSpc>
                <a:spcPct val="200000"/>
              </a:lnSpc>
              <a:spcBef>
                <a:spcPts val="300"/>
              </a:spcBef>
              <a:spcAft>
                <a:spcPts val="300"/>
              </a:spcAft>
              <a:buClr>
                <a:schemeClr val="tx1"/>
              </a:buClr>
              <a:buSzPct val="90000"/>
              <a:buFont typeface="Wingdings" panose="05000000000000000000" pitchFamily="2" charset="2"/>
              <a:buChar char="n"/>
              <a:defRPr lang="zh-CN" altLang="en-US" sz="2800" b="1" kern="1200" baseline="0" dirty="0" smtClean="0">
                <a:solidFill>
                  <a:schemeClr val="tx1"/>
                </a:solidFill>
                <a:latin typeface="Cambria" panose="02040503050406030204" pitchFamily="18" charset="0"/>
                <a:ea typeface="微软雅黑" panose="020B0503020204020204" charset="-122"/>
                <a:cs typeface="Times New Roman" panose="02020603050405020304" pitchFamily="18" charset="0"/>
              </a:defRPr>
            </a:lvl1pPr>
            <a:lvl2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smtClean="0">
                <a:solidFill>
                  <a:srgbClr val="002060"/>
                </a:solidFill>
                <a:latin typeface="微软雅黑" panose="020B0503020204020204" charset="-122"/>
                <a:ea typeface="微软雅黑" panose="020B0503020204020204" charset="-122"/>
                <a:cs typeface="汉仪中圆简"/>
              </a:defRPr>
            </a:lvl2pPr>
            <a:lvl3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smtClean="0">
                <a:solidFill>
                  <a:srgbClr val="002060"/>
                </a:solidFill>
                <a:latin typeface="微软雅黑" panose="020B0503020204020204" charset="-122"/>
                <a:ea typeface="微软雅黑" panose="020B0503020204020204" charset="-122"/>
                <a:cs typeface="汉仪中圆简"/>
              </a:defRPr>
            </a:lvl3pPr>
            <a:lvl4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smtClean="0">
                <a:solidFill>
                  <a:srgbClr val="002060"/>
                </a:solidFill>
                <a:latin typeface="微软雅黑" panose="020B0503020204020204" charset="-122"/>
                <a:ea typeface="微软雅黑" panose="020B0503020204020204" charset="-122"/>
                <a:cs typeface="汉仪中圆简"/>
              </a:defRPr>
            </a:lvl4pPr>
            <a:lvl5pPr indent="-342900" algn="l" rtl="0" eaLnBrk="0" fontAlgn="base" hangingPunct="0">
              <a:lnSpc>
                <a:spcPct val="150000"/>
              </a:lnSpc>
              <a:spcBef>
                <a:spcPct val="0"/>
              </a:spcBef>
              <a:spcAft>
                <a:spcPct val="0"/>
              </a:spcAft>
              <a:buClr>
                <a:srgbClr val="C00000"/>
              </a:buClr>
              <a:buSzPct val="90000"/>
              <a:buFont typeface="Wingdings" panose="05000000000000000000" pitchFamily="2" charset="2"/>
              <a:buChar char="n"/>
              <a:defRPr lang="zh-CN" altLang="en-US" sz="2100" b="1" kern="1200" dirty="0">
                <a:solidFill>
                  <a:srgbClr val="002060"/>
                </a:solidFill>
                <a:latin typeface="微软雅黑" panose="020B0503020204020204" charset="-122"/>
                <a:ea typeface="微软雅黑" panose="020B0503020204020204" charset="-122"/>
                <a:cs typeface="汉仪中圆简"/>
              </a:defRPr>
            </a:lvl5pPr>
          </a:lstStyle>
          <a:p>
            <a:pPr lvl="0"/>
            <a:r>
              <a:rPr lang="zh-CN" altLang="en-US" dirty="0"/>
              <a:t>单击此处添加目录</a:t>
            </a:r>
          </a:p>
        </p:txBody>
      </p:sp>
      <p:sp>
        <p:nvSpPr>
          <p:cNvPr id="15" name="灯片编号占位符 5"/>
          <p:cNvSpPr>
            <a:spLocks noGrp="1"/>
          </p:cNvSpPr>
          <p:nvPr>
            <p:ph type="sldNum" sz="quarter" idx="4"/>
          </p:nvPr>
        </p:nvSpPr>
        <p:spPr>
          <a:xfrm>
            <a:off x="10896533" y="6390794"/>
            <a:ext cx="1248139" cy="365125"/>
          </a:xfrm>
          <a:prstGeom prst="rect">
            <a:avLst/>
          </a:prstGeom>
        </p:spPr>
        <p:txBody>
          <a:bodyPr vert="horz" lIns="91440" tIns="45720" rIns="91440" bIns="45720" rtlCol="0" anchor="ctr"/>
          <a:lstStyle>
            <a:lvl1pPr algn="r">
              <a:defRPr sz="2000" b="1">
                <a:solidFill>
                  <a:schemeClr val="accent6">
                    <a:lumMod val="50000"/>
                  </a:schemeClr>
                </a:solidFill>
                <a:latin typeface="Times New Roman" panose="02020603050405020304" pitchFamily="18" charset="0"/>
                <a:cs typeface="Times New Roman" panose="02020603050405020304" pitchFamily="18" charset="0"/>
              </a:defRPr>
            </a:lvl1pPr>
          </a:lstStyle>
          <a:p>
            <a:fld id="{8A5641F2-5FCC-4DFB-A044-EC74B8B3AD6A}" type="slidenum">
              <a:rPr lang="zh-CN" altLang="en-US" smtClean="0"/>
              <a:t>‹#›</a:t>
            </a:fld>
            <a:endParaRPr lang="zh-CN" altLang="en-US"/>
          </a:p>
        </p:txBody>
      </p:sp>
      <p:cxnSp>
        <p:nvCxnSpPr>
          <p:cNvPr id="5" name="直接连接符 4"/>
          <p:cNvCxnSpPr/>
          <p:nvPr/>
        </p:nvCxnSpPr>
        <p:spPr>
          <a:xfrm>
            <a:off x="0" y="908720"/>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88"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pic>
        <p:nvPicPr>
          <p:cNvPr id="4" name="图片 3"/>
          <p:cNvPicPr>
            <a:picLocks noChangeAspect="1"/>
          </p:cNvPicPr>
          <p:nvPr userDrawn="1"/>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pic>
        <p:nvPicPr>
          <p:cNvPr id="12" name="图片 11"/>
          <p:cNvPicPr>
            <a:picLocks noChangeAspect="1"/>
          </p:cNvPicPr>
          <p:nvPr userDrawn="1"/>
        </p:nvPicPr>
        <p:blipFill>
          <a:blip r:embed="rId2"/>
          <a:stretch>
            <a:fillRect/>
          </a:stretch>
        </p:blipFill>
        <p:spPr>
          <a:xfrm>
            <a:off x="7824192" y="111033"/>
            <a:ext cx="3288365" cy="6536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7" name="矩形 6"/>
          <p:cNvSpPr/>
          <p:nvPr/>
        </p:nvSpPr>
        <p:spPr>
          <a:xfrm>
            <a:off x="1" y="6586927"/>
            <a:ext cx="10914276" cy="268329"/>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8" name="矩形 7"/>
          <p:cNvSpPr/>
          <p:nvPr/>
        </p:nvSpPr>
        <p:spPr>
          <a:xfrm>
            <a:off x="10914278" y="6588019"/>
            <a:ext cx="1277721" cy="2672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9" name="Slide Number Placeholder 5"/>
          <p:cNvSpPr txBox="1"/>
          <p:nvPr/>
        </p:nvSpPr>
        <p:spPr>
          <a:xfrm>
            <a:off x="10311534" y="6588019"/>
            <a:ext cx="1796516" cy="26723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t>‹#›</a:t>
            </a:fld>
            <a:endParaRPr lang="zh-CN" altLang="en-US" sz="1600" b="1" dirty="0">
              <a:latin typeface="Calibri" panose="020F0502020204030204" pitchFamily="34" charset="0"/>
              <a:cs typeface="Calibri" panose="020F0502020204030204" pitchFamily="34" charset="0"/>
            </a:endParaRPr>
          </a:p>
        </p:txBody>
      </p:sp>
      <p:sp>
        <p:nvSpPr>
          <p:cNvPr id="10" name="文本框 9"/>
          <p:cNvSpPr txBox="1"/>
          <p:nvPr/>
        </p:nvSpPr>
        <p:spPr>
          <a:xfrm>
            <a:off x="0" y="6567603"/>
            <a:ext cx="10715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latin typeface="Calibri" panose="020F0502020204030204" pitchFamily="34" charset="0"/>
                <a:ea typeface="楷体" panose="02010609060101010101" pitchFamily="49" charset="-122"/>
                <a:cs typeface="Calibri" panose="020F0502020204030204" pitchFamily="34" charset="0"/>
              </a:rPr>
              <a:t>HEPS · </a:t>
            </a:r>
            <a:r>
              <a:rPr lang="en-US" altLang="zh-CN" sz="1600" b="1" dirty="0">
                <a:solidFill>
                  <a:schemeClr val="bg1"/>
                </a:solidFill>
              </a:rPr>
              <a:t>The 1</a:t>
            </a:r>
            <a:r>
              <a:rPr lang="en-US" altLang="zh-CN" sz="1600" b="1" baseline="30000" dirty="0">
                <a:solidFill>
                  <a:schemeClr val="bg1"/>
                </a:solidFill>
              </a:rPr>
              <a:t>st</a:t>
            </a:r>
            <a:r>
              <a:rPr lang="en-US" altLang="zh-CN" sz="1600" b="1" baseline="0" dirty="0">
                <a:solidFill>
                  <a:schemeClr val="bg1"/>
                </a:solidFill>
              </a:rPr>
              <a:t> </a:t>
            </a:r>
            <a:r>
              <a:rPr lang="en-US" altLang="zh-CN" sz="1600" b="1" dirty="0">
                <a:solidFill>
                  <a:schemeClr val="bg1"/>
                </a:solidFill>
              </a:rPr>
              <a:t>Meeting of HEPS</a:t>
            </a:r>
            <a:r>
              <a:rPr lang="en-US" altLang="zh-CN" sz="1600" b="1" baseline="0" dirty="0">
                <a:solidFill>
                  <a:schemeClr val="bg1"/>
                </a:solidFill>
              </a:rPr>
              <a:t> </a:t>
            </a:r>
            <a:r>
              <a:rPr lang="en-US" altLang="zh-CN" sz="1600" b="1" dirty="0">
                <a:solidFill>
                  <a:schemeClr val="bg1"/>
                </a:solidFill>
              </a:rPr>
              <a:t>IAC, IHEP, Dec. 11-14, 2018</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1" name="直角三角形 10"/>
          <p:cNvSpPr/>
          <p:nvPr/>
        </p:nvSpPr>
        <p:spPr>
          <a:xfrm flipV="1">
            <a:off x="10909477" y="6588019"/>
            <a:ext cx="526943" cy="267236"/>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2" name="直接连接符 11"/>
          <p:cNvCxnSpPr/>
          <p:nvPr/>
        </p:nvCxnSpPr>
        <p:spPr>
          <a:xfrm>
            <a:off x="11445105" y="6588019"/>
            <a:ext cx="0" cy="2672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内容占位符 13"/>
          <p:cNvSpPr>
            <a:spLocks noGrp="1"/>
          </p:cNvSpPr>
          <p:nvPr>
            <p:ph sz="quarter" idx="10" hasCustomPrompt="1"/>
          </p:nvPr>
        </p:nvSpPr>
        <p:spPr>
          <a:xfrm>
            <a:off x="0" y="1329893"/>
            <a:ext cx="8783781" cy="1912071"/>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2" y="3460607"/>
            <a:ext cx="9628909" cy="27115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80" indent="-182880">
              <a:buClrTx/>
              <a:buFont typeface="Wingdings" panose="05000000000000000000" pitchFamily="2" charset="2"/>
              <a:buChar char="l"/>
              <a:defRPr sz="3200">
                <a:solidFill>
                  <a:schemeClr val="tx1"/>
                </a:solidFill>
              </a:defRPr>
            </a:lvl1pPr>
            <a:lvl2pPr marL="685800" indent="-182880">
              <a:buClrTx/>
              <a:buFont typeface="Wingdings" panose="05000000000000000000" pitchFamily="2" charset="2"/>
              <a:buChar char="n"/>
              <a:defRPr sz="2400">
                <a:solidFill>
                  <a:schemeClr val="tx1"/>
                </a:solidFill>
              </a:defRPr>
            </a:lvl2pPr>
            <a:lvl3pPr marL="1143000" indent="-182880">
              <a:buClrTx/>
              <a:buFont typeface="Wingdings" panose="05000000000000000000" pitchFamily="2" charset="2"/>
              <a:buChar char="u"/>
              <a:defRPr sz="2000">
                <a:solidFill>
                  <a:schemeClr val="tx1"/>
                </a:solidFill>
              </a:defRPr>
            </a:lvl3pPr>
            <a:lvl4pPr marL="1600200" indent="-182880">
              <a:buClrTx/>
              <a:buFont typeface="Wingdings" panose="05000000000000000000" pitchFamily="2" charset="2"/>
              <a:buChar char="Ø"/>
              <a:defRPr sz="1800">
                <a:solidFill>
                  <a:schemeClr val="tx1"/>
                </a:solidFill>
              </a:defRPr>
            </a:lvl4pPr>
            <a:lvl5pPr marL="2057400" indent="-182880">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07879"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558637" y="105353"/>
            <a:ext cx="9649931"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pic>
        <p:nvPicPr>
          <p:cNvPr id="6" name="图片 5"/>
          <p:cNvPicPr>
            <a:picLocks noChangeAspect="1"/>
          </p:cNvPicPr>
          <p:nvPr userDrawn="1"/>
        </p:nvPicPr>
        <p:blipFill>
          <a:blip r:embed="rId2"/>
          <a:stretch>
            <a:fillRect/>
          </a:stretch>
        </p:blipFill>
        <p:spPr>
          <a:xfrm>
            <a:off x="7824192" y="105100"/>
            <a:ext cx="3288365" cy="65367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00348"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899" y="1235860"/>
            <a:ext cx="3474720" cy="813171"/>
          </a:xfrm>
        </p:spPr>
        <p:txBody>
          <a:bodyPr anchor="b">
            <a:noAutofit/>
          </a:bodyPr>
          <a:lstStyle>
            <a:lvl1pPr marL="0" indent="0">
              <a:spcBef>
                <a:spcPts val="0"/>
              </a:spcBef>
              <a:buNone/>
              <a:defRPr sz="2800" b="1">
                <a:solidFill>
                  <a:schemeClr val="tx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8350899"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pic>
        <p:nvPicPr>
          <p:cNvPr id="9" name="图片 8"/>
          <p:cNvPicPr>
            <a:picLocks noChangeAspect="1"/>
          </p:cNvPicPr>
          <p:nvPr userDrawn="1"/>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39"/>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1" y="116633"/>
            <a:ext cx="8928100" cy="587375"/>
          </a:xfrm>
        </p:spPr>
        <p:txBody>
          <a:bodyPr/>
          <a:lstStyle>
            <a:lvl1pPr marL="0" marR="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1pPr>
          </a:lstStyle>
          <a:p>
            <a:pPr marL="0" marR="0" lvl="0" indent="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pic>
        <p:nvPicPr>
          <p:cNvPr id="4" name="图片 3"/>
          <p:cNvPicPr>
            <a:picLocks noChangeAspect="1"/>
          </p:cNvPicPr>
          <p:nvPr userDrawn="1"/>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6"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718458" y="1273629"/>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3"/>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2"/>
            <a:ext cx="8642349" cy="431800"/>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6" name="图片 5"/>
          <p:cNvPicPr>
            <a:picLocks noChangeAspect="1"/>
          </p:cNvPicPr>
          <p:nvPr userDrawn="1"/>
        </p:nvPicPr>
        <p:blipFill>
          <a:blip r:embed="rId2"/>
          <a:stretch>
            <a:fillRect/>
          </a:stretch>
        </p:blipFill>
        <p:spPr>
          <a:xfrm>
            <a:off x="8472264" y="-5508"/>
            <a:ext cx="3719736" cy="84186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1" y="1191984"/>
            <a:ext cx="8115231" cy="5101937"/>
          </a:xfrm>
          <a:solidFill>
            <a:schemeClr val="bg1">
              <a:lumMod val="75000"/>
            </a:schemeClr>
          </a:solidFill>
        </p:spPr>
        <p:txBody>
          <a:bodyPr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4"/>
            <a:ext cx="2834217"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8"/>
            <a:ext cx="2834217"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499" y="44624"/>
            <a:ext cx="8544984" cy="576262"/>
          </a:xfrm>
        </p:spPr>
        <p:txBody>
          <a:bodyPr>
            <a:noAutofit/>
          </a:bodyPr>
          <a:lstStyle>
            <a:lvl5pPr marL="1873250" marR="0"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sz="4000">
                <a:latin typeface="+mj-lt"/>
              </a:defRPr>
            </a:lvl5pPr>
          </a:lstStyle>
          <a:p>
            <a:pPr marL="1873250" marR="0" lvl="4" indent="-1873250" algn="l" defTabSz="914400" rtl="0" eaLnBrk="1" fontAlgn="auto" latinLnBrk="0" hangingPunct="1">
              <a:lnSpc>
                <a:spcPct val="100000"/>
              </a:lnSpc>
              <a:spcBef>
                <a:spcPts val="1200"/>
              </a:spcBef>
              <a:spcAft>
                <a:spcPts val="0"/>
              </a:spcAft>
              <a:buClrTx/>
              <a:buSzPct val="60000"/>
              <a:buFont typeface="Wingdings" panose="05000000000000000000" pitchFamily="2" charset="2"/>
              <a:buNone/>
              <a:defRPr/>
            </a:pPr>
            <a:r>
              <a:rPr lang="en-US" altLang="zh-CN" b="1" dirty="0">
                <a:solidFill>
                  <a:srgbClr val="C00000"/>
                </a:solidFill>
              </a:rPr>
              <a:t>Click here to add text</a:t>
            </a:r>
            <a:endParaRPr lang="zh-CN" altLang="en-US" b="1" dirty="0">
              <a:solidFill>
                <a:srgbClr val="C00000"/>
              </a:solidFill>
            </a:endParaRPr>
          </a:p>
        </p:txBody>
      </p:sp>
      <p:pic>
        <p:nvPicPr>
          <p:cNvPr id="7" name="图片 6"/>
          <p:cNvPicPr>
            <a:picLocks noChangeAspect="1"/>
          </p:cNvPicPr>
          <p:nvPr userDrawn="1"/>
        </p:nvPicPr>
        <p:blipFill>
          <a:blip r:embed="rId2"/>
          <a:stretch>
            <a:fillRect/>
          </a:stretch>
        </p:blipFill>
        <p:spPr>
          <a:xfrm>
            <a:off x="8472264" y="-5508"/>
            <a:ext cx="3719736" cy="8418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tif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5"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821645"/>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786" y="108726"/>
            <a:ext cx="955964" cy="631767"/>
          </a:xfrm>
          <a:prstGeom prst="rect">
            <a:avLst/>
          </a:prstGeom>
        </p:spPr>
      </p:pic>
      <p:sp>
        <p:nvSpPr>
          <p:cNvPr id="17" name="矩形 16"/>
          <p:cNvSpPr/>
          <p:nvPr/>
        </p:nvSpPr>
        <p:spPr>
          <a:xfrm>
            <a:off x="1" y="6432191"/>
            <a:ext cx="10914276" cy="42306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sp>
        <p:nvSpPr>
          <p:cNvPr id="18" name="矩形 17"/>
          <p:cNvSpPr/>
          <p:nvPr/>
        </p:nvSpPr>
        <p:spPr>
          <a:xfrm>
            <a:off x="10909477" y="6432191"/>
            <a:ext cx="1277721" cy="421341"/>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Calibri" panose="020F0502020204030204" pitchFamily="34" charset="0"/>
              <a:cs typeface="Calibri" panose="020F0502020204030204" pitchFamily="34" charset="0"/>
            </a:endParaRPr>
          </a:p>
        </p:txBody>
      </p:sp>
      <p:sp>
        <p:nvSpPr>
          <p:cNvPr id="19" name="Slide Number Placeholder 5"/>
          <p:cNvSpPr txBox="1"/>
          <p:nvPr/>
        </p:nvSpPr>
        <p:spPr>
          <a:xfrm>
            <a:off x="10311534" y="6433915"/>
            <a:ext cx="1796516" cy="421341"/>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t>‹#›</a:t>
            </a:fld>
            <a:endParaRPr lang="zh-CN" altLang="en-US" sz="1600" b="1" dirty="0">
              <a:latin typeface="Calibri" panose="020F0502020204030204" pitchFamily="34" charset="0"/>
              <a:cs typeface="Calibri" panose="020F0502020204030204" pitchFamily="34" charset="0"/>
            </a:endParaRPr>
          </a:p>
        </p:txBody>
      </p:sp>
      <p:sp>
        <p:nvSpPr>
          <p:cNvPr id="21" name="直角三角形 20"/>
          <p:cNvSpPr/>
          <p:nvPr/>
        </p:nvSpPr>
        <p:spPr>
          <a:xfrm flipV="1">
            <a:off x="10909477" y="6433915"/>
            <a:ext cx="526943" cy="421341"/>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22" name="直接连接符 21"/>
          <p:cNvCxnSpPr/>
          <p:nvPr/>
        </p:nvCxnSpPr>
        <p:spPr>
          <a:xfrm>
            <a:off x="11445105" y="6433915"/>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18"/>
          <a:stretch>
            <a:fillRect/>
          </a:stretch>
        </p:blipFill>
        <p:spPr>
          <a:xfrm>
            <a:off x="11087068" y="50631"/>
            <a:ext cx="922538" cy="720912"/>
          </a:xfrm>
          <a:prstGeom prst="rect">
            <a:avLst/>
          </a:prstGeom>
        </p:spPr>
      </p:pic>
      <p:pic>
        <p:nvPicPr>
          <p:cNvPr id="15" name="图片 14"/>
          <p:cNvPicPr>
            <a:picLocks noChangeAspect="1"/>
          </p:cNvPicPr>
          <p:nvPr userDrawn="1"/>
        </p:nvPicPr>
        <p:blipFill>
          <a:blip r:embed="rId19"/>
          <a:stretch>
            <a:fillRect/>
          </a:stretch>
        </p:blipFill>
        <p:spPr>
          <a:xfrm>
            <a:off x="7752184" y="111033"/>
            <a:ext cx="3288365" cy="653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hyperlink" Target="https://www.unb.ca/cic/datasets/nsl.html" TargetMode="External"/><Relationship Id="rId5" Type="http://schemas.openxmlformats.org/officeDocument/2006/relationships/hyperlink" Target="https://www.unb.ca/cic/datasets/tor.html" TargetMode="External"/><Relationship Id="rId4" Type="http://schemas.openxmlformats.org/officeDocument/2006/relationships/hyperlink" Target="https://www.unb.ca/cic/datasets/vpn.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hyperlink" Target="https://www.zscaler.com/blogs/security-research/2022-encrypted-attacks-report#:~:text=Leveraging%20insights%20from%20more%20than%20300%20trillion%20daily,a%20total%20attack%20volume%2020%25%20higher%20than%202021." TargetMode="External"/><Relationship Id="rId4" Type="http://schemas.openxmlformats.org/officeDocument/2006/relationships/hyperlink" Target="https://www.cisco.com/c/en/us/solutions/collateral/enterprise-networks/enterprise-network-security/nb-09-encrytd-traf-anlytcs-wp-cte-en.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hyperlink" Target="https://github.com/yungshenglu/USTC-TK2016" TargetMode="External"/><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hyperlink" Target="https://www.netresec.com/index.ashx?page=SplitCap" TargetMode="Externa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2651187" y="4077072"/>
            <a:ext cx="7105650" cy="1323440"/>
          </a:xfrm>
        </p:spPr>
        <p:txBody>
          <a:bodyPr>
            <a:normAutofit/>
          </a:bodyPr>
          <a:lstStyle/>
          <a:p>
            <a:pPr algn="ctr"/>
            <a:r>
              <a:rPr lang="zh-CN" altLang="en-US" sz="2000" b="0" dirty="0">
                <a:solidFill>
                  <a:srgbClr val="000099"/>
                </a:solidFill>
                <a:latin typeface="+mn-ea"/>
              </a:rPr>
              <a:t>报告人：刘珺怡</a:t>
            </a:r>
          </a:p>
          <a:p>
            <a:pPr algn="ctr"/>
            <a:r>
              <a:rPr lang="zh-CN" altLang="en-US" sz="2000" b="0" dirty="0">
                <a:solidFill>
                  <a:srgbClr val="000099"/>
                </a:solidFill>
                <a:latin typeface="+mn-ea"/>
              </a:rPr>
              <a:t>中国科学院高能物理研究所，计算中心</a:t>
            </a:r>
          </a:p>
        </p:txBody>
      </p:sp>
      <p:pic>
        <p:nvPicPr>
          <p:cNvPr id="4" name="图片 3"/>
          <p:cNvPicPr>
            <a:picLocks noChangeAspect="1"/>
          </p:cNvPicPr>
          <p:nvPr/>
        </p:nvPicPr>
        <p:blipFill>
          <a:blip r:embed="rId3"/>
          <a:stretch>
            <a:fillRect/>
          </a:stretch>
        </p:blipFill>
        <p:spPr>
          <a:xfrm>
            <a:off x="8472264" y="1755"/>
            <a:ext cx="3719736" cy="841866"/>
          </a:xfrm>
          <a:prstGeom prst="rect">
            <a:avLst/>
          </a:prstGeom>
        </p:spPr>
      </p:pic>
      <p:pic>
        <p:nvPicPr>
          <p:cNvPr id="5" name="图片 4"/>
          <p:cNvPicPr>
            <a:picLocks noChangeAspect="1"/>
          </p:cNvPicPr>
          <p:nvPr/>
        </p:nvPicPr>
        <p:blipFill>
          <a:blip r:embed="rId4"/>
          <a:stretch>
            <a:fillRect/>
          </a:stretch>
        </p:blipFill>
        <p:spPr>
          <a:xfrm>
            <a:off x="4492065" y="116632"/>
            <a:ext cx="3974648" cy="790092"/>
          </a:xfrm>
          <a:prstGeom prst="rect">
            <a:avLst/>
          </a:prstGeom>
        </p:spPr>
      </p:pic>
      <p:sp>
        <p:nvSpPr>
          <p:cNvPr id="3" name="文本框 2">
            <a:extLst>
              <a:ext uri="{FF2B5EF4-FFF2-40B4-BE49-F238E27FC236}">
                <a16:creationId xmlns:a16="http://schemas.microsoft.com/office/drawing/2014/main" id="{31497B00-6D0F-3F5E-D5B5-40044D3EDE4A}"/>
              </a:ext>
            </a:extLst>
          </p:cNvPr>
          <p:cNvSpPr txBox="1"/>
          <p:nvPr/>
        </p:nvSpPr>
        <p:spPr>
          <a:xfrm>
            <a:off x="2783632" y="2060848"/>
            <a:ext cx="6840760" cy="1323439"/>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基于多特征融合和增量学习的未知流量识别技术</a:t>
            </a:r>
            <a:endParaRPr lang="zh-CN" altLang="en-US" sz="4000" b="1" dirty="0"/>
          </a:p>
        </p:txBody>
      </p:sp>
      <p:sp>
        <p:nvSpPr>
          <p:cNvPr id="2" name="文本框 1">
            <a:extLst>
              <a:ext uri="{FF2B5EF4-FFF2-40B4-BE49-F238E27FC236}">
                <a16:creationId xmlns:a16="http://schemas.microsoft.com/office/drawing/2014/main" id="{86A7F8F7-9290-F95C-CE0E-34AEEE19D2D6}"/>
              </a:ext>
            </a:extLst>
          </p:cNvPr>
          <p:cNvSpPr txBox="1"/>
          <p:nvPr/>
        </p:nvSpPr>
        <p:spPr>
          <a:xfrm>
            <a:off x="4105901" y="6093297"/>
            <a:ext cx="4196223" cy="646331"/>
          </a:xfrm>
          <a:prstGeom prst="rect">
            <a:avLst/>
          </a:prstGeom>
          <a:noFill/>
        </p:spPr>
        <p:txBody>
          <a:bodyPr wrap="square" rtlCol="0">
            <a:spAutoFit/>
          </a:bodyPr>
          <a:lstStyle/>
          <a:p>
            <a:pPr algn="ctr"/>
            <a:r>
              <a:rPr lang="zh-CN" altLang="en-US" dirty="0"/>
              <a:t>第二十届全国科学计算与信息化会议</a:t>
            </a:r>
          </a:p>
          <a:p>
            <a:pPr algn="ctr"/>
            <a:r>
              <a:rPr lang="en-US" altLang="zh-CN" dirty="0"/>
              <a:t>2023/7/10</a:t>
            </a:r>
            <a:endParaRPr lang="zh-CN" altLang="en-US" dirty="0"/>
          </a:p>
        </p:txBody>
      </p:sp>
    </p:spTree>
  </p:cSld>
  <p:clrMapOvr>
    <a:masterClrMapping/>
  </p:clrMapOvr>
  <p:transition advTm="814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特征提取与融合</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特征提取</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空间特征：</a:t>
            </a:r>
            <a:r>
              <a:rPr lang="en-US" altLang="zh-CN" sz="1800" dirty="0" err="1">
                <a:latin typeface="微软雅黑" panose="020B0503020204020204" pitchFamily="34" charset="-122"/>
                <a:ea typeface="微软雅黑" panose="020B0503020204020204" pitchFamily="34" charset="-122"/>
              </a:rPr>
              <a:t>AlexNet</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VGG16</a:t>
            </a:r>
          </a:p>
          <a:p>
            <a:pPr lvl="1"/>
            <a:r>
              <a:rPr lang="zh-CN" altLang="en-US" sz="1800" dirty="0">
                <a:latin typeface="微软雅黑" panose="020B0503020204020204" pitchFamily="34" charset="-122"/>
                <a:ea typeface="微软雅黑" panose="020B0503020204020204" pitchFamily="34" charset="-122"/>
              </a:rPr>
              <a:t>时间特征：</a:t>
            </a:r>
            <a:r>
              <a:rPr lang="en-US" altLang="zh-CN" sz="1800" dirty="0">
                <a:latin typeface="微软雅黑" panose="020B0503020204020204" pitchFamily="34" charset="-122"/>
                <a:ea typeface="微软雅黑" panose="020B0503020204020204" pitchFamily="34" charset="-122"/>
              </a:rPr>
              <a:t>LSTM</a:t>
            </a:r>
          </a:p>
          <a:p>
            <a:r>
              <a:rPr lang="zh-CN" altLang="en-US" sz="2100" dirty="0">
                <a:latin typeface="微软雅黑" panose="020B0503020204020204" pitchFamily="34" charset="-122"/>
                <a:ea typeface="微软雅黑" panose="020B0503020204020204" pitchFamily="34" charset="-122"/>
              </a:rPr>
              <a:t>加密流量中的冗余信息更多，需要对提取的特征进行筛选。</a:t>
            </a: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id="{41CFE288-A67E-4835-A277-BD210AF513DB}"/>
              </a:ext>
            </a:extLst>
          </p:cNvPr>
          <p:cNvPicPr>
            <a:picLocks noChangeAspect="1"/>
          </p:cNvPicPr>
          <p:nvPr/>
        </p:nvPicPr>
        <p:blipFill>
          <a:blip r:embed="rId2"/>
          <a:stretch>
            <a:fillRect/>
          </a:stretch>
        </p:blipFill>
        <p:spPr>
          <a:xfrm>
            <a:off x="5523053" y="3419161"/>
            <a:ext cx="6477000" cy="2533650"/>
          </a:xfrm>
          <a:prstGeom prst="rect">
            <a:avLst/>
          </a:prstGeom>
        </p:spPr>
      </p:pic>
      <p:pic>
        <p:nvPicPr>
          <p:cNvPr id="31" name="图片 30">
            <a:extLst>
              <a:ext uri="{FF2B5EF4-FFF2-40B4-BE49-F238E27FC236}">
                <a16:creationId xmlns:a16="http://schemas.microsoft.com/office/drawing/2014/main" id="{50C4F694-BF96-4DC3-A200-D9C7CDD4A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1205864"/>
            <a:ext cx="3238952" cy="2086266"/>
          </a:xfrm>
          <a:prstGeom prst="rect">
            <a:avLst/>
          </a:prstGeom>
        </p:spPr>
      </p:pic>
      <p:pic>
        <p:nvPicPr>
          <p:cNvPr id="32" name="图片 31">
            <a:extLst>
              <a:ext uri="{FF2B5EF4-FFF2-40B4-BE49-F238E27FC236}">
                <a16:creationId xmlns:a16="http://schemas.microsoft.com/office/drawing/2014/main" id="{09C94417-E204-419D-92D4-4C3BFBBFD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84" y="3321697"/>
            <a:ext cx="4083261" cy="2728579"/>
          </a:xfrm>
          <a:prstGeom prst="rect">
            <a:avLst/>
          </a:prstGeom>
        </p:spPr>
      </p:pic>
    </p:spTree>
    <p:extLst>
      <p:ext uri="{BB962C8B-B14F-4D97-AF65-F5344CB8AC3E}">
        <p14:creationId xmlns:p14="http://schemas.microsoft.com/office/powerpoint/2010/main" val="219149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特征提取与融合</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6541725"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特征选择</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err="1">
                <a:latin typeface="微软雅黑" panose="020B0503020204020204" pitchFamily="34" charset="-122"/>
                <a:ea typeface="微软雅黑" panose="020B0503020204020204" pitchFamily="34" charset="-122"/>
              </a:rPr>
              <a:t>mRMR</a:t>
            </a:r>
            <a:r>
              <a:rPr lang="zh-CN" altLang="en-US" sz="1800" dirty="0">
                <a:latin typeface="微软雅黑" panose="020B0503020204020204" pitchFamily="34" charset="-122"/>
                <a:ea typeface="微软雅黑" panose="020B0503020204020204" pitchFamily="34" charset="-122"/>
              </a:rPr>
              <a:t>算法（</a:t>
            </a:r>
            <a:r>
              <a:rPr lang="en-US" altLang="zh-CN" sz="1800" dirty="0">
                <a:latin typeface="微软雅黑" panose="020B0503020204020204" pitchFamily="34" charset="-122"/>
                <a:ea typeface="微软雅黑" panose="020B0503020204020204" pitchFamily="34" charset="-122"/>
              </a:rPr>
              <a:t>minimum Redundancy Maximum Relevance, </a:t>
            </a:r>
            <a:r>
              <a:rPr lang="zh-CN" altLang="en-US" sz="1800" dirty="0">
                <a:latin typeface="微软雅黑" panose="020B0503020204020204" pitchFamily="34" charset="-122"/>
                <a:ea typeface="微软雅黑" panose="020B0503020204020204" pitchFamily="34" charset="-122"/>
              </a:rPr>
              <a:t>最小冗余度最大相关性）</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互信息：</a:t>
            </a:r>
          </a:p>
          <a:p>
            <a:pPr lvl="1"/>
            <a:r>
              <a:rPr lang="zh-CN" altLang="en-US" sz="1800" dirty="0">
                <a:latin typeface="微软雅黑" panose="020B0503020204020204" pitchFamily="34" charset="-122"/>
                <a:ea typeface="微软雅黑" panose="020B0503020204020204" pitchFamily="34" charset="-122"/>
              </a:rPr>
              <a:t>冗余度：</a:t>
            </a:r>
          </a:p>
          <a:p>
            <a:pPr lvl="1"/>
            <a:r>
              <a:rPr lang="zh-CN" altLang="en-US" sz="1800" dirty="0">
                <a:latin typeface="微软雅黑" panose="020B0503020204020204" pitchFamily="34" charset="-122"/>
                <a:ea typeface="微软雅黑" panose="020B0503020204020204" pitchFamily="34" charset="-122"/>
              </a:rPr>
              <a:t>相关性：</a:t>
            </a:r>
          </a:p>
          <a:p>
            <a:pPr lvl="1"/>
            <a:r>
              <a:rPr lang="zh-CN" altLang="en-US" sz="1800" dirty="0">
                <a:latin typeface="微软雅黑" panose="020B0503020204020204" pitchFamily="34" charset="-122"/>
                <a:ea typeface="微软雅黑" panose="020B0503020204020204" pitchFamily="34" charset="-122"/>
              </a:rPr>
              <a:t>目标：</a:t>
            </a:r>
          </a:p>
          <a:p>
            <a:pPr lvl="1"/>
            <a:endParaRPr lang="zh-CN" altLang="en-US" sz="18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828978E9-946C-4853-A3F6-773A7F82AF06}"/>
              </a:ext>
            </a:extLst>
          </p:cNvPr>
          <p:cNvPicPr>
            <a:picLocks noChangeAspect="1"/>
          </p:cNvPicPr>
          <p:nvPr/>
        </p:nvPicPr>
        <p:blipFill>
          <a:blip r:embed="rId2"/>
          <a:stretch>
            <a:fillRect/>
          </a:stretch>
        </p:blipFill>
        <p:spPr>
          <a:xfrm>
            <a:off x="1844537" y="2340756"/>
            <a:ext cx="3048000" cy="523875"/>
          </a:xfrm>
          <a:prstGeom prst="rect">
            <a:avLst/>
          </a:prstGeom>
        </p:spPr>
      </p:pic>
      <p:pic>
        <p:nvPicPr>
          <p:cNvPr id="8" name="图片 7">
            <a:extLst>
              <a:ext uri="{FF2B5EF4-FFF2-40B4-BE49-F238E27FC236}">
                <a16:creationId xmlns:a16="http://schemas.microsoft.com/office/drawing/2014/main" id="{F6508571-6BE0-4652-919E-A2DEB69987F1}"/>
              </a:ext>
            </a:extLst>
          </p:cNvPr>
          <p:cNvPicPr>
            <a:picLocks noChangeAspect="1"/>
          </p:cNvPicPr>
          <p:nvPr/>
        </p:nvPicPr>
        <p:blipFill>
          <a:blip r:embed="rId3"/>
          <a:stretch>
            <a:fillRect/>
          </a:stretch>
        </p:blipFill>
        <p:spPr>
          <a:xfrm>
            <a:off x="1870093" y="3198453"/>
            <a:ext cx="1562100" cy="571500"/>
          </a:xfrm>
          <a:prstGeom prst="rect">
            <a:avLst/>
          </a:prstGeom>
        </p:spPr>
      </p:pic>
      <p:pic>
        <p:nvPicPr>
          <p:cNvPr id="9" name="图片 8">
            <a:extLst>
              <a:ext uri="{FF2B5EF4-FFF2-40B4-BE49-F238E27FC236}">
                <a16:creationId xmlns:a16="http://schemas.microsoft.com/office/drawing/2014/main" id="{A7FEDAD6-0F4C-4DD4-BADD-1D27EEFFB4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70093" y="2744316"/>
            <a:ext cx="1847850" cy="600075"/>
          </a:xfrm>
          <a:prstGeom prst="rect">
            <a:avLst/>
          </a:prstGeom>
        </p:spPr>
      </p:pic>
      <p:pic>
        <p:nvPicPr>
          <p:cNvPr id="10" name="图片 9">
            <a:extLst>
              <a:ext uri="{FF2B5EF4-FFF2-40B4-BE49-F238E27FC236}">
                <a16:creationId xmlns:a16="http://schemas.microsoft.com/office/drawing/2014/main" id="{C6CBBC85-0961-4D77-A438-B4A402F4F594}"/>
              </a:ext>
            </a:extLst>
          </p:cNvPr>
          <p:cNvPicPr>
            <a:picLocks noChangeAspect="1"/>
          </p:cNvPicPr>
          <p:nvPr/>
        </p:nvPicPr>
        <p:blipFill>
          <a:blip r:embed="rId5"/>
          <a:stretch>
            <a:fillRect/>
          </a:stretch>
        </p:blipFill>
        <p:spPr>
          <a:xfrm>
            <a:off x="1870093" y="3700264"/>
            <a:ext cx="1066800" cy="304800"/>
          </a:xfrm>
          <a:prstGeom prst="rect">
            <a:avLst/>
          </a:prstGeom>
        </p:spPr>
      </p:pic>
      <p:pic>
        <p:nvPicPr>
          <p:cNvPr id="11" name="图片 10">
            <a:extLst>
              <a:ext uri="{FF2B5EF4-FFF2-40B4-BE49-F238E27FC236}">
                <a16:creationId xmlns:a16="http://schemas.microsoft.com/office/drawing/2014/main" id="{DA734F72-02D3-4227-B172-098700C4B52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47928" y="1010976"/>
            <a:ext cx="6363841" cy="5106666"/>
          </a:xfrm>
          <a:prstGeom prst="rect">
            <a:avLst/>
          </a:prstGeom>
        </p:spPr>
      </p:pic>
    </p:spTree>
    <p:extLst>
      <p:ext uri="{BB962C8B-B14F-4D97-AF65-F5344CB8AC3E}">
        <p14:creationId xmlns:p14="http://schemas.microsoft.com/office/powerpoint/2010/main" val="54226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未知流量识别</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基于密度比聚类的未知流量识别算法</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不需要事先设定聚类数量，也不需要每次重复聚类。</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将具有足够</a:t>
            </a:r>
            <a:r>
              <a:rPr lang="zh-CN" altLang="en-US" sz="1800" b="1" dirty="0">
                <a:solidFill>
                  <a:srgbClr val="C00000"/>
                </a:solidFill>
                <a:latin typeface="微软雅黑" panose="020B0503020204020204" pitchFamily="34" charset="-122"/>
                <a:ea typeface="微软雅黑" panose="020B0503020204020204" pitchFamily="34" charset="-122"/>
              </a:rPr>
              <a:t>密度比</a:t>
            </a:r>
            <a:r>
              <a:rPr lang="zh-CN" altLang="en-US" sz="1800" dirty="0">
                <a:latin typeface="微软雅黑" panose="020B0503020204020204" pitchFamily="34" charset="-122"/>
                <a:ea typeface="微软雅黑" panose="020B0503020204020204" pitchFamily="34" charset="-122"/>
              </a:rPr>
              <a:t>的未知特征划分为一个新的类别。</a:t>
            </a: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D566EB7B-092C-4707-ABF1-220C444263AA}"/>
              </a:ext>
            </a:extLst>
          </p:cNvPr>
          <p:cNvPicPr>
            <a:picLocks noChangeAspect="1"/>
          </p:cNvPicPr>
          <p:nvPr/>
        </p:nvPicPr>
        <p:blipFill>
          <a:blip r:embed="rId2"/>
          <a:stretch>
            <a:fillRect/>
          </a:stretch>
        </p:blipFill>
        <p:spPr>
          <a:xfrm>
            <a:off x="833506" y="2655912"/>
            <a:ext cx="5619750" cy="3581400"/>
          </a:xfrm>
          <a:prstGeom prst="rect">
            <a:avLst/>
          </a:prstGeom>
        </p:spPr>
      </p:pic>
      <p:pic>
        <p:nvPicPr>
          <p:cNvPr id="13" name="图片 12">
            <a:extLst>
              <a:ext uri="{FF2B5EF4-FFF2-40B4-BE49-F238E27FC236}">
                <a16:creationId xmlns:a16="http://schemas.microsoft.com/office/drawing/2014/main" id="{72A8A6F5-F430-4598-8C31-20230C0BE478}"/>
              </a:ext>
            </a:extLst>
          </p:cNvPr>
          <p:cNvPicPr>
            <a:picLocks noChangeAspect="1"/>
          </p:cNvPicPr>
          <p:nvPr/>
        </p:nvPicPr>
        <p:blipFill>
          <a:blip r:embed="rId3"/>
          <a:stretch>
            <a:fillRect/>
          </a:stretch>
        </p:blipFill>
        <p:spPr>
          <a:xfrm>
            <a:off x="6453256" y="2084412"/>
            <a:ext cx="5619750" cy="4152900"/>
          </a:xfrm>
          <a:prstGeom prst="rect">
            <a:avLst/>
          </a:prstGeom>
        </p:spPr>
      </p:pic>
    </p:spTree>
    <p:extLst>
      <p:ext uri="{BB962C8B-B14F-4D97-AF65-F5344CB8AC3E}">
        <p14:creationId xmlns:p14="http://schemas.microsoft.com/office/powerpoint/2010/main" val="300401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类别增量学习</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类别增量学习</a:t>
            </a:r>
            <a:r>
              <a:rPr lang="en-US" altLang="zh-CN" sz="2100" dirty="0">
                <a:latin typeface="微软雅黑" panose="020B0503020204020204" pitchFamily="34" charset="-122"/>
                <a:ea typeface="微软雅黑" panose="020B0503020204020204" pitchFamily="34" charset="-122"/>
              </a:rPr>
              <a:t>SVM</a:t>
            </a:r>
            <a:r>
              <a:rPr lang="zh-CN" altLang="en-US" sz="2100" dirty="0">
                <a:latin typeface="微软雅黑" panose="020B0503020204020204" pitchFamily="34" charset="-122"/>
                <a:ea typeface="微软雅黑" panose="020B0503020204020204" pitchFamily="34" charset="-122"/>
              </a:rPr>
              <a:t>分类器（</a:t>
            </a:r>
            <a:r>
              <a:rPr lang="en-US" altLang="zh-CN" sz="2100" dirty="0">
                <a:latin typeface="微软雅黑" panose="020B0503020204020204" pitchFamily="34" charset="-122"/>
                <a:ea typeface="微软雅黑" panose="020B0503020204020204" pitchFamily="34" charset="-122"/>
              </a:rPr>
              <a:t>CIL SVM</a:t>
            </a:r>
            <a:r>
              <a:rPr lang="zh-CN" altLang="en-US" sz="2100" dirty="0">
                <a:latin typeface="微软雅黑" panose="020B0503020204020204" pitchFamily="34" charset="-122"/>
                <a:ea typeface="微软雅黑" panose="020B0503020204020204" pitchFamily="34" charset="-122"/>
              </a:rPr>
              <a:t>）</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SVM</a:t>
            </a:r>
            <a:r>
              <a:rPr lang="zh-CN" altLang="en-US" sz="1800" dirty="0">
                <a:latin typeface="微软雅黑" panose="020B0503020204020204" pitchFamily="34" charset="-122"/>
                <a:ea typeface="微软雅黑" panose="020B0503020204020204" pitchFamily="34" charset="-122"/>
              </a:rPr>
              <a:t>的本质是对最优决策函数的估计。在</a:t>
            </a:r>
            <a:r>
              <a:rPr lang="en-US" altLang="zh-CN" sz="1800" dirty="0">
                <a:latin typeface="微软雅黑" panose="020B0503020204020204" pitchFamily="34" charset="-122"/>
                <a:ea typeface="微软雅黑" panose="020B0503020204020204" pitchFamily="34" charset="-122"/>
              </a:rPr>
              <a:t>N</a:t>
            </a:r>
            <a:r>
              <a:rPr lang="zh-CN" altLang="en-US" sz="1800" dirty="0">
                <a:latin typeface="微软雅黑" panose="020B0503020204020204" pitchFamily="34" charset="-122"/>
                <a:ea typeface="微软雅黑" panose="020B0503020204020204" pitchFamily="34" charset="-122"/>
              </a:rPr>
              <a:t>分类问题中，目标是寻找最佳的</a:t>
            </a:r>
            <a:r>
              <a:rPr lang="en-US" altLang="zh-CN" sz="1800" dirty="0">
                <a:latin typeface="微软雅黑" panose="020B0503020204020204" pitchFamily="34" charset="-122"/>
                <a:ea typeface="微软雅黑" panose="020B0503020204020204" pitchFamily="34" charset="-122"/>
              </a:rPr>
              <a:t>N-1</a:t>
            </a:r>
            <a:r>
              <a:rPr lang="zh-CN" altLang="en-US" sz="1800" dirty="0">
                <a:latin typeface="微软雅黑" panose="020B0503020204020204" pitchFamily="34" charset="-122"/>
                <a:ea typeface="微软雅黑" panose="020B0503020204020204" pitchFamily="34" charset="-122"/>
              </a:rPr>
              <a:t>个超平面。</a:t>
            </a:r>
          </a:p>
          <a:p>
            <a:pPr lvl="1"/>
            <a:r>
              <a:rPr lang="zh-CN" altLang="en-US" sz="1800" dirty="0">
                <a:latin typeface="微软雅黑" panose="020B0503020204020204" pitchFamily="34" charset="-122"/>
                <a:ea typeface="微软雅黑" panose="020B0503020204020204" pitchFamily="34" charset="-122"/>
              </a:rPr>
              <a:t>基于</a:t>
            </a:r>
            <a:r>
              <a:rPr lang="en-US" altLang="zh-CN" sz="1800" dirty="0">
                <a:latin typeface="微软雅黑" panose="020B0503020204020204" pitchFamily="34" charset="-122"/>
                <a:ea typeface="微软雅黑" panose="020B0503020204020204" pitchFamily="34" charset="-122"/>
              </a:rPr>
              <a:t>Lagrange</a:t>
            </a:r>
            <a:r>
              <a:rPr lang="zh-CN" altLang="en-US" sz="1800" dirty="0">
                <a:latin typeface="微软雅黑" panose="020B0503020204020204" pitchFamily="34" charset="-122"/>
                <a:ea typeface="微软雅黑" panose="020B0503020204020204" pitchFamily="34" charset="-122"/>
              </a:rPr>
              <a:t>方程的多类</a:t>
            </a:r>
            <a:r>
              <a:rPr lang="en-US" altLang="zh-CN" sz="1800" dirty="0">
                <a:latin typeface="微软雅黑" panose="020B0503020204020204" pitchFamily="34" charset="-122"/>
                <a:ea typeface="微软雅黑" panose="020B0503020204020204" pitchFamily="34" charset="-122"/>
              </a:rPr>
              <a:t>SVM</a:t>
            </a:r>
            <a:r>
              <a:rPr lang="zh-CN" altLang="en-US" sz="1800" dirty="0">
                <a:latin typeface="微软雅黑" panose="020B0503020204020204" pitchFamily="34" charset="-122"/>
                <a:ea typeface="微软雅黑" panose="020B0503020204020204" pitchFamily="34" charset="-122"/>
              </a:rPr>
              <a:t>的优化目标函数：</a:t>
            </a:r>
            <a:endParaRPr lang="en-US" altLang="zh-CN" sz="1800" dirty="0">
              <a:latin typeface="微软雅黑" panose="020B0503020204020204" pitchFamily="34" charset="-122"/>
              <a:ea typeface="微软雅黑" panose="020B0503020204020204" pitchFamily="34" charset="-122"/>
            </a:endParaRPr>
          </a:p>
          <a:p>
            <a:pPr lvl="1"/>
            <a:endParaRPr lang="en-US" altLang="zh-CN" sz="1800" dirty="0">
              <a:latin typeface="微软雅黑" panose="020B0503020204020204" pitchFamily="34" charset="-122"/>
              <a:ea typeface="微软雅黑" panose="020B0503020204020204" pitchFamily="34" charset="-122"/>
            </a:endParaRPr>
          </a:p>
          <a:p>
            <a:pPr lvl="1"/>
            <a:endParaRPr lang="en-US" altLang="zh-CN" sz="1800" dirty="0">
              <a:latin typeface="微软雅黑" panose="020B0503020204020204" pitchFamily="34" charset="-122"/>
              <a:ea typeface="微软雅黑" panose="020B0503020204020204" pitchFamily="34" charset="-122"/>
            </a:endParaRPr>
          </a:p>
          <a:p>
            <a:pPr lvl="1"/>
            <a:endParaRPr lang="en-US" altLang="zh-CN" sz="1800" dirty="0">
              <a:latin typeface="微软雅黑" panose="020B0503020204020204" pitchFamily="34" charset="-122"/>
              <a:ea typeface="微软雅黑" panose="020B0503020204020204" pitchFamily="34" charset="-122"/>
            </a:endParaRPr>
          </a:p>
          <a:p>
            <a:pPr lvl="1"/>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类别更新后，增加新的分类平面，增加的超平面的权重向量和偏置参数更新：</a:t>
            </a:r>
          </a:p>
          <a:p>
            <a:pPr lvl="1"/>
            <a:r>
              <a:rPr lang="zh-CN" altLang="en-US" sz="1800" dirty="0">
                <a:latin typeface="微软雅黑" panose="020B0503020204020204" pitchFamily="34" charset="-122"/>
                <a:ea typeface="微软雅黑" panose="020B0503020204020204" pitchFamily="34" charset="-122"/>
              </a:rPr>
              <a:t>增量多类</a:t>
            </a:r>
            <a:r>
              <a:rPr lang="en-US" altLang="zh-CN" sz="1800" dirty="0">
                <a:latin typeface="微软雅黑" panose="020B0503020204020204" pitchFamily="34" charset="-122"/>
                <a:ea typeface="微软雅黑" panose="020B0503020204020204" pitchFamily="34" charset="-122"/>
              </a:rPr>
              <a:t>SVM</a:t>
            </a:r>
            <a:r>
              <a:rPr lang="zh-CN" altLang="en-US" sz="1800" dirty="0">
                <a:latin typeface="微软雅黑" panose="020B0503020204020204" pitchFamily="34" charset="-122"/>
                <a:ea typeface="微软雅黑" panose="020B0503020204020204" pitchFamily="34" charset="-122"/>
              </a:rPr>
              <a:t>的优化目标函数更新：</a:t>
            </a:r>
          </a:p>
          <a:p>
            <a:pPr lvl="1"/>
            <a:endParaRPr lang="zh-CN" altLang="en-US" sz="18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B1AA9368-5B6C-4C3A-888C-47F9B43B4BC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9416" y="2348880"/>
            <a:ext cx="3590925" cy="981075"/>
          </a:xfrm>
          <a:prstGeom prst="rect">
            <a:avLst/>
          </a:prstGeom>
        </p:spPr>
      </p:pic>
      <p:pic>
        <p:nvPicPr>
          <p:cNvPr id="7" name="图片 6">
            <a:extLst>
              <a:ext uri="{FF2B5EF4-FFF2-40B4-BE49-F238E27FC236}">
                <a16:creationId xmlns:a16="http://schemas.microsoft.com/office/drawing/2014/main" id="{7714360E-A01D-4617-9381-D910F6F44A4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428" y="3217139"/>
            <a:ext cx="1762125" cy="942975"/>
          </a:xfrm>
          <a:prstGeom prst="rect">
            <a:avLst/>
          </a:prstGeom>
        </p:spPr>
      </p:pic>
      <p:pic>
        <p:nvPicPr>
          <p:cNvPr id="8" name="图片 7">
            <a:extLst>
              <a:ext uri="{FF2B5EF4-FFF2-40B4-BE49-F238E27FC236}">
                <a16:creationId xmlns:a16="http://schemas.microsoft.com/office/drawing/2014/main" id="{ED00D34D-A9B3-4C0B-AE4C-03D3C1E4AB9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33912" y="4509120"/>
            <a:ext cx="2924175" cy="1924050"/>
          </a:xfrm>
          <a:prstGeom prst="rect">
            <a:avLst/>
          </a:prstGeom>
        </p:spPr>
      </p:pic>
      <p:pic>
        <p:nvPicPr>
          <p:cNvPr id="9" name="图片 8">
            <a:extLst>
              <a:ext uri="{FF2B5EF4-FFF2-40B4-BE49-F238E27FC236}">
                <a16:creationId xmlns:a16="http://schemas.microsoft.com/office/drawing/2014/main" id="{96231ADC-1779-401E-86C5-6D91BD0F79C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568528" y="4160114"/>
            <a:ext cx="3095625" cy="2000250"/>
          </a:xfrm>
          <a:prstGeom prst="rect">
            <a:avLst/>
          </a:prstGeom>
        </p:spPr>
      </p:pic>
      <p:pic>
        <p:nvPicPr>
          <p:cNvPr id="10" name="图片 9">
            <a:extLst>
              <a:ext uri="{FF2B5EF4-FFF2-40B4-BE49-F238E27FC236}">
                <a16:creationId xmlns:a16="http://schemas.microsoft.com/office/drawing/2014/main" id="{2E3B48CC-C56C-484C-A2F1-E8C35D356A5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31218" y="1915766"/>
            <a:ext cx="3485123" cy="2315500"/>
          </a:xfrm>
          <a:prstGeom prst="rect">
            <a:avLst/>
          </a:prstGeom>
        </p:spPr>
      </p:pic>
    </p:spTree>
    <p:extLst>
      <p:ext uri="{BB962C8B-B14F-4D97-AF65-F5344CB8AC3E}">
        <p14:creationId xmlns:p14="http://schemas.microsoft.com/office/powerpoint/2010/main" val="132467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A44A5F2-51DD-4108-9129-EEAF3608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9"/>
            <a:ext cx="12192000" cy="6858000"/>
          </a:xfrm>
          <a:prstGeom prst="rect">
            <a:avLst/>
          </a:prstGeom>
        </p:spPr>
      </p:pic>
      <p:sp>
        <p:nvSpPr>
          <p:cNvPr id="6" name="文本占位符 3">
            <a:extLst>
              <a:ext uri="{FF2B5EF4-FFF2-40B4-BE49-F238E27FC236}">
                <a16:creationId xmlns:a16="http://schemas.microsoft.com/office/drawing/2014/main" id="{0347A8BD-BFFD-4304-B260-AB8088B1E066}"/>
              </a:ext>
            </a:extLst>
          </p:cNvPr>
          <p:cNvSpPr txBox="1">
            <a:spLocks/>
          </p:cNvSpPr>
          <p:nvPr/>
        </p:nvSpPr>
        <p:spPr>
          <a:xfrm>
            <a:off x="1042552" y="4605111"/>
            <a:ext cx="5810410" cy="55602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chemeClr val="bg1"/>
                </a:solidFill>
                <a:latin typeface="+mj-lt"/>
                <a:ea typeface="微软雅黑" panose="020B0503020204020204" pitchFamily="34" charset="-122"/>
              </a:rPr>
              <a:t>3. </a:t>
            </a:r>
            <a:r>
              <a:rPr lang="zh-CN" altLang="en-US" sz="5400" dirty="0">
                <a:solidFill>
                  <a:schemeClr val="bg1"/>
                </a:solidFill>
                <a:latin typeface="+mj-lt"/>
                <a:ea typeface="微软雅黑" panose="020B0503020204020204" pitchFamily="34" charset="-122"/>
              </a:rPr>
              <a:t>测试结果</a:t>
            </a:r>
            <a:endParaRPr lang="zh-CN" altLang="en-US" sz="5400" dirty="0">
              <a:solidFill>
                <a:schemeClr val="bg1"/>
              </a:solidFill>
              <a:latin typeface="+mj-lt"/>
            </a:endParaRPr>
          </a:p>
        </p:txBody>
      </p:sp>
      <p:cxnSp>
        <p:nvCxnSpPr>
          <p:cNvPr id="8" name="直接连接符 7">
            <a:extLst>
              <a:ext uri="{FF2B5EF4-FFF2-40B4-BE49-F238E27FC236}">
                <a16:creationId xmlns:a16="http://schemas.microsoft.com/office/drawing/2014/main" id="{EAFDCBC5-F57C-47E0-BE0C-54DEB8C768D5}"/>
              </a:ext>
            </a:extLst>
          </p:cNvPr>
          <p:cNvCxnSpPr>
            <a:cxnSpLocks/>
          </p:cNvCxnSpPr>
          <p:nvPr/>
        </p:nvCxnSpPr>
        <p:spPr>
          <a:xfrm>
            <a:off x="1042552" y="5879280"/>
            <a:ext cx="107096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0F0BF43B-6561-4ECB-98FB-BCC9F1839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978719"/>
            <a:ext cx="2995378" cy="620790"/>
          </a:xfrm>
          <a:prstGeom prst="rect">
            <a:avLst/>
          </a:prstGeom>
        </p:spPr>
      </p:pic>
      <p:pic>
        <p:nvPicPr>
          <p:cNvPr id="11" name="图片 10">
            <a:extLst>
              <a:ext uri="{FF2B5EF4-FFF2-40B4-BE49-F238E27FC236}">
                <a16:creationId xmlns:a16="http://schemas.microsoft.com/office/drawing/2014/main" id="{80CE352B-9CA8-4CAC-A083-3353BC882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468" y="176742"/>
            <a:ext cx="4247114" cy="759235"/>
          </a:xfrm>
          <a:prstGeom prst="rect">
            <a:avLst/>
          </a:prstGeom>
        </p:spPr>
      </p:pic>
    </p:spTree>
    <p:extLst>
      <p:ext uri="{BB962C8B-B14F-4D97-AF65-F5344CB8AC3E}">
        <p14:creationId xmlns:p14="http://schemas.microsoft.com/office/powerpoint/2010/main" val="15384229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实验设置</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实验环境</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Nvidia Tesla T4 GPU</a:t>
            </a:r>
          </a:p>
          <a:p>
            <a:pPr lvl="1"/>
            <a:r>
              <a:rPr lang="en-US" altLang="zh-CN" sz="1800" dirty="0">
                <a:latin typeface="微软雅黑" panose="020B0503020204020204" pitchFamily="34" charset="-122"/>
                <a:ea typeface="微软雅黑" panose="020B0503020204020204" pitchFamily="34" charset="-122"/>
              </a:rPr>
              <a:t>Ubuntu 20.04 LTS</a:t>
            </a:r>
          </a:p>
          <a:p>
            <a:pPr lvl="1"/>
            <a:r>
              <a:rPr lang="en-US" altLang="zh-CN" sz="1800" dirty="0">
                <a:latin typeface="微软雅黑" panose="020B0503020204020204" pitchFamily="34" charset="-122"/>
                <a:ea typeface="微软雅黑" panose="020B0503020204020204" pitchFamily="34" charset="-122"/>
              </a:rPr>
              <a:t>Python 3.6.5</a:t>
            </a:r>
          </a:p>
          <a:p>
            <a:pPr lvl="1"/>
            <a:r>
              <a:rPr lang="en-US" altLang="zh-CN" sz="1800" dirty="0">
                <a:latin typeface="微软雅黑" panose="020B0503020204020204" pitchFamily="34" charset="-122"/>
                <a:ea typeface="微软雅黑" panose="020B0503020204020204" pitchFamily="34" charset="-122"/>
              </a:rPr>
              <a:t>TensorFlow 1.14.0, </a:t>
            </a:r>
            <a:r>
              <a:rPr lang="en-US" altLang="zh-CN" sz="1800" dirty="0" err="1">
                <a:latin typeface="微软雅黑" panose="020B0503020204020204" pitchFamily="34" charset="-122"/>
                <a:ea typeface="微软雅黑" panose="020B0503020204020204" pitchFamily="34" charset="-122"/>
              </a:rPr>
              <a:t>sklearn</a:t>
            </a:r>
            <a:r>
              <a:rPr lang="en-US" altLang="zh-CN" sz="1800" dirty="0">
                <a:latin typeface="微软雅黑" panose="020B0503020204020204" pitchFamily="34" charset="-122"/>
                <a:ea typeface="微软雅黑" panose="020B0503020204020204" pitchFamily="34" charset="-122"/>
              </a:rPr>
              <a:t> 1.0.2</a:t>
            </a:r>
          </a:p>
          <a:p>
            <a:r>
              <a:rPr lang="zh-CN" altLang="en-US" sz="2200" dirty="0">
                <a:latin typeface="微软雅黑" panose="020B0503020204020204" pitchFamily="34" charset="-122"/>
                <a:ea typeface="微软雅黑" panose="020B0503020204020204" pitchFamily="34" charset="-122"/>
              </a:rPr>
              <a:t>预训练参数</a:t>
            </a:r>
            <a:endParaRPr lang="en-US" altLang="zh-CN" sz="22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92AF2032-F74B-4524-851C-F07AC9BFF52A}"/>
              </a:ext>
            </a:extLst>
          </p:cNvPr>
          <p:cNvPicPr>
            <a:picLocks noChangeAspect="1"/>
          </p:cNvPicPr>
          <p:nvPr/>
        </p:nvPicPr>
        <p:blipFill>
          <a:blip r:embed="rId2"/>
          <a:stretch>
            <a:fillRect/>
          </a:stretch>
        </p:blipFill>
        <p:spPr>
          <a:xfrm>
            <a:off x="479376" y="3861048"/>
            <a:ext cx="6610350" cy="1695450"/>
          </a:xfrm>
          <a:prstGeom prst="rect">
            <a:avLst/>
          </a:prstGeom>
        </p:spPr>
      </p:pic>
      <p:pic>
        <p:nvPicPr>
          <p:cNvPr id="12" name="图片 11">
            <a:extLst>
              <a:ext uri="{FF2B5EF4-FFF2-40B4-BE49-F238E27FC236}">
                <a16:creationId xmlns:a16="http://schemas.microsoft.com/office/drawing/2014/main" id="{D4368531-CFD3-45DF-A2DD-664C1A3D7151}"/>
              </a:ext>
            </a:extLst>
          </p:cNvPr>
          <p:cNvPicPr>
            <a:picLocks noChangeAspect="1"/>
          </p:cNvPicPr>
          <p:nvPr/>
        </p:nvPicPr>
        <p:blipFill>
          <a:blip r:embed="rId3"/>
          <a:stretch>
            <a:fillRect/>
          </a:stretch>
        </p:blipFill>
        <p:spPr>
          <a:xfrm>
            <a:off x="7298441" y="3188735"/>
            <a:ext cx="3746013" cy="2367763"/>
          </a:xfrm>
          <a:prstGeom prst="rect">
            <a:avLst/>
          </a:prstGeom>
        </p:spPr>
      </p:pic>
    </p:spTree>
    <p:extLst>
      <p:ext uri="{BB962C8B-B14F-4D97-AF65-F5344CB8AC3E}">
        <p14:creationId xmlns:p14="http://schemas.microsoft.com/office/powerpoint/2010/main" val="313322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实验数据集</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数据集</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ISCX-VPN-Tor</a:t>
            </a:r>
            <a:r>
              <a:rPr lang="zh-CN" altLang="en-US" sz="1800" dirty="0">
                <a:latin typeface="微软雅黑" panose="020B0503020204020204" pitchFamily="34" charset="-122"/>
                <a:ea typeface="微软雅黑" panose="020B0503020204020204" pitchFamily="34" charset="-122"/>
              </a:rPr>
              <a:t>（用于检测</a:t>
            </a:r>
            <a:r>
              <a:rPr lang="en-US" altLang="zh-CN" sz="1800" dirty="0">
                <a:latin typeface="微软雅黑" panose="020B0503020204020204" pitchFamily="34" charset="-122"/>
                <a:ea typeface="微软雅黑" panose="020B0503020204020204" pitchFamily="34" charset="-122"/>
              </a:rPr>
              <a:t>VPN</a:t>
            </a:r>
            <a:r>
              <a:rPr lang="zh-CN" altLang="en-US" sz="1800" dirty="0">
                <a:latin typeface="微软雅黑" panose="020B0503020204020204" pitchFamily="34" charset="-122"/>
                <a:ea typeface="微软雅黑" panose="020B0503020204020204" pitchFamily="34" charset="-122"/>
              </a:rPr>
              <a:t>及</a:t>
            </a:r>
            <a:r>
              <a:rPr lang="en-US" altLang="zh-CN" sz="1800" dirty="0">
                <a:latin typeface="微软雅黑" panose="020B0503020204020204" pitchFamily="34" charset="-122"/>
                <a:ea typeface="微软雅黑" panose="020B0503020204020204" pitchFamily="34" charset="-122"/>
              </a:rPr>
              <a:t>Tor</a:t>
            </a:r>
            <a:r>
              <a:rPr lang="zh-CN" altLang="en-US" sz="1800" dirty="0">
                <a:latin typeface="微软雅黑" panose="020B0503020204020204" pitchFamily="34" charset="-122"/>
                <a:ea typeface="微软雅黑" panose="020B0503020204020204" pitchFamily="34" charset="-122"/>
              </a:rPr>
              <a:t>加密流量）</a:t>
            </a:r>
            <a:endParaRPr lang="en-US" altLang="zh-CN" sz="18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NSL-KDD</a:t>
            </a:r>
            <a:r>
              <a:rPr lang="zh-CN" altLang="en-US" sz="1800" dirty="0">
                <a:latin typeface="微软雅黑" panose="020B0503020204020204" pitchFamily="34" charset="-122"/>
                <a:ea typeface="微软雅黑" panose="020B0503020204020204" pitchFamily="34" charset="-122"/>
              </a:rPr>
              <a:t>（用于检测攻击样本与正常流量）</a:t>
            </a:r>
            <a:endParaRPr lang="en-US" altLang="zh-CN" sz="18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B1C87BB4-67D8-4154-B9D0-C0EC288C087F}"/>
              </a:ext>
            </a:extLst>
          </p:cNvPr>
          <p:cNvPicPr>
            <a:picLocks noChangeAspect="1"/>
          </p:cNvPicPr>
          <p:nvPr/>
        </p:nvPicPr>
        <p:blipFill>
          <a:blip r:embed="rId2"/>
          <a:stretch>
            <a:fillRect/>
          </a:stretch>
        </p:blipFill>
        <p:spPr>
          <a:xfrm>
            <a:off x="245575" y="3160281"/>
            <a:ext cx="5481197" cy="2677232"/>
          </a:xfrm>
          <a:prstGeom prst="rect">
            <a:avLst/>
          </a:prstGeom>
        </p:spPr>
      </p:pic>
      <p:pic>
        <p:nvPicPr>
          <p:cNvPr id="7" name="图片 6">
            <a:extLst>
              <a:ext uri="{FF2B5EF4-FFF2-40B4-BE49-F238E27FC236}">
                <a16:creationId xmlns:a16="http://schemas.microsoft.com/office/drawing/2014/main" id="{703365C7-1F8A-452F-A321-3F3D8FF62F97}"/>
              </a:ext>
            </a:extLst>
          </p:cNvPr>
          <p:cNvPicPr>
            <a:picLocks noChangeAspect="1"/>
          </p:cNvPicPr>
          <p:nvPr/>
        </p:nvPicPr>
        <p:blipFill>
          <a:blip r:embed="rId3"/>
          <a:stretch>
            <a:fillRect/>
          </a:stretch>
        </p:blipFill>
        <p:spPr>
          <a:xfrm>
            <a:off x="5726772" y="1020487"/>
            <a:ext cx="5780873" cy="4901175"/>
          </a:xfrm>
          <a:prstGeom prst="rect">
            <a:avLst/>
          </a:prstGeom>
        </p:spPr>
      </p:pic>
      <p:sp>
        <p:nvSpPr>
          <p:cNvPr id="4" name="矩形 3">
            <a:extLst>
              <a:ext uri="{FF2B5EF4-FFF2-40B4-BE49-F238E27FC236}">
                <a16:creationId xmlns:a16="http://schemas.microsoft.com/office/drawing/2014/main" id="{AB1946DD-22E5-4025-8278-F449BAE653C9}"/>
              </a:ext>
            </a:extLst>
          </p:cNvPr>
          <p:cNvSpPr/>
          <p:nvPr/>
        </p:nvSpPr>
        <p:spPr>
          <a:xfrm>
            <a:off x="245575" y="5739098"/>
            <a:ext cx="9217024" cy="738664"/>
          </a:xfrm>
          <a:prstGeom prst="rect">
            <a:avLst/>
          </a:prstGeom>
        </p:spPr>
        <p:txBody>
          <a:bodyPr wrap="square">
            <a:spAutoFit/>
          </a:bodyPr>
          <a:lstStyle/>
          <a:p>
            <a:r>
              <a:rPr lang="en-US" altLang="zh-CN" sz="1400" dirty="0">
                <a:latin typeface="Arial" panose="020B0604020202020204" pitchFamily="34" charset="0"/>
              </a:rPr>
              <a:t>ISCXVPN2016: </a:t>
            </a:r>
            <a:r>
              <a:rPr lang="en-US" altLang="zh-CN" sz="1400" dirty="0">
                <a:hlinkClick r:id="rId4"/>
              </a:rPr>
              <a:t>VPN 2016 | Datasets | Research | Canadian Institute for Cybersecurity | UNB</a:t>
            </a:r>
            <a:r>
              <a:rPr lang="en-US" altLang="zh-CN" sz="1400" dirty="0">
                <a:latin typeface="Arial" panose="020B0604020202020204" pitchFamily="34" charset="0"/>
              </a:rPr>
              <a:t>(accessed on 1 May 2023)</a:t>
            </a:r>
            <a:br>
              <a:rPr lang="en-US" altLang="zh-CN" sz="1400" dirty="0"/>
            </a:br>
            <a:r>
              <a:rPr lang="en-US" altLang="zh-CN" sz="1400" dirty="0">
                <a:latin typeface="Arial" panose="020B0604020202020204" pitchFamily="34" charset="0"/>
              </a:rPr>
              <a:t>ISCXTor2016: </a:t>
            </a:r>
            <a:r>
              <a:rPr lang="en-US" altLang="zh-CN" sz="1400" dirty="0">
                <a:hlinkClick r:id="rId5"/>
              </a:rPr>
              <a:t>Tor 2016 | Datasets | Research | Canadian Institute for Cybersecurity | UNB</a:t>
            </a:r>
            <a:r>
              <a:rPr lang="en-US" altLang="zh-CN" sz="1400" dirty="0">
                <a:latin typeface="Arial" panose="020B0604020202020204" pitchFamily="34" charset="0"/>
              </a:rPr>
              <a:t> (accessed on 1 May 2023)</a:t>
            </a:r>
          </a:p>
          <a:p>
            <a:r>
              <a:rPr lang="en-US" altLang="zh-CN" sz="1400" dirty="0">
                <a:latin typeface="Arial" panose="020B0604020202020204" pitchFamily="34" charset="0"/>
              </a:rPr>
              <a:t>NSL-KDD: </a:t>
            </a:r>
            <a:r>
              <a:rPr lang="en-US" altLang="zh-CN" sz="1400" dirty="0">
                <a:hlinkClick r:id="rId6"/>
              </a:rPr>
              <a:t>NSL-KDD | Datasets | Research | Canadian Institute for Cybersecurity | UNB</a:t>
            </a:r>
            <a:r>
              <a:rPr lang="en-US" altLang="zh-CN" sz="1400" dirty="0">
                <a:latin typeface="Arial" panose="020B0604020202020204" pitchFamily="34" charset="0"/>
              </a:rPr>
              <a:t> (accessed on 1 May 2023)</a:t>
            </a:r>
            <a:endParaRPr lang="zh-CN" altLang="en-US" sz="1400" dirty="0"/>
          </a:p>
        </p:txBody>
      </p:sp>
    </p:spTree>
    <p:extLst>
      <p:ext uri="{BB962C8B-B14F-4D97-AF65-F5344CB8AC3E}">
        <p14:creationId xmlns:p14="http://schemas.microsoft.com/office/powerpoint/2010/main" val="264121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实验场景设置</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将数据集中的应用类别划分为已知流量与未知流量</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场景</a:t>
            </a:r>
            <a:r>
              <a:rPr lang="en-US" altLang="zh-CN" sz="1800" dirty="0">
                <a:latin typeface="微软雅黑" panose="020B0503020204020204" pitchFamily="34" charset="-122"/>
                <a:ea typeface="微软雅黑" panose="020B0503020204020204" pitchFamily="34" charset="-122"/>
              </a:rPr>
              <a:t>A</a:t>
            </a:r>
            <a:r>
              <a:rPr lang="zh-CN" altLang="en-US" sz="1800" dirty="0">
                <a:latin typeface="微软雅黑" panose="020B0503020204020204" pitchFamily="34" charset="-122"/>
                <a:ea typeface="微软雅黑" panose="020B0503020204020204" pitchFamily="34" charset="-122"/>
              </a:rPr>
              <a:t>：测试集中的所有未知流量的</a:t>
            </a:r>
            <a:r>
              <a:rPr lang="zh-CN" altLang="en-US" sz="1800" b="1" dirty="0">
                <a:solidFill>
                  <a:srgbClr val="C00000"/>
                </a:solidFill>
                <a:latin typeface="微软雅黑" panose="020B0503020204020204" pitchFamily="34" charset="-122"/>
                <a:ea typeface="微软雅黑" panose="020B0503020204020204" pitchFamily="34" charset="-122"/>
              </a:rPr>
              <a:t>应用服务类型</a:t>
            </a:r>
            <a:r>
              <a:rPr lang="zh-CN" altLang="en-US" sz="1800" dirty="0">
                <a:latin typeface="微软雅黑" panose="020B0503020204020204" pitchFamily="34" charset="-122"/>
                <a:ea typeface="微软雅黑" panose="020B0503020204020204" pitchFamily="34" charset="-122"/>
              </a:rPr>
              <a:t>与训练集中的已知流量</a:t>
            </a:r>
            <a:r>
              <a:rPr lang="zh-CN" altLang="en-US" sz="1800" b="1" dirty="0">
                <a:solidFill>
                  <a:srgbClr val="C00000"/>
                </a:solidFill>
                <a:latin typeface="微软雅黑" panose="020B0503020204020204" pitchFamily="34" charset="-122"/>
                <a:ea typeface="微软雅黑" panose="020B0503020204020204" pitchFamily="34" charset="-122"/>
              </a:rPr>
              <a:t>完全不同</a:t>
            </a:r>
            <a:r>
              <a:rPr lang="zh-CN" altLang="en-US" sz="1800" dirty="0">
                <a:latin typeface="微软雅黑" panose="020B0503020204020204" pitchFamily="34" charset="-122"/>
                <a:ea typeface="微软雅黑" panose="020B0503020204020204" pitchFamily="34" charset="-122"/>
              </a:rPr>
              <a:t>。</a:t>
            </a:r>
          </a:p>
          <a:p>
            <a:pPr lvl="1"/>
            <a:r>
              <a:rPr lang="zh-CN" altLang="en-US" sz="1800" dirty="0">
                <a:latin typeface="微软雅黑" panose="020B0503020204020204" pitchFamily="34" charset="-122"/>
                <a:ea typeface="微软雅黑" panose="020B0503020204020204" pitchFamily="34" charset="-122"/>
              </a:rPr>
              <a:t>场景</a:t>
            </a:r>
            <a:r>
              <a:rPr lang="en-US" altLang="zh-CN" sz="1800" dirty="0">
                <a:latin typeface="微软雅黑" panose="020B0503020204020204" pitchFamily="34" charset="-122"/>
                <a:ea typeface="微软雅黑" panose="020B0503020204020204" pitchFamily="34" charset="-122"/>
              </a:rPr>
              <a:t>B</a:t>
            </a:r>
            <a:r>
              <a:rPr lang="zh-CN" altLang="en-US" sz="1800" dirty="0">
                <a:latin typeface="微软雅黑" panose="020B0503020204020204" pitchFamily="34" charset="-122"/>
                <a:ea typeface="微软雅黑" panose="020B0503020204020204" pitchFamily="34" charset="-122"/>
              </a:rPr>
              <a:t>：测试集中的未知流量具有与训练数据集中已知流量</a:t>
            </a:r>
            <a:r>
              <a:rPr lang="zh-CN" altLang="en-US" sz="1800" b="1" dirty="0">
                <a:solidFill>
                  <a:srgbClr val="C00000"/>
                </a:solidFill>
                <a:latin typeface="微软雅黑" panose="020B0503020204020204" pitchFamily="34" charset="-122"/>
                <a:ea typeface="微软雅黑" panose="020B0503020204020204" pitchFamily="34" charset="-122"/>
              </a:rPr>
              <a:t>类似的应用服务类型</a:t>
            </a:r>
            <a:r>
              <a:rPr lang="zh-CN" altLang="en-US" sz="1800" dirty="0">
                <a:latin typeface="微软雅黑" panose="020B0503020204020204" pitchFamily="34" charset="-122"/>
                <a:ea typeface="微软雅黑" panose="020B0503020204020204" pitchFamily="34" charset="-122"/>
              </a:rPr>
              <a:t>。</a:t>
            </a:r>
          </a:p>
          <a:p>
            <a:pPr lvl="1"/>
            <a:r>
              <a:rPr lang="zh-CN" altLang="en-US" sz="1800" dirty="0">
                <a:latin typeface="微软雅黑" panose="020B0503020204020204" pitchFamily="34" charset="-122"/>
                <a:ea typeface="微软雅黑" panose="020B0503020204020204" pitchFamily="34" charset="-122"/>
              </a:rPr>
              <a:t>场景</a:t>
            </a:r>
            <a:r>
              <a:rPr lang="en-US" altLang="zh-CN" sz="1800" dirty="0">
                <a:latin typeface="微软雅黑" panose="020B0503020204020204" pitchFamily="34" charset="-122"/>
                <a:ea typeface="微软雅黑" panose="020B0503020204020204" pitchFamily="34" charset="-122"/>
              </a:rPr>
              <a:t>C</a:t>
            </a:r>
            <a:r>
              <a:rPr lang="zh-CN" altLang="en-US" sz="1800" dirty="0">
                <a:latin typeface="微软雅黑" panose="020B0503020204020204" pitchFamily="34" charset="-122"/>
                <a:ea typeface="微软雅黑" panose="020B0503020204020204" pitchFamily="34" charset="-122"/>
              </a:rPr>
              <a:t>：测试集中的所有未知攻击的</a:t>
            </a:r>
            <a:r>
              <a:rPr lang="zh-CN" altLang="en-US" sz="1800" b="1" dirty="0">
                <a:solidFill>
                  <a:srgbClr val="C00000"/>
                </a:solidFill>
                <a:latin typeface="微软雅黑" panose="020B0503020204020204" pitchFamily="34" charset="-122"/>
                <a:ea typeface="微软雅黑" panose="020B0503020204020204" pitchFamily="34" charset="-122"/>
              </a:rPr>
              <a:t>攻击机制</a:t>
            </a:r>
            <a:r>
              <a:rPr lang="zh-CN" altLang="en-US" sz="1800" dirty="0">
                <a:latin typeface="微软雅黑" panose="020B0503020204020204" pitchFamily="34" charset="-122"/>
                <a:ea typeface="微软雅黑" panose="020B0503020204020204" pitchFamily="34" charset="-122"/>
              </a:rPr>
              <a:t>与训练集中的已知攻击</a:t>
            </a:r>
            <a:r>
              <a:rPr lang="zh-CN" altLang="en-US" sz="1800" b="1" dirty="0">
                <a:solidFill>
                  <a:srgbClr val="C00000"/>
                </a:solidFill>
                <a:latin typeface="微软雅黑" panose="020B0503020204020204" pitchFamily="34" charset="-122"/>
                <a:ea typeface="微软雅黑" panose="020B0503020204020204" pitchFamily="34" charset="-122"/>
              </a:rPr>
              <a:t>完全不同</a:t>
            </a:r>
            <a:r>
              <a:rPr lang="zh-CN" altLang="en-US" sz="1800" dirty="0">
                <a:latin typeface="微软雅黑" panose="020B0503020204020204" pitchFamily="34" charset="-122"/>
                <a:ea typeface="微软雅黑" panose="020B0503020204020204" pitchFamily="34" charset="-122"/>
              </a:rPr>
              <a:t>。</a:t>
            </a:r>
          </a:p>
          <a:p>
            <a:pPr lvl="1"/>
            <a:r>
              <a:rPr lang="zh-CN" altLang="en-US" sz="1800" dirty="0">
                <a:latin typeface="微软雅黑" panose="020B0503020204020204" pitchFamily="34" charset="-122"/>
                <a:ea typeface="微软雅黑" panose="020B0503020204020204" pitchFamily="34" charset="-122"/>
              </a:rPr>
              <a:t>场景</a:t>
            </a:r>
            <a:r>
              <a:rPr lang="en-US" altLang="zh-CN" sz="1800" dirty="0">
                <a:latin typeface="微软雅黑" panose="020B0503020204020204" pitchFamily="34" charset="-122"/>
                <a:ea typeface="微软雅黑" panose="020B0503020204020204" pitchFamily="34" charset="-122"/>
              </a:rPr>
              <a:t>D</a:t>
            </a:r>
            <a:r>
              <a:rPr lang="zh-CN" altLang="en-US" sz="1800" dirty="0">
                <a:latin typeface="微软雅黑" panose="020B0503020204020204" pitchFamily="34" charset="-122"/>
                <a:ea typeface="微软雅黑" panose="020B0503020204020204" pitchFamily="34" charset="-122"/>
              </a:rPr>
              <a:t>：测试集中的未知攻击具有与训练集中已知攻击</a:t>
            </a:r>
            <a:r>
              <a:rPr lang="zh-CN" altLang="en-US" sz="1800" b="1" dirty="0">
                <a:solidFill>
                  <a:srgbClr val="C00000"/>
                </a:solidFill>
                <a:latin typeface="微软雅黑" panose="020B0503020204020204" pitchFamily="34" charset="-122"/>
                <a:ea typeface="微软雅黑" panose="020B0503020204020204" pitchFamily="34" charset="-122"/>
              </a:rPr>
              <a:t>类似的攻击模式</a:t>
            </a:r>
            <a:r>
              <a:rPr lang="zh-CN" altLang="en-US" sz="1800" dirty="0">
                <a:latin typeface="微软雅黑" panose="020B0503020204020204" pitchFamily="34" charset="-122"/>
                <a:ea typeface="微软雅黑" panose="020B0503020204020204" pitchFamily="34" charset="-122"/>
              </a:rPr>
              <a:t>。</a:t>
            </a:r>
          </a:p>
          <a:p>
            <a:pPr lvl="1"/>
            <a:r>
              <a:rPr lang="zh-CN" altLang="en-US" sz="1800" dirty="0">
                <a:latin typeface="微软雅黑" panose="020B0503020204020204" pitchFamily="34" charset="-122"/>
                <a:ea typeface="微软雅黑" panose="020B0503020204020204" pitchFamily="34" charset="-122"/>
              </a:rPr>
              <a:t>场景</a:t>
            </a:r>
            <a:r>
              <a:rPr lang="en-US" altLang="zh-CN" sz="1800" dirty="0">
                <a:latin typeface="微软雅黑" panose="020B0503020204020204" pitchFamily="34" charset="-122"/>
                <a:ea typeface="微软雅黑" panose="020B0503020204020204" pitchFamily="34" charset="-122"/>
              </a:rPr>
              <a:t>E</a:t>
            </a:r>
            <a:r>
              <a:rPr lang="zh-CN" altLang="en-US" sz="1800" dirty="0">
                <a:latin typeface="微软雅黑" panose="020B0503020204020204" pitchFamily="34" charset="-122"/>
                <a:ea typeface="微软雅黑" panose="020B0503020204020204" pitchFamily="34" charset="-122"/>
              </a:rPr>
              <a:t>：测试集中所有未知的正常和恶意流量与训练集中的已知流量的</a:t>
            </a:r>
            <a:r>
              <a:rPr lang="zh-CN" altLang="en-US" sz="1800" b="1" dirty="0">
                <a:solidFill>
                  <a:srgbClr val="C00000"/>
                </a:solidFill>
                <a:latin typeface="微软雅黑" panose="020B0503020204020204" pitchFamily="34" charset="-122"/>
                <a:ea typeface="微软雅黑" panose="020B0503020204020204" pitchFamily="34" charset="-122"/>
              </a:rPr>
              <a:t>类型完全不同</a:t>
            </a:r>
            <a:r>
              <a:rPr lang="zh-CN" altLang="en-US" sz="1800" dirty="0">
                <a:latin typeface="微软雅黑" panose="020B0503020204020204" pitchFamily="34" charset="-122"/>
                <a:ea typeface="微软雅黑" panose="020B0503020204020204" pitchFamily="34" charset="-122"/>
              </a:rPr>
              <a:t>。</a:t>
            </a:r>
          </a:p>
          <a:p>
            <a:pPr lvl="1"/>
            <a:endParaRPr lang="zh-CN" altLang="en-US" sz="14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922B0971-B460-4F93-8172-6BAA66ED2C81}"/>
              </a:ext>
            </a:extLst>
          </p:cNvPr>
          <p:cNvPicPr>
            <a:picLocks noChangeAspect="1"/>
          </p:cNvPicPr>
          <p:nvPr/>
        </p:nvPicPr>
        <p:blipFill>
          <a:blip r:embed="rId2"/>
          <a:stretch>
            <a:fillRect/>
          </a:stretch>
        </p:blipFill>
        <p:spPr>
          <a:xfrm>
            <a:off x="2207568" y="3789040"/>
            <a:ext cx="6590016" cy="2958344"/>
          </a:xfrm>
          <a:prstGeom prst="rect">
            <a:avLst/>
          </a:prstGeom>
        </p:spPr>
      </p:pic>
    </p:spTree>
    <p:extLst>
      <p:ext uri="{BB962C8B-B14F-4D97-AF65-F5344CB8AC3E}">
        <p14:creationId xmlns:p14="http://schemas.microsoft.com/office/powerpoint/2010/main" val="58057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对比方法设置</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553361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对比方法</a:t>
            </a:r>
            <a:endParaRPr lang="en-US" altLang="zh-CN" sz="2100" dirty="0">
              <a:latin typeface="微软雅黑" panose="020B0503020204020204" pitchFamily="34" charset="-122"/>
              <a:ea typeface="微软雅黑" panose="020B0503020204020204" pitchFamily="34" charset="-122"/>
            </a:endParaRPr>
          </a:p>
          <a:p>
            <a:pPr lvl="1"/>
            <a:r>
              <a:rPr lang="en-US" altLang="zh-CN" sz="1600" dirty="0">
                <a:latin typeface="微软雅黑" panose="020B0503020204020204" pitchFamily="34" charset="-122"/>
                <a:ea typeface="微软雅黑" panose="020B0503020204020204" pitchFamily="34" charset="-122"/>
              </a:rPr>
              <a:t>MI-UTR(our method)</a:t>
            </a:r>
          </a:p>
          <a:p>
            <a:pPr lvl="1"/>
            <a:r>
              <a:rPr lang="en-US" altLang="zh-CN" sz="1600" dirty="0">
                <a:latin typeface="微软雅黑" panose="020B0503020204020204" pitchFamily="34" charset="-122"/>
                <a:ea typeface="微软雅黑" panose="020B0503020204020204" pitchFamily="34" charset="-122"/>
              </a:rPr>
              <a:t>CNN(benchmark)</a:t>
            </a:r>
          </a:p>
          <a:p>
            <a:pPr lvl="1"/>
            <a:r>
              <a:rPr lang="en-US" altLang="zh-CN" sz="1600" dirty="0">
                <a:latin typeface="微软雅黑" panose="020B0503020204020204" pitchFamily="34" charset="-122"/>
                <a:ea typeface="微软雅黑" panose="020B0503020204020204" pitchFamily="34" charset="-122"/>
              </a:rPr>
              <a:t>CNN-GR</a:t>
            </a:r>
            <a:r>
              <a:rPr lang="en-US" altLang="zh-CN" sz="1600" baseline="30000" dirty="0">
                <a:latin typeface="微软雅黑" panose="020B0503020204020204" pitchFamily="34" charset="-122"/>
                <a:ea typeface="微软雅黑" panose="020B0503020204020204" pitchFamily="34" charset="-122"/>
              </a:rPr>
              <a:t>[1] </a:t>
            </a:r>
          </a:p>
          <a:p>
            <a:pPr lvl="2"/>
            <a:r>
              <a:rPr lang="zh-CN" altLang="en-US" sz="1400" dirty="0">
                <a:latin typeface="微软雅黑" panose="020B0503020204020204" pitchFamily="34" charset="-122"/>
                <a:ea typeface="微软雅黑" panose="020B0503020204020204" pitchFamily="34" charset="-122"/>
              </a:rPr>
              <a:t>通过第一次反向传播的梯度</a:t>
            </a:r>
            <a:r>
              <a:rPr lang="en-US" altLang="zh-CN" sz="1400" dirty="0">
                <a:latin typeface="微软雅黑" panose="020B0503020204020204" pitchFamily="34" charset="-122"/>
                <a:ea typeface="微软雅黑" panose="020B0503020204020204" pitchFamily="34" charset="-122"/>
              </a:rPr>
              <a:t>(</a:t>
            </a:r>
            <a:r>
              <a:rPr lang="en-US" altLang="zh-CN" sz="1400" dirty="0" err="1">
                <a:latin typeface="微软雅黑" panose="020B0503020204020204" pitchFamily="34" charset="-122"/>
                <a:ea typeface="微软雅黑" panose="020B0503020204020204" pitchFamily="34" charset="-122"/>
              </a:rPr>
              <a:t>GradBP</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来识别未知流量</a:t>
            </a:r>
          </a:p>
          <a:p>
            <a:pPr lvl="1"/>
            <a:r>
              <a:rPr lang="en-US" altLang="zh-CN" sz="1600" dirty="0">
                <a:latin typeface="微软雅黑" panose="020B0503020204020204" pitchFamily="34" charset="-122"/>
                <a:ea typeface="微软雅黑" panose="020B0503020204020204" pitchFamily="34" charset="-122"/>
              </a:rPr>
              <a:t>Open-CNN</a:t>
            </a:r>
            <a:r>
              <a:rPr lang="en-US" altLang="zh-CN" sz="1600" baseline="30000" dirty="0">
                <a:latin typeface="微软雅黑" panose="020B0503020204020204" pitchFamily="34" charset="-122"/>
                <a:ea typeface="微软雅黑" panose="020B0503020204020204" pitchFamily="34" charset="-122"/>
              </a:rPr>
              <a:t>[2] </a:t>
            </a:r>
          </a:p>
          <a:p>
            <a:pPr lvl="2"/>
            <a:r>
              <a:rPr lang="zh-CN" altLang="en-US" sz="1400" dirty="0">
                <a:latin typeface="微软雅黑" panose="020B0503020204020204" pitchFamily="34" charset="-122"/>
                <a:ea typeface="微软雅黑" panose="020B0503020204020204" pitchFamily="34" charset="-122"/>
              </a:rPr>
              <a:t>在基本</a:t>
            </a:r>
            <a:r>
              <a:rPr lang="en-US" altLang="zh-CN" sz="1400" dirty="0">
                <a:latin typeface="微软雅黑" panose="020B0503020204020204" pitchFamily="34" charset="-122"/>
                <a:ea typeface="微软雅黑" panose="020B0503020204020204" pitchFamily="34" charset="-122"/>
              </a:rPr>
              <a:t>CNN</a:t>
            </a:r>
            <a:r>
              <a:rPr lang="zh-CN" altLang="en-US" sz="1400" dirty="0">
                <a:latin typeface="微软雅黑" panose="020B0503020204020204" pitchFamily="34" charset="-122"/>
                <a:ea typeface="微软雅黑" panose="020B0503020204020204" pitchFamily="34" charset="-122"/>
              </a:rPr>
              <a:t>模型中通过向</a:t>
            </a:r>
            <a:r>
              <a:rPr lang="en-US" altLang="zh-CN" sz="1400" dirty="0">
                <a:latin typeface="微软雅黑" panose="020B0503020204020204" pitchFamily="34" charset="-122"/>
                <a:ea typeface="微软雅黑" panose="020B0503020204020204" pitchFamily="34" charset="-122"/>
              </a:rPr>
              <a:t>SoftMax</a:t>
            </a:r>
            <a:r>
              <a:rPr lang="zh-CN" altLang="en-US" sz="1400" dirty="0">
                <a:latin typeface="微软雅黑" panose="020B0503020204020204" pitchFamily="34" charset="-122"/>
                <a:ea typeface="微软雅黑" panose="020B0503020204020204" pitchFamily="34" charset="-122"/>
              </a:rPr>
              <a:t>的激活向量添加额外的未知类构造</a:t>
            </a:r>
            <a:r>
              <a:rPr lang="en-US" altLang="zh-CN" sz="1400" dirty="0" err="1">
                <a:latin typeface="微软雅黑" panose="020B0503020204020204" pitchFamily="34" charset="-122"/>
                <a:ea typeface="微软雅黑" panose="020B0503020204020204" pitchFamily="34" charset="-122"/>
              </a:rPr>
              <a:t>OpenMax</a:t>
            </a:r>
            <a:r>
              <a:rPr lang="zh-CN" altLang="en-US" sz="1400" dirty="0">
                <a:latin typeface="微软雅黑" panose="020B0503020204020204" pitchFamily="34" charset="-122"/>
                <a:ea typeface="微软雅黑" panose="020B0503020204020204" pitchFamily="34" charset="-122"/>
              </a:rPr>
              <a:t>层</a:t>
            </a:r>
          </a:p>
          <a:p>
            <a:pPr lvl="1"/>
            <a:r>
              <a:rPr lang="en-US" altLang="zh-CN" sz="1600" dirty="0">
                <a:latin typeface="微软雅黑" panose="020B0503020204020204" pitchFamily="34" charset="-122"/>
                <a:ea typeface="微软雅黑" panose="020B0503020204020204" pitchFamily="34" charset="-122"/>
              </a:rPr>
              <a:t>HMCD</a:t>
            </a:r>
            <a:r>
              <a:rPr lang="en-US" altLang="zh-CN" sz="1600" baseline="30000" dirty="0">
                <a:latin typeface="微软雅黑" panose="020B0503020204020204" pitchFamily="34" charset="-122"/>
                <a:ea typeface="微软雅黑" panose="020B0503020204020204" pitchFamily="34" charset="-122"/>
              </a:rPr>
              <a:t>[3] </a:t>
            </a:r>
          </a:p>
          <a:p>
            <a:pPr lvl="2"/>
            <a:r>
              <a:rPr lang="zh-CN" altLang="en-US" sz="1400" dirty="0">
                <a:latin typeface="微软雅黑" panose="020B0503020204020204" pitchFamily="34" charset="-122"/>
                <a:ea typeface="微软雅黑" panose="020B0503020204020204" pitchFamily="34" charset="-122"/>
              </a:rPr>
              <a:t>基于</a:t>
            </a:r>
            <a:r>
              <a:rPr lang="en-US" altLang="zh-CN" sz="1400" dirty="0">
                <a:latin typeface="微软雅黑" panose="020B0503020204020204" pitchFamily="34" charset="-122"/>
                <a:ea typeface="微软雅黑" panose="020B0503020204020204" pitchFamily="34" charset="-122"/>
              </a:rPr>
              <a:t>WGAN-GP</a:t>
            </a:r>
            <a:r>
              <a:rPr lang="zh-CN" altLang="en-US" sz="1400" dirty="0">
                <a:latin typeface="微软雅黑" panose="020B0503020204020204" pitchFamily="34" charset="-122"/>
                <a:ea typeface="微软雅黑" panose="020B0503020204020204" pitchFamily="34" charset="-122"/>
              </a:rPr>
              <a:t>生成对抗流</a:t>
            </a:r>
          </a:p>
          <a:p>
            <a:pPr lvl="2"/>
            <a:r>
              <a:rPr lang="zh-CN" altLang="en-US" sz="1400" dirty="0">
                <a:latin typeface="微软雅黑" panose="020B0503020204020204" pitchFamily="34" charset="-122"/>
                <a:ea typeface="微软雅黑" panose="020B0503020204020204" pitchFamily="34" charset="-122"/>
              </a:rPr>
              <a:t>混合神经网络分层检测流量特征识别未知的</a:t>
            </a:r>
            <a:r>
              <a:rPr lang="en-US" altLang="zh-CN" sz="1400" dirty="0">
                <a:latin typeface="微软雅黑" panose="020B0503020204020204" pitchFamily="34" charset="-122"/>
                <a:ea typeface="微软雅黑" panose="020B0503020204020204" pitchFamily="34" charset="-122"/>
              </a:rPr>
              <a:t>HTTP</a:t>
            </a:r>
            <a:r>
              <a:rPr lang="zh-CN" altLang="en-US" sz="1400" dirty="0">
                <a:latin typeface="微软雅黑" panose="020B0503020204020204" pitchFamily="34" charset="-122"/>
                <a:ea typeface="微软雅黑" panose="020B0503020204020204" pitchFamily="34" charset="-122"/>
              </a:rPr>
              <a:t>恶意通信行为</a:t>
            </a:r>
          </a:p>
          <a:p>
            <a:pPr lvl="1"/>
            <a:endParaRPr lang="zh-CN" altLang="en-US" sz="14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36B7E0A1-DADF-4C8F-824F-4AB901424FE5}"/>
              </a:ext>
            </a:extLst>
          </p:cNvPr>
          <p:cNvSpPr/>
          <p:nvPr/>
        </p:nvSpPr>
        <p:spPr>
          <a:xfrm>
            <a:off x="7192" y="5444477"/>
            <a:ext cx="6096000" cy="1015663"/>
          </a:xfrm>
          <a:prstGeom prst="rect">
            <a:avLst/>
          </a:prstGeom>
        </p:spPr>
        <p:txBody>
          <a:bodyPr>
            <a:spAutoFit/>
          </a:bodyPr>
          <a:lstStyle/>
          <a:p>
            <a:pPr eaLnBrk="0" fontAlgn="base" hangingPunct="0">
              <a:spcBef>
                <a:spcPct val="0"/>
              </a:spcBef>
              <a:spcAft>
                <a:spcPct val="0"/>
              </a:spcAft>
              <a:defRPr/>
            </a:pPr>
            <a:r>
              <a:rPr lang="en-US" altLang="zh-CN" sz="1200" dirty="0">
                <a:latin typeface="Arial" panose="020B0604020202020204" pitchFamily="34" charset="0"/>
                <a:ea typeface="华文中宋" charset="0"/>
                <a:cs typeface="Arial" panose="020B0604020202020204" pitchFamily="34" charset="0"/>
              </a:rPr>
              <a:t>[1] Yang L, et al. Deep learning and zero-day traffic classification: Lessons learned from a commercial-grade dataset.</a:t>
            </a:r>
          </a:p>
          <a:p>
            <a:pPr eaLnBrk="0" fontAlgn="base" hangingPunct="0">
              <a:spcBef>
                <a:spcPct val="0"/>
              </a:spcBef>
              <a:spcAft>
                <a:spcPct val="0"/>
              </a:spcAft>
              <a:defRPr/>
            </a:pPr>
            <a:r>
              <a:rPr lang="en-US" altLang="zh-CN" sz="1200" dirty="0">
                <a:latin typeface="Arial" panose="020B0604020202020204" pitchFamily="34" charset="0"/>
                <a:ea typeface="华文中宋" charset="0"/>
                <a:cs typeface="Arial" panose="020B0604020202020204" pitchFamily="34" charset="0"/>
              </a:rPr>
              <a:t>[2] Zhang Y, et al. Unknown network attack detection based on open set recognition. </a:t>
            </a:r>
          </a:p>
          <a:p>
            <a:pPr eaLnBrk="0" fontAlgn="base" hangingPunct="0">
              <a:spcBef>
                <a:spcPct val="0"/>
              </a:spcBef>
              <a:spcAft>
                <a:spcPct val="0"/>
              </a:spcAft>
              <a:defRPr/>
            </a:pPr>
            <a:r>
              <a:rPr lang="en-US" altLang="zh-CN" sz="1200" dirty="0">
                <a:latin typeface="Arial" panose="020B0604020202020204" pitchFamily="34" charset="0"/>
                <a:ea typeface="华文中宋" charset="0"/>
                <a:cs typeface="Arial" panose="020B0604020202020204" pitchFamily="34" charset="0"/>
              </a:rPr>
              <a:t>[3] </a:t>
            </a:r>
            <a:r>
              <a:rPr lang="en-US" altLang="zh-CN" sz="1200" dirty="0">
                <a:latin typeface="Arial" panose="020B0604020202020204" pitchFamily="34" charset="0"/>
                <a:cs typeface="Arial" panose="020B0604020202020204" pitchFamily="34" charset="0"/>
              </a:rPr>
              <a:t>Yun X, et al. Detecting unknown HTTP-based malicious communication behavior via generated adversarial flows and hierarchical traffic features.</a:t>
            </a:r>
            <a:endParaRPr lang="zh-CN" altLang="en-US" sz="1200" dirty="0">
              <a:latin typeface="Arial" panose="020B0604020202020204" pitchFamily="34" charset="0"/>
              <a:ea typeface="华文中宋" charset="0"/>
              <a:cs typeface="Arial" panose="020B0604020202020204" pitchFamily="34" charset="0"/>
            </a:endParaRPr>
          </a:p>
        </p:txBody>
      </p:sp>
      <p:pic>
        <p:nvPicPr>
          <p:cNvPr id="6" name="图片 5">
            <a:extLst>
              <a:ext uri="{FF2B5EF4-FFF2-40B4-BE49-F238E27FC236}">
                <a16:creationId xmlns:a16="http://schemas.microsoft.com/office/drawing/2014/main" id="{261D7643-A3DD-476A-9312-4C0ED38C588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17687" y="2564013"/>
            <a:ext cx="6837803" cy="1522315"/>
          </a:xfrm>
          <a:prstGeom prst="rect">
            <a:avLst/>
          </a:prstGeom>
        </p:spPr>
      </p:pic>
      <p:pic>
        <p:nvPicPr>
          <p:cNvPr id="7" name="图片 6">
            <a:extLst>
              <a:ext uri="{FF2B5EF4-FFF2-40B4-BE49-F238E27FC236}">
                <a16:creationId xmlns:a16="http://schemas.microsoft.com/office/drawing/2014/main" id="{6517B4F1-085B-4FFC-AA30-C8839987D4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24773" y="3969127"/>
            <a:ext cx="5623629" cy="2487483"/>
          </a:xfrm>
          <a:prstGeom prst="rect">
            <a:avLst/>
          </a:prstGeom>
        </p:spPr>
      </p:pic>
      <p:pic>
        <p:nvPicPr>
          <p:cNvPr id="9" name="图片 8">
            <a:extLst>
              <a:ext uri="{FF2B5EF4-FFF2-40B4-BE49-F238E27FC236}">
                <a16:creationId xmlns:a16="http://schemas.microsoft.com/office/drawing/2014/main" id="{2D7E394A-A556-4EC8-9D7F-8CC74CBCA59E}"/>
              </a:ext>
            </a:extLst>
          </p:cNvPr>
          <p:cNvPicPr>
            <a:picLocks noChangeAspect="1"/>
          </p:cNvPicPr>
          <p:nvPr/>
        </p:nvPicPr>
        <p:blipFill>
          <a:blip r:embed="rId5"/>
          <a:stretch>
            <a:fillRect/>
          </a:stretch>
        </p:blipFill>
        <p:spPr>
          <a:xfrm>
            <a:off x="6322142" y="1226433"/>
            <a:ext cx="4486373" cy="1337580"/>
          </a:xfrm>
          <a:prstGeom prst="rect">
            <a:avLst/>
          </a:prstGeom>
        </p:spPr>
      </p:pic>
    </p:spTree>
    <p:extLst>
      <p:ext uri="{BB962C8B-B14F-4D97-AF65-F5344CB8AC3E}">
        <p14:creationId xmlns:p14="http://schemas.microsoft.com/office/powerpoint/2010/main" val="371449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测试结果</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衡量指标</a:t>
            </a:r>
            <a:endParaRPr lang="en-US" altLang="zh-CN" sz="21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8C0EC4F-4409-4BA6-A272-B46AC822A1AB}"/>
              </a:ext>
            </a:extLst>
          </p:cNvPr>
          <p:cNvPicPr>
            <a:picLocks noChangeAspect="1"/>
          </p:cNvPicPr>
          <p:nvPr/>
        </p:nvPicPr>
        <p:blipFill>
          <a:blip r:embed="rId2"/>
          <a:stretch>
            <a:fillRect/>
          </a:stretch>
        </p:blipFill>
        <p:spPr>
          <a:xfrm>
            <a:off x="1487488" y="1700808"/>
            <a:ext cx="2647950" cy="562888"/>
          </a:xfrm>
          <a:prstGeom prst="rect">
            <a:avLst/>
          </a:prstGeom>
        </p:spPr>
      </p:pic>
      <p:pic>
        <p:nvPicPr>
          <p:cNvPr id="6" name="图片 5">
            <a:extLst>
              <a:ext uri="{FF2B5EF4-FFF2-40B4-BE49-F238E27FC236}">
                <a16:creationId xmlns:a16="http://schemas.microsoft.com/office/drawing/2014/main" id="{3BE33368-5BDB-4FD9-B264-2420391BCBA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28945" y="2296851"/>
            <a:ext cx="1708207" cy="572088"/>
          </a:xfrm>
          <a:prstGeom prst="rect">
            <a:avLst/>
          </a:prstGeom>
        </p:spPr>
      </p:pic>
      <p:pic>
        <p:nvPicPr>
          <p:cNvPr id="7" name="图片 6">
            <a:extLst>
              <a:ext uri="{FF2B5EF4-FFF2-40B4-BE49-F238E27FC236}">
                <a16:creationId xmlns:a16="http://schemas.microsoft.com/office/drawing/2014/main" id="{CCFB1F33-FD59-4516-A311-535CBFB8667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28944" y="2913186"/>
            <a:ext cx="1708207" cy="574800"/>
          </a:xfrm>
          <a:prstGeom prst="rect">
            <a:avLst/>
          </a:prstGeom>
        </p:spPr>
      </p:pic>
      <p:pic>
        <p:nvPicPr>
          <p:cNvPr id="9" name="图片 8">
            <a:extLst>
              <a:ext uri="{FF2B5EF4-FFF2-40B4-BE49-F238E27FC236}">
                <a16:creationId xmlns:a16="http://schemas.microsoft.com/office/drawing/2014/main" id="{2313D2DC-443C-4995-B953-409F7604762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28943" y="3532233"/>
            <a:ext cx="1708208" cy="603397"/>
          </a:xfrm>
          <a:prstGeom prst="rect">
            <a:avLst/>
          </a:prstGeom>
        </p:spPr>
      </p:pic>
      <p:pic>
        <p:nvPicPr>
          <p:cNvPr id="10" name="图片 9">
            <a:extLst>
              <a:ext uri="{FF2B5EF4-FFF2-40B4-BE49-F238E27FC236}">
                <a16:creationId xmlns:a16="http://schemas.microsoft.com/office/drawing/2014/main" id="{90B15234-9906-49F6-85F8-F6CC14F1912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87488" y="4179877"/>
            <a:ext cx="2222237" cy="615512"/>
          </a:xfrm>
          <a:prstGeom prst="rect">
            <a:avLst/>
          </a:prstGeom>
        </p:spPr>
      </p:pic>
      <p:pic>
        <p:nvPicPr>
          <p:cNvPr id="11" name="图片 10">
            <a:extLst>
              <a:ext uri="{FF2B5EF4-FFF2-40B4-BE49-F238E27FC236}">
                <a16:creationId xmlns:a16="http://schemas.microsoft.com/office/drawing/2014/main" id="{3C01A806-67BA-4759-91CA-C296A3F8CF16}"/>
              </a:ext>
            </a:extLst>
          </p:cNvPr>
          <p:cNvPicPr>
            <a:picLocks noChangeAspect="1"/>
          </p:cNvPicPr>
          <p:nvPr/>
        </p:nvPicPr>
        <p:blipFill>
          <a:blip r:embed="rId7"/>
          <a:stretch>
            <a:fillRect/>
          </a:stretch>
        </p:blipFill>
        <p:spPr>
          <a:xfrm>
            <a:off x="4863579" y="1496614"/>
            <a:ext cx="6931846" cy="4246871"/>
          </a:xfrm>
          <a:prstGeom prst="rect">
            <a:avLst/>
          </a:prstGeom>
        </p:spPr>
      </p:pic>
    </p:spTree>
    <p:extLst>
      <p:ext uri="{BB962C8B-B14F-4D97-AF65-F5344CB8AC3E}">
        <p14:creationId xmlns:p14="http://schemas.microsoft.com/office/powerpoint/2010/main" val="6367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报告提纲</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0783153" cy="5031448"/>
          </a:xfrm>
        </p:spPr>
        <p:txBody>
          <a:bodyPr>
            <a:normAutofit fontScale="97500"/>
          </a:bodyPr>
          <a:lstStyle/>
          <a:p>
            <a:pPr>
              <a:lnSpc>
                <a:spcPct val="150000"/>
              </a:lnSpc>
            </a:pPr>
            <a:r>
              <a:rPr lang="zh-CN" altLang="en-US" sz="2000" dirty="0">
                <a:latin typeface="微软雅黑" panose="020B0503020204020204" pitchFamily="34" charset="-122"/>
                <a:ea typeface="微软雅黑" panose="020B0503020204020204" pitchFamily="34" charset="-122"/>
              </a:rPr>
              <a:t>一、背景与挑战</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二、模型架构</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三、测试结果</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四、总结与展望</a:t>
            </a:r>
            <a:endParaRPr lang="zh-CN" altLang="en-US" sz="2000" dirty="0">
              <a:sym typeface="+mn-ea"/>
            </a:endParaRPr>
          </a:p>
        </p:txBody>
      </p:sp>
    </p:spTree>
    <p:extLst>
      <p:ext uri="{BB962C8B-B14F-4D97-AF65-F5344CB8AC3E}">
        <p14:creationId xmlns:p14="http://schemas.microsoft.com/office/powerpoint/2010/main" val="327467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测试结果</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6" y="1205864"/>
            <a:ext cx="11112279" cy="5031448"/>
          </a:xfrm>
        </p:spPr>
        <p:txBody>
          <a:bodyPr>
            <a:normAutofit fontScale="97500"/>
          </a:bodyPr>
          <a:lstStyle/>
          <a:p>
            <a:r>
              <a:rPr lang="en-US" altLang="zh-CN" sz="2100" dirty="0">
                <a:latin typeface="微软雅黑" panose="020B0503020204020204" pitchFamily="34" charset="-122"/>
                <a:ea typeface="微软雅黑" panose="020B0503020204020204" pitchFamily="34" charset="-122"/>
              </a:rPr>
              <a:t>ROC</a:t>
            </a:r>
            <a:r>
              <a:rPr lang="zh-CN" altLang="en-US" sz="2100" dirty="0">
                <a:latin typeface="微软雅黑" panose="020B0503020204020204" pitchFamily="34" charset="-122"/>
                <a:ea typeface="微软雅黑" panose="020B0503020204020204" pitchFamily="34" charset="-122"/>
              </a:rPr>
              <a:t>曲线</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CNN</a:t>
            </a:r>
            <a:r>
              <a:rPr lang="zh-CN" altLang="en-US" sz="1800" dirty="0">
                <a:latin typeface="微软雅黑" panose="020B0503020204020204" pitchFamily="34" charset="-122"/>
                <a:ea typeface="微软雅黑" panose="020B0503020204020204" pitchFamily="34" charset="-122"/>
              </a:rPr>
              <a:t>无法直接检测未知流量，</a:t>
            </a:r>
            <a:r>
              <a:rPr lang="en-US" altLang="zh-CN" sz="1800" dirty="0">
                <a:latin typeface="微软雅黑" panose="020B0503020204020204" pitchFamily="34" charset="-122"/>
                <a:ea typeface="微软雅黑" panose="020B0503020204020204" pitchFamily="34" charset="-122"/>
              </a:rPr>
              <a:t>AUC</a:t>
            </a:r>
            <a:r>
              <a:rPr lang="zh-CN" altLang="en-US" sz="1800" dirty="0">
                <a:latin typeface="微软雅黑" panose="020B0503020204020204" pitchFamily="34" charset="-122"/>
                <a:ea typeface="微软雅黑" panose="020B0503020204020204" pitchFamily="34" charset="-122"/>
              </a:rPr>
              <a:t>值小。</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不同场景下</a:t>
            </a:r>
            <a:r>
              <a:rPr lang="en-US" altLang="zh-CN" sz="1800" dirty="0">
                <a:latin typeface="微软雅黑" panose="020B0503020204020204" pitchFamily="34" charset="-122"/>
                <a:ea typeface="微软雅黑" panose="020B0503020204020204" pitchFamily="34" charset="-122"/>
              </a:rPr>
              <a:t>MI-UTR</a:t>
            </a:r>
            <a:r>
              <a:rPr lang="zh-CN" altLang="en-US" sz="1800" dirty="0">
                <a:latin typeface="微软雅黑" panose="020B0503020204020204" pitchFamily="34" charset="-122"/>
                <a:ea typeface="微软雅黑" panose="020B0503020204020204" pitchFamily="34" charset="-122"/>
              </a:rPr>
              <a:t>的</a:t>
            </a:r>
            <a:r>
              <a:rPr lang="en-US" altLang="zh-CN" sz="1800" dirty="0">
                <a:latin typeface="微软雅黑" panose="020B0503020204020204" pitchFamily="34" charset="-122"/>
                <a:ea typeface="微软雅黑" panose="020B0503020204020204" pitchFamily="34" charset="-122"/>
              </a:rPr>
              <a:t>AUC</a:t>
            </a:r>
            <a:r>
              <a:rPr lang="zh-CN" altLang="en-US" sz="1800" dirty="0">
                <a:latin typeface="微软雅黑" panose="020B0503020204020204" pitchFamily="34" charset="-122"/>
                <a:ea typeface="微软雅黑" panose="020B0503020204020204" pitchFamily="34" charset="-122"/>
              </a:rPr>
              <a:t>值都为最大，显示出模型具有较强</a:t>
            </a:r>
            <a:r>
              <a:rPr lang="zh-CN" altLang="en-US" sz="1800" b="1" dirty="0">
                <a:solidFill>
                  <a:srgbClr val="C00000"/>
                </a:solidFill>
                <a:latin typeface="微软雅黑" panose="020B0503020204020204" pitchFamily="34" charset="-122"/>
                <a:ea typeface="微软雅黑" panose="020B0503020204020204" pitchFamily="34" charset="-122"/>
              </a:rPr>
              <a:t>泛化能力</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20466B8C-376E-4B39-BAF1-E3CC4F8A020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7584" y="3532620"/>
            <a:ext cx="3323078" cy="2880000"/>
          </a:xfrm>
          <a:prstGeom prst="rect">
            <a:avLst/>
          </a:prstGeom>
        </p:spPr>
      </p:pic>
      <p:pic>
        <p:nvPicPr>
          <p:cNvPr id="13" name="图片 12">
            <a:extLst>
              <a:ext uri="{FF2B5EF4-FFF2-40B4-BE49-F238E27FC236}">
                <a16:creationId xmlns:a16="http://schemas.microsoft.com/office/drawing/2014/main" id="{F429662C-7E26-406A-A22D-2D6B0097FBB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45649" y="3501008"/>
            <a:ext cx="3323077" cy="2880000"/>
          </a:xfrm>
          <a:prstGeom prst="rect">
            <a:avLst/>
          </a:prstGeom>
        </p:spPr>
      </p:pic>
      <p:pic>
        <p:nvPicPr>
          <p:cNvPr id="14" name="图片 13">
            <a:extLst>
              <a:ext uri="{FF2B5EF4-FFF2-40B4-BE49-F238E27FC236}">
                <a16:creationId xmlns:a16="http://schemas.microsoft.com/office/drawing/2014/main" id="{E03FFB4D-EF95-47CF-A672-A6053E43DF1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24575" y="3501008"/>
            <a:ext cx="3323078" cy="2880000"/>
          </a:xfrm>
          <a:prstGeom prst="rect">
            <a:avLst/>
          </a:prstGeom>
        </p:spPr>
      </p:pic>
      <p:pic>
        <p:nvPicPr>
          <p:cNvPr id="15" name="图片 14">
            <a:extLst>
              <a:ext uri="{FF2B5EF4-FFF2-40B4-BE49-F238E27FC236}">
                <a16:creationId xmlns:a16="http://schemas.microsoft.com/office/drawing/2014/main" id="{609F6566-826F-401C-BCCC-9AB73C190D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109627" y="3501008"/>
            <a:ext cx="3323077" cy="2880000"/>
          </a:xfrm>
          <a:prstGeom prst="rect">
            <a:avLst/>
          </a:prstGeom>
        </p:spPr>
      </p:pic>
      <p:pic>
        <p:nvPicPr>
          <p:cNvPr id="16" name="图片 15">
            <a:extLst>
              <a:ext uri="{FF2B5EF4-FFF2-40B4-BE49-F238E27FC236}">
                <a16:creationId xmlns:a16="http://schemas.microsoft.com/office/drawing/2014/main" id="{4A28CF7B-3D9A-4BCC-84A3-F21F03B9FD9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863657" y="820087"/>
            <a:ext cx="3323077" cy="2880000"/>
          </a:xfrm>
          <a:prstGeom prst="rect">
            <a:avLst/>
          </a:prstGeom>
        </p:spPr>
      </p:pic>
    </p:spTree>
    <p:extLst>
      <p:ext uri="{BB962C8B-B14F-4D97-AF65-F5344CB8AC3E}">
        <p14:creationId xmlns:p14="http://schemas.microsoft.com/office/powerpoint/2010/main" val="93925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测试结果</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时间消耗</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CNN</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CNN-GR</a:t>
            </a:r>
            <a:r>
              <a:rPr lang="zh-CN" altLang="en-US" sz="1800" dirty="0">
                <a:latin typeface="微软雅黑" panose="020B0503020204020204" pitchFamily="34" charset="-122"/>
                <a:ea typeface="微软雅黑" panose="020B0503020204020204" pitchFamily="34" charset="-122"/>
              </a:rPr>
              <a:t>和</a:t>
            </a:r>
            <a:r>
              <a:rPr lang="en-US" altLang="zh-CN" sz="1800" dirty="0">
                <a:latin typeface="微软雅黑" panose="020B0503020204020204" pitchFamily="34" charset="-122"/>
                <a:ea typeface="微软雅黑" panose="020B0503020204020204" pitchFamily="34" charset="-122"/>
              </a:rPr>
              <a:t>Open CNN</a:t>
            </a:r>
            <a:r>
              <a:rPr lang="zh-CN" altLang="en-US" sz="1800" dirty="0">
                <a:latin typeface="微软雅黑" panose="020B0503020204020204" pitchFamily="34" charset="-122"/>
                <a:ea typeface="微软雅黑" panose="020B0503020204020204" pitchFamily="34" charset="-122"/>
              </a:rPr>
              <a:t>在时间消耗方面差异较小。</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由于使用生成算法来扩充数据，</a:t>
            </a:r>
            <a:r>
              <a:rPr lang="en-US" altLang="zh-CN" sz="1800" dirty="0">
                <a:latin typeface="微软雅黑" panose="020B0503020204020204" pitchFamily="34" charset="-122"/>
                <a:ea typeface="微软雅黑" panose="020B0503020204020204" pitchFamily="34" charset="-122"/>
              </a:rPr>
              <a:t>HMCD</a:t>
            </a:r>
            <a:r>
              <a:rPr lang="zh-CN" altLang="en-US" sz="1800" dirty="0">
                <a:latin typeface="微软雅黑" panose="020B0503020204020204" pitchFamily="34" charset="-122"/>
                <a:ea typeface="微软雅黑" panose="020B0503020204020204" pitchFamily="34" charset="-122"/>
              </a:rPr>
              <a:t>具有更复杂的参数和结构，导致比其他算法明显更高的时间消耗。</a:t>
            </a:r>
            <a:endParaRPr lang="en-US" altLang="zh-CN" sz="18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MI-UTR</a:t>
            </a:r>
            <a:r>
              <a:rPr lang="zh-CN" altLang="en-US" sz="1800" dirty="0">
                <a:latin typeface="微软雅黑" panose="020B0503020204020204" pitchFamily="34" charset="-122"/>
                <a:ea typeface="微软雅黑" panose="020B0503020204020204" pitchFamily="34" charset="-122"/>
              </a:rPr>
              <a:t>实现了精度和时间消耗之间的良好平衡。</a:t>
            </a:r>
          </a:p>
          <a:p>
            <a:pPr lvl="1"/>
            <a:endParaRPr lang="zh-CN" altLang="en-US" sz="1400" dirty="0">
              <a:latin typeface="微软雅黑" panose="020B0503020204020204" pitchFamily="34" charset="-122"/>
              <a:ea typeface="微软雅黑" panose="020B0503020204020204" pitchFamily="34" charset="-122"/>
            </a:endParaRPr>
          </a:p>
          <a:p>
            <a:pPr marL="502920" lvl="1" indent="0">
              <a:buNone/>
            </a:pPr>
            <a:endParaRPr lang="en-US" altLang="zh-CN" sz="12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63FE5533-E346-4620-8479-9AF0EEADB8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059940" y="2348880"/>
            <a:ext cx="5436660" cy="4099131"/>
          </a:xfrm>
          <a:prstGeom prst="rect">
            <a:avLst/>
          </a:prstGeom>
        </p:spPr>
      </p:pic>
    </p:spTree>
    <p:extLst>
      <p:ext uri="{BB962C8B-B14F-4D97-AF65-F5344CB8AC3E}">
        <p14:creationId xmlns:p14="http://schemas.microsoft.com/office/powerpoint/2010/main" val="1559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A44A5F2-51DD-4108-9129-EEAF3608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9"/>
            <a:ext cx="12192000" cy="6858000"/>
          </a:xfrm>
          <a:prstGeom prst="rect">
            <a:avLst/>
          </a:prstGeom>
        </p:spPr>
      </p:pic>
      <p:sp>
        <p:nvSpPr>
          <p:cNvPr id="6" name="文本占位符 3">
            <a:extLst>
              <a:ext uri="{FF2B5EF4-FFF2-40B4-BE49-F238E27FC236}">
                <a16:creationId xmlns:a16="http://schemas.microsoft.com/office/drawing/2014/main" id="{0347A8BD-BFFD-4304-B260-AB8088B1E066}"/>
              </a:ext>
            </a:extLst>
          </p:cNvPr>
          <p:cNvSpPr txBox="1">
            <a:spLocks/>
          </p:cNvSpPr>
          <p:nvPr/>
        </p:nvSpPr>
        <p:spPr>
          <a:xfrm>
            <a:off x="1042552" y="4605111"/>
            <a:ext cx="5810410" cy="55602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chemeClr val="bg1"/>
                </a:solidFill>
                <a:latin typeface="+mj-lt"/>
                <a:ea typeface="微软雅黑" panose="020B0503020204020204" pitchFamily="34" charset="-122"/>
              </a:rPr>
              <a:t>4. </a:t>
            </a:r>
            <a:r>
              <a:rPr lang="zh-CN" altLang="en-US" sz="5400" dirty="0">
                <a:solidFill>
                  <a:schemeClr val="bg1"/>
                </a:solidFill>
                <a:latin typeface="+mj-lt"/>
                <a:ea typeface="微软雅黑" panose="020B0503020204020204" pitchFamily="34" charset="-122"/>
              </a:rPr>
              <a:t>总结与展望</a:t>
            </a:r>
            <a:endParaRPr lang="zh-CN" altLang="en-US" sz="5400" dirty="0">
              <a:solidFill>
                <a:schemeClr val="bg1"/>
              </a:solidFill>
              <a:latin typeface="+mj-lt"/>
            </a:endParaRPr>
          </a:p>
        </p:txBody>
      </p:sp>
      <p:cxnSp>
        <p:nvCxnSpPr>
          <p:cNvPr id="8" name="直接连接符 7">
            <a:extLst>
              <a:ext uri="{FF2B5EF4-FFF2-40B4-BE49-F238E27FC236}">
                <a16:creationId xmlns:a16="http://schemas.microsoft.com/office/drawing/2014/main" id="{EAFDCBC5-F57C-47E0-BE0C-54DEB8C768D5}"/>
              </a:ext>
            </a:extLst>
          </p:cNvPr>
          <p:cNvCxnSpPr>
            <a:cxnSpLocks/>
          </p:cNvCxnSpPr>
          <p:nvPr/>
        </p:nvCxnSpPr>
        <p:spPr>
          <a:xfrm>
            <a:off x="1042552" y="5879280"/>
            <a:ext cx="107096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0F0BF43B-6561-4ECB-98FB-BCC9F1839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978719"/>
            <a:ext cx="2995378" cy="620790"/>
          </a:xfrm>
          <a:prstGeom prst="rect">
            <a:avLst/>
          </a:prstGeom>
        </p:spPr>
      </p:pic>
      <p:pic>
        <p:nvPicPr>
          <p:cNvPr id="11" name="图片 10">
            <a:extLst>
              <a:ext uri="{FF2B5EF4-FFF2-40B4-BE49-F238E27FC236}">
                <a16:creationId xmlns:a16="http://schemas.microsoft.com/office/drawing/2014/main" id="{80CE352B-9CA8-4CAC-A083-3353BC882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468" y="176742"/>
            <a:ext cx="4247114" cy="759235"/>
          </a:xfrm>
          <a:prstGeom prst="rect">
            <a:avLst/>
          </a:prstGeom>
        </p:spPr>
      </p:pic>
    </p:spTree>
    <p:extLst>
      <p:ext uri="{BB962C8B-B14F-4D97-AF65-F5344CB8AC3E}">
        <p14:creationId xmlns:p14="http://schemas.microsoft.com/office/powerpoint/2010/main" val="32734285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小结</a:t>
            </a:r>
          </a:p>
        </p:txBody>
      </p:sp>
      <p:sp>
        <p:nvSpPr>
          <p:cNvPr id="3" name="内容占位符 2"/>
          <p:cNvSpPr>
            <a:spLocks noGrp="1"/>
          </p:cNvSpPr>
          <p:nvPr>
            <p:ph idx="1"/>
          </p:nvPr>
        </p:nvSpPr>
        <p:spPr>
          <a:xfrm>
            <a:off x="202347" y="1205864"/>
            <a:ext cx="10783153" cy="5031448"/>
          </a:xfrm>
        </p:spPr>
        <p:txBody>
          <a:bodyPr>
            <a:normAutofit fontScale="97500"/>
          </a:bodyPr>
          <a:lstStyle/>
          <a:p>
            <a:r>
              <a:rPr lang="zh-CN" altLang="en-US" sz="2000" dirty="0">
                <a:latin typeface="微软雅黑" panose="020B0503020204020204" pitchFamily="34" charset="-122"/>
                <a:ea typeface="微软雅黑" panose="020B0503020204020204" pitchFamily="34" charset="-122"/>
              </a:rPr>
              <a:t>本研究开发了一种</a:t>
            </a:r>
            <a:r>
              <a:rPr lang="zh-CN" altLang="en-US" sz="2000" b="1" dirty="0">
                <a:solidFill>
                  <a:srgbClr val="C00000"/>
                </a:solidFill>
                <a:latin typeface="微软雅黑" panose="020B0503020204020204" pitchFamily="34" charset="-122"/>
                <a:ea typeface="微软雅黑" panose="020B0503020204020204" pitchFamily="34" charset="-122"/>
              </a:rPr>
              <a:t>基于多特征融合和增量学习流量检测</a:t>
            </a:r>
            <a:r>
              <a:rPr lang="zh-CN" altLang="en-US" sz="2000" dirty="0">
                <a:latin typeface="微软雅黑" panose="020B0503020204020204" pitchFamily="34" charset="-122"/>
                <a:ea typeface="微软雅黑" panose="020B0503020204020204" pitchFamily="34" charset="-122"/>
              </a:rPr>
              <a:t>方法，实现了已知流量的分类和未知流量的识别。</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该方法实现了一个</a:t>
            </a:r>
            <a:r>
              <a:rPr lang="zh-CN" altLang="en-US" sz="2100" b="1" dirty="0">
                <a:solidFill>
                  <a:srgbClr val="C00000"/>
                </a:solidFill>
                <a:latin typeface="微软雅黑" panose="020B0503020204020204" pitchFamily="34" charset="-122"/>
                <a:ea typeface="微软雅黑" panose="020B0503020204020204" pitchFamily="34" charset="-122"/>
              </a:rPr>
              <a:t>基于</a:t>
            </a:r>
            <a:r>
              <a:rPr lang="en-US" altLang="zh-CN" sz="2100" b="1" dirty="0" err="1">
                <a:solidFill>
                  <a:srgbClr val="C00000"/>
                </a:solidFill>
                <a:latin typeface="微软雅黑" panose="020B0503020204020204" pitchFamily="34" charset="-122"/>
                <a:ea typeface="微软雅黑" panose="020B0503020204020204" pitchFamily="34" charset="-122"/>
              </a:rPr>
              <a:t>mRMR</a:t>
            </a:r>
            <a:r>
              <a:rPr lang="zh-CN" altLang="en-US" sz="2100" b="1" dirty="0">
                <a:solidFill>
                  <a:srgbClr val="C00000"/>
                </a:solidFill>
                <a:latin typeface="微软雅黑" panose="020B0503020204020204" pitchFamily="34" charset="-122"/>
                <a:ea typeface="微软雅黑" panose="020B0503020204020204" pitchFamily="34" charset="-122"/>
              </a:rPr>
              <a:t>的多通道并行神经网络</a:t>
            </a:r>
            <a:r>
              <a:rPr lang="zh-CN" altLang="en-US" sz="2000" dirty="0">
                <a:latin typeface="微软雅黑" panose="020B0503020204020204" pitchFamily="34" charset="-122"/>
                <a:ea typeface="微软雅黑" panose="020B0503020204020204" pitchFamily="34" charset="-122"/>
              </a:rPr>
              <a:t>，从时间和空间两个维度选择最佳特征，然后将其输入分类器，以解决加密流量特征的冗余问题。</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通过从特征数据库中学习，分类器可以立即将已知流量的特征分类到特定的应用类别，未知流量特征通过</a:t>
            </a:r>
            <a:r>
              <a:rPr lang="zh-CN" altLang="en-US" sz="2100" b="1" dirty="0">
                <a:solidFill>
                  <a:srgbClr val="C00000"/>
                </a:solidFill>
                <a:latin typeface="微软雅黑" panose="020B0503020204020204" pitchFamily="34" charset="-122"/>
                <a:ea typeface="微软雅黑" panose="020B0503020204020204" pitchFamily="34" charset="-122"/>
              </a:rPr>
              <a:t>基于密度比的聚类算法</a:t>
            </a:r>
            <a:r>
              <a:rPr lang="zh-CN" altLang="en-US" sz="2000" dirty="0">
                <a:latin typeface="微软雅黑" panose="020B0503020204020204" pitchFamily="34" charset="-122"/>
                <a:ea typeface="微软雅黑" panose="020B0503020204020204" pitchFamily="34" charset="-122"/>
              </a:rPr>
              <a:t>被添加到新创建的未知流量类别中，并更新特征数据库。</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分类器通过</a:t>
            </a:r>
            <a:r>
              <a:rPr lang="zh-CN" altLang="en-US" sz="2100" b="1" dirty="0">
                <a:solidFill>
                  <a:srgbClr val="C00000"/>
                </a:solidFill>
                <a:latin typeface="微软雅黑" panose="020B0503020204020204" pitchFamily="34" charset="-122"/>
                <a:ea typeface="微软雅黑" panose="020B0503020204020204" pitchFamily="34" charset="-122"/>
              </a:rPr>
              <a:t>学习更新后的特征库</a:t>
            </a:r>
            <a:r>
              <a:rPr lang="zh-CN" altLang="en-US" sz="2000" dirty="0">
                <a:latin typeface="微软雅黑" panose="020B0503020204020204" pitchFamily="34" charset="-122"/>
                <a:ea typeface="微软雅黑" panose="020B0503020204020204" pitchFamily="34" charset="-122"/>
              </a:rPr>
              <a:t>，能够对新创建的未知流量类别进行分类。</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在几个公开的数据集上的实验结果表明，我们的模型在一些应用场景中明显优于现有的方法，包括</a:t>
            </a:r>
            <a:r>
              <a:rPr lang="en-US" altLang="zh-CN" sz="2100" b="1" dirty="0">
                <a:solidFill>
                  <a:srgbClr val="C00000"/>
                </a:solidFill>
                <a:latin typeface="微软雅黑" panose="020B0503020204020204" pitchFamily="34" charset="-122"/>
                <a:ea typeface="微软雅黑" panose="020B0503020204020204" pitchFamily="34" charset="-122"/>
              </a:rPr>
              <a:t>VPN</a:t>
            </a:r>
            <a:r>
              <a:rPr lang="zh-CN" altLang="en-US" sz="2100" b="1" dirty="0">
                <a:solidFill>
                  <a:srgbClr val="C00000"/>
                </a:solidFill>
                <a:latin typeface="微软雅黑" panose="020B0503020204020204" pitchFamily="34" charset="-122"/>
                <a:ea typeface="微软雅黑" panose="020B0503020204020204" pitchFamily="34" charset="-122"/>
              </a:rPr>
              <a:t>隧道和</a:t>
            </a:r>
            <a:r>
              <a:rPr lang="en-US" altLang="zh-CN" sz="2100" b="1" dirty="0">
                <a:solidFill>
                  <a:srgbClr val="C00000"/>
                </a:solidFill>
                <a:latin typeface="微软雅黑" panose="020B0503020204020204" pitchFamily="34" charset="-122"/>
                <a:ea typeface="微软雅黑" panose="020B0503020204020204" pitchFamily="34" charset="-122"/>
              </a:rPr>
              <a:t>Tor</a:t>
            </a:r>
            <a:r>
              <a:rPr lang="zh-CN" altLang="en-US" sz="2100" b="1" dirty="0">
                <a:solidFill>
                  <a:srgbClr val="C00000"/>
                </a:solidFill>
                <a:latin typeface="微软雅黑" panose="020B0503020204020204" pitchFamily="34" charset="-122"/>
                <a:ea typeface="微软雅黑" panose="020B0503020204020204" pitchFamily="34" charset="-122"/>
              </a:rPr>
              <a:t>应用</a:t>
            </a:r>
            <a:r>
              <a:rPr lang="zh-CN" altLang="en-US" sz="2000" dirty="0">
                <a:latin typeface="微软雅黑" panose="020B0503020204020204" pitchFamily="34" charset="-122"/>
                <a:ea typeface="微软雅黑" panose="020B0503020204020204" pitchFamily="34" charset="-122"/>
              </a:rPr>
              <a:t>中的加密流量的分类，以及</a:t>
            </a:r>
            <a:r>
              <a:rPr lang="zh-CN" altLang="en-US" sz="2100" b="1" dirty="0">
                <a:solidFill>
                  <a:srgbClr val="C00000"/>
                </a:solidFill>
                <a:latin typeface="微软雅黑" panose="020B0503020204020204" pitchFamily="34" charset="-122"/>
                <a:ea typeface="微软雅黑" panose="020B0503020204020204" pitchFamily="34" charset="-122"/>
              </a:rPr>
              <a:t>入侵检测</a:t>
            </a:r>
            <a:r>
              <a:rPr lang="zh-CN" altLang="en-US" sz="2000" dirty="0">
                <a:latin typeface="微软雅黑" panose="020B0503020204020204" pitchFamily="34" charset="-122"/>
                <a:ea typeface="微软雅黑" panose="020B0503020204020204" pitchFamily="34" charset="-122"/>
              </a:rPr>
              <a:t>任务。</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950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未来展望</a:t>
            </a:r>
          </a:p>
        </p:txBody>
      </p:sp>
      <p:sp>
        <p:nvSpPr>
          <p:cNvPr id="3" name="内容占位符 2"/>
          <p:cNvSpPr>
            <a:spLocks noGrp="1"/>
          </p:cNvSpPr>
          <p:nvPr>
            <p:ph idx="1"/>
          </p:nvPr>
        </p:nvSpPr>
        <p:spPr>
          <a:xfrm>
            <a:off x="202347" y="1205864"/>
            <a:ext cx="11366261"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效率</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在更大规模的网络中，模型的</a:t>
            </a:r>
            <a:r>
              <a:rPr lang="zh-CN" altLang="en-US" sz="1800" b="1" dirty="0">
                <a:solidFill>
                  <a:srgbClr val="C00000"/>
                </a:solidFill>
                <a:latin typeface="微软雅黑" panose="020B0503020204020204" pitchFamily="34" charset="-122"/>
                <a:ea typeface="微软雅黑" panose="020B0503020204020204" pitchFamily="34" charset="-122"/>
              </a:rPr>
              <a:t>处理速度和内存要求</a:t>
            </a:r>
            <a:r>
              <a:rPr lang="zh-CN" altLang="en-US" sz="1800" dirty="0">
                <a:latin typeface="微软雅黑" panose="020B0503020204020204" pitchFamily="34" charset="-122"/>
                <a:ea typeface="微软雅黑" panose="020B0503020204020204" pitchFamily="34" charset="-122"/>
              </a:rPr>
              <a:t>可能成为瓶颈。</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进一步提高速度的方法包括</a:t>
            </a:r>
            <a:r>
              <a:rPr lang="zh-CN" altLang="en-US" sz="1800" b="1" dirty="0">
                <a:solidFill>
                  <a:srgbClr val="C00000"/>
                </a:solidFill>
                <a:latin typeface="微软雅黑" panose="020B0503020204020204" pitchFamily="34" charset="-122"/>
                <a:ea typeface="微软雅黑" panose="020B0503020204020204" pitchFamily="34" charset="-122"/>
              </a:rPr>
              <a:t>部署分布式数据库</a:t>
            </a:r>
            <a:r>
              <a:rPr lang="zh-CN" altLang="en-US" sz="1800" dirty="0">
                <a:latin typeface="微软雅黑" panose="020B0503020204020204" pitchFamily="34" charset="-122"/>
                <a:ea typeface="微软雅黑" panose="020B0503020204020204" pitchFamily="34" charset="-122"/>
              </a:rPr>
              <a:t>，采用</a:t>
            </a:r>
            <a:r>
              <a:rPr lang="zh-CN" altLang="en-US" sz="1800" b="1" dirty="0">
                <a:solidFill>
                  <a:srgbClr val="C00000"/>
                </a:solidFill>
                <a:latin typeface="微软雅黑" panose="020B0503020204020204" pitchFamily="34" charset="-122"/>
                <a:ea typeface="微软雅黑" panose="020B0503020204020204" pitchFamily="34" charset="-122"/>
              </a:rPr>
              <a:t>更高性能的硬件，如高速解析器</a:t>
            </a:r>
            <a:r>
              <a:rPr lang="zh-CN" altLang="en-US" sz="1800" dirty="0">
                <a:latin typeface="微软雅黑" panose="020B0503020204020204" pitchFamily="34" charset="-122"/>
                <a:ea typeface="微软雅黑" panose="020B0503020204020204" pitchFamily="34" charset="-122"/>
              </a:rPr>
              <a:t>，以及用</a:t>
            </a:r>
            <a:r>
              <a:rPr lang="zh-CN" altLang="en-US" sz="1800" b="1" dirty="0">
                <a:solidFill>
                  <a:srgbClr val="C00000"/>
                </a:solidFill>
                <a:latin typeface="微软雅黑" panose="020B0503020204020204" pitchFamily="34" charset="-122"/>
                <a:ea typeface="微软雅黑" panose="020B0503020204020204" pitchFamily="34" charset="-122"/>
              </a:rPr>
              <a:t>高性能语言（如</a:t>
            </a:r>
            <a:r>
              <a:rPr lang="en-US" altLang="zh-CN" sz="1800" b="1" dirty="0">
                <a:solidFill>
                  <a:srgbClr val="C00000"/>
                </a:solidFill>
                <a:latin typeface="微软雅黑" panose="020B0503020204020204" pitchFamily="34" charset="-122"/>
                <a:ea typeface="微软雅黑" panose="020B0503020204020204" pitchFamily="34" charset="-122"/>
              </a:rPr>
              <a:t>C++</a:t>
            </a:r>
            <a:r>
              <a:rPr lang="zh-CN" altLang="en-US" sz="1800" b="1" dirty="0">
                <a:solidFill>
                  <a:srgbClr val="C0000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实现模型。</a:t>
            </a:r>
            <a:endParaRPr lang="en-US" altLang="zh-CN" sz="1800" dirty="0">
              <a:latin typeface="微软雅黑" panose="020B0503020204020204" pitchFamily="34" charset="-122"/>
              <a:ea typeface="微软雅黑" panose="020B0503020204020204" pitchFamily="34" charset="-122"/>
            </a:endParaRPr>
          </a:p>
          <a:p>
            <a:r>
              <a:rPr lang="en-US" altLang="zh-CN" sz="2100" dirty="0">
                <a:latin typeface="微软雅黑" panose="020B0503020204020204" pitchFamily="34" charset="-122"/>
                <a:ea typeface="微软雅黑" panose="020B0503020204020204" pitchFamily="34" charset="-122"/>
              </a:rPr>
              <a:t>CIL</a:t>
            </a:r>
            <a:r>
              <a:rPr lang="zh-CN" altLang="en-US" sz="2100" dirty="0">
                <a:latin typeface="微软雅黑" panose="020B0503020204020204" pitchFamily="34" charset="-122"/>
                <a:ea typeface="微软雅黑" panose="020B0503020204020204" pitchFamily="34" charset="-122"/>
              </a:rPr>
              <a:t>稳定性</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当处理</a:t>
            </a:r>
            <a:r>
              <a:rPr lang="zh-CN" altLang="en-US" sz="1800" b="1" dirty="0">
                <a:solidFill>
                  <a:srgbClr val="C00000"/>
                </a:solidFill>
                <a:latin typeface="微软雅黑" panose="020B0503020204020204" pitchFamily="34" charset="-122"/>
                <a:ea typeface="微软雅黑" panose="020B0503020204020204" pitchFamily="34" charset="-122"/>
              </a:rPr>
              <a:t>大量的类</a:t>
            </a:r>
            <a:r>
              <a:rPr lang="zh-CN" altLang="en-US" sz="1800" dirty="0">
                <a:latin typeface="微软雅黑" panose="020B0503020204020204" pitchFamily="34" charset="-122"/>
                <a:ea typeface="微软雅黑" panose="020B0503020204020204" pitchFamily="34" charset="-122"/>
              </a:rPr>
              <a:t>或</a:t>
            </a:r>
            <a:r>
              <a:rPr lang="zh-CN" altLang="en-US" sz="1800" b="1" dirty="0">
                <a:solidFill>
                  <a:srgbClr val="C00000"/>
                </a:solidFill>
                <a:latin typeface="微软雅黑" panose="020B0503020204020204" pitchFamily="34" charset="-122"/>
                <a:ea typeface="微软雅黑" panose="020B0503020204020204" pitchFamily="34" charset="-122"/>
              </a:rPr>
              <a:t>类的分布随时间变化</a:t>
            </a:r>
            <a:r>
              <a:rPr lang="zh-CN" altLang="en-US" sz="1800" dirty="0">
                <a:latin typeface="微软雅黑" panose="020B0503020204020204" pitchFamily="34" charset="-122"/>
                <a:ea typeface="微软雅黑" panose="020B0503020204020204" pitchFamily="34" charset="-122"/>
              </a:rPr>
              <a:t>时，模型在以前学习的类别上的表现可能会恶化。</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可采用诸如</a:t>
            </a:r>
            <a:r>
              <a:rPr lang="zh-CN" altLang="en-US" sz="1800" b="1" dirty="0">
                <a:solidFill>
                  <a:srgbClr val="C00000"/>
                </a:solidFill>
                <a:latin typeface="微软雅黑" panose="020B0503020204020204" pitchFamily="34" charset="-122"/>
                <a:ea typeface="微软雅黑" panose="020B0503020204020204" pitchFamily="34" charset="-122"/>
              </a:rPr>
              <a:t>排练技术、正则化方法和偶发记忆</a:t>
            </a:r>
            <a:r>
              <a:rPr lang="zh-CN" altLang="en-US" sz="1800" dirty="0">
                <a:latin typeface="微软雅黑" panose="020B0503020204020204" pitchFamily="34" charset="-122"/>
                <a:ea typeface="微软雅黑" panose="020B0503020204020204" pitchFamily="34" charset="-122"/>
              </a:rPr>
              <a:t>等策略来保存和巩固以前学到的类别知识。</a:t>
            </a:r>
            <a:endParaRPr lang="en-US" altLang="zh-CN" sz="18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网络可变性</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加密流量随着时间的推移表现出新的模式和特征，造成</a:t>
            </a:r>
            <a:r>
              <a:rPr lang="zh-CN" altLang="en-US" sz="1800" b="1" dirty="0">
                <a:solidFill>
                  <a:srgbClr val="C00000"/>
                </a:solidFill>
                <a:latin typeface="微软雅黑" panose="020B0503020204020204" pitchFamily="34" charset="-122"/>
                <a:ea typeface="微软雅黑" panose="020B0503020204020204" pitchFamily="34" charset="-122"/>
              </a:rPr>
              <a:t>潜在的假阳性或假阴性</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需要更多的</a:t>
            </a:r>
            <a:r>
              <a:rPr lang="zh-CN" altLang="en-US" sz="1800" b="1" dirty="0">
                <a:solidFill>
                  <a:srgbClr val="C00000"/>
                </a:solidFill>
                <a:latin typeface="微软雅黑" panose="020B0503020204020204" pitchFamily="34" charset="-122"/>
                <a:ea typeface="微软雅黑" panose="020B0503020204020204" pitchFamily="34" charset="-122"/>
              </a:rPr>
              <a:t>适应性和动态方法</a:t>
            </a:r>
            <a:r>
              <a:rPr lang="zh-CN" altLang="en-US" sz="1800" dirty="0">
                <a:latin typeface="微软雅黑" panose="020B0503020204020204" pitchFamily="34" charset="-122"/>
                <a:ea typeface="微软雅黑" panose="020B0503020204020204" pitchFamily="34" charset="-122"/>
              </a:rPr>
              <a:t>来跟上加密流量不断变化的性质。</a:t>
            </a: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339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4423" y="2420888"/>
            <a:ext cx="10783153" cy="1656184"/>
          </a:xfrm>
        </p:spPr>
        <p:txBody>
          <a:bodyPr>
            <a:normAutofit fontScale="97500"/>
          </a:bodyPr>
          <a:lstStyle/>
          <a:p>
            <a:pPr marL="0" indent="0" algn="ctr">
              <a:buNone/>
            </a:pPr>
            <a:r>
              <a:rPr lang="zh-CN" altLang="en-US" sz="4000" b="1" spc="-60" dirty="0">
                <a:solidFill>
                  <a:srgbClr val="000099"/>
                </a:solidFill>
                <a:latin typeface="黑体" panose="02010609060101010101" pitchFamily="49" charset="-122"/>
                <a:ea typeface="黑体" panose="02010609060101010101" pitchFamily="49" charset="-122"/>
                <a:cs typeface="+mj-cs"/>
              </a:rPr>
              <a:t>谢谢大家！</a:t>
            </a:r>
            <a:endParaRPr lang="en-US" altLang="zh-CN" sz="4000" b="1" spc="-60" dirty="0">
              <a:solidFill>
                <a:srgbClr val="000099"/>
              </a:solidFill>
              <a:latin typeface="黑体" panose="02010609060101010101" pitchFamily="49" charset="-122"/>
              <a:ea typeface="黑体" panose="02010609060101010101" pitchFamily="49" charset="-122"/>
              <a:cs typeface="+mj-cs"/>
            </a:endParaRPr>
          </a:p>
          <a:p>
            <a:pPr marL="0" indent="0" algn="ctr">
              <a:buNone/>
            </a:pPr>
            <a:r>
              <a:rPr lang="zh-CN" altLang="en-US" sz="4000" b="1" spc="-60" dirty="0">
                <a:solidFill>
                  <a:srgbClr val="000099"/>
                </a:solidFill>
                <a:latin typeface="黑体" panose="02010609060101010101" pitchFamily="49" charset="-122"/>
                <a:ea typeface="黑体" panose="02010609060101010101" pitchFamily="49" charset="-122"/>
                <a:cs typeface="+mj-cs"/>
              </a:rPr>
              <a:t>请各位专家批评指正！</a:t>
            </a:r>
            <a:endParaRPr lang="en-US" altLang="zh-CN" sz="4000" b="1" spc="-60" dirty="0">
              <a:solidFill>
                <a:srgbClr val="000099"/>
              </a:solidFill>
              <a:latin typeface="黑体" panose="02010609060101010101" pitchFamily="49" charset="-122"/>
              <a:ea typeface="黑体" panose="02010609060101010101" pitchFamily="49" charset="-122"/>
              <a:cs typeface="+mj-cs"/>
            </a:endParaRPr>
          </a:p>
        </p:txBody>
      </p:sp>
    </p:spTree>
    <p:extLst>
      <p:ext uri="{BB962C8B-B14F-4D97-AF65-F5344CB8AC3E}">
        <p14:creationId xmlns:p14="http://schemas.microsoft.com/office/powerpoint/2010/main" val="93891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A44A5F2-51DD-4108-9129-EEAF3608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9"/>
            <a:ext cx="12192000" cy="6858000"/>
          </a:xfrm>
          <a:prstGeom prst="rect">
            <a:avLst/>
          </a:prstGeom>
        </p:spPr>
      </p:pic>
      <p:sp>
        <p:nvSpPr>
          <p:cNvPr id="6" name="文本占位符 3">
            <a:extLst>
              <a:ext uri="{FF2B5EF4-FFF2-40B4-BE49-F238E27FC236}">
                <a16:creationId xmlns:a16="http://schemas.microsoft.com/office/drawing/2014/main" id="{0347A8BD-BFFD-4304-B260-AB8088B1E066}"/>
              </a:ext>
            </a:extLst>
          </p:cNvPr>
          <p:cNvSpPr txBox="1">
            <a:spLocks/>
          </p:cNvSpPr>
          <p:nvPr/>
        </p:nvSpPr>
        <p:spPr>
          <a:xfrm>
            <a:off x="1042552" y="4605111"/>
            <a:ext cx="5810410" cy="55602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chemeClr val="bg1"/>
                </a:solidFill>
                <a:latin typeface="+mj-lt"/>
                <a:ea typeface="微软雅黑" panose="020B0503020204020204" pitchFamily="34" charset="-122"/>
              </a:rPr>
              <a:t>1. </a:t>
            </a:r>
            <a:r>
              <a:rPr lang="zh-CN" altLang="en-US" sz="5400" dirty="0">
                <a:solidFill>
                  <a:schemeClr val="bg1"/>
                </a:solidFill>
                <a:latin typeface="+mj-lt"/>
                <a:ea typeface="微软雅黑" panose="020B0503020204020204" pitchFamily="34" charset="-122"/>
              </a:rPr>
              <a:t>背景与挑战</a:t>
            </a:r>
            <a:endParaRPr lang="zh-CN" altLang="en-US" sz="5400" dirty="0">
              <a:solidFill>
                <a:schemeClr val="bg1"/>
              </a:solidFill>
              <a:latin typeface="+mj-lt"/>
            </a:endParaRPr>
          </a:p>
        </p:txBody>
      </p:sp>
      <p:cxnSp>
        <p:nvCxnSpPr>
          <p:cNvPr id="8" name="直接连接符 7">
            <a:extLst>
              <a:ext uri="{FF2B5EF4-FFF2-40B4-BE49-F238E27FC236}">
                <a16:creationId xmlns:a16="http://schemas.microsoft.com/office/drawing/2014/main" id="{EAFDCBC5-F57C-47E0-BE0C-54DEB8C768D5}"/>
              </a:ext>
            </a:extLst>
          </p:cNvPr>
          <p:cNvCxnSpPr>
            <a:cxnSpLocks/>
          </p:cNvCxnSpPr>
          <p:nvPr/>
        </p:nvCxnSpPr>
        <p:spPr>
          <a:xfrm>
            <a:off x="1042552" y="5879280"/>
            <a:ext cx="107096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0F0BF43B-6561-4ECB-98FB-BCC9F1839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978719"/>
            <a:ext cx="2995378" cy="620790"/>
          </a:xfrm>
          <a:prstGeom prst="rect">
            <a:avLst/>
          </a:prstGeom>
        </p:spPr>
      </p:pic>
      <p:pic>
        <p:nvPicPr>
          <p:cNvPr id="11" name="图片 10">
            <a:extLst>
              <a:ext uri="{FF2B5EF4-FFF2-40B4-BE49-F238E27FC236}">
                <a16:creationId xmlns:a16="http://schemas.microsoft.com/office/drawing/2014/main" id="{80CE352B-9CA8-4CAC-A083-3353BC882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468" y="176742"/>
            <a:ext cx="4247114" cy="759235"/>
          </a:xfrm>
          <a:prstGeom prst="rect">
            <a:avLst/>
          </a:prstGeom>
        </p:spPr>
      </p:pic>
    </p:spTree>
    <p:extLst>
      <p:ext uri="{BB962C8B-B14F-4D97-AF65-F5344CB8AC3E}">
        <p14:creationId xmlns:p14="http://schemas.microsoft.com/office/powerpoint/2010/main" val="19648727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加密恶意流量的挑战</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0783153" cy="5031448"/>
          </a:xfrm>
        </p:spPr>
        <p:txBody>
          <a:bodyPr>
            <a:normAutofit fontScale="97500"/>
          </a:bodyPr>
          <a:lstStyle/>
          <a:p>
            <a:r>
              <a:rPr lang="zh-CN" altLang="en-US" sz="1800" dirty="0">
                <a:latin typeface="微软雅黑" panose="020B0503020204020204" pitchFamily="34" charset="-122"/>
                <a:ea typeface="微软雅黑" panose="020B0503020204020204" pitchFamily="34" charset="-122"/>
              </a:rPr>
              <a:t>随着流量加密技术的普及和用户安全意识的提高，加密流量已成为当今互联网环境中的重要组成部分。</a:t>
            </a:r>
          </a:p>
          <a:p>
            <a:r>
              <a:rPr lang="zh-CN" altLang="en-US" sz="1800" dirty="0">
                <a:latin typeface="微软雅黑" panose="020B0503020204020204" pitchFamily="34" charset="-122"/>
                <a:ea typeface="微软雅黑" panose="020B0503020204020204" pitchFamily="34" charset="-122"/>
              </a:rPr>
              <a:t>流量加密技术是一把“双刃剑”，在保护用户隐私的同时也为恶意软件隐藏其攻击行为提供了便利。</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加密流量的识别和分析是网络防御的一项基础工程。</a:t>
            </a:r>
          </a:p>
          <a:p>
            <a:endParaRPr lang="en-US" altLang="zh-CN" sz="16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8A80F9D-6492-40DB-96C3-7B13A1269A28}"/>
              </a:ext>
            </a:extLst>
          </p:cNvPr>
          <p:cNvPicPr>
            <a:picLocks noChangeAspect="1"/>
          </p:cNvPicPr>
          <p:nvPr/>
        </p:nvPicPr>
        <p:blipFill>
          <a:blip r:embed="rId2"/>
          <a:stretch>
            <a:fillRect/>
          </a:stretch>
        </p:blipFill>
        <p:spPr>
          <a:xfrm>
            <a:off x="644534" y="2776275"/>
            <a:ext cx="5614078" cy="2198986"/>
          </a:xfrm>
          <a:prstGeom prst="rect">
            <a:avLst/>
          </a:prstGeom>
        </p:spPr>
      </p:pic>
      <p:pic>
        <p:nvPicPr>
          <p:cNvPr id="5" name="图片 4">
            <a:extLst>
              <a:ext uri="{FF2B5EF4-FFF2-40B4-BE49-F238E27FC236}">
                <a16:creationId xmlns:a16="http://schemas.microsoft.com/office/drawing/2014/main" id="{135EF460-1D70-40DB-B399-77080B9A2CC1}"/>
              </a:ext>
            </a:extLst>
          </p:cNvPr>
          <p:cNvPicPr>
            <a:picLocks noChangeAspect="1"/>
          </p:cNvPicPr>
          <p:nvPr/>
        </p:nvPicPr>
        <p:blipFill>
          <a:blip r:embed="rId3"/>
          <a:stretch>
            <a:fillRect/>
          </a:stretch>
        </p:blipFill>
        <p:spPr>
          <a:xfrm>
            <a:off x="6905008" y="2781734"/>
            <a:ext cx="4466538" cy="2198986"/>
          </a:xfrm>
          <a:prstGeom prst="rect">
            <a:avLst/>
          </a:prstGeom>
        </p:spPr>
      </p:pic>
      <p:sp>
        <p:nvSpPr>
          <p:cNvPr id="6" name="文本框 5">
            <a:extLst>
              <a:ext uri="{FF2B5EF4-FFF2-40B4-BE49-F238E27FC236}">
                <a16:creationId xmlns:a16="http://schemas.microsoft.com/office/drawing/2014/main" id="{834B2D0F-2A1F-4981-A142-1ABD1C66E6F4}"/>
              </a:ext>
            </a:extLst>
          </p:cNvPr>
          <p:cNvSpPr txBox="1"/>
          <p:nvPr/>
        </p:nvSpPr>
        <p:spPr>
          <a:xfrm>
            <a:off x="564116" y="5022970"/>
            <a:ext cx="5694496" cy="738664"/>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思科公司的加密流量分析白皮书</a:t>
            </a:r>
            <a:r>
              <a:rPr lang="en-US" altLang="zh-CN" sz="1400" baseline="30000" dirty="0">
                <a:latin typeface="Arial" panose="020B0604020202020204" pitchFamily="34" charset="0"/>
                <a:ea typeface="楷体" panose="02010609060101010101" pitchFamily="49" charset="-122"/>
                <a:cs typeface="Arial" panose="020B0604020202020204" pitchFamily="34" charset="0"/>
              </a:rPr>
              <a:t>[1]</a:t>
            </a:r>
            <a:r>
              <a:rPr lang="zh-CN" altLang="en-US" sz="1400" dirty="0">
                <a:latin typeface="楷体" panose="02010609060101010101" pitchFamily="49" charset="-122"/>
                <a:ea typeface="楷体" panose="02010609060101010101" pitchFamily="49" charset="-122"/>
              </a:rPr>
              <a:t>在对超过</a:t>
            </a:r>
            <a:r>
              <a:rPr lang="en-US" altLang="zh-CN" sz="1400" b="1" dirty="0">
                <a:latin typeface="Arial" panose="020B0604020202020204" pitchFamily="34" charset="0"/>
                <a:ea typeface="楷体" panose="02010609060101010101" pitchFamily="49" charset="-122"/>
                <a:cs typeface="Arial" panose="020B0604020202020204" pitchFamily="34" charset="0"/>
              </a:rPr>
              <a:t>40</a:t>
            </a:r>
            <a:r>
              <a:rPr lang="zh-CN" altLang="en-US" sz="1400" dirty="0">
                <a:latin typeface="楷体" panose="02010609060101010101" pitchFamily="49" charset="-122"/>
                <a:ea typeface="楷体" panose="02010609060101010101" pitchFamily="49" charset="-122"/>
              </a:rPr>
              <a:t>万种恶意软件进行监控和分析后发现，超过</a:t>
            </a:r>
            <a:r>
              <a:rPr lang="en-US" altLang="zh-CN" sz="1400" b="1" dirty="0">
                <a:latin typeface="Arial" panose="020B0604020202020204" pitchFamily="34" charset="0"/>
                <a:ea typeface="楷体" panose="02010609060101010101" pitchFamily="49" charset="-122"/>
                <a:cs typeface="Arial" panose="020B0604020202020204" pitchFamily="34" charset="0"/>
              </a:rPr>
              <a:t>70%</a:t>
            </a:r>
            <a:r>
              <a:rPr lang="zh-CN" altLang="en-US" sz="1400" dirty="0">
                <a:latin typeface="楷体" panose="02010609060101010101" pitchFamily="49" charset="-122"/>
                <a:ea typeface="楷体" panose="02010609060101010101" pitchFamily="49" charset="-122"/>
              </a:rPr>
              <a:t>的恶意软件的通信过程使用了流量加密技术</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而</a:t>
            </a:r>
            <a:r>
              <a:rPr lang="en-US" altLang="zh-CN" sz="1400" b="1" dirty="0">
                <a:latin typeface="Arial" panose="020B0604020202020204" pitchFamily="34" charset="0"/>
                <a:ea typeface="楷体" panose="02010609060101010101" pitchFamily="49" charset="-122"/>
                <a:cs typeface="Arial" panose="020B0604020202020204" pitchFamily="34" charset="0"/>
              </a:rPr>
              <a:t>60%</a:t>
            </a:r>
            <a:r>
              <a:rPr lang="zh-CN" altLang="en-US" sz="1400" dirty="0">
                <a:latin typeface="楷体" panose="02010609060101010101" pitchFamily="49" charset="-122"/>
                <a:ea typeface="楷体" panose="02010609060101010101" pitchFamily="49" charset="-122"/>
              </a:rPr>
              <a:t>的组织将无法有效地解密</a:t>
            </a:r>
            <a:r>
              <a:rPr lang="en-US" altLang="zh-CN" sz="1400" dirty="0">
                <a:latin typeface="Arial" panose="020B0604020202020204" pitchFamily="34" charset="0"/>
                <a:ea typeface="楷体" panose="02010609060101010101" pitchFamily="49" charset="-122"/>
                <a:cs typeface="Arial" panose="020B0604020202020204" pitchFamily="34" charset="0"/>
              </a:rPr>
              <a:t>HTTPS</a:t>
            </a:r>
            <a:r>
              <a:rPr lang="zh-CN" altLang="en-US" sz="1400" dirty="0">
                <a:latin typeface="楷体" panose="02010609060101010101" pitchFamily="49" charset="-122"/>
                <a:ea typeface="楷体" panose="02010609060101010101" pitchFamily="49" charset="-122"/>
              </a:rPr>
              <a:t>，从而错过关键的加密威胁。</a:t>
            </a:r>
          </a:p>
        </p:txBody>
      </p:sp>
      <p:sp>
        <p:nvSpPr>
          <p:cNvPr id="7" name="文本框 6">
            <a:extLst>
              <a:ext uri="{FF2B5EF4-FFF2-40B4-BE49-F238E27FC236}">
                <a16:creationId xmlns:a16="http://schemas.microsoft.com/office/drawing/2014/main" id="{06E4C292-685E-4232-B68F-DA92A342F5E8}"/>
              </a:ext>
            </a:extLst>
          </p:cNvPr>
          <p:cNvSpPr txBox="1"/>
          <p:nvPr/>
        </p:nvSpPr>
        <p:spPr>
          <a:xfrm>
            <a:off x="564116" y="5836492"/>
            <a:ext cx="7777538"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[1] </a:t>
            </a:r>
            <a:r>
              <a:rPr lang="en-US" altLang="zh-CN" sz="1400" dirty="0">
                <a:latin typeface="Arial" panose="020B0604020202020204" pitchFamily="34" charset="0"/>
                <a:cs typeface="Arial" panose="020B0604020202020204" pitchFamily="34" charset="0"/>
                <a:hlinkClick r:id="rId4"/>
              </a:rPr>
              <a:t>Cisco Encrypted Traffic Analytics White Paper</a:t>
            </a:r>
            <a:endParaRPr lang="en-US" altLang="zh-CN" sz="1400" dirty="0">
              <a:latin typeface="Arial" panose="020B0604020202020204" pitchFamily="34" charset="0"/>
              <a:cs typeface="Arial" panose="020B0604020202020204" pitchFamily="34" charset="0"/>
            </a:endParaRPr>
          </a:p>
          <a:p>
            <a:r>
              <a:rPr lang="en-US" altLang="zh-CN" sz="1400" dirty="0">
                <a:latin typeface="Arial" panose="020B0604020202020204" pitchFamily="34" charset="0"/>
                <a:cs typeface="Arial" panose="020B0604020202020204" pitchFamily="34" charset="0"/>
              </a:rPr>
              <a:t>[2] </a:t>
            </a:r>
            <a:r>
              <a:rPr lang="en-US" altLang="zh-CN" sz="1400" dirty="0">
                <a:latin typeface="Arial" panose="020B0604020202020204" pitchFamily="34" charset="0"/>
                <a:cs typeface="Arial" panose="020B0604020202020204" pitchFamily="34" charset="0"/>
                <a:hlinkClick r:id="rId5"/>
              </a:rPr>
              <a:t>Over 85% of attacks are encrypted: </a:t>
            </a:r>
            <a:r>
              <a:rPr lang="en-US" altLang="zh-CN" sz="1400" dirty="0" err="1">
                <a:latin typeface="Arial" panose="020B0604020202020204" pitchFamily="34" charset="0"/>
                <a:cs typeface="Arial" panose="020B0604020202020204" pitchFamily="34" charset="0"/>
                <a:hlinkClick r:id="rId5"/>
              </a:rPr>
              <a:t>ThreatLabz</a:t>
            </a:r>
            <a:r>
              <a:rPr lang="en-US" altLang="zh-CN" sz="1400" dirty="0">
                <a:latin typeface="Arial" panose="020B0604020202020204" pitchFamily="34" charset="0"/>
                <a:cs typeface="Arial" panose="020B0604020202020204" pitchFamily="34" charset="0"/>
                <a:hlinkClick r:id="rId5"/>
              </a:rPr>
              <a:t> Report (zscaler.com)</a:t>
            </a:r>
            <a:endParaRPr lang="zh-CN" altLang="en-US" sz="14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DF58CB54-8BD6-41B1-B7CE-33E942C789CE}"/>
              </a:ext>
            </a:extLst>
          </p:cNvPr>
          <p:cNvSpPr txBox="1"/>
          <p:nvPr/>
        </p:nvSpPr>
        <p:spPr>
          <a:xfrm>
            <a:off x="6606124" y="5039274"/>
            <a:ext cx="4765422" cy="738664"/>
          </a:xfrm>
          <a:prstGeom prst="rect">
            <a:avLst/>
          </a:prstGeom>
          <a:noFill/>
        </p:spPr>
        <p:txBody>
          <a:bodyPr wrap="square" rtlCol="0">
            <a:spAutoFit/>
          </a:bodyPr>
          <a:lstStyle/>
          <a:p>
            <a:r>
              <a:rPr lang="en-US" altLang="zh-CN" sz="1400" dirty="0" err="1">
                <a:latin typeface="Arial" panose="020B0604020202020204" pitchFamily="34" charset="0"/>
                <a:ea typeface="楷体" panose="02010609060101010101" pitchFamily="49" charset="-122"/>
                <a:cs typeface="Arial" panose="020B0604020202020204" pitchFamily="34" charset="0"/>
              </a:rPr>
              <a:t>Zscaler</a:t>
            </a:r>
            <a:r>
              <a:rPr lang="zh-CN" altLang="en-US" sz="1400" dirty="0">
                <a:latin typeface="楷体" panose="02010609060101010101" pitchFamily="49" charset="-122"/>
                <a:ea typeface="楷体" panose="02010609060101010101" pitchFamily="49" charset="-122"/>
              </a:rPr>
              <a:t>发布的</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加密攻击状况报告</a:t>
            </a:r>
            <a:r>
              <a:rPr lang="en-US" altLang="zh-CN" sz="1400" dirty="0">
                <a:latin typeface="楷体" panose="02010609060101010101" pitchFamily="49" charset="-122"/>
                <a:ea typeface="楷体" panose="02010609060101010101" pitchFamily="49" charset="-122"/>
              </a:rPr>
              <a:t>》</a:t>
            </a:r>
            <a:r>
              <a:rPr lang="en-US" altLang="zh-CN" sz="1400" baseline="30000" dirty="0">
                <a:solidFill>
                  <a:prstClr val="black"/>
                </a:solidFill>
                <a:latin typeface="Arial" panose="020B0604020202020204" pitchFamily="34" charset="0"/>
                <a:ea typeface="楷体" panose="02010609060101010101" pitchFamily="49" charset="-122"/>
                <a:cs typeface="Arial" panose="020B0604020202020204" pitchFamily="34" charset="0"/>
              </a:rPr>
              <a:t>[2]</a:t>
            </a:r>
            <a:r>
              <a:rPr lang="zh-CN" altLang="en-US" sz="1400" dirty="0">
                <a:latin typeface="楷体" panose="02010609060101010101" pitchFamily="49" charset="-122"/>
                <a:ea typeface="楷体" panose="02010609060101010101" pitchFamily="49" charset="-122"/>
              </a:rPr>
              <a:t>显示，</a:t>
            </a:r>
            <a:r>
              <a:rPr lang="en-US" altLang="zh-CN" sz="1400" dirty="0">
                <a:latin typeface="Arial" panose="020B0604020202020204" pitchFamily="34" charset="0"/>
                <a:ea typeface="楷体" panose="02010609060101010101" pitchFamily="49" charset="-122"/>
                <a:cs typeface="Arial" panose="020B0604020202020204" pitchFamily="34" charset="0"/>
              </a:rPr>
              <a:t>2022</a:t>
            </a:r>
            <a:r>
              <a:rPr lang="zh-CN" altLang="en-US" sz="1400" dirty="0">
                <a:latin typeface="楷体" panose="02010609060101010101" pitchFamily="49" charset="-122"/>
                <a:ea typeface="楷体" panose="02010609060101010101" pitchFamily="49" charset="-122"/>
              </a:rPr>
              <a:t>年共阻止</a:t>
            </a:r>
            <a:r>
              <a:rPr lang="en-US" altLang="zh-CN" sz="1400" b="1" dirty="0">
                <a:latin typeface="Arial" panose="020B0604020202020204" pitchFamily="34" charset="0"/>
                <a:ea typeface="楷体" panose="02010609060101010101" pitchFamily="49" charset="-122"/>
                <a:cs typeface="Arial" panose="020B0604020202020204" pitchFamily="34" charset="0"/>
              </a:rPr>
              <a:t>240</a:t>
            </a:r>
            <a:r>
              <a:rPr lang="zh-CN" altLang="en-US" sz="1400" dirty="0">
                <a:latin typeface="楷体" panose="02010609060101010101" pitchFamily="49" charset="-122"/>
                <a:ea typeface="楷体" panose="02010609060101010101" pitchFamily="49" charset="-122"/>
              </a:rPr>
              <a:t>亿次威胁，有超过</a:t>
            </a:r>
            <a:r>
              <a:rPr lang="en-US" altLang="zh-CN" sz="1400" b="1" dirty="0">
                <a:latin typeface="Arial" panose="020B0604020202020204" pitchFamily="34" charset="0"/>
                <a:ea typeface="楷体" panose="02010609060101010101" pitchFamily="49" charset="-122"/>
                <a:cs typeface="Arial" panose="020B0604020202020204" pitchFamily="34" charset="0"/>
              </a:rPr>
              <a:t>85%</a:t>
            </a:r>
            <a:r>
              <a:rPr lang="zh-CN" altLang="en-US" sz="1400" dirty="0">
                <a:latin typeface="楷体" panose="02010609060101010101" pitchFamily="49" charset="-122"/>
                <a:ea typeface="楷体" panose="02010609060101010101" pitchFamily="49" charset="-122"/>
              </a:rPr>
              <a:t>是加密的，比</a:t>
            </a:r>
            <a:r>
              <a:rPr lang="en-US" altLang="zh-CN" sz="1400" dirty="0">
                <a:latin typeface="Arial" panose="020B0604020202020204" pitchFamily="34" charset="0"/>
                <a:ea typeface="楷体" panose="02010609060101010101" pitchFamily="49" charset="-122"/>
                <a:cs typeface="Arial" panose="020B0604020202020204" pitchFamily="34" charset="0"/>
              </a:rPr>
              <a:t>2021</a:t>
            </a:r>
            <a:r>
              <a:rPr lang="zh-CN" altLang="en-US" sz="1400" dirty="0">
                <a:latin typeface="楷体" panose="02010609060101010101" pitchFamily="49" charset="-122"/>
                <a:ea typeface="楷体" panose="02010609060101010101" pitchFamily="49" charset="-122"/>
              </a:rPr>
              <a:t>年高出</a:t>
            </a:r>
            <a:r>
              <a:rPr lang="en-US" altLang="zh-CN" sz="1400" b="1" dirty="0">
                <a:latin typeface="Arial" panose="020B0604020202020204" pitchFamily="34" charset="0"/>
                <a:ea typeface="楷体" panose="02010609060101010101" pitchFamily="49" charset="-122"/>
                <a:cs typeface="Arial" panose="020B0604020202020204" pitchFamily="34" charset="0"/>
              </a:rPr>
              <a:t>20%</a:t>
            </a:r>
            <a:r>
              <a:rPr lang="zh-CN" altLang="en-US" sz="1400" dirty="0">
                <a:latin typeface="楷体" panose="02010609060101010101" pitchFamily="49" charset="-122"/>
                <a:ea typeface="楷体" panose="02010609060101010101" pitchFamily="49" charset="-122"/>
              </a:rPr>
              <a:t>，使用加密渠道的攻击呈持续上升趋势。</a:t>
            </a:r>
          </a:p>
        </p:txBody>
      </p:sp>
    </p:spTree>
    <p:extLst>
      <p:ext uri="{BB962C8B-B14F-4D97-AF65-F5344CB8AC3E}">
        <p14:creationId xmlns:p14="http://schemas.microsoft.com/office/powerpoint/2010/main" val="137526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未知流量识别技术</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流量识别方法</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传统方法（基于端口</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基于有效载荷）：不能识别加密流量。</a:t>
            </a:r>
          </a:p>
          <a:p>
            <a:pPr lvl="1"/>
            <a:r>
              <a:rPr lang="zh-CN" altLang="en-US" sz="1800" dirty="0">
                <a:latin typeface="微软雅黑" panose="020B0503020204020204" pitchFamily="34" charset="-122"/>
                <a:ea typeface="微软雅黑" panose="020B0503020204020204" pitchFamily="34" charset="-122"/>
              </a:rPr>
              <a:t>基于深度学习的方法：具有高度自动化的识别能力，可以部分解决加密流量的识别问题，但很难识别未知流量。</a:t>
            </a:r>
          </a:p>
          <a:p>
            <a:r>
              <a:rPr lang="zh-CN" altLang="en-US" sz="2100" dirty="0">
                <a:latin typeface="微软雅黑" panose="020B0503020204020204" pitchFamily="34" charset="-122"/>
                <a:ea typeface="微软雅黑" panose="020B0503020204020204" pitchFamily="34" charset="-122"/>
              </a:rPr>
              <a:t>未知流量识别（开放世界流量识别、</a:t>
            </a:r>
            <a:r>
              <a:rPr lang="en-US" altLang="zh-CN" sz="2100" dirty="0">
                <a:latin typeface="微软雅黑" panose="020B0503020204020204" pitchFamily="34" charset="-122"/>
                <a:ea typeface="微软雅黑" panose="020B0503020204020204" pitchFamily="34" charset="-122"/>
              </a:rPr>
              <a:t>0-day</a:t>
            </a:r>
            <a:r>
              <a:rPr lang="zh-CN" altLang="en-US" sz="2100" dirty="0">
                <a:latin typeface="微软雅黑" panose="020B0503020204020204" pitchFamily="34" charset="-122"/>
                <a:ea typeface="微软雅黑" panose="020B0503020204020204" pitchFamily="34" charset="-122"/>
              </a:rPr>
              <a:t>流量识别）</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多数基于深度学习的网络流量识别是在</a:t>
            </a:r>
            <a:r>
              <a:rPr lang="zh-CN" altLang="en-US" sz="1800" b="1" dirty="0">
                <a:solidFill>
                  <a:srgbClr val="C00000"/>
                </a:solidFill>
                <a:latin typeface="微软雅黑" panose="020B0503020204020204" pitchFamily="34" charset="-122"/>
                <a:ea typeface="微软雅黑" panose="020B0503020204020204" pitchFamily="34" charset="-122"/>
              </a:rPr>
              <a:t>封闭集</a:t>
            </a:r>
            <a:r>
              <a:rPr lang="zh-CN" altLang="en-US" sz="1800" dirty="0">
                <a:latin typeface="微软雅黑" panose="020B0503020204020204" pitchFamily="34" charset="-122"/>
                <a:ea typeface="微软雅黑" panose="020B0503020204020204" pitchFamily="34" charset="-122"/>
              </a:rPr>
              <a:t>中进行的，即训练时分类任务中的所有潜在类别已知的。</a:t>
            </a:r>
          </a:p>
          <a:p>
            <a:pPr lvl="1"/>
            <a:r>
              <a:rPr lang="zh-CN" altLang="en-US" sz="1800" dirty="0">
                <a:latin typeface="微软雅黑" panose="020B0503020204020204" pitchFamily="34" charset="-122"/>
                <a:ea typeface="微软雅黑" panose="020B0503020204020204" pitchFamily="34" charset="-122"/>
              </a:rPr>
              <a:t>测试集中出现新的未知流量类型往往被错误地归类为已知的流量类别，导致检测系统的</a:t>
            </a:r>
            <a:r>
              <a:rPr lang="zh-CN" altLang="en-US" sz="1800" b="1" dirty="0">
                <a:solidFill>
                  <a:srgbClr val="C00000"/>
                </a:solidFill>
                <a:latin typeface="微软雅黑" panose="020B0503020204020204" pitchFamily="34" charset="-122"/>
                <a:ea typeface="微软雅黑" panose="020B0503020204020204" pitchFamily="34" charset="-122"/>
              </a:rPr>
              <a:t>假阳性率高</a:t>
            </a:r>
            <a:r>
              <a:rPr lang="zh-CN" altLang="en-US" sz="1800" dirty="0">
                <a:latin typeface="微软雅黑" panose="020B0503020204020204" pitchFamily="34" charset="-122"/>
                <a:ea typeface="微软雅黑" panose="020B0503020204020204" pitchFamily="34" charset="-122"/>
              </a:rPr>
              <a:t>。</a:t>
            </a:r>
          </a:p>
          <a:p>
            <a:r>
              <a:rPr lang="zh-CN" altLang="en-US" sz="2100" dirty="0">
                <a:latin typeface="微软雅黑" panose="020B0503020204020204" pitchFamily="34" charset="-122"/>
                <a:ea typeface="微软雅黑" panose="020B0503020204020204" pitchFamily="34" charset="-122"/>
              </a:rPr>
              <a:t>现有未知流量识别技术的缺点</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特征选择的类型相对单一，</a:t>
            </a:r>
            <a:r>
              <a:rPr lang="zh-CN" altLang="en-US" sz="1800" b="1" dirty="0">
                <a:solidFill>
                  <a:srgbClr val="C00000"/>
                </a:solidFill>
                <a:latin typeface="微软雅黑" panose="020B0503020204020204" pitchFamily="34" charset="-122"/>
                <a:ea typeface="微软雅黑" panose="020B0503020204020204" pitchFamily="34" charset="-122"/>
              </a:rPr>
              <a:t>识别效率低</a:t>
            </a:r>
            <a:r>
              <a:rPr lang="zh-CN" altLang="en-US" sz="1800" dirty="0">
                <a:latin typeface="微软雅黑" panose="020B0503020204020204" pitchFamily="34" charset="-122"/>
                <a:ea typeface="微软雅黑" panose="020B0503020204020204" pitchFamily="34" charset="-122"/>
              </a:rPr>
              <a:t>；</a:t>
            </a:r>
          </a:p>
          <a:p>
            <a:pPr lvl="1"/>
            <a:r>
              <a:rPr lang="zh-CN" altLang="en-US" sz="1800" dirty="0">
                <a:latin typeface="微软雅黑" panose="020B0503020204020204" pitchFamily="34" charset="-122"/>
                <a:ea typeface="微软雅黑" panose="020B0503020204020204" pitchFamily="34" charset="-122"/>
              </a:rPr>
              <a:t>每次收集到新的数据，需要重新训练整个系统，</a:t>
            </a:r>
            <a:r>
              <a:rPr lang="zh-CN" altLang="en-US" sz="1800" b="1" dirty="0">
                <a:solidFill>
                  <a:srgbClr val="C00000"/>
                </a:solidFill>
                <a:latin typeface="微软雅黑" panose="020B0503020204020204" pitchFamily="34" charset="-122"/>
                <a:ea typeface="微软雅黑" panose="020B0503020204020204" pitchFamily="34" charset="-122"/>
              </a:rPr>
              <a:t>实时性和实用性较差</a:t>
            </a:r>
            <a:r>
              <a:rPr lang="zh-CN" altLang="en-US" sz="1800" dirty="0">
                <a:latin typeface="微软雅黑" panose="020B0503020204020204" pitchFamily="34" charset="-122"/>
                <a:ea typeface="微软雅黑" panose="020B0503020204020204" pitchFamily="34" charset="-122"/>
              </a:rPr>
              <a:t>。</a:t>
            </a:r>
          </a:p>
          <a:p>
            <a:pPr lvl="1"/>
            <a:endParaRPr lang="en-US" altLang="zh-CN" sz="1200"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3B15BA45-5D0F-4942-9996-BD8B023112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18335" y="4618062"/>
            <a:ext cx="4543425" cy="1619250"/>
          </a:xfrm>
          <a:prstGeom prst="rect">
            <a:avLst/>
          </a:prstGeom>
        </p:spPr>
      </p:pic>
    </p:spTree>
    <p:extLst>
      <p:ext uri="{BB962C8B-B14F-4D97-AF65-F5344CB8AC3E}">
        <p14:creationId xmlns:p14="http://schemas.microsoft.com/office/powerpoint/2010/main" val="116497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A44A5F2-51DD-4108-9129-EEAF3608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3"/>
            <a:ext cx="12192000" cy="6858000"/>
          </a:xfrm>
          <a:prstGeom prst="rect">
            <a:avLst/>
          </a:prstGeom>
        </p:spPr>
      </p:pic>
      <p:sp>
        <p:nvSpPr>
          <p:cNvPr id="6" name="文本占位符 3">
            <a:extLst>
              <a:ext uri="{FF2B5EF4-FFF2-40B4-BE49-F238E27FC236}">
                <a16:creationId xmlns:a16="http://schemas.microsoft.com/office/drawing/2014/main" id="{0347A8BD-BFFD-4304-B260-AB8088B1E066}"/>
              </a:ext>
            </a:extLst>
          </p:cNvPr>
          <p:cNvSpPr txBox="1">
            <a:spLocks/>
          </p:cNvSpPr>
          <p:nvPr/>
        </p:nvSpPr>
        <p:spPr>
          <a:xfrm>
            <a:off x="1042552" y="4605111"/>
            <a:ext cx="5810410" cy="55602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chemeClr val="bg1"/>
                </a:solidFill>
                <a:latin typeface="+mj-lt"/>
                <a:ea typeface="微软雅黑" panose="020B0503020204020204" pitchFamily="34" charset="-122"/>
              </a:rPr>
              <a:t>2. </a:t>
            </a:r>
            <a:r>
              <a:rPr lang="zh-CN" altLang="en-US" sz="5400" dirty="0">
                <a:solidFill>
                  <a:schemeClr val="bg1"/>
                </a:solidFill>
                <a:latin typeface="+mj-lt"/>
                <a:ea typeface="微软雅黑" panose="020B0503020204020204" pitchFamily="34" charset="-122"/>
              </a:rPr>
              <a:t>模型架构</a:t>
            </a:r>
            <a:endParaRPr lang="zh-CN" altLang="en-US" sz="5400" dirty="0">
              <a:solidFill>
                <a:schemeClr val="bg1"/>
              </a:solidFill>
              <a:latin typeface="+mj-lt"/>
            </a:endParaRPr>
          </a:p>
        </p:txBody>
      </p:sp>
      <p:cxnSp>
        <p:nvCxnSpPr>
          <p:cNvPr id="8" name="直接连接符 7">
            <a:extLst>
              <a:ext uri="{FF2B5EF4-FFF2-40B4-BE49-F238E27FC236}">
                <a16:creationId xmlns:a16="http://schemas.microsoft.com/office/drawing/2014/main" id="{EAFDCBC5-F57C-47E0-BE0C-54DEB8C768D5}"/>
              </a:ext>
            </a:extLst>
          </p:cNvPr>
          <p:cNvCxnSpPr>
            <a:cxnSpLocks/>
          </p:cNvCxnSpPr>
          <p:nvPr/>
        </p:nvCxnSpPr>
        <p:spPr>
          <a:xfrm>
            <a:off x="1042552" y="5879280"/>
            <a:ext cx="107096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0F0BF43B-6561-4ECB-98FB-BCC9F1839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48" y="978719"/>
            <a:ext cx="2995378" cy="620790"/>
          </a:xfrm>
          <a:prstGeom prst="rect">
            <a:avLst/>
          </a:prstGeom>
        </p:spPr>
      </p:pic>
      <p:pic>
        <p:nvPicPr>
          <p:cNvPr id="11" name="图片 10">
            <a:extLst>
              <a:ext uri="{FF2B5EF4-FFF2-40B4-BE49-F238E27FC236}">
                <a16:creationId xmlns:a16="http://schemas.microsoft.com/office/drawing/2014/main" id="{80CE352B-9CA8-4CAC-A083-3353BC882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468" y="176742"/>
            <a:ext cx="4247114" cy="759235"/>
          </a:xfrm>
          <a:prstGeom prst="rect">
            <a:avLst/>
          </a:prstGeom>
        </p:spPr>
      </p:pic>
    </p:spTree>
    <p:extLst>
      <p:ext uri="{BB962C8B-B14F-4D97-AF65-F5344CB8AC3E}">
        <p14:creationId xmlns:p14="http://schemas.microsoft.com/office/powerpoint/2010/main" val="18902106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未知流量识别基本步骤</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4"/>
            <a:ext cx="11294253"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在检测系统中识别未知流量的过程通常可分为三个阶段</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首先，将</a:t>
            </a:r>
            <a:r>
              <a:rPr lang="zh-CN" altLang="en-US" sz="1800" b="1" dirty="0">
                <a:solidFill>
                  <a:srgbClr val="C00000"/>
                </a:solidFill>
                <a:latin typeface="微软雅黑" panose="020B0503020204020204" pitchFamily="34" charset="-122"/>
                <a:ea typeface="微软雅黑" panose="020B0503020204020204" pitchFamily="34" charset="-122"/>
              </a:rPr>
              <a:t>已知流量与未知流量分离</a:t>
            </a:r>
            <a:r>
              <a:rPr lang="zh-CN" altLang="en-US" sz="1800" dirty="0">
                <a:latin typeface="微软雅黑" panose="020B0503020204020204" pitchFamily="34" charset="-122"/>
                <a:ea typeface="微软雅黑" panose="020B0503020204020204" pitchFamily="34" charset="-122"/>
              </a:rPr>
              <a:t>，从而实现对已知流量的准确分类。</a:t>
            </a:r>
          </a:p>
          <a:p>
            <a:pPr lvl="1"/>
            <a:r>
              <a:rPr lang="zh-CN" altLang="en-US" sz="1800" dirty="0">
                <a:latin typeface="微软雅黑" panose="020B0503020204020204" pitchFamily="34" charset="-122"/>
                <a:ea typeface="微软雅黑" panose="020B0503020204020204" pitchFamily="34" charset="-122"/>
              </a:rPr>
              <a:t>其次，系统从分离的未知流量中</a:t>
            </a:r>
            <a:r>
              <a:rPr lang="zh-CN" altLang="en-US" sz="1800" b="1" dirty="0">
                <a:solidFill>
                  <a:srgbClr val="C00000"/>
                </a:solidFill>
                <a:latin typeface="微软雅黑" panose="020B0503020204020204" pitchFamily="34" charset="-122"/>
                <a:ea typeface="微软雅黑" panose="020B0503020204020204" pitchFamily="34" charset="-122"/>
              </a:rPr>
              <a:t>检测新的类</a:t>
            </a:r>
            <a:r>
              <a:rPr lang="zh-CN" altLang="en-US" sz="1800" dirty="0">
                <a:latin typeface="微软雅黑" panose="020B0503020204020204" pitchFamily="34" charset="-122"/>
                <a:ea typeface="微软雅黑" panose="020B0503020204020204" pitchFamily="34" charset="-122"/>
              </a:rPr>
              <a:t>，标记识别的新类，并将它们添加为已知类。</a:t>
            </a:r>
          </a:p>
          <a:p>
            <a:pPr lvl="1"/>
            <a:r>
              <a:rPr lang="zh-CN" altLang="en-US" sz="1800" dirty="0">
                <a:latin typeface="微软雅黑" panose="020B0503020204020204" pitchFamily="34" charset="-122"/>
                <a:ea typeface="微软雅黑" panose="020B0503020204020204" pitchFamily="34" charset="-122"/>
              </a:rPr>
              <a:t>最后，还有一个增量学习阶段，基于更新的已知类数据集</a:t>
            </a:r>
            <a:r>
              <a:rPr lang="zh-CN" altLang="en-US" sz="1800" b="1" dirty="0">
                <a:solidFill>
                  <a:srgbClr val="C00000"/>
                </a:solidFill>
                <a:latin typeface="微软雅黑" panose="020B0503020204020204" pitchFamily="34" charset="-122"/>
                <a:ea typeface="微软雅黑" panose="020B0503020204020204" pitchFamily="34" charset="-122"/>
              </a:rPr>
              <a:t>更新先前的模型</a:t>
            </a:r>
            <a:r>
              <a:rPr lang="zh-CN" altLang="en-US" sz="1800" dirty="0">
                <a:latin typeface="微软雅黑" panose="020B0503020204020204" pitchFamily="34" charset="-122"/>
                <a:ea typeface="微软雅黑" panose="020B0503020204020204" pitchFamily="34" charset="-122"/>
              </a:rPr>
              <a:t>。</a:t>
            </a:r>
          </a:p>
          <a:p>
            <a:pPr lvl="1"/>
            <a:endParaRPr lang="en-US" altLang="zh-CN" sz="12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EA4778C-2201-4251-AFD2-E4128702B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853" y="2938222"/>
            <a:ext cx="7738322" cy="3053163"/>
          </a:xfrm>
          <a:prstGeom prst="rect">
            <a:avLst/>
          </a:prstGeom>
        </p:spPr>
      </p:pic>
    </p:spTree>
    <p:extLst>
      <p:ext uri="{BB962C8B-B14F-4D97-AF65-F5344CB8AC3E}">
        <p14:creationId xmlns:p14="http://schemas.microsoft.com/office/powerpoint/2010/main" val="343708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基于多特征融合和增量学习的模型架构</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7" y="1205863"/>
            <a:ext cx="6109677" cy="5463497"/>
          </a:xfrm>
        </p:spPr>
        <p:txBody>
          <a:bodyPr>
            <a:normAutofit fontScale="90000"/>
          </a:bodyPr>
          <a:lstStyle/>
          <a:p>
            <a:r>
              <a:rPr lang="zh-CN" altLang="en-US" sz="2100" b="1" dirty="0">
                <a:solidFill>
                  <a:srgbClr val="C00000"/>
                </a:solidFill>
                <a:latin typeface="微软雅黑" panose="020B0503020204020204" pitchFamily="34" charset="-122"/>
                <a:ea typeface="微软雅黑" panose="020B0503020204020204" pitchFamily="34" charset="-122"/>
              </a:rPr>
              <a:t>数据预处理</a:t>
            </a:r>
            <a:endParaRPr lang="en-US" altLang="zh-CN" sz="2100" b="1" dirty="0">
              <a:solidFill>
                <a:srgbClr val="C00000"/>
              </a:solidFill>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清洗数据包，将其处理成大小统一的格式以输入神经网络。</a:t>
            </a:r>
          </a:p>
          <a:p>
            <a:r>
              <a:rPr lang="zh-CN" altLang="en-US" sz="2100" b="1" dirty="0">
                <a:solidFill>
                  <a:srgbClr val="C00000"/>
                </a:solidFill>
                <a:latin typeface="微软雅黑" panose="020B0503020204020204" pitchFamily="34" charset="-122"/>
                <a:ea typeface="微软雅黑" panose="020B0503020204020204" pitchFamily="34" charset="-122"/>
              </a:rPr>
              <a:t>特征提取与融合</a:t>
            </a:r>
            <a:endParaRPr lang="en-US" altLang="zh-CN" sz="2100" b="1" dirty="0">
              <a:solidFill>
                <a:srgbClr val="C00000"/>
              </a:solidFill>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提出一种智能特征处理方法，使用多通道并行神经网络从原始网络流量数据中提取时间和空间特征。</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结合基于</a:t>
            </a:r>
            <a:r>
              <a:rPr lang="en-US" altLang="zh-CN" sz="1800" dirty="0" err="1">
                <a:latin typeface="微软雅黑" panose="020B0503020204020204" pitchFamily="34" charset="-122"/>
                <a:ea typeface="微软雅黑" panose="020B0503020204020204" pitchFamily="34" charset="-122"/>
              </a:rPr>
              <a:t>mRMR</a:t>
            </a:r>
            <a:r>
              <a:rPr lang="zh-CN" altLang="en-US" sz="1800" dirty="0">
                <a:latin typeface="微软雅黑" panose="020B0503020204020204" pitchFamily="34" charset="-122"/>
                <a:ea typeface="微软雅黑" panose="020B0503020204020204" pitchFamily="34" charset="-122"/>
              </a:rPr>
              <a:t>算法的特征融合减少冗余。</a:t>
            </a:r>
          </a:p>
          <a:p>
            <a:r>
              <a:rPr lang="zh-CN" altLang="en-US" sz="2100" b="1" dirty="0">
                <a:solidFill>
                  <a:srgbClr val="C00000"/>
                </a:solidFill>
                <a:latin typeface="微软雅黑" panose="020B0503020204020204" pitchFamily="34" charset="-122"/>
                <a:ea typeface="微软雅黑" panose="020B0503020204020204" pitchFamily="34" charset="-122"/>
              </a:rPr>
              <a:t>未知流量识别</a:t>
            </a:r>
            <a:endParaRPr lang="en-US" altLang="zh-CN" sz="2100" b="1" dirty="0">
              <a:solidFill>
                <a:srgbClr val="C00000"/>
              </a:solidFill>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提出一种基于密度比的聚类方法，为未知流量构建新的类别。</a:t>
            </a:r>
            <a:endParaRPr lang="en-US" altLang="zh-CN" sz="18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通过添加新数据来动态扩展聚类结果，从而提高效率并处理噪声。</a:t>
            </a:r>
          </a:p>
          <a:p>
            <a:r>
              <a:rPr lang="zh-CN" altLang="en-US" sz="2100" b="1" dirty="0">
                <a:solidFill>
                  <a:srgbClr val="C00000"/>
                </a:solidFill>
                <a:latin typeface="微软雅黑" panose="020B0503020204020204" pitchFamily="34" charset="-122"/>
                <a:ea typeface="微软雅黑" panose="020B0503020204020204" pitchFamily="34" charset="-122"/>
              </a:rPr>
              <a:t>类别增量学习</a:t>
            </a:r>
            <a:endParaRPr lang="en-US" altLang="zh-CN" sz="2100" b="1" dirty="0">
              <a:solidFill>
                <a:srgbClr val="C00000"/>
              </a:solidFill>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改进了一种增量学习多类</a:t>
            </a:r>
            <a:r>
              <a:rPr lang="en-US" altLang="zh-CN" sz="1800" dirty="0">
                <a:latin typeface="微软雅黑" panose="020B0503020204020204" pitchFamily="34" charset="-122"/>
                <a:ea typeface="微软雅黑" panose="020B0503020204020204" pitchFamily="34" charset="-122"/>
              </a:rPr>
              <a:t>SVM</a:t>
            </a:r>
            <a:r>
              <a:rPr lang="zh-CN" altLang="en-US" sz="1800" dirty="0">
                <a:latin typeface="微软雅黑" panose="020B0503020204020204" pitchFamily="34" charset="-122"/>
                <a:ea typeface="微软雅黑" panose="020B0503020204020204" pitchFamily="34" charset="-122"/>
              </a:rPr>
              <a:t>分类器，基于已知流量和检测到的未知流量的特征进行自主学习，而无需每次从头开始训练分类器。</a:t>
            </a:r>
          </a:p>
          <a:p>
            <a:endParaRPr lang="en-US" altLang="zh-CN" sz="16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892A400-0F49-4D90-B50B-36049F88E9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96000" y="1205863"/>
            <a:ext cx="6079707" cy="4815425"/>
          </a:xfrm>
          <a:prstGeom prst="rect">
            <a:avLst/>
          </a:prstGeom>
        </p:spPr>
      </p:pic>
    </p:spTree>
    <p:extLst>
      <p:ext uri="{BB962C8B-B14F-4D97-AF65-F5344CB8AC3E}">
        <p14:creationId xmlns:p14="http://schemas.microsoft.com/office/powerpoint/2010/main" val="82004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432" y="-157754"/>
            <a:ext cx="11112279" cy="1007745"/>
          </a:xfrm>
        </p:spPr>
        <p:txBody>
          <a:bodyPr>
            <a:normAutofit/>
          </a:bodyPr>
          <a:lstStyle/>
          <a:p>
            <a:r>
              <a:rPr lang="zh-CN" altLang="en-US" sz="3000" dirty="0">
                <a:solidFill>
                  <a:srgbClr val="C00000"/>
                </a:solidFill>
                <a:latin typeface="+mj-lt"/>
                <a:ea typeface="+mj-ea"/>
                <a:cs typeface="+mj-cs"/>
                <a:sym typeface="+mn-ea"/>
              </a:rPr>
              <a:t>数据预处理</a:t>
            </a:r>
            <a:endParaRPr sz="3000" dirty="0">
              <a:solidFill>
                <a:srgbClr val="C00000"/>
              </a:solidFill>
              <a:latin typeface="+mj-lt"/>
              <a:ea typeface="+mj-ea"/>
              <a:cs typeface="+mj-cs"/>
              <a:sym typeface="+mn-ea"/>
            </a:endParaRPr>
          </a:p>
        </p:txBody>
      </p:sp>
      <p:sp>
        <p:nvSpPr>
          <p:cNvPr id="3" name="内容占位符 2"/>
          <p:cNvSpPr>
            <a:spLocks noGrp="1"/>
          </p:cNvSpPr>
          <p:nvPr>
            <p:ph idx="1"/>
          </p:nvPr>
        </p:nvSpPr>
        <p:spPr>
          <a:xfrm>
            <a:off x="202348" y="1205864"/>
            <a:ext cx="8197908" cy="5031448"/>
          </a:xfrm>
        </p:spPr>
        <p:txBody>
          <a:bodyPr>
            <a:normAutofit fontScale="97500"/>
          </a:bodyPr>
          <a:lstStyle/>
          <a:p>
            <a:r>
              <a:rPr lang="zh-CN" altLang="en-US" sz="2100" dirty="0">
                <a:latin typeface="微软雅黑" panose="020B0503020204020204" pitchFamily="34" charset="-122"/>
                <a:ea typeface="微软雅黑" panose="020B0503020204020204" pitchFamily="34" charset="-122"/>
              </a:rPr>
              <a:t>工具</a:t>
            </a:r>
            <a:endParaRPr lang="en-US" altLang="zh-CN" sz="2100" dirty="0">
              <a:latin typeface="微软雅黑" panose="020B0503020204020204" pitchFamily="34" charset="-122"/>
              <a:ea typeface="微软雅黑" panose="020B0503020204020204" pitchFamily="34" charset="-122"/>
            </a:endParaRPr>
          </a:p>
          <a:p>
            <a:pPr lvl="1"/>
            <a:r>
              <a:rPr lang="en-US" altLang="zh-CN" sz="1800" dirty="0" err="1">
                <a:latin typeface="Arial" panose="020B0604020202020204" pitchFamily="34" charset="0"/>
                <a:cs typeface="Arial" panose="020B0604020202020204" pitchFamily="34" charset="0"/>
              </a:rPr>
              <a:t>SplitCap</a:t>
            </a:r>
            <a:r>
              <a:rPr lang="zh-CN" altLang="en-US" sz="1800" dirty="0">
                <a:latin typeface="Arial" panose="020B0604020202020204" pitchFamily="34" charset="0"/>
                <a:cs typeface="Arial" panose="020B0604020202020204" pitchFamily="34" charset="0"/>
              </a:rPr>
              <a:t>（流量分割）</a:t>
            </a:r>
            <a:r>
              <a:rPr lang="en-US" altLang="zh-CN" sz="1800" dirty="0">
                <a:latin typeface="Arial" panose="020B0604020202020204" pitchFamily="34" charset="0"/>
                <a:cs typeface="Arial" panose="020B0604020202020204" pitchFamily="34" charset="0"/>
              </a:rPr>
              <a:t>: </a:t>
            </a:r>
            <a:r>
              <a:rPr lang="en-US" altLang="zh-CN" sz="1800" dirty="0" err="1">
                <a:latin typeface="Arial" panose="020B0604020202020204" pitchFamily="34" charset="0"/>
                <a:cs typeface="Arial" panose="020B0604020202020204" pitchFamily="34" charset="0"/>
                <a:hlinkClick r:id="rId2"/>
              </a:rPr>
              <a:t>SplitCap</a:t>
            </a:r>
            <a:r>
              <a:rPr lang="en-US" altLang="zh-CN" sz="1800" dirty="0">
                <a:latin typeface="Arial" panose="020B0604020202020204" pitchFamily="34" charset="0"/>
                <a:cs typeface="Arial" panose="020B0604020202020204" pitchFamily="34" charset="0"/>
                <a:hlinkClick r:id="rId2"/>
              </a:rPr>
              <a:t> - A fast PCAP file splitter (netresec.com)</a:t>
            </a:r>
            <a:endParaRPr lang="en-US" altLang="zh-CN" sz="1800" b="1" dirty="0">
              <a:latin typeface="Arial" panose="020B0604020202020204" pitchFamily="34" charset="0"/>
              <a:cs typeface="Arial" panose="020B0604020202020204" pitchFamily="34" charset="0"/>
            </a:endParaRPr>
          </a:p>
          <a:p>
            <a:pPr lvl="1"/>
            <a:r>
              <a:rPr lang="en-US" altLang="zh-CN" sz="1800" dirty="0">
                <a:latin typeface="Arial" panose="020B0604020202020204" pitchFamily="34" charset="0"/>
                <a:cs typeface="Arial" panose="020B0604020202020204" pitchFamily="34" charset="0"/>
              </a:rPr>
              <a:t>USCT-TK</a:t>
            </a:r>
            <a:r>
              <a:rPr lang="zh-CN" altLang="en-US" sz="1800" dirty="0">
                <a:latin typeface="Arial" panose="020B0604020202020204" pitchFamily="34" charset="0"/>
                <a:cs typeface="Arial" panose="020B0604020202020204" pitchFamily="34" charset="0"/>
              </a:rPr>
              <a:t>（流量清洗、图像转换）</a:t>
            </a:r>
            <a:r>
              <a:rPr lang="en-US" altLang="zh-CN" sz="1800" dirty="0">
                <a:latin typeface="Arial" panose="020B0604020202020204" pitchFamily="34" charset="0"/>
                <a:cs typeface="Arial" panose="020B0604020202020204" pitchFamily="34" charset="0"/>
              </a:rPr>
              <a:t>: </a:t>
            </a:r>
            <a:r>
              <a:rPr lang="en-US" altLang="zh-CN" sz="1800" dirty="0" err="1">
                <a:latin typeface="Arial" panose="020B0604020202020204" pitchFamily="34" charset="0"/>
                <a:cs typeface="Arial" panose="020B0604020202020204" pitchFamily="34" charset="0"/>
                <a:hlinkClick r:id="rId3"/>
              </a:rPr>
              <a:t>yungshenglu</a:t>
            </a:r>
            <a:r>
              <a:rPr lang="en-US" altLang="zh-CN" sz="1800" dirty="0">
                <a:latin typeface="Arial" panose="020B0604020202020204" pitchFamily="34" charset="0"/>
                <a:cs typeface="Arial" panose="020B0604020202020204" pitchFamily="34" charset="0"/>
                <a:hlinkClick r:id="rId3"/>
              </a:rPr>
              <a:t>/USTC-TK2016: Toolkit for processing PCAP file and transform into image of MNIST dataset (github.com)</a:t>
            </a:r>
            <a:endParaRPr lang="en-US" altLang="zh-CN" sz="17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流量分割</a:t>
            </a:r>
            <a:endParaRPr lang="en-US" altLang="zh-CN" sz="2100" dirty="0">
              <a:latin typeface="微软雅黑" panose="020B0503020204020204" pitchFamily="34" charset="-122"/>
              <a:ea typeface="微软雅黑" panose="020B0503020204020204" pitchFamily="34" charset="-122"/>
            </a:endParaRPr>
          </a:p>
          <a:p>
            <a:pPr lvl="1"/>
            <a:r>
              <a:rPr lang="zh-CN" altLang="en-US" sz="1700" dirty="0">
                <a:latin typeface="微软雅黑" panose="020B0503020204020204" pitchFamily="34" charset="-122"/>
                <a:ea typeface="微软雅黑" panose="020B0503020204020204" pitchFamily="34" charset="-122"/>
              </a:rPr>
              <a:t>将相同的五元组信息的流量数据包分割，每个小的</a:t>
            </a:r>
            <a:r>
              <a:rPr lang="en-US" altLang="zh-CN" sz="1700" dirty="0">
                <a:latin typeface="微软雅黑" panose="020B0503020204020204" pitchFamily="34" charset="-122"/>
                <a:ea typeface="微软雅黑" panose="020B0503020204020204" pitchFamily="34" charset="-122"/>
              </a:rPr>
              <a:t>PCAP</a:t>
            </a:r>
            <a:r>
              <a:rPr lang="zh-CN" altLang="en-US" sz="1700" dirty="0">
                <a:latin typeface="微软雅黑" panose="020B0503020204020204" pitchFamily="34" charset="-122"/>
                <a:ea typeface="微软雅黑" panose="020B0503020204020204" pitchFamily="34" charset="-122"/>
              </a:rPr>
              <a:t>文件包含一个单一的</a:t>
            </a:r>
            <a:r>
              <a:rPr lang="en-US" altLang="zh-CN" sz="1700" dirty="0">
                <a:latin typeface="微软雅黑" panose="020B0503020204020204" pitchFamily="34" charset="-122"/>
                <a:ea typeface="微软雅黑" panose="020B0503020204020204" pitchFamily="34" charset="-122"/>
              </a:rPr>
              <a:t>TCP</a:t>
            </a:r>
            <a:r>
              <a:rPr lang="zh-CN" altLang="en-US" sz="1700" dirty="0">
                <a:latin typeface="微软雅黑" panose="020B0503020204020204" pitchFamily="34" charset="-122"/>
                <a:ea typeface="微软雅黑" panose="020B0503020204020204" pitchFamily="34" charset="-122"/>
              </a:rPr>
              <a:t>或</a:t>
            </a:r>
            <a:r>
              <a:rPr lang="en-US" altLang="zh-CN" sz="1700" dirty="0">
                <a:latin typeface="微软雅黑" panose="020B0503020204020204" pitchFamily="34" charset="-122"/>
                <a:ea typeface="微软雅黑" panose="020B0503020204020204" pitchFamily="34" charset="-122"/>
              </a:rPr>
              <a:t>UDP</a:t>
            </a:r>
            <a:r>
              <a:rPr lang="zh-CN" altLang="en-US" sz="1700" dirty="0">
                <a:latin typeface="微软雅黑" panose="020B0503020204020204" pitchFamily="34" charset="-122"/>
                <a:ea typeface="微软雅黑" panose="020B0503020204020204" pitchFamily="34" charset="-122"/>
              </a:rPr>
              <a:t>会话。</a:t>
            </a:r>
            <a:endParaRPr lang="en-US" altLang="zh-CN" sz="17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流量清洗</a:t>
            </a:r>
            <a:endParaRPr lang="en-US" altLang="zh-CN" sz="2100" dirty="0">
              <a:latin typeface="微软雅黑" panose="020B0503020204020204" pitchFamily="34" charset="-122"/>
              <a:ea typeface="微软雅黑" panose="020B0503020204020204" pitchFamily="34" charset="-122"/>
            </a:endParaRPr>
          </a:p>
          <a:p>
            <a:pPr lvl="1"/>
            <a:r>
              <a:rPr lang="zh-CN" altLang="en-US" sz="1700" dirty="0">
                <a:latin typeface="微软雅黑" panose="020B0503020204020204" pitchFamily="34" charset="-122"/>
                <a:ea typeface="微软雅黑" panose="020B0503020204020204" pitchFamily="34" charset="-122"/>
              </a:rPr>
              <a:t>删除对流量分类无用的数据包，如有效载荷不足的短会话和一些辅助数据包。</a:t>
            </a:r>
            <a:endParaRPr lang="en-US" altLang="zh-CN" sz="17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图像转换</a:t>
            </a:r>
            <a:endParaRPr lang="en-US" altLang="zh-CN" sz="2100" dirty="0">
              <a:latin typeface="微软雅黑" panose="020B0503020204020204" pitchFamily="34" charset="-122"/>
              <a:ea typeface="微软雅黑" panose="020B0503020204020204" pitchFamily="34" charset="-122"/>
            </a:endParaRPr>
          </a:p>
          <a:p>
            <a:pPr lvl="1"/>
            <a:r>
              <a:rPr lang="zh-CN" altLang="en-US" sz="1800" dirty="0">
                <a:latin typeface="微软雅黑" panose="020B0503020204020204" pitchFamily="34" charset="-122"/>
                <a:ea typeface="微软雅黑" panose="020B0503020204020204" pitchFamily="34" charset="-122"/>
              </a:rPr>
              <a:t>经过清洗的</a:t>
            </a:r>
            <a:r>
              <a:rPr lang="en-US" altLang="zh-CN" sz="1800" dirty="0">
                <a:latin typeface="微软雅黑" panose="020B0503020204020204" pitchFamily="34" charset="-122"/>
                <a:ea typeface="微软雅黑" panose="020B0503020204020204" pitchFamily="34" charset="-122"/>
              </a:rPr>
              <a:t>PCAP</a:t>
            </a:r>
            <a:r>
              <a:rPr lang="zh-CN" altLang="en-US" sz="1800" dirty="0">
                <a:latin typeface="微软雅黑" panose="020B0503020204020204" pitchFamily="34" charset="-122"/>
                <a:ea typeface="微软雅黑" panose="020B0503020204020204" pitchFamily="34" charset="-122"/>
              </a:rPr>
              <a:t>文件被裁剪成</a:t>
            </a:r>
            <a:r>
              <a:rPr lang="en-US" altLang="zh-CN" sz="1800" dirty="0">
                <a:latin typeface="微软雅黑" panose="020B0503020204020204" pitchFamily="34" charset="-122"/>
                <a:ea typeface="微软雅黑" panose="020B0503020204020204" pitchFamily="34" charset="-122"/>
              </a:rPr>
              <a:t>1024</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32×32</a:t>
            </a:r>
            <a:r>
              <a:rPr lang="zh-CN" altLang="en-US" sz="1800" dirty="0">
                <a:latin typeface="微软雅黑" panose="020B0503020204020204" pitchFamily="34" charset="-122"/>
                <a:ea typeface="微软雅黑" panose="020B0503020204020204" pitchFamily="34" charset="-122"/>
              </a:rPr>
              <a:t>）字节组，每个字节表示为一个像素，转换为大小为</a:t>
            </a:r>
            <a:r>
              <a:rPr lang="en-US" altLang="zh-CN" sz="1800" dirty="0">
                <a:latin typeface="微软雅黑" panose="020B0503020204020204" pitchFamily="34" charset="-122"/>
                <a:ea typeface="微软雅黑" panose="020B0503020204020204" pitchFamily="34" charset="-122"/>
              </a:rPr>
              <a:t>32×32</a:t>
            </a:r>
            <a:r>
              <a:rPr lang="zh-CN" altLang="en-US" sz="1800" dirty="0">
                <a:latin typeface="微软雅黑" panose="020B0503020204020204" pitchFamily="34" charset="-122"/>
                <a:ea typeface="微软雅黑" panose="020B0503020204020204" pitchFamily="34" charset="-122"/>
              </a:rPr>
              <a:t>的单通道灰度图像。</a:t>
            </a:r>
          </a:p>
          <a:p>
            <a:pPr lvl="1"/>
            <a:endParaRPr lang="en-US" altLang="zh-CN" sz="12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B747DD6D-9F01-43BD-A377-7B3179332FD9}"/>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1023" y="1027582"/>
            <a:ext cx="6621093" cy="537093"/>
          </a:xfrm>
          <a:prstGeom prst="rect">
            <a:avLst/>
          </a:prstGeom>
        </p:spPr>
      </p:pic>
      <p:pic>
        <p:nvPicPr>
          <p:cNvPr id="7" name="图片 6">
            <a:extLst>
              <a:ext uri="{FF2B5EF4-FFF2-40B4-BE49-F238E27FC236}">
                <a16:creationId xmlns:a16="http://schemas.microsoft.com/office/drawing/2014/main" id="{D9C3F921-7A42-41ED-82F3-189DBFACBBB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77500" y="2636912"/>
            <a:ext cx="1044462" cy="982660"/>
          </a:xfrm>
          <a:prstGeom prst="rect">
            <a:avLst/>
          </a:prstGeom>
        </p:spPr>
      </p:pic>
      <p:grpSp>
        <p:nvGrpSpPr>
          <p:cNvPr id="8" name="组合 7">
            <a:extLst>
              <a:ext uri="{FF2B5EF4-FFF2-40B4-BE49-F238E27FC236}">
                <a16:creationId xmlns:a16="http://schemas.microsoft.com/office/drawing/2014/main" id="{2F53F2AD-F051-4FE9-8DF2-D4E099D6313A}"/>
              </a:ext>
            </a:extLst>
          </p:cNvPr>
          <p:cNvGrpSpPr/>
          <p:nvPr/>
        </p:nvGrpSpPr>
        <p:grpSpPr>
          <a:xfrm>
            <a:off x="8671814" y="2727216"/>
            <a:ext cx="3541515" cy="3315351"/>
            <a:chOff x="8876876" y="2586113"/>
            <a:chExt cx="3541515" cy="3315351"/>
          </a:xfrm>
        </p:grpSpPr>
        <p:pic>
          <p:nvPicPr>
            <p:cNvPr id="9" name="图片 8">
              <a:extLst>
                <a:ext uri="{FF2B5EF4-FFF2-40B4-BE49-F238E27FC236}">
                  <a16:creationId xmlns:a16="http://schemas.microsoft.com/office/drawing/2014/main" id="{B867AB2C-8059-417A-8DDB-9AAA585EA8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3438" y="2586113"/>
              <a:ext cx="542686" cy="538609"/>
            </a:xfrm>
            <a:prstGeom prst="rect">
              <a:avLst/>
            </a:prstGeom>
          </p:spPr>
        </p:pic>
        <p:pic>
          <p:nvPicPr>
            <p:cNvPr id="10" name="图片 9">
              <a:extLst>
                <a:ext uri="{FF2B5EF4-FFF2-40B4-BE49-F238E27FC236}">
                  <a16:creationId xmlns:a16="http://schemas.microsoft.com/office/drawing/2014/main" id="{CB8CE836-0BC1-433A-88BF-35E0186CC8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5321" y="3278668"/>
              <a:ext cx="542686" cy="538609"/>
            </a:xfrm>
            <a:prstGeom prst="rect">
              <a:avLst/>
            </a:prstGeom>
          </p:spPr>
        </p:pic>
        <p:pic>
          <p:nvPicPr>
            <p:cNvPr id="11" name="图片 10">
              <a:extLst>
                <a:ext uri="{FF2B5EF4-FFF2-40B4-BE49-F238E27FC236}">
                  <a16:creationId xmlns:a16="http://schemas.microsoft.com/office/drawing/2014/main" id="{23BD3C23-AA0E-466C-8BDC-6CE918A6BD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3438" y="3278668"/>
              <a:ext cx="542686" cy="538609"/>
            </a:xfrm>
            <a:prstGeom prst="rect">
              <a:avLst/>
            </a:prstGeom>
          </p:spPr>
        </p:pic>
        <p:pic>
          <p:nvPicPr>
            <p:cNvPr id="12" name="图片 11">
              <a:extLst>
                <a:ext uri="{FF2B5EF4-FFF2-40B4-BE49-F238E27FC236}">
                  <a16:creationId xmlns:a16="http://schemas.microsoft.com/office/drawing/2014/main" id="{08534BDF-96D7-4010-B087-3D8EABED74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85321" y="2586113"/>
              <a:ext cx="542686" cy="538609"/>
            </a:xfrm>
            <a:prstGeom prst="rect">
              <a:avLst/>
            </a:prstGeom>
          </p:spPr>
        </p:pic>
        <p:sp>
          <p:nvSpPr>
            <p:cNvPr id="13" name="文本框 12">
              <a:extLst>
                <a:ext uri="{FF2B5EF4-FFF2-40B4-BE49-F238E27FC236}">
                  <a16:creationId xmlns:a16="http://schemas.microsoft.com/office/drawing/2014/main" id="{AABF6DA2-1901-49F9-A4AC-D932518E6128}"/>
                </a:ext>
              </a:extLst>
            </p:cNvPr>
            <p:cNvSpPr txBox="1"/>
            <p:nvPr/>
          </p:nvSpPr>
          <p:spPr>
            <a:xfrm>
              <a:off x="11205079" y="3865972"/>
              <a:ext cx="1213311" cy="307777"/>
            </a:xfrm>
            <a:prstGeom prst="rect">
              <a:avLst/>
            </a:prstGeom>
            <a:noFill/>
          </p:spPr>
          <p:txBody>
            <a:bodyPr wrap="square" rtlCol="0">
              <a:spAutoFit/>
            </a:bodyPr>
            <a:lstStyle/>
            <a:p>
              <a:r>
                <a:rPr lang="en-US" altLang="zh-CN" sz="1400" dirty="0"/>
                <a:t>Zeus</a:t>
              </a:r>
            </a:p>
          </p:txBody>
        </p:sp>
        <p:pic>
          <p:nvPicPr>
            <p:cNvPr id="14" name="图片 13">
              <a:extLst>
                <a:ext uri="{FF2B5EF4-FFF2-40B4-BE49-F238E27FC236}">
                  <a16:creationId xmlns:a16="http://schemas.microsoft.com/office/drawing/2014/main" id="{31AE2117-2DE6-4ABC-A59B-24BAA05408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3438" y="4282743"/>
              <a:ext cx="542686" cy="538609"/>
            </a:xfrm>
            <a:prstGeom prst="rect">
              <a:avLst/>
            </a:prstGeom>
          </p:spPr>
        </p:pic>
        <p:pic>
          <p:nvPicPr>
            <p:cNvPr id="15" name="图片 14">
              <a:extLst>
                <a:ext uri="{FF2B5EF4-FFF2-40B4-BE49-F238E27FC236}">
                  <a16:creationId xmlns:a16="http://schemas.microsoft.com/office/drawing/2014/main" id="{284103A7-0394-4412-9061-2BB0472F0E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85321" y="4966937"/>
              <a:ext cx="542686" cy="538609"/>
            </a:xfrm>
            <a:prstGeom prst="rect">
              <a:avLst/>
            </a:prstGeom>
          </p:spPr>
        </p:pic>
        <p:pic>
          <p:nvPicPr>
            <p:cNvPr id="16" name="图片 15">
              <a:extLst>
                <a:ext uri="{FF2B5EF4-FFF2-40B4-BE49-F238E27FC236}">
                  <a16:creationId xmlns:a16="http://schemas.microsoft.com/office/drawing/2014/main" id="{0ED6D5A4-70AF-4CB5-A9B7-F8281DC9BB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93438" y="4964885"/>
              <a:ext cx="542686" cy="538609"/>
            </a:xfrm>
            <a:prstGeom prst="rect">
              <a:avLst/>
            </a:prstGeom>
          </p:spPr>
        </p:pic>
        <p:pic>
          <p:nvPicPr>
            <p:cNvPr id="17" name="图片 16">
              <a:extLst>
                <a:ext uri="{FF2B5EF4-FFF2-40B4-BE49-F238E27FC236}">
                  <a16:creationId xmlns:a16="http://schemas.microsoft.com/office/drawing/2014/main" id="{AC2F7695-08FB-4FF9-AC34-948BA20040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85321" y="4282743"/>
              <a:ext cx="542686" cy="538609"/>
            </a:xfrm>
            <a:prstGeom prst="rect">
              <a:avLst/>
            </a:prstGeom>
          </p:spPr>
        </p:pic>
        <p:sp>
          <p:nvSpPr>
            <p:cNvPr id="18" name="文本框 17">
              <a:extLst>
                <a:ext uri="{FF2B5EF4-FFF2-40B4-BE49-F238E27FC236}">
                  <a16:creationId xmlns:a16="http://schemas.microsoft.com/office/drawing/2014/main" id="{4C1F58A2-594A-4AAD-9EA5-71F994E67686}"/>
                </a:ext>
              </a:extLst>
            </p:cNvPr>
            <p:cNvSpPr txBox="1"/>
            <p:nvPr/>
          </p:nvSpPr>
          <p:spPr>
            <a:xfrm>
              <a:off x="11205080" y="5586217"/>
              <a:ext cx="1213311" cy="307777"/>
            </a:xfrm>
            <a:prstGeom prst="rect">
              <a:avLst/>
            </a:prstGeom>
            <a:noFill/>
          </p:spPr>
          <p:txBody>
            <a:bodyPr wrap="square" rtlCol="0">
              <a:spAutoFit/>
            </a:bodyPr>
            <a:lstStyle/>
            <a:p>
              <a:r>
                <a:rPr lang="en-US" altLang="zh-CN" sz="1400" dirty="0"/>
                <a:t>Tinba</a:t>
              </a:r>
            </a:p>
          </p:txBody>
        </p:sp>
        <p:grpSp>
          <p:nvGrpSpPr>
            <p:cNvPr id="19" name="组合 18">
              <a:extLst>
                <a:ext uri="{FF2B5EF4-FFF2-40B4-BE49-F238E27FC236}">
                  <a16:creationId xmlns:a16="http://schemas.microsoft.com/office/drawing/2014/main" id="{0D005847-3462-419C-B1BB-973468AC923D}"/>
                </a:ext>
              </a:extLst>
            </p:cNvPr>
            <p:cNvGrpSpPr/>
            <p:nvPr/>
          </p:nvGrpSpPr>
          <p:grpSpPr>
            <a:xfrm>
              <a:off x="8876876" y="2586113"/>
              <a:ext cx="1544405" cy="3315351"/>
              <a:chOff x="8429386" y="2581233"/>
              <a:chExt cx="1544405" cy="3315351"/>
            </a:xfrm>
          </p:grpSpPr>
          <p:pic>
            <p:nvPicPr>
              <p:cNvPr id="20" name="图片 19">
                <a:extLst>
                  <a:ext uri="{FF2B5EF4-FFF2-40B4-BE49-F238E27FC236}">
                    <a16:creationId xmlns:a16="http://schemas.microsoft.com/office/drawing/2014/main" id="{A05D06CD-255C-49DD-8F9D-56CBB892B88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29386" y="2581233"/>
                <a:ext cx="542686" cy="538609"/>
              </a:xfrm>
              <a:prstGeom prst="rect">
                <a:avLst/>
              </a:prstGeom>
            </p:spPr>
          </p:pic>
          <p:pic>
            <p:nvPicPr>
              <p:cNvPr id="21" name="图片 20">
                <a:extLst>
                  <a:ext uri="{FF2B5EF4-FFF2-40B4-BE49-F238E27FC236}">
                    <a16:creationId xmlns:a16="http://schemas.microsoft.com/office/drawing/2014/main" id="{15CF9C88-A498-495E-B02B-BD7604EA0A2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00011" y="3269967"/>
                <a:ext cx="542686" cy="538609"/>
              </a:xfrm>
              <a:prstGeom prst="rect">
                <a:avLst/>
              </a:prstGeom>
            </p:spPr>
          </p:pic>
          <p:pic>
            <p:nvPicPr>
              <p:cNvPr id="22" name="图片 21">
                <a:extLst>
                  <a:ext uri="{FF2B5EF4-FFF2-40B4-BE49-F238E27FC236}">
                    <a16:creationId xmlns:a16="http://schemas.microsoft.com/office/drawing/2014/main" id="{BCF3198A-685A-4EA5-A552-91BFF3FE780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00011" y="2586113"/>
                <a:ext cx="542686" cy="538609"/>
              </a:xfrm>
              <a:prstGeom prst="rect">
                <a:avLst/>
              </a:prstGeom>
            </p:spPr>
          </p:pic>
          <p:pic>
            <p:nvPicPr>
              <p:cNvPr id="23" name="图片 22">
                <a:extLst>
                  <a:ext uri="{FF2B5EF4-FFF2-40B4-BE49-F238E27FC236}">
                    <a16:creationId xmlns:a16="http://schemas.microsoft.com/office/drawing/2014/main" id="{41D28145-486C-4D27-9EC9-4C417C7C17D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29386" y="3269839"/>
                <a:ext cx="542686" cy="538609"/>
              </a:xfrm>
              <a:prstGeom prst="rect">
                <a:avLst/>
              </a:prstGeom>
            </p:spPr>
          </p:pic>
          <p:sp>
            <p:nvSpPr>
              <p:cNvPr id="24" name="文本框 23">
                <a:extLst>
                  <a:ext uri="{FF2B5EF4-FFF2-40B4-BE49-F238E27FC236}">
                    <a16:creationId xmlns:a16="http://schemas.microsoft.com/office/drawing/2014/main" id="{889E0B83-D62A-4F19-A1BD-185EAACB9101}"/>
                  </a:ext>
                </a:extLst>
              </p:cNvPr>
              <p:cNvSpPr txBox="1"/>
              <p:nvPr/>
            </p:nvSpPr>
            <p:spPr>
              <a:xfrm>
                <a:off x="8685001" y="3857392"/>
                <a:ext cx="1213311" cy="307777"/>
              </a:xfrm>
              <a:prstGeom prst="rect">
                <a:avLst/>
              </a:prstGeom>
              <a:noFill/>
            </p:spPr>
            <p:txBody>
              <a:bodyPr wrap="square" rtlCol="0">
                <a:spAutoFit/>
              </a:bodyPr>
              <a:lstStyle/>
              <a:p>
                <a:r>
                  <a:rPr lang="en-US" altLang="zh-CN" sz="1400" dirty="0"/>
                  <a:t>BitTorrent</a:t>
                </a:r>
                <a:endParaRPr lang="zh-CN" altLang="en-US" sz="1400" dirty="0"/>
              </a:p>
            </p:txBody>
          </p:sp>
          <p:pic>
            <p:nvPicPr>
              <p:cNvPr id="25" name="图片 24">
                <a:extLst>
                  <a:ext uri="{FF2B5EF4-FFF2-40B4-BE49-F238E27FC236}">
                    <a16:creationId xmlns:a16="http://schemas.microsoft.com/office/drawing/2014/main" id="{C888493F-8B5E-4D49-867E-9C662057FE3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29386" y="4282743"/>
                <a:ext cx="542686" cy="538609"/>
              </a:xfrm>
              <a:prstGeom prst="rect">
                <a:avLst/>
              </a:prstGeom>
            </p:spPr>
          </p:pic>
          <p:pic>
            <p:nvPicPr>
              <p:cNvPr id="26" name="图片 25">
                <a:extLst>
                  <a:ext uri="{FF2B5EF4-FFF2-40B4-BE49-F238E27FC236}">
                    <a16:creationId xmlns:a16="http://schemas.microsoft.com/office/drawing/2014/main" id="{CF7BAC06-F784-4CA3-AFBA-36B3D54ACF4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00011" y="4964885"/>
                <a:ext cx="542686" cy="538609"/>
              </a:xfrm>
              <a:prstGeom prst="rect">
                <a:avLst/>
              </a:prstGeom>
            </p:spPr>
          </p:pic>
          <p:pic>
            <p:nvPicPr>
              <p:cNvPr id="27" name="图片 26">
                <a:extLst>
                  <a:ext uri="{FF2B5EF4-FFF2-40B4-BE49-F238E27FC236}">
                    <a16:creationId xmlns:a16="http://schemas.microsoft.com/office/drawing/2014/main" id="{882513F6-6966-4BBB-B737-2AF7A53ED6C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00011" y="4282743"/>
                <a:ext cx="542686" cy="538609"/>
              </a:xfrm>
              <a:prstGeom prst="rect">
                <a:avLst/>
              </a:prstGeom>
            </p:spPr>
          </p:pic>
          <p:pic>
            <p:nvPicPr>
              <p:cNvPr id="28" name="图片 27">
                <a:extLst>
                  <a:ext uri="{FF2B5EF4-FFF2-40B4-BE49-F238E27FC236}">
                    <a16:creationId xmlns:a16="http://schemas.microsoft.com/office/drawing/2014/main" id="{269D0329-CCA8-4EF3-A4D6-480477DF340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29386" y="4970417"/>
                <a:ext cx="542686" cy="538609"/>
              </a:xfrm>
              <a:prstGeom prst="rect">
                <a:avLst/>
              </a:prstGeom>
            </p:spPr>
          </p:pic>
          <p:sp>
            <p:nvSpPr>
              <p:cNvPr id="29" name="文本框 28">
                <a:extLst>
                  <a:ext uri="{FF2B5EF4-FFF2-40B4-BE49-F238E27FC236}">
                    <a16:creationId xmlns:a16="http://schemas.microsoft.com/office/drawing/2014/main" id="{795FB790-9A1A-4E9F-A750-F4ED68496B1E}"/>
                  </a:ext>
                </a:extLst>
              </p:cNvPr>
              <p:cNvSpPr txBox="1"/>
              <p:nvPr/>
            </p:nvSpPr>
            <p:spPr>
              <a:xfrm>
                <a:off x="8760480" y="5588807"/>
                <a:ext cx="1213311" cy="307777"/>
              </a:xfrm>
              <a:prstGeom prst="rect">
                <a:avLst/>
              </a:prstGeom>
              <a:noFill/>
            </p:spPr>
            <p:txBody>
              <a:bodyPr wrap="square" rtlCol="0">
                <a:spAutoFit/>
              </a:bodyPr>
              <a:lstStyle/>
              <a:p>
                <a:r>
                  <a:rPr lang="en-US" altLang="zh-CN" sz="1400" dirty="0"/>
                  <a:t>Gmail</a:t>
                </a:r>
              </a:p>
            </p:txBody>
          </p:sp>
        </p:grpSp>
      </p:grpSp>
    </p:spTree>
    <p:extLst>
      <p:ext uri="{BB962C8B-B14F-4D97-AF65-F5344CB8AC3E}">
        <p14:creationId xmlns:p14="http://schemas.microsoft.com/office/powerpoint/2010/main" val="1420983308"/>
      </p:ext>
    </p:extLst>
  </p:cSld>
  <p:clrMapOvr>
    <a:masterClrMapping/>
  </p:clrMapOvr>
</p:sld>
</file>

<file path=ppt/theme/theme1.xml><?xml version="1.0" encoding="utf-8"?>
<a:theme xmlns:a="http://schemas.openxmlformats.org/drawingml/2006/main" name="2nd meeting of HEPS-TF International Advisory Committee">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4188</TotalTime>
  <Words>1780</Words>
  <Application>Microsoft Office PowerPoint</Application>
  <PresentationFormat>宽屏</PresentationFormat>
  <Paragraphs>161</Paragraphs>
  <Slides>25</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黑体</vt:lpstr>
      <vt:lpstr>楷体</vt:lpstr>
      <vt:lpstr>微软雅黑</vt:lpstr>
      <vt:lpstr>Arial</vt:lpstr>
      <vt:lpstr>Calibri</vt:lpstr>
      <vt:lpstr>Cambria</vt:lpstr>
      <vt:lpstr>Rockwell Extra Bold</vt:lpstr>
      <vt:lpstr>Times</vt:lpstr>
      <vt:lpstr>Times New Roman</vt:lpstr>
      <vt:lpstr>Wingdings</vt:lpstr>
      <vt:lpstr>Wingdings 2</vt:lpstr>
      <vt:lpstr>2nd meeting of HEPS-TF International Advisory Committee</vt:lpstr>
      <vt:lpstr>PowerPoint 演示文稿</vt:lpstr>
      <vt:lpstr>报告提纲</vt:lpstr>
      <vt:lpstr>PowerPoint 演示文稿</vt:lpstr>
      <vt:lpstr>加密恶意流量的挑战</vt:lpstr>
      <vt:lpstr>未知流量识别技术</vt:lpstr>
      <vt:lpstr>PowerPoint 演示文稿</vt:lpstr>
      <vt:lpstr>未知流量识别基本步骤</vt:lpstr>
      <vt:lpstr>基于多特征融合和增量学习的模型架构</vt:lpstr>
      <vt:lpstr>数据预处理</vt:lpstr>
      <vt:lpstr>特征提取与融合</vt:lpstr>
      <vt:lpstr>特征提取与融合</vt:lpstr>
      <vt:lpstr>未知流量识别</vt:lpstr>
      <vt:lpstr>类别增量学习</vt:lpstr>
      <vt:lpstr>PowerPoint 演示文稿</vt:lpstr>
      <vt:lpstr>实验设置</vt:lpstr>
      <vt:lpstr>实验数据集</vt:lpstr>
      <vt:lpstr>实验场景设置</vt:lpstr>
      <vt:lpstr>对比方法设置</vt:lpstr>
      <vt:lpstr>测试结果</vt:lpstr>
      <vt:lpstr>测试结果</vt:lpstr>
      <vt:lpstr>测试结果</vt:lpstr>
      <vt:lpstr>PowerPoint 演示文稿</vt:lpstr>
      <vt:lpstr>小结</vt:lpstr>
      <vt:lpstr>未来展望</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junyi</dc:creator>
  <cp:lastModifiedBy>Liu Junyi</cp:lastModifiedBy>
  <cp:revision>1069</cp:revision>
  <dcterms:created xsi:type="dcterms:W3CDTF">2018-11-27T08:21:00Z</dcterms:created>
  <dcterms:modified xsi:type="dcterms:W3CDTF">2023-07-07T17:33:13Z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AC52AA1FE0A5496CAFB357B0101B7CA4</vt:lpwstr>
  </property>
</Properties>
</file>